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371" r:id="rId3"/>
    <p:sldId id="261" r:id="rId4"/>
    <p:sldId id="263" r:id="rId5"/>
    <p:sldId id="357" r:id="rId6"/>
    <p:sldId id="360" r:id="rId7"/>
    <p:sldId id="271" r:id="rId8"/>
    <p:sldId id="282" r:id="rId9"/>
    <p:sldId id="277" r:id="rId10"/>
    <p:sldId id="283" r:id="rId11"/>
    <p:sldId id="285" r:id="rId12"/>
    <p:sldId id="362" r:id="rId13"/>
    <p:sldId id="286" r:id="rId14"/>
    <p:sldId id="297" r:id="rId15"/>
    <p:sldId id="298" r:id="rId16"/>
    <p:sldId id="302" r:id="rId17"/>
    <p:sldId id="369" r:id="rId18"/>
    <p:sldId id="372" r:id="rId19"/>
    <p:sldId id="306" r:id="rId20"/>
    <p:sldId id="373" r:id="rId21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5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2" autoAdjust="0"/>
    <p:restoredTop sz="94660"/>
  </p:normalViewPr>
  <p:slideViewPr>
    <p:cSldViewPr snapToGrid="0">
      <p:cViewPr>
        <p:scale>
          <a:sx n="117" d="100"/>
          <a:sy n="117" d="100"/>
        </p:scale>
        <p:origin x="-75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fld id="{980024CD-F25F-4240-8182-2C2303F901A5}" type="datetimeFigureOut">
              <a:rPr lang="fr-FR"/>
              <a:pPr>
                <a:defRPr/>
              </a:pPr>
              <a:t>10/04/2018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fld id="{76F055A3-1FF5-4740-9904-24AF92DD348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6928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fld id="{700E307A-9BE4-4BDB-899A-AB67B10EDB22}" type="datetimeFigureOut">
              <a:rPr lang="fr-FR"/>
              <a:pPr>
                <a:defRPr/>
              </a:pPr>
              <a:t>10/04/2018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i="0">
                <a:latin typeface="+mn-lt"/>
              </a:defRPr>
            </a:lvl1pPr>
          </a:lstStyle>
          <a:p>
            <a:pPr>
              <a:defRPr/>
            </a:pPr>
            <a:fld id="{AC312504-375B-4A15-94AE-D38D047DE6C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401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638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F24ABC-5C74-459D-9063-674A3BB65A8E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231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51DFA-F4A3-44B5-B408-197A758C61D5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3F5AF-6F28-4A5B-A505-0D278B12EB6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21A1D-564E-4A20-8BEB-FEC4960E19DB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08B3F-C64F-45EF-BDE4-C9D08F0297F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9A1FC-DF83-416D-8FCB-58A4398C645C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D97B7-7ED3-4A8B-B520-50AA578FD8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6B579-4F0E-445E-BB11-0905ACA02C72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20F4-D592-4B76-A84A-CB4FC20D00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5B59-1811-4AD5-ADEC-7B9194D6F5D0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3C97E-667B-493D-8255-1C9E8AEF03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5AC7-4783-4850-B1FB-7C37AA35D3D5}" type="datetime1">
              <a:rPr lang="fr-FR" smtClean="0"/>
              <a:t>10/04/2018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E4F19-B8FE-42BC-A265-6DC6AAAAE6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46561-108B-42AA-80FF-A419F90856D6}" type="datetime1">
              <a:rPr lang="fr-FR" smtClean="0"/>
              <a:t>10/04/2018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76554-16EC-4362-A9B5-7E742DA7E9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7A0D7-B035-476A-A6D6-A6C3581E4D90}" type="datetime1">
              <a:rPr lang="fr-FR" smtClean="0"/>
              <a:t>10/04/2018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4267C-4CB5-4C66-90D4-6E61985795D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360C3-1525-40A1-95A3-CF102B2CA291}" type="datetime1">
              <a:rPr lang="fr-FR" smtClean="0"/>
              <a:t>10/04/2018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CF507-1B2B-4F23-A3BA-2A07EC3E07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C2C54-C881-411E-96D3-4922C2586208}" type="datetime1">
              <a:rPr lang="fr-FR" smtClean="0"/>
              <a:t>10/04/2018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DFBC9-FE8E-44F0-85B8-E0D343515AE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B57C1-C78E-4AD6-A04F-5A0A9501DD47}" type="datetime1">
              <a:rPr lang="fr-FR" smtClean="0"/>
              <a:t>10/04/2018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A4524-142A-4854-A7D6-39610A71547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A1B24E-3F33-4A45-B531-2D80331040BE}" type="datetime1">
              <a:rPr lang="fr-FR" smtClean="0"/>
              <a:t>10/04/2018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i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C7E543-3760-4E98-88C8-C0AA7F31CC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ctrTitle"/>
          </p:nvPr>
        </p:nvSpPr>
        <p:spPr>
          <a:xfrm>
            <a:off x="450924" y="1331486"/>
            <a:ext cx="8475260" cy="4634830"/>
          </a:xfrm>
        </p:spPr>
        <p:txBody>
          <a:bodyPr/>
          <a:lstStyle/>
          <a:p>
            <a:pPr eaLnBrk="1" hangingPunct="1"/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Portage politique</a:t>
            </a:r>
            <a:r>
              <a:rPr lang="fr-FR" sz="66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66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660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660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fr-FR" sz="6600" dirty="0" smtClean="0">
              <a:solidFill>
                <a:srgbClr val="E554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u contenu 2"/>
          <p:cNvSpPr>
            <a:spLocks noGrp="1"/>
          </p:cNvSpPr>
          <p:nvPr>
            <p:ph idx="4294967295"/>
          </p:nvPr>
        </p:nvSpPr>
        <p:spPr>
          <a:xfrm>
            <a:off x="218363" y="1201004"/>
            <a:ext cx="8766969" cy="5445456"/>
          </a:xfrm>
        </p:spPr>
        <p:txBody>
          <a:bodyPr/>
          <a:lstStyle/>
          <a:p>
            <a:pPr marL="0" indent="0" algn="just" eaLnBrk="1" hangingPunct="1">
              <a:spcBef>
                <a:spcPct val="50000"/>
              </a:spcBef>
              <a:buNone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Le 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PEC est une aide à la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prise 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de décision à tous les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moments 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du parcours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de l’étudiant  </a:t>
            </a:r>
            <a:endParaRPr lang="fr-FR" sz="24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 eaLnBrk="1" hangingPunct="1">
              <a:spcBef>
                <a:spcPct val="50000"/>
              </a:spcBef>
              <a:buClr>
                <a:schemeClr val="accent1">
                  <a:lumMod val="75000"/>
                </a:schemeClr>
              </a:buClr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pour le projet de formation,</a:t>
            </a:r>
          </a:p>
          <a:p>
            <a:pPr marL="0" indent="0" eaLnBrk="1" hangingPunct="1">
              <a:spcBef>
                <a:spcPct val="50000"/>
              </a:spcBef>
              <a:buClr>
                <a:schemeClr val="accent1">
                  <a:lumMod val="75000"/>
                </a:schemeClr>
              </a:buClr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pour les recherches de jobs, de stages …</a:t>
            </a:r>
          </a:p>
          <a:p>
            <a:pPr marL="0" indent="0" eaLnBrk="1" hangingPunct="1">
              <a:spcBef>
                <a:spcPct val="50000"/>
              </a:spcBef>
              <a:buClr>
                <a:schemeClr val="accent1">
                  <a:lumMod val="75000"/>
                </a:schemeClr>
              </a:buClr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pour l’insertion professionnelle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…</a:t>
            </a:r>
          </a:p>
          <a:p>
            <a:pPr marL="0" indent="0" eaLnBrk="1" hangingPunct="1">
              <a:spcBef>
                <a:spcPct val="50000"/>
              </a:spcBef>
              <a:buClr>
                <a:schemeClr val="tx1"/>
              </a:buClr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 algn="just" eaLnBrk="1" hangingPunct="1">
              <a:buFont typeface="Arial" charset="0"/>
              <a:buNone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Retour réflexif de l’étudiant sur sa formation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et démarche proactive</a:t>
            </a:r>
            <a:endParaRPr lang="fr-FR" altLang="fr-FR" sz="24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fr-FR" dirty="0" smtClean="0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992928" y="449714"/>
            <a:ext cx="19924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La</a:t>
            </a:r>
            <a:r>
              <a:rPr lang="fr-FR" sz="2400" b="1" i="0" dirty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démarche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242370" y="1160060"/>
            <a:ext cx="8750629" cy="5472752"/>
          </a:xfrm>
        </p:spPr>
        <p:txBody>
          <a:bodyPr/>
          <a:lstStyle/>
          <a:p>
            <a:pPr marL="0" indent="0" algn="just" eaLnBrk="1" hangingPunct="1">
              <a:spcBef>
                <a:spcPct val="50000"/>
              </a:spcBef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La démarche: </a:t>
            </a:r>
          </a:p>
          <a:p>
            <a:pPr lvl="1" eaLnBrk="1" hangingPunct="1">
              <a:spcBef>
                <a:spcPct val="50000"/>
              </a:spcBef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s’inscrit dans  les programmes de formation </a:t>
            </a:r>
          </a:p>
          <a:p>
            <a:pPr lvl="1" eaLnBrk="1" hangingPunct="1">
              <a:spcBef>
                <a:spcPct val="50000"/>
              </a:spcBef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st animée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par des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accompagnateurs, enseignants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, intervenants formés par  l’équipe ressource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désignée</a:t>
            </a: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FR" sz="2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fr-FR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L’outil numérique est au service de la démarche de construction, de création, de communication</a:t>
            </a:r>
            <a:br>
              <a:rPr lang="fr-FR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endParaRPr lang="fr-FR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L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 démarche et l’outil sont utilisables de manière complémentaire tout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au long de la formation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buNone/>
            </a:pPr>
            <a:endParaRPr lang="fr-FR" dirty="0" smtClean="0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627084" y="485392"/>
            <a:ext cx="46050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Une</a:t>
            </a:r>
            <a:r>
              <a:rPr lang="fr-FR" sz="2800" b="1" i="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démarche</a:t>
            </a:r>
            <a:r>
              <a:rPr lang="fr-FR" sz="2800" b="1" i="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accompagnée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28650" y="2004734"/>
            <a:ext cx="7886700" cy="4351338"/>
          </a:xfrm>
        </p:spPr>
        <p:txBody>
          <a:bodyPr/>
          <a:lstStyle/>
          <a:p>
            <a:pPr marL="0" indent="0" algn="ctr">
              <a:buNone/>
            </a:pPr>
            <a:endParaRPr lang="fr-FR" sz="4000" b="1" dirty="0" smtClean="0">
              <a:solidFill>
                <a:srgbClr val="E554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buNone/>
            </a:pPr>
            <a:r>
              <a:rPr lang="fr-FR" sz="4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Présentation de la plateforme PEC</a:t>
            </a:r>
            <a:endParaRPr lang="fr-FR" sz="4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7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132764"/>
            <a:ext cx="9144000" cy="5725235"/>
          </a:xfrm>
        </p:spPr>
        <p:txBody>
          <a:bodyPr/>
          <a:lstStyle/>
          <a:p>
            <a:pPr marL="342900" indent="-342900" eaLnBrk="1" hangingPunct="1"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Des espaces de réflexion et de construction  :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Je fais mon bilan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Je construis mes projets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Mes portefeuilles </a:t>
            </a:r>
          </a:p>
          <a:p>
            <a:pPr marL="342900" indent="-342900" eaLnBrk="1" hangingPunct="1"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Un espace de communication et de médiatisation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J’agis, je communique</a:t>
            </a:r>
          </a:p>
          <a:p>
            <a:pPr marL="342900" indent="-342900" eaLnBrk="1" hangingPunct="1"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Des outils, des fonctionnalités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J’échange avec mon accompagnateur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Un tableau de bord 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Des conseils et outils de technique de recherche d’emploi (APEC)</a:t>
            </a:r>
          </a:p>
          <a:p>
            <a:pPr marL="914400" lvl="2" indent="0" eaLnBrk="1" hangingPunct="1">
              <a:buNone/>
              <a:tabLst>
                <a:tab pos="273050" algn="l"/>
                <a:tab pos="360363" algn="l"/>
              </a:tabLst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- Importation de documents personnels (attestations, rapport de stage, relevé de notes…)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662671" y="441325"/>
            <a:ext cx="32632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La</a:t>
            </a:r>
            <a:r>
              <a:rPr lang="fr-FR" sz="2400" b="1" i="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plateforme</a:t>
            </a:r>
            <a:r>
              <a:rPr lang="fr-FR" sz="2400" b="1" i="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PEC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re 1"/>
          <p:cNvSpPr>
            <a:spLocks noGrp="1"/>
          </p:cNvSpPr>
          <p:nvPr>
            <p:ph type="title" idx="4294967295"/>
          </p:nvPr>
        </p:nvSpPr>
        <p:spPr>
          <a:xfrm>
            <a:off x="6188684" y="475294"/>
            <a:ext cx="2825337" cy="515719"/>
          </a:xfrm>
        </p:spPr>
        <p:txBody>
          <a:bodyPr/>
          <a:lstStyle/>
          <a:p>
            <a:pPr algn="r" eaLnBrk="1" hangingPunct="1"/>
            <a:r>
              <a:rPr lang="fr-FR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2800" b="1" dirty="0" smtClean="0">
                <a:solidFill>
                  <a:srgbClr val="FF9933"/>
                </a:solidFill>
                <a:cs typeface="Times New Roman" pitchFamily="18" charset="0"/>
              </a:rPr>
              <a:t>La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plateforme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PEC</a:t>
            </a:r>
            <a:r>
              <a:rPr lang="fr-FR" b="1" dirty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fr-FR" b="1" dirty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fr-FR" dirty="0" smtClean="0">
              <a:latin typeface="+mn-lt"/>
            </a:endParaRPr>
          </a:p>
        </p:txBody>
      </p:sp>
      <p:sp>
        <p:nvSpPr>
          <p:cNvPr id="60419" name="Espace réservé du contenu 2"/>
          <p:cNvSpPr>
            <a:spLocks noGrp="1"/>
          </p:cNvSpPr>
          <p:nvPr>
            <p:ph idx="4294967295"/>
          </p:nvPr>
        </p:nvSpPr>
        <p:spPr>
          <a:xfrm>
            <a:off x="505819" y="1264920"/>
            <a:ext cx="8010383" cy="2522220"/>
          </a:xfrm>
          <a:noFill/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fr-FR" sz="4000" dirty="0" smtClean="0"/>
          </a:p>
          <a:p>
            <a:pPr marL="0" indent="0" eaLnBrk="1" hangingPunct="1">
              <a:buFont typeface="Arial" charset="0"/>
              <a:buNone/>
            </a:pP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L’étudiant actualise son portefeuille d’expériences et de compétences par des allers retours entre ces trois espaces, au fur et à mesure qu’il s’enrichit d’expériences dans une perspective d’orientation-formation tout au long de la vie</a:t>
            </a:r>
          </a:p>
          <a:p>
            <a:pPr marL="0" indent="0" eaLnBrk="1" hangingPunct="1"/>
            <a:endParaRPr lang="fr-FR" sz="4000" dirty="0" smtClean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algn="ctr" eaLnBrk="1" hangingPunct="1">
              <a:buFont typeface="Arial" charset="0"/>
              <a:buNone/>
              <a:defRPr/>
            </a:pPr>
            <a:r>
              <a:rPr lang="fr-FR" sz="4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Les usages possibles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5606" y="466649"/>
            <a:ext cx="3748394" cy="587231"/>
          </a:xfrm>
        </p:spPr>
        <p:txBody>
          <a:bodyPr/>
          <a:lstStyle/>
          <a:p>
            <a:pPr algn="r" eaLnBrk="1" hangingPunct="1">
              <a:defRPr/>
            </a:pP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Les</a:t>
            </a:r>
            <a:r>
              <a:rPr lang="fr-FR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usages</a:t>
            </a:r>
            <a:r>
              <a:rPr lang="fr-FR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possibles</a:t>
            </a:r>
          </a:p>
        </p:txBody>
      </p:sp>
      <p:sp>
        <p:nvSpPr>
          <p:cNvPr id="65539" name="Espace réservé du contenu 2"/>
          <p:cNvSpPr>
            <a:spLocks noGrp="1"/>
          </p:cNvSpPr>
          <p:nvPr>
            <p:ph idx="4294967295"/>
          </p:nvPr>
        </p:nvSpPr>
        <p:spPr>
          <a:xfrm>
            <a:off x="220337" y="1001447"/>
            <a:ext cx="8923663" cy="5724350"/>
          </a:xfrm>
        </p:spPr>
        <p:txBody>
          <a:bodyPr numCol="2"/>
          <a:lstStyle/>
          <a:p>
            <a:pPr marL="0" indent="0" algn="r" eaLnBrk="1" hangingPunct="1">
              <a:buFont typeface="Arial" charset="0"/>
              <a:buNone/>
            </a:pPr>
            <a:endParaRPr lang="fr-FR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r" eaLnBrk="1" hangingPunct="1">
              <a:buFont typeface="Arial" charset="0"/>
              <a:buNone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Projet tuteuré, UE Projet, UE gestion de projet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Communication,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éthodologie universitaire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Disciplinaire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Valorisation scientifique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Accompagnement professionnel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Connaissance de l’entreprise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Valorisation des TP et TD</a:t>
            </a:r>
          </a:p>
          <a:p>
            <a:pPr marL="0" indent="0" eaLnBrk="1" hangingPunct="1"/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UE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Stage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,  alternance </a:t>
            </a:r>
          </a:p>
          <a:p>
            <a:pPr marL="0" indent="0" eaLnBrk="1" hangingPunct="1"/>
            <a:endParaRPr lang="fr-F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endParaRPr lang="fr-F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buNone/>
            </a:pPr>
            <a:endParaRPr lang="fr-F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UE Connaissance du monde professionnel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UE Analyse de situation de terrain,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é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tudes de cas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Valorisation de la thèse 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Dispositifs d’orientation / ré orientation </a:t>
            </a:r>
          </a:p>
          <a:p>
            <a:pPr marL="0" indent="0" eaLnBrk="1" hangingPunct="1"/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DU / années de Césure/ engagement citoyen et associatif</a:t>
            </a:r>
          </a:p>
          <a:p>
            <a:pPr marL="0" indent="0" eaLnBrk="1" hangingPunct="1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Bilan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universitaire de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compétences 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/>
            <a:endParaRPr lang="fr-FR" sz="2400" dirty="0" smtClean="0"/>
          </a:p>
          <a:p>
            <a:pPr marL="0" indent="0" eaLnBrk="1" hangingPunct="1">
              <a:buNone/>
            </a:pPr>
            <a:endParaRPr lang="fr-FR" sz="2400" dirty="0" smtClean="0"/>
          </a:p>
          <a:p>
            <a:pPr marL="0" indent="0" eaLnBrk="1" hangingPunct="1">
              <a:buFont typeface="Arial" charset="0"/>
              <a:buNone/>
            </a:pPr>
            <a:endParaRPr lang="fr-FR" sz="2400" dirty="0" smtClean="0"/>
          </a:p>
        </p:txBody>
      </p:sp>
      <p:cxnSp>
        <p:nvCxnSpPr>
          <p:cNvPr id="5" name="Connecteur droit 4"/>
          <p:cNvCxnSpPr/>
          <p:nvPr/>
        </p:nvCxnSpPr>
        <p:spPr>
          <a:xfrm>
            <a:off x="4496362" y="2060812"/>
            <a:ext cx="0" cy="4285397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Groupe national ingénierie de formation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233889" y="1255923"/>
            <a:ext cx="6962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0" dirty="0">
                <a:solidFill>
                  <a:schemeClr val="accent1">
                    <a:lumMod val="75000"/>
                  </a:schemeClr>
                </a:solidFill>
              </a:rPr>
              <a:t>La démarche se met en œuvre dans divers scénarii </a:t>
            </a:r>
            <a:r>
              <a:rPr lang="fr-FR" b="1" i="0" dirty="0" smtClean="0">
                <a:solidFill>
                  <a:schemeClr val="accent1">
                    <a:lumMod val="75000"/>
                  </a:schemeClr>
                </a:solidFill>
              </a:rPr>
              <a:t>d’usages</a:t>
            </a:r>
            <a:r>
              <a:rPr lang="fr-FR" b="1" i="0" dirty="0">
                <a:solidFill>
                  <a:schemeClr val="accent1">
                    <a:lumMod val="75000"/>
                  </a:schemeClr>
                </a:solidFill>
              </a:rPr>
              <a:t> :</a:t>
            </a:r>
            <a:endParaRPr lang="fr-FR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628650" y="1594271"/>
            <a:ext cx="7886700" cy="4351338"/>
          </a:xfrm>
        </p:spPr>
        <p:txBody>
          <a:bodyPr/>
          <a:lstStyle/>
          <a:p>
            <a:pPr eaLnBrk="1" hangingPunct="1">
              <a:defRPr/>
            </a:pPr>
            <a:endParaRPr lang="fr-FR" dirty="0" smtClean="0"/>
          </a:p>
          <a:p>
            <a:pPr eaLnBrk="1" hangingPunct="1">
              <a:defRPr/>
            </a:pPr>
            <a:endParaRPr lang="fr-FR" dirty="0" smtClean="0"/>
          </a:p>
          <a:p>
            <a:pPr algn="ctr" eaLnBrk="1" hangingPunct="1">
              <a:buFont typeface="Arial" charset="0"/>
              <a:buNone/>
              <a:defRPr/>
            </a:pPr>
            <a:r>
              <a:rPr lang="fr-FR" sz="4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Statuts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fr-FR" sz="4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Fonctionnement consortium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fr-FR" sz="4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Coût d’adhésion </a:t>
            </a:r>
            <a:endParaRPr lang="fr-FR" sz="44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96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Groupe national ingénierie de formation</a:t>
            </a:r>
            <a:endParaRPr lang="fr-FR" dirty="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6449191" y="536616"/>
            <a:ext cx="2617689" cy="574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i="0" dirty="0" smtClean="0">
                <a:solidFill>
                  <a:srgbClr val="FF9933"/>
                </a:solidFill>
                <a:cs typeface="Times New Roman" pitchFamily="18" charset="0"/>
              </a:rPr>
              <a:t>Organigramme</a:t>
            </a:r>
            <a:r>
              <a:rPr lang="fr-FR" sz="2800" b="1" dirty="0" smtClean="0">
                <a:solidFill>
                  <a:srgbClr val="FF9933"/>
                </a:solidFill>
                <a:cs typeface="Times New Roman" pitchFamily="18" charset="0"/>
              </a:rPr>
              <a:t> </a:t>
            </a:r>
            <a:endParaRPr lang="fr-FR" sz="2800" b="1" dirty="0">
              <a:solidFill>
                <a:srgbClr val="FF9933"/>
              </a:solidFill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134" y="1111569"/>
            <a:ext cx="6858002" cy="531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0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651653" y="595617"/>
            <a:ext cx="3425235" cy="469785"/>
          </a:xfrm>
        </p:spPr>
        <p:txBody>
          <a:bodyPr/>
          <a:lstStyle/>
          <a:p>
            <a:pPr algn="r" eaLnBrk="1" hangingPunct="1">
              <a:defRPr/>
            </a:pP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Le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coût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d’adhésion</a:t>
            </a:r>
          </a:p>
        </p:txBody>
      </p:sp>
      <p:sp>
        <p:nvSpPr>
          <p:cNvPr id="69635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283332"/>
            <a:ext cx="9143999" cy="5202972"/>
          </a:xfrm>
        </p:spPr>
        <p:txBody>
          <a:bodyPr/>
          <a:lstStyle/>
          <a:p>
            <a:pPr eaLnBrk="1" hangingPunct="1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Le montant de la cotisation est calculé sur les effectifs étudiants de l’établissement concerné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Il permet aux adhérents de bénéficier : 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 la formation des relais dans l’établissement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 l’accès à la plateforme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 la maintenance et des améliorations apportées à la plateforme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Des ressources pédagogiques créées et mises à disposition par les pôles d’ingénierie 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 la mutualisation des pratiques et des ressources inter établissements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Des publications du conseil scientifique</a:t>
            </a:r>
          </a:p>
          <a:p>
            <a:pPr lvl="1" eaLnBrk="1" hangingPunct="1">
              <a:buFont typeface="Calibri" panose="020F0502020204030204" pitchFamily="34" charset="0"/>
              <a:buChar char="‒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Des manifestations organisées par le consortium</a:t>
            </a:r>
          </a:p>
          <a:p>
            <a:pPr lvl="1" eaLnBrk="1" hangingPunct="1"/>
            <a:endParaRPr lang="fr-FR" dirty="0" smtClean="0"/>
          </a:p>
          <a:p>
            <a:pPr eaLnBrk="1" hangingPunct="1"/>
            <a:endParaRPr lang="fr-FR" dirty="0"/>
          </a:p>
          <a:p>
            <a:pPr eaLnBrk="1" hangingPunct="1"/>
            <a:endParaRPr lang="fr-FR" dirty="0" smtClean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Les enjeux pour l’Université et  le cadre institutionnel de la professionnalisation des étudiants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Présentation brève du consortium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Présentation de la démarche et de l’outil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Présentation de la plateforme PEC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Les usages possibles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Statuts , fonctionnement du consortium et coût d’adhésion </a:t>
            </a:r>
          </a:p>
          <a:p>
            <a:endParaRPr lang="fr-FR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1800" dirty="0">
                <a:solidFill>
                  <a:srgbClr val="E55409"/>
                </a:solidFill>
              </a:rPr>
              <a:t/>
            </a:r>
            <a:br>
              <a:rPr lang="fr-FR" sz="1800" dirty="0">
                <a:solidFill>
                  <a:srgbClr val="E55409"/>
                </a:solidFill>
              </a:rPr>
            </a:br>
            <a:endParaRPr lang="fr-FR" sz="18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00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651653" y="595617"/>
            <a:ext cx="3425235" cy="469785"/>
          </a:xfrm>
        </p:spPr>
        <p:txBody>
          <a:bodyPr/>
          <a:lstStyle/>
          <a:p>
            <a:pPr algn="r" eaLnBrk="1" hangingPunct="1">
              <a:defRPr/>
            </a:pP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Le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coût</a:t>
            </a:r>
            <a:r>
              <a:rPr lang="fr-FR" sz="2400" b="1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d’adhésion</a:t>
            </a:r>
          </a:p>
        </p:txBody>
      </p:sp>
      <p:sp>
        <p:nvSpPr>
          <p:cNvPr id="69635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283332"/>
            <a:ext cx="9143999" cy="5202972"/>
          </a:xfrm>
        </p:spPr>
        <p:txBody>
          <a:bodyPr/>
          <a:lstStyle/>
          <a:p>
            <a:pPr marL="457200" lvl="1" indent="0" eaLnBrk="1" hangingPunct="1">
              <a:buNone/>
            </a:pPr>
            <a:endParaRPr lang="fr-FR" dirty="0" smtClean="0"/>
          </a:p>
          <a:p>
            <a:pPr eaLnBrk="1" hangingPunct="1"/>
            <a:endParaRPr lang="fr-FR" dirty="0"/>
          </a:p>
          <a:p>
            <a:pPr eaLnBrk="1" hangingPunct="1"/>
            <a:endParaRPr lang="fr-FR" dirty="0" smtClean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205504"/>
              </p:ext>
            </p:extLst>
          </p:nvPr>
        </p:nvGraphicFramePr>
        <p:xfrm>
          <a:off x="1236344" y="2490804"/>
          <a:ext cx="6955155" cy="29620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8385"/>
                <a:gridCol w="2318385"/>
                <a:gridCol w="2318385"/>
              </a:tblGrid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 </a:t>
                      </a:r>
                      <a:r>
                        <a:rPr lang="fr-FR" sz="1600" dirty="0">
                          <a:effectLst/>
                        </a:rPr>
                        <a:t>Nombre étudiants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Tranches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Cotisation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0-2 000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T0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1 500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2 000-5 000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T1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3 000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5 000-10 000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T2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3 750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10 000-20 000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T3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4 500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20 000-30 000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T4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6 000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30 000-40 000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T5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7 500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40 000-50 000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T6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9 000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9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50 000-60 000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T7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10 500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75690" y="281209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29334" y="1595766"/>
            <a:ext cx="70853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000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Barème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fr-FR" sz="2000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cotisations </a:t>
            </a:r>
            <a:r>
              <a:rPr lang="fr-FR" altLang="fr-FR" sz="2000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d’adhésion au 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Consortium PEC 2017</a:t>
            </a:r>
            <a:endParaRPr kumimoji="0" lang="fr-FR" altLang="fr-FR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 idx="4294967295"/>
          </p:nvPr>
        </p:nvSpPr>
        <p:spPr>
          <a:xfrm>
            <a:off x="628650" y="2473325"/>
            <a:ext cx="7886700" cy="1812236"/>
          </a:xfrm>
        </p:spPr>
        <p:txBody>
          <a:bodyPr/>
          <a:lstStyle/>
          <a:p>
            <a:pPr algn="ctr" eaLnBrk="1" hangingPunct="1">
              <a:defRPr/>
            </a:pPr>
            <a:r>
              <a:rPr lang="fr-FR" sz="40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Les enjeux pour l’Université</a:t>
            </a:r>
            <a:br>
              <a:rPr lang="fr-FR" sz="40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fr-FR" sz="40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et  le cadre institutionnel de la professionnalisation des étudiants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4300" y="1366838"/>
            <a:ext cx="8572500" cy="5084762"/>
          </a:xfrm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Font typeface="Arial" charset="0"/>
              <a:buNone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Accompagner le plus grand nombre d’étudiants durant leur parcours de formation, préparer leur insertion professionnelle</a:t>
            </a:r>
          </a:p>
          <a:p>
            <a:pPr marL="0" indent="0" eaLnBrk="1" hangingPunct="1">
              <a:spcBef>
                <a:spcPct val="50000"/>
              </a:spcBef>
              <a:buFont typeface="Arial" charset="0"/>
              <a:buNone/>
            </a:pPr>
            <a:endParaRPr lang="fr-FR" sz="24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fr-FR" altLang="fr-FR" sz="2400" dirty="0">
                <a:solidFill>
                  <a:schemeClr val="accent1">
                    <a:lumMod val="75000"/>
                  </a:schemeClr>
                </a:solidFill>
              </a:rPr>
              <a:t>Répondre à la massification de l’enseignement supérieur et à l’individualisation des parcours 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Préparer </a:t>
            </a:r>
            <a:r>
              <a:rPr lang="fr-FR" altLang="fr-FR" sz="2400" dirty="0">
                <a:solidFill>
                  <a:schemeClr val="accent1">
                    <a:lumMod val="75000"/>
                  </a:schemeClr>
                </a:solidFill>
              </a:rPr>
              <a:t>en amont aux différents enjeux personnels </a:t>
            </a: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et professionnels </a:t>
            </a:r>
            <a:r>
              <a:rPr lang="fr-FR" altLang="fr-FR" sz="2400" dirty="0">
                <a:solidFill>
                  <a:schemeClr val="accent1">
                    <a:lumMod val="75000"/>
                  </a:schemeClr>
                </a:solidFill>
              </a:rPr>
              <a:t>de leur formation, de leur insertion professionnelle et de leur gestion de carrière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Valoriser </a:t>
            </a:r>
            <a:r>
              <a:rPr lang="fr-FR" altLang="fr-FR" sz="2400" dirty="0">
                <a:solidFill>
                  <a:schemeClr val="accent1">
                    <a:lumMod val="75000"/>
                  </a:schemeClr>
                </a:solidFill>
              </a:rPr>
              <a:t>leurs expériences, compétences et connaissances issues de leur parcours  universitaire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Améliorer </a:t>
            </a:r>
            <a:r>
              <a:rPr lang="fr-FR" altLang="fr-FR" sz="2400" dirty="0">
                <a:solidFill>
                  <a:schemeClr val="accent1">
                    <a:lumMod val="75000"/>
                  </a:schemeClr>
                </a:solidFill>
              </a:rPr>
              <a:t>la qualité des actions d’accompagnement des étudiants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442325" y="500063"/>
            <a:ext cx="4701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Les enjeux pour l’Université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 noGrp="1"/>
          </p:cNvSpPr>
          <p:nvPr/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D77E1A2-BD07-4D0C-A680-81F2B2B3FF2C}" type="slidenum">
              <a:rPr lang="fr-FR" sz="1200" i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fr-FR" sz="1200" i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1747" name="Espace réservé du contenu 2"/>
          <p:cNvSpPr>
            <a:spLocks noGrp="1"/>
          </p:cNvSpPr>
          <p:nvPr>
            <p:ph idx="4294967295"/>
          </p:nvPr>
        </p:nvSpPr>
        <p:spPr>
          <a:xfrm>
            <a:off x="628650" y="2788785"/>
            <a:ext cx="7886700" cy="232304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fr-FR" sz="40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Présentation brève du Consortium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14532" y="520116"/>
            <a:ext cx="1820410" cy="46139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2800" b="1" dirty="0">
                <a:solidFill>
                  <a:srgbClr val="FF9933"/>
                </a:solidFill>
                <a:cs typeface="Times New Roman" pitchFamily="18" charset="0"/>
              </a:rPr>
              <a:t>Historique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8650" y="1350627"/>
            <a:ext cx="7886700" cy="4826335"/>
          </a:xfrm>
        </p:spPr>
        <p:txBody>
          <a:bodyPr>
            <a:normAutofit fontScale="25000" lnSpcReduction="20000"/>
          </a:bodyPr>
          <a:lstStyle/>
          <a:p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2007 :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le projet de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quatre universités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unies par une Convention et une Charte 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déontologique</a:t>
            </a:r>
          </a:p>
          <a:p>
            <a:pPr marL="0" indent="0">
              <a:buNone/>
            </a:pPr>
            <a:endParaRPr lang="fr-FR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55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8288" indent="-268288">
              <a:buNone/>
              <a:tabLst>
                <a:tab pos="92075" algn="l"/>
              </a:tabLst>
            </a:pPr>
            <a:endParaRPr lang="fr-FR" sz="7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268288" indent="-268288">
              <a:buNone/>
              <a:tabLst>
                <a:tab pos="92075" algn="l"/>
              </a:tabLst>
            </a:pPr>
            <a:r>
              <a:rPr lang="fr-FR" sz="7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r>
              <a:rPr lang="fr-FR" sz="7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Mise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en place d’une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recherche développement </a:t>
            </a:r>
            <a:r>
              <a:rPr lang="fr-FR" sz="8000" b="1" dirty="0" smtClean="0">
                <a:solidFill>
                  <a:schemeClr val="accent1">
                    <a:lumMod val="75000"/>
                  </a:schemeClr>
                </a:solidFill>
              </a:rPr>
              <a:t>action 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et conception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et réalisation du prototype 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numérique</a:t>
            </a:r>
          </a:p>
          <a:p>
            <a:pPr marL="268288" indent="-268288">
              <a:buNone/>
              <a:tabLst>
                <a:tab pos="92075" algn="l"/>
              </a:tabLst>
            </a:pPr>
            <a:endParaRPr lang="fr-FR" sz="32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2009-2012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Expérimentation financée par le FEJ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, soutenue par la DIO et la DGESIP,  évaluée par le </a:t>
            </a:r>
            <a:r>
              <a:rPr lang="fr-FR" sz="8000" dirty="0" err="1" smtClean="0">
                <a:solidFill>
                  <a:schemeClr val="accent1">
                    <a:lumMod val="75000"/>
                  </a:schemeClr>
                </a:solidFill>
              </a:rPr>
              <a:t>Céreq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, 13 universités engagées</a:t>
            </a:r>
            <a:endParaRPr lang="fr-FR" sz="8000" dirty="0">
              <a:solidFill>
                <a:schemeClr val="accent1">
                  <a:lumMod val="75000"/>
                </a:schemeClr>
              </a:solidFill>
            </a:endParaRPr>
          </a:p>
          <a:p>
            <a:pPr marL="268288" indent="0">
              <a:buNone/>
            </a:pP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25 universités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dans des expérimentations </a:t>
            </a:r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PEC,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+ de 30 000 étudiants initiés et </a:t>
            </a:r>
            <a:r>
              <a:rPr lang="fr-FR" sz="8000" b="1" dirty="0" smtClean="0">
                <a:solidFill>
                  <a:schemeClr val="accent1">
                    <a:lumMod val="75000"/>
                  </a:schemeClr>
                </a:solidFill>
              </a:rPr>
              <a:t>accompagnés</a:t>
            </a:r>
          </a:p>
          <a:p>
            <a:pPr marL="268288" indent="0">
              <a:buNone/>
            </a:pP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Juin 2013 : </a:t>
            </a:r>
            <a:r>
              <a:rPr lang="fr-FR" sz="8000" b="1" dirty="0" smtClean="0">
                <a:solidFill>
                  <a:schemeClr val="accent1">
                    <a:lumMod val="75000"/>
                  </a:schemeClr>
                </a:solidFill>
              </a:rPr>
              <a:t>30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Universités dans 13 régions, formées au </a:t>
            </a:r>
            <a:r>
              <a:rPr lang="fr-FR" sz="8000" b="1" dirty="0" smtClean="0">
                <a:solidFill>
                  <a:schemeClr val="accent1">
                    <a:lumMod val="75000"/>
                  </a:schemeClr>
                </a:solidFill>
              </a:rPr>
              <a:t>PEC, création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du consortium PEC </a:t>
            </a:r>
            <a:endParaRPr lang="fr-FR" sz="8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fr-FR" sz="8000" dirty="0" smtClean="0">
                <a:solidFill>
                  <a:schemeClr val="accent1">
                    <a:lumMod val="75000"/>
                  </a:schemeClr>
                </a:solidFill>
              </a:rPr>
              <a:t>Aujourd’hui </a:t>
            </a:r>
            <a:r>
              <a:rPr lang="fr-FR" sz="8000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 sz="8000" b="1" dirty="0" smtClean="0">
                <a:solidFill>
                  <a:schemeClr val="accent1">
                    <a:lumMod val="75000"/>
                  </a:schemeClr>
                </a:solidFill>
              </a:rPr>
              <a:t>35 </a:t>
            </a:r>
            <a:r>
              <a:rPr lang="fr-FR" sz="8000" b="1" dirty="0">
                <a:solidFill>
                  <a:schemeClr val="accent1">
                    <a:lumMod val="75000"/>
                  </a:schemeClr>
                </a:solidFill>
              </a:rPr>
              <a:t>universités  / développement de partenariats avec les milieux socio-professionnels (APEC, A2E2F…) </a:t>
            </a:r>
            <a:endParaRPr lang="fr-FR" sz="80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Groupe national ingénierie de formation</a:t>
            </a:r>
            <a:endParaRPr lang="fr-FR"/>
          </a:p>
        </p:txBody>
      </p:sp>
      <p:grpSp>
        <p:nvGrpSpPr>
          <p:cNvPr id="5" name="Groupe 4"/>
          <p:cNvGrpSpPr/>
          <p:nvPr/>
        </p:nvGrpSpPr>
        <p:grpSpPr>
          <a:xfrm>
            <a:off x="1023458" y="1753299"/>
            <a:ext cx="6266575" cy="738230"/>
            <a:chOff x="747005" y="2111113"/>
            <a:chExt cx="7630939" cy="595906"/>
          </a:xfrm>
        </p:grpSpPr>
        <p:pic>
          <p:nvPicPr>
            <p:cNvPr id="6" name="Picture 6" descr="img_12410784477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005" y="2230769"/>
              <a:ext cx="1171575" cy="47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7" descr="img_124107763190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1229" y="2234938"/>
              <a:ext cx="1381125" cy="44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img_12535226804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2204501"/>
              <a:ext cx="2519362" cy="43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9" descr="img_12409041667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994" y="2111113"/>
              <a:ext cx="150495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469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5740" y="1074420"/>
            <a:ext cx="9037320" cy="5102543"/>
          </a:xfrm>
        </p:spPr>
        <p:txBody>
          <a:bodyPr/>
          <a:lstStyle/>
          <a:p>
            <a:pPr algn="just" eaLnBrk="1" hangingPunct="1">
              <a:lnSpc>
                <a:spcPct val="70000"/>
              </a:lnSpc>
              <a:buFont typeface="Arial" charset="0"/>
              <a:buNone/>
              <a:defRPr/>
            </a:pPr>
            <a:endParaRPr lang="fr-FR" sz="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lnSpc>
                <a:spcPct val="70000"/>
              </a:lnSpc>
              <a:buFont typeface="Arial" charset="0"/>
              <a:buNone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Un Consortium d’Universités partenaires 2013-2017</a:t>
            </a:r>
          </a:p>
          <a:p>
            <a:pPr algn="just" eaLnBrk="1" hangingPunct="1">
              <a:lnSpc>
                <a:spcPct val="70000"/>
              </a:lnSpc>
              <a:buFont typeface="Arial" charset="0"/>
              <a:buNone/>
              <a:defRPr/>
            </a:pPr>
            <a:endParaRPr lang="fr-FR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Sous convention, avec une Université gestionnaire, Toulouse 3, qui héberge également la plateforme PEC</a:t>
            </a: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Un Président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de Consortium</a:t>
            </a: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Un Conseil d’Orientation :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fixe la stratégie et le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développement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, vote les moyens</a:t>
            </a: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Un bureau :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met en œuvre les décisions votées en Conseil d’Orientation  </a:t>
            </a: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Un 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onseil Scientifique :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précise les concepts et la méthodologie, encadre les publications </a:t>
            </a:r>
          </a:p>
          <a:p>
            <a:pPr eaLnBrk="1" hangingPunct="1">
              <a:lnSpc>
                <a:spcPct val="7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Des Comités régionaux :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dont les représentants sont membres du conseil d’orientation</a:t>
            </a: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116763" y="433388"/>
            <a:ext cx="1868487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Historique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Groupe national ingénierie de formation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re 1"/>
          <p:cNvSpPr>
            <a:spLocks noGrp="1"/>
          </p:cNvSpPr>
          <p:nvPr>
            <p:ph type="title" idx="4294967295"/>
          </p:nvPr>
        </p:nvSpPr>
        <p:spPr>
          <a:xfrm>
            <a:off x="811116" y="2526298"/>
            <a:ext cx="7546946" cy="1378053"/>
          </a:xfrm>
        </p:spPr>
        <p:txBody>
          <a:bodyPr/>
          <a:lstStyle/>
          <a:p>
            <a:pPr algn="ctr" eaLnBrk="1" hangingPunct="1">
              <a:defRPr/>
            </a:pPr>
            <a:r>
              <a:rPr lang="fr-FR" sz="4000" dirty="0" smtClean="0">
                <a:solidFill>
                  <a:srgbClr val="E55409"/>
                </a:solidFill>
              </a:rPr>
              <a:t/>
            </a:r>
            <a:br>
              <a:rPr lang="fr-FR" sz="4000" dirty="0" smtClean="0">
                <a:solidFill>
                  <a:srgbClr val="E55409"/>
                </a:solidFill>
              </a:rPr>
            </a:b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Présentation </a:t>
            </a:r>
            <a:b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de la démarche et de l’outil</a:t>
            </a:r>
            <a:r>
              <a:rPr lang="fr-FR" sz="4000" dirty="0" smtClean="0">
                <a:solidFill>
                  <a:srgbClr val="E55409"/>
                </a:solidFill>
              </a:rPr>
              <a:t/>
            </a:r>
            <a:br>
              <a:rPr lang="fr-FR" sz="4000" dirty="0" smtClean="0">
                <a:solidFill>
                  <a:srgbClr val="E55409"/>
                </a:solidFill>
              </a:rPr>
            </a:br>
            <a:endParaRPr lang="fr-FR" sz="4000" dirty="0" smtClean="0">
              <a:solidFill>
                <a:srgbClr val="E55409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9182" y="1526795"/>
            <a:ext cx="9034818" cy="5106017"/>
          </a:xfrm>
        </p:spPr>
        <p:txBody>
          <a:bodyPr/>
          <a:lstStyle/>
          <a:p>
            <a:pPr marL="0" indent="0" algn="just" eaLnBrk="1" hangingPunct="1">
              <a:buClr>
                <a:srgbClr val="E55409"/>
              </a:buClr>
              <a:buFont typeface="Arial" charset="0"/>
              <a:buNone/>
              <a:tabLst>
                <a:tab pos="4641850" algn="l"/>
              </a:tabLst>
            </a:pPr>
            <a:r>
              <a:rPr lang="fr-FR" altLang="fr-FR" b="1" dirty="0" smtClean="0">
                <a:solidFill>
                  <a:schemeClr val="accent1">
                    <a:lumMod val="75000"/>
                  </a:schemeClr>
                </a:solidFill>
              </a:rPr>
              <a:t>Les portefeuilles d’expériences et de compétences sont </a:t>
            </a:r>
          </a:p>
          <a:p>
            <a:pPr marL="0" indent="0" eaLnBrk="1" hangingPunct="1">
              <a:buClr>
                <a:schemeClr val="tx1"/>
              </a:buClr>
              <a:buNone/>
              <a:tabLst>
                <a:tab pos="4641850" algn="l"/>
              </a:tabLst>
            </a:pPr>
            <a:r>
              <a:rPr lang="fr-FR" altLang="fr-FR" dirty="0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fr-FR" altLang="fr-FR" dirty="0" smtClean="0">
                <a:solidFill>
                  <a:schemeClr val="accent1">
                    <a:lumMod val="75000"/>
                  </a:schemeClr>
                </a:solidFill>
              </a:rPr>
              <a:t>es dossiers d’expériences personnelles et professionnelles pour : </a:t>
            </a:r>
          </a:p>
          <a:p>
            <a:pPr marL="0" indent="0" eaLnBrk="1" hangingPunct="1">
              <a:buClr>
                <a:schemeClr val="tx1"/>
              </a:buClr>
              <a:buNone/>
              <a:tabLst>
                <a:tab pos="4641850" algn="l"/>
              </a:tabLst>
            </a:pPr>
            <a:endParaRPr lang="fr-FR" alt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buClr>
                <a:schemeClr val="accent1">
                  <a:lumMod val="75000"/>
                </a:schemeClr>
              </a:buClr>
              <a:tabLst>
                <a:tab pos="4641850" algn="l"/>
              </a:tabLst>
            </a:pP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</a:rPr>
              <a:t>Garder la mémoire </a:t>
            </a: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de son parcours, les traces de ses acquis et compétences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tabLst>
                <a:tab pos="4641850" algn="l"/>
              </a:tabLst>
            </a:pP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</a:rPr>
              <a:t>Apporter la preuve </a:t>
            </a: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tout au long de la vie de leur mobilisation 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tabLst>
                <a:tab pos="4641850" algn="l"/>
              </a:tabLst>
            </a:pP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</a:rPr>
              <a:t>Favoriser une meilleure reconnaissance </a:t>
            </a:r>
            <a:r>
              <a:rPr lang="fr-FR" altLang="fr-FR" sz="2400" dirty="0" smtClean="0">
                <a:solidFill>
                  <a:schemeClr val="accent1">
                    <a:lumMod val="75000"/>
                  </a:schemeClr>
                </a:solidFill>
              </a:rPr>
              <a:t>sociale, institutionnelle et professionnelle de la personne qui les présente</a:t>
            </a:r>
          </a:p>
          <a:p>
            <a:pPr marL="0" indent="0" eaLnBrk="1" hangingPunct="1">
              <a:buClr>
                <a:schemeClr val="tx1"/>
              </a:buClr>
              <a:buNone/>
              <a:tabLst>
                <a:tab pos="4641850" algn="l"/>
              </a:tabLst>
            </a:pPr>
            <a:endParaRPr lang="fr-FR" dirty="0" smtClean="0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255773" y="557255"/>
            <a:ext cx="3809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Définition</a:t>
            </a:r>
            <a:r>
              <a:rPr lang="fr-FR" sz="2400" b="1" i="0" dirty="0" smtClean="0">
                <a:solidFill>
                  <a:srgbClr val="E554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fr-FR" sz="2800" b="1" i="0" dirty="0">
                <a:solidFill>
                  <a:srgbClr val="FF9933"/>
                </a:solidFill>
                <a:latin typeface="+mj-lt"/>
                <a:ea typeface="+mj-ea"/>
                <a:cs typeface="Times New Roman" pitchFamily="18" charset="0"/>
              </a:rPr>
              <a:t>du portefeuille 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Groupe national ingénierie de formation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921</TotalTime>
  <Words>834</Words>
  <Application>Microsoft Office PowerPoint</Application>
  <PresentationFormat>Affichage à l'écran (4:3)</PresentationFormat>
  <Paragraphs>176</Paragraphs>
  <Slides>20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Portage politique  </vt:lpstr>
      <vt:lpstr>Présentation PowerPoint</vt:lpstr>
      <vt:lpstr>Les enjeux pour l’Université et  le cadre institutionnel de la professionnalisation des étudiants</vt:lpstr>
      <vt:lpstr>Présentation PowerPoint</vt:lpstr>
      <vt:lpstr>Présentation PowerPoint</vt:lpstr>
      <vt:lpstr>Historique</vt:lpstr>
      <vt:lpstr>Présentation PowerPoint</vt:lpstr>
      <vt:lpstr> Présentation  de la démarche et de l’outil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La plateforme PEC </vt:lpstr>
      <vt:lpstr>Présentation PowerPoint</vt:lpstr>
      <vt:lpstr>Les usages possibles</vt:lpstr>
      <vt:lpstr>Présentation PowerPoint</vt:lpstr>
      <vt:lpstr>Présentation PowerPoint</vt:lpstr>
      <vt:lpstr>Le coût d’adhésion</vt:lpstr>
      <vt:lpstr>Le coût d’adhésion</vt:lpstr>
    </vt:vector>
  </TitlesOfParts>
  <Company>Université de Rouen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LINDA FERMENT (Personnel)</dc:creator>
  <cp:lastModifiedBy>Pascal Hauquin</cp:lastModifiedBy>
  <cp:revision>91</cp:revision>
  <cp:lastPrinted>2016-09-23T08:15:38Z</cp:lastPrinted>
  <dcterms:created xsi:type="dcterms:W3CDTF">2016-05-03T12:51:58Z</dcterms:created>
  <dcterms:modified xsi:type="dcterms:W3CDTF">2018-04-10T15:53:50Z</dcterms:modified>
</cp:coreProperties>
</file>