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3" r:id="rId3"/>
    <p:sldId id="264" r:id="rId4"/>
    <p:sldId id="265" r:id="rId5"/>
    <p:sldId id="266" r:id="rId6"/>
    <p:sldId id="278" r:id="rId7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505E3EF-67EA-436B-97B2-0124C06EBD24}" styleName="Style moyen 4 - Accentuation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Style léger 3 - Accentuation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8A1B8E-5AAB-4953-8EA0-0041F85169B5}" type="datetimeFigureOut">
              <a:rPr lang="fr-FR" smtClean="0"/>
              <a:pPr/>
              <a:t>11/04/2018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191BC8-0718-4B87-B2BB-7A80D0924F0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7149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A62A0-0275-486C-AB9E-82FD771FE6FA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1542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1">
          <a:blip r:embed="rId2" cstate="print">
            <a:alphaModFix amt="99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3568" y="2276872"/>
            <a:ext cx="7772400" cy="1584176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72819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AED32-20DB-4C00-B20E-7C1C5734909B}" type="datetimeFigureOut">
              <a:rPr lang="fr-FR"/>
              <a:pPr>
                <a:defRPr/>
              </a:pPr>
              <a:t>11/04/2018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2396C-AA30-4738-9ED6-0F25ACDFBCD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7503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379B5-D126-45FE-9379-48BC65A2F5E0}" type="datetimeFigureOut">
              <a:rPr lang="fr-FR"/>
              <a:pPr>
                <a:defRPr/>
              </a:pPr>
              <a:t>11/04/2018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3C2DE-BC6F-4FC2-8D44-72F24BE35F4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2681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FCE53-09E4-45E9-80BE-7FA34FECB38A}" type="datetimeFigureOut">
              <a:rPr lang="fr-FR"/>
              <a:pPr>
                <a:defRPr/>
              </a:pPr>
              <a:t>11/04/2018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5E3C2-3442-4F49-AEB1-B06B1CEE640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0136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46860-FAD5-43AB-9FB9-8FF63DB95876}" type="datetimeFigureOut">
              <a:rPr lang="fr-FR"/>
              <a:pPr>
                <a:defRPr/>
              </a:pPr>
              <a:t>11/04/2018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33EFD-F9AC-4D02-B978-AEC215755BC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2161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Pr>
        <a:blipFill dpi="0" rotWithShape="1">
          <a:blip r:embed="rId2" cstate="print">
            <a:alphaModFix amt="99000"/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21591-5F7B-4134-BF1D-D305AF10EBEC}" type="datetimeFigureOut">
              <a:rPr lang="fr-FR"/>
              <a:pPr>
                <a:defRPr/>
              </a:pPr>
              <a:t>11/04/2018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AA086-3228-4373-B0C7-2F2DAF1BC82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5784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82703-1E53-430C-8D05-04D850AAE6AE}" type="datetimeFigureOut">
              <a:rPr lang="fr-FR"/>
              <a:pPr>
                <a:defRPr/>
              </a:pPr>
              <a:t>11/04/2018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93296-00C2-4B65-81FF-88E7588D6D1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4649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3CB73-2903-4EA1-B113-D0D26939DDC7}" type="datetimeFigureOut">
              <a:rPr lang="fr-FR"/>
              <a:pPr>
                <a:defRPr/>
              </a:pPr>
              <a:t>11/04/2018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40847-1930-4D11-A8CD-4492CA1B699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0351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FF36C-5AC4-44CB-B22E-1178FB4CCD32}" type="datetimeFigureOut">
              <a:rPr lang="fr-FR"/>
              <a:pPr>
                <a:defRPr/>
              </a:pPr>
              <a:t>11/04/2018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27BA1-9F14-42F8-8497-C8FAB9FD5E0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1189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98D21-F2C6-405D-A2A1-102B51263318}" type="datetimeFigureOut">
              <a:rPr lang="fr-FR"/>
              <a:pPr>
                <a:defRPr/>
              </a:pPr>
              <a:t>11/04/2018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F5917-B892-40A1-A8B1-25A3DF219C6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1314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21572-B078-46F8-B8A1-BAE09018786B}" type="datetimeFigureOut">
              <a:rPr lang="fr-FR"/>
              <a:pPr>
                <a:defRPr/>
              </a:pPr>
              <a:t>11/04/2018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FC91E-F1C0-4753-9B60-4E69F727967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8122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Cliquez sur l'icône pour ajouter une image</a:t>
            </a:r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659A0-1D8E-4D3F-BF4C-AC932DFA1735}" type="datetimeFigureOut">
              <a:rPr lang="fr-FR"/>
              <a:pPr>
                <a:defRPr/>
              </a:pPr>
              <a:t>11/04/2018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DCDD7-097A-4F6E-A9A0-5E52751CED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1267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99000"/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68313" y="1052513"/>
            <a:ext cx="82184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Modifiez lhghghhe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773238"/>
            <a:ext cx="8229600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Modifiez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35A188D-25BC-49BF-BA8D-D1FDBBBF7D34}" type="datetimeFigureOut">
              <a:rPr lang="fr-FR"/>
              <a:pPr>
                <a:defRPr/>
              </a:pPr>
              <a:t>11/04/2018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fr-FR"/>
              <a:t>Université Bordeaux Montaigne</a:t>
            </a:r>
            <a:br>
              <a:rPr lang="fr-FR"/>
            </a:br>
            <a:r>
              <a:rPr lang="fr-FR"/>
              <a:t>Domaine universitaire - 33607 Pessac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CFB50A2-01A6-4605-844A-97A9CCA38C9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re 1"/>
          <p:cNvSpPr>
            <a:spLocks noGrp="1"/>
          </p:cNvSpPr>
          <p:nvPr>
            <p:ph type="ctrTitle"/>
          </p:nvPr>
        </p:nvSpPr>
        <p:spPr>
          <a:xfrm>
            <a:off x="683568" y="2420888"/>
            <a:ext cx="7772400" cy="1584325"/>
          </a:xfrm>
        </p:spPr>
        <p:txBody>
          <a:bodyPr/>
          <a:lstStyle/>
          <a:p>
            <a:r>
              <a:rPr lang="fr-FR" altLang="fr-FR" b="1" dirty="0" smtClean="0">
                <a:solidFill>
                  <a:srgbClr val="92D050"/>
                </a:solidFill>
              </a:rPr>
              <a:t/>
            </a:r>
            <a:br>
              <a:rPr lang="fr-FR" altLang="fr-FR" b="1" dirty="0" smtClean="0">
                <a:solidFill>
                  <a:srgbClr val="92D050"/>
                </a:solidFill>
              </a:rPr>
            </a:br>
            <a:r>
              <a:rPr lang="fr-FR" altLang="fr-FR" b="1" dirty="0" smtClean="0">
                <a:solidFill>
                  <a:srgbClr val="92D050"/>
                </a:solidFill>
              </a:rPr>
              <a:t>P</a:t>
            </a:r>
            <a:r>
              <a:rPr lang="fr-FR" altLang="fr-FR" dirty="0" smtClean="0"/>
              <a:t>ortefeuille </a:t>
            </a:r>
            <a:r>
              <a:rPr lang="fr-FR" altLang="fr-FR" dirty="0"/>
              <a:t>d’</a:t>
            </a:r>
            <a:r>
              <a:rPr lang="fr-FR" altLang="fr-FR" b="1" dirty="0">
                <a:solidFill>
                  <a:srgbClr val="92D050"/>
                </a:solidFill>
              </a:rPr>
              <a:t>E</a:t>
            </a:r>
            <a:r>
              <a:rPr lang="fr-FR" altLang="fr-FR" dirty="0"/>
              <a:t>xpériences et de </a:t>
            </a:r>
            <a:r>
              <a:rPr lang="fr-FR" altLang="fr-FR" b="1" dirty="0">
                <a:solidFill>
                  <a:srgbClr val="92D050"/>
                </a:solidFill>
              </a:rPr>
              <a:t>C</a:t>
            </a:r>
            <a:r>
              <a:rPr lang="fr-FR" altLang="fr-FR" dirty="0"/>
              <a:t>ompétences</a:t>
            </a:r>
            <a:br>
              <a:rPr lang="fr-FR" altLang="fr-FR" dirty="0"/>
            </a:br>
            <a:endParaRPr lang="fr-FR" altLang="fr-FR" dirty="0" smtClean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17272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r-FR" dirty="0" smtClean="0"/>
              <a:t>Direction </a:t>
            </a:r>
            <a:r>
              <a:rPr lang="fr-FR" dirty="0" smtClean="0"/>
              <a:t>Orientation, Stages &amp; Insertion Professionnelle (POSIP)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67744" y="44624"/>
            <a:ext cx="5982392" cy="1008112"/>
          </a:xfrm>
        </p:spPr>
        <p:txBody>
          <a:bodyPr>
            <a:noAutofit/>
          </a:bodyPr>
          <a:lstStyle/>
          <a:p>
            <a:r>
              <a:rPr lang="fr-FR" sz="2800" b="1" dirty="0" smtClean="0"/>
              <a:t/>
            </a:r>
            <a:br>
              <a:rPr lang="fr-FR" sz="2800" b="1" dirty="0" smtClean="0"/>
            </a:br>
            <a:r>
              <a:rPr lang="fr-FR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  </a:t>
            </a:r>
            <a:r>
              <a:rPr lang="fr-FR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PEC : une démarche…</a:t>
            </a:r>
            <a:r>
              <a:rPr lang="fr-FR" sz="2800" b="1" dirty="0">
                <a:latin typeface="Tw Cen MT" panose="020B0602020104020603" pitchFamily="34" charset="0"/>
              </a:rPr>
              <a:t/>
            </a:r>
            <a:br>
              <a:rPr lang="fr-FR" sz="2800" b="1" dirty="0">
                <a:latin typeface="Tw Cen MT" panose="020B0602020104020603" pitchFamily="34" charset="0"/>
              </a:rPr>
            </a:br>
            <a:endParaRPr lang="fr-FR" sz="2800" b="1" dirty="0">
              <a:latin typeface="Tw Cen MT" panose="020B0602020104020603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49250" y="1340768"/>
            <a:ext cx="8255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DEAE00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2000" dirty="0">
                <a:latin typeface="+mn-lt"/>
              </a:rPr>
              <a:t>Une démarche </a:t>
            </a:r>
            <a:r>
              <a:rPr lang="fr-FR" altLang="fr-FR" sz="2000" dirty="0">
                <a:solidFill>
                  <a:srgbClr val="00B0F0"/>
                </a:solidFill>
                <a:latin typeface="+mn-lt"/>
              </a:rPr>
              <a:t>réflexive</a:t>
            </a:r>
            <a:r>
              <a:rPr lang="fr-FR" altLang="fr-FR" sz="2000" dirty="0">
                <a:latin typeface="+mn-lt"/>
              </a:rPr>
              <a:t> et </a:t>
            </a:r>
            <a:r>
              <a:rPr lang="fr-FR" altLang="fr-FR" sz="2000" dirty="0">
                <a:solidFill>
                  <a:srgbClr val="00B0F0"/>
                </a:solidFill>
                <a:latin typeface="+mn-lt"/>
              </a:rPr>
              <a:t>accompagnée</a:t>
            </a:r>
            <a:r>
              <a:rPr lang="fr-FR" altLang="fr-FR" sz="2000" dirty="0">
                <a:latin typeface="+mn-lt"/>
              </a:rPr>
              <a:t> pour aider les étudiants à prendre conscience de leurs atouts personnels et acquis expérientiels</a:t>
            </a:r>
          </a:p>
        </p:txBody>
      </p:sp>
      <p:sp>
        <p:nvSpPr>
          <p:cNvPr id="5" name="ZoneTexte 5"/>
          <p:cNvSpPr txBox="1">
            <a:spLocks noChangeArrowheads="1"/>
          </p:cNvSpPr>
          <p:nvPr/>
        </p:nvSpPr>
        <p:spPr bwMode="auto">
          <a:xfrm>
            <a:off x="509284" y="2348880"/>
            <a:ext cx="37671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DEAE00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marL="285750" indent="-28575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fr-FR" altLang="fr-FR" sz="1800" dirty="0">
                <a:latin typeface="+mn-lt"/>
              </a:rPr>
              <a:t>Construction et valorisation de soi </a:t>
            </a:r>
          </a:p>
        </p:txBody>
      </p:sp>
      <p:sp>
        <p:nvSpPr>
          <p:cNvPr id="6" name="ZoneTexte 9"/>
          <p:cNvSpPr txBox="1">
            <a:spLocks noChangeArrowheads="1"/>
          </p:cNvSpPr>
          <p:nvPr/>
        </p:nvSpPr>
        <p:spPr bwMode="auto">
          <a:xfrm>
            <a:off x="509284" y="2924944"/>
            <a:ext cx="7143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DEAE00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marL="285750" indent="-28575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fr-FR" altLang="fr-FR" sz="1800" dirty="0">
                <a:latin typeface="+mn-lt"/>
              </a:rPr>
              <a:t>Aide à la décision à tous les moments du parcours de l’étudiant</a:t>
            </a:r>
          </a:p>
        </p:txBody>
      </p:sp>
      <p:sp>
        <p:nvSpPr>
          <p:cNvPr id="7" name="ZoneTexte 10"/>
          <p:cNvSpPr txBox="1">
            <a:spLocks noChangeArrowheads="1"/>
          </p:cNvSpPr>
          <p:nvPr/>
        </p:nvSpPr>
        <p:spPr bwMode="auto">
          <a:xfrm>
            <a:off x="488798" y="3501008"/>
            <a:ext cx="53705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DEAE00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marL="285750" indent="-28575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fr-FR" altLang="fr-FR" sz="1800" dirty="0">
                <a:latin typeface="+mn-lt"/>
              </a:rPr>
              <a:t>Préparation de l’insertion professionnelle en amont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fr-FR" altLang="fr-FR" sz="1800" dirty="0">
              <a:latin typeface="+mn-lt"/>
            </a:endParaRPr>
          </a:p>
        </p:txBody>
      </p:sp>
      <p:sp>
        <p:nvSpPr>
          <p:cNvPr id="8" name="ZoneTexte 13"/>
          <p:cNvSpPr txBox="1">
            <a:spLocks noChangeArrowheads="1"/>
          </p:cNvSpPr>
          <p:nvPr/>
        </p:nvSpPr>
        <p:spPr bwMode="auto">
          <a:xfrm>
            <a:off x="509284" y="4149080"/>
            <a:ext cx="6753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DEAE00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marL="285750" indent="-28575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fr-FR" altLang="fr-FR" sz="1800" dirty="0">
                <a:latin typeface="+mn-lt"/>
              </a:rPr>
              <a:t>Démarche à reproduire au-delà du contexte universitaire</a:t>
            </a:r>
          </a:p>
        </p:txBody>
      </p:sp>
      <p:sp>
        <p:nvSpPr>
          <p:cNvPr id="9" name="Rectangle à coins arrondis 8"/>
          <p:cNvSpPr/>
          <p:nvPr/>
        </p:nvSpPr>
        <p:spPr>
          <a:xfrm>
            <a:off x="326735" y="4941168"/>
            <a:ext cx="8327207" cy="1296144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fr-FR" sz="1600" dirty="0" smtClean="0">
                <a:solidFill>
                  <a:schemeClr val="tx1"/>
                </a:solidFill>
              </a:rPr>
              <a:t>Cette démarche est déjà mise en œuvre par les différents</a:t>
            </a:r>
            <a:r>
              <a:rPr lang="fr-FR" sz="1600" dirty="0">
                <a:solidFill>
                  <a:schemeClr val="tx1"/>
                </a:solidFill>
              </a:rPr>
              <a:t> </a:t>
            </a:r>
            <a:r>
              <a:rPr lang="fr-FR" sz="1600" dirty="0" smtClean="0">
                <a:solidFill>
                  <a:schemeClr val="tx1"/>
                </a:solidFill>
              </a:rPr>
              <a:t>acteurs de l’université : accompagnements individuels et collectifs POSIP, UE spécifiques dans les formations (UE PPE, UE stages, UE-IP), accompagnement des enseignants (suivi étudiants stages...)</a:t>
            </a:r>
          </a:p>
        </p:txBody>
      </p:sp>
    </p:spTree>
    <p:extLst>
      <p:ext uri="{BB962C8B-B14F-4D97-AF65-F5344CB8AC3E}">
        <p14:creationId xmlns:p14="http://schemas.microsoft.com/office/powerpoint/2010/main" val="228299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ec-univ.fr/medias/photo/tortue-simple_13237731812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360882"/>
            <a:ext cx="4968552" cy="431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re 17"/>
          <p:cNvSpPr txBox="1">
            <a:spLocks/>
          </p:cNvSpPr>
          <p:nvPr/>
        </p:nvSpPr>
        <p:spPr>
          <a:xfrm>
            <a:off x="2185138" y="219130"/>
            <a:ext cx="5405938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…et un outil</a:t>
            </a:r>
            <a:endParaRPr lang="fr-FR" altLang="fr-FR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ZoneTexte 26"/>
          <p:cNvSpPr txBox="1">
            <a:spLocks noChangeArrowheads="1"/>
          </p:cNvSpPr>
          <p:nvPr/>
        </p:nvSpPr>
        <p:spPr bwMode="auto">
          <a:xfrm>
            <a:off x="358761" y="1124744"/>
            <a:ext cx="6769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DEAE00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2000" dirty="0" smtClean="0">
                <a:latin typeface="+mn-lt"/>
              </a:rPr>
              <a:t>Outil </a:t>
            </a:r>
            <a:r>
              <a:rPr lang="fr-FR" altLang="fr-FR" sz="2000" dirty="0">
                <a:latin typeface="+mn-lt"/>
              </a:rPr>
              <a:t>numérique structurant </a:t>
            </a:r>
            <a:r>
              <a:rPr lang="fr-FR" altLang="fr-FR" sz="2000" u="sng" dirty="0">
                <a:latin typeface="+mn-lt"/>
              </a:rPr>
              <a:t>au service de cette démarche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fr-FR" altLang="fr-FR" sz="2000" dirty="0"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39552" y="2389143"/>
            <a:ext cx="1964216" cy="1368152"/>
          </a:xfrm>
          <a:prstGeom prst="wedgeRectCallout">
            <a:avLst>
              <a:gd name="adj1" fmla="val 61803"/>
              <a:gd name="adj2" fmla="val 21707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Identifier, décrire, analyser ses expériences</a:t>
            </a:r>
          </a:p>
          <a:p>
            <a:pPr algn="ctr"/>
            <a:r>
              <a:rPr lang="fr-FR" sz="1600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fr-FR" sz="16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Traduire</a:t>
            </a:r>
            <a:r>
              <a:rPr lang="fr-FR" sz="1600" dirty="0" smtClean="0">
                <a:solidFill>
                  <a:schemeClr val="tx1"/>
                </a:solidFill>
                <a:sym typeface="Wingdings" panose="05000000000000000000" pitchFamily="2" charset="2"/>
              </a:rPr>
              <a:t> en </a:t>
            </a:r>
            <a:r>
              <a:rPr lang="fr-FR" sz="16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compétences</a:t>
            </a:r>
            <a:endParaRPr lang="fr-FR" sz="1600" b="1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505618" y="2425147"/>
            <a:ext cx="1896695" cy="1296144"/>
          </a:xfrm>
          <a:prstGeom prst="wedgeRectCallout">
            <a:avLst>
              <a:gd name="adj1" fmla="val -33427"/>
              <a:gd name="adj2" fmla="val 62642"/>
            </a:avLst>
          </a:prstGeom>
          <a:noFill/>
          <a:ln>
            <a:solidFill>
              <a:srgbClr val="00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Valoriser</a:t>
            </a:r>
            <a:r>
              <a:rPr lang="fr-FR" sz="1600" dirty="0" smtClean="0">
                <a:solidFill>
                  <a:schemeClr val="tx1"/>
                </a:solidFill>
                <a:sym typeface="Wingdings" panose="05000000000000000000" pitchFamily="2" charset="2"/>
              </a:rPr>
              <a:t> ses compétences</a:t>
            </a:r>
          </a:p>
          <a:p>
            <a:pPr algn="ctr"/>
            <a:r>
              <a:rPr lang="fr-FR" sz="1600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CV, lettres de motivation, entretien 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987824" y="5101314"/>
            <a:ext cx="3517794" cy="1152128"/>
          </a:xfrm>
          <a:prstGeom prst="wedgeRectCallout">
            <a:avLst>
              <a:gd name="adj1" fmla="val -7536"/>
              <a:gd name="adj2" fmla="val -61685"/>
            </a:avLst>
          </a:prstGeom>
          <a:noFill/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Construire</a:t>
            </a:r>
            <a:r>
              <a:rPr lang="fr-FR" sz="1600" dirty="0" smtClean="0">
                <a:solidFill>
                  <a:schemeClr val="tx1"/>
                </a:solidFill>
                <a:sym typeface="Wingdings" panose="05000000000000000000" pitchFamily="2" charset="2"/>
              </a:rPr>
              <a:t> et </a:t>
            </a:r>
            <a:r>
              <a:rPr lang="fr-FR" sz="16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actualiser</a:t>
            </a:r>
            <a:r>
              <a:rPr lang="fr-FR" sz="1600" dirty="0" smtClean="0">
                <a:solidFill>
                  <a:schemeClr val="tx1"/>
                </a:solidFill>
                <a:sym typeface="Wingdings" panose="05000000000000000000" pitchFamily="2" charset="2"/>
              </a:rPr>
              <a:t> ses </a:t>
            </a:r>
            <a:r>
              <a:rPr lang="fr-FR" sz="16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projets</a:t>
            </a:r>
          </a:p>
          <a:p>
            <a:pPr algn="ctr"/>
            <a:r>
              <a:rPr lang="fr-FR" sz="1600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Réfléchir à ses objectifs, se poser les bonnes questions pour mettre en œuvre ce/ces projet(s)</a:t>
            </a:r>
            <a:endParaRPr lang="fr-FR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37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 noGrp="1"/>
          </p:cNvSpPr>
          <p:nvPr>
            <p:ph type="title"/>
          </p:nvPr>
        </p:nvSpPr>
        <p:spPr bwMode="auto">
          <a:xfrm>
            <a:off x="2051720" y="116632"/>
            <a:ext cx="6552728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DEAE00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Posture et déontologie de l’accompagnateur </a:t>
            </a:r>
          </a:p>
        </p:txBody>
      </p:sp>
      <p:sp>
        <p:nvSpPr>
          <p:cNvPr id="5" name="ZoneTexte 2"/>
          <p:cNvSpPr txBox="1">
            <a:spLocks noChangeArrowheads="1"/>
          </p:cNvSpPr>
          <p:nvPr/>
        </p:nvSpPr>
        <p:spPr bwMode="auto">
          <a:xfrm>
            <a:off x="467544" y="1340768"/>
            <a:ext cx="43957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DEAE00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fr-FR" altLang="fr-FR" sz="2400" dirty="0">
                <a:solidFill>
                  <a:srgbClr val="0099FF"/>
                </a:solidFill>
                <a:latin typeface="+mn-lt"/>
              </a:rPr>
              <a:t>Méthodologie et objectifs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fr-FR" altLang="fr-FR" sz="1600" dirty="0">
              <a:latin typeface="Arial" charset="0"/>
            </a:endParaRPr>
          </a:p>
        </p:txBody>
      </p:sp>
      <p:graphicFrame>
        <p:nvGraphicFramePr>
          <p:cNvPr id="10" name="Tableau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928835"/>
              </p:ext>
            </p:extLst>
          </p:nvPr>
        </p:nvGraphicFramePr>
        <p:xfrm>
          <a:off x="611560" y="2048654"/>
          <a:ext cx="7200800" cy="343355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600400"/>
                <a:gridCol w="3600400"/>
              </a:tblGrid>
              <a:tr h="66026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fr-FR" sz="2000" dirty="0" smtClean="0"/>
                        <a:t>Travail en présentiel</a:t>
                      </a:r>
                    </a:p>
                    <a:p>
                      <a:pPr algn="ctr"/>
                      <a:endParaRPr lang="fr-FR" dirty="0"/>
                    </a:p>
                  </a:txBody>
                  <a:tcPr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fr-F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Travail hors présentiel</a:t>
                      </a:r>
                    </a:p>
                  </a:txBody>
                  <a:tcPr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13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fr-FR" sz="1800" i="1" dirty="0" smtClean="0">
                          <a:latin typeface="+mn-lt"/>
                        </a:rPr>
                        <a:t>Travail en petits groupes </a:t>
                      </a:r>
                    </a:p>
                  </a:txBody>
                  <a:tcPr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fr-FR" sz="1800" i="1" dirty="0" smtClean="0">
                          <a:latin typeface="+mn-lt"/>
                        </a:rPr>
                        <a:t>Travail individuel sur la plateforme numérique </a:t>
                      </a:r>
                    </a:p>
                  </a:txBody>
                  <a:tcPr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1648">
                <a:tc>
                  <a:txBody>
                    <a:bodyPr/>
                    <a:lstStyle/>
                    <a:p>
                      <a:pPr marL="285750" indent="-285750" eaLnBrk="1" hangingPunct="1">
                        <a:spcBef>
                          <a:spcPct val="0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fr-FR" altLang="fr-FR" sz="1800" dirty="0" smtClean="0">
                          <a:latin typeface="+mn-lt"/>
                        </a:rPr>
                        <a:t>Aider les étudiants dans l’apprentissage de la réflexivité</a:t>
                      </a:r>
                    </a:p>
                    <a:p>
                      <a:pPr algn="r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fr-FR" altLang="fr-FR" sz="1800" dirty="0" smtClean="0">
                        <a:latin typeface="+mn-lt"/>
                      </a:endParaRPr>
                    </a:p>
                    <a:p>
                      <a:pPr marL="285750" indent="-285750" eaLnBrk="1" hangingPunct="1">
                        <a:spcBef>
                          <a:spcPct val="0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fr-FR" altLang="fr-FR" sz="1800" dirty="0" smtClean="0">
                          <a:latin typeface="+mn-lt"/>
                        </a:rPr>
                        <a:t>Aider les étudiants dans l’analyse de leurs expériences et la définition des compétences</a:t>
                      </a:r>
                    </a:p>
                    <a:p>
                      <a:endParaRPr lang="fr-FR" dirty="0"/>
                    </a:p>
                  </a:txBody>
                  <a:tcPr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altLang="fr-FR" sz="1800" dirty="0" smtClean="0">
                          <a:latin typeface="+mn-lt"/>
                          <a:sym typeface="Wingdings" pitchFamily="2" charset="2"/>
                        </a:rPr>
                        <a:t>Acquisition d’une autonomie progressive dans l’utilisation de la démarche et de l’outil</a:t>
                      </a:r>
                      <a:endParaRPr lang="fr-FR" altLang="fr-FR" sz="1800" dirty="0" smtClean="0">
                        <a:latin typeface="+mn-lt"/>
                      </a:endParaRPr>
                    </a:p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946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 noGrp="1"/>
          </p:cNvSpPr>
          <p:nvPr>
            <p:ph type="title"/>
          </p:nvPr>
        </p:nvSpPr>
        <p:spPr bwMode="auto">
          <a:xfrm>
            <a:off x="2195736" y="116632"/>
            <a:ext cx="6552728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DEAE00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None/>
            </a:pPr>
            <a:r>
              <a:rPr lang="fr-FR" altLang="fr-FR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Posture et déontologie de l’accompagnateur </a:t>
            </a:r>
          </a:p>
        </p:txBody>
      </p:sp>
      <p:sp>
        <p:nvSpPr>
          <p:cNvPr id="5" name="ZoneTexte 8"/>
          <p:cNvSpPr txBox="1">
            <a:spLocks noChangeArrowheads="1"/>
          </p:cNvSpPr>
          <p:nvPr/>
        </p:nvSpPr>
        <p:spPr bwMode="auto">
          <a:xfrm>
            <a:off x="292894" y="1484784"/>
            <a:ext cx="2447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DEAE00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2000" i="1" dirty="0">
                <a:latin typeface="+mn-lt"/>
              </a:rPr>
              <a:t>Expliciter les objectifs</a:t>
            </a:r>
          </a:p>
        </p:txBody>
      </p:sp>
      <p:sp>
        <p:nvSpPr>
          <p:cNvPr id="6" name="ZoneTexte 10"/>
          <p:cNvSpPr txBox="1">
            <a:spLocks noChangeArrowheads="1"/>
          </p:cNvSpPr>
          <p:nvPr/>
        </p:nvSpPr>
        <p:spPr bwMode="auto">
          <a:xfrm>
            <a:off x="291473" y="2058784"/>
            <a:ext cx="41894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DEAE00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2000" i="1" dirty="0">
                <a:latin typeface="+mn-lt"/>
              </a:rPr>
              <a:t>Développer une relation de confiance</a:t>
            </a:r>
          </a:p>
        </p:txBody>
      </p:sp>
      <p:sp>
        <p:nvSpPr>
          <p:cNvPr id="7" name="ZoneTexte 11"/>
          <p:cNvSpPr txBox="1">
            <a:spLocks noChangeArrowheads="1"/>
          </p:cNvSpPr>
          <p:nvPr/>
        </p:nvSpPr>
        <p:spPr bwMode="auto">
          <a:xfrm>
            <a:off x="251520" y="2547539"/>
            <a:ext cx="399107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DEAE00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2000" i="1" dirty="0">
                <a:latin typeface="+mn-lt"/>
              </a:rPr>
              <a:t>Donner du sens à la démarche</a:t>
            </a:r>
          </a:p>
        </p:txBody>
      </p:sp>
      <p:sp>
        <p:nvSpPr>
          <p:cNvPr id="8" name="ZoneTexte 12"/>
          <p:cNvSpPr txBox="1">
            <a:spLocks noChangeArrowheads="1"/>
          </p:cNvSpPr>
          <p:nvPr/>
        </p:nvSpPr>
        <p:spPr bwMode="auto">
          <a:xfrm>
            <a:off x="251520" y="3055370"/>
            <a:ext cx="26638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DEAE00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2000" i="1" dirty="0">
                <a:latin typeface="+mn-lt"/>
              </a:rPr>
              <a:t>Etre à l’écoute </a:t>
            </a:r>
          </a:p>
        </p:txBody>
      </p:sp>
      <p:sp>
        <p:nvSpPr>
          <p:cNvPr id="9" name="ZoneTexte 14"/>
          <p:cNvSpPr txBox="1">
            <a:spLocks noChangeArrowheads="1"/>
          </p:cNvSpPr>
          <p:nvPr/>
        </p:nvSpPr>
        <p:spPr bwMode="auto">
          <a:xfrm>
            <a:off x="251520" y="3530786"/>
            <a:ext cx="66567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DEAE00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2000" i="1" dirty="0">
                <a:latin typeface="+mn-lt"/>
              </a:rPr>
              <a:t>Favoriser le questionnement, la reformulation, les échanges </a:t>
            </a:r>
          </a:p>
        </p:txBody>
      </p:sp>
      <p:sp>
        <p:nvSpPr>
          <p:cNvPr id="10" name="ZoneTexte 4"/>
          <p:cNvSpPr txBox="1">
            <a:spLocks noChangeArrowheads="1"/>
          </p:cNvSpPr>
          <p:nvPr/>
        </p:nvSpPr>
        <p:spPr bwMode="auto">
          <a:xfrm>
            <a:off x="251520" y="4072744"/>
            <a:ext cx="35604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DEAE00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2000" i="1" dirty="0">
                <a:latin typeface="+mn-lt"/>
              </a:rPr>
              <a:t>Avoir du recul sur sa fonction</a:t>
            </a:r>
          </a:p>
        </p:txBody>
      </p:sp>
      <p:sp>
        <p:nvSpPr>
          <p:cNvPr id="11" name="ZoneTexte 10"/>
          <p:cNvSpPr txBox="1">
            <a:spLocks noChangeArrowheads="1"/>
          </p:cNvSpPr>
          <p:nvPr/>
        </p:nvSpPr>
        <p:spPr bwMode="auto">
          <a:xfrm>
            <a:off x="169218" y="4782343"/>
            <a:ext cx="38955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DEAE00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2400" b="1" dirty="0">
                <a:solidFill>
                  <a:srgbClr val="92D050"/>
                </a:solidFill>
              </a:rPr>
              <a:t> Charte  déontologique PEC 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107504" y="5333656"/>
            <a:ext cx="51432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92D050"/>
                </a:solidFill>
                <a:latin typeface="Tw Cen MT" pitchFamily="34" charset="0"/>
              </a:rPr>
              <a:t>Formation des accompagnateurs PEC </a:t>
            </a:r>
          </a:p>
        </p:txBody>
      </p:sp>
    </p:spTree>
    <p:extLst>
      <p:ext uri="{BB962C8B-B14F-4D97-AF65-F5344CB8AC3E}">
        <p14:creationId xmlns:p14="http://schemas.microsoft.com/office/powerpoint/2010/main" val="2809697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91680" y="260648"/>
            <a:ext cx="7056015" cy="936104"/>
          </a:xfrm>
        </p:spPr>
        <p:txBody>
          <a:bodyPr/>
          <a:lstStyle/>
          <a:p>
            <a:r>
              <a:rPr lang="fr-FR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Mise en œuvre du PEC à </a:t>
            </a:r>
            <a:r>
              <a:rPr lang="fr-FR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l’Université </a:t>
            </a:r>
            <a:r>
              <a:rPr lang="fr-FR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Bordeaux Montaigne </a:t>
            </a:r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594419"/>
              </p:ext>
            </p:extLst>
          </p:nvPr>
        </p:nvGraphicFramePr>
        <p:xfrm>
          <a:off x="323528" y="1916832"/>
          <a:ext cx="8496943" cy="341376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334231"/>
                <a:gridCol w="2808906"/>
                <a:gridCol w="2106680"/>
                <a:gridCol w="1053340"/>
                <a:gridCol w="1193786"/>
              </a:tblGrid>
              <a:tr h="444242">
                <a:tc>
                  <a:txBody>
                    <a:bodyPr/>
                    <a:lstStyle/>
                    <a:p>
                      <a:pPr algn="l"/>
                      <a:r>
                        <a:rPr lang="fr-FR" b="0" dirty="0" smtClean="0"/>
                        <a:t>UFR STC</a:t>
                      </a:r>
                      <a:endParaRPr lang="fr-FR" b="0" dirty="0"/>
                    </a:p>
                  </a:txBody>
                  <a:tcPr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600" b="0" dirty="0" smtClean="0"/>
                        <a:t>L3</a:t>
                      </a:r>
                      <a:r>
                        <a:rPr lang="fr-FR" sz="1600" b="0" baseline="0" dirty="0" smtClean="0"/>
                        <a:t> Aménagement , urbanisme et développement territorial durables</a:t>
                      </a:r>
                      <a:endParaRPr lang="fr-FR" sz="1600" b="0" dirty="0"/>
                    </a:p>
                  </a:txBody>
                  <a:tcPr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PPE</a:t>
                      </a:r>
                      <a:endParaRPr lang="fr-FR" sz="1600" b="0" dirty="0"/>
                    </a:p>
                  </a:txBody>
                  <a:tcPr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4x3h TD</a:t>
                      </a:r>
                      <a:endParaRPr lang="fr-FR" sz="1600" b="0" dirty="0" smtClean="0"/>
                    </a:p>
                    <a:p>
                      <a:pPr algn="ctr"/>
                      <a:endParaRPr lang="fr-FR" sz="1600" dirty="0"/>
                    </a:p>
                  </a:txBody>
                  <a:tcPr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1x28 étudiants</a:t>
                      </a:r>
                      <a:endParaRPr lang="fr-FR" altLang="fr-FR" sz="16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/>
                      <a:r>
                        <a:rPr lang="fr-FR" dirty="0" smtClean="0"/>
                        <a:t>UFR STC</a:t>
                      </a:r>
                      <a:endParaRPr lang="fr-FR" dirty="0"/>
                    </a:p>
                  </a:txBody>
                  <a:tcPr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M</a:t>
                      </a:r>
                      <a:r>
                        <a:rPr lang="fr-FR" sz="1600" baseline="0" dirty="0" smtClean="0"/>
                        <a:t>1 Urbanisme et aménagement durables</a:t>
                      </a:r>
                      <a:endParaRPr lang="fr-FR" sz="1600" dirty="0"/>
                    </a:p>
                  </a:txBody>
                  <a:tcPr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600" dirty="0" smtClean="0"/>
                        <a:t>UE</a:t>
                      </a:r>
                      <a:r>
                        <a:rPr lang="fr-FR" sz="1600" baseline="0" dirty="0" smtClean="0"/>
                        <a:t> Préparation IP</a:t>
                      </a:r>
                      <a:endParaRPr lang="fr-FR" sz="1600" dirty="0"/>
                    </a:p>
                  </a:txBody>
                  <a:tcPr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3x2h TD</a:t>
                      </a:r>
                      <a:endParaRPr lang="fr-FR" sz="1600" dirty="0" smtClean="0"/>
                    </a:p>
                    <a:p>
                      <a:endParaRPr lang="fr-FR" sz="1600" dirty="0"/>
                    </a:p>
                  </a:txBody>
                  <a:tcPr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3x15 =</a:t>
                      </a:r>
                    </a:p>
                    <a:p>
                      <a:pPr algn="l"/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 étudiants</a:t>
                      </a:r>
                      <a:endParaRPr lang="fr-FR" sz="1600" dirty="0"/>
                    </a:p>
                  </a:txBody>
                  <a:tcPr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fr-FR" dirty="0" smtClean="0"/>
                        <a:t>UFR Humanités</a:t>
                      </a:r>
                      <a:endParaRPr lang="fr-FR" dirty="0"/>
                    </a:p>
                  </a:txBody>
                  <a:tcPr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 Matériaux du patrimoine culturel et archéométrie </a:t>
                      </a:r>
                      <a:endParaRPr lang="fr-FR" sz="1600" dirty="0"/>
                    </a:p>
                  </a:txBody>
                  <a:tcPr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UE</a:t>
                      </a:r>
                      <a:r>
                        <a:rPr lang="fr-FR" sz="1600" baseline="0" dirty="0" smtClean="0"/>
                        <a:t> Préparation IP</a:t>
                      </a:r>
                      <a:endParaRPr lang="fr-FR" sz="1600" dirty="0" smtClean="0"/>
                    </a:p>
                    <a:p>
                      <a:endParaRPr lang="fr-FR" sz="1600" dirty="0"/>
                    </a:p>
                  </a:txBody>
                  <a:tcPr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x 2h  TD</a:t>
                      </a:r>
                      <a:endParaRPr lang="fr-FR" sz="1400" dirty="0"/>
                    </a:p>
                  </a:txBody>
                  <a:tcPr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 étudiants</a:t>
                      </a:r>
                      <a:endParaRPr lang="fr-FR" sz="1600" dirty="0"/>
                    </a:p>
                  </a:txBody>
                  <a:tcPr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fr-FR" dirty="0" smtClean="0"/>
                        <a:t>Ecole</a:t>
                      </a:r>
                      <a:r>
                        <a:rPr lang="fr-FR" baseline="0" dirty="0" smtClean="0"/>
                        <a:t> doctorale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Montaigne humanités </a:t>
                      </a:r>
                      <a:endParaRPr lang="fr-FR" dirty="0"/>
                    </a:p>
                  </a:txBody>
                  <a:tcPr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Doctorants</a:t>
                      </a:r>
                      <a:r>
                        <a:rPr lang="fr-FR" sz="1600" baseline="0" dirty="0" smtClean="0"/>
                        <a:t> du D1 au D3</a:t>
                      </a:r>
                      <a:endParaRPr lang="fr-FR" sz="1600" dirty="0"/>
                    </a:p>
                  </a:txBody>
                  <a:tcPr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Atelier de préparation à l’IP et de valorisation des compétences des doctorants</a:t>
                      </a:r>
                      <a:endParaRPr lang="fr-FR" sz="1600" dirty="0"/>
                    </a:p>
                  </a:txBody>
                  <a:tcPr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x 3 h  TD</a:t>
                      </a:r>
                      <a:endParaRPr lang="fr-FR" sz="1400" dirty="0"/>
                    </a:p>
                  </a:txBody>
                  <a:tcPr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sur 8 doctorants</a:t>
                      </a:r>
                      <a:endParaRPr lang="fr-FR" sz="1600" dirty="0"/>
                    </a:p>
                  </a:txBody>
                  <a:tcPr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889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ele_powerpointUB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modele_powerpointUBM</Template>
  <TotalTime>1054</TotalTime>
  <Words>351</Words>
  <Application>Microsoft Office PowerPoint</Application>
  <PresentationFormat>Affichage à l'écran (4:3)</PresentationFormat>
  <Paragraphs>60</Paragraphs>
  <Slides>6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modele_powerpointUBM</vt:lpstr>
      <vt:lpstr> Portefeuille d’Expériences et de Compétences </vt:lpstr>
      <vt:lpstr> Le  PEC : une démarche… </vt:lpstr>
      <vt:lpstr>Présentation PowerPoint</vt:lpstr>
      <vt:lpstr>Posture et déontologie de l’accompagnateur </vt:lpstr>
      <vt:lpstr>Posture et déontologie de l’accompagnateur </vt:lpstr>
      <vt:lpstr>Mise en œuvre du PEC à l’Université Bordeaux Montaigne </vt:lpstr>
    </vt:vector>
  </TitlesOfParts>
  <Company>UB3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admin</dc:creator>
  <cp:lastModifiedBy>Pascal Hauquin</cp:lastModifiedBy>
  <cp:revision>59</cp:revision>
  <dcterms:created xsi:type="dcterms:W3CDTF">2014-04-17T07:40:02Z</dcterms:created>
  <dcterms:modified xsi:type="dcterms:W3CDTF">2018-04-11T14:27:50Z</dcterms:modified>
</cp:coreProperties>
</file>