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2"/>
  </p:notesMasterIdLst>
  <p:handoutMasterIdLst>
    <p:handoutMasterId r:id="rId43"/>
  </p:handoutMasterIdLst>
  <p:sldIdLst>
    <p:sldId id="256" r:id="rId2"/>
    <p:sldId id="259" r:id="rId3"/>
    <p:sldId id="261" r:id="rId4"/>
    <p:sldId id="262" r:id="rId5"/>
    <p:sldId id="263" r:id="rId6"/>
    <p:sldId id="264" r:id="rId7"/>
    <p:sldId id="266" r:id="rId8"/>
    <p:sldId id="300" r:id="rId9"/>
    <p:sldId id="267" r:id="rId10"/>
    <p:sldId id="268" r:id="rId11"/>
    <p:sldId id="270" r:id="rId12"/>
    <p:sldId id="271" r:id="rId13"/>
    <p:sldId id="272" r:id="rId14"/>
    <p:sldId id="273" r:id="rId15"/>
    <p:sldId id="274" r:id="rId16"/>
    <p:sldId id="275" r:id="rId17"/>
    <p:sldId id="277" r:id="rId18"/>
    <p:sldId id="299" r:id="rId19"/>
    <p:sldId id="301" r:id="rId20"/>
    <p:sldId id="302" r:id="rId21"/>
    <p:sldId id="304" r:id="rId22"/>
    <p:sldId id="316" r:id="rId23"/>
    <p:sldId id="317" r:id="rId24"/>
    <p:sldId id="318" r:id="rId25"/>
    <p:sldId id="319" r:id="rId26"/>
    <p:sldId id="331" r:id="rId27"/>
    <p:sldId id="332" r:id="rId28"/>
    <p:sldId id="312" r:id="rId29"/>
    <p:sldId id="314" r:id="rId30"/>
    <p:sldId id="315" r:id="rId31"/>
    <p:sldId id="322" r:id="rId32"/>
    <p:sldId id="323" r:id="rId33"/>
    <p:sldId id="324" r:id="rId34"/>
    <p:sldId id="325" r:id="rId35"/>
    <p:sldId id="326" r:id="rId36"/>
    <p:sldId id="327" r:id="rId37"/>
    <p:sldId id="328" r:id="rId38"/>
    <p:sldId id="329" r:id="rId39"/>
    <p:sldId id="330" r:id="rId40"/>
    <p:sldId id="333" r:id="rId41"/>
  </p:sldIdLst>
  <p:sldSz cx="9144000" cy="6858000" type="letter"/>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800" b="1"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0"/>
      </a:spcBef>
      <a:spcAft>
        <a:spcPct val="0"/>
      </a:spcAft>
      <a:defRPr sz="2800" b="1"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0"/>
      </a:spcBef>
      <a:spcAft>
        <a:spcPct val="0"/>
      </a:spcAft>
      <a:defRPr sz="2800" b="1" kern="1200">
        <a:solidFill>
          <a:schemeClr val="tx1"/>
        </a:solidFill>
        <a:latin typeface="Arial" panose="020B0604020202020204" pitchFamily="34" charset="0"/>
        <a:ea typeface="+mn-ea"/>
        <a:cs typeface="+mn-cs"/>
      </a:defRPr>
    </a:lvl5pPr>
    <a:lvl6pPr marL="2286000" algn="l" defTabSz="914400" rtl="0" eaLnBrk="1" latinLnBrk="0" hangingPunct="1">
      <a:defRPr sz="2800" b="1" kern="1200">
        <a:solidFill>
          <a:schemeClr val="tx1"/>
        </a:solidFill>
        <a:latin typeface="Arial" panose="020B0604020202020204" pitchFamily="34" charset="0"/>
        <a:ea typeface="+mn-ea"/>
        <a:cs typeface="+mn-cs"/>
      </a:defRPr>
    </a:lvl6pPr>
    <a:lvl7pPr marL="2743200" algn="l" defTabSz="914400" rtl="0" eaLnBrk="1" latinLnBrk="0" hangingPunct="1">
      <a:defRPr sz="2800" b="1" kern="1200">
        <a:solidFill>
          <a:schemeClr val="tx1"/>
        </a:solidFill>
        <a:latin typeface="Arial" panose="020B0604020202020204" pitchFamily="34" charset="0"/>
        <a:ea typeface="+mn-ea"/>
        <a:cs typeface="+mn-cs"/>
      </a:defRPr>
    </a:lvl7pPr>
    <a:lvl8pPr marL="3200400" algn="l" defTabSz="914400" rtl="0" eaLnBrk="1" latinLnBrk="0" hangingPunct="1">
      <a:defRPr sz="2800" b="1" kern="1200">
        <a:solidFill>
          <a:schemeClr val="tx1"/>
        </a:solidFill>
        <a:latin typeface="Arial" panose="020B0604020202020204" pitchFamily="34" charset="0"/>
        <a:ea typeface="+mn-ea"/>
        <a:cs typeface="+mn-cs"/>
      </a:defRPr>
    </a:lvl8pPr>
    <a:lvl9pPr marL="3657600" algn="l" defTabSz="914400" rtl="0" eaLnBrk="1" latinLnBrk="0" hangingPunct="1">
      <a:defRPr sz="28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17">
          <p15:clr>
            <a:srgbClr val="A4A3A4"/>
          </p15:clr>
        </p15:guide>
        <p15:guide id="2"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57B49"/>
    <a:srgbClr val="F95AB7"/>
    <a:srgbClr val="919191"/>
    <a:srgbClr val="00FF00"/>
    <a:srgbClr val="B760F9"/>
    <a:srgbClr val="3365FB"/>
    <a:srgbClr val="081D58"/>
    <a:srgbClr val="E3B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186" autoAdjust="0"/>
  </p:normalViewPr>
  <p:slideViewPr>
    <p:cSldViewPr snapToGrid="0" snapToObjects="1" showGuides="1">
      <p:cViewPr varScale="1">
        <p:scale>
          <a:sx n="35" d="100"/>
          <a:sy n="35" d="100"/>
        </p:scale>
        <p:origin x="1622" y="19"/>
      </p:cViewPr>
      <p:guideLst>
        <p:guide orient="horz" pos="117"/>
        <p:guide pos="575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3018"/>
    </p:cViewPr>
  </p:sorterViewPr>
  <p:notesViewPr>
    <p:cSldViewPr snapToGrid="0" snapToObjects="1" showGuides="1">
      <p:cViewPr>
        <p:scale>
          <a:sx n="100" d="100"/>
          <a:sy n="100" d="100"/>
        </p:scale>
        <p:origin x="-1290" y="61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6.wmf"/><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3728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spect="1" noChangeArrowheads="1" noTextEdit="1"/>
          </p:cNvSpPr>
          <p:nvPr>
            <p:ph type="sldImg" idx="2"/>
          </p:nvPr>
        </p:nvSpPr>
        <p:spPr bwMode="auto">
          <a:xfrm>
            <a:off x="1143000" y="571500"/>
            <a:ext cx="4572000" cy="3429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716498250"/>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p:sp>
      <p:sp>
        <p:nvSpPr>
          <p:cNvPr id="6041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dirty="0"/>
          </a:p>
        </p:txBody>
      </p:sp>
    </p:spTree>
    <p:extLst>
      <p:ext uri="{BB962C8B-B14F-4D97-AF65-F5344CB8AC3E}">
        <p14:creationId xmlns:p14="http://schemas.microsoft.com/office/powerpoint/2010/main" val="3772684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p:sp>
      <p:sp>
        <p:nvSpPr>
          <p:cNvPr id="7373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It is even possible as shown in this slide that one (n+1)PDU results in several nPDU's.</a:t>
            </a:r>
          </a:p>
          <a:p>
            <a:r>
              <a:rPr lang="en-US" altLang="en-US"/>
              <a:t>For example, this is the case when the level n protocol requires a connection to be established before any data can be transferred and that the opening and closure of a connection do require the exchange of many messages..</a:t>
            </a:r>
          </a:p>
        </p:txBody>
      </p:sp>
    </p:spTree>
    <p:extLst>
      <p:ext uri="{BB962C8B-B14F-4D97-AF65-F5344CB8AC3E}">
        <p14:creationId xmlns:p14="http://schemas.microsoft.com/office/powerpoint/2010/main" val="2267395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p:sp>
      <p:sp>
        <p:nvSpPr>
          <p:cNvPr id="757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Communication by telephone can be decomposed in three clearly distinct phases: first, by means of a certain signaling protocol, the user requests the telephone company to connect his or her set with another one identified by a number (an address). When this has successfully been done, a bi-directional communication channel is available between the two telephone sets and the conversation can take place. The Telephone Company monitors this channel for billing purposes and to close it when requested to do so by the initiator of the call.</a:t>
            </a:r>
          </a:p>
        </p:txBody>
      </p:sp>
    </p:spTree>
    <p:extLst>
      <p:ext uri="{BB962C8B-B14F-4D97-AF65-F5344CB8AC3E}">
        <p14:creationId xmlns:p14="http://schemas.microsoft.com/office/powerpoint/2010/main" val="567219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p:sp>
      <p:sp>
        <p:nvSpPr>
          <p:cNvPr id="768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In a connection oriented protocol, a virtual link between two addresses is established, used and deleted.</a:t>
            </a:r>
          </a:p>
          <a:p>
            <a:r>
              <a:rPr lang="en-US" altLang="en-US"/>
              <a:t>- 1. Upon request of a user, the network management establishes a connection between two addresses a and b. In its request the user has to specify the addresses a and b as well as the characteristics of the requested connection. The network management chooses a route in function of the available resources, or, refuses the request if no sufficient resources are available.</a:t>
            </a:r>
          </a:p>
          <a:p>
            <a:r>
              <a:rPr lang="en-US" altLang="en-US"/>
              <a:t>- 2. Once the connection has been established, the user can transfer data between a and b, without having to mention any more these addresses. Normally network management continuously monitors all connections to bill their utilization and to detect and correct possible malfunctions.</a:t>
            </a:r>
          </a:p>
          <a:p>
            <a:r>
              <a:rPr lang="en-US" altLang="en-US"/>
              <a:t>- 3. Finally, the user requests closure of the connection.</a:t>
            </a:r>
          </a:p>
          <a:p>
            <a:r>
              <a:rPr lang="en-US" altLang="en-US"/>
              <a:t>Before data transmission can start a lot of work has to be done, but once the connection established, data transfer is extremely simple and efficient. </a:t>
            </a:r>
          </a:p>
        </p:txBody>
      </p:sp>
    </p:spTree>
    <p:extLst>
      <p:ext uri="{BB962C8B-B14F-4D97-AF65-F5344CB8AC3E}">
        <p14:creationId xmlns:p14="http://schemas.microsoft.com/office/powerpoint/2010/main" val="25542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p:sp>
      <p:sp>
        <p:nvSpPr>
          <p:cNvPr id="7782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p>
        </p:txBody>
      </p:sp>
    </p:spTree>
    <p:extLst>
      <p:ext uri="{BB962C8B-B14F-4D97-AF65-F5344CB8AC3E}">
        <p14:creationId xmlns:p14="http://schemas.microsoft.com/office/powerpoint/2010/main" val="1130992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p:sp>
      <p:sp>
        <p:nvSpPr>
          <p:cNvPr id="788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In postal services no preliminary setup is needed to send an ordinary letter from point A to point B. It suffices to drop the letter, with its destination address and proof of payment for the service, in a letter box at A. The post office will collect the letters in the letter boxes, sort them according to destination, transport them to their destination and drop them in the desired mailboxes.</a:t>
            </a:r>
          </a:p>
          <a:p>
            <a:r>
              <a:rPr lang="en-US" altLang="en-US"/>
              <a:t>No connection whatsoever  is established, no records about individual letters is kept.</a:t>
            </a:r>
          </a:p>
          <a:p>
            <a:r>
              <a:rPr lang="en-US" altLang="en-US"/>
              <a:t>As the number of letters dropped in the different letter boxes can vary widely, no guarantees can be given about how long it will take to sort and deliver all letters. </a:t>
            </a:r>
          </a:p>
        </p:txBody>
      </p:sp>
    </p:spTree>
    <p:extLst>
      <p:ext uri="{BB962C8B-B14F-4D97-AF65-F5344CB8AC3E}">
        <p14:creationId xmlns:p14="http://schemas.microsoft.com/office/powerpoint/2010/main" val="3055151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p:sp>
      <p:sp>
        <p:nvSpPr>
          <p:cNvPr id="7987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These services are extremely simple: users transmit packets of data to a service provider who tries to deliver these packets as soon as possible at the address included in the packet. No initial delay for connection establishment is needed but routing has to be decided independently for each packet, even if they all have the same destination, and, as reservation of resources can only be done on a statistical basis, severe delays and even packet loss can be caused by congestion problems.</a:t>
            </a:r>
          </a:p>
          <a:p>
            <a:r>
              <a:rPr lang="en-US" altLang="en-US"/>
              <a:t>As each data packet is handled separately no connection list is to be maintained and no record of transmitted packets is normally kept. The network is stateless.</a:t>
            </a:r>
          </a:p>
          <a:p>
            <a:r>
              <a:rPr lang="en-US" altLang="en-US"/>
              <a:t>Connectionless communications seem to be adequate when small volumes of data have to be send to various destinations and when short response times are important.</a:t>
            </a:r>
          </a:p>
        </p:txBody>
      </p:sp>
    </p:spTree>
    <p:extLst>
      <p:ext uri="{BB962C8B-B14F-4D97-AF65-F5344CB8AC3E}">
        <p14:creationId xmlns:p14="http://schemas.microsoft.com/office/powerpoint/2010/main" val="361570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p:sp>
      <p:sp>
        <p:nvSpPr>
          <p:cNvPr id="8089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p>
        </p:txBody>
      </p:sp>
    </p:spTree>
    <p:extLst>
      <p:ext uri="{BB962C8B-B14F-4D97-AF65-F5344CB8AC3E}">
        <p14:creationId xmlns:p14="http://schemas.microsoft.com/office/powerpoint/2010/main" val="1883191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p:sp>
      <p:sp>
        <p:nvSpPr>
          <p:cNvPr id="8294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A first  model, based on just two layers,  establishes a distinction between </a:t>
            </a:r>
            <a:r>
              <a:rPr lang="en-US" altLang="en-US" i="1"/>
              <a:t>“connectivity</a:t>
            </a:r>
            <a:r>
              <a:rPr lang="en-US" altLang="en-US"/>
              <a:t> and </a:t>
            </a:r>
            <a:r>
              <a:rPr lang="en-US" altLang="en-US" i="1"/>
              <a:t>interoperability</a:t>
            </a:r>
            <a:r>
              <a:rPr lang="en-US" altLang="en-US"/>
              <a:t>. The example of the "plain old telephone service" shows clearly the difference: thanks to a world-wide numbering scheme and the interconnection of all the national telephone networks, it is fairly easy to establish a telephone connection between two arbitrary points in the world to carry sounds between these two points. This is worldwide connectivity. If, however, people want to interoperate (do meaningful things) through the telephone, they should not only be able to exchange sounds, but also to understand each others sounds, i.e. to listen when the other speaks and vice versa, to use a common language and to talk about subjects they are both knowledgeable about.</a:t>
            </a:r>
          </a:p>
          <a:p>
            <a:r>
              <a:rPr lang="en-US" altLang="en-US"/>
              <a:t>In this model, the lower layer, called “networks layer” provides the connectivity service while the upper layer, called “application layer” handles the additional issues to make the connectivity useful. </a:t>
            </a:r>
          </a:p>
          <a:p>
            <a:r>
              <a:rPr lang="en-US" altLang="en-US"/>
              <a:t>Even in a single connectivity network, it is likely that different communication technologies need to be used as distances can vary widely and as some users have fixed locations while others are mobile. Different network entities must coexist.</a:t>
            </a:r>
          </a:p>
          <a:p>
            <a:r>
              <a:rPr lang="en-US" altLang="en-US"/>
              <a:t>As a single network service can be used for a broad range of applications, several different application entities will need to be interfaced with the different network entities. In fact, if n different network entities exist and m different application entities, n*m interfaces will need to be made available.</a:t>
            </a:r>
          </a:p>
        </p:txBody>
      </p:sp>
    </p:spTree>
    <p:extLst>
      <p:ext uri="{BB962C8B-B14F-4D97-AF65-F5344CB8AC3E}">
        <p14:creationId xmlns:p14="http://schemas.microsoft.com/office/powerpoint/2010/main" val="3355611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p:sp>
      <p:sp>
        <p:nvSpPr>
          <p:cNvPr id="8397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In order to reduce the number of interfaces between network entities and application entities, generally one additional layer, called “Internet and Transport layer” is inserted between the networks and applications layers.</a:t>
            </a:r>
          </a:p>
          <a:p>
            <a:r>
              <a:rPr lang="en-US" altLang="en-US"/>
              <a:t>This way, only n+m instead of n*m interfaces are needed.</a:t>
            </a:r>
          </a:p>
          <a:p>
            <a:r>
              <a:rPr lang="en-US" altLang="en-US"/>
              <a:t>Moreover, the intermediate layer can be used to enhance the services offered by some networks to the service level required by some applications.</a:t>
            </a:r>
          </a:p>
          <a:p>
            <a:r>
              <a:rPr lang="en-US" altLang="en-US"/>
              <a:t>For instance, some applications require a connection oriented connectivity service, while the available networks only offer connectionless services. In such circumstances, the intermediate layer can add connections to the underlying services.  </a:t>
            </a:r>
          </a:p>
        </p:txBody>
      </p:sp>
    </p:spTree>
    <p:extLst>
      <p:ext uri="{BB962C8B-B14F-4D97-AF65-F5344CB8AC3E}">
        <p14:creationId xmlns:p14="http://schemas.microsoft.com/office/powerpoint/2010/main" val="1552098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p:sp>
      <p:sp>
        <p:nvSpPr>
          <p:cNvPr id="8499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As in the internet,</a:t>
            </a:r>
            <a:r>
              <a:rPr lang="en-US" altLang="en-US" baseline="0" dirty="0" smtClean="0"/>
              <a:t> the role of the lower layers, those that ensure connectivity between devices, called “hosts” can be implemented by a broad variety of technologies, the lower part of the intermediate layer, called “internet layer”  requires the simplest possible service from them. This is a connectionless, unreliable service that carries individual data packets from one host to another. The Internet layer is responsible for identifying all connected hosts by a unique address, the IP address of the host. Some hosts, called “routers” are connected to several networks. They have a different IP address in each network and are used to transfer packets from one network to another. Router software has no layers above the internet layer. </a:t>
            </a:r>
          </a:p>
          <a:p>
            <a:r>
              <a:rPr lang="en-US" altLang="en-US" baseline="0" dirty="0" smtClean="0"/>
              <a:t>As in a host several different programs can need to communicate via the internet, the upper part of the intermediate layer, called “transport layer” distinguishes these programs by assigning them a specific address, called “port number”. Some transport protocols just handle port numbers, others, in addition to the port numbers, handle the establishment, the use and the closure of transport layer connections.</a:t>
            </a:r>
            <a:endParaRPr lang="en-US" altLang="en-US" dirty="0"/>
          </a:p>
        </p:txBody>
      </p:sp>
    </p:spTree>
    <p:extLst>
      <p:ext uri="{BB962C8B-B14F-4D97-AF65-F5344CB8AC3E}">
        <p14:creationId xmlns:p14="http://schemas.microsoft.com/office/powerpoint/2010/main" val="3110596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p:sp>
      <p:sp>
        <p:nvSpPr>
          <p:cNvPr id="634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Telecommunications systems can be extremely complex. In order to keep that complexity under control it is necessary to subdivide the systems into a certain number of subsystems, which are as independent from each other as possible. </a:t>
            </a:r>
          </a:p>
          <a:p>
            <a:r>
              <a:rPr lang="en-US" altLang="en-US"/>
              <a:t>Starting with SNA, announced by IBM in the early seventies, computer networks have systematically been designed as a set of independent functional layers.</a:t>
            </a:r>
          </a:p>
          <a:p>
            <a:r>
              <a:rPr lang="en-US" altLang="en-US"/>
              <a:t>The"Comité Consultatif pour la Télégraphie et la Téléphonie", now renamed "International Telecommunications Union" and the "International Standardization Organization" have, in the late seventies, tried to develop a formal framework for layered systems, called the “Seven layers OSI (Open Systems Interconnection) model" (ITU recommendation X200, ISO standard 7498.</a:t>
            </a:r>
          </a:p>
          <a:p>
            <a:r>
              <a:rPr lang="en-US" altLang="en-US"/>
              <a:t>The concepts and the broad lines of the seven layers framework they proposed are universally used to describe networks, but the actual protocols that were developed in that context are by now abandoned in favor of the Internet protocols, developed independently from these standardization bodies. </a:t>
            </a:r>
          </a:p>
        </p:txBody>
      </p:sp>
    </p:spTree>
    <p:extLst>
      <p:ext uri="{BB962C8B-B14F-4D97-AF65-F5344CB8AC3E}">
        <p14:creationId xmlns:p14="http://schemas.microsoft.com/office/powerpoint/2010/main" val="1709314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p:sp>
      <p:sp>
        <p:nvSpPr>
          <p:cNvPr id="8601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As an example, one could consider the world wide web.</a:t>
            </a:r>
          </a:p>
          <a:p>
            <a:r>
              <a:rPr lang="en-US" altLang="en-US" dirty="0"/>
              <a:t>At the application level one finds the http protocol and browsers such as </a:t>
            </a:r>
            <a:r>
              <a:rPr lang="en-US" altLang="en-US" dirty="0" smtClean="0"/>
              <a:t>Chrome </a:t>
            </a:r>
            <a:r>
              <a:rPr lang="en-US" altLang="en-US" dirty="0"/>
              <a:t>or </a:t>
            </a:r>
            <a:r>
              <a:rPr lang="en-US" altLang="en-US" dirty="0" err="1"/>
              <a:t>FireFox</a:t>
            </a:r>
            <a:r>
              <a:rPr lang="en-US" altLang="en-US" dirty="0"/>
              <a:t> that are application entities on the client side and web server software such as Apache on the server side.</a:t>
            </a:r>
          </a:p>
          <a:p>
            <a:r>
              <a:rPr lang="en-US" altLang="en-US" dirty="0"/>
              <a:t>The intermediate layer implements the TCP and IP protocols. The underlying networks are those provided by various Internet Service Providers </a:t>
            </a:r>
            <a:r>
              <a:rPr lang="en-US" altLang="en-US" dirty="0" smtClean="0"/>
              <a:t>(ISPs), </a:t>
            </a:r>
            <a:r>
              <a:rPr lang="en-US" altLang="en-US" dirty="0"/>
              <a:t>such as, In Belgium, Skynet or </a:t>
            </a:r>
            <a:r>
              <a:rPr lang="en-US" altLang="en-US" dirty="0" err="1"/>
              <a:t>Uunet</a:t>
            </a:r>
            <a:r>
              <a:rPr lang="en-US" altLang="en-US" dirty="0"/>
              <a:t> or </a:t>
            </a:r>
            <a:r>
              <a:rPr lang="en-US" altLang="en-US" dirty="0" err="1"/>
              <a:t>Belnet</a:t>
            </a:r>
            <a:r>
              <a:rPr lang="en-US" altLang="en-US" dirty="0"/>
              <a:t>.</a:t>
            </a:r>
          </a:p>
          <a:p>
            <a:r>
              <a:rPr lang="en-US" altLang="en-US" dirty="0"/>
              <a:t>At the interconnection points between the networks of these ISPs, one finds IP entities but no TCP entities, as the transport entities are only to be found together with the application entities.</a:t>
            </a:r>
          </a:p>
        </p:txBody>
      </p:sp>
    </p:spTree>
    <p:extLst>
      <p:ext uri="{BB962C8B-B14F-4D97-AF65-F5344CB8AC3E}">
        <p14:creationId xmlns:p14="http://schemas.microsoft.com/office/powerpoint/2010/main" val="1750010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p:sp>
      <p:sp>
        <p:nvSpPr>
          <p:cNvPr id="880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The “Open System Interconnection” model uses 7 layers rather than 3.</a:t>
            </a:r>
          </a:p>
          <a:p>
            <a:r>
              <a:rPr lang="en-US" altLang="en-US"/>
              <a:t>The applications layer of the 3 layers model is subdivided into three layers: The upper layer provides the “Application Programmers Interface” (API) between the networking software and the specific applications.</a:t>
            </a:r>
          </a:p>
          <a:p>
            <a:r>
              <a:rPr lang="en-US" altLang="en-US"/>
              <a:t>Underneath, the presentation layer (6) handles issues  about data syntax and semantics while the session layer controls application synchronization (one application should listen when the other is sending).</a:t>
            </a:r>
          </a:p>
          <a:p>
            <a:r>
              <a:rPr lang="en-US" altLang="en-US"/>
              <a:t>The transport sublayer of the three layers model is on its own layer 4 of the OSI model.</a:t>
            </a:r>
          </a:p>
          <a:p>
            <a:r>
              <a:rPr lang="en-US" altLang="en-US"/>
              <a:t>All addressing and routing issues handled by the Internet and Network layers of the three layers model have been grouped into a single third OSI layer called “Network layer”.</a:t>
            </a:r>
          </a:p>
          <a:p>
            <a:r>
              <a:rPr lang="en-US" altLang="en-US"/>
              <a:t>Underneath, the “Data link layer” packages data in frames compatible with the physical transmission means and controls the transmission of these frames, performs transmission error detection and, if desired, error correction through retransmission of erroneous frames.</a:t>
            </a:r>
          </a:p>
          <a:p>
            <a:r>
              <a:rPr lang="en-US" altLang="en-US"/>
              <a:t>The bottom layer, called “Physical layer” cares for the physical details of actual data transmission, such as encoding bits by means of electrical waveforms.</a:t>
            </a:r>
          </a:p>
        </p:txBody>
      </p:sp>
    </p:spTree>
    <p:extLst>
      <p:ext uri="{BB962C8B-B14F-4D97-AF65-F5344CB8AC3E}">
        <p14:creationId xmlns:p14="http://schemas.microsoft.com/office/powerpoint/2010/main" val="2236794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p:sp>
      <p:sp>
        <p:nvSpPr>
          <p:cNvPr id="2816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When assigning addresses, two different approaches are possible:</a:t>
            </a:r>
          </a:p>
          <a:p>
            <a:r>
              <a:rPr lang="en-US" altLang="en-US" dirty="0"/>
              <a:t>The address contains some information about the owner or it contains none.</a:t>
            </a:r>
          </a:p>
          <a:p>
            <a:r>
              <a:rPr lang="en-US" altLang="en-US" dirty="0"/>
              <a:t>When addresses contain some information, the address can be subdivided in different hierarchical fields, each field conveying some information about the localization or the owner of the address. Such addresses are called “hierarchical addresses”.</a:t>
            </a:r>
          </a:p>
          <a:p>
            <a:r>
              <a:rPr lang="en-US" altLang="en-US" dirty="0"/>
              <a:t>For instance, classical telephone numbers contain a lot of information about the their localization: from the telephone number 32 2 629 2905 one can derive by looking at the two first digits (32) that the number is in Belgium and by looking at the next digit (2), that it is in Brussels, The next three digits (629) identify the </a:t>
            </a:r>
            <a:r>
              <a:rPr lang="en-US" altLang="en-US" dirty="0" err="1" smtClean="0"/>
              <a:t>Proximus</a:t>
            </a:r>
            <a:r>
              <a:rPr lang="en-US" altLang="en-US" dirty="0" smtClean="0"/>
              <a:t> </a:t>
            </a:r>
            <a:r>
              <a:rPr lang="en-US" altLang="en-US" dirty="0"/>
              <a:t>exchange (</a:t>
            </a:r>
            <a:r>
              <a:rPr lang="en-US" altLang="en-US" dirty="0" err="1"/>
              <a:t>Borrensstreet</a:t>
            </a:r>
            <a:r>
              <a:rPr lang="en-US" altLang="en-US" dirty="0"/>
              <a:t> in </a:t>
            </a:r>
            <a:r>
              <a:rPr lang="en-US" altLang="en-US" dirty="0" err="1"/>
              <a:t>Elsene</a:t>
            </a:r>
            <a:r>
              <a:rPr lang="en-US" altLang="en-US" dirty="0"/>
              <a:t>) and the next digit (1, 2 or 3) the private exchange of the VUB. The last three digits identify a specific line connected to the private exchange of the VUB.</a:t>
            </a:r>
          </a:p>
          <a:p>
            <a:r>
              <a:rPr lang="en-US" altLang="en-US" dirty="0"/>
              <a:t>With such a hierarchical numbering system, each country can maintain a database with its users, and the first digits of the number indicate which data base contains the relevant information.</a:t>
            </a:r>
          </a:p>
          <a:p>
            <a:r>
              <a:rPr lang="en-US" altLang="en-US" dirty="0"/>
              <a:t>Remark. The telephone numbers in Belgium have lost part of their hierarchical character as a telephone user can keep an original number when switching between telephone providers. </a:t>
            </a:r>
            <a:r>
              <a:rPr lang="en-US" altLang="en-US" dirty="0" smtClean="0"/>
              <a:t>If</a:t>
            </a:r>
            <a:r>
              <a:rPr lang="en-US" altLang="en-US" baseline="0" dirty="0" smtClean="0"/>
              <a:t> the</a:t>
            </a:r>
            <a:r>
              <a:rPr lang="en-US" altLang="en-US" dirty="0" smtClean="0"/>
              <a:t> </a:t>
            </a:r>
            <a:r>
              <a:rPr lang="en-US" altLang="en-US" dirty="0"/>
              <a:t>VUB </a:t>
            </a:r>
            <a:r>
              <a:rPr lang="en-US" altLang="en-US" dirty="0" smtClean="0"/>
              <a:t>were </a:t>
            </a:r>
            <a:r>
              <a:rPr lang="en-US" altLang="en-US" dirty="0"/>
              <a:t>no longer a </a:t>
            </a:r>
            <a:r>
              <a:rPr lang="en-US" altLang="en-US" dirty="0" err="1" smtClean="0"/>
              <a:t>Proximus</a:t>
            </a:r>
            <a:r>
              <a:rPr lang="en-US" altLang="en-US" dirty="0" smtClean="0"/>
              <a:t> </a:t>
            </a:r>
            <a:r>
              <a:rPr lang="en-US" altLang="en-US" dirty="0"/>
              <a:t>customer </a:t>
            </a:r>
            <a:r>
              <a:rPr lang="en-US" altLang="en-US" dirty="0" smtClean="0"/>
              <a:t>it</a:t>
            </a:r>
            <a:r>
              <a:rPr lang="en-US" altLang="en-US" baseline="0" dirty="0" smtClean="0"/>
              <a:t> would </a:t>
            </a:r>
            <a:r>
              <a:rPr lang="en-US" altLang="en-US" dirty="0" smtClean="0"/>
              <a:t> </a:t>
            </a:r>
            <a:r>
              <a:rPr lang="en-US" altLang="en-US" dirty="0"/>
              <a:t>no longer physically </a:t>
            </a:r>
            <a:r>
              <a:rPr lang="en-US" altLang="en-US" dirty="0" smtClean="0"/>
              <a:t>be connected </a:t>
            </a:r>
            <a:r>
              <a:rPr lang="en-US" altLang="en-US" dirty="0"/>
              <a:t>to the exchange in the </a:t>
            </a:r>
            <a:r>
              <a:rPr lang="en-US" altLang="en-US" dirty="0" err="1" smtClean="0"/>
              <a:t>Borrensstreet</a:t>
            </a:r>
            <a:r>
              <a:rPr lang="en-US" altLang="en-US" dirty="0" smtClean="0"/>
              <a:t>.</a:t>
            </a:r>
            <a:r>
              <a:rPr lang="en-US" altLang="en-US" baseline="0" dirty="0" smtClean="0"/>
              <a:t> It would have an other (invisible) number belonging to an other operator. When the VUB would be called, a database of ported numbers would be consulted to find the number the VUB would have with its new provider. </a:t>
            </a:r>
            <a:endParaRPr lang="en-US" altLang="en-US" dirty="0"/>
          </a:p>
        </p:txBody>
      </p:sp>
    </p:spTree>
    <p:extLst>
      <p:ext uri="{BB962C8B-B14F-4D97-AF65-F5344CB8AC3E}">
        <p14:creationId xmlns:p14="http://schemas.microsoft.com/office/powerpoint/2010/main" val="1375047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p:sp>
      <p:sp>
        <p:nvSpPr>
          <p:cNvPr id="28262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As was already shown in the previous slide, maintaining hierarchical addresses consistently becomes more and more difficult as organizational schemes no longer have to match physical implementations. </a:t>
            </a:r>
          </a:p>
          <a:p>
            <a:r>
              <a:rPr lang="en-US" altLang="en-US"/>
              <a:t>For that reason, it is often decided that physical addresses should not convey any contextual information (except maybe the date of assignment as most addresses are then assigned in sequential order),</a:t>
            </a:r>
          </a:p>
          <a:p>
            <a:r>
              <a:rPr lang="en-US" altLang="en-US"/>
              <a:t>Such flat addressing scheme puts however a heavy burden on the directory database, as a single database should contain all addresses.</a:t>
            </a:r>
          </a:p>
          <a:p>
            <a:r>
              <a:rPr lang="en-US" altLang="en-US"/>
              <a:t>This problem can been solved by assigning physical flat addresses and logical hierarchical addresses to users. Based upon the hierarchical logic addresses, the directory can be decomposed in a hierarchy of locally maintained databases that map logical and physical addresses.</a:t>
            </a:r>
          </a:p>
          <a:p>
            <a:r>
              <a:rPr lang="en-US" altLang="en-US"/>
              <a:t>The Domain Name System (DNS) implements such a distributed directory for Internet users.</a:t>
            </a:r>
          </a:p>
          <a:p>
            <a:endParaRPr lang="en-US" altLang="en-US"/>
          </a:p>
        </p:txBody>
      </p:sp>
    </p:spTree>
    <p:extLst>
      <p:ext uri="{BB962C8B-B14F-4D97-AF65-F5344CB8AC3E}">
        <p14:creationId xmlns:p14="http://schemas.microsoft.com/office/powerpoint/2010/main" val="473858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p:sp>
      <p:sp>
        <p:nvSpPr>
          <p:cNvPr id="2836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Next to its physical internet address, (which is </a:t>
            </a:r>
            <a:r>
              <a:rPr lang="en-US" altLang="en-US" dirty="0" smtClean="0"/>
              <a:t>presently </a:t>
            </a:r>
            <a:r>
              <a:rPr lang="en-US" altLang="en-US" dirty="0"/>
              <a:t>a 32 bit binary number, that </a:t>
            </a:r>
            <a:r>
              <a:rPr lang="en-US" altLang="en-US" dirty="0" smtClean="0"/>
              <a:t>is</a:t>
            </a:r>
            <a:r>
              <a:rPr lang="en-US" altLang="en-US" baseline="0" dirty="0" smtClean="0"/>
              <a:t> progressively</a:t>
            </a:r>
            <a:r>
              <a:rPr lang="en-US" altLang="en-US" dirty="0" smtClean="0"/>
              <a:t> being </a:t>
            </a:r>
            <a:r>
              <a:rPr lang="en-US" altLang="en-US" dirty="0"/>
              <a:t>replaced by a 128 bit  number) each host on the Internet has a logical address that fits into a hierarchy of domains. Each domain can contain other domains and local hosts. In each domain a local database, called “Domain Name Server” (DNS)  keeps the list of subdomains and the list of the local hosts, together with the corresponding physical addresses (the physical address of a subdomain is the address of the DNS server of that subdomain</a:t>
            </a:r>
            <a:r>
              <a:rPr lang="en-US" altLang="en-US" dirty="0" smtClean="0"/>
              <a:t>).</a:t>
            </a:r>
            <a:endParaRPr lang="en-US" altLang="en-US" dirty="0"/>
          </a:p>
        </p:txBody>
      </p:sp>
    </p:spTree>
    <p:extLst>
      <p:ext uri="{BB962C8B-B14F-4D97-AF65-F5344CB8AC3E}">
        <p14:creationId xmlns:p14="http://schemas.microsoft.com/office/powerpoint/2010/main" val="207550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p:sp>
      <p:sp>
        <p:nvSpPr>
          <p:cNvPr id="28467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p>
        </p:txBody>
      </p:sp>
    </p:spTree>
    <p:extLst>
      <p:ext uri="{BB962C8B-B14F-4D97-AF65-F5344CB8AC3E}">
        <p14:creationId xmlns:p14="http://schemas.microsoft.com/office/powerpoint/2010/main" val="4989408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p:sp>
      <p:sp>
        <p:nvSpPr>
          <p:cNvPr id="27853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t>Basically, email is a technique that allows somebody to save a file on somebody’s else computer.</a:t>
            </a:r>
          </a:p>
          <a:p>
            <a:r>
              <a:rPr lang="en-US"/>
              <a:t>As one can hardly expect that the computers of people one wants to send mail to are always on and reachable, mail servers have been introduced: these machines are always on and reachable and have specific storage space, called mailboxes, to store incoming mail for their clients. The actual users can then access their mailboxes whenever is convenient. </a:t>
            </a:r>
          </a:p>
          <a:p>
            <a:r>
              <a:rPr lang="en-US"/>
              <a:t>In the X400 standard developed in the context of  OSI for electronic mail systems, the mail server managing the mailboxes was called the “Mail Transfer Agent” while the computer used to actually send and receive mail were called “User Agents”. While the X400 standard is no longer popular, the MTA and UA acronyms continue to be used. </a:t>
            </a:r>
          </a:p>
        </p:txBody>
      </p:sp>
    </p:spTree>
    <p:extLst>
      <p:ext uri="{BB962C8B-B14F-4D97-AF65-F5344CB8AC3E}">
        <p14:creationId xmlns:p14="http://schemas.microsoft.com/office/powerpoint/2010/main" val="3776079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p:sp>
      <p:sp>
        <p:nvSpPr>
          <p:cNvPr id="27955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t>Two different application level protocols are needed for email: the first is used to transfer mail from the sender UA to the destination mailbox on the MTA. The most commonly used protocol for that purpose is the “Simple Mail Transfer Protocol” (SMTP).</a:t>
            </a:r>
          </a:p>
          <a:p>
            <a:r>
              <a:rPr lang="en-US"/>
              <a:t>The second protocol is used for communication between a mail server and its clients. Two specific protocols are widely used for that purpose, the Post Office Protocol (POP3) and the Interactive Mail Access Protocol (IMAP). The main difference between the two is that normally POP downloads the contents of the mailbox of the clients while IMAP leaves the mails in the mailbox but allows the user to read and manage them</a:t>
            </a:r>
          </a:p>
          <a:p>
            <a:r>
              <a:rPr lang="en-US"/>
              <a:t>More and more mail servers support not only the POP and IMAP protocols but also the http protocol, allowing access to mailboxes through the web..</a:t>
            </a:r>
          </a:p>
          <a:p>
            <a:r>
              <a:rPr lang="en-US"/>
              <a:t>  </a:t>
            </a:r>
          </a:p>
        </p:txBody>
      </p:sp>
    </p:spTree>
    <p:extLst>
      <p:ext uri="{BB962C8B-B14F-4D97-AF65-F5344CB8AC3E}">
        <p14:creationId xmlns:p14="http://schemas.microsoft.com/office/powerpoint/2010/main" val="1436320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For managing mobility, which implies changing the addresses of devices without interrupting the flow of data to or from the mobile device, each mobile user needs to have a stable reference address, which runs, (for instance, other server</a:t>
            </a:r>
            <a:r>
              <a:rPr lang="en-US" baseline="0" dirty="0" smtClean="0"/>
              <a:t> software is available for that purpose) the Session Initiation Protocol (SIP). When a mobile user is active, he logs his mobile device (such as a smartphone) in his SIP server. The SIP server maintains a database of logged-in users, with their respective addresses and the properties of their device. When the address of the user changes due to mobility, the SIP server automatically, by means of a process similar to the mobile phone handover, updates its data base. </a:t>
            </a:r>
          </a:p>
          <a:p>
            <a:r>
              <a:rPr lang="en-US" baseline="0" dirty="0" smtClean="0"/>
              <a:t>The popular internet phone system Skype uses SIP to manage conversations.</a:t>
            </a:r>
            <a:endParaRPr lang="en-US" dirty="0"/>
          </a:p>
        </p:txBody>
      </p:sp>
    </p:spTree>
    <p:extLst>
      <p:ext uri="{BB962C8B-B14F-4D97-AF65-F5344CB8AC3E}">
        <p14:creationId xmlns:p14="http://schemas.microsoft.com/office/powerpoint/2010/main" val="1498219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When somebody wants to establish</a:t>
            </a:r>
            <a:r>
              <a:rPr lang="en-US" baseline="0" dirty="0" smtClean="0"/>
              <a:t> a voice connection with a SIP user, the connection is first established with the SIP server of that user, which informs the caller of the present address of the called. Whenever the called changes its address, the SIP server informs the caller of the new address to be used.</a:t>
            </a:r>
            <a:endParaRPr lang="en-US" dirty="0"/>
          </a:p>
        </p:txBody>
      </p:sp>
    </p:spTree>
    <p:extLst>
      <p:ext uri="{BB962C8B-B14F-4D97-AF65-F5344CB8AC3E}">
        <p14:creationId xmlns:p14="http://schemas.microsoft.com/office/powerpoint/2010/main" val="3413924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p:sp>
      <p:sp>
        <p:nvSpPr>
          <p:cNvPr id="6553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To understand the ideas underlying a layered model, the technical issues associated with an imaginary international negotiation will be approached in the same way as network issues are.</a:t>
            </a:r>
          </a:p>
          <a:p>
            <a:r>
              <a:rPr lang="en-US" altLang="en-US" dirty="0"/>
              <a:t>Two presidents, X and Y, physically present in different towns </a:t>
            </a:r>
            <a:r>
              <a:rPr lang="en-US" altLang="en-US" dirty="0" err="1"/>
              <a:t>Tx</a:t>
            </a:r>
            <a:r>
              <a:rPr lang="en-US" altLang="en-US" dirty="0"/>
              <a:t> and Ty, speaking exclusively different languages Lx and Ly, want to discuss some important issue.</a:t>
            </a:r>
          </a:p>
          <a:p>
            <a:r>
              <a:rPr lang="en-US" altLang="en-US" dirty="0"/>
              <a:t>Hopefully, they both know enough about each other’s susceptibilities to be able to have a meaningful negotiation. </a:t>
            </a:r>
            <a:r>
              <a:rPr lang="en-US" altLang="en-US" dirty="0" smtClean="0"/>
              <a:t> This can be summarized here by stating </a:t>
            </a:r>
            <a:r>
              <a:rPr lang="en-US" altLang="en-US" dirty="0"/>
              <a:t>that they have (implicitly) agreed upon some “diplomatic rules” which they obey to exchange political </a:t>
            </a:r>
            <a:r>
              <a:rPr lang="en-US" altLang="en-US" dirty="0" smtClean="0"/>
              <a:t>arguments.</a:t>
            </a:r>
            <a:endParaRPr lang="en-US" altLang="en-US" dirty="0"/>
          </a:p>
          <a:p>
            <a:r>
              <a:rPr lang="en-US" altLang="en-US" dirty="0"/>
              <a:t>In order to negotiate, they, however, need some support services which would allow them to overcome the difficulties resulting from the language differences and from the distance. In addition they want that these services should be provided in such a way that the contents of the negotiation are kept secret. In other words, they should need some kind of secure telephone service, providing also translation. In the slide this service is depicted as a black box, labeled "Communication Services", accessible by X and Y through "Service Access Points".</a:t>
            </a:r>
          </a:p>
          <a:p>
            <a:r>
              <a:rPr lang="en-US" altLang="en-US" dirty="0"/>
              <a:t>The communications services design translation, cryptographic and transmission services.</a:t>
            </a:r>
          </a:p>
        </p:txBody>
      </p:sp>
    </p:spTree>
    <p:extLst>
      <p:ext uri="{BB962C8B-B14F-4D97-AF65-F5344CB8AC3E}">
        <p14:creationId xmlns:p14="http://schemas.microsoft.com/office/powerpoint/2010/main" val="11357476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A SIP server using the redirection mode can</a:t>
            </a:r>
            <a:r>
              <a:rPr lang="en-US" baseline="0" dirty="0" smtClean="0"/>
              <a:t> seriously jeopardize the privacy of the called, as any caller can, via the address of the called, determine his/her physical localization.</a:t>
            </a:r>
          </a:p>
          <a:p>
            <a:r>
              <a:rPr lang="en-US" baseline="0" dirty="0" smtClean="0"/>
              <a:t>For that reason, the SIP server often plays the role of a proxy for the called, forwarding itself the actual data transfer between caller and called.</a:t>
            </a:r>
          </a:p>
          <a:p>
            <a:r>
              <a:rPr lang="en-US" baseline="0" dirty="0" smtClean="0"/>
              <a:t>Of course, such a SIP proxy server can become a bottleneck when many users share the same SIP server.</a:t>
            </a:r>
            <a:endParaRPr lang="en-US" dirty="0"/>
          </a:p>
        </p:txBody>
      </p:sp>
    </p:spTree>
    <p:extLst>
      <p:ext uri="{BB962C8B-B14F-4D97-AF65-F5344CB8AC3E}">
        <p14:creationId xmlns:p14="http://schemas.microsoft.com/office/powerpoint/2010/main" val="26320052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p:sp>
      <p:sp>
        <p:nvSpPr>
          <p:cNvPr id="2918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90000"/>
              </a:lnSpc>
              <a:spcBef>
                <a:spcPct val="40000"/>
              </a:spcBef>
              <a:spcAft>
                <a:spcPct val="0"/>
              </a:spcAft>
              <a:buClrTx/>
              <a:buSzTx/>
              <a:buFontTx/>
              <a:buNone/>
              <a:tabLst/>
              <a:defRPr/>
            </a:pPr>
            <a:r>
              <a:rPr lang="en-US" altLang="en-US" dirty="0" smtClean="0"/>
              <a:t>The world wide web is an application initially developed at the “Centre </a:t>
            </a:r>
            <a:r>
              <a:rPr lang="en-US" altLang="en-US" dirty="0" err="1" smtClean="0"/>
              <a:t>Européen</a:t>
            </a:r>
            <a:r>
              <a:rPr lang="en-US" altLang="en-US" dirty="0" smtClean="0"/>
              <a:t> de </a:t>
            </a:r>
            <a:r>
              <a:rPr lang="en-US" altLang="en-US" dirty="0" err="1" smtClean="0"/>
              <a:t>Recherche</a:t>
            </a:r>
            <a:r>
              <a:rPr lang="en-US" altLang="en-US" dirty="0" smtClean="0"/>
              <a:t> </a:t>
            </a:r>
            <a:r>
              <a:rPr lang="en-US" altLang="en-US" dirty="0" err="1" smtClean="0"/>
              <a:t>Nucléaire</a:t>
            </a:r>
            <a:r>
              <a:rPr lang="en-US" altLang="en-US" dirty="0" smtClean="0"/>
              <a:t>”(CERN) by Tim Berners Lee and Robert </a:t>
            </a:r>
            <a:r>
              <a:rPr lang="en-US" altLang="en-US" dirty="0" err="1" smtClean="0"/>
              <a:t>Caillau</a:t>
            </a:r>
            <a:r>
              <a:rPr lang="en-US" altLang="en-US" dirty="0" smtClean="0"/>
              <a:t> to enable physicists to consult with a uniform users interface a wide variety of databases, located anywhere on the Internet. </a:t>
            </a:r>
          </a:p>
          <a:p>
            <a:r>
              <a:rPr lang="en-US" altLang="en-US" dirty="0" smtClean="0"/>
              <a:t>As the</a:t>
            </a:r>
            <a:r>
              <a:rPr lang="en-US" altLang="en-US" baseline="0" dirty="0" smtClean="0"/>
              <a:t> web</a:t>
            </a:r>
            <a:r>
              <a:rPr lang="en-US" altLang="en-US" dirty="0" smtClean="0"/>
              <a:t> </a:t>
            </a:r>
            <a:r>
              <a:rPr lang="en-US" altLang="en-US" dirty="0"/>
              <a:t>became soon a powerful tool for marketing and information dissemination, the www application has become by far the most used application on the Internet</a:t>
            </a:r>
            <a:r>
              <a:rPr lang="en-US" altLang="en-US" dirty="0" smtClean="0"/>
              <a:t>.</a:t>
            </a:r>
          </a:p>
          <a:p>
            <a:r>
              <a:rPr lang="en-US" altLang="en-US" dirty="0" smtClean="0"/>
              <a:t>Most firewalls block executable programs, to avoid virus invasions,</a:t>
            </a:r>
            <a:r>
              <a:rPr lang="en-US" altLang="en-US" baseline="0" dirty="0" smtClean="0"/>
              <a:t> but can not block web pages because everybody wants them. As hypertext can contain executable programs hidden in web pages, web browsers are by now the standard environment to execute programs loaded through the Internet, (“apps”) with, as a consequence, the need to include sophisticated security in every web browser. </a:t>
            </a:r>
            <a:endParaRPr lang="en-US" altLang="en-US" dirty="0"/>
          </a:p>
        </p:txBody>
      </p:sp>
    </p:spTree>
    <p:extLst>
      <p:ext uri="{BB962C8B-B14F-4D97-AF65-F5344CB8AC3E}">
        <p14:creationId xmlns:p14="http://schemas.microsoft.com/office/powerpoint/2010/main" val="3977200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p:sp>
      <p:sp>
        <p:nvSpPr>
          <p:cNvPr id="2928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Basically, the web has three key ingredients:</a:t>
            </a:r>
          </a:p>
          <a:p>
            <a:pPr>
              <a:buFontTx/>
              <a:buChar char="-"/>
            </a:pPr>
            <a:r>
              <a:rPr lang="en-US" altLang="en-US" dirty="0"/>
              <a:t>The Hypertext Mark-up Language (HTML)</a:t>
            </a:r>
          </a:p>
          <a:p>
            <a:pPr>
              <a:buFontTx/>
              <a:buChar char="-"/>
            </a:pPr>
            <a:r>
              <a:rPr lang="en-US" altLang="en-US" dirty="0"/>
              <a:t> The Universal Resource Locators (URL)</a:t>
            </a:r>
          </a:p>
          <a:p>
            <a:pPr>
              <a:buFontTx/>
              <a:buChar char="-"/>
            </a:pPr>
            <a:r>
              <a:rPr lang="en-US" altLang="en-US" dirty="0"/>
              <a:t> The Hypertext Transfer Protocol (HTTP)</a:t>
            </a:r>
          </a:p>
          <a:p>
            <a:pPr>
              <a:buFontTx/>
              <a:buChar char="-"/>
            </a:pPr>
            <a:endParaRPr lang="en-US" altLang="en-US" dirty="0"/>
          </a:p>
          <a:p>
            <a:r>
              <a:rPr lang="en-US" altLang="en-US" dirty="0"/>
              <a:t>HTML is a powerful language for describing pages containing texts, pictures, sounds and even executable programs.</a:t>
            </a:r>
          </a:p>
          <a:p>
            <a:r>
              <a:rPr lang="en-US" altLang="en-US" dirty="0"/>
              <a:t>A URL is an address, anywhere on the Internet, where an HTML page is available.</a:t>
            </a:r>
          </a:p>
          <a:p>
            <a:r>
              <a:rPr lang="en-US" altLang="en-US" dirty="0"/>
              <a:t>A HTML page can also contain hyperlinks, that are, in fact, URL’s of specific pages. Pages referred to by an hyperlink are fetched when an icon associated with the hyperlink is clicked on. Some hyperlinks are not associated with icons  and the corresponding pages are fetched whenever the page containing the hyperlinks is displayed. Such “automatic” hyperlinks are used, for instance, to add advertisements to web pages.</a:t>
            </a:r>
          </a:p>
        </p:txBody>
      </p:sp>
    </p:spTree>
    <p:extLst>
      <p:ext uri="{BB962C8B-B14F-4D97-AF65-F5344CB8AC3E}">
        <p14:creationId xmlns:p14="http://schemas.microsoft.com/office/powerpoint/2010/main" val="1835398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p:sp>
      <p:sp>
        <p:nvSpPr>
          <p:cNvPr id="2938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An </a:t>
            </a:r>
            <a:r>
              <a:rPr lang="en-US" altLang="en-US" dirty="0"/>
              <a:t>URL is in fact an extended Internet address, Not only the address of the host is given but also the identification on the host of the desired page, the protocol to be used to transfer that page, and the identification of the application level entity on the host capable of handling that protocol.</a:t>
            </a:r>
          </a:p>
        </p:txBody>
      </p:sp>
    </p:spTree>
    <p:extLst>
      <p:ext uri="{BB962C8B-B14F-4D97-AF65-F5344CB8AC3E}">
        <p14:creationId xmlns:p14="http://schemas.microsoft.com/office/powerpoint/2010/main" val="2948780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p:sp>
      <p:sp>
        <p:nvSpPr>
          <p:cNvPr id="29593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The web application is clearly an example of a “many to one” information flow as data from many different websites can be merged in the client’s browser.  </a:t>
            </a:r>
          </a:p>
        </p:txBody>
      </p:sp>
    </p:spTree>
    <p:extLst>
      <p:ext uri="{BB962C8B-B14F-4D97-AF65-F5344CB8AC3E}">
        <p14:creationId xmlns:p14="http://schemas.microsoft.com/office/powerpoint/2010/main" val="26353793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p:sp>
      <p:sp>
        <p:nvSpPr>
          <p:cNvPr id="2949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The “</a:t>
            </a:r>
            <a:r>
              <a:rPr lang="en-US" altLang="en-US" dirty="0" err="1"/>
              <a:t>HyperText</a:t>
            </a:r>
            <a:r>
              <a:rPr lang="en-US" altLang="en-US" dirty="0"/>
              <a:t> Transfer Protocol” is the most common application level protocol used on the web.</a:t>
            </a:r>
          </a:p>
          <a:p>
            <a:r>
              <a:rPr lang="en-US" altLang="en-US" dirty="0"/>
              <a:t>Keeping connections at the application level with all visitors of a web site would be a heavy and useless task for a web server, especially as it would imply closing connections from all occasional visitors who forget to close their connections. For that reason, the http protocol is a connectionless protocol. </a:t>
            </a:r>
          </a:p>
          <a:p>
            <a:r>
              <a:rPr lang="en-US" altLang="en-US" dirty="0"/>
              <a:t>A connection oriented, encrypted alternative protocol called HTTPS is </a:t>
            </a:r>
            <a:r>
              <a:rPr lang="en-US" altLang="en-US" dirty="0" smtClean="0"/>
              <a:t>often </a:t>
            </a:r>
            <a:r>
              <a:rPr lang="en-US" altLang="en-US" dirty="0"/>
              <a:t>used for applications requiring a connection and/or a  high level of security.</a:t>
            </a:r>
          </a:p>
        </p:txBody>
      </p:sp>
    </p:spTree>
    <p:extLst>
      <p:ext uri="{BB962C8B-B14F-4D97-AF65-F5344CB8AC3E}">
        <p14:creationId xmlns:p14="http://schemas.microsoft.com/office/powerpoint/2010/main" val="11470751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p:sp>
      <p:sp>
        <p:nvSpPr>
          <p:cNvPr id="2969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It is important to bear in mind that connection oriented or connectionless are properties of a specific protocol, applicable to a single layer in a layered system. It is perfectly possible to use connectionless protocol at layer n while layer n-1 is connection oriented or vice-versa. Almost all combinations can be meaningful and useful in specific telecommunications environments. </a:t>
            </a:r>
          </a:p>
          <a:p>
            <a:r>
              <a:rPr lang="en-US" altLang="en-US"/>
              <a:t>It was already mentioned that http is a connectionless application layer protocol. However, when a site is visited, a page needs to be transmitted from server to client and this transmission should be errorless, which almost implies, as will be seen later, a connection oriented protocol.</a:t>
            </a:r>
          </a:p>
          <a:p>
            <a:r>
              <a:rPr lang="en-US" altLang="en-US"/>
              <a:t>Therefore, http uses TCP, a connection oriented transport protocol. Whenever a page is requested from a web server, a TCP connection is opened and closed when the entire page (possibly together with multimedia attachments) has been transmitted.</a:t>
            </a:r>
          </a:p>
          <a:p>
            <a:endParaRPr lang="en-US" altLang="en-US"/>
          </a:p>
        </p:txBody>
      </p:sp>
    </p:spTree>
    <p:extLst>
      <p:ext uri="{BB962C8B-B14F-4D97-AF65-F5344CB8AC3E}">
        <p14:creationId xmlns:p14="http://schemas.microsoft.com/office/powerpoint/2010/main" val="13259593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p:sp>
      <p:sp>
        <p:nvSpPr>
          <p:cNvPr id="2979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As http is connectionless, it is by definition, also stateless, or in other words, the application entities have no memory.</a:t>
            </a:r>
          </a:p>
          <a:p>
            <a:r>
              <a:rPr lang="en-US" altLang="en-US"/>
              <a:t>This would be clearly unacceptable for applications such as home banking, where the server would require the user to authenticate him/her-self and remember that authentication for the entire banking session.</a:t>
            </a:r>
          </a:p>
          <a:p>
            <a:r>
              <a:rPr lang="en-US" altLang="en-US"/>
              <a:t>Normally this problem is solved by using an other application level protocol, https, which is connection oriented, but for less critical applications, some tricks can do with http.</a:t>
            </a:r>
          </a:p>
          <a:p>
            <a:endParaRPr lang="en-US" altLang="en-US"/>
          </a:p>
        </p:txBody>
      </p:sp>
    </p:spTree>
    <p:extLst>
      <p:ext uri="{BB962C8B-B14F-4D97-AF65-F5344CB8AC3E}">
        <p14:creationId xmlns:p14="http://schemas.microsoft.com/office/powerpoint/2010/main" val="12142947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p:sp>
      <p:sp>
        <p:nvSpPr>
          <p:cNvPr id="2990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The trick to simulate state variables in a stateless protocol consists in sending back and forth a specific, normally invisible, message, called “Cookie” that contains the state variables that can not be stored in the application entities because of the connectionless protocol.</a:t>
            </a:r>
          </a:p>
          <a:p>
            <a:r>
              <a:rPr lang="en-US" altLang="en-US" dirty="0"/>
              <a:t>For instance, in a banking operation, the server could, after a successful authentication, send back a cryptographic key the user can send back with a request to see the state of his/her bank accounts. For obvious security reasons such a key should be single use and hard to guess.</a:t>
            </a:r>
          </a:p>
          <a:p>
            <a:endParaRPr lang="en-US" altLang="en-US" dirty="0"/>
          </a:p>
        </p:txBody>
      </p:sp>
    </p:spTree>
    <p:extLst>
      <p:ext uri="{BB962C8B-B14F-4D97-AF65-F5344CB8AC3E}">
        <p14:creationId xmlns:p14="http://schemas.microsoft.com/office/powerpoint/2010/main" val="3849345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664862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p:sp>
      <p:sp>
        <p:nvSpPr>
          <p:cNvPr id="665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If the inside of the black box would have a layered structure, one would find, directly underneath the service access points, two entities providing a specific service, and using for that the services provided by an inner black box.</a:t>
            </a:r>
          </a:p>
          <a:p>
            <a:r>
              <a:rPr lang="en-US" altLang="en-US"/>
              <a:t>The outer entities in this example would be translators showed in the slide. Each president would have, next to him, a translator. These translators should obviously be fluent in the language spoken by their president. In addition, they should also be fluent in some common language Lc, to be used for communicating with each other. Lc could be one of the languages Lx or Ly, but this is in no way required, and in fact, as long as the presidents trust the quality of the service provided by their translators, nobody but the translators themselves should worry about Lc. </a:t>
            </a:r>
          </a:p>
          <a:p>
            <a:r>
              <a:rPr lang="en-US" altLang="en-US"/>
              <a:t>One should notice that how the services are obtained through the service access points doesn’t need to be identical on both sides. For instances one could imagine that president X is on very friendly terms with his translator and conveys a lot of information just trough body signs while president Y communicates very formally, by phone with his translator.</a:t>
            </a:r>
          </a:p>
          <a:p>
            <a:r>
              <a:rPr lang="en-US" altLang="en-US"/>
              <a:t>The translators communicate with each other by means of the services provided by another black box.</a:t>
            </a:r>
          </a:p>
        </p:txBody>
      </p:sp>
    </p:spTree>
    <p:extLst>
      <p:ext uri="{BB962C8B-B14F-4D97-AF65-F5344CB8AC3E}">
        <p14:creationId xmlns:p14="http://schemas.microsoft.com/office/powerpoint/2010/main" val="4123633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3575695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p:sp>
      <p:sp>
        <p:nvSpPr>
          <p:cNvPr id="675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This slide shows the inside of the previous black box providing cryptographic encoding that fulfills the confidentiality requirement. Encryption and decryption is done by means of some cryptographic key Kc, which should be kept secret. Only the operators of the cryptographic devices in Tx and Ty should have access to the key.</a:t>
            </a:r>
          </a:p>
          <a:p>
            <a:r>
              <a:rPr lang="en-US" altLang="en-US"/>
              <a:t>The cryptographic devices communicate by means of the services provided by still another black box.</a:t>
            </a:r>
          </a:p>
        </p:txBody>
      </p:sp>
    </p:spTree>
    <p:extLst>
      <p:ext uri="{BB962C8B-B14F-4D97-AF65-F5344CB8AC3E}">
        <p14:creationId xmlns:p14="http://schemas.microsoft.com/office/powerpoint/2010/main" val="3806348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p:sp>
      <p:sp>
        <p:nvSpPr>
          <p:cNvPr id="686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Inside the last black box, radio equipment ensuring the actual communication between Tx and Ty is to be found. The operators of these two radio sets should obviously agree about tuning to some common frequency Fc, about using some common modulation scheme, etc. It is again clear that the choice of the physical parameters of the communication is of no concern to the users of the service, who, most probably, do not even know what frequency modulation or a megahertz might be.</a:t>
            </a:r>
          </a:p>
        </p:txBody>
      </p:sp>
    </p:spTree>
    <p:extLst>
      <p:ext uri="{BB962C8B-B14F-4D97-AF65-F5344CB8AC3E}">
        <p14:creationId xmlns:p14="http://schemas.microsoft.com/office/powerpoint/2010/main" val="91361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p:sp>
      <p:sp>
        <p:nvSpPr>
          <p:cNvPr id="706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In the previous example, a complex communication problem has been decomposed in 4 independent layers following some general principles schematically represented in this slide. </a:t>
            </a:r>
          </a:p>
          <a:p>
            <a:r>
              <a:rPr lang="en-US" altLang="en-US"/>
              <a:t>Each layer solves one specific problem. Layer n offers services to level n+1 through level n service access points. From the point of view of layer n, the different entities of layer n+1 are identified by their level n address. </a:t>
            </a:r>
          </a:p>
          <a:p>
            <a:r>
              <a:rPr lang="en-US" altLang="en-US"/>
              <a:t>Entities at level n communicate with each other according to some rules agreed specifically for that layer (the language Lc, the cryptographic key Kc and the frequency Fc). Such "horizontal" agreements are called "protocols of level n".</a:t>
            </a:r>
          </a:p>
        </p:txBody>
      </p:sp>
    </p:spTree>
    <p:extLst>
      <p:ext uri="{BB962C8B-B14F-4D97-AF65-F5344CB8AC3E}">
        <p14:creationId xmlns:p14="http://schemas.microsoft.com/office/powerpoint/2010/main" val="3347838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p:sp>
      <p:sp>
        <p:nvSpPr>
          <p:cNvPr id="7168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The traditional telephone network can be used as an example to clarify the introduced notions: The telephone service carries sound between two service access points which are telephone sets. The telephone network has more than two service access points (over 10</a:t>
            </a:r>
            <a:r>
              <a:rPr lang="en-US" altLang="en-US" baseline="30000"/>
              <a:t>9</a:t>
            </a:r>
            <a:r>
              <a:rPr lang="en-US" altLang="en-US"/>
              <a:t> actually)  and all these access points are identified by means of their address, the telephone number.</a:t>
            </a:r>
          </a:p>
        </p:txBody>
      </p:sp>
    </p:spTree>
    <p:extLst>
      <p:ext uri="{BB962C8B-B14F-4D97-AF65-F5344CB8AC3E}">
        <p14:creationId xmlns:p14="http://schemas.microsoft.com/office/powerpoint/2010/main" val="3640517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p:sp>
      <p:sp>
        <p:nvSpPr>
          <p:cNvPr id="7270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t>It is important to observe that entities of level n communicate with each other without a direct communication channel between them. They communicate via a virtual channel, which is implemented by the underlying layers. A message send from one level n entity to an other (called "level n Protocol Data Unit", or nPDU in the OSI jargon) will in fact be entrusted to layer n-1, which will encapsulate it in a (n-1)PDU, which will, in turn be entrusted to layer n-2, etc.  The message which is finally transmitted physically is likely to be much longer than the one generated at level n, as all of the intermediate layers add their own service information to it. </a:t>
            </a:r>
          </a:p>
          <a:p>
            <a:r>
              <a:rPr lang="en-US" altLang="en-US"/>
              <a:t>To further clarify the involved mechanisms, one could consider in this slide the two entities of level n+1 as two people A and B, A wanting to send a letter to B by courier service.</a:t>
            </a:r>
          </a:p>
          <a:p>
            <a:r>
              <a:rPr lang="en-US" altLang="en-US"/>
              <a:t>The courier service is accessed through the level n entities: an employee puts the letter from A in a specific envelope with all the service information the courier service needs to properly deliver the letter at B. </a:t>
            </a:r>
          </a:p>
          <a:p>
            <a:r>
              <a:rPr lang="en-US" altLang="en-US"/>
              <a:t>This letter, in its envelope, is then transported to office of the couriers service in B’s town, This transportation is done by a level (n-1) service provider.</a:t>
            </a:r>
          </a:p>
          <a:p>
            <a:r>
              <a:rPr lang="en-US" altLang="en-US"/>
              <a:t>In B’s towns, another employee of the courier service brings the envolope to B’s office, removes the letter from the envelope, discards the envelope and gives the letter to B.   </a:t>
            </a:r>
          </a:p>
        </p:txBody>
      </p:sp>
    </p:spTree>
    <p:extLst>
      <p:ext uri="{BB962C8B-B14F-4D97-AF65-F5344CB8AC3E}">
        <p14:creationId xmlns:p14="http://schemas.microsoft.com/office/powerpoint/2010/main" val="677901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B31CE78D-4E14-443D-8602-7F23353163E8}" type="slidenum">
              <a:rPr lang="en-US" altLang="en-US"/>
              <a:pPr/>
              <a:t>‹#›</a:t>
            </a:fld>
            <a:endParaRPr lang="en-US" altLang="en-US"/>
          </a:p>
        </p:txBody>
      </p:sp>
    </p:spTree>
    <p:extLst>
      <p:ext uri="{BB962C8B-B14F-4D97-AF65-F5344CB8AC3E}">
        <p14:creationId xmlns:p14="http://schemas.microsoft.com/office/powerpoint/2010/main" val="2486260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B76FE11-F765-41A0-8F63-37C75BB94127}" type="slidenum">
              <a:rPr lang="en-US" altLang="en-US"/>
              <a:pPr/>
              <a:t>‹#›</a:t>
            </a:fld>
            <a:endParaRPr lang="en-US" altLang="en-US"/>
          </a:p>
        </p:txBody>
      </p:sp>
    </p:spTree>
    <p:extLst>
      <p:ext uri="{BB962C8B-B14F-4D97-AF65-F5344CB8AC3E}">
        <p14:creationId xmlns:p14="http://schemas.microsoft.com/office/powerpoint/2010/main" val="1704838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466725"/>
            <a:ext cx="1971675" cy="57102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466725"/>
            <a:ext cx="5762625" cy="57102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852B834-CBCC-4AEB-AA97-D8D7C4CAB3C7}" type="slidenum">
              <a:rPr lang="en-US" altLang="en-US"/>
              <a:pPr/>
              <a:t>‹#›</a:t>
            </a:fld>
            <a:endParaRPr lang="en-US" altLang="en-US"/>
          </a:p>
        </p:txBody>
      </p:sp>
    </p:spTree>
    <p:extLst>
      <p:ext uri="{BB962C8B-B14F-4D97-AF65-F5344CB8AC3E}">
        <p14:creationId xmlns:p14="http://schemas.microsoft.com/office/powerpoint/2010/main" val="1668646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983038" y="219075"/>
            <a:ext cx="1212850" cy="7080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23900" y="1214438"/>
            <a:ext cx="3810000" cy="4857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214438"/>
            <a:ext cx="3810000" cy="23526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6300" y="3719513"/>
            <a:ext cx="3810000" cy="23526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0" y="6400800"/>
            <a:ext cx="520700" cy="457200"/>
          </a:xfrm>
        </p:spPr>
        <p:txBody>
          <a:bodyPr/>
          <a:lstStyle>
            <a:lvl1pPr>
              <a:defRPr/>
            </a:lvl1pPr>
          </a:lstStyle>
          <a:p>
            <a:fld id="{4B72B429-6148-4F2C-AE02-EC77449A46ED}" type="slidenum">
              <a:rPr lang="en-US" altLang="en-US"/>
              <a:pPr/>
              <a:t>‹#›</a:t>
            </a:fld>
            <a:endParaRPr lang="en-US" altLang="en-US"/>
          </a:p>
        </p:txBody>
      </p:sp>
      <p:sp>
        <p:nvSpPr>
          <p:cNvPr id="7" name="Footer Placeholder 6"/>
          <p:cNvSpPr>
            <a:spLocks noGrp="1"/>
          </p:cNvSpPr>
          <p:nvPr>
            <p:ph type="ftr" sz="quarter" idx="11"/>
          </p:nvPr>
        </p:nvSpPr>
        <p:spPr>
          <a:xfrm>
            <a:off x="7015163" y="6400800"/>
            <a:ext cx="2128837" cy="457200"/>
          </a:xfrm>
          <a:prstGeom prst="rect">
            <a:avLst/>
          </a:prstGeom>
        </p:spPr>
        <p:txBody>
          <a:bodyPr/>
          <a:lstStyle>
            <a:lvl1pPr>
              <a:defRPr/>
            </a:lvl1pPr>
          </a:lstStyle>
          <a:p>
            <a:r>
              <a:rPr lang="en-US" altLang="en-US"/>
              <a:t>J.Tiberghien - VUB</a:t>
            </a:r>
            <a:endParaRPr lang="en-US" altLang="en-US">
              <a:latin typeface="Times New Roman" panose="02020603050405020304" pitchFamily="18" charset="0"/>
            </a:endParaRPr>
          </a:p>
        </p:txBody>
      </p:sp>
    </p:spTree>
    <p:extLst>
      <p:ext uri="{BB962C8B-B14F-4D97-AF65-F5344CB8AC3E}">
        <p14:creationId xmlns:p14="http://schemas.microsoft.com/office/powerpoint/2010/main" val="3734335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983038" y="219075"/>
            <a:ext cx="1212850" cy="7080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723900" y="1214438"/>
            <a:ext cx="3810000" cy="23526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214438"/>
            <a:ext cx="3810000" cy="23526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723900" y="3719513"/>
            <a:ext cx="3810000" cy="23526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86300" y="3719513"/>
            <a:ext cx="3810000" cy="23526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0" y="6400800"/>
            <a:ext cx="520700" cy="457200"/>
          </a:xfrm>
        </p:spPr>
        <p:txBody>
          <a:bodyPr/>
          <a:lstStyle>
            <a:lvl1pPr>
              <a:defRPr/>
            </a:lvl1pPr>
          </a:lstStyle>
          <a:p>
            <a:fld id="{8F6B2DD6-22F0-4F1D-87F6-73C2B9DFD69B}" type="slidenum">
              <a:rPr lang="en-US" altLang="en-US"/>
              <a:pPr/>
              <a:t>‹#›</a:t>
            </a:fld>
            <a:endParaRPr lang="en-US" altLang="en-US"/>
          </a:p>
        </p:txBody>
      </p:sp>
      <p:sp>
        <p:nvSpPr>
          <p:cNvPr id="8" name="Footer Placeholder 7"/>
          <p:cNvSpPr>
            <a:spLocks noGrp="1"/>
          </p:cNvSpPr>
          <p:nvPr>
            <p:ph type="ftr" sz="quarter" idx="11"/>
          </p:nvPr>
        </p:nvSpPr>
        <p:spPr>
          <a:xfrm>
            <a:off x="7015163" y="6400800"/>
            <a:ext cx="2128837" cy="457200"/>
          </a:xfrm>
          <a:prstGeom prst="rect">
            <a:avLst/>
          </a:prstGeom>
        </p:spPr>
        <p:txBody>
          <a:bodyPr/>
          <a:lstStyle>
            <a:lvl1pPr>
              <a:defRPr/>
            </a:lvl1pPr>
          </a:lstStyle>
          <a:p>
            <a:r>
              <a:rPr lang="en-US" altLang="en-US"/>
              <a:t>J.Tiberghien - VUB</a:t>
            </a:r>
            <a:endParaRPr lang="en-US" altLang="en-US">
              <a:latin typeface="Times New Roman" panose="02020603050405020304" pitchFamily="18" charset="0"/>
            </a:endParaRPr>
          </a:p>
        </p:txBody>
      </p:sp>
    </p:spTree>
    <p:extLst>
      <p:ext uri="{BB962C8B-B14F-4D97-AF65-F5344CB8AC3E}">
        <p14:creationId xmlns:p14="http://schemas.microsoft.com/office/powerpoint/2010/main" val="1100575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4A56B2F5-C303-4C84-B4E1-4E4BF82AB89D}" type="slidenum">
              <a:rPr lang="en-US" altLang="en-US"/>
              <a:pPr/>
              <a:t>‹#›</a:t>
            </a:fld>
            <a:endParaRPr lang="en-US" altLang="en-US"/>
          </a:p>
        </p:txBody>
      </p:sp>
    </p:spTree>
    <p:extLst>
      <p:ext uri="{BB962C8B-B14F-4D97-AF65-F5344CB8AC3E}">
        <p14:creationId xmlns:p14="http://schemas.microsoft.com/office/powerpoint/2010/main" val="917080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FCB47BE-EE13-4B41-8092-B438B10918B5}" type="slidenum">
              <a:rPr lang="en-US" altLang="en-US"/>
              <a:pPr/>
              <a:t>‹#›</a:t>
            </a:fld>
            <a:endParaRPr lang="en-US" altLang="en-US"/>
          </a:p>
        </p:txBody>
      </p:sp>
    </p:spTree>
    <p:extLst>
      <p:ext uri="{BB962C8B-B14F-4D97-AF65-F5344CB8AC3E}">
        <p14:creationId xmlns:p14="http://schemas.microsoft.com/office/powerpoint/2010/main" val="2991652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7C964AE-5ACD-4E0F-B6CE-9F13ACB000AF}" type="slidenum">
              <a:rPr lang="en-US" altLang="en-US"/>
              <a:pPr/>
              <a:t>‹#›</a:t>
            </a:fld>
            <a:endParaRPr lang="en-US" altLang="en-US"/>
          </a:p>
        </p:txBody>
      </p:sp>
    </p:spTree>
    <p:extLst>
      <p:ext uri="{BB962C8B-B14F-4D97-AF65-F5344CB8AC3E}">
        <p14:creationId xmlns:p14="http://schemas.microsoft.com/office/powerpoint/2010/main" val="4132222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0A854912-67DD-4A41-95E0-6E808EE4847B}" type="slidenum">
              <a:rPr lang="en-US" altLang="en-US"/>
              <a:pPr/>
              <a:t>‹#›</a:t>
            </a:fld>
            <a:endParaRPr lang="en-US" altLang="en-US"/>
          </a:p>
        </p:txBody>
      </p:sp>
    </p:spTree>
    <p:extLst>
      <p:ext uri="{BB962C8B-B14F-4D97-AF65-F5344CB8AC3E}">
        <p14:creationId xmlns:p14="http://schemas.microsoft.com/office/powerpoint/2010/main" val="974333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E2B10E51-AA3A-474E-AF6D-D10AC108B800}" type="slidenum">
              <a:rPr lang="en-US" altLang="en-US"/>
              <a:pPr/>
              <a:t>‹#›</a:t>
            </a:fld>
            <a:endParaRPr lang="en-US" altLang="en-US"/>
          </a:p>
        </p:txBody>
      </p:sp>
    </p:spTree>
    <p:extLst>
      <p:ext uri="{BB962C8B-B14F-4D97-AF65-F5344CB8AC3E}">
        <p14:creationId xmlns:p14="http://schemas.microsoft.com/office/powerpoint/2010/main" val="1223607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CBD01273-9C7D-4F87-BE4A-4B2319E58B72}" type="slidenum">
              <a:rPr lang="en-US" altLang="en-US"/>
              <a:pPr/>
              <a:t>‹#›</a:t>
            </a:fld>
            <a:endParaRPr lang="en-US" altLang="en-US"/>
          </a:p>
        </p:txBody>
      </p:sp>
    </p:spTree>
    <p:extLst>
      <p:ext uri="{BB962C8B-B14F-4D97-AF65-F5344CB8AC3E}">
        <p14:creationId xmlns:p14="http://schemas.microsoft.com/office/powerpoint/2010/main" val="1204561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5578330-3179-449D-B598-8D4C5B0276D0}" type="slidenum">
              <a:rPr lang="en-US" altLang="en-US"/>
              <a:pPr/>
              <a:t>‹#›</a:t>
            </a:fld>
            <a:endParaRPr lang="en-US" altLang="en-US"/>
          </a:p>
        </p:txBody>
      </p:sp>
    </p:spTree>
    <p:extLst>
      <p:ext uri="{BB962C8B-B14F-4D97-AF65-F5344CB8AC3E}">
        <p14:creationId xmlns:p14="http://schemas.microsoft.com/office/powerpoint/2010/main" val="924055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C67BB089-1290-485B-828B-6668BAE6059D}" type="slidenum">
              <a:rPr lang="en-US" altLang="en-US"/>
              <a:pPr/>
              <a:t>‹#›</a:t>
            </a:fld>
            <a:endParaRPr lang="en-US" altLang="en-US"/>
          </a:p>
        </p:txBody>
      </p:sp>
    </p:spTree>
    <p:extLst>
      <p:ext uri="{BB962C8B-B14F-4D97-AF65-F5344CB8AC3E}">
        <p14:creationId xmlns:p14="http://schemas.microsoft.com/office/powerpoint/2010/main" val="4052989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81D5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071938" y="466725"/>
            <a:ext cx="1009650" cy="5873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7625" tIns="19050" rIns="47625" bIns="19050" numCol="1" anchor="t" anchorCtr="0" compatLnSpc="1">
            <a:prstTxWarp prst="textNoShape">
              <a:avLst/>
            </a:prstTxWarp>
            <a:spAutoFit/>
          </a:bodyPr>
          <a:lstStyle/>
          <a:p>
            <a:pPr lvl="0"/>
            <a:r>
              <a:rPr lang="en-US" altLang="en-US" smtClean="0"/>
              <a:t>Title</a:t>
            </a:r>
          </a:p>
        </p:txBody>
      </p:sp>
      <p:sp>
        <p:nvSpPr>
          <p:cNvPr id="1029" name="Text Box 5"/>
          <p:cNvSpPr txBox="1">
            <a:spLocks noChangeArrowheads="1"/>
          </p:cNvSpPr>
          <p:nvPr/>
        </p:nvSpPr>
        <p:spPr bwMode="auto">
          <a:xfrm>
            <a:off x="5811838" y="6573838"/>
            <a:ext cx="3332162" cy="2841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chemeClr val="tx2"/>
                </a:solidFill>
                <a:latin typeface="Times New Roman" panose="02020603050405020304" pitchFamily="18" charset="0"/>
              </a:rPr>
              <a:t>04-09-K.Steenhaut &amp; J.Tiberghien - VUB</a:t>
            </a:r>
          </a:p>
        </p:txBody>
      </p:sp>
      <p:pic>
        <p:nvPicPr>
          <p:cNvPr id="1033" name="Picture 9"/>
          <p:cNvPicPr>
            <a:picLocks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82563" y="185738"/>
            <a:ext cx="593725" cy="585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 name="Rectangle 10"/>
          <p:cNvSpPr>
            <a:spLocks noGrp="1" noChangeArrowheads="1"/>
          </p:cNvSpPr>
          <p:nvPr>
            <p:ph type="sldNum" sz="quarter" idx="4"/>
          </p:nvPr>
        </p:nvSpPr>
        <p:spPr bwMode="auto">
          <a:xfrm>
            <a:off x="0" y="6564313"/>
            <a:ext cx="776288" cy="29368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2"/>
                </a:solidFill>
              </a:defRPr>
            </a:lvl1pPr>
          </a:lstStyle>
          <a:p>
            <a:fld id="{7D69686B-7F2C-4370-A3FB-06679A176BB3}"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Helvetica" panose="020B0604020202020204" pitchFamily="34" charset="0"/>
        </a:defRPr>
      </a:lvl2pPr>
      <a:lvl3pPr algn="ctr" rtl="0" eaLnBrk="0" fontAlgn="base" hangingPunct="0">
        <a:spcBef>
          <a:spcPct val="0"/>
        </a:spcBef>
        <a:spcAft>
          <a:spcPct val="0"/>
        </a:spcAft>
        <a:defRPr sz="3600" b="1">
          <a:solidFill>
            <a:schemeClr val="tx2"/>
          </a:solidFill>
          <a:latin typeface="Helvetica" panose="020B0604020202020204" pitchFamily="34" charset="0"/>
        </a:defRPr>
      </a:lvl3pPr>
      <a:lvl4pPr algn="ctr" rtl="0" eaLnBrk="0" fontAlgn="base" hangingPunct="0">
        <a:spcBef>
          <a:spcPct val="0"/>
        </a:spcBef>
        <a:spcAft>
          <a:spcPct val="0"/>
        </a:spcAft>
        <a:defRPr sz="3600" b="1">
          <a:solidFill>
            <a:schemeClr val="tx2"/>
          </a:solidFill>
          <a:latin typeface="Helvetica" panose="020B0604020202020204" pitchFamily="34" charset="0"/>
        </a:defRPr>
      </a:lvl4pPr>
      <a:lvl5pPr algn="ctr" rtl="0" eaLnBrk="0" fontAlgn="base" hangingPunct="0">
        <a:spcBef>
          <a:spcPct val="0"/>
        </a:spcBef>
        <a:spcAft>
          <a:spcPct val="0"/>
        </a:spcAft>
        <a:defRPr sz="3600" b="1">
          <a:solidFill>
            <a:schemeClr val="tx2"/>
          </a:solidFill>
          <a:latin typeface="Helvetica" panose="020B0604020202020204" pitchFamily="34" charset="0"/>
        </a:defRPr>
      </a:lvl5pPr>
      <a:lvl6pPr marL="457200" algn="ctr" rtl="0" eaLnBrk="0" fontAlgn="base" hangingPunct="0">
        <a:spcBef>
          <a:spcPct val="0"/>
        </a:spcBef>
        <a:spcAft>
          <a:spcPct val="0"/>
        </a:spcAft>
        <a:defRPr sz="3600" b="1">
          <a:solidFill>
            <a:schemeClr val="tx2"/>
          </a:solidFill>
          <a:latin typeface="Helvetica" panose="020B0604020202020204" pitchFamily="34" charset="0"/>
        </a:defRPr>
      </a:lvl6pPr>
      <a:lvl7pPr marL="914400" algn="ctr" rtl="0" eaLnBrk="0" fontAlgn="base" hangingPunct="0">
        <a:spcBef>
          <a:spcPct val="0"/>
        </a:spcBef>
        <a:spcAft>
          <a:spcPct val="0"/>
        </a:spcAft>
        <a:defRPr sz="3600" b="1">
          <a:solidFill>
            <a:schemeClr val="tx2"/>
          </a:solidFill>
          <a:latin typeface="Helvetica" panose="020B0604020202020204" pitchFamily="34" charset="0"/>
        </a:defRPr>
      </a:lvl7pPr>
      <a:lvl8pPr marL="1371600" algn="ctr" rtl="0" eaLnBrk="0" fontAlgn="base" hangingPunct="0">
        <a:spcBef>
          <a:spcPct val="0"/>
        </a:spcBef>
        <a:spcAft>
          <a:spcPct val="0"/>
        </a:spcAft>
        <a:defRPr sz="3600" b="1">
          <a:solidFill>
            <a:schemeClr val="tx2"/>
          </a:solidFill>
          <a:latin typeface="Helvetica" panose="020B0604020202020204" pitchFamily="34" charset="0"/>
        </a:defRPr>
      </a:lvl8pPr>
      <a:lvl9pPr marL="1828800" algn="ctr" rtl="0" eaLnBrk="0" fontAlgn="base" hangingPunct="0">
        <a:spcBef>
          <a:spcPct val="0"/>
        </a:spcBef>
        <a:spcAft>
          <a:spcPct val="0"/>
        </a:spcAft>
        <a:defRPr sz="3600" b="1">
          <a:solidFill>
            <a:schemeClr val="tx2"/>
          </a:solidFill>
          <a:latin typeface="Helvetica" panose="020B0604020202020204" pitchFamily="34" charset="0"/>
        </a:defRPr>
      </a:lvl9pPr>
    </p:titleStyle>
    <p:bodyStyle>
      <a:lvl1pPr marL="285750" indent="-285750" algn="l" rtl="0" eaLnBrk="0" fontAlgn="base" hangingPunct="0">
        <a:lnSpc>
          <a:spcPct val="90000"/>
        </a:lnSpc>
        <a:spcBef>
          <a:spcPct val="30000"/>
        </a:spcBef>
        <a:spcAft>
          <a:spcPct val="0"/>
        </a:spcAft>
        <a:buSzPct val="100000"/>
        <a:buChar char="•"/>
        <a:defRPr sz="2400" b="1" kern="12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kern="1200">
          <a:solidFill>
            <a:schemeClr val="tx1"/>
          </a:solidFill>
          <a:latin typeface="+mn-lt"/>
          <a:ea typeface="+mn-ea"/>
          <a:cs typeface="+mn-cs"/>
        </a:defRPr>
      </a:lvl2pPr>
      <a:lvl3pPr marL="1143000" indent="-228600" algn="l" rtl="0" eaLnBrk="0" fontAlgn="base" hangingPunct="0">
        <a:lnSpc>
          <a:spcPct val="90000"/>
        </a:lnSpc>
        <a:spcBef>
          <a:spcPct val="30000"/>
        </a:spcBef>
        <a:spcAft>
          <a:spcPct val="0"/>
        </a:spcAft>
        <a:buSzPct val="100000"/>
        <a:buChar char="»"/>
        <a:defRPr b="1" kern="1200">
          <a:solidFill>
            <a:schemeClr val="tx1"/>
          </a:solidFill>
          <a:latin typeface="+mn-lt"/>
          <a:ea typeface="+mn-ea"/>
          <a:cs typeface="+mn-cs"/>
        </a:defRPr>
      </a:lvl3pPr>
      <a:lvl4pPr marL="1543050" indent="-171450" algn="l" rtl="0" eaLnBrk="0" fontAlgn="base" hangingPunct="0">
        <a:lnSpc>
          <a:spcPct val="90000"/>
        </a:lnSpc>
        <a:spcBef>
          <a:spcPct val="30000"/>
        </a:spcBef>
        <a:spcAft>
          <a:spcPct val="0"/>
        </a:spcAft>
        <a:buSzPct val="100000"/>
        <a:buChar char="•"/>
        <a:defRPr sz="1400" b="1" kern="1200">
          <a:solidFill>
            <a:schemeClr val="tx1"/>
          </a:solidFill>
          <a:latin typeface="+mn-lt"/>
          <a:ea typeface="+mn-ea"/>
          <a:cs typeface="+mn-cs"/>
        </a:defRPr>
      </a:lvl4pPr>
      <a:lvl5pPr marL="2000250" indent="-171450" algn="l" rtl="0" eaLnBrk="0" fontAlgn="base" hangingPunct="0">
        <a:lnSpc>
          <a:spcPct val="90000"/>
        </a:lnSpc>
        <a:spcBef>
          <a:spcPct val="30000"/>
        </a:spcBef>
        <a:spcAft>
          <a:spcPct val="0"/>
        </a:spcAft>
        <a:buSzPct val="100000"/>
        <a:buChar char="–"/>
        <a:defRPr sz="14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14.xml"/><Relationship Id="rId7" Type="http://schemas.openxmlformats.org/officeDocument/2006/relationships/image" Target="../media/image6.w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13.bin"/><Relationship Id="rId5" Type="http://schemas.openxmlformats.org/officeDocument/2006/relationships/image" Target="../media/image5.wmf"/><Relationship Id="rId4" Type="http://schemas.openxmlformats.org/officeDocument/2006/relationships/oleObject" Target="../embeddings/oleObject12.bin"/><Relationship Id="rId9" Type="http://schemas.openxmlformats.org/officeDocument/2006/relationships/image" Target="../media/image7.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oleObject" Target="../embeddings/oleObject22.bin"/><Relationship Id="rId18" Type="http://schemas.openxmlformats.org/officeDocument/2006/relationships/oleObject" Target="../embeddings/oleObject26.bin"/><Relationship Id="rId26" Type="http://schemas.openxmlformats.org/officeDocument/2006/relationships/oleObject" Target="../embeddings/oleObject34.bin"/><Relationship Id="rId3" Type="http://schemas.openxmlformats.org/officeDocument/2006/relationships/notesSlide" Target="../notesSlides/notesSlide15.xml"/><Relationship Id="rId21" Type="http://schemas.openxmlformats.org/officeDocument/2006/relationships/oleObject" Target="../embeddings/oleObject29.bin"/><Relationship Id="rId7" Type="http://schemas.openxmlformats.org/officeDocument/2006/relationships/oleObject" Target="../embeddings/oleObject17.bin"/><Relationship Id="rId12" Type="http://schemas.openxmlformats.org/officeDocument/2006/relationships/oleObject" Target="../embeddings/oleObject21.bin"/><Relationship Id="rId17" Type="http://schemas.openxmlformats.org/officeDocument/2006/relationships/image" Target="../media/image5.wmf"/><Relationship Id="rId25" Type="http://schemas.openxmlformats.org/officeDocument/2006/relationships/oleObject" Target="../embeddings/oleObject33.bin"/><Relationship Id="rId2" Type="http://schemas.openxmlformats.org/officeDocument/2006/relationships/slideLayout" Target="../slideLayouts/slideLayout6.xml"/><Relationship Id="rId16" Type="http://schemas.openxmlformats.org/officeDocument/2006/relationships/oleObject" Target="../embeddings/oleObject25.bin"/><Relationship Id="rId20" Type="http://schemas.openxmlformats.org/officeDocument/2006/relationships/oleObject" Target="../embeddings/oleObject28.bin"/><Relationship Id="rId1" Type="http://schemas.openxmlformats.org/officeDocument/2006/relationships/vmlDrawing" Target="../drawings/vmlDrawing6.vml"/><Relationship Id="rId6" Type="http://schemas.openxmlformats.org/officeDocument/2006/relationships/oleObject" Target="../embeddings/oleObject16.bin"/><Relationship Id="rId11" Type="http://schemas.openxmlformats.org/officeDocument/2006/relationships/image" Target="../media/image6.wmf"/><Relationship Id="rId24" Type="http://schemas.openxmlformats.org/officeDocument/2006/relationships/oleObject" Target="../embeddings/oleObject32.bin"/><Relationship Id="rId5" Type="http://schemas.openxmlformats.org/officeDocument/2006/relationships/image" Target="../media/image7.wmf"/><Relationship Id="rId15" Type="http://schemas.openxmlformats.org/officeDocument/2006/relationships/oleObject" Target="../embeddings/oleObject24.bin"/><Relationship Id="rId23" Type="http://schemas.openxmlformats.org/officeDocument/2006/relationships/oleObject" Target="../embeddings/oleObject31.bin"/><Relationship Id="rId10" Type="http://schemas.openxmlformats.org/officeDocument/2006/relationships/oleObject" Target="../embeddings/oleObject20.bin"/><Relationship Id="rId19" Type="http://schemas.openxmlformats.org/officeDocument/2006/relationships/oleObject" Target="../embeddings/oleObject27.bin"/><Relationship Id="rId4" Type="http://schemas.openxmlformats.org/officeDocument/2006/relationships/oleObject" Target="../embeddings/oleObject15.bin"/><Relationship Id="rId9" Type="http://schemas.openxmlformats.org/officeDocument/2006/relationships/oleObject" Target="../embeddings/oleObject19.bin"/><Relationship Id="rId14" Type="http://schemas.openxmlformats.org/officeDocument/2006/relationships/oleObject" Target="../embeddings/oleObject23.bin"/><Relationship Id="rId22" Type="http://schemas.openxmlformats.org/officeDocument/2006/relationships/oleObject" Target="../embeddings/oleObject30.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0.png"/><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9.png"/><Relationship Id="rId5" Type="http://schemas.openxmlformats.org/officeDocument/2006/relationships/image" Target="../media/image8.wmf"/><Relationship Id="rId4" Type="http://schemas.openxmlformats.org/officeDocument/2006/relationships/oleObject" Target="../embeddings/oleObject35.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notesSlide" Target="../notesSlides/notesSlide26.xml"/><Relationship Id="rId7" Type="http://schemas.openxmlformats.org/officeDocument/2006/relationships/image" Target="../media/image11.w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oleObject" Target="../embeddings/oleObject37.bin"/><Relationship Id="rId5" Type="http://schemas.openxmlformats.org/officeDocument/2006/relationships/image" Target="../media/image8.wmf"/><Relationship Id="rId4" Type="http://schemas.openxmlformats.org/officeDocument/2006/relationships/oleObject" Target="../embeddings/oleObject36.bin"/><Relationship Id="rId9" Type="http://schemas.openxmlformats.org/officeDocument/2006/relationships/oleObject" Target="../embeddings/oleObject39.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notesSlide" Target="../notesSlides/notesSlide27.xml"/><Relationship Id="rId7"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41.bin"/><Relationship Id="rId5" Type="http://schemas.openxmlformats.org/officeDocument/2006/relationships/image" Target="../media/image8.wmf"/><Relationship Id="rId4" Type="http://schemas.openxmlformats.org/officeDocument/2006/relationships/oleObject" Target="../embeddings/oleObject40.bin"/><Relationship Id="rId9" Type="http://schemas.openxmlformats.org/officeDocument/2006/relationships/oleObject" Target="../embeddings/oleObject43.bin"/></Relationships>
</file>

<file path=ppt/slides/_rels/slide2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notesSlide" Target="../notesSlides/notesSlide28.xml"/><Relationship Id="rId7" Type="http://schemas.openxmlformats.org/officeDocument/2006/relationships/image" Target="../media/image14.wmf"/><Relationship Id="rId2" Type="http://schemas.openxmlformats.org/officeDocument/2006/relationships/slideLayout" Target="../slideLayouts/slideLayout12.xml"/><Relationship Id="rId1" Type="http://schemas.openxmlformats.org/officeDocument/2006/relationships/vmlDrawing" Target="../drawings/vmlDrawing10.vml"/><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oleObject" Target="../embeddings/oleObject44.bin"/></Relationships>
</file>

<file path=ppt/slides/_rels/slide2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16.wmf"/><Relationship Id="rId4" Type="http://schemas.openxmlformats.org/officeDocument/2006/relationships/image" Target="../media/image15.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16.wmf"/><Relationship Id="rId4" Type="http://schemas.openxmlformats.org/officeDocument/2006/relationships/image" Target="../media/image15.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8.wmf"/><Relationship Id="rId4" Type="http://schemas.openxmlformats.org/officeDocument/2006/relationships/oleObject" Target="../embeddings/oleObject45.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8.wmf"/><Relationship Id="rId4" Type="http://schemas.openxmlformats.org/officeDocument/2006/relationships/oleObject" Target="../embeddings/oleObject46.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8.wmf"/><Relationship Id="rId4" Type="http://schemas.openxmlformats.org/officeDocument/2006/relationships/oleObject" Target="../embeddings/oleObject47.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5.xml"/><Relationship Id="rId7" Type="http://schemas.openxmlformats.org/officeDocument/2006/relationships/image" Target="../media/image3.w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2.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4.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6.xml"/><Relationship Id="rId7" Type="http://schemas.openxmlformats.org/officeDocument/2006/relationships/image" Target="../media/image3.w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image" Target="../media/image2.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4.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2.wmf"/><Relationship Id="rId4" Type="http://schemas.openxmlformats.org/officeDocument/2006/relationships/oleObject" Target="../embeddings/oleObject1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0FA04B4-9569-4574-9A90-D1D69FCAB707}" type="slidenum">
              <a:rPr lang="en-US" altLang="en-US"/>
              <a:pPr/>
              <a:t>1</a:t>
            </a:fld>
            <a:endParaRPr lang="en-US" altLang="en-US"/>
          </a:p>
        </p:txBody>
      </p:sp>
      <p:sp>
        <p:nvSpPr>
          <p:cNvPr id="4098" name="Rectangle 2"/>
          <p:cNvSpPr>
            <a:spLocks noGrp="1" noChangeArrowheads="1"/>
          </p:cNvSpPr>
          <p:nvPr>
            <p:ph type="title"/>
          </p:nvPr>
        </p:nvSpPr>
        <p:spPr>
          <a:xfrm>
            <a:off x="293506" y="1150593"/>
            <a:ext cx="8560164" cy="777136"/>
          </a:xfrm>
          <a:noFill/>
          <a:ln/>
        </p:spPr>
        <p:txBody>
          <a:bodyPr/>
          <a:lstStyle/>
          <a:p>
            <a:r>
              <a:rPr lang="en-US" altLang="en-US" sz="4800" dirty="0">
                <a:latin typeface="Times New Roman" panose="02020603050405020304" pitchFamily="18" charset="0"/>
              </a:rPr>
              <a:t> Networked systems &amp; protocols</a:t>
            </a:r>
            <a:endParaRPr lang="en-US" altLang="en-US" sz="6000" dirty="0">
              <a:latin typeface="Times New Roman" panose="02020603050405020304" pitchFamily="18" charset="0"/>
            </a:endParaRPr>
          </a:p>
        </p:txBody>
      </p:sp>
      <p:sp>
        <p:nvSpPr>
          <p:cNvPr id="4099" name="Rectangle 3"/>
          <p:cNvSpPr>
            <a:spLocks noGrp="1" noChangeArrowheads="1"/>
          </p:cNvSpPr>
          <p:nvPr>
            <p:ph type="body" idx="1"/>
          </p:nvPr>
        </p:nvSpPr>
        <p:spPr bwMode="auto">
          <a:xfrm>
            <a:off x="1333500" y="2632075"/>
            <a:ext cx="6507163" cy="3430588"/>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gn="ctr">
              <a:lnSpc>
                <a:spcPct val="130000"/>
              </a:lnSpc>
              <a:buFontTx/>
              <a:buNone/>
            </a:pPr>
            <a:r>
              <a:rPr lang="en-US" altLang="en-US" sz="4800" dirty="0" smtClean="0"/>
              <a:t>Modeling</a:t>
            </a:r>
            <a:br>
              <a:rPr lang="en-US" altLang="en-US" sz="4800" dirty="0" smtClean="0"/>
            </a:br>
            <a:r>
              <a:rPr lang="en-US" altLang="en-US" sz="4800" dirty="0" smtClean="0"/>
              <a:t>Communication</a:t>
            </a:r>
            <a:br>
              <a:rPr lang="en-US" altLang="en-US" sz="4800" dirty="0" smtClean="0"/>
            </a:br>
            <a:r>
              <a:rPr lang="en-US" altLang="en-US" sz="4800" dirty="0" smtClean="0"/>
              <a:t>Systems</a:t>
            </a:r>
            <a:endParaRPr lang="en-US" altLang="en-US" sz="48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lide Number Placeholder 2"/>
          <p:cNvSpPr>
            <a:spLocks noGrp="1"/>
          </p:cNvSpPr>
          <p:nvPr>
            <p:ph type="sldNum" sz="quarter" idx="10"/>
          </p:nvPr>
        </p:nvSpPr>
        <p:spPr/>
        <p:txBody>
          <a:bodyPr/>
          <a:lstStyle/>
          <a:p>
            <a:fld id="{76C3818F-A5E1-41F0-8E79-1022D4C9FE0C}" type="slidenum">
              <a:rPr lang="en-US" altLang="en-US"/>
              <a:pPr/>
              <a:t>10</a:t>
            </a:fld>
            <a:endParaRPr lang="en-US" altLang="en-US"/>
          </a:p>
        </p:txBody>
      </p:sp>
      <p:sp>
        <p:nvSpPr>
          <p:cNvPr id="16386" name="Rectangle 2"/>
          <p:cNvSpPr>
            <a:spLocks noGrp="1" noChangeArrowheads="1"/>
          </p:cNvSpPr>
          <p:nvPr>
            <p:ph type="title"/>
          </p:nvPr>
        </p:nvSpPr>
        <p:spPr>
          <a:xfrm>
            <a:off x="1327150" y="185738"/>
            <a:ext cx="6489700" cy="1195387"/>
          </a:xfrm>
          <a:noFill/>
          <a:ln/>
        </p:spPr>
        <p:txBody>
          <a:bodyPr/>
          <a:lstStyle/>
          <a:p>
            <a:r>
              <a:rPr lang="en-US" altLang="en-US" sz="4400"/>
              <a:t>Layered Model Definitions</a:t>
            </a:r>
            <a:r>
              <a:rPr lang="en-US" altLang="en-US" sz="4800"/>
              <a:t/>
            </a:r>
            <a:br>
              <a:rPr lang="en-US" altLang="en-US" sz="4800"/>
            </a:br>
            <a:r>
              <a:rPr lang="en-US" altLang="en-US" sz="3200"/>
              <a:t>Layer overhead</a:t>
            </a:r>
          </a:p>
        </p:txBody>
      </p:sp>
      <p:sp>
        <p:nvSpPr>
          <p:cNvPr id="16387" name="Rectangle 3"/>
          <p:cNvSpPr>
            <a:spLocks noChangeArrowheads="1"/>
          </p:cNvSpPr>
          <p:nvPr/>
        </p:nvSpPr>
        <p:spPr bwMode="auto">
          <a:xfrm>
            <a:off x="573088" y="1652588"/>
            <a:ext cx="1865312" cy="746125"/>
          </a:xfrm>
          <a:prstGeom prst="rect">
            <a:avLst/>
          </a:prstGeom>
          <a:solidFill>
            <a:srgbClr val="F57B4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a:solidFill>
                  <a:schemeClr val="accent1"/>
                </a:solidFill>
              </a:rPr>
              <a:t>Level (n+1) </a:t>
            </a:r>
          </a:p>
          <a:p>
            <a:pPr algn="ctr"/>
            <a:r>
              <a:rPr lang="en-US" altLang="en-US" sz="2400">
                <a:solidFill>
                  <a:schemeClr val="accent1"/>
                </a:solidFill>
              </a:rPr>
              <a:t>entity</a:t>
            </a:r>
          </a:p>
        </p:txBody>
      </p:sp>
      <p:sp>
        <p:nvSpPr>
          <p:cNvPr id="16388" name="Rectangle 4"/>
          <p:cNvSpPr>
            <a:spLocks noChangeArrowheads="1"/>
          </p:cNvSpPr>
          <p:nvPr/>
        </p:nvSpPr>
        <p:spPr bwMode="auto">
          <a:xfrm>
            <a:off x="6704013" y="1627188"/>
            <a:ext cx="1865312" cy="746125"/>
          </a:xfrm>
          <a:prstGeom prst="rect">
            <a:avLst/>
          </a:prstGeom>
          <a:solidFill>
            <a:srgbClr val="F57B4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a:solidFill>
                  <a:schemeClr val="accent1"/>
                </a:solidFill>
              </a:rPr>
              <a:t>Level (n+1) </a:t>
            </a:r>
          </a:p>
          <a:p>
            <a:pPr algn="ctr"/>
            <a:r>
              <a:rPr lang="en-US" altLang="en-US" sz="2400">
                <a:solidFill>
                  <a:schemeClr val="accent1"/>
                </a:solidFill>
              </a:rPr>
              <a:t>entity</a:t>
            </a:r>
          </a:p>
        </p:txBody>
      </p:sp>
      <p:sp>
        <p:nvSpPr>
          <p:cNvPr id="16389" name="Rectangle 5"/>
          <p:cNvSpPr>
            <a:spLocks noChangeArrowheads="1"/>
          </p:cNvSpPr>
          <p:nvPr/>
        </p:nvSpPr>
        <p:spPr bwMode="auto">
          <a:xfrm>
            <a:off x="558800" y="2960688"/>
            <a:ext cx="1876425" cy="1403350"/>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solidFill>
                <a:schemeClr val="accent1"/>
              </a:solidFill>
            </a:endParaRPr>
          </a:p>
          <a:p>
            <a:pPr algn="ctr"/>
            <a:r>
              <a:rPr lang="en-US" altLang="en-US" sz="2400">
                <a:solidFill>
                  <a:schemeClr val="accent1"/>
                </a:solidFill>
              </a:rPr>
              <a:t>Level (n) </a:t>
            </a:r>
          </a:p>
          <a:p>
            <a:pPr algn="ctr"/>
            <a:r>
              <a:rPr lang="en-US" altLang="en-US" sz="2400">
                <a:solidFill>
                  <a:schemeClr val="accent1"/>
                </a:solidFill>
              </a:rPr>
              <a:t>entity</a:t>
            </a:r>
          </a:p>
          <a:p>
            <a:pPr algn="ctr" latinLnBrk="1"/>
            <a:endParaRPr lang="en-US" altLang="en-US" sz="2400">
              <a:solidFill>
                <a:schemeClr val="accent1"/>
              </a:solidFill>
            </a:endParaRPr>
          </a:p>
        </p:txBody>
      </p:sp>
      <p:sp>
        <p:nvSpPr>
          <p:cNvPr id="16390" name="Rectangle 6"/>
          <p:cNvSpPr>
            <a:spLocks noChangeArrowheads="1"/>
          </p:cNvSpPr>
          <p:nvPr/>
        </p:nvSpPr>
        <p:spPr bwMode="auto">
          <a:xfrm>
            <a:off x="6692900" y="2954338"/>
            <a:ext cx="1876425" cy="1403350"/>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solidFill>
                <a:schemeClr val="accent1"/>
              </a:solidFill>
            </a:endParaRPr>
          </a:p>
          <a:p>
            <a:pPr algn="ctr"/>
            <a:r>
              <a:rPr lang="en-US" altLang="en-US" sz="2400">
                <a:solidFill>
                  <a:schemeClr val="accent1"/>
                </a:solidFill>
              </a:rPr>
              <a:t>Level (n) </a:t>
            </a:r>
          </a:p>
          <a:p>
            <a:pPr algn="ctr"/>
            <a:r>
              <a:rPr lang="en-US" altLang="en-US" sz="2400">
                <a:solidFill>
                  <a:schemeClr val="accent1"/>
                </a:solidFill>
              </a:rPr>
              <a:t>entity</a:t>
            </a:r>
          </a:p>
          <a:p>
            <a:pPr algn="ctr" latinLnBrk="1"/>
            <a:endParaRPr lang="en-US" altLang="en-US" sz="2400">
              <a:solidFill>
                <a:schemeClr val="accent1"/>
              </a:solidFill>
            </a:endParaRPr>
          </a:p>
        </p:txBody>
      </p:sp>
      <p:sp>
        <p:nvSpPr>
          <p:cNvPr id="16391" name="Line 7"/>
          <p:cNvSpPr>
            <a:spLocks noChangeShapeType="1"/>
          </p:cNvSpPr>
          <p:nvPr/>
        </p:nvSpPr>
        <p:spPr bwMode="auto">
          <a:xfrm>
            <a:off x="2444750" y="2006600"/>
            <a:ext cx="4254500" cy="0"/>
          </a:xfrm>
          <a:prstGeom prst="line">
            <a:avLst/>
          </a:prstGeom>
          <a:noFill/>
          <a:ln w="12700">
            <a:solidFill>
              <a:srgbClr val="F57B4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2" name="Line 8"/>
          <p:cNvSpPr>
            <a:spLocks noChangeShapeType="1"/>
          </p:cNvSpPr>
          <p:nvPr/>
        </p:nvSpPr>
        <p:spPr bwMode="auto">
          <a:xfrm flipV="1">
            <a:off x="1498600" y="2387600"/>
            <a:ext cx="0" cy="59690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3" name="Line 9"/>
          <p:cNvSpPr>
            <a:spLocks noChangeShapeType="1"/>
          </p:cNvSpPr>
          <p:nvPr/>
        </p:nvSpPr>
        <p:spPr bwMode="auto">
          <a:xfrm>
            <a:off x="1498600" y="4368800"/>
            <a:ext cx="0" cy="1003300"/>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4" name="Line 10"/>
          <p:cNvSpPr>
            <a:spLocks noChangeShapeType="1"/>
          </p:cNvSpPr>
          <p:nvPr/>
        </p:nvSpPr>
        <p:spPr bwMode="auto">
          <a:xfrm flipV="1">
            <a:off x="7613650" y="2349500"/>
            <a:ext cx="0" cy="62865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5" name="Line 11"/>
          <p:cNvSpPr>
            <a:spLocks noChangeShapeType="1"/>
          </p:cNvSpPr>
          <p:nvPr/>
        </p:nvSpPr>
        <p:spPr bwMode="auto">
          <a:xfrm>
            <a:off x="7613650" y="4368800"/>
            <a:ext cx="0" cy="1003300"/>
          </a:xfrm>
          <a:prstGeom prst="line">
            <a:avLst/>
          </a:prstGeom>
          <a:noFill/>
          <a:ln w="508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6" name="Line 12"/>
          <p:cNvSpPr>
            <a:spLocks noChangeShapeType="1"/>
          </p:cNvSpPr>
          <p:nvPr/>
        </p:nvSpPr>
        <p:spPr bwMode="auto">
          <a:xfrm>
            <a:off x="2406650" y="3194050"/>
            <a:ext cx="42291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7" name="Rectangle 13"/>
          <p:cNvSpPr>
            <a:spLocks noChangeArrowheads="1"/>
          </p:cNvSpPr>
          <p:nvPr/>
        </p:nvSpPr>
        <p:spPr bwMode="auto">
          <a:xfrm>
            <a:off x="558800" y="5399088"/>
            <a:ext cx="7997825" cy="1020762"/>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p>
          <a:p>
            <a:pPr algn="ctr"/>
            <a:r>
              <a:rPr lang="en-US" altLang="en-US" sz="2000"/>
              <a:t>Level (n-1) Service Provider</a:t>
            </a:r>
            <a:endParaRPr lang="en-US" altLang="en-US" sz="2400"/>
          </a:p>
          <a:p>
            <a:pPr algn="ctr" latinLnBrk="1"/>
            <a:endParaRPr lang="en-US" altLang="en-US" sz="2400"/>
          </a:p>
        </p:txBody>
      </p:sp>
      <p:grpSp>
        <p:nvGrpSpPr>
          <p:cNvPr id="16400" name="Group 16"/>
          <p:cNvGrpSpPr>
            <a:grpSpLocks/>
          </p:cNvGrpSpPr>
          <p:nvPr/>
        </p:nvGrpSpPr>
        <p:grpSpPr bwMode="auto">
          <a:xfrm>
            <a:off x="1500188" y="5411788"/>
            <a:ext cx="6119812" cy="823912"/>
            <a:chOff x="945" y="3409"/>
            <a:chExt cx="3855" cy="519"/>
          </a:xfrm>
        </p:grpSpPr>
        <p:sp>
          <p:nvSpPr>
            <p:cNvPr id="16398" name="Arc 14"/>
            <p:cNvSpPr>
              <a:spLocks/>
            </p:cNvSpPr>
            <p:nvPr/>
          </p:nvSpPr>
          <p:spPr bwMode="auto">
            <a:xfrm>
              <a:off x="945" y="3409"/>
              <a:ext cx="1935" cy="519"/>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9" name="Arc 15"/>
            <p:cNvSpPr>
              <a:spLocks/>
            </p:cNvSpPr>
            <p:nvPr/>
          </p:nvSpPr>
          <p:spPr bwMode="auto">
            <a:xfrm>
              <a:off x="2879" y="3409"/>
              <a:ext cx="1921" cy="519"/>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600"/>
                    <a:pt x="0" y="21600"/>
                  </a:cubicBezTo>
                </a:path>
                <a:path w="21600" h="21600" stroke="0" extrusionOk="0">
                  <a:moveTo>
                    <a:pt x="21600" y="0"/>
                  </a:moveTo>
                  <a:cubicBezTo>
                    <a:pt x="21600" y="11929"/>
                    <a:pt x="11929" y="21600"/>
                    <a:pt x="0" y="21600"/>
                  </a:cubicBezTo>
                  <a:lnTo>
                    <a:pt x="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01" name="Rectangle 17"/>
          <p:cNvSpPr>
            <a:spLocks noChangeArrowheads="1"/>
          </p:cNvSpPr>
          <p:nvPr/>
        </p:nvSpPr>
        <p:spPr bwMode="auto">
          <a:xfrm>
            <a:off x="4125913" y="2114550"/>
            <a:ext cx="914400" cy="177800"/>
          </a:xfrm>
          <a:prstGeom prst="rect">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2" name="Rectangle 18"/>
          <p:cNvSpPr>
            <a:spLocks noChangeArrowheads="1"/>
          </p:cNvSpPr>
          <p:nvPr/>
        </p:nvSpPr>
        <p:spPr bwMode="auto">
          <a:xfrm>
            <a:off x="6526213" y="2635250"/>
            <a:ext cx="914400" cy="177800"/>
          </a:xfrm>
          <a:prstGeom prst="rect">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6415" name="Group 31"/>
          <p:cNvGrpSpPr>
            <a:grpSpLocks/>
          </p:cNvGrpSpPr>
          <p:nvPr/>
        </p:nvGrpSpPr>
        <p:grpSpPr bwMode="auto">
          <a:xfrm>
            <a:off x="3384550" y="3321050"/>
            <a:ext cx="2374900" cy="1409700"/>
            <a:chOff x="2132" y="2092"/>
            <a:chExt cx="1496" cy="888"/>
          </a:xfrm>
        </p:grpSpPr>
        <p:grpSp>
          <p:nvGrpSpPr>
            <p:cNvPr id="16405" name="Group 21"/>
            <p:cNvGrpSpPr>
              <a:grpSpLocks/>
            </p:cNvGrpSpPr>
            <p:nvPr/>
          </p:nvGrpSpPr>
          <p:grpSpPr bwMode="auto">
            <a:xfrm>
              <a:off x="2512" y="2484"/>
              <a:ext cx="736" cy="108"/>
              <a:chOff x="2512" y="2484"/>
              <a:chExt cx="736" cy="108"/>
            </a:xfrm>
          </p:grpSpPr>
          <p:sp>
            <p:nvSpPr>
              <p:cNvPr id="16403" name="Rectangle 19"/>
              <p:cNvSpPr>
                <a:spLocks noChangeArrowheads="1"/>
              </p:cNvSpPr>
              <p:nvPr/>
            </p:nvSpPr>
            <p:spPr bwMode="auto">
              <a:xfrm>
                <a:off x="2512" y="2488"/>
                <a:ext cx="152" cy="104"/>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4" name="Rectangle 20"/>
              <p:cNvSpPr>
                <a:spLocks noChangeArrowheads="1"/>
              </p:cNvSpPr>
              <p:nvPr/>
            </p:nvSpPr>
            <p:spPr bwMode="auto">
              <a:xfrm>
                <a:off x="2680" y="2484"/>
                <a:ext cx="568" cy="104"/>
              </a:xfrm>
              <a:prstGeom prst="rect">
                <a:avLst/>
              </a:prstGeom>
              <a:solidFill>
                <a:srgbClr val="F57B49"/>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06" name="Rectangle 22"/>
            <p:cNvSpPr>
              <a:spLocks noChangeArrowheads="1"/>
            </p:cNvSpPr>
            <p:nvPr/>
          </p:nvSpPr>
          <p:spPr bwMode="auto">
            <a:xfrm>
              <a:off x="2725" y="2120"/>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7" name="Rectangle 23"/>
            <p:cNvSpPr>
              <a:spLocks noChangeArrowheads="1"/>
            </p:cNvSpPr>
            <p:nvPr/>
          </p:nvSpPr>
          <p:spPr bwMode="auto">
            <a:xfrm>
              <a:off x="2725" y="2304"/>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8" name="Rectangle 24"/>
            <p:cNvSpPr>
              <a:spLocks noChangeArrowheads="1"/>
            </p:cNvSpPr>
            <p:nvPr/>
          </p:nvSpPr>
          <p:spPr bwMode="auto">
            <a:xfrm>
              <a:off x="2725" y="2672"/>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9" name="Rectangle 25"/>
            <p:cNvSpPr>
              <a:spLocks noChangeArrowheads="1"/>
            </p:cNvSpPr>
            <p:nvPr/>
          </p:nvSpPr>
          <p:spPr bwMode="auto">
            <a:xfrm>
              <a:off x="2725" y="2864"/>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0" name="AutoShape 26"/>
            <p:cNvSpPr>
              <a:spLocks noChangeArrowheads="1"/>
            </p:cNvSpPr>
            <p:nvPr/>
          </p:nvSpPr>
          <p:spPr bwMode="auto">
            <a:xfrm>
              <a:off x="3484" y="2092"/>
              <a:ext cx="144" cy="144"/>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1" name="AutoShape 27"/>
            <p:cNvSpPr>
              <a:spLocks noChangeArrowheads="1"/>
            </p:cNvSpPr>
            <p:nvPr/>
          </p:nvSpPr>
          <p:spPr bwMode="auto">
            <a:xfrm>
              <a:off x="3484" y="2460"/>
              <a:ext cx="144" cy="144"/>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2" name="AutoShape 28"/>
            <p:cNvSpPr>
              <a:spLocks noChangeArrowheads="1"/>
            </p:cNvSpPr>
            <p:nvPr/>
          </p:nvSpPr>
          <p:spPr bwMode="auto">
            <a:xfrm>
              <a:off x="3484" y="2836"/>
              <a:ext cx="144" cy="144"/>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3" name="AutoShape 29"/>
            <p:cNvSpPr>
              <a:spLocks noChangeArrowheads="1"/>
            </p:cNvSpPr>
            <p:nvPr/>
          </p:nvSpPr>
          <p:spPr bwMode="auto">
            <a:xfrm flipH="1">
              <a:off x="2132" y="2284"/>
              <a:ext cx="144" cy="144"/>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4" name="AutoShape 30"/>
            <p:cNvSpPr>
              <a:spLocks noChangeArrowheads="1"/>
            </p:cNvSpPr>
            <p:nvPr/>
          </p:nvSpPr>
          <p:spPr bwMode="auto">
            <a:xfrm flipH="1">
              <a:off x="2132" y="2652"/>
              <a:ext cx="144" cy="144"/>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16" name="Rectangle 32"/>
          <p:cNvSpPr>
            <a:spLocks noChangeArrowheads="1"/>
          </p:cNvSpPr>
          <p:nvPr/>
        </p:nvSpPr>
        <p:spPr bwMode="auto">
          <a:xfrm>
            <a:off x="2881313" y="2894013"/>
            <a:ext cx="3381375" cy="3365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800">
                <a:solidFill>
                  <a:schemeClr val="tx2"/>
                </a:solidFill>
              </a:rPr>
              <a:t>Connection oriented protocol</a:t>
            </a:r>
          </a:p>
        </p:txBody>
      </p:sp>
      <p:sp>
        <p:nvSpPr>
          <p:cNvPr id="16417" name="Rectangle 33"/>
          <p:cNvSpPr>
            <a:spLocks noChangeArrowheads="1"/>
          </p:cNvSpPr>
          <p:nvPr/>
        </p:nvSpPr>
        <p:spPr bwMode="auto">
          <a:xfrm>
            <a:off x="1712913" y="2520950"/>
            <a:ext cx="914400" cy="177800"/>
          </a:xfrm>
          <a:prstGeom prst="rect">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8" name="AutoShape 34"/>
          <p:cNvSpPr>
            <a:spLocks noChangeArrowheads="1"/>
          </p:cNvSpPr>
          <p:nvPr/>
        </p:nvSpPr>
        <p:spPr bwMode="auto">
          <a:xfrm>
            <a:off x="5530850" y="2089150"/>
            <a:ext cx="228600" cy="228600"/>
          </a:xfrm>
          <a:prstGeom prst="rightArrow">
            <a:avLst>
              <a:gd name="adj1" fmla="val 50000"/>
              <a:gd name="adj2" fmla="val 50005"/>
            </a:avLst>
          </a:prstGeom>
          <a:noFill/>
          <a:ln w="12700">
            <a:solidFill>
              <a:srgbClr val="F57B49"/>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6431" name="Group 47"/>
          <p:cNvGrpSpPr>
            <a:grpSpLocks/>
          </p:cNvGrpSpPr>
          <p:nvPr/>
        </p:nvGrpSpPr>
        <p:grpSpPr bwMode="auto">
          <a:xfrm>
            <a:off x="1657350" y="4481513"/>
            <a:ext cx="1185863" cy="827087"/>
            <a:chOff x="1044" y="2823"/>
            <a:chExt cx="747" cy="521"/>
          </a:xfrm>
        </p:grpSpPr>
        <p:grpSp>
          <p:nvGrpSpPr>
            <p:cNvPr id="16421" name="Group 37"/>
            <p:cNvGrpSpPr>
              <a:grpSpLocks/>
            </p:cNvGrpSpPr>
            <p:nvPr/>
          </p:nvGrpSpPr>
          <p:grpSpPr bwMode="auto">
            <a:xfrm>
              <a:off x="1232" y="3058"/>
              <a:ext cx="371" cy="54"/>
              <a:chOff x="1232" y="3058"/>
              <a:chExt cx="371" cy="54"/>
            </a:xfrm>
          </p:grpSpPr>
          <p:sp>
            <p:nvSpPr>
              <p:cNvPr id="16419" name="Rectangle 35"/>
              <p:cNvSpPr>
                <a:spLocks noChangeArrowheads="1"/>
              </p:cNvSpPr>
              <p:nvPr/>
            </p:nvSpPr>
            <p:spPr bwMode="auto">
              <a:xfrm>
                <a:off x="1232" y="3061"/>
                <a:ext cx="70" cy="51"/>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0" name="Rectangle 36"/>
              <p:cNvSpPr>
                <a:spLocks noChangeArrowheads="1"/>
              </p:cNvSpPr>
              <p:nvPr/>
            </p:nvSpPr>
            <p:spPr bwMode="auto">
              <a:xfrm>
                <a:off x="1318" y="3058"/>
                <a:ext cx="285" cy="52"/>
              </a:xfrm>
              <a:prstGeom prst="rect">
                <a:avLst/>
              </a:prstGeom>
              <a:solidFill>
                <a:srgbClr val="F57B49"/>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22" name="Rectangle 38"/>
            <p:cNvSpPr>
              <a:spLocks noChangeArrowheads="1"/>
            </p:cNvSpPr>
            <p:nvPr/>
          </p:nvSpPr>
          <p:spPr bwMode="auto">
            <a:xfrm>
              <a:off x="1341" y="2854"/>
              <a:ext cx="136" cy="49"/>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3" name="Rectangle 39"/>
            <p:cNvSpPr>
              <a:spLocks noChangeArrowheads="1"/>
            </p:cNvSpPr>
            <p:nvPr/>
          </p:nvSpPr>
          <p:spPr bwMode="auto">
            <a:xfrm>
              <a:off x="1341" y="2957"/>
              <a:ext cx="136" cy="49"/>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4" name="Rectangle 40"/>
            <p:cNvSpPr>
              <a:spLocks noChangeArrowheads="1"/>
            </p:cNvSpPr>
            <p:nvPr/>
          </p:nvSpPr>
          <p:spPr bwMode="auto">
            <a:xfrm>
              <a:off x="1341" y="3164"/>
              <a:ext cx="136" cy="49"/>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5" name="Rectangle 41"/>
            <p:cNvSpPr>
              <a:spLocks noChangeArrowheads="1"/>
            </p:cNvSpPr>
            <p:nvPr/>
          </p:nvSpPr>
          <p:spPr bwMode="auto">
            <a:xfrm>
              <a:off x="1341" y="3272"/>
              <a:ext cx="136" cy="49"/>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6" name="AutoShape 42"/>
            <p:cNvSpPr>
              <a:spLocks noChangeArrowheads="1"/>
            </p:cNvSpPr>
            <p:nvPr/>
          </p:nvSpPr>
          <p:spPr bwMode="auto">
            <a:xfrm rot="16200000" flipH="1">
              <a:off x="1713" y="2849"/>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7" name="AutoShape 43"/>
            <p:cNvSpPr>
              <a:spLocks noChangeArrowheads="1"/>
            </p:cNvSpPr>
            <p:nvPr/>
          </p:nvSpPr>
          <p:spPr bwMode="auto">
            <a:xfrm rot="16200000" flipH="1">
              <a:off x="1713" y="3056"/>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8" name="AutoShape 44"/>
            <p:cNvSpPr>
              <a:spLocks noChangeArrowheads="1"/>
            </p:cNvSpPr>
            <p:nvPr/>
          </p:nvSpPr>
          <p:spPr bwMode="auto">
            <a:xfrm rot="16200000" flipH="1">
              <a:off x="1713" y="3266"/>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9" name="AutoShape 45"/>
            <p:cNvSpPr>
              <a:spLocks noChangeArrowheads="1"/>
            </p:cNvSpPr>
            <p:nvPr/>
          </p:nvSpPr>
          <p:spPr bwMode="auto">
            <a:xfrm rot="16200000">
              <a:off x="1018" y="2957"/>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0" name="AutoShape 46"/>
            <p:cNvSpPr>
              <a:spLocks noChangeArrowheads="1"/>
            </p:cNvSpPr>
            <p:nvPr/>
          </p:nvSpPr>
          <p:spPr bwMode="auto">
            <a:xfrm rot="16200000">
              <a:off x="1018" y="3164"/>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34" name="Group 50"/>
          <p:cNvGrpSpPr>
            <a:grpSpLocks/>
          </p:cNvGrpSpPr>
          <p:nvPr/>
        </p:nvGrpSpPr>
        <p:grpSpPr bwMode="auto">
          <a:xfrm>
            <a:off x="6527800" y="4848225"/>
            <a:ext cx="588963" cy="85725"/>
            <a:chOff x="4112" y="3054"/>
            <a:chExt cx="371" cy="54"/>
          </a:xfrm>
        </p:grpSpPr>
        <p:sp>
          <p:nvSpPr>
            <p:cNvPr id="16432" name="Rectangle 48"/>
            <p:cNvSpPr>
              <a:spLocks noChangeArrowheads="1"/>
            </p:cNvSpPr>
            <p:nvPr/>
          </p:nvSpPr>
          <p:spPr bwMode="auto">
            <a:xfrm>
              <a:off x="4112" y="3054"/>
              <a:ext cx="70" cy="51"/>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3" name="Rectangle 49"/>
            <p:cNvSpPr>
              <a:spLocks noChangeArrowheads="1"/>
            </p:cNvSpPr>
            <p:nvPr/>
          </p:nvSpPr>
          <p:spPr bwMode="auto">
            <a:xfrm>
              <a:off x="4198" y="3056"/>
              <a:ext cx="285" cy="52"/>
            </a:xfrm>
            <a:prstGeom prst="rect">
              <a:avLst/>
            </a:prstGeom>
            <a:solidFill>
              <a:srgbClr val="F57B49"/>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35" name="Rectangle 51"/>
          <p:cNvSpPr>
            <a:spLocks noChangeArrowheads="1"/>
          </p:cNvSpPr>
          <p:nvPr/>
        </p:nvSpPr>
        <p:spPr bwMode="auto">
          <a:xfrm>
            <a:off x="6700838" y="5180013"/>
            <a:ext cx="215900" cy="77787"/>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6" name="Rectangle 52"/>
          <p:cNvSpPr>
            <a:spLocks noChangeArrowheads="1"/>
          </p:cNvSpPr>
          <p:nvPr/>
        </p:nvSpPr>
        <p:spPr bwMode="auto">
          <a:xfrm>
            <a:off x="6700838" y="5016500"/>
            <a:ext cx="215900" cy="77788"/>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7" name="Rectangle 53"/>
          <p:cNvSpPr>
            <a:spLocks noChangeArrowheads="1"/>
          </p:cNvSpPr>
          <p:nvPr/>
        </p:nvSpPr>
        <p:spPr bwMode="auto">
          <a:xfrm>
            <a:off x="6700838" y="4687888"/>
            <a:ext cx="215900" cy="77787"/>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8" name="Rectangle 54"/>
          <p:cNvSpPr>
            <a:spLocks noChangeArrowheads="1"/>
          </p:cNvSpPr>
          <p:nvPr/>
        </p:nvSpPr>
        <p:spPr bwMode="auto">
          <a:xfrm>
            <a:off x="6700838" y="4516438"/>
            <a:ext cx="215900" cy="77787"/>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6444" name="Group 60"/>
          <p:cNvGrpSpPr>
            <a:grpSpLocks/>
          </p:cNvGrpSpPr>
          <p:nvPr/>
        </p:nvGrpSpPr>
        <p:grpSpPr bwMode="auto">
          <a:xfrm>
            <a:off x="6227763" y="4479925"/>
            <a:ext cx="1185862" cy="827088"/>
            <a:chOff x="3923" y="2822"/>
            <a:chExt cx="747" cy="521"/>
          </a:xfrm>
        </p:grpSpPr>
        <p:sp>
          <p:nvSpPr>
            <p:cNvPr id="16439" name="AutoShape 55"/>
            <p:cNvSpPr>
              <a:spLocks noChangeArrowheads="1"/>
            </p:cNvSpPr>
            <p:nvPr/>
          </p:nvSpPr>
          <p:spPr bwMode="auto">
            <a:xfrm rot="16200000">
              <a:off x="3897" y="3265"/>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0" name="AutoShape 56"/>
            <p:cNvSpPr>
              <a:spLocks noChangeArrowheads="1"/>
            </p:cNvSpPr>
            <p:nvPr/>
          </p:nvSpPr>
          <p:spPr bwMode="auto">
            <a:xfrm rot="16200000">
              <a:off x="3897" y="3058"/>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1" name="AutoShape 57"/>
            <p:cNvSpPr>
              <a:spLocks noChangeArrowheads="1"/>
            </p:cNvSpPr>
            <p:nvPr/>
          </p:nvSpPr>
          <p:spPr bwMode="auto">
            <a:xfrm rot="16200000">
              <a:off x="3897" y="2848"/>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2" name="AutoShape 58"/>
            <p:cNvSpPr>
              <a:spLocks noChangeArrowheads="1"/>
            </p:cNvSpPr>
            <p:nvPr/>
          </p:nvSpPr>
          <p:spPr bwMode="auto">
            <a:xfrm rot="16200000" flipH="1">
              <a:off x="4592" y="3157"/>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3" name="AutoShape 59"/>
            <p:cNvSpPr>
              <a:spLocks noChangeArrowheads="1"/>
            </p:cNvSpPr>
            <p:nvPr/>
          </p:nvSpPr>
          <p:spPr bwMode="auto">
            <a:xfrm rot="16200000" flipH="1">
              <a:off x="4592" y="2950"/>
              <a:ext cx="104" cy="52"/>
            </a:xfrm>
            <a:prstGeom prst="rightArrow">
              <a:avLst>
                <a:gd name="adj1" fmla="val 50000"/>
                <a:gd name="adj2" fmla="val 100009"/>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lide Number Placeholder 2"/>
          <p:cNvSpPr>
            <a:spLocks noGrp="1"/>
          </p:cNvSpPr>
          <p:nvPr>
            <p:ph type="sldNum" sz="quarter" idx="10"/>
          </p:nvPr>
        </p:nvSpPr>
        <p:spPr/>
        <p:txBody>
          <a:bodyPr/>
          <a:lstStyle/>
          <a:p>
            <a:fld id="{843D6344-562A-41E3-B1B9-3F77ED727A42}" type="slidenum">
              <a:rPr lang="en-US" altLang="en-US"/>
              <a:pPr/>
              <a:t>11</a:t>
            </a:fld>
            <a:endParaRPr lang="en-US" altLang="en-US"/>
          </a:p>
        </p:txBody>
      </p:sp>
      <p:sp>
        <p:nvSpPr>
          <p:cNvPr id="18434" name="Rectangle 2"/>
          <p:cNvSpPr>
            <a:spLocks noGrp="1" noChangeArrowheads="1"/>
          </p:cNvSpPr>
          <p:nvPr>
            <p:ph type="title"/>
          </p:nvPr>
        </p:nvSpPr>
        <p:spPr>
          <a:xfrm>
            <a:off x="931863" y="185738"/>
            <a:ext cx="8045450" cy="587375"/>
          </a:xfrm>
          <a:noFill/>
          <a:ln/>
        </p:spPr>
        <p:txBody>
          <a:bodyPr/>
          <a:lstStyle/>
          <a:p>
            <a:r>
              <a:rPr lang="en-US" altLang="en-US"/>
              <a:t>Connection oriented communication</a:t>
            </a:r>
            <a:endParaRPr lang="en-US" altLang="en-US" sz="4000"/>
          </a:p>
        </p:txBody>
      </p:sp>
      <p:grpSp>
        <p:nvGrpSpPr>
          <p:cNvPr id="18470" name="Group 38"/>
          <p:cNvGrpSpPr>
            <a:grpSpLocks/>
          </p:cNvGrpSpPr>
          <p:nvPr/>
        </p:nvGrpSpPr>
        <p:grpSpPr bwMode="auto">
          <a:xfrm>
            <a:off x="812800" y="1193800"/>
            <a:ext cx="1092200" cy="1279525"/>
            <a:chOff x="512" y="752"/>
            <a:chExt cx="688" cy="806"/>
          </a:xfrm>
        </p:grpSpPr>
        <p:sp>
          <p:nvSpPr>
            <p:cNvPr id="18435" name="Freeform 3"/>
            <p:cNvSpPr>
              <a:spLocks/>
            </p:cNvSpPr>
            <p:nvPr/>
          </p:nvSpPr>
          <p:spPr bwMode="auto">
            <a:xfrm>
              <a:off x="512" y="1037"/>
              <a:ext cx="584" cy="353"/>
            </a:xfrm>
            <a:custGeom>
              <a:avLst/>
              <a:gdLst>
                <a:gd name="T0" fmla="*/ 104 w 584"/>
                <a:gd name="T1" fmla="*/ 352 h 353"/>
                <a:gd name="T2" fmla="*/ 62 w 584"/>
                <a:gd name="T3" fmla="*/ 306 h 353"/>
                <a:gd name="T4" fmla="*/ 23 w 584"/>
                <a:gd name="T5" fmla="*/ 263 h 353"/>
                <a:gd name="T6" fmla="*/ 3 w 584"/>
                <a:gd name="T7" fmla="*/ 238 h 353"/>
                <a:gd name="T8" fmla="*/ 0 w 584"/>
                <a:gd name="T9" fmla="*/ 222 h 353"/>
                <a:gd name="T10" fmla="*/ 9 w 584"/>
                <a:gd name="T11" fmla="*/ 200 h 353"/>
                <a:gd name="T12" fmla="*/ 39 w 584"/>
                <a:gd name="T13" fmla="*/ 159 h 353"/>
                <a:gd name="T14" fmla="*/ 63 w 584"/>
                <a:gd name="T15" fmla="*/ 129 h 353"/>
                <a:gd name="T16" fmla="*/ 83 w 584"/>
                <a:gd name="T17" fmla="*/ 100 h 353"/>
                <a:gd name="T18" fmla="*/ 92 w 584"/>
                <a:gd name="T19" fmla="*/ 80 h 353"/>
                <a:gd name="T20" fmla="*/ 97 w 584"/>
                <a:gd name="T21" fmla="*/ 62 h 353"/>
                <a:gd name="T22" fmla="*/ 99 w 584"/>
                <a:gd name="T23" fmla="*/ 39 h 353"/>
                <a:gd name="T24" fmla="*/ 104 w 584"/>
                <a:gd name="T25" fmla="*/ 24 h 353"/>
                <a:gd name="T26" fmla="*/ 114 w 584"/>
                <a:gd name="T27" fmla="*/ 13 h 353"/>
                <a:gd name="T28" fmla="*/ 131 w 584"/>
                <a:gd name="T29" fmla="*/ 9 h 353"/>
                <a:gd name="T30" fmla="*/ 156 w 584"/>
                <a:gd name="T31" fmla="*/ 11 h 353"/>
                <a:gd name="T32" fmla="*/ 168 w 584"/>
                <a:gd name="T33" fmla="*/ 13 h 353"/>
                <a:gd name="T34" fmla="*/ 185 w 584"/>
                <a:gd name="T35" fmla="*/ 10 h 353"/>
                <a:gd name="T36" fmla="*/ 203 w 584"/>
                <a:gd name="T37" fmla="*/ 0 h 353"/>
                <a:gd name="T38" fmla="*/ 248 w 584"/>
                <a:gd name="T39" fmla="*/ 16 h 353"/>
                <a:gd name="T40" fmla="*/ 283 w 584"/>
                <a:gd name="T41" fmla="*/ 17 h 353"/>
                <a:gd name="T42" fmla="*/ 345 w 584"/>
                <a:gd name="T43" fmla="*/ 37 h 353"/>
                <a:gd name="T44" fmla="*/ 414 w 584"/>
                <a:gd name="T45" fmla="*/ 50 h 353"/>
                <a:gd name="T46" fmla="*/ 460 w 584"/>
                <a:gd name="T47" fmla="*/ 35 h 353"/>
                <a:gd name="T48" fmla="*/ 491 w 584"/>
                <a:gd name="T49" fmla="*/ 32 h 353"/>
                <a:gd name="T50" fmla="*/ 508 w 584"/>
                <a:gd name="T51" fmla="*/ 34 h 353"/>
                <a:gd name="T52" fmla="*/ 521 w 584"/>
                <a:gd name="T53" fmla="*/ 37 h 353"/>
                <a:gd name="T54" fmla="*/ 529 w 584"/>
                <a:gd name="T55" fmla="*/ 42 h 353"/>
                <a:gd name="T56" fmla="*/ 536 w 584"/>
                <a:gd name="T57" fmla="*/ 50 h 353"/>
                <a:gd name="T58" fmla="*/ 539 w 584"/>
                <a:gd name="T59" fmla="*/ 60 h 353"/>
                <a:gd name="T60" fmla="*/ 538 w 584"/>
                <a:gd name="T61" fmla="*/ 75 h 353"/>
                <a:gd name="T62" fmla="*/ 536 w 584"/>
                <a:gd name="T63" fmla="*/ 89 h 353"/>
                <a:gd name="T64" fmla="*/ 534 w 584"/>
                <a:gd name="T65" fmla="*/ 105 h 353"/>
                <a:gd name="T66" fmla="*/ 533 w 584"/>
                <a:gd name="T67" fmla="*/ 124 h 353"/>
                <a:gd name="T68" fmla="*/ 535 w 584"/>
                <a:gd name="T69" fmla="*/ 140 h 353"/>
                <a:gd name="T70" fmla="*/ 540 w 584"/>
                <a:gd name="T71" fmla="*/ 157 h 353"/>
                <a:gd name="T72" fmla="*/ 547 w 584"/>
                <a:gd name="T73" fmla="*/ 177 h 353"/>
                <a:gd name="T74" fmla="*/ 565 w 584"/>
                <a:gd name="T75" fmla="*/ 217 h 353"/>
                <a:gd name="T76" fmla="*/ 583 w 584"/>
                <a:gd name="T77" fmla="*/ 260 h 353"/>
                <a:gd name="T78" fmla="*/ 577 w 584"/>
                <a:gd name="T79" fmla="*/ 312 h 353"/>
                <a:gd name="T80" fmla="*/ 555 w 584"/>
                <a:gd name="T81" fmla="*/ 351 h 353"/>
                <a:gd name="T82" fmla="*/ 104 w 584"/>
                <a:gd name="T83" fmla="*/ 35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4" h="353">
                  <a:moveTo>
                    <a:pt x="104" y="352"/>
                  </a:moveTo>
                  <a:lnTo>
                    <a:pt x="62" y="306"/>
                  </a:lnTo>
                  <a:lnTo>
                    <a:pt x="23" y="263"/>
                  </a:lnTo>
                  <a:lnTo>
                    <a:pt x="3" y="238"/>
                  </a:lnTo>
                  <a:lnTo>
                    <a:pt x="0" y="222"/>
                  </a:lnTo>
                  <a:lnTo>
                    <a:pt x="9" y="200"/>
                  </a:lnTo>
                  <a:lnTo>
                    <a:pt x="39" y="159"/>
                  </a:lnTo>
                  <a:lnTo>
                    <a:pt x="63" y="129"/>
                  </a:lnTo>
                  <a:lnTo>
                    <a:pt x="83" y="100"/>
                  </a:lnTo>
                  <a:lnTo>
                    <a:pt x="92" y="80"/>
                  </a:lnTo>
                  <a:lnTo>
                    <a:pt x="97" y="62"/>
                  </a:lnTo>
                  <a:lnTo>
                    <a:pt x="99" y="39"/>
                  </a:lnTo>
                  <a:lnTo>
                    <a:pt x="104" y="24"/>
                  </a:lnTo>
                  <a:lnTo>
                    <a:pt x="114" y="13"/>
                  </a:lnTo>
                  <a:lnTo>
                    <a:pt x="131" y="9"/>
                  </a:lnTo>
                  <a:lnTo>
                    <a:pt x="156" y="11"/>
                  </a:lnTo>
                  <a:lnTo>
                    <a:pt x="168" y="13"/>
                  </a:lnTo>
                  <a:lnTo>
                    <a:pt x="185" y="10"/>
                  </a:lnTo>
                  <a:lnTo>
                    <a:pt x="203" y="0"/>
                  </a:lnTo>
                  <a:lnTo>
                    <a:pt x="248" y="16"/>
                  </a:lnTo>
                  <a:lnTo>
                    <a:pt x="283" y="17"/>
                  </a:lnTo>
                  <a:lnTo>
                    <a:pt x="345" y="37"/>
                  </a:lnTo>
                  <a:lnTo>
                    <a:pt x="414" y="50"/>
                  </a:lnTo>
                  <a:lnTo>
                    <a:pt x="460" y="35"/>
                  </a:lnTo>
                  <a:lnTo>
                    <a:pt x="491" y="32"/>
                  </a:lnTo>
                  <a:lnTo>
                    <a:pt x="508" y="34"/>
                  </a:lnTo>
                  <a:lnTo>
                    <a:pt x="521" y="37"/>
                  </a:lnTo>
                  <a:lnTo>
                    <a:pt x="529" y="42"/>
                  </a:lnTo>
                  <a:lnTo>
                    <a:pt x="536" y="50"/>
                  </a:lnTo>
                  <a:lnTo>
                    <a:pt x="539" y="60"/>
                  </a:lnTo>
                  <a:lnTo>
                    <a:pt x="538" y="75"/>
                  </a:lnTo>
                  <a:lnTo>
                    <a:pt x="536" y="89"/>
                  </a:lnTo>
                  <a:lnTo>
                    <a:pt x="534" y="105"/>
                  </a:lnTo>
                  <a:lnTo>
                    <a:pt x="533" y="124"/>
                  </a:lnTo>
                  <a:lnTo>
                    <a:pt x="535" y="140"/>
                  </a:lnTo>
                  <a:lnTo>
                    <a:pt x="540" y="157"/>
                  </a:lnTo>
                  <a:lnTo>
                    <a:pt x="547" y="177"/>
                  </a:lnTo>
                  <a:lnTo>
                    <a:pt x="565" y="217"/>
                  </a:lnTo>
                  <a:lnTo>
                    <a:pt x="583" y="260"/>
                  </a:lnTo>
                  <a:lnTo>
                    <a:pt x="577" y="312"/>
                  </a:lnTo>
                  <a:lnTo>
                    <a:pt x="555" y="351"/>
                  </a:lnTo>
                  <a:lnTo>
                    <a:pt x="104" y="352"/>
                  </a:lnTo>
                </a:path>
              </a:pathLst>
            </a:custGeom>
            <a:solidFill>
              <a:srgbClr val="AD6900"/>
            </a:solidFill>
            <a:ln w="12700" cap="rnd" cmpd="sng">
              <a:solidFill>
                <a:srgbClr val="AD6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36" name="Freeform 4"/>
            <p:cNvSpPr>
              <a:spLocks/>
            </p:cNvSpPr>
            <p:nvPr/>
          </p:nvSpPr>
          <p:spPr bwMode="auto">
            <a:xfrm>
              <a:off x="699" y="1033"/>
              <a:ext cx="121" cy="130"/>
            </a:xfrm>
            <a:custGeom>
              <a:avLst/>
              <a:gdLst>
                <a:gd name="T0" fmla="*/ 17 w 121"/>
                <a:gd name="T1" fmla="*/ 0 h 130"/>
                <a:gd name="T2" fmla="*/ 8 w 121"/>
                <a:gd name="T3" fmla="*/ 31 h 130"/>
                <a:gd name="T4" fmla="*/ 0 w 121"/>
                <a:gd name="T5" fmla="*/ 75 h 130"/>
                <a:gd name="T6" fmla="*/ 3 w 121"/>
                <a:gd name="T7" fmla="*/ 129 h 130"/>
                <a:gd name="T8" fmla="*/ 19 w 121"/>
                <a:gd name="T9" fmla="*/ 110 h 130"/>
                <a:gd name="T10" fmla="*/ 37 w 121"/>
                <a:gd name="T11" fmla="*/ 92 h 130"/>
                <a:gd name="T12" fmla="*/ 64 w 121"/>
                <a:gd name="T13" fmla="*/ 66 h 130"/>
                <a:gd name="T14" fmla="*/ 93 w 121"/>
                <a:gd name="T15" fmla="*/ 95 h 130"/>
                <a:gd name="T16" fmla="*/ 120 w 121"/>
                <a:gd name="T17" fmla="*/ 122 h 130"/>
                <a:gd name="T18" fmla="*/ 110 w 121"/>
                <a:gd name="T19" fmla="*/ 90 h 130"/>
                <a:gd name="T20" fmla="*/ 108 w 121"/>
                <a:gd name="T21" fmla="*/ 52 h 130"/>
                <a:gd name="T22" fmla="*/ 92 w 121"/>
                <a:gd name="T23" fmla="*/ 17 h 130"/>
                <a:gd name="T24" fmla="*/ 89 w 121"/>
                <a:gd name="T25" fmla="*/ 31 h 130"/>
                <a:gd name="T26" fmla="*/ 68 w 121"/>
                <a:gd name="T27" fmla="*/ 42 h 130"/>
                <a:gd name="T28" fmla="*/ 35 w 121"/>
                <a:gd name="T29" fmla="*/ 25 h 130"/>
                <a:gd name="T30" fmla="*/ 17 w 121"/>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0">
                  <a:moveTo>
                    <a:pt x="17" y="0"/>
                  </a:moveTo>
                  <a:lnTo>
                    <a:pt x="8" y="31"/>
                  </a:lnTo>
                  <a:lnTo>
                    <a:pt x="0" y="75"/>
                  </a:lnTo>
                  <a:lnTo>
                    <a:pt x="3" y="129"/>
                  </a:lnTo>
                  <a:lnTo>
                    <a:pt x="19" y="110"/>
                  </a:lnTo>
                  <a:lnTo>
                    <a:pt x="37" y="92"/>
                  </a:lnTo>
                  <a:lnTo>
                    <a:pt x="64" y="66"/>
                  </a:lnTo>
                  <a:lnTo>
                    <a:pt x="93" y="95"/>
                  </a:lnTo>
                  <a:lnTo>
                    <a:pt x="120" y="122"/>
                  </a:lnTo>
                  <a:lnTo>
                    <a:pt x="110" y="90"/>
                  </a:lnTo>
                  <a:lnTo>
                    <a:pt x="108" y="52"/>
                  </a:lnTo>
                  <a:lnTo>
                    <a:pt x="92" y="17"/>
                  </a:lnTo>
                  <a:lnTo>
                    <a:pt x="89" y="31"/>
                  </a:lnTo>
                  <a:lnTo>
                    <a:pt x="68" y="42"/>
                  </a:lnTo>
                  <a:lnTo>
                    <a:pt x="35" y="25"/>
                  </a:lnTo>
                  <a:lnTo>
                    <a:pt x="17" y="0"/>
                  </a:lnTo>
                </a:path>
              </a:pathLst>
            </a:custGeom>
            <a:solidFill>
              <a:schemeClr val="tx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37" name="Freeform 5"/>
            <p:cNvSpPr>
              <a:spLocks/>
            </p:cNvSpPr>
            <p:nvPr/>
          </p:nvSpPr>
          <p:spPr bwMode="auto">
            <a:xfrm>
              <a:off x="718" y="1077"/>
              <a:ext cx="85" cy="310"/>
            </a:xfrm>
            <a:custGeom>
              <a:avLst/>
              <a:gdLst>
                <a:gd name="T0" fmla="*/ 22 w 85"/>
                <a:gd name="T1" fmla="*/ 22 h 310"/>
                <a:gd name="T2" fmla="*/ 49 w 85"/>
                <a:gd name="T3" fmla="*/ 0 h 310"/>
                <a:gd name="T4" fmla="*/ 66 w 85"/>
                <a:gd name="T5" fmla="*/ 23 h 310"/>
                <a:gd name="T6" fmla="*/ 52 w 85"/>
                <a:gd name="T7" fmla="*/ 59 h 310"/>
                <a:gd name="T8" fmla="*/ 69 w 85"/>
                <a:gd name="T9" fmla="*/ 101 h 310"/>
                <a:gd name="T10" fmla="*/ 84 w 85"/>
                <a:gd name="T11" fmla="*/ 129 h 310"/>
                <a:gd name="T12" fmla="*/ 69 w 85"/>
                <a:gd name="T13" fmla="*/ 200 h 310"/>
                <a:gd name="T14" fmla="*/ 52 w 85"/>
                <a:gd name="T15" fmla="*/ 309 h 310"/>
                <a:gd name="T16" fmla="*/ 31 w 85"/>
                <a:gd name="T17" fmla="*/ 309 h 310"/>
                <a:gd name="T18" fmla="*/ 10 w 85"/>
                <a:gd name="T19" fmla="*/ 200 h 310"/>
                <a:gd name="T20" fmla="*/ 0 w 85"/>
                <a:gd name="T21" fmla="*/ 128 h 310"/>
                <a:gd name="T22" fmla="*/ 13 w 85"/>
                <a:gd name="T23" fmla="*/ 99 h 310"/>
                <a:gd name="T24" fmla="*/ 33 w 85"/>
                <a:gd name="T25" fmla="*/ 58 h 310"/>
                <a:gd name="T26" fmla="*/ 22 w 85"/>
                <a:gd name="T27" fmla="*/ 2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310">
                  <a:moveTo>
                    <a:pt x="22" y="22"/>
                  </a:moveTo>
                  <a:lnTo>
                    <a:pt x="49" y="0"/>
                  </a:lnTo>
                  <a:lnTo>
                    <a:pt x="66" y="23"/>
                  </a:lnTo>
                  <a:lnTo>
                    <a:pt x="52" y="59"/>
                  </a:lnTo>
                  <a:lnTo>
                    <a:pt x="69" y="101"/>
                  </a:lnTo>
                  <a:lnTo>
                    <a:pt x="84" y="129"/>
                  </a:lnTo>
                  <a:lnTo>
                    <a:pt x="69" y="200"/>
                  </a:lnTo>
                  <a:lnTo>
                    <a:pt x="52" y="309"/>
                  </a:lnTo>
                  <a:lnTo>
                    <a:pt x="31" y="309"/>
                  </a:lnTo>
                  <a:lnTo>
                    <a:pt x="10" y="200"/>
                  </a:lnTo>
                  <a:lnTo>
                    <a:pt x="0" y="128"/>
                  </a:lnTo>
                  <a:lnTo>
                    <a:pt x="13" y="99"/>
                  </a:lnTo>
                  <a:lnTo>
                    <a:pt x="33" y="58"/>
                  </a:lnTo>
                  <a:lnTo>
                    <a:pt x="22" y="22"/>
                  </a:lnTo>
                </a:path>
              </a:pathLst>
            </a:custGeom>
            <a:solidFill>
              <a:srgbClr val="00FF00"/>
            </a:solidFill>
            <a:ln w="12700" cap="rnd" cmpd="sng">
              <a:solidFill>
                <a:srgbClr val="00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38" name="Freeform 6"/>
            <p:cNvSpPr>
              <a:spLocks/>
            </p:cNvSpPr>
            <p:nvPr/>
          </p:nvSpPr>
          <p:spPr bwMode="auto">
            <a:xfrm>
              <a:off x="1001" y="1118"/>
              <a:ext cx="12" cy="30"/>
            </a:xfrm>
            <a:custGeom>
              <a:avLst/>
              <a:gdLst>
                <a:gd name="T0" fmla="*/ 8 w 12"/>
                <a:gd name="T1" fmla="*/ 0 h 30"/>
                <a:gd name="T2" fmla="*/ 11 w 12"/>
                <a:gd name="T3" fmla="*/ 6 h 30"/>
                <a:gd name="T4" fmla="*/ 10 w 12"/>
                <a:gd name="T5" fmla="*/ 13 h 30"/>
                <a:gd name="T6" fmla="*/ 5 w 12"/>
                <a:gd name="T7" fmla="*/ 22 h 30"/>
                <a:gd name="T8" fmla="*/ 0 w 12"/>
                <a:gd name="T9" fmla="*/ 29 h 30"/>
              </a:gdLst>
              <a:ahLst/>
              <a:cxnLst>
                <a:cxn ang="0">
                  <a:pos x="T0" y="T1"/>
                </a:cxn>
                <a:cxn ang="0">
                  <a:pos x="T2" y="T3"/>
                </a:cxn>
                <a:cxn ang="0">
                  <a:pos x="T4" y="T5"/>
                </a:cxn>
                <a:cxn ang="0">
                  <a:pos x="T6" y="T7"/>
                </a:cxn>
                <a:cxn ang="0">
                  <a:pos x="T8" y="T9"/>
                </a:cxn>
              </a:cxnLst>
              <a:rect l="0" t="0" r="r" b="b"/>
              <a:pathLst>
                <a:path w="12" h="30">
                  <a:moveTo>
                    <a:pt x="8" y="0"/>
                  </a:moveTo>
                  <a:lnTo>
                    <a:pt x="11" y="6"/>
                  </a:lnTo>
                  <a:lnTo>
                    <a:pt x="10" y="13"/>
                  </a:lnTo>
                  <a:lnTo>
                    <a:pt x="5" y="22"/>
                  </a:lnTo>
                  <a:lnTo>
                    <a:pt x="0" y="2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39" name="Freeform 7"/>
            <p:cNvSpPr>
              <a:spLocks/>
            </p:cNvSpPr>
            <p:nvPr/>
          </p:nvSpPr>
          <p:spPr bwMode="auto">
            <a:xfrm>
              <a:off x="901" y="1144"/>
              <a:ext cx="164" cy="98"/>
            </a:xfrm>
            <a:custGeom>
              <a:avLst/>
              <a:gdLst>
                <a:gd name="T0" fmla="*/ 18 w 164"/>
                <a:gd name="T1" fmla="*/ 78 h 98"/>
                <a:gd name="T2" fmla="*/ 0 w 164"/>
                <a:gd name="T3" fmla="*/ 60 h 98"/>
                <a:gd name="T4" fmla="*/ 93 w 164"/>
                <a:gd name="T5" fmla="*/ 0 h 98"/>
                <a:gd name="T6" fmla="*/ 163 w 164"/>
                <a:gd name="T7" fmla="*/ 97 h 98"/>
              </a:gdLst>
              <a:ahLst/>
              <a:cxnLst>
                <a:cxn ang="0">
                  <a:pos x="T0" y="T1"/>
                </a:cxn>
                <a:cxn ang="0">
                  <a:pos x="T2" y="T3"/>
                </a:cxn>
                <a:cxn ang="0">
                  <a:pos x="T4" y="T5"/>
                </a:cxn>
                <a:cxn ang="0">
                  <a:pos x="T6" y="T7"/>
                </a:cxn>
              </a:cxnLst>
              <a:rect l="0" t="0" r="r" b="b"/>
              <a:pathLst>
                <a:path w="164" h="98">
                  <a:moveTo>
                    <a:pt x="18" y="78"/>
                  </a:moveTo>
                  <a:lnTo>
                    <a:pt x="0" y="60"/>
                  </a:lnTo>
                  <a:lnTo>
                    <a:pt x="93" y="0"/>
                  </a:lnTo>
                  <a:lnTo>
                    <a:pt x="163" y="9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0" name="Freeform 8"/>
            <p:cNvSpPr>
              <a:spLocks/>
            </p:cNvSpPr>
            <p:nvPr/>
          </p:nvSpPr>
          <p:spPr bwMode="auto">
            <a:xfrm>
              <a:off x="624" y="1185"/>
              <a:ext cx="73" cy="127"/>
            </a:xfrm>
            <a:custGeom>
              <a:avLst/>
              <a:gdLst>
                <a:gd name="T0" fmla="*/ 72 w 73"/>
                <a:gd name="T1" fmla="*/ 0 h 127"/>
                <a:gd name="T2" fmla="*/ 60 w 73"/>
                <a:gd name="T3" fmla="*/ 26 h 127"/>
                <a:gd name="T4" fmla="*/ 43 w 73"/>
                <a:gd name="T5" fmla="*/ 50 h 127"/>
                <a:gd name="T6" fmla="*/ 18 w 73"/>
                <a:gd name="T7" fmla="*/ 68 h 127"/>
                <a:gd name="T8" fmla="*/ 0 w 73"/>
                <a:gd name="T9" fmla="*/ 79 h 127"/>
                <a:gd name="T10" fmla="*/ 16 w 73"/>
                <a:gd name="T11" fmla="*/ 87 h 127"/>
                <a:gd name="T12" fmla="*/ 29 w 73"/>
                <a:gd name="T13" fmla="*/ 97 h 127"/>
                <a:gd name="T14" fmla="*/ 39 w 73"/>
                <a:gd name="T15" fmla="*/ 111 h 127"/>
                <a:gd name="T16" fmla="*/ 50 w 73"/>
                <a:gd name="T17" fmla="*/ 12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127">
                  <a:moveTo>
                    <a:pt x="72" y="0"/>
                  </a:moveTo>
                  <a:lnTo>
                    <a:pt x="60" y="26"/>
                  </a:lnTo>
                  <a:lnTo>
                    <a:pt x="43" y="50"/>
                  </a:lnTo>
                  <a:lnTo>
                    <a:pt x="18" y="68"/>
                  </a:lnTo>
                  <a:lnTo>
                    <a:pt x="0" y="79"/>
                  </a:lnTo>
                  <a:lnTo>
                    <a:pt x="16" y="87"/>
                  </a:lnTo>
                  <a:lnTo>
                    <a:pt x="29" y="97"/>
                  </a:lnTo>
                  <a:lnTo>
                    <a:pt x="39" y="111"/>
                  </a:lnTo>
                  <a:lnTo>
                    <a:pt x="50" y="12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1" name="Freeform 9"/>
            <p:cNvSpPr>
              <a:spLocks/>
            </p:cNvSpPr>
            <p:nvPr/>
          </p:nvSpPr>
          <p:spPr bwMode="auto">
            <a:xfrm>
              <a:off x="601" y="776"/>
              <a:ext cx="315" cy="295"/>
            </a:xfrm>
            <a:custGeom>
              <a:avLst/>
              <a:gdLst>
                <a:gd name="T0" fmla="*/ 246 w 315"/>
                <a:gd name="T1" fmla="*/ 12 h 295"/>
                <a:gd name="T2" fmla="*/ 183 w 315"/>
                <a:gd name="T3" fmla="*/ 0 h 295"/>
                <a:gd name="T4" fmla="*/ 125 w 315"/>
                <a:gd name="T5" fmla="*/ 12 h 295"/>
                <a:gd name="T6" fmla="*/ 93 w 315"/>
                <a:gd name="T7" fmla="*/ 53 h 295"/>
                <a:gd name="T8" fmla="*/ 67 w 315"/>
                <a:gd name="T9" fmla="*/ 85 h 295"/>
                <a:gd name="T10" fmla="*/ 54 w 315"/>
                <a:gd name="T11" fmla="*/ 120 h 295"/>
                <a:gd name="T12" fmla="*/ 46 w 315"/>
                <a:gd name="T13" fmla="*/ 128 h 295"/>
                <a:gd name="T14" fmla="*/ 28 w 315"/>
                <a:gd name="T15" fmla="*/ 114 h 295"/>
                <a:gd name="T16" fmla="*/ 8 w 315"/>
                <a:gd name="T17" fmla="*/ 119 h 295"/>
                <a:gd name="T18" fmla="*/ 0 w 315"/>
                <a:gd name="T19" fmla="*/ 135 h 295"/>
                <a:gd name="T20" fmla="*/ 7 w 315"/>
                <a:gd name="T21" fmla="*/ 156 h 295"/>
                <a:gd name="T22" fmla="*/ 22 w 315"/>
                <a:gd name="T23" fmla="*/ 171 h 295"/>
                <a:gd name="T24" fmla="*/ 40 w 315"/>
                <a:gd name="T25" fmla="*/ 172 h 295"/>
                <a:gd name="T26" fmla="*/ 52 w 315"/>
                <a:gd name="T27" fmla="*/ 167 h 295"/>
                <a:gd name="T28" fmla="*/ 52 w 315"/>
                <a:gd name="T29" fmla="*/ 174 h 295"/>
                <a:gd name="T30" fmla="*/ 52 w 315"/>
                <a:gd name="T31" fmla="*/ 199 h 295"/>
                <a:gd name="T32" fmla="*/ 62 w 315"/>
                <a:gd name="T33" fmla="*/ 224 h 295"/>
                <a:gd name="T34" fmla="*/ 83 w 315"/>
                <a:gd name="T35" fmla="*/ 243 h 295"/>
                <a:gd name="T36" fmla="*/ 107 w 315"/>
                <a:gd name="T37" fmla="*/ 255 h 295"/>
                <a:gd name="T38" fmla="*/ 117 w 315"/>
                <a:gd name="T39" fmla="*/ 268 h 295"/>
                <a:gd name="T40" fmla="*/ 130 w 315"/>
                <a:gd name="T41" fmla="*/ 284 h 295"/>
                <a:gd name="T42" fmla="*/ 153 w 315"/>
                <a:gd name="T43" fmla="*/ 293 h 295"/>
                <a:gd name="T44" fmla="*/ 170 w 315"/>
                <a:gd name="T45" fmla="*/ 292 h 295"/>
                <a:gd name="T46" fmla="*/ 181 w 315"/>
                <a:gd name="T47" fmla="*/ 291 h 295"/>
                <a:gd name="T48" fmla="*/ 200 w 315"/>
                <a:gd name="T49" fmla="*/ 288 h 295"/>
                <a:gd name="T50" fmla="*/ 218 w 315"/>
                <a:gd name="T51" fmla="*/ 273 h 295"/>
                <a:gd name="T52" fmla="*/ 246 w 315"/>
                <a:gd name="T53" fmla="*/ 251 h 295"/>
                <a:gd name="T54" fmla="*/ 280 w 315"/>
                <a:gd name="T55" fmla="*/ 228 h 295"/>
                <a:gd name="T56" fmla="*/ 298 w 315"/>
                <a:gd name="T57" fmla="*/ 210 h 295"/>
                <a:gd name="T58" fmla="*/ 313 w 315"/>
                <a:gd name="T59" fmla="*/ 175 h 295"/>
                <a:gd name="T60" fmla="*/ 311 w 315"/>
                <a:gd name="T61" fmla="*/ 148 h 295"/>
                <a:gd name="T62" fmla="*/ 314 w 315"/>
                <a:gd name="T63" fmla="*/ 116 h 295"/>
                <a:gd name="T64" fmla="*/ 308 w 315"/>
                <a:gd name="T65" fmla="*/ 69 h 295"/>
                <a:gd name="T66" fmla="*/ 269 w 315"/>
                <a:gd name="T67" fmla="*/ 2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295">
                  <a:moveTo>
                    <a:pt x="269" y="26"/>
                  </a:moveTo>
                  <a:lnTo>
                    <a:pt x="246" y="12"/>
                  </a:lnTo>
                  <a:lnTo>
                    <a:pt x="212" y="1"/>
                  </a:lnTo>
                  <a:lnTo>
                    <a:pt x="183" y="0"/>
                  </a:lnTo>
                  <a:lnTo>
                    <a:pt x="151" y="5"/>
                  </a:lnTo>
                  <a:lnTo>
                    <a:pt x="125" y="12"/>
                  </a:lnTo>
                  <a:lnTo>
                    <a:pt x="107" y="30"/>
                  </a:lnTo>
                  <a:lnTo>
                    <a:pt x="93" y="53"/>
                  </a:lnTo>
                  <a:lnTo>
                    <a:pt x="82" y="68"/>
                  </a:lnTo>
                  <a:lnTo>
                    <a:pt x="67" y="85"/>
                  </a:lnTo>
                  <a:lnTo>
                    <a:pt x="59" y="103"/>
                  </a:lnTo>
                  <a:lnTo>
                    <a:pt x="54" y="120"/>
                  </a:lnTo>
                  <a:lnTo>
                    <a:pt x="56" y="136"/>
                  </a:lnTo>
                  <a:lnTo>
                    <a:pt x="46" y="128"/>
                  </a:lnTo>
                  <a:lnTo>
                    <a:pt x="39" y="118"/>
                  </a:lnTo>
                  <a:lnTo>
                    <a:pt x="28" y="114"/>
                  </a:lnTo>
                  <a:lnTo>
                    <a:pt x="18" y="115"/>
                  </a:lnTo>
                  <a:lnTo>
                    <a:pt x="8" y="119"/>
                  </a:lnTo>
                  <a:lnTo>
                    <a:pt x="2" y="124"/>
                  </a:lnTo>
                  <a:lnTo>
                    <a:pt x="0" y="135"/>
                  </a:lnTo>
                  <a:lnTo>
                    <a:pt x="3" y="146"/>
                  </a:lnTo>
                  <a:lnTo>
                    <a:pt x="7" y="156"/>
                  </a:lnTo>
                  <a:lnTo>
                    <a:pt x="15" y="164"/>
                  </a:lnTo>
                  <a:lnTo>
                    <a:pt x="22" y="171"/>
                  </a:lnTo>
                  <a:lnTo>
                    <a:pt x="31" y="174"/>
                  </a:lnTo>
                  <a:lnTo>
                    <a:pt x="40" y="172"/>
                  </a:lnTo>
                  <a:lnTo>
                    <a:pt x="45" y="171"/>
                  </a:lnTo>
                  <a:lnTo>
                    <a:pt x="52" y="167"/>
                  </a:lnTo>
                  <a:lnTo>
                    <a:pt x="57" y="165"/>
                  </a:lnTo>
                  <a:lnTo>
                    <a:pt x="52" y="174"/>
                  </a:lnTo>
                  <a:lnTo>
                    <a:pt x="50" y="187"/>
                  </a:lnTo>
                  <a:lnTo>
                    <a:pt x="52" y="199"/>
                  </a:lnTo>
                  <a:lnTo>
                    <a:pt x="56" y="211"/>
                  </a:lnTo>
                  <a:lnTo>
                    <a:pt x="62" y="224"/>
                  </a:lnTo>
                  <a:lnTo>
                    <a:pt x="72" y="233"/>
                  </a:lnTo>
                  <a:lnTo>
                    <a:pt x="83" y="243"/>
                  </a:lnTo>
                  <a:lnTo>
                    <a:pt x="94" y="250"/>
                  </a:lnTo>
                  <a:lnTo>
                    <a:pt x="107" y="255"/>
                  </a:lnTo>
                  <a:lnTo>
                    <a:pt x="116" y="261"/>
                  </a:lnTo>
                  <a:lnTo>
                    <a:pt x="117" y="268"/>
                  </a:lnTo>
                  <a:lnTo>
                    <a:pt x="123" y="277"/>
                  </a:lnTo>
                  <a:lnTo>
                    <a:pt x="130" y="284"/>
                  </a:lnTo>
                  <a:lnTo>
                    <a:pt x="142" y="289"/>
                  </a:lnTo>
                  <a:lnTo>
                    <a:pt x="153" y="293"/>
                  </a:lnTo>
                  <a:lnTo>
                    <a:pt x="163" y="294"/>
                  </a:lnTo>
                  <a:lnTo>
                    <a:pt x="170" y="292"/>
                  </a:lnTo>
                  <a:lnTo>
                    <a:pt x="174" y="285"/>
                  </a:lnTo>
                  <a:lnTo>
                    <a:pt x="181" y="291"/>
                  </a:lnTo>
                  <a:lnTo>
                    <a:pt x="191" y="291"/>
                  </a:lnTo>
                  <a:lnTo>
                    <a:pt x="200" y="288"/>
                  </a:lnTo>
                  <a:lnTo>
                    <a:pt x="210" y="282"/>
                  </a:lnTo>
                  <a:lnTo>
                    <a:pt x="218" y="273"/>
                  </a:lnTo>
                  <a:lnTo>
                    <a:pt x="229" y="263"/>
                  </a:lnTo>
                  <a:lnTo>
                    <a:pt x="246" y="251"/>
                  </a:lnTo>
                  <a:lnTo>
                    <a:pt x="261" y="240"/>
                  </a:lnTo>
                  <a:lnTo>
                    <a:pt x="280" y="228"/>
                  </a:lnTo>
                  <a:lnTo>
                    <a:pt x="288" y="217"/>
                  </a:lnTo>
                  <a:lnTo>
                    <a:pt x="298" y="210"/>
                  </a:lnTo>
                  <a:lnTo>
                    <a:pt x="308" y="198"/>
                  </a:lnTo>
                  <a:lnTo>
                    <a:pt x="313" y="175"/>
                  </a:lnTo>
                  <a:lnTo>
                    <a:pt x="314" y="154"/>
                  </a:lnTo>
                  <a:lnTo>
                    <a:pt x="311" y="148"/>
                  </a:lnTo>
                  <a:lnTo>
                    <a:pt x="311" y="138"/>
                  </a:lnTo>
                  <a:lnTo>
                    <a:pt x="314" y="116"/>
                  </a:lnTo>
                  <a:lnTo>
                    <a:pt x="314" y="91"/>
                  </a:lnTo>
                  <a:lnTo>
                    <a:pt x="308" y="69"/>
                  </a:lnTo>
                  <a:lnTo>
                    <a:pt x="293" y="49"/>
                  </a:lnTo>
                  <a:lnTo>
                    <a:pt x="269" y="26"/>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2" name="Freeform 10"/>
            <p:cNvSpPr>
              <a:spLocks/>
            </p:cNvSpPr>
            <p:nvPr/>
          </p:nvSpPr>
          <p:spPr bwMode="auto">
            <a:xfrm>
              <a:off x="714" y="923"/>
              <a:ext cx="18" cy="26"/>
            </a:xfrm>
            <a:custGeom>
              <a:avLst/>
              <a:gdLst>
                <a:gd name="T0" fmla="*/ 17 w 18"/>
                <a:gd name="T1" fmla="*/ 0 h 26"/>
                <a:gd name="T2" fmla="*/ 10 w 18"/>
                <a:gd name="T3" fmla="*/ 2 h 26"/>
                <a:gd name="T4" fmla="*/ 5 w 18"/>
                <a:gd name="T5" fmla="*/ 5 h 26"/>
                <a:gd name="T6" fmla="*/ 1 w 18"/>
                <a:gd name="T7" fmla="*/ 9 h 26"/>
                <a:gd name="T8" fmla="*/ 0 w 18"/>
                <a:gd name="T9" fmla="*/ 15 h 26"/>
                <a:gd name="T10" fmla="*/ 1 w 18"/>
                <a:gd name="T11" fmla="*/ 20 h 26"/>
                <a:gd name="T12" fmla="*/ 2 w 18"/>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17" y="0"/>
                  </a:moveTo>
                  <a:lnTo>
                    <a:pt x="10" y="2"/>
                  </a:lnTo>
                  <a:lnTo>
                    <a:pt x="5" y="5"/>
                  </a:lnTo>
                  <a:lnTo>
                    <a:pt x="1" y="9"/>
                  </a:lnTo>
                  <a:lnTo>
                    <a:pt x="0" y="15"/>
                  </a:lnTo>
                  <a:lnTo>
                    <a:pt x="1" y="20"/>
                  </a:lnTo>
                  <a:lnTo>
                    <a:pt x="2" y="2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3" name="Freeform 11"/>
            <p:cNvSpPr>
              <a:spLocks/>
            </p:cNvSpPr>
            <p:nvPr/>
          </p:nvSpPr>
          <p:spPr bwMode="auto">
            <a:xfrm>
              <a:off x="717" y="924"/>
              <a:ext cx="131" cy="45"/>
            </a:xfrm>
            <a:custGeom>
              <a:avLst/>
              <a:gdLst>
                <a:gd name="T0" fmla="*/ 0 w 131"/>
                <a:gd name="T1" fmla="*/ 9 h 45"/>
                <a:gd name="T2" fmla="*/ 3 w 131"/>
                <a:gd name="T3" fmla="*/ 15 h 45"/>
                <a:gd name="T4" fmla="*/ 9 w 131"/>
                <a:gd name="T5" fmla="*/ 22 h 45"/>
                <a:gd name="T6" fmla="*/ 16 w 131"/>
                <a:gd name="T7" fmla="*/ 28 h 45"/>
                <a:gd name="T8" fmla="*/ 22 w 131"/>
                <a:gd name="T9" fmla="*/ 33 h 45"/>
                <a:gd name="T10" fmla="*/ 30 w 131"/>
                <a:gd name="T11" fmla="*/ 38 h 45"/>
                <a:gd name="T12" fmla="*/ 42 w 131"/>
                <a:gd name="T13" fmla="*/ 41 h 45"/>
                <a:gd name="T14" fmla="*/ 54 w 131"/>
                <a:gd name="T15" fmla="*/ 42 h 45"/>
                <a:gd name="T16" fmla="*/ 68 w 131"/>
                <a:gd name="T17" fmla="*/ 44 h 45"/>
                <a:gd name="T18" fmla="*/ 82 w 131"/>
                <a:gd name="T19" fmla="*/ 43 h 45"/>
                <a:gd name="T20" fmla="*/ 92 w 131"/>
                <a:gd name="T21" fmla="*/ 42 h 45"/>
                <a:gd name="T22" fmla="*/ 104 w 131"/>
                <a:gd name="T23" fmla="*/ 37 h 45"/>
                <a:gd name="T24" fmla="*/ 113 w 131"/>
                <a:gd name="T25" fmla="*/ 31 h 45"/>
                <a:gd name="T26" fmla="*/ 121 w 131"/>
                <a:gd name="T27" fmla="*/ 22 h 45"/>
                <a:gd name="T28" fmla="*/ 125 w 131"/>
                <a:gd name="T29" fmla="*/ 15 h 45"/>
                <a:gd name="T30" fmla="*/ 128 w 131"/>
                <a:gd name="T31" fmla="*/ 8 h 45"/>
                <a:gd name="T32" fmla="*/ 130 w 131"/>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45">
                  <a:moveTo>
                    <a:pt x="0" y="9"/>
                  </a:moveTo>
                  <a:lnTo>
                    <a:pt x="3" y="15"/>
                  </a:lnTo>
                  <a:lnTo>
                    <a:pt x="9" y="22"/>
                  </a:lnTo>
                  <a:lnTo>
                    <a:pt x="16" y="28"/>
                  </a:lnTo>
                  <a:lnTo>
                    <a:pt x="22" y="33"/>
                  </a:lnTo>
                  <a:lnTo>
                    <a:pt x="30" y="38"/>
                  </a:lnTo>
                  <a:lnTo>
                    <a:pt x="42" y="41"/>
                  </a:lnTo>
                  <a:lnTo>
                    <a:pt x="54" y="42"/>
                  </a:lnTo>
                  <a:lnTo>
                    <a:pt x="68" y="44"/>
                  </a:lnTo>
                  <a:lnTo>
                    <a:pt x="82" y="43"/>
                  </a:lnTo>
                  <a:lnTo>
                    <a:pt x="92" y="42"/>
                  </a:lnTo>
                  <a:lnTo>
                    <a:pt x="104" y="37"/>
                  </a:lnTo>
                  <a:lnTo>
                    <a:pt x="113" y="31"/>
                  </a:lnTo>
                  <a:lnTo>
                    <a:pt x="121" y="22"/>
                  </a:lnTo>
                  <a:lnTo>
                    <a:pt x="125" y="15"/>
                  </a:lnTo>
                  <a:lnTo>
                    <a:pt x="128" y="8"/>
                  </a:lnTo>
                  <a:lnTo>
                    <a:pt x="13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4" name="Freeform 12"/>
            <p:cNvSpPr>
              <a:spLocks/>
            </p:cNvSpPr>
            <p:nvPr/>
          </p:nvSpPr>
          <p:spPr bwMode="auto">
            <a:xfrm>
              <a:off x="829" y="918"/>
              <a:ext cx="28" cy="18"/>
            </a:xfrm>
            <a:custGeom>
              <a:avLst/>
              <a:gdLst>
                <a:gd name="T0" fmla="*/ 0 w 28"/>
                <a:gd name="T1" fmla="*/ 0 h 18"/>
                <a:gd name="T2" fmla="*/ 7 w 28"/>
                <a:gd name="T3" fmla="*/ 1 h 18"/>
                <a:gd name="T4" fmla="*/ 12 w 28"/>
                <a:gd name="T5" fmla="*/ 3 h 18"/>
                <a:gd name="T6" fmla="*/ 18 w 28"/>
                <a:gd name="T7" fmla="*/ 6 h 18"/>
                <a:gd name="T8" fmla="*/ 23 w 28"/>
                <a:gd name="T9" fmla="*/ 9 h 18"/>
                <a:gd name="T10" fmla="*/ 26 w 28"/>
                <a:gd name="T11" fmla="*/ 13 h 18"/>
                <a:gd name="T12" fmla="*/ 27 w 28"/>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0" y="0"/>
                  </a:moveTo>
                  <a:lnTo>
                    <a:pt x="7" y="1"/>
                  </a:lnTo>
                  <a:lnTo>
                    <a:pt x="12" y="3"/>
                  </a:lnTo>
                  <a:lnTo>
                    <a:pt x="18" y="6"/>
                  </a:lnTo>
                  <a:lnTo>
                    <a:pt x="23" y="9"/>
                  </a:lnTo>
                  <a:lnTo>
                    <a:pt x="26" y="13"/>
                  </a:lnTo>
                  <a:lnTo>
                    <a:pt x="27"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5" name="Freeform 13"/>
            <p:cNvSpPr>
              <a:spLocks/>
            </p:cNvSpPr>
            <p:nvPr/>
          </p:nvSpPr>
          <p:spPr bwMode="auto">
            <a:xfrm>
              <a:off x="748" y="852"/>
              <a:ext cx="67" cy="76"/>
            </a:xfrm>
            <a:custGeom>
              <a:avLst/>
              <a:gdLst>
                <a:gd name="T0" fmla="*/ 32 w 67"/>
                <a:gd name="T1" fmla="*/ 0 h 76"/>
                <a:gd name="T2" fmla="*/ 21 w 67"/>
                <a:gd name="T3" fmla="*/ 11 h 76"/>
                <a:gd name="T4" fmla="*/ 14 w 67"/>
                <a:gd name="T5" fmla="*/ 19 h 76"/>
                <a:gd name="T6" fmla="*/ 8 w 67"/>
                <a:gd name="T7" fmla="*/ 27 h 76"/>
                <a:gd name="T8" fmla="*/ 3 w 67"/>
                <a:gd name="T9" fmla="*/ 38 h 76"/>
                <a:gd name="T10" fmla="*/ 1 w 67"/>
                <a:gd name="T11" fmla="*/ 48 h 76"/>
                <a:gd name="T12" fmla="*/ 0 w 67"/>
                <a:gd name="T13" fmla="*/ 57 h 76"/>
                <a:gd name="T14" fmla="*/ 3 w 67"/>
                <a:gd name="T15" fmla="*/ 65 h 76"/>
                <a:gd name="T16" fmla="*/ 10 w 67"/>
                <a:gd name="T17" fmla="*/ 71 h 76"/>
                <a:gd name="T18" fmla="*/ 19 w 67"/>
                <a:gd name="T19" fmla="*/ 74 h 76"/>
                <a:gd name="T20" fmla="*/ 31 w 67"/>
                <a:gd name="T21" fmla="*/ 75 h 76"/>
                <a:gd name="T22" fmla="*/ 43 w 67"/>
                <a:gd name="T23" fmla="*/ 74 h 76"/>
                <a:gd name="T24" fmla="*/ 51 w 67"/>
                <a:gd name="T25" fmla="*/ 71 h 76"/>
                <a:gd name="T26" fmla="*/ 58 w 67"/>
                <a:gd name="T27" fmla="*/ 67 h 76"/>
                <a:gd name="T28" fmla="*/ 62 w 67"/>
                <a:gd name="T29" fmla="*/ 63 h 76"/>
                <a:gd name="T30" fmla="*/ 65 w 67"/>
                <a:gd name="T31" fmla="*/ 54 h 76"/>
                <a:gd name="T32" fmla="*/ 66 w 67"/>
                <a:gd name="T33" fmla="*/ 46 h 76"/>
                <a:gd name="T34" fmla="*/ 64 w 67"/>
                <a:gd name="T35" fmla="*/ 39 h 76"/>
                <a:gd name="T36" fmla="*/ 61 w 67"/>
                <a:gd name="T37" fmla="*/ 34 h 76"/>
                <a:gd name="T38" fmla="*/ 58 w 67"/>
                <a:gd name="T39" fmla="*/ 31 h 76"/>
                <a:gd name="T40" fmla="*/ 54 w 67"/>
                <a:gd name="T41" fmla="*/ 29 h 76"/>
                <a:gd name="T42" fmla="*/ 48 w 67"/>
                <a:gd name="T43" fmla="*/ 2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6">
                  <a:moveTo>
                    <a:pt x="32" y="0"/>
                  </a:moveTo>
                  <a:lnTo>
                    <a:pt x="21" y="11"/>
                  </a:lnTo>
                  <a:lnTo>
                    <a:pt x="14" y="19"/>
                  </a:lnTo>
                  <a:lnTo>
                    <a:pt x="8" y="27"/>
                  </a:lnTo>
                  <a:lnTo>
                    <a:pt x="3" y="38"/>
                  </a:lnTo>
                  <a:lnTo>
                    <a:pt x="1" y="48"/>
                  </a:lnTo>
                  <a:lnTo>
                    <a:pt x="0" y="57"/>
                  </a:lnTo>
                  <a:lnTo>
                    <a:pt x="3" y="65"/>
                  </a:lnTo>
                  <a:lnTo>
                    <a:pt x="10" y="71"/>
                  </a:lnTo>
                  <a:lnTo>
                    <a:pt x="19" y="74"/>
                  </a:lnTo>
                  <a:lnTo>
                    <a:pt x="31" y="75"/>
                  </a:lnTo>
                  <a:lnTo>
                    <a:pt x="43" y="74"/>
                  </a:lnTo>
                  <a:lnTo>
                    <a:pt x="51" y="71"/>
                  </a:lnTo>
                  <a:lnTo>
                    <a:pt x="58" y="67"/>
                  </a:lnTo>
                  <a:lnTo>
                    <a:pt x="62" y="63"/>
                  </a:lnTo>
                  <a:lnTo>
                    <a:pt x="65" y="54"/>
                  </a:lnTo>
                  <a:lnTo>
                    <a:pt x="66" y="46"/>
                  </a:lnTo>
                  <a:lnTo>
                    <a:pt x="64" y="39"/>
                  </a:lnTo>
                  <a:lnTo>
                    <a:pt x="61" y="34"/>
                  </a:lnTo>
                  <a:lnTo>
                    <a:pt x="58" y="31"/>
                  </a:lnTo>
                  <a:lnTo>
                    <a:pt x="54" y="29"/>
                  </a:lnTo>
                  <a:lnTo>
                    <a:pt x="48" y="2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6" name="Freeform 14"/>
            <p:cNvSpPr>
              <a:spLocks/>
            </p:cNvSpPr>
            <p:nvPr/>
          </p:nvSpPr>
          <p:spPr bwMode="auto">
            <a:xfrm>
              <a:off x="799" y="844"/>
              <a:ext cx="42" cy="14"/>
            </a:xfrm>
            <a:custGeom>
              <a:avLst/>
              <a:gdLst>
                <a:gd name="T0" fmla="*/ 0 w 42"/>
                <a:gd name="T1" fmla="*/ 3 h 14"/>
                <a:gd name="T2" fmla="*/ 8 w 42"/>
                <a:gd name="T3" fmla="*/ 1 h 14"/>
                <a:gd name="T4" fmla="*/ 16 w 42"/>
                <a:gd name="T5" fmla="*/ 0 h 14"/>
                <a:gd name="T6" fmla="*/ 25 w 42"/>
                <a:gd name="T7" fmla="*/ 1 h 14"/>
                <a:gd name="T8" fmla="*/ 34 w 42"/>
                <a:gd name="T9" fmla="*/ 4 h 14"/>
                <a:gd name="T10" fmla="*/ 41 w 42"/>
                <a:gd name="T11" fmla="*/ 11 h 14"/>
                <a:gd name="T12" fmla="*/ 33 w 42"/>
                <a:gd name="T13" fmla="*/ 13 h 14"/>
                <a:gd name="T14" fmla="*/ 29 w 42"/>
                <a:gd name="T15" fmla="*/ 13 h 14"/>
                <a:gd name="T16" fmla="*/ 24 w 42"/>
                <a:gd name="T17" fmla="*/ 13 h 14"/>
                <a:gd name="T18" fmla="*/ 20 w 42"/>
                <a:gd name="T19" fmla="*/ 12 h 14"/>
                <a:gd name="T20" fmla="*/ 18 w 42"/>
                <a:gd name="T21" fmla="*/ 9 h 14"/>
                <a:gd name="T22" fmla="*/ 19 w 42"/>
                <a:gd name="T23" fmla="*/ 5 h 14"/>
                <a:gd name="T24" fmla="*/ 21 w 42"/>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4">
                  <a:moveTo>
                    <a:pt x="0" y="3"/>
                  </a:moveTo>
                  <a:lnTo>
                    <a:pt x="8" y="1"/>
                  </a:lnTo>
                  <a:lnTo>
                    <a:pt x="16" y="0"/>
                  </a:lnTo>
                  <a:lnTo>
                    <a:pt x="25" y="1"/>
                  </a:lnTo>
                  <a:lnTo>
                    <a:pt x="34" y="4"/>
                  </a:lnTo>
                  <a:lnTo>
                    <a:pt x="41" y="11"/>
                  </a:lnTo>
                  <a:lnTo>
                    <a:pt x="33" y="13"/>
                  </a:lnTo>
                  <a:lnTo>
                    <a:pt x="29" y="13"/>
                  </a:lnTo>
                  <a:lnTo>
                    <a:pt x="24" y="13"/>
                  </a:lnTo>
                  <a:lnTo>
                    <a:pt x="20" y="12"/>
                  </a:lnTo>
                  <a:lnTo>
                    <a:pt x="18" y="9"/>
                  </a:lnTo>
                  <a:lnTo>
                    <a:pt x="19" y="5"/>
                  </a:lnTo>
                  <a:lnTo>
                    <a:pt x="21"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7" name="Freeform 15"/>
            <p:cNvSpPr>
              <a:spLocks/>
            </p:cNvSpPr>
            <p:nvPr/>
          </p:nvSpPr>
          <p:spPr bwMode="auto">
            <a:xfrm>
              <a:off x="720" y="847"/>
              <a:ext cx="47" cy="16"/>
            </a:xfrm>
            <a:custGeom>
              <a:avLst/>
              <a:gdLst>
                <a:gd name="T0" fmla="*/ 0 w 47"/>
                <a:gd name="T1" fmla="*/ 15 h 16"/>
                <a:gd name="T2" fmla="*/ 6 w 47"/>
                <a:gd name="T3" fmla="*/ 12 h 16"/>
                <a:gd name="T4" fmla="*/ 12 w 47"/>
                <a:gd name="T5" fmla="*/ 10 h 16"/>
                <a:gd name="T6" fmla="*/ 16 w 47"/>
                <a:gd name="T7" fmla="*/ 5 h 16"/>
                <a:gd name="T8" fmla="*/ 24 w 47"/>
                <a:gd name="T9" fmla="*/ 6 h 16"/>
                <a:gd name="T10" fmla="*/ 31 w 47"/>
                <a:gd name="T11" fmla="*/ 5 h 16"/>
                <a:gd name="T12" fmla="*/ 38 w 47"/>
                <a:gd name="T13" fmla="*/ 3 h 16"/>
                <a:gd name="T14" fmla="*/ 46 w 47"/>
                <a:gd name="T15" fmla="*/ 0 h 16"/>
                <a:gd name="T16" fmla="*/ 41 w 47"/>
                <a:gd name="T17" fmla="*/ 3 h 16"/>
                <a:gd name="T18" fmla="*/ 37 w 47"/>
                <a:gd name="T19" fmla="*/ 7 h 16"/>
                <a:gd name="T20" fmla="*/ 35 w 47"/>
                <a:gd name="T21" fmla="*/ 10 h 16"/>
                <a:gd name="T22" fmla="*/ 30 w 47"/>
                <a:gd name="T23" fmla="*/ 11 h 16"/>
                <a:gd name="T24" fmla="*/ 25 w 47"/>
                <a:gd name="T2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16">
                  <a:moveTo>
                    <a:pt x="0" y="15"/>
                  </a:moveTo>
                  <a:lnTo>
                    <a:pt x="6" y="12"/>
                  </a:lnTo>
                  <a:lnTo>
                    <a:pt x="12" y="10"/>
                  </a:lnTo>
                  <a:lnTo>
                    <a:pt x="16" y="5"/>
                  </a:lnTo>
                  <a:lnTo>
                    <a:pt x="24" y="6"/>
                  </a:lnTo>
                  <a:lnTo>
                    <a:pt x="31" y="5"/>
                  </a:lnTo>
                  <a:lnTo>
                    <a:pt x="38" y="3"/>
                  </a:lnTo>
                  <a:lnTo>
                    <a:pt x="46" y="0"/>
                  </a:lnTo>
                  <a:lnTo>
                    <a:pt x="41" y="3"/>
                  </a:lnTo>
                  <a:lnTo>
                    <a:pt x="37" y="7"/>
                  </a:lnTo>
                  <a:lnTo>
                    <a:pt x="35" y="10"/>
                  </a:lnTo>
                  <a:lnTo>
                    <a:pt x="30" y="11"/>
                  </a:lnTo>
                  <a:lnTo>
                    <a:pt x="25" y="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8" name="Freeform 16"/>
            <p:cNvSpPr>
              <a:spLocks/>
            </p:cNvSpPr>
            <p:nvPr/>
          </p:nvSpPr>
          <p:spPr bwMode="auto">
            <a:xfrm>
              <a:off x="797" y="826"/>
              <a:ext cx="49" cy="16"/>
            </a:xfrm>
            <a:custGeom>
              <a:avLst/>
              <a:gdLst>
                <a:gd name="T0" fmla="*/ 1 w 49"/>
                <a:gd name="T1" fmla="*/ 4 h 16"/>
                <a:gd name="T2" fmla="*/ 0 w 49"/>
                <a:gd name="T3" fmla="*/ 7 h 16"/>
                <a:gd name="T4" fmla="*/ 0 w 49"/>
                <a:gd name="T5" fmla="*/ 11 h 16"/>
                <a:gd name="T6" fmla="*/ 3 w 49"/>
                <a:gd name="T7" fmla="*/ 12 h 16"/>
                <a:gd name="T8" fmla="*/ 8 w 49"/>
                <a:gd name="T9" fmla="*/ 13 h 16"/>
                <a:gd name="T10" fmla="*/ 15 w 49"/>
                <a:gd name="T11" fmla="*/ 12 h 16"/>
                <a:gd name="T12" fmla="*/ 22 w 49"/>
                <a:gd name="T13" fmla="*/ 11 h 16"/>
                <a:gd name="T14" fmla="*/ 29 w 49"/>
                <a:gd name="T15" fmla="*/ 11 h 16"/>
                <a:gd name="T16" fmla="*/ 36 w 49"/>
                <a:gd name="T17" fmla="*/ 14 h 16"/>
                <a:gd name="T18" fmla="*/ 42 w 49"/>
                <a:gd name="T19" fmla="*/ 15 h 16"/>
                <a:gd name="T20" fmla="*/ 47 w 49"/>
                <a:gd name="T21" fmla="*/ 13 h 16"/>
                <a:gd name="T22" fmla="*/ 48 w 49"/>
                <a:gd name="T23" fmla="*/ 9 h 16"/>
                <a:gd name="T24" fmla="*/ 45 w 49"/>
                <a:gd name="T25" fmla="*/ 6 h 16"/>
                <a:gd name="T26" fmla="*/ 38 w 49"/>
                <a:gd name="T27" fmla="*/ 2 h 16"/>
                <a:gd name="T28" fmla="*/ 28 w 49"/>
                <a:gd name="T29" fmla="*/ 1 h 16"/>
                <a:gd name="T30" fmla="*/ 18 w 49"/>
                <a:gd name="T31" fmla="*/ 0 h 16"/>
                <a:gd name="T32" fmla="*/ 9 w 49"/>
                <a:gd name="T33" fmla="*/ 2 h 16"/>
                <a:gd name="T34" fmla="*/ 1 w 49"/>
                <a:gd name="T3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6">
                  <a:moveTo>
                    <a:pt x="1" y="4"/>
                  </a:moveTo>
                  <a:lnTo>
                    <a:pt x="0" y="7"/>
                  </a:lnTo>
                  <a:lnTo>
                    <a:pt x="0" y="11"/>
                  </a:lnTo>
                  <a:lnTo>
                    <a:pt x="3" y="12"/>
                  </a:lnTo>
                  <a:lnTo>
                    <a:pt x="8" y="13"/>
                  </a:lnTo>
                  <a:lnTo>
                    <a:pt x="15" y="12"/>
                  </a:lnTo>
                  <a:lnTo>
                    <a:pt x="22" y="11"/>
                  </a:lnTo>
                  <a:lnTo>
                    <a:pt x="29" y="11"/>
                  </a:lnTo>
                  <a:lnTo>
                    <a:pt x="36" y="14"/>
                  </a:lnTo>
                  <a:lnTo>
                    <a:pt x="42" y="15"/>
                  </a:lnTo>
                  <a:lnTo>
                    <a:pt x="47" y="13"/>
                  </a:lnTo>
                  <a:lnTo>
                    <a:pt x="48" y="9"/>
                  </a:lnTo>
                  <a:lnTo>
                    <a:pt x="45" y="6"/>
                  </a:lnTo>
                  <a:lnTo>
                    <a:pt x="38" y="2"/>
                  </a:lnTo>
                  <a:lnTo>
                    <a:pt x="28" y="1"/>
                  </a:lnTo>
                  <a:lnTo>
                    <a:pt x="18" y="0"/>
                  </a:lnTo>
                  <a:lnTo>
                    <a:pt x="9" y="2"/>
                  </a:lnTo>
                  <a:lnTo>
                    <a:pt x="1" y="4"/>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9" name="Freeform 17"/>
            <p:cNvSpPr>
              <a:spLocks/>
            </p:cNvSpPr>
            <p:nvPr/>
          </p:nvSpPr>
          <p:spPr bwMode="auto">
            <a:xfrm>
              <a:off x="629" y="752"/>
              <a:ext cx="314" cy="167"/>
            </a:xfrm>
            <a:custGeom>
              <a:avLst/>
              <a:gdLst>
                <a:gd name="T0" fmla="*/ 8 w 314"/>
                <a:gd name="T1" fmla="*/ 149 h 167"/>
                <a:gd name="T2" fmla="*/ 23 w 314"/>
                <a:gd name="T3" fmla="*/ 163 h 167"/>
                <a:gd name="T4" fmla="*/ 31 w 314"/>
                <a:gd name="T5" fmla="*/ 152 h 167"/>
                <a:gd name="T6" fmla="*/ 36 w 314"/>
                <a:gd name="T7" fmla="*/ 125 h 167"/>
                <a:gd name="T8" fmla="*/ 51 w 314"/>
                <a:gd name="T9" fmla="*/ 96 h 167"/>
                <a:gd name="T10" fmla="*/ 81 w 314"/>
                <a:gd name="T11" fmla="*/ 60 h 167"/>
                <a:gd name="T12" fmla="*/ 100 w 314"/>
                <a:gd name="T13" fmla="*/ 63 h 167"/>
                <a:gd name="T14" fmla="*/ 130 w 314"/>
                <a:gd name="T15" fmla="*/ 72 h 167"/>
                <a:gd name="T16" fmla="*/ 150 w 314"/>
                <a:gd name="T17" fmla="*/ 74 h 167"/>
                <a:gd name="T18" fmla="*/ 171 w 314"/>
                <a:gd name="T19" fmla="*/ 70 h 167"/>
                <a:gd name="T20" fmla="*/ 198 w 314"/>
                <a:gd name="T21" fmla="*/ 60 h 167"/>
                <a:gd name="T22" fmla="*/ 216 w 314"/>
                <a:gd name="T23" fmla="*/ 54 h 167"/>
                <a:gd name="T24" fmla="*/ 230 w 314"/>
                <a:gd name="T25" fmla="*/ 51 h 167"/>
                <a:gd name="T26" fmla="*/ 240 w 314"/>
                <a:gd name="T27" fmla="*/ 64 h 167"/>
                <a:gd name="T28" fmla="*/ 262 w 314"/>
                <a:gd name="T29" fmla="*/ 78 h 167"/>
                <a:gd name="T30" fmla="*/ 274 w 314"/>
                <a:gd name="T31" fmla="*/ 99 h 167"/>
                <a:gd name="T32" fmla="*/ 276 w 314"/>
                <a:gd name="T33" fmla="*/ 122 h 167"/>
                <a:gd name="T34" fmla="*/ 286 w 314"/>
                <a:gd name="T35" fmla="*/ 140 h 167"/>
                <a:gd name="T36" fmla="*/ 285 w 314"/>
                <a:gd name="T37" fmla="*/ 155 h 167"/>
                <a:gd name="T38" fmla="*/ 299 w 314"/>
                <a:gd name="T39" fmla="*/ 149 h 167"/>
                <a:gd name="T40" fmla="*/ 306 w 314"/>
                <a:gd name="T41" fmla="*/ 129 h 167"/>
                <a:gd name="T42" fmla="*/ 313 w 314"/>
                <a:gd name="T43" fmla="*/ 96 h 167"/>
                <a:gd name="T44" fmla="*/ 303 w 314"/>
                <a:gd name="T45" fmla="*/ 64 h 167"/>
                <a:gd name="T46" fmla="*/ 286 w 314"/>
                <a:gd name="T47" fmla="*/ 41 h 167"/>
                <a:gd name="T48" fmla="*/ 263 w 314"/>
                <a:gd name="T49" fmla="*/ 30 h 167"/>
                <a:gd name="T50" fmla="*/ 243 w 314"/>
                <a:gd name="T51" fmla="*/ 30 h 167"/>
                <a:gd name="T52" fmla="*/ 224 w 314"/>
                <a:gd name="T53" fmla="*/ 25 h 167"/>
                <a:gd name="T54" fmla="*/ 196 w 314"/>
                <a:gd name="T55" fmla="*/ 10 h 167"/>
                <a:gd name="T56" fmla="*/ 163 w 314"/>
                <a:gd name="T57" fmla="*/ 2 h 167"/>
                <a:gd name="T58" fmla="*/ 126 w 314"/>
                <a:gd name="T59" fmla="*/ 1 h 167"/>
                <a:gd name="T60" fmla="*/ 85 w 314"/>
                <a:gd name="T61" fmla="*/ 6 h 167"/>
                <a:gd name="T62" fmla="*/ 59 w 314"/>
                <a:gd name="T63" fmla="*/ 16 h 167"/>
                <a:gd name="T64" fmla="*/ 46 w 314"/>
                <a:gd name="T65" fmla="*/ 36 h 167"/>
                <a:gd name="T66" fmla="*/ 52 w 314"/>
                <a:gd name="T67" fmla="*/ 54 h 167"/>
                <a:gd name="T68" fmla="*/ 34 w 314"/>
                <a:gd name="T69" fmla="*/ 61 h 167"/>
                <a:gd name="T70" fmla="*/ 19 w 314"/>
                <a:gd name="T71" fmla="*/ 70 h 167"/>
                <a:gd name="T72" fmla="*/ 8 w 314"/>
                <a:gd name="T73" fmla="*/ 79 h 167"/>
                <a:gd name="T74" fmla="*/ 1 w 314"/>
                <a:gd name="T75" fmla="*/ 98 h 167"/>
                <a:gd name="T76" fmla="*/ 0 w 314"/>
                <a:gd name="T77"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4" h="167">
                  <a:moveTo>
                    <a:pt x="3" y="137"/>
                  </a:moveTo>
                  <a:lnTo>
                    <a:pt x="8" y="149"/>
                  </a:lnTo>
                  <a:lnTo>
                    <a:pt x="14" y="157"/>
                  </a:lnTo>
                  <a:lnTo>
                    <a:pt x="23" y="163"/>
                  </a:lnTo>
                  <a:lnTo>
                    <a:pt x="33" y="166"/>
                  </a:lnTo>
                  <a:lnTo>
                    <a:pt x="31" y="152"/>
                  </a:lnTo>
                  <a:lnTo>
                    <a:pt x="33" y="138"/>
                  </a:lnTo>
                  <a:lnTo>
                    <a:pt x="36" y="125"/>
                  </a:lnTo>
                  <a:lnTo>
                    <a:pt x="42" y="111"/>
                  </a:lnTo>
                  <a:lnTo>
                    <a:pt x="51" y="96"/>
                  </a:lnTo>
                  <a:lnTo>
                    <a:pt x="65" y="77"/>
                  </a:lnTo>
                  <a:lnTo>
                    <a:pt x="81" y="60"/>
                  </a:lnTo>
                  <a:lnTo>
                    <a:pt x="88" y="56"/>
                  </a:lnTo>
                  <a:lnTo>
                    <a:pt x="100" y="63"/>
                  </a:lnTo>
                  <a:lnTo>
                    <a:pt x="114" y="68"/>
                  </a:lnTo>
                  <a:lnTo>
                    <a:pt x="130" y="72"/>
                  </a:lnTo>
                  <a:lnTo>
                    <a:pt x="139" y="74"/>
                  </a:lnTo>
                  <a:lnTo>
                    <a:pt x="150" y="74"/>
                  </a:lnTo>
                  <a:lnTo>
                    <a:pt x="161" y="73"/>
                  </a:lnTo>
                  <a:lnTo>
                    <a:pt x="171" y="70"/>
                  </a:lnTo>
                  <a:lnTo>
                    <a:pt x="186" y="65"/>
                  </a:lnTo>
                  <a:lnTo>
                    <a:pt x="198" y="60"/>
                  </a:lnTo>
                  <a:lnTo>
                    <a:pt x="210" y="54"/>
                  </a:lnTo>
                  <a:lnTo>
                    <a:pt x="216" y="54"/>
                  </a:lnTo>
                  <a:lnTo>
                    <a:pt x="220" y="53"/>
                  </a:lnTo>
                  <a:lnTo>
                    <a:pt x="230" y="51"/>
                  </a:lnTo>
                  <a:lnTo>
                    <a:pt x="233" y="56"/>
                  </a:lnTo>
                  <a:lnTo>
                    <a:pt x="240" y="64"/>
                  </a:lnTo>
                  <a:lnTo>
                    <a:pt x="250" y="70"/>
                  </a:lnTo>
                  <a:lnTo>
                    <a:pt x="262" y="78"/>
                  </a:lnTo>
                  <a:lnTo>
                    <a:pt x="269" y="87"/>
                  </a:lnTo>
                  <a:lnTo>
                    <a:pt x="274" y="99"/>
                  </a:lnTo>
                  <a:lnTo>
                    <a:pt x="271" y="111"/>
                  </a:lnTo>
                  <a:lnTo>
                    <a:pt x="276" y="122"/>
                  </a:lnTo>
                  <a:lnTo>
                    <a:pt x="282" y="130"/>
                  </a:lnTo>
                  <a:lnTo>
                    <a:pt x="286" y="140"/>
                  </a:lnTo>
                  <a:lnTo>
                    <a:pt x="288" y="146"/>
                  </a:lnTo>
                  <a:lnTo>
                    <a:pt x="285" y="155"/>
                  </a:lnTo>
                  <a:lnTo>
                    <a:pt x="296" y="155"/>
                  </a:lnTo>
                  <a:lnTo>
                    <a:pt x="299" y="149"/>
                  </a:lnTo>
                  <a:lnTo>
                    <a:pt x="304" y="140"/>
                  </a:lnTo>
                  <a:lnTo>
                    <a:pt x="306" y="129"/>
                  </a:lnTo>
                  <a:lnTo>
                    <a:pt x="310" y="114"/>
                  </a:lnTo>
                  <a:lnTo>
                    <a:pt x="313" y="96"/>
                  </a:lnTo>
                  <a:lnTo>
                    <a:pt x="310" y="80"/>
                  </a:lnTo>
                  <a:lnTo>
                    <a:pt x="303" y="64"/>
                  </a:lnTo>
                  <a:lnTo>
                    <a:pt x="295" y="52"/>
                  </a:lnTo>
                  <a:lnTo>
                    <a:pt x="286" y="41"/>
                  </a:lnTo>
                  <a:lnTo>
                    <a:pt x="274" y="34"/>
                  </a:lnTo>
                  <a:lnTo>
                    <a:pt x="263" y="30"/>
                  </a:lnTo>
                  <a:lnTo>
                    <a:pt x="252" y="29"/>
                  </a:lnTo>
                  <a:lnTo>
                    <a:pt x="243" y="30"/>
                  </a:lnTo>
                  <a:lnTo>
                    <a:pt x="233" y="33"/>
                  </a:lnTo>
                  <a:lnTo>
                    <a:pt x="224" y="25"/>
                  </a:lnTo>
                  <a:lnTo>
                    <a:pt x="212" y="17"/>
                  </a:lnTo>
                  <a:lnTo>
                    <a:pt x="196" y="10"/>
                  </a:lnTo>
                  <a:lnTo>
                    <a:pt x="182" y="6"/>
                  </a:lnTo>
                  <a:lnTo>
                    <a:pt x="163" y="2"/>
                  </a:lnTo>
                  <a:lnTo>
                    <a:pt x="147" y="0"/>
                  </a:lnTo>
                  <a:lnTo>
                    <a:pt x="126" y="1"/>
                  </a:lnTo>
                  <a:lnTo>
                    <a:pt x="105" y="2"/>
                  </a:lnTo>
                  <a:lnTo>
                    <a:pt x="85" y="6"/>
                  </a:lnTo>
                  <a:lnTo>
                    <a:pt x="69" y="9"/>
                  </a:lnTo>
                  <a:lnTo>
                    <a:pt x="59" y="16"/>
                  </a:lnTo>
                  <a:lnTo>
                    <a:pt x="50" y="25"/>
                  </a:lnTo>
                  <a:lnTo>
                    <a:pt x="46" y="36"/>
                  </a:lnTo>
                  <a:lnTo>
                    <a:pt x="48" y="44"/>
                  </a:lnTo>
                  <a:lnTo>
                    <a:pt x="52" y="54"/>
                  </a:lnTo>
                  <a:lnTo>
                    <a:pt x="43" y="56"/>
                  </a:lnTo>
                  <a:lnTo>
                    <a:pt x="34" y="61"/>
                  </a:lnTo>
                  <a:lnTo>
                    <a:pt x="26" y="65"/>
                  </a:lnTo>
                  <a:lnTo>
                    <a:pt x="19" y="70"/>
                  </a:lnTo>
                  <a:lnTo>
                    <a:pt x="14" y="74"/>
                  </a:lnTo>
                  <a:lnTo>
                    <a:pt x="8" y="79"/>
                  </a:lnTo>
                  <a:lnTo>
                    <a:pt x="3" y="87"/>
                  </a:lnTo>
                  <a:lnTo>
                    <a:pt x="1" y="98"/>
                  </a:lnTo>
                  <a:lnTo>
                    <a:pt x="0" y="115"/>
                  </a:lnTo>
                  <a:lnTo>
                    <a:pt x="0" y="125"/>
                  </a:lnTo>
                  <a:lnTo>
                    <a:pt x="3" y="137"/>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0" name="Freeform 18"/>
            <p:cNvSpPr>
              <a:spLocks/>
            </p:cNvSpPr>
            <p:nvPr/>
          </p:nvSpPr>
          <p:spPr bwMode="auto">
            <a:xfrm>
              <a:off x="650" y="819"/>
              <a:ext cx="41" cy="73"/>
            </a:xfrm>
            <a:custGeom>
              <a:avLst/>
              <a:gdLst>
                <a:gd name="T0" fmla="*/ 8 w 41"/>
                <a:gd name="T1" fmla="*/ 41 h 73"/>
                <a:gd name="T2" fmla="*/ 5 w 41"/>
                <a:gd name="T3" fmla="*/ 45 h 73"/>
                <a:gd name="T4" fmla="*/ 3 w 41"/>
                <a:gd name="T5" fmla="*/ 50 h 73"/>
                <a:gd name="T6" fmla="*/ 1 w 41"/>
                <a:gd name="T7" fmla="*/ 55 h 73"/>
                <a:gd name="T8" fmla="*/ 0 w 41"/>
                <a:gd name="T9" fmla="*/ 60 h 73"/>
                <a:gd name="T10" fmla="*/ 1 w 41"/>
                <a:gd name="T11" fmla="*/ 64 h 73"/>
                <a:gd name="T12" fmla="*/ 3 w 41"/>
                <a:gd name="T13" fmla="*/ 69 h 73"/>
                <a:gd name="T14" fmla="*/ 6 w 41"/>
                <a:gd name="T15" fmla="*/ 72 h 73"/>
                <a:gd name="T16" fmla="*/ 9 w 41"/>
                <a:gd name="T17" fmla="*/ 70 h 73"/>
                <a:gd name="T18" fmla="*/ 10 w 41"/>
                <a:gd name="T19" fmla="*/ 65 h 73"/>
                <a:gd name="T20" fmla="*/ 10 w 41"/>
                <a:gd name="T21" fmla="*/ 61 h 73"/>
                <a:gd name="T22" fmla="*/ 9 w 41"/>
                <a:gd name="T23" fmla="*/ 57 h 73"/>
                <a:gd name="T24" fmla="*/ 8 w 41"/>
                <a:gd name="T25" fmla="*/ 52 h 73"/>
                <a:gd name="T26" fmla="*/ 8 w 41"/>
                <a:gd name="T27" fmla="*/ 48 h 73"/>
                <a:gd name="T28" fmla="*/ 10 w 41"/>
                <a:gd name="T29" fmla="*/ 44 h 73"/>
                <a:gd name="T30" fmla="*/ 12 w 41"/>
                <a:gd name="T31" fmla="*/ 40 h 73"/>
                <a:gd name="T32" fmla="*/ 14 w 41"/>
                <a:gd name="T33" fmla="*/ 37 h 73"/>
                <a:gd name="T34" fmla="*/ 16 w 41"/>
                <a:gd name="T35" fmla="*/ 41 h 73"/>
                <a:gd name="T36" fmla="*/ 14 w 41"/>
                <a:gd name="T37" fmla="*/ 46 h 73"/>
                <a:gd name="T38" fmla="*/ 13 w 41"/>
                <a:gd name="T39" fmla="*/ 49 h 73"/>
                <a:gd name="T40" fmla="*/ 16 w 41"/>
                <a:gd name="T41" fmla="*/ 50 h 73"/>
                <a:gd name="T42" fmla="*/ 18 w 41"/>
                <a:gd name="T43" fmla="*/ 49 h 73"/>
                <a:gd name="T44" fmla="*/ 20 w 41"/>
                <a:gd name="T45" fmla="*/ 47 h 73"/>
                <a:gd name="T46" fmla="*/ 21 w 41"/>
                <a:gd name="T47" fmla="*/ 45 h 73"/>
                <a:gd name="T48" fmla="*/ 21 w 41"/>
                <a:gd name="T49" fmla="*/ 43 h 73"/>
                <a:gd name="T50" fmla="*/ 20 w 41"/>
                <a:gd name="T51" fmla="*/ 40 h 73"/>
                <a:gd name="T52" fmla="*/ 19 w 41"/>
                <a:gd name="T53" fmla="*/ 37 h 73"/>
                <a:gd name="T54" fmla="*/ 18 w 41"/>
                <a:gd name="T55" fmla="*/ 35 h 73"/>
                <a:gd name="T56" fmla="*/ 17 w 41"/>
                <a:gd name="T57" fmla="*/ 32 h 73"/>
                <a:gd name="T58" fmla="*/ 18 w 41"/>
                <a:gd name="T59" fmla="*/ 29 h 73"/>
                <a:gd name="T60" fmla="*/ 21 w 41"/>
                <a:gd name="T61" fmla="*/ 27 h 73"/>
                <a:gd name="T62" fmla="*/ 23 w 41"/>
                <a:gd name="T63" fmla="*/ 26 h 73"/>
                <a:gd name="T64" fmla="*/ 27 w 41"/>
                <a:gd name="T65" fmla="*/ 26 h 73"/>
                <a:gd name="T66" fmla="*/ 26 w 41"/>
                <a:gd name="T67" fmla="*/ 23 h 73"/>
                <a:gd name="T68" fmla="*/ 26 w 41"/>
                <a:gd name="T69" fmla="*/ 21 h 73"/>
                <a:gd name="T70" fmla="*/ 26 w 41"/>
                <a:gd name="T71" fmla="*/ 18 h 73"/>
                <a:gd name="T72" fmla="*/ 26 w 41"/>
                <a:gd name="T73" fmla="*/ 15 h 73"/>
                <a:gd name="T74" fmla="*/ 27 w 41"/>
                <a:gd name="T75" fmla="*/ 14 h 73"/>
                <a:gd name="T76" fmla="*/ 29 w 41"/>
                <a:gd name="T77" fmla="*/ 10 h 73"/>
                <a:gd name="T78" fmla="*/ 30 w 41"/>
                <a:gd name="T79" fmla="*/ 8 h 73"/>
                <a:gd name="T80" fmla="*/ 32 w 41"/>
                <a:gd name="T81" fmla="*/ 5 h 73"/>
                <a:gd name="T82" fmla="*/ 34 w 41"/>
                <a:gd name="T83" fmla="*/ 3 h 73"/>
                <a:gd name="T84" fmla="*/ 37 w 41"/>
                <a:gd name="T85" fmla="*/ 2 h 73"/>
                <a:gd name="T86" fmla="*/ 39 w 41"/>
                <a:gd name="T87" fmla="*/ 1 h 73"/>
                <a:gd name="T88" fmla="*/ 40 w 41"/>
                <a:gd name="T8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 h="73">
                  <a:moveTo>
                    <a:pt x="8" y="41"/>
                  </a:moveTo>
                  <a:lnTo>
                    <a:pt x="5" y="45"/>
                  </a:lnTo>
                  <a:lnTo>
                    <a:pt x="3" y="50"/>
                  </a:lnTo>
                  <a:lnTo>
                    <a:pt x="1" y="55"/>
                  </a:lnTo>
                  <a:lnTo>
                    <a:pt x="0" y="60"/>
                  </a:lnTo>
                  <a:lnTo>
                    <a:pt x="1" y="64"/>
                  </a:lnTo>
                  <a:lnTo>
                    <a:pt x="3" y="69"/>
                  </a:lnTo>
                  <a:lnTo>
                    <a:pt x="6" y="72"/>
                  </a:lnTo>
                  <a:lnTo>
                    <a:pt x="9" y="70"/>
                  </a:lnTo>
                  <a:lnTo>
                    <a:pt x="10" y="65"/>
                  </a:lnTo>
                  <a:lnTo>
                    <a:pt x="10" y="61"/>
                  </a:lnTo>
                  <a:lnTo>
                    <a:pt x="9" y="57"/>
                  </a:lnTo>
                  <a:lnTo>
                    <a:pt x="8" y="52"/>
                  </a:lnTo>
                  <a:lnTo>
                    <a:pt x="8" y="48"/>
                  </a:lnTo>
                  <a:lnTo>
                    <a:pt x="10" y="44"/>
                  </a:lnTo>
                  <a:lnTo>
                    <a:pt x="12" y="40"/>
                  </a:lnTo>
                  <a:lnTo>
                    <a:pt x="14" y="37"/>
                  </a:lnTo>
                  <a:lnTo>
                    <a:pt x="16" y="41"/>
                  </a:lnTo>
                  <a:lnTo>
                    <a:pt x="14" y="46"/>
                  </a:lnTo>
                  <a:lnTo>
                    <a:pt x="13" y="49"/>
                  </a:lnTo>
                  <a:lnTo>
                    <a:pt x="16" y="50"/>
                  </a:lnTo>
                  <a:lnTo>
                    <a:pt x="18" y="49"/>
                  </a:lnTo>
                  <a:lnTo>
                    <a:pt x="20" y="47"/>
                  </a:lnTo>
                  <a:lnTo>
                    <a:pt x="21" y="45"/>
                  </a:lnTo>
                  <a:lnTo>
                    <a:pt x="21" y="43"/>
                  </a:lnTo>
                  <a:lnTo>
                    <a:pt x="20" y="40"/>
                  </a:lnTo>
                  <a:lnTo>
                    <a:pt x="19" y="37"/>
                  </a:lnTo>
                  <a:lnTo>
                    <a:pt x="18" y="35"/>
                  </a:lnTo>
                  <a:lnTo>
                    <a:pt x="17" y="32"/>
                  </a:lnTo>
                  <a:lnTo>
                    <a:pt x="18" y="29"/>
                  </a:lnTo>
                  <a:lnTo>
                    <a:pt x="21" y="27"/>
                  </a:lnTo>
                  <a:lnTo>
                    <a:pt x="23" y="26"/>
                  </a:lnTo>
                  <a:lnTo>
                    <a:pt x="27" y="26"/>
                  </a:lnTo>
                  <a:lnTo>
                    <a:pt x="26" y="23"/>
                  </a:lnTo>
                  <a:lnTo>
                    <a:pt x="26" y="21"/>
                  </a:lnTo>
                  <a:lnTo>
                    <a:pt x="26" y="18"/>
                  </a:lnTo>
                  <a:lnTo>
                    <a:pt x="26" y="15"/>
                  </a:lnTo>
                  <a:lnTo>
                    <a:pt x="27" y="14"/>
                  </a:lnTo>
                  <a:lnTo>
                    <a:pt x="29" y="10"/>
                  </a:lnTo>
                  <a:lnTo>
                    <a:pt x="30" y="8"/>
                  </a:lnTo>
                  <a:lnTo>
                    <a:pt x="32" y="5"/>
                  </a:lnTo>
                  <a:lnTo>
                    <a:pt x="34" y="3"/>
                  </a:lnTo>
                  <a:lnTo>
                    <a:pt x="37" y="2"/>
                  </a:lnTo>
                  <a:lnTo>
                    <a:pt x="39" y="1"/>
                  </a:lnTo>
                  <a:lnTo>
                    <a:pt x="4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1" name="Freeform 19"/>
            <p:cNvSpPr>
              <a:spLocks/>
            </p:cNvSpPr>
            <p:nvPr/>
          </p:nvSpPr>
          <p:spPr bwMode="auto">
            <a:xfrm>
              <a:off x="690" y="776"/>
              <a:ext cx="160" cy="43"/>
            </a:xfrm>
            <a:custGeom>
              <a:avLst/>
              <a:gdLst>
                <a:gd name="T0" fmla="*/ 154 w 160"/>
                <a:gd name="T1" fmla="*/ 18 h 43"/>
                <a:gd name="T2" fmla="*/ 144 w 160"/>
                <a:gd name="T3" fmla="*/ 19 h 43"/>
                <a:gd name="T4" fmla="*/ 134 w 160"/>
                <a:gd name="T5" fmla="*/ 23 h 43"/>
                <a:gd name="T6" fmla="*/ 126 w 160"/>
                <a:gd name="T7" fmla="*/ 30 h 43"/>
                <a:gd name="T8" fmla="*/ 120 w 160"/>
                <a:gd name="T9" fmla="*/ 34 h 43"/>
                <a:gd name="T10" fmla="*/ 112 w 160"/>
                <a:gd name="T11" fmla="*/ 37 h 43"/>
                <a:gd name="T12" fmla="*/ 103 w 160"/>
                <a:gd name="T13" fmla="*/ 40 h 43"/>
                <a:gd name="T14" fmla="*/ 91 w 160"/>
                <a:gd name="T15" fmla="*/ 42 h 43"/>
                <a:gd name="T16" fmla="*/ 79 w 160"/>
                <a:gd name="T17" fmla="*/ 42 h 43"/>
                <a:gd name="T18" fmla="*/ 66 w 160"/>
                <a:gd name="T19" fmla="*/ 41 h 43"/>
                <a:gd name="T20" fmla="*/ 58 w 160"/>
                <a:gd name="T21" fmla="*/ 39 h 43"/>
                <a:gd name="T22" fmla="*/ 48 w 160"/>
                <a:gd name="T23" fmla="*/ 35 h 43"/>
                <a:gd name="T24" fmla="*/ 40 w 160"/>
                <a:gd name="T25" fmla="*/ 31 h 43"/>
                <a:gd name="T26" fmla="*/ 35 w 160"/>
                <a:gd name="T27" fmla="*/ 24 h 43"/>
                <a:gd name="T28" fmla="*/ 39 w 160"/>
                <a:gd name="T29" fmla="*/ 26 h 43"/>
                <a:gd name="T30" fmla="*/ 48 w 160"/>
                <a:gd name="T31" fmla="*/ 30 h 43"/>
                <a:gd name="T32" fmla="*/ 58 w 160"/>
                <a:gd name="T33" fmla="*/ 30 h 43"/>
                <a:gd name="T34" fmla="*/ 71 w 160"/>
                <a:gd name="T35" fmla="*/ 30 h 43"/>
                <a:gd name="T36" fmla="*/ 87 w 160"/>
                <a:gd name="T37" fmla="*/ 28 h 43"/>
                <a:gd name="T38" fmla="*/ 101 w 160"/>
                <a:gd name="T39" fmla="*/ 27 h 43"/>
                <a:gd name="T40" fmla="*/ 114 w 160"/>
                <a:gd name="T41" fmla="*/ 23 h 43"/>
                <a:gd name="T42" fmla="*/ 122 w 160"/>
                <a:gd name="T43" fmla="*/ 18 h 43"/>
                <a:gd name="T44" fmla="*/ 120 w 160"/>
                <a:gd name="T45" fmla="*/ 16 h 43"/>
                <a:gd name="T46" fmla="*/ 107 w 160"/>
                <a:gd name="T47" fmla="*/ 18 h 43"/>
                <a:gd name="T48" fmla="*/ 95 w 160"/>
                <a:gd name="T49" fmla="*/ 20 h 43"/>
                <a:gd name="T50" fmla="*/ 83 w 160"/>
                <a:gd name="T51" fmla="*/ 22 h 43"/>
                <a:gd name="T52" fmla="*/ 72 w 160"/>
                <a:gd name="T53" fmla="*/ 20 h 43"/>
                <a:gd name="T54" fmla="*/ 62 w 160"/>
                <a:gd name="T55" fmla="*/ 14 h 43"/>
                <a:gd name="T56" fmla="*/ 49 w 160"/>
                <a:gd name="T57" fmla="*/ 11 h 43"/>
                <a:gd name="T58" fmla="*/ 37 w 160"/>
                <a:gd name="T59" fmla="*/ 10 h 43"/>
                <a:gd name="T60" fmla="*/ 25 w 160"/>
                <a:gd name="T61" fmla="*/ 3 h 43"/>
                <a:gd name="T62" fmla="*/ 10 w 160"/>
                <a:gd name="T63" fmla="*/ 0 h 43"/>
                <a:gd name="T64" fmla="*/ 0 w 160"/>
                <a:gd name="T65" fmla="*/ 2 h 43"/>
                <a:gd name="T66" fmla="*/ 5 w 160"/>
                <a:gd name="T67" fmla="*/ 10 h 43"/>
                <a:gd name="T68" fmla="*/ 16 w 160"/>
                <a:gd name="T69" fmla="*/ 15 h 43"/>
                <a:gd name="T70" fmla="*/ 31 w 160"/>
                <a:gd name="T71" fmla="*/ 15 h 43"/>
                <a:gd name="T72" fmla="*/ 37 w 160"/>
                <a:gd name="T73" fmla="*/ 18 h 43"/>
                <a:gd name="T74" fmla="*/ 41 w 160"/>
                <a:gd name="T75" fmla="*/ 23 h 43"/>
                <a:gd name="T76" fmla="*/ 51 w 160"/>
                <a:gd name="T77" fmla="*/ 25 h 43"/>
                <a:gd name="T78" fmla="*/ 61 w 160"/>
                <a:gd name="T79"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43">
                  <a:moveTo>
                    <a:pt x="159" y="19"/>
                  </a:moveTo>
                  <a:lnTo>
                    <a:pt x="154" y="18"/>
                  </a:lnTo>
                  <a:lnTo>
                    <a:pt x="150" y="18"/>
                  </a:lnTo>
                  <a:lnTo>
                    <a:pt x="144" y="19"/>
                  </a:lnTo>
                  <a:lnTo>
                    <a:pt x="139" y="22"/>
                  </a:lnTo>
                  <a:lnTo>
                    <a:pt x="134" y="23"/>
                  </a:lnTo>
                  <a:lnTo>
                    <a:pt x="130" y="26"/>
                  </a:lnTo>
                  <a:lnTo>
                    <a:pt x="126" y="30"/>
                  </a:lnTo>
                  <a:lnTo>
                    <a:pt x="124" y="32"/>
                  </a:lnTo>
                  <a:lnTo>
                    <a:pt x="120" y="34"/>
                  </a:lnTo>
                  <a:lnTo>
                    <a:pt x="116" y="36"/>
                  </a:lnTo>
                  <a:lnTo>
                    <a:pt x="112" y="37"/>
                  </a:lnTo>
                  <a:lnTo>
                    <a:pt x="108" y="39"/>
                  </a:lnTo>
                  <a:lnTo>
                    <a:pt x="103" y="40"/>
                  </a:lnTo>
                  <a:lnTo>
                    <a:pt x="98" y="41"/>
                  </a:lnTo>
                  <a:lnTo>
                    <a:pt x="91" y="42"/>
                  </a:lnTo>
                  <a:lnTo>
                    <a:pt x="84" y="42"/>
                  </a:lnTo>
                  <a:lnTo>
                    <a:pt x="79" y="42"/>
                  </a:lnTo>
                  <a:lnTo>
                    <a:pt x="72" y="41"/>
                  </a:lnTo>
                  <a:lnTo>
                    <a:pt x="66" y="41"/>
                  </a:lnTo>
                  <a:lnTo>
                    <a:pt x="62" y="40"/>
                  </a:lnTo>
                  <a:lnTo>
                    <a:pt x="58" y="39"/>
                  </a:lnTo>
                  <a:lnTo>
                    <a:pt x="53" y="37"/>
                  </a:lnTo>
                  <a:lnTo>
                    <a:pt x="48" y="35"/>
                  </a:lnTo>
                  <a:lnTo>
                    <a:pt x="43" y="33"/>
                  </a:lnTo>
                  <a:lnTo>
                    <a:pt x="40" y="31"/>
                  </a:lnTo>
                  <a:lnTo>
                    <a:pt x="37" y="28"/>
                  </a:lnTo>
                  <a:lnTo>
                    <a:pt x="35" y="24"/>
                  </a:lnTo>
                  <a:lnTo>
                    <a:pt x="33" y="22"/>
                  </a:lnTo>
                  <a:lnTo>
                    <a:pt x="39" y="26"/>
                  </a:lnTo>
                  <a:lnTo>
                    <a:pt x="44" y="28"/>
                  </a:lnTo>
                  <a:lnTo>
                    <a:pt x="48" y="30"/>
                  </a:lnTo>
                  <a:lnTo>
                    <a:pt x="52" y="30"/>
                  </a:lnTo>
                  <a:lnTo>
                    <a:pt x="58" y="30"/>
                  </a:lnTo>
                  <a:lnTo>
                    <a:pt x="65" y="31"/>
                  </a:lnTo>
                  <a:lnTo>
                    <a:pt x="71" y="30"/>
                  </a:lnTo>
                  <a:lnTo>
                    <a:pt x="77" y="30"/>
                  </a:lnTo>
                  <a:lnTo>
                    <a:pt x="87" y="28"/>
                  </a:lnTo>
                  <a:lnTo>
                    <a:pt x="95" y="28"/>
                  </a:lnTo>
                  <a:lnTo>
                    <a:pt x="101" y="27"/>
                  </a:lnTo>
                  <a:lnTo>
                    <a:pt x="106" y="26"/>
                  </a:lnTo>
                  <a:lnTo>
                    <a:pt x="114" y="23"/>
                  </a:lnTo>
                  <a:lnTo>
                    <a:pt x="118" y="22"/>
                  </a:lnTo>
                  <a:lnTo>
                    <a:pt x="122" y="18"/>
                  </a:lnTo>
                  <a:lnTo>
                    <a:pt x="124" y="16"/>
                  </a:lnTo>
                  <a:lnTo>
                    <a:pt x="120" y="16"/>
                  </a:lnTo>
                  <a:lnTo>
                    <a:pt x="114" y="16"/>
                  </a:lnTo>
                  <a:lnTo>
                    <a:pt x="107" y="18"/>
                  </a:lnTo>
                  <a:lnTo>
                    <a:pt x="100" y="19"/>
                  </a:lnTo>
                  <a:lnTo>
                    <a:pt x="95" y="20"/>
                  </a:lnTo>
                  <a:lnTo>
                    <a:pt x="90" y="22"/>
                  </a:lnTo>
                  <a:lnTo>
                    <a:pt x="83" y="22"/>
                  </a:lnTo>
                  <a:lnTo>
                    <a:pt x="78" y="22"/>
                  </a:lnTo>
                  <a:lnTo>
                    <a:pt x="72" y="20"/>
                  </a:lnTo>
                  <a:lnTo>
                    <a:pt x="66" y="17"/>
                  </a:lnTo>
                  <a:lnTo>
                    <a:pt x="62" y="14"/>
                  </a:lnTo>
                  <a:lnTo>
                    <a:pt x="57" y="11"/>
                  </a:lnTo>
                  <a:lnTo>
                    <a:pt x="49" y="11"/>
                  </a:lnTo>
                  <a:lnTo>
                    <a:pt x="43" y="11"/>
                  </a:lnTo>
                  <a:lnTo>
                    <a:pt x="37" y="10"/>
                  </a:lnTo>
                  <a:lnTo>
                    <a:pt x="31" y="7"/>
                  </a:lnTo>
                  <a:lnTo>
                    <a:pt x="25" y="3"/>
                  </a:lnTo>
                  <a:lnTo>
                    <a:pt x="19" y="1"/>
                  </a:lnTo>
                  <a:lnTo>
                    <a:pt x="10" y="0"/>
                  </a:lnTo>
                  <a:lnTo>
                    <a:pt x="4" y="1"/>
                  </a:lnTo>
                  <a:lnTo>
                    <a:pt x="0" y="2"/>
                  </a:lnTo>
                  <a:lnTo>
                    <a:pt x="1" y="6"/>
                  </a:lnTo>
                  <a:lnTo>
                    <a:pt x="5" y="10"/>
                  </a:lnTo>
                  <a:lnTo>
                    <a:pt x="9" y="12"/>
                  </a:lnTo>
                  <a:lnTo>
                    <a:pt x="16" y="15"/>
                  </a:lnTo>
                  <a:lnTo>
                    <a:pt x="24" y="15"/>
                  </a:lnTo>
                  <a:lnTo>
                    <a:pt x="31" y="15"/>
                  </a:lnTo>
                  <a:lnTo>
                    <a:pt x="37" y="14"/>
                  </a:lnTo>
                  <a:lnTo>
                    <a:pt x="37" y="18"/>
                  </a:lnTo>
                  <a:lnTo>
                    <a:pt x="39" y="20"/>
                  </a:lnTo>
                  <a:lnTo>
                    <a:pt x="41" y="23"/>
                  </a:lnTo>
                  <a:lnTo>
                    <a:pt x="46" y="24"/>
                  </a:lnTo>
                  <a:lnTo>
                    <a:pt x="51" y="25"/>
                  </a:lnTo>
                  <a:lnTo>
                    <a:pt x="57" y="24"/>
                  </a:lnTo>
                  <a:lnTo>
                    <a:pt x="61" y="23"/>
                  </a:lnTo>
                  <a:lnTo>
                    <a:pt x="66" y="2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2" name="Freeform 20"/>
            <p:cNvSpPr>
              <a:spLocks/>
            </p:cNvSpPr>
            <p:nvPr/>
          </p:nvSpPr>
          <p:spPr bwMode="auto">
            <a:xfrm>
              <a:off x="862" y="797"/>
              <a:ext cx="53" cy="77"/>
            </a:xfrm>
            <a:custGeom>
              <a:avLst/>
              <a:gdLst>
                <a:gd name="T0" fmla="*/ 12 w 53"/>
                <a:gd name="T1" fmla="*/ 1 h 77"/>
                <a:gd name="T2" fmla="*/ 17 w 53"/>
                <a:gd name="T3" fmla="*/ 3 h 77"/>
                <a:gd name="T4" fmla="*/ 23 w 53"/>
                <a:gd name="T5" fmla="*/ 7 h 77"/>
                <a:gd name="T6" fmla="*/ 31 w 53"/>
                <a:gd name="T7" fmla="*/ 12 h 77"/>
                <a:gd name="T8" fmla="*/ 35 w 53"/>
                <a:gd name="T9" fmla="*/ 15 h 77"/>
                <a:gd name="T10" fmla="*/ 39 w 53"/>
                <a:gd name="T11" fmla="*/ 18 h 77"/>
                <a:gd name="T12" fmla="*/ 41 w 53"/>
                <a:gd name="T13" fmla="*/ 20 h 77"/>
                <a:gd name="T14" fmla="*/ 43 w 53"/>
                <a:gd name="T15" fmla="*/ 24 h 77"/>
                <a:gd name="T16" fmla="*/ 43 w 53"/>
                <a:gd name="T17" fmla="*/ 29 h 77"/>
                <a:gd name="T18" fmla="*/ 42 w 53"/>
                <a:gd name="T19" fmla="*/ 34 h 77"/>
                <a:gd name="T20" fmla="*/ 43 w 53"/>
                <a:gd name="T21" fmla="*/ 38 h 77"/>
                <a:gd name="T22" fmla="*/ 45 w 53"/>
                <a:gd name="T23" fmla="*/ 45 h 77"/>
                <a:gd name="T24" fmla="*/ 48 w 53"/>
                <a:gd name="T25" fmla="*/ 50 h 77"/>
                <a:gd name="T26" fmla="*/ 52 w 53"/>
                <a:gd name="T27" fmla="*/ 53 h 77"/>
                <a:gd name="T28" fmla="*/ 49 w 53"/>
                <a:gd name="T29" fmla="*/ 60 h 77"/>
                <a:gd name="T30" fmla="*/ 47 w 53"/>
                <a:gd name="T31" fmla="*/ 66 h 77"/>
                <a:gd name="T32" fmla="*/ 45 w 53"/>
                <a:gd name="T33" fmla="*/ 71 h 77"/>
                <a:gd name="T34" fmla="*/ 44 w 53"/>
                <a:gd name="T35" fmla="*/ 76 h 77"/>
                <a:gd name="T36" fmla="*/ 43 w 53"/>
                <a:gd name="T37" fmla="*/ 73 h 77"/>
                <a:gd name="T38" fmla="*/ 41 w 53"/>
                <a:gd name="T39" fmla="*/ 70 h 77"/>
                <a:gd name="T40" fmla="*/ 40 w 53"/>
                <a:gd name="T41" fmla="*/ 66 h 77"/>
                <a:gd name="T42" fmla="*/ 41 w 53"/>
                <a:gd name="T43" fmla="*/ 61 h 77"/>
                <a:gd name="T44" fmla="*/ 41 w 53"/>
                <a:gd name="T45" fmla="*/ 56 h 77"/>
                <a:gd name="T46" fmla="*/ 42 w 53"/>
                <a:gd name="T47" fmla="*/ 50 h 77"/>
                <a:gd name="T48" fmla="*/ 43 w 53"/>
                <a:gd name="T49" fmla="*/ 45 h 77"/>
                <a:gd name="T50" fmla="*/ 41 w 53"/>
                <a:gd name="T51" fmla="*/ 41 h 77"/>
                <a:gd name="T52" fmla="*/ 39 w 53"/>
                <a:gd name="T53" fmla="*/ 38 h 77"/>
                <a:gd name="T54" fmla="*/ 37 w 53"/>
                <a:gd name="T55" fmla="*/ 33 h 77"/>
                <a:gd name="T56" fmla="*/ 34 w 53"/>
                <a:gd name="T57" fmla="*/ 29 h 77"/>
                <a:gd name="T58" fmla="*/ 31 w 53"/>
                <a:gd name="T59" fmla="*/ 26 h 77"/>
                <a:gd name="T60" fmla="*/ 32 w 53"/>
                <a:gd name="T61" fmla="*/ 30 h 77"/>
                <a:gd name="T62" fmla="*/ 33 w 53"/>
                <a:gd name="T63" fmla="*/ 34 h 77"/>
                <a:gd name="T64" fmla="*/ 28 w 53"/>
                <a:gd name="T65" fmla="*/ 29 h 77"/>
                <a:gd name="T66" fmla="*/ 25 w 53"/>
                <a:gd name="T67" fmla="*/ 26 h 77"/>
                <a:gd name="T68" fmla="*/ 23 w 53"/>
                <a:gd name="T69" fmla="*/ 24 h 77"/>
                <a:gd name="T70" fmla="*/ 18 w 53"/>
                <a:gd name="T71" fmla="*/ 21 h 77"/>
                <a:gd name="T72" fmla="*/ 13 w 53"/>
                <a:gd name="T73" fmla="*/ 18 h 77"/>
                <a:gd name="T74" fmla="*/ 8 w 53"/>
                <a:gd name="T75" fmla="*/ 14 h 77"/>
                <a:gd name="T76" fmla="*/ 5 w 53"/>
                <a:gd name="T77" fmla="*/ 10 h 77"/>
                <a:gd name="T78" fmla="*/ 1 w 53"/>
                <a:gd name="T79" fmla="*/ 6 h 77"/>
                <a:gd name="T80" fmla="*/ 0 w 53"/>
                <a:gd name="T81" fmla="*/ 2 h 77"/>
                <a:gd name="T82" fmla="*/ 3 w 53"/>
                <a:gd name="T83" fmla="*/ 1 h 77"/>
                <a:gd name="T84" fmla="*/ 8 w 53"/>
                <a:gd name="T85" fmla="*/ 0 h 77"/>
                <a:gd name="T86" fmla="*/ 12 w 53"/>
                <a:gd name="T87"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 h="77">
                  <a:moveTo>
                    <a:pt x="12" y="1"/>
                  </a:moveTo>
                  <a:lnTo>
                    <a:pt x="17" y="3"/>
                  </a:lnTo>
                  <a:lnTo>
                    <a:pt x="23" y="7"/>
                  </a:lnTo>
                  <a:lnTo>
                    <a:pt x="31" y="12"/>
                  </a:lnTo>
                  <a:lnTo>
                    <a:pt x="35" y="15"/>
                  </a:lnTo>
                  <a:lnTo>
                    <a:pt x="39" y="18"/>
                  </a:lnTo>
                  <a:lnTo>
                    <a:pt x="41" y="20"/>
                  </a:lnTo>
                  <a:lnTo>
                    <a:pt x="43" y="24"/>
                  </a:lnTo>
                  <a:lnTo>
                    <a:pt x="43" y="29"/>
                  </a:lnTo>
                  <a:lnTo>
                    <a:pt x="42" y="34"/>
                  </a:lnTo>
                  <a:lnTo>
                    <a:pt x="43" y="38"/>
                  </a:lnTo>
                  <a:lnTo>
                    <a:pt x="45" y="45"/>
                  </a:lnTo>
                  <a:lnTo>
                    <a:pt x="48" y="50"/>
                  </a:lnTo>
                  <a:lnTo>
                    <a:pt x="52" y="53"/>
                  </a:lnTo>
                  <a:lnTo>
                    <a:pt x="49" y="60"/>
                  </a:lnTo>
                  <a:lnTo>
                    <a:pt x="47" y="66"/>
                  </a:lnTo>
                  <a:lnTo>
                    <a:pt x="45" y="71"/>
                  </a:lnTo>
                  <a:lnTo>
                    <a:pt x="44" y="76"/>
                  </a:lnTo>
                  <a:lnTo>
                    <a:pt x="43" y="73"/>
                  </a:lnTo>
                  <a:lnTo>
                    <a:pt x="41" y="70"/>
                  </a:lnTo>
                  <a:lnTo>
                    <a:pt x="40" y="66"/>
                  </a:lnTo>
                  <a:lnTo>
                    <a:pt x="41" y="61"/>
                  </a:lnTo>
                  <a:lnTo>
                    <a:pt x="41" y="56"/>
                  </a:lnTo>
                  <a:lnTo>
                    <a:pt x="42" y="50"/>
                  </a:lnTo>
                  <a:lnTo>
                    <a:pt x="43" y="45"/>
                  </a:lnTo>
                  <a:lnTo>
                    <a:pt x="41" y="41"/>
                  </a:lnTo>
                  <a:lnTo>
                    <a:pt x="39" y="38"/>
                  </a:lnTo>
                  <a:lnTo>
                    <a:pt x="37" y="33"/>
                  </a:lnTo>
                  <a:lnTo>
                    <a:pt x="34" y="29"/>
                  </a:lnTo>
                  <a:lnTo>
                    <a:pt x="31" y="26"/>
                  </a:lnTo>
                  <a:lnTo>
                    <a:pt x="32" y="30"/>
                  </a:lnTo>
                  <a:lnTo>
                    <a:pt x="33" y="34"/>
                  </a:lnTo>
                  <a:lnTo>
                    <a:pt x="28" y="29"/>
                  </a:lnTo>
                  <a:lnTo>
                    <a:pt x="25" y="26"/>
                  </a:lnTo>
                  <a:lnTo>
                    <a:pt x="23" y="24"/>
                  </a:lnTo>
                  <a:lnTo>
                    <a:pt x="18" y="21"/>
                  </a:lnTo>
                  <a:lnTo>
                    <a:pt x="13" y="18"/>
                  </a:lnTo>
                  <a:lnTo>
                    <a:pt x="8" y="14"/>
                  </a:lnTo>
                  <a:lnTo>
                    <a:pt x="5" y="10"/>
                  </a:lnTo>
                  <a:lnTo>
                    <a:pt x="1" y="6"/>
                  </a:lnTo>
                  <a:lnTo>
                    <a:pt x="0" y="2"/>
                  </a:lnTo>
                  <a:lnTo>
                    <a:pt x="3" y="1"/>
                  </a:lnTo>
                  <a:lnTo>
                    <a:pt x="8" y="0"/>
                  </a:lnTo>
                  <a:lnTo>
                    <a:pt x="12"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3" name="Freeform 21"/>
            <p:cNvSpPr>
              <a:spLocks/>
            </p:cNvSpPr>
            <p:nvPr/>
          </p:nvSpPr>
          <p:spPr bwMode="auto">
            <a:xfrm>
              <a:off x="840" y="761"/>
              <a:ext cx="61" cy="28"/>
            </a:xfrm>
            <a:custGeom>
              <a:avLst/>
              <a:gdLst>
                <a:gd name="T0" fmla="*/ 0 w 61"/>
                <a:gd name="T1" fmla="*/ 4 h 28"/>
                <a:gd name="T2" fmla="*/ 7 w 61"/>
                <a:gd name="T3" fmla="*/ 4 h 28"/>
                <a:gd name="T4" fmla="*/ 13 w 61"/>
                <a:gd name="T5" fmla="*/ 5 h 28"/>
                <a:gd name="T6" fmla="*/ 16 w 61"/>
                <a:gd name="T7" fmla="*/ 7 h 28"/>
                <a:gd name="T8" fmla="*/ 20 w 61"/>
                <a:gd name="T9" fmla="*/ 12 h 28"/>
                <a:gd name="T10" fmla="*/ 20 w 61"/>
                <a:gd name="T11" fmla="*/ 16 h 28"/>
                <a:gd name="T12" fmla="*/ 21 w 61"/>
                <a:gd name="T13" fmla="*/ 19 h 28"/>
                <a:gd name="T14" fmla="*/ 22 w 61"/>
                <a:gd name="T15" fmla="*/ 22 h 28"/>
                <a:gd name="T16" fmla="*/ 22 w 61"/>
                <a:gd name="T17" fmla="*/ 24 h 28"/>
                <a:gd name="T18" fmla="*/ 24 w 61"/>
                <a:gd name="T19" fmla="*/ 20 h 28"/>
                <a:gd name="T20" fmla="*/ 24 w 61"/>
                <a:gd name="T21" fmla="*/ 16 h 28"/>
                <a:gd name="T22" fmla="*/ 24 w 61"/>
                <a:gd name="T23" fmla="*/ 12 h 28"/>
                <a:gd name="T24" fmla="*/ 23 w 61"/>
                <a:gd name="T25" fmla="*/ 7 h 28"/>
                <a:gd name="T26" fmla="*/ 20 w 61"/>
                <a:gd name="T27" fmla="*/ 2 h 28"/>
                <a:gd name="T28" fmla="*/ 17 w 61"/>
                <a:gd name="T29" fmla="*/ 0 h 28"/>
                <a:gd name="T30" fmla="*/ 22 w 61"/>
                <a:gd name="T31" fmla="*/ 2 h 28"/>
                <a:gd name="T32" fmla="*/ 26 w 61"/>
                <a:gd name="T33" fmla="*/ 7 h 28"/>
                <a:gd name="T34" fmla="*/ 28 w 61"/>
                <a:gd name="T35" fmla="*/ 11 h 28"/>
                <a:gd name="T36" fmla="*/ 28 w 61"/>
                <a:gd name="T37" fmla="*/ 15 h 28"/>
                <a:gd name="T38" fmla="*/ 28 w 61"/>
                <a:gd name="T39" fmla="*/ 19 h 28"/>
                <a:gd name="T40" fmla="*/ 28 w 61"/>
                <a:gd name="T41" fmla="*/ 21 h 28"/>
                <a:gd name="T42" fmla="*/ 30 w 61"/>
                <a:gd name="T43" fmla="*/ 17 h 28"/>
                <a:gd name="T44" fmla="*/ 32 w 61"/>
                <a:gd name="T45" fmla="*/ 13 h 28"/>
                <a:gd name="T46" fmla="*/ 37 w 61"/>
                <a:gd name="T47" fmla="*/ 10 h 28"/>
                <a:gd name="T48" fmla="*/ 43 w 61"/>
                <a:gd name="T49" fmla="*/ 8 h 28"/>
                <a:gd name="T50" fmla="*/ 49 w 61"/>
                <a:gd name="T51" fmla="*/ 7 h 28"/>
                <a:gd name="T52" fmla="*/ 53 w 61"/>
                <a:gd name="T53" fmla="*/ 8 h 28"/>
                <a:gd name="T54" fmla="*/ 57 w 61"/>
                <a:gd name="T55" fmla="*/ 8 h 28"/>
                <a:gd name="T56" fmla="*/ 60 w 61"/>
                <a:gd name="T57" fmla="*/ 9 h 28"/>
                <a:gd name="T58" fmla="*/ 56 w 61"/>
                <a:gd name="T59" fmla="*/ 10 h 28"/>
                <a:gd name="T60" fmla="*/ 53 w 61"/>
                <a:gd name="T61" fmla="*/ 11 h 28"/>
                <a:gd name="T62" fmla="*/ 49 w 61"/>
                <a:gd name="T63" fmla="*/ 11 h 28"/>
                <a:gd name="T64" fmla="*/ 44 w 61"/>
                <a:gd name="T65" fmla="*/ 12 h 28"/>
                <a:gd name="T66" fmla="*/ 40 w 61"/>
                <a:gd name="T67" fmla="*/ 14 h 28"/>
                <a:gd name="T68" fmla="*/ 38 w 61"/>
                <a:gd name="T69" fmla="*/ 17 h 28"/>
                <a:gd name="T70" fmla="*/ 36 w 61"/>
                <a:gd name="T71" fmla="*/ 19 h 28"/>
                <a:gd name="T72" fmla="*/ 34 w 61"/>
                <a:gd name="T73" fmla="*/ 23 h 28"/>
                <a:gd name="T74" fmla="*/ 34 w 61"/>
                <a:gd name="T7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28">
                  <a:moveTo>
                    <a:pt x="0" y="4"/>
                  </a:moveTo>
                  <a:lnTo>
                    <a:pt x="7" y="4"/>
                  </a:lnTo>
                  <a:lnTo>
                    <a:pt x="13" y="5"/>
                  </a:lnTo>
                  <a:lnTo>
                    <a:pt x="16" y="7"/>
                  </a:lnTo>
                  <a:lnTo>
                    <a:pt x="20" y="12"/>
                  </a:lnTo>
                  <a:lnTo>
                    <a:pt x="20" y="16"/>
                  </a:lnTo>
                  <a:lnTo>
                    <a:pt x="21" y="19"/>
                  </a:lnTo>
                  <a:lnTo>
                    <a:pt x="22" y="22"/>
                  </a:lnTo>
                  <a:lnTo>
                    <a:pt x="22" y="24"/>
                  </a:lnTo>
                  <a:lnTo>
                    <a:pt x="24" y="20"/>
                  </a:lnTo>
                  <a:lnTo>
                    <a:pt x="24" y="16"/>
                  </a:lnTo>
                  <a:lnTo>
                    <a:pt x="24" y="12"/>
                  </a:lnTo>
                  <a:lnTo>
                    <a:pt x="23" y="7"/>
                  </a:lnTo>
                  <a:lnTo>
                    <a:pt x="20" y="2"/>
                  </a:lnTo>
                  <a:lnTo>
                    <a:pt x="17" y="0"/>
                  </a:lnTo>
                  <a:lnTo>
                    <a:pt x="22" y="2"/>
                  </a:lnTo>
                  <a:lnTo>
                    <a:pt x="26" y="7"/>
                  </a:lnTo>
                  <a:lnTo>
                    <a:pt x="28" y="11"/>
                  </a:lnTo>
                  <a:lnTo>
                    <a:pt x="28" y="15"/>
                  </a:lnTo>
                  <a:lnTo>
                    <a:pt x="28" y="19"/>
                  </a:lnTo>
                  <a:lnTo>
                    <a:pt x="28" y="21"/>
                  </a:lnTo>
                  <a:lnTo>
                    <a:pt x="30" y="17"/>
                  </a:lnTo>
                  <a:lnTo>
                    <a:pt x="32" y="13"/>
                  </a:lnTo>
                  <a:lnTo>
                    <a:pt x="37" y="10"/>
                  </a:lnTo>
                  <a:lnTo>
                    <a:pt x="43" y="8"/>
                  </a:lnTo>
                  <a:lnTo>
                    <a:pt x="49" y="7"/>
                  </a:lnTo>
                  <a:lnTo>
                    <a:pt x="53" y="8"/>
                  </a:lnTo>
                  <a:lnTo>
                    <a:pt x="57" y="8"/>
                  </a:lnTo>
                  <a:lnTo>
                    <a:pt x="60" y="9"/>
                  </a:lnTo>
                  <a:lnTo>
                    <a:pt x="56" y="10"/>
                  </a:lnTo>
                  <a:lnTo>
                    <a:pt x="53" y="11"/>
                  </a:lnTo>
                  <a:lnTo>
                    <a:pt x="49" y="11"/>
                  </a:lnTo>
                  <a:lnTo>
                    <a:pt x="44" y="12"/>
                  </a:lnTo>
                  <a:lnTo>
                    <a:pt x="40" y="14"/>
                  </a:lnTo>
                  <a:lnTo>
                    <a:pt x="38" y="17"/>
                  </a:lnTo>
                  <a:lnTo>
                    <a:pt x="36" y="19"/>
                  </a:lnTo>
                  <a:lnTo>
                    <a:pt x="34" y="23"/>
                  </a:lnTo>
                  <a:lnTo>
                    <a:pt x="34" y="2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4" name="Freeform 22"/>
            <p:cNvSpPr>
              <a:spLocks/>
            </p:cNvSpPr>
            <p:nvPr/>
          </p:nvSpPr>
          <p:spPr bwMode="auto">
            <a:xfrm>
              <a:off x="721" y="827"/>
              <a:ext cx="47" cy="17"/>
            </a:xfrm>
            <a:custGeom>
              <a:avLst/>
              <a:gdLst>
                <a:gd name="T0" fmla="*/ 45 w 47"/>
                <a:gd name="T1" fmla="*/ 4 h 17"/>
                <a:gd name="T2" fmla="*/ 46 w 47"/>
                <a:gd name="T3" fmla="*/ 7 h 17"/>
                <a:gd name="T4" fmla="*/ 46 w 47"/>
                <a:gd name="T5" fmla="*/ 11 h 17"/>
                <a:gd name="T6" fmla="*/ 43 w 47"/>
                <a:gd name="T7" fmla="*/ 13 h 17"/>
                <a:gd name="T8" fmla="*/ 39 w 47"/>
                <a:gd name="T9" fmla="*/ 14 h 17"/>
                <a:gd name="T10" fmla="*/ 31 w 47"/>
                <a:gd name="T11" fmla="*/ 12 h 17"/>
                <a:gd name="T12" fmla="*/ 24 w 47"/>
                <a:gd name="T13" fmla="*/ 11 h 17"/>
                <a:gd name="T14" fmla="*/ 17 w 47"/>
                <a:gd name="T15" fmla="*/ 11 h 17"/>
                <a:gd name="T16" fmla="*/ 11 w 47"/>
                <a:gd name="T17" fmla="*/ 14 h 17"/>
                <a:gd name="T18" fmla="*/ 5 w 47"/>
                <a:gd name="T19" fmla="*/ 16 h 17"/>
                <a:gd name="T20" fmla="*/ 0 w 47"/>
                <a:gd name="T21" fmla="*/ 14 h 17"/>
                <a:gd name="T22" fmla="*/ 0 w 47"/>
                <a:gd name="T23" fmla="*/ 9 h 17"/>
                <a:gd name="T24" fmla="*/ 3 w 47"/>
                <a:gd name="T25" fmla="*/ 5 h 17"/>
                <a:gd name="T26" fmla="*/ 9 w 47"/>
                <a:gd name="T27" fmla="*/ 2 h 17"/>
                <a:gd name="T28" fmla="*/ 18 w 47"/>
                <a:gd name="T29" fmla="*/ 0 h 17"/>
                <a:gd name="T30" fmla="*/ 28 w 47"/>
                <a:gd name="T31" fmla="*/ 0 h 17"/>
                <a:gd name="T32" fmla="*/ 38 w 47"/>
                <a:gd name="T33" fmla="*/ 2 h 17"/>
                <a:gd name="T34" fmla="*/ 45 w 47"/>
                <a:gd name="T35"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17">
                  <a:moveTo>
                    <a:pt x="45" y="4"/>
                  </a:moveTo>
                  <a:lnTo>
                    <a:pt x="46" y="7"/>
                  </a:lnTo>
                  <a:lnTo>
                    <a:pt x="46" y="11"/>
                  </a:lnTo>
                  <a:lnTo>
                    <a:pt x="43" y="13"/>
                  </a:lnTo>
                  <a:lnTo>
                    <a:pt x="39" y="14"/>
                  </a:lnTo>
                  <a:lnTo>
                    <a:pt x="31" y="12"/>
                  </a:lnTo>
                  <a:lnTo>
                    <a:pt x="24" y="11"/>
                  </a:lnTo>
                  <a:lnTo>
                    <a:pt x="17" y="11"/>
                  </a:lnTo>
                  <a:lnTo>
                    <a:pt x="11" y="14"/>
                  </a:lnTo>
                  <a:lnTo>
                    <a:pt x="5" y="16"/>
                  </a:lnTo>
                  <a:lnTo>
                    <a:pt x="0" y="14"/>
                  </a:lnTo>
                  <a:lnTo>
                    <a:pt x="0" y="9"/>
                  </a:lnTo>
                  <a:lnTo>
                    <a:pt x="3" y="5"/>
                  </a:lnTo>
                  <a:lnTo>
                    <a:pt x="9" y="2"/>
                  </a:lnTo>
                  <a:lnTo>
                    <a:pt x="18" y="0"/>
                  </a:lnTo>
                  <a:lnTo>
                    <a:pt x="28" y="0"/>
                  </a:lnTo>
                  <a:lnTo>
                    <a:pt x="38" y="2"/>
                  </a:lnTo>
                  <a:lnTo>
                    <a:pt x="45" y="4"/>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5" name="Freeform 23"/>
            <p:cNvSpPr>
              <a:spLocks/>
            </p:cNvSpPr>
            <p:nvPr/>
          </p:nvSpPr>
          <p:spPr bwMode="auto">
            <a:xfrm>
              <a:off x="789" y="870"/>
              <a:ext cx="243" cy="224"/>
            </a:xfrm>
            <a:custGeom>
              <a:avLst/>
              <a:gdLst>
                <a:gd name="T0" fmla="*/ 127 w 243"/>
                <a:gd name="T1" fmla="*/ 33 h 224"/>
                <a:gd name="T2" fmla="*/ 134 w 243"/>
                <a:gd name="T3" fmla="*/ 21 h 224"/>
                <a:gd name="T4" fmla="*/ 146 w 243"/>
                <a:gd name="T5" fmla="*/ 10 h 224"/>
                <a:gd name="T6" fmla="*/ 159 w 243"/>
                <a:gd name="T7" fmla="*/ 3 h 224"/>
                <a:gd name="T8" fmla="*/ 175 w 243"/>
                <a:gd name="T9" fmla="*/ 0 h 224"/>
                <a:gd name="T10" fmla="*/ 189 w 243"/>
                <a:gd name="T11" fmla="*/ 1 h 224"/>
                <a:gd name="T12" fmla="*/ 205 w 243"/>
                <a:gd name="T13" fmla="*/ 6 h 224"/>
                <a:gd name="T14" fmla="*/ 215 w 243"/>
                <a:gd name="T15" fmla="*/ 14 h 224"/>
                <a:gd name="T16" fmla="*/ 222 w 243"/>
                <a:gd name="T17" fmla="*/ 22 h 224"/>
                <a:gd name="T18" fmla="*/ 228 w 243"/>
                <a:gd name="T19" fmla="*/ 30 h 224"/>
                <a:gd name="T20" fmla="*/ 234 w 243"/>
                <a:gd name="T21" fmla="*/ 40 h 224"/>
                <a:gd name="T22" fmla="*/ 239 w 243"/>
                <a:gd name="T23" fmla="*/ 48 h 224"/>
                <a:gd name="T24" fmla="*/ 242 w 243"/>
                <a:gd name="T25" fmla="*/ 59 h 224"/>
                <a:gd name="T26" fmla="*/ 238 w 243"/>
                <a:gd name="T27" fmla="*/ 80 h 224"/>
                <a:gd name="T28" fmla="*/ 226 w 243"/>
                <a:gd name="T29" fmla="*/ 103 h 224"/>
                <a:gd name="T30" fmla="*/ 213 w 243"/>
                <a:gd name="T31" fmla="*/ 124 h 224"/>
                <a:gd name="T32" fmla="*/ 199 w 243"/>
                <a:gd name="T33" fmla="*/ 139 h 224"/>
                <a:gd name="T34" fmla="*/ 185 w 243"/>
                <a:gd name="T35" fmla="*/ 155 h 224"/>
                <a:gd name="T36" fmla="*/ 167 w 243"/>
                <a:gd name="T37" fmla="*/ 173 h 224"/>
                <a:gd name="T38" fmla="*/ 151 w 243"/>
                <a:gd name="T39" fmla="*/ 186 h 224"/>
                <a:gd name="T40" fmla="*/ 146 w 243"/>
                <a:gd name="T41" fmla="*/ 195 h 224"/>
                <a:gd name="T42" fmla="*/ 139 w 243"/>
                <a:gd name="T43" fmla="*/ 204 h 224"/>
                <a:gd name="T44" fmla="*/ 132 w 243"/>
                <a:gd name="T45" fmla="*/ 213 h 224"/>
                <a:gd name="T46" fmla="*/ 118 w 243"/>
                <a:gd name="T47" fmla="*/ 220 h 224"/>
                <a:gd name="T48" fmla="*/ 96 w 243"/>
                <a:gd name="T49" fmla="*/ 223 h 224"/>
                <a:gd name="T50" fmla="*/ 70 w 243"/>
                <a:gd name="T51" fmla="*/ 221 h 224"/>
                <a:gd name="T52" fmla="*/ 47 w 243"/>
                <a:gd name="T53" fmla="*/ 218 h 224"/>
                <a:gd name="T54" fmla="*/ 27 w 243"/>
                <a:gd name="T55" fmla="*/ 211 h 224"/>
                <a:gd name="T56" fmla="*/ 13 w 243"/>
                <a:gd name="T57" fmla="*/ 199 h 224"/>
                <a:gd name="T58" fmla="*/ 4 w 243"/>
                <a:gd name="T59" fmla="*/ 183 h 224"/>
                <a:gd name="T60" fmla="*/ 0 w 243"/>
                <a:gd name="T61" fmla="*/ 167 h 224"/>
                <a:gd name="T62" fmla="*/ 5 w 243"/>
                <a:gd name="T63" fmla="*/ 150 h 224"/>
                <a:gd name="T64" fmla="*/ 14 w 243"/>
                <a:gd name="T65" fmla="*/ 136 h 224"/>
                <a:gd name="T66" fmla="*/ 23 w 243"/>
                <a:gd name="T67" fmla="*/ 126 h 224"/>
                <a:gd name="T68" fmla="*/ 37 w 243"/>
                <a:gd name="T69" fmla="*/ 117 h 224"/>
                <a:gd name="T70" fmla="*/ 52 w 243"/>
                <a:gd name="T71" fmla="*/ 111 h 224"/>
                <a:gd name="T72" fmla="*/ 71 w 243"/>
                <a:gd name="T73" fmla="*/ 108 h 224"/>
                <a:gd name="T74" fmla="*/ 89 w 243"/>
                <a:gd name="T75" fmla="*/ 109 h 224"/>
                <a:gd name="T76" fmla="*/ 100 w 243"/>
                <a:gd name="T77" fmla="*/ 115 h 224"/>
                <a:gd name="T78" fmla="*/ 109 w 243"/>
                <a:gd name="T79" fmla="*/ 123 h 224"/>
                <a:gd name="T80" fmla="*/ 123 w 243"/>
                <a:gd name="T81" fmla="*/ 116 h 224"/>
                <a:gd name="T82" fmla="*/ 138 w 243"/>
                <a:gd name="T83" fmla="*/ 105 h 224"/>
                <a:gd name="T84" fmla="*/ 149 w 243"/>
                <a:gd name="T85" fmla="*/ 92 h 224"/>
                <a:gd name="T86" fmla="*/ 157 w 243"/>
                <a:gd name="T87" fmla="*/ 79 h 224"/>
                <a:gd name="T88" fmla="*/ 138 w 243"/>
                <a:gd name="T89" fmla="*/ 65 h 224"/>
                <a:gd name="T90" fmla="*/ 128 w 243"/>
                <a:gd name="T91" fmla="*/ 50 h 224"/>
                <a:gd name="T92" fmla="*/ 127 w 243"/>
                <a:gd name="T93" fmla="*/ 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 h="224">
                  <a:moveTo>
                    <a:pt x="127" y="33"/>
                  </a:moveTo>
                  <a:lnTo>
                    <a:pt x="134" y="21"/>
                  </a:lnTo>
                  <a:lnTo>
                    <a:pt x="146" y="10"/>
                  </a:lnTo>
                  <a:lnTo>
                    <a:pt x="159" y="3"/>
                  </a:lnTo>
                  <a:lnTo>
                    <a:pt x="175" y="0"/>
                  </a:lnTo>
                  <a:lnTo>
                    <a:pt x="189" y="1"/>
                  </a:lnTo>
                  <a:lnTo>
                    <a:pt x="205" y="6"/>
                  </a:lnTo>
                  <a:lnTo>
                    <a:pt x="215" y="14"/>
                  </a:lnTo>
                  <a:lnTo>
                    <a:pt x="222" y="22"/>
                  </a:lnTo>
                  <a:lnTo>
                    <a:pt x="228" y="30"/>
                  </a:lnTo>
                  <a:lnTo>
                    <a:pt x="234" y="40"/>
                  </a:lnTo>
                  <a:lnTo>
                    <a:pt x="239" y="48"/>
                  </a:lnTo>
                  <a:lnTo>
                    <a:pt x="242" y="59"/>
                  </a:lnTo>
                  <a:lnTo>
                    <a:pt x="238" y="80"/>
                  </a:lnTo>
                  <a:lnTo>
                    <a:pt x="226" y="103"/>
                  </a:lnTo>
                  <a:lnTo>
                    <a:pt x="213" y="124"/>
                  </a:lnTo>
                  <a:lnTo>
                    <a:pt x="199" y="139"/>
                  </a:lnTo>
                  <a:lnTo>
                    <a:pt x="185" y="155"/>
                  </a:lnTo>
                  <a:lnTo>
                    <a:pt x="167" y="173"/>
                  </a:lnTo>
                  <a:lnTo>
                    <a:pt x="151" y="186"/>
                  </a:lnTo>
                  <a:lnTo>
                    <a:pt x="146" y="195"/>
                  </a:lnTo>
                  <a:lnTo>
                    <a:pt x="139" y="204"/>
                  </a:lnTo>
                  <a:lnTo>
                    <a:pt x="132" y="213"/>
                  </a:lnTo>
                  <a:lnTo>
                    <a:pt x="118" y="220"/>
                  </a:lnTo>
                  <a:lnTo>
                    <a:pt x="96" y="223"/>
                  </a:lnTo>
                  <a:lnTo>
                    <a:pt x="70" y="221"/>
                  </a:lnTo>
                  <a:lnTo>
                    <a:pt x="47" y="218"/>
                  </a:lnTo>
                  <a:lnTo>
                    <a:pt x="27" y="211"/>
                  </a:lnTo>
                  <a:lnTo>
                    <a:pt x="13" y="199"/>
                  </a:lnTo>
                  <a:lnTo>
                    <a:pt x="4" y="183"/>
                  </a:lnTo>
                  <a:lnTo>
                    <a:pt x="0" y="167"/>
                  </a:lnTo>
                  <a:lnTo>
                    <a:pt x="5" y="150"/>
                  </a:lnTo>
                  <a:lnTo>
                    <a:pt x="14" y="136"/>
                  </a:lnTo>
                  <a:lnTo>
                    <a:pt x="23" y="126"/>
                  </a:lnTo>
                  <a:lnTo>
                    <a:pt x="37" y="117"/>
                  </a:lnTo>
                  <a:lnTo>
                    <a:pt x="52" y="111"/>
                  </a:lnTo>
                  <a:lnTo>
                    <a:pt x="71" y="108"/>
                  </a:lnTo>
                  <a:lnTo>
                    <a:pt x="89" y="109"/>
                  </a:lnTo>
                  <a:lnTo>
                    <a:pt x="100" y="115"/>
                  </a:lnTo>
                  <a:lnTo>
                    <a:pt x="109" y="123"/>
                  </a:lnTo>
                  <a:lnTo>
                    <a:pt x="123" y="116"/>
                  </a:lnTo>
                  <a:lnTo>
                    <a:pt x="138" y="105"/>
                  </a:lnTo>
                  <a:lnTo>
                    <a:pt x="149" y="92"/>
                  </a:lnTo>
                  <a:lnTo>
                    <a:pt x="157" y="79"/>
                  </a:lnTo>
                  <a:lnTo>
                    <a:pt x="138" y="65"/>
                  </a:lnTo>
                  <a:lnTo>
                    <a:pt x="128" y="50"/>
                  </a:lnTo>
                  <a:lnTo>
                    <a:pt x="127" y="33"/>
                  </a:lnTo>
                </a:path>
              </a:pathLst>
            </a:custGeom>
            <a:solidFill>
              <a:srgbClr val="0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6" name="Freeform 24"/>
            <p:cNvSpPr>
              <a:spLocks/>
            </p:cNvSpPr>
            <p:nvPr/>
          </p:nvSpPr>
          <p:spPr bwMode="auto">
            <a:xfrm>
              <a:off x="862" y="906"/>
              <a:ext cx="203" cy="289"/>
            </a:xfrm>
            <a:custGeom>
              <a:avLst/>
              <a:gdLst>
                <a:gd name="T0" fmla="*/ 21 w 203"/>
                <a:gd name="T1" fmla="*/ 9 h 289"/>
                <a:gd name="T2" fmla="*/ 57 w 203"/>
                <a:gd name="T3" fmla="*/ 1 h 289"/>
                <a:gd name="T4" fmla="*/ 95 w 203"/>
                <a:gd name="T5" fmla="*/ 2 h 289"/>
                <a:gd name="T6" fmla="*/ 126 w 203"/>
                <a:gd name="T7" fmla="*/ 7 h 289"/>
                <a:gd name="T8" fmla="*/ 157 w 203"/>
                <a:gd name="T9" fmla="*/ 16 h 289"/>
                <a:gd name="T10" fmla="*/ 175 w 203"/>
                <a:gd name="T11" fmla="*/ 23 h 289"/>
                <a:gd name="T12" fmla="*/ 195 w 203"/>
                <a:gd name="T13" fmla="*/ 43 h 289"/>
                <a:gd name="T14" fmla="*/ 202 w 203"/>
                <a:gd name="T15" fmla="*/ 64 h 289"/>
                <a:gd name="T16" fmla="*/ 197 w 203"/>
                <a:gd name="T17" fmla="*/ 84 h 289"/>
                <a:gd name="T18" fmla="*/ 186 w 203"/>
                <a:gd name="T19" fmla="*/ 102 h 289"/>
                <a:gd name="T20" fmla="*/ 176 w 203"/>
                <a:gd name="T21" fmla="*/ 124 h 289"/>
                <a:gd name="T22" fmla="*/ 165 w 203"/>
                <a:gd name="T23" fmla="*/ 145 h 289"/>
                <a:gd name="T24" fmla="*/ 153 w 203"/>
                <a:gd name="T25" fmla="*/ 164 h 289"/>
                <a:gd name="T26" fmla="*/ 138 w 203"/>
                <a:gd name="T27" fmla="*/ 179 h 289"/>
                <a:gd name="T28" fmla="*/ 120 w 203"/>
                <a:gd name="T29" fmla="*/ 188 h 289"/>
                <a:gd name="T30" fmla="*/ 127 w 203"/>
                <a:gd name="T31" fmla="*/ 236 h 289"/>
                <a:gd name="T32" fmla="*/ 40 w 203"/>
                <a:gd name="T33" fmla="*/ 275 h 289"/>
                <a:gd name="T34" fmla="*/ 37 w 203"/>
                <a:gd name="T35" fmla="*/ 238 h 289"/>
                <a:gd name="T36" fmla="*/ 26 w 203"/>
                <a:gd name="T37" fmla="*/ 216 h 289"/>
                <a:gd name="T38" fmla="*/ 14 w 203"/>
                <a:gd name="T39" fmla="*/ 196 h 289"/>
                <a:gd name="T40" fmla="*/ 29 w 203"/>
                <a:gd name="T41" fmla="*/ 184 h 289"/>
                <a:gd name="T42" fmla="*/ 49 w 203"/>
                <a:gd name="T43" fmla="*/ 176 h 289"/>
                <a:gd name="T44" fmla="*/ 47 w 203"/>
                <a:gd name="T45" fmla="*/ 154 h 289"/>
                <a:gd name="T46" fmla="*/ 59 w 203"/>
                <a:gd name="T47" fmla="*/ 124 h 289"/>
                <a:gd name="T48" fmla="*/ 80 w 203"/>
                <a:gd name="T49" fmla="*/ 101 h 289"/>
                <a:gd name="T50" fmla="*/ 106 w 203"/>
                <a:gd name="T51" fmla="*/ 86 h 289"/>
                <a:gd name="T52" fmla="*/ 101 w 203"/>
                <a:gd name="T53" fmla="*/ 84 h 289"/>
                <a:gd name="T54" fmla="*/ 89 w 203"/>
                <a:gd name="T55" fmla="*/ 82 h 289"/>
                <a:gd name="T56" fmla="*/ 68 w 203"/>
                <a:gd name="T57" fmla="*/ 91 h 289"/>
                <a:gd name="T58" fmla="*/ 56 w 203"/>
                <a:gd name="T59" fmla="*/ 103 h 289"/>
                <a:gd name="T60" fmla="*/ 38 w 203"/>
                <a:gd name="T61" fmla="*/ 103 h 289"/>
                <a:gd name="T62" fmla="*/ 33 w 203"/>
                <a:gd name="T63" fmla="*/ 94 h 289"/>
                <a:gd name="T64" fmla="*/ 28 w 203"/>
                <a:gd name="T65" fmla="*/ 87 h 289"/>
                <a:gd name="T66" fmla="*/ 26 w 203"/>
                <a:gd name="T67" fmla="*/ 72 h 289"/>
                <a:gd name="T68" fmla="*/ 35 w 203"/>
                <a:gd name="T69" fmla="*/ 63 h 289"/>
                <a:gd name="T70" fmla="*/ 20 w 203"/>
                <a:gd name="T71" fmla="*/ 60 h 289"/>
                <a:gd name="T72" fmla="*/ 19 w 203"/>
                <a:gd name="T73" fmla="*/ 46 h 289"/>
                <a:gd name="T74" fmla="*/ 22 w 203"/>
                <a:gd name="T75" fmla="*/ 42 h 289"/>
                <a:gd name="T76" fmla="*/ 5 w 203"/>
                <a:gd name="T77" fmla="*/ 40 h 289"/>
                <a:gd name="T78" fmla="*/ 0 w 203"/>
                <a:gd name="T79" fmla="*/ 33 h 289"/>
                <a:gd name="T80" fmla="*/ 7 w 203"/>
                <a:gd name="T81" fmla="*/ 1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89">
                  <a:moveTo>
                    <a:pt x="7" y="18"/>
                  </a:moveTo>
                  <a:lnTo>
                    <a:pt x="21" y="9"/>
                  </a:lnTo>
                  <a:lnTo>
                    <a:pt x="37" y="3"/>
                  </a:lnTo>
                  <a:lnTo>
                    <a:pt x="57" y="1"/>
                  </a:lnTo>
                  <a:lnTo>
                    <a:pt x="76" y="0"/>
                  </a:lnTo>
                  <a:lnTo>
                    <a:pt x="95" y="2"/>
                  </a:lnTo>
                  <a:lnTo>
                    <a:pt x="111" y="5"/>
                  </a:lnTo>
                  <a:lnTo>
                    <a:pt x="126" y="7"/>
                  </a:lnTo>
                  <a:lnTo>
                    <a:pt x="144" y="12"/>
                  </a:lnTo>
                  <a:lnTo>
                    <a:pt x="157" y="16"/>
                  </a:lnTo>
                  <a:lnTo>
                    <a:pt x="162" y="18"/>
                  </a:lnTo>
                  <a:lnTo>
                    <a:pt x="175" y="23"/>
                  </a:lnTo>
                  <a:lnTo>
                    <a:pt x="186" y="31"/>
                  </a:lnTo>
                  <a:lnTo>
                    <a:pt x="195" y="43"/>
                  </a:lnTo>
                  <a:lnTo>
                    <a:pt x="201" y="54"/>
                  </a:lnTo>
                  <a:lnTo>
                    <a:pt x="202" y="64"/>
                  </a:lnTo>
                  <a:lnTo>
                    <a:pt x="201" y="74"/>
                  </a:lnTo>
                  <a:lnTo>
                    <a:pt x="197" y="84"/>
                  </a:lnTo>
                  <a:lnTo>
                    <a:pt x="191" y="94"/>
                  </a:lnTo>
                  <a:lnTo>
                    <a:pt x="186" y="102"/>
                  </a:lnTo>
                  <a:lnTo>
                    <a:pt x="180" y="113"/>
                  </a:lnTo>
                  <a:lnTo>
                    <a:pt x="176" y="124"/>
                  </a:lnTo>
                  <a:lnTo>
                    <a:pt x="172" y="133"/>
                  </a:lnTo>
                  <a:lnTo>
                    <a:pt x="165" y="145"/>
                  </a:lnTo>
                  <a:lnTo>
                    <a:pt x="158" y="155"/>
                  </a:lnTo>
                  <a:lnTo>
                    <a:pt x="153" y="164"/>
                  </a:lnTo>
                  <a:lnTo>
                    <a:pt x="144" y="173"/>
                  </a:lnTo>
                  <a:lnTo>
                    <a:pt x="138" y="179"/>
                  </a:lnTo>
                  <a:lnTo>
                    <a:pt x="129" y="184"/>
                  </a:lnTo>
                  <a:lnTo>
                    <a:pt x="120" y="188"/>
                  </a:lnTo>
                  <a:lnTo>
                    <a:pt x="111" y="192"/>
                  </a:lnTo>
                  <a:lnTo>
                    <a:pt x="127" y="236"/>
                  </a:lnTo>
                  <a:lnTo>
                    <a:pt x="45" y="288"/>
                  </a:lnTo>
                  <a:lnTo>
                    <a:pt x="40" y="275"/>
                  </a:lnTo>
                  <a:lnTo>
                    <a:pt x="37" y="256"/>
                  </a:lnTo>
                  <a:lnTo>
                    <a:pt x="37" y="238"/>
                  </a:lnTo>
                  <a:lnTo>
                    <a:pt x="38" y="220"/>
                  </a:lnTo>
                  <a:lnTo>
                    <a:pt x="26" y="216"/>
                  </a:lnTo>
                  <a:lnTo>
                    <a:pt x="18" y="208"/>
                  </a:lnTo>
                  <a:lnTo>
                    <a:pt x="14" y="196"/>
                  </a:lnTo>
                  <a:lnTo>
                    <a:pt x="12" y="184"/>
                  </a:lnTo>
                  <a:lnTo>
                    <a:pt x="29" y="184"/>
                  </a:lnTo>
                  <a:lnTo>
                    <a:pt x="41" y="182"/>
                  </a:lnTo>
                  <a:lnTo>
                    <a:pt x="49" y="176"/>
                  </a:lnTo>
                  <a:lnTo>
                    <a:pt x="49" y="169"/>
                  </a:lnTo>
                  <a:lnTo>
                    <a:pt x="47" y="154"/>
                  </a:lnTo>
                  <a:lnTo>
                    <a:pt x="51" y="139"/>
                  </a:lnTo>
                  <a:lnTo>
                    <a:pt x="59" y="124"/>
                  </a:lnTo>
                  <a:lnTo>
                    <a:pt x="70" y="112"/>
                  </a:lnTo>
                  <a:lnTo>
                    <a:pt x="80" y="101"/>
                  </a:lnTo>
                  <a:lnTo>
                    <a:pt x="92" y="94"/>
                  </a:lnTo>
                  <a:lnTo>
                    <a:pt x="106" y="86"/>
                  </a:lnTo>
                  <a:lnTo>
                    <a:pt x="106" y="83"/>
                  </a:lnTo>
                  <a:lnTo>
                    <a:pt x="101" y="84"/>
                  </a:lnTo>
                  <a:lnTo>
                    <a:pt x="96" y="83"/>
                  </a:lnTo>
                  <a:lnTo>
                    <a:pt x="89" y="82"/>
                  </a:lnTo>
                  <a:lnTo>
                    <a:pt x="80" y="86"/>
                  </a:lnTo>
                  <a:lnTo>
                    <a:pt x="68" y="91"/>
                  </a:lnTo>
                  <a:lnTo>
                    <a:pt x="60" y="97"/>
                  </a:lnTo>
                  <a:lnTo>
                    <a:pt x="56" y="103"/>
                  </a:lnTo>
                  <a:lnTo>
                    <a:pt x="49" y="106"/>
                  </a:lnTo>
                  <a:lnTo>
                    <a:pt x="38" y="103"/>
                  </a:lnTo>
                  <a:lnTo>
                    <a:pt x="33" y="99"/>
                  </a:lnTo>
                  <a:lnTo>
                    <a:pt x="33" y="94"/>
                  </a:lnTo>
                  <a:lnTo>
                    <a:pt x="37" y="88"/>
                  </a:lnTo>
                  <a:lnTo>
                    <a:pt x="28" y="87"/>
                  </a:lnTo>
                  <a:lnTo>
                    <a:pt x="26" y="80"/>
                  </a:lnTo>
                  <a:lnTo>
                    <a:pt x="26" y="72"/>
                  </a:lnTo>
                  <a:lnTo>
                    <a:pt x="31" y="67"/>
                  </a:lnTo>
                  <a:lnTo>
                    <a:pt x="35" y="63"/>
                  </a:lnTo>
                  <a:lnTo>
                    <a:pt x="26" y="63"/>
                  </a:lnTo>
                  <a:lnTo>
                    <a:pt x="20" y="60"/>
                  </a:lnTo>
                  <a:lnTo>
                    <a:pt x="18" y="55"/>
                  </a:lnTo>
                  <a:lnTo>
                    <a:pt x="19" y="46"/>
                  </a:lnTo>
                  <a:lnTo>
                    <a:pt x="30" y="41"/>
                  </a:lnTo>
                  <a:lnTo>
                    <a:pt x="22" y="42"/>
                  </a:lnTo>
                  <a:lnTo>
                    <a:pt x="13" y="42"/>
                  </a:lnTo>
                  <a:lnTo>
                    <a:pt x="5" y="40"/>
                  </a:lnTo>
                  <a:lnTo>
                    <a:pt x="3" y="38"/>
                  </a:lnTo>
                  <a:lnTo>
                    <a:pt x="0" y="33"/>
                  </a:lnTo>
                  <a:lnTo>
                    <a:pt x="1" y="27"/>
                  </a:lnTo>
                  <a:lnTo>
                    <a:pt x="7" y="18"/>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7" name="Freeform 25"/>
            <p:cNvSpPr>
              <a:spLocks/>
            </p:cNvSpPr>
            <p:nvPr/>
          </p:nvSpPr>
          <p:spPr bwMode="auto">
            <a:xfrm>
              <a:off x="912" y="1086"/>
              <a:ext cx="16" cy="18"/>
            </a:xfrm>
            <a:custGeom>
              <a:avLst/>
              <a:gdLst>
                <a:gd name="T0" fmla="*/ 0 w 16"/>
                <a:gd name="T1" fmla="*/ 0 h 18"/>
                <a:gd name="T2" fmla="*/ 4 w 16"/>
                <a:gd name="T3" fmla="*/ 8 h 18"/>
                <a:gd name="T4" fmla="*/ 7 w 16"/>
                <a:gd name="T5" fmla="*/ 12 h 18"/>
                <a:gd name="T6" fmla="*/ 15 w 16"/>
                <a:gd name="T7" fmla="*/ 17 h 18"/>
              </a:gdLst>
              <a:ahLst/>
              <a:cxnLst>
                <a:cxn ang="0">
                  <a:pos x="T0" y="T1"/>
                </a:cxn>
                <a:cxn ang="0">
                  <a:pos x="T2" y="T3"/>
                </a:cxn>
                <a:cxn ang="0">
                  <a:pos x="T4" y="T5"/>
                </a:cxn>
                <a:cxn ang="0">
                  <a:pos x="T6" y="T7"/>
                </a:cxn>
              </a:cxnLst>
              <a:rect l="0" t="0" r="r" b="b"/>
              <a:pathLst>
                <a:path w="16" h="18">
                  <a:moveTo>
                    <a:pt x="0" y="0"/>
                  </a:moveTo>
                  <a:lnTo>
                    <a:pt x="4" y="8"/>
                  </a:lnTo>
                  <a:lnTo>
                    <a:pt x="7" y="12"/>
                  </a:lnTo>
                  <a:lnTo>
                    <a:pt x="15"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8" name="Freeform 26"/>
            <p:cNvSpPr>
              <a:spLocks/>
            </p:cNvSpPr>
            <p:nvPr/>
          </p:nvSpPr>
          <p:spPr bwMode="auto">
            <a:xfrm>
              <a:off x="890" y="930"/>
              <a:ext cx="104" cy="18"/>
            </a:xfrm>
            <a:custGeom>
              <a:avLst/>
              <a:gdLst>
                <a:gd name="T0" fmla="*/ 0 w 104"/>
                <a:gd name="T1" fmla="*/ 17 h 18"/>
                <a:gd name="T2" fmla="*/ 12 w 104"/>
                <a:gd name="T3" fmla="*/ 8 h 18"/>
                <a:gd name="T4" fmla="*/ 27 w 104"/>
                <a:gd name="T5" fmla="*/ 3 h 18"/>
                <a:gd name="T6" fmla="*/ 38 w 104"/>
                <a:gd name="T7" fmla="*/ 0 h 18"/>
                <a:gd name="T8" fmla="*/ 48 w 104"/>
                <a:gd name="T9" fmla="*/ 0 h 18"/>
                <a:gd name="T10" fmla="*/ 59 w 104"/>
                <a:gd name="T11" fmla="*/ 0 h 18"/>
                <a:gd name="T12" fmla="*/ 72 w 104"/>
                <a:gd name="T13" fmla="*/ 2 h 18"/>
                <a:gd name="T14" fmla="*/ 87 w 104"/>
                <a:gd name="T15" fmla="*/ 3 h 18"/>
                <a:gd name="T16" fmla="*/ 103 w 104"/>
                <a:gd name="T17"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8">
                  <a:moveTo>
                    <a:pt x="0" y="17"/>
                  </a:moveTo>
                  <a:lnTo>
                    <a:pt x="12" y="8"/>
                  </a:lnTo>
                  <a:lnTo>
                    <a:pt x="27" y="3"/>
                  </a:lnTo>
                  <a:lnTo>
                    <a:pt x="38" y="0"/>
                  </a:lnTo>
                  <a:lnTo>
                    <a:pt x="48" y="0"/>
                  </a:lnTo>
                  <a:lnTo>
                    <a:pt x="59" y="0"/>
                  </a:lnTo>
                  <a:lnTo>
                    <a:pt x="72" y="2"/>
                  </a:lnTo>
                  <a:lnTo>
                    <a:pt x="87" y="3"/>
                  </a:lnTo>
                  <a:lnTo>
                    <a:pt x="103" y="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59" name="Freeform 27"/>
            <p:cNvSpPr>
              <a:spLocks/>
            </p:cNvSpPr>
            <p:nvPr/>
          </p:nvSpPr>
          <p:spPr bwMode="auto">
            <a:xfrm>
              <a:off x="900" y="948"/>
              <a:ext cx="87" cy="19"/>
            </a:xfrm>
            <a:custGeom>
              <a:avLst/>
              <a:gdLst>
                <a:gd name="T0" fmla="*/ 0 w 87"/>
                <a:gd name="T1" fmla="*/ 18 h 19"/>
                <a:gd name="T2" fmla="*/ 9 w 87"/>
                <a:gd name="T3" fmla="*/ 11 h 19"/>
                <a:gd name="T4" fmla="*/ 19 w 87"/>
                <a:gd name="T5" fmla="*/ 6 h 19"/>
                <a:gd name="T6" fmla="*/ 31 w 87"/>
                <a:gd name="T7" fmla="*/ 2 h 19"/>
                <a:gd name="T8" fmla="*/ 41 w 87"/>
                <a:gd name="T9" fmla="*/ 0 h 19"/>
                <a:gd name="T10" fmla="*/ 54 w 87"/>
                <a:gd name="T11" fmla="*/ 1 h 19"/>
                <a:gd name="T12" fmla="*/ 65 w 87"/>
                <a:gd name="T13" fmla="*/ 3 h 19"/>
                <a:gd name="T14" fmla="*/ 76 w 87"/>
                <a:gd name="T15" fmla="*/ 6 h 19"/>
                <a:gd name="T16" fmla="*/ 86 w 87"/>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9">
                  <a:moveTo>
                    <a:pt x="0" y="18"/>
                  </a:moveTo>
                  <a:lnTo>
                    <a:pt x="9" y="11"/>
                  </a:lnTo>
                  <a:lnTo>
                    <a:pt x="19" y="6"/>
                  </a:lnTo>
                  <a:lnTo>
                    <a:pt x="31" y="2"/>
                  </a:lnTo>
                  <a:lnTo>
                    <a:pt x="41" y="0"/>
                  </a:lnTo>
                  <a:lnTo>
                    <a:pt x="54" y="1"/>
                  </a:lnTo>
                  <a:lnTo>
                    <a:pt x="65" y="3"/>
                  </a:lnTo>
                  <a:lnTo>
                    <a:pt x="76" y="6"/>
                  </a:lnTo>
                  <a:lnTo>
                    <a:pt x="86"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0" name="Freeform 28"/>
            <p:cNvSpPr>
              <a:spLocks/>
            </p:cNvSpPr>
            <p:nvPr/>
          </p:nvSpPr>
          <p:spPr bwMode="auto">
            <a:xfrm>
              <a:off x="901" y="968"/>
              <a:ext cx="70" cy="24"/>
            </a:xfrm>
            <a:custGeom>
              <a:avLst/>
              <a:gdLst>
                <a:gd name="T0" fmla="*/ 0 w 70"/>
                <a:gd name="T1" fmla="*/ 23 h 24"/>
                <a:gd name="T2" fmla="*/ 7 w 70"/>
                <a:gd name="T3" fmla="*/ 16 h 24"/>
                <a:gd name="T4" fmla="*/ 17 w 70"/>
                <a:gd name="T5" fmla="*/ 9 h 24"/>
                <a:gd name="T6" fmla="*/ 29 w 70"/>
                <a:gd name="T7" fmla="*/ 5 h 24"/>
                <a:gd name="T8" fmla="*/ 45 w 70"/>
                <a:gd name="T9" fmla="*/ 0 h 24"/>
                <a:gd name="T10" fmla="*/ 59 w 70"/>
                <a:gd name="T11" fmla="*/ 1 h 24"/>
                <a:gd name="T12" fmla="*/ 69 w 70"/>
                <a:gd name="T13" fmla="*/ 5 h 24"/>
              </a:gdLst>
              <a:ahLst/>
              <a:cxnLst>
                <a:cxn ang="0">
                  <a:pos x="T0" y="T1"/>
                </a:cxn>
                <a:cxn ang="0">
                  <a:pos x="T2" y="T3"/>
                </a:cxn>
                <a:cxn ang="0">
                  <a:pos x="T4" y="T5"/>
                </a:cxn>
                <a:cxn ang="0">
                  <a:pos x="T6" y="T7"/>
                </a:cxn>
                <a:cxn ang="0">
                  <a:pos x="T8" y="T9"/>
                </a:cxn>
                <a:cxn ang="0">
                  <a:pos x="T10" y="T11"/>
                </a:cxn>
                <a:cxn ang="0">
                  <a:pos x="T12" y="T13"/>
                </a:cxn>
              </a:cxnLst>
              <a:rect l="0" t="0" r="r" b="b"/>
              <a:pathLst>
                <a:path w="70" h="24">
                  <a:moveTo>
                    <a:pt x="0" y="23"/>
                  </a:moveTo>
                  <a:lnTo>
                    <a:pt x="7" y="16"/>
                  </a:lnTo>
                  <a:lnTo>
                    <a:pt x="17" y="9"/>
                  </a:lnTo>
                  <a:lnTo>
                    <a:pt x="29" y="5"/>
                  </a:lnTo>
                  <a:lnTo>
                    <a:pt x="45" y="0"/>
                  </a:lnTo>
                  <a:lnTo>
                    <a:pt x="59" y="1"/>
                  </a:lnTo>
                  <a:lnTo>
                    <a:pt x="69" y="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1" name="Freeform 29"/>
            <p:cNvSpPr>
              <a:spLocks/>
            </p:cNvSpPr>
            <p:nvPr/>
          </p:nvSpPr>
          <p:spPr bwMode="auto">
            <a:xfrm>
              <a:off x="860" y="927"/>
              <a:ext cx="26" cy="23"/>
            </a:xfrm>
            <a:custGeom>
              <a:avLst/>
              <a:gdLst>
                <a:gd name="T0" fmla="*/ 4 w 26"/>
                <a:gd name="T1" fmla="*/ 0 h 23"/>
                <a:gd name="T2" fmla="*/ 1 w 26"/>
                <a:gd name="T3" fmla="*/ 6 h 23"/>
                <a:gd name="T4" fmla="*/ 0 w 26"/>
                <a:gd name="T5" fmla="*/ 12 h 23"/>
                <a:gd name="T6" fmla="*/ 5 w 26"/>
                <a:gd name="T7" fmla="*/ 20 h 23"/>
                <a:gd name="T8" fmla="*/ 15 w 26"/>
                <a:gd name="T9" fmla="*/ 22 h 23"/>
                <a:gd name="T10" fmla="*/ 25 w 26"/>
                <a:gd name="T11" fmla="*/ 21 h 23"/>
              </a:gdLst>
              <a:ahLst/>
              <a:cxnLst>
                <a:cxn ang="0">
                  <a:pos x="T0" y="T1"/>
                </a:cxn>
                <a:cxn ang="0">
                  <a:pos x="T2" y="T3"/>
                </a:cxn>
                <a:cxn ang="0">
                  <a:pos x="T4" y="T5"/>
                </a:cxn>
                <a:cxn ang="0">
                  <a:pos x="T6" y="T7"/>
                </a:cxn>
                <a:cxn ang="0">
                  <a:pos x="T8" y="T9"/>
                </a:cxn>
                <a:cxn ang="0">
                  <a:pos x="T10" y="T11"/>
                </a:cxn>
              </a:cxnLst>
              <a:rect l="0" t="0" r="r" b="b"/>
              <a:pathLst>
                <a:path w="26" h="23">
                  <a:moveTo>
                    <a:pt x="4" y="0"/>
                  </a:moveTo>
                  <a:lnTo>
                    <a:pt x="1" y="6"/>
                  </a:lnTo>
                  <a:lnTo>
                    <a:pt x="0" y="12"/>
                  </a:lnTo>
                  <a:lnTo>
                    <a:pt x="5" y="20"/>
                  </a:lnTo>
                  <a:lnTo>
                    <a:pt x="15" y="22"/>
                  </a:lnTo>
                  <a:lnTo>
                    <a:pt x="25"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2" name="Freeform 30"/>
            <p:cNvSpPr>
              <a:spLocks/>
            </p:cNvSpPr>
            <p:nvPr/>
          </p:nvSpPr>
          <p:spPr bwMode="auto">
            <a:xfrm>
              <a:off x="877" y="952"/>
              <a:ext cx="16" cy="19"/>
            </a:xfrm>
            <a:custGeom>
              <a:avLst/>
              <a:gdLst>
                <a:gd name="T0" fmla="*/ 2 w 16"/>
                <a:gd name="T1" fmla="*/ 0 h 19"/>
                <a:gd name="T2" fmla="*/ 0 w 16"/>
                <a:gd name="T3" fmla="*/ 6 h 19"/>
                <a:gd name="T4" fmla="*/ 1 w 16"/>
                <a:gd name="T5" fmla="*/ 13 h 19"/>
                <a:gd name="T6" fmla="*/ 4 w 16"/>
                <a:gd name="T7" fmla="*/ 17 h 19"/>
                <a:gd name="T8" fmla="*/ 9 w 16"/>
                <a:gd name="T9" fmla="*/ 18 h 19"/>
                <a:gd name="T10" fmla="*/ 15 w 16"/>
                <a:gd name="T11" fmla="*/ 17 h 19"/>
              </a:gdLst>
              <a:ahLst/>
              <a:cxnLst>
                <a:cxn ang="0">
                  <a:pos x="T0" y="T1"/>
                </a:cxn>
                <a:cxn ang="0">
                  <a:pos x="T2" y="T3"/>
                </a:cxn>
                <a:cxn ang="0">
                  <a:pos x="T4" y="T5"/>
                </a:cxn>
                <a:cxn ang="0">
                  <a:pos x="T6" y="T7"/>
                </a:cxn>
                <a:cxn ang="0">
                  <a:pos x="T8" y="T9"/>
                </a:cxn>
                <a:cxn ang="0">
                  <a:pos x="T10" y="T11"/>
                </a:cxn>
              </a:cxnLst>
              <a:rect l="0" t="0" r="r" b="b"/>
              <a:pathLst>
                <a:path w="16" h="19">
                  <a:moveTo>
                    <a:pt x="2" y="0"/>
                  </a:moveTo>
                  <a:lnTo>
                    <a:pt x="0" y="6"/>
                  </a:lnTo>
                  <a:lnTo>
                    <a:pt x="1" y="13"/>
                  </a:lnTo>
                  <a:lnTo>
                    <a:pt x="4" y="17"/>
                  </a:lnTo>
                  <a:lnTo>
                    <a:pt x="9" y="18"/>
                  </a:lnTo>
                  <a:lnTo>
                    <a:pt x="15"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3" name="Freeform 31"/>
            <p:cNvSpPr>
              <a:spLocks/>
            </p:cNvSpPr>
            <p:nvPr/>
          </p:nvSpPr>
          <p:spPr bwMode="auto">
            <a:xfrm>
              <a:off x="885" y="973"/>
              <a:ext cx="34" cy="40"/>
            </a:xfrm>
            <a:custGeom>
              <a:avLst/>
              <a:gdLst>
                <a:gd name="T0" fmla="*/ 4 w 34"/>
                <a:gd name="T1" fmla="*/ 0 h 40"/>
                <a:gd name="T2" fmla="*/ 1 w 34"/>
                <a:gd name="T3" fmla="*/ 6 h 40"/>
                <a:gd name="T4" fmla="*/ 0 w 34"/>
                <a:gd name="T5" fmla="*/ 10 h 40"/>
                <a:gd name="T6" fmla="*/ 0 w 34"/>
                <a:gd name="T7" fmla="*/ 15 h 40"/>
                <a:gd name="T8" fmla="*/ 3 w 34"/>
                <a:gd name="T9" fmla="*/ 20 h 40"/>
                <a:gd name="T10" fmla="*/ 10 w 34"/>
                <a:gd name="T11" fmla="*/ 21 h 40"/>
                <a:gd name="T12" fmla="*/ 7 w 34"/>
                <a:gd name="T13" fmla="*/ 26 h 40"/>
                <a:gd name="T14" fmla="*/ 8 w 34"/>
                <a:gd name="T15" fmla="*/ 33 h 40"/>
                <a:gd name="T16" fmla="*/ 13 w 34"/>
                <a:gd name="T17" fmla="*/ 37 h 40"/>
                <a:gd name="T18" fmla="*/ 20 w 34"/>
                <a:gd name="T19" fmla="*/ 39 h 40"/>
                <a:gd name="T20" fmla="*/ 27 w 34"/>
                <a:gd name="T21" fmla="*/ 39 h 40"/>
                <a:gd name="T22" fmla="*/ 33 w 34"/>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0">
                  <a:moveTo>
                    <a:pt x="4" y="0"/>
                  </a:moveTo>
                  <a:lnTo>
                    <a:pt x="1" y="6"/>
                  </a:lnTo>
                  <a:lnTo>
                    <a:pt x="0" y="10"/>
                  </a:lnTo>
                  <a:lnTo>
                    <a:pt x="0" y="15"/>
                  </a:lnTo>
                  <a:lnTo>
                    <a:pt x="3" y="20"/>
                  </a:lnTo>
                  <a:lnTo>
                    <a:pt x="10" y="21"/>
                  </a:lnTo>
                  <a:lnTo>
                    <a:pt x="7" y="26"/>
                  </a:lnTo>
                  <a:lnTo>
                    <a:pt x="8" y="33"/>
                  </a:lnTo>
                  <a:lnTo>
                    <a:pt x="13" y="37"/>
                  </a:lnTo>
                  <a:lnTo>
                    <a:pt x="20" y="39"/>
                  </a:lnTo>
                  <a:lnTo>
                    <a:pt x="27" y="39"/>
                  </a:lnTo>
                  <a:lnTo>
                    <a:pt x="33" y="3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4" name="Freeform 32"/>
            <p:cNvSpPr>
              <a:spLocks/>
            </p:cNvSpPr>
            <p:nvPr/>
          </p:nvSpPr>
          <p:spPr bwMode="auto">
            <a:xfrm>
              <a:off x="867" y="905"/>
              <a:ext cx="165" cy="22"/>
            </a:xfrm>
            <a:custGeom>
              <a:avLst/>
              <a:gdLst>
                <a:gd name="T0" fmla="*/ 0 w 165"/>
                <a:gd name="T1" fmla="*/ 19 h 22"/>
                <a:gd name="T2" fmla="*/ 7 w 165"/>
                <a:gd name="T3" fmla="*/ 13 h 22"/>
                <a:gd name="T4" fmla="*/ 19 w 165"/>
                <a:gd name="T5" fmla="*/ 8 h 22"/>
                <a:gd name="T6" fmla="*/ 33 w 165"/>
                <a:gd name="T7" fmla="*/ 4 h 22"/>
                <a:gd name="T8" fmla="*/ 44 w 165"/>
                <a:gd name="T9" fmla="*/ 1 h 22"/>
                <a:gd name="T10" fmla="*/ 56 w 165"/>
                <a:gd name="T11" fmla="*/ 0 h 22"/>
                <a:gd name="T12" fmla="*/ 68 w 165"/>
                <a:gd name="T13" fmla="*/ 0 h 22"/>
                <a:gd name="T14" fmla="*/ 81 w 165"/>
                <a:gd name="T15" fmla="*/ 1 h 22"/>
                <a:gd name="T16" fmla="*/ 94 w 165"/>
                <a:gd name="T17" fmla="*/ 2 h 22"/>
                <a:gd name="T18" fmla="*/ 107 w 165"/>
                <a:gd name="T19" fmla="*/ 5 h 22"/>
                <a:gd name="T20" fmla="*/ 119 w 165"/>
                <a:gd name="T21" fmla="*/ 6 h 22"/>
                <a:gd name="T22" fmla="*/ 131 w 165"/>
                <a:gd name="T23" fmla="*/ 10 h 22"/>
                <a:gd name="T24" fmla="*/ 138 w 165"/>
                <a:gd name="T25" fmla="*/ 12 h 22"/>
                <a:gd name="T26" fmla="*/ 148 w 165"/>
                <a:gd name="T27" fmla="*/ 15 h 22"/>
                <a:gd name="T28" fmla="*/ 156 w 165"/>
                <a:gd name="T29" fmla="*/ 18 h 22"/>
                <a:gd name="T30" fmla="*/ 164 w 165"/>
                <a:gd name="T3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2">
                  <a:moveTo>
                    <a:pt x="0" y="19"/>
                  </a:moveTo>
                  <a:lnTo>
                    <a:pt x="7" y="13"/>
                  </a:lnTo>
                  <a:lnTo>
                    <a:pt x="19" y="8"/>
                  </a:lnTo>
                  <a:lnTo>
                    <a:pt x="33" y="4"/>
                  </a:lnTo>
                  <a:lnTo>
                    <a:pt x="44" y="1"/>
                  </a:lnTo>
                  <a:lnTo>
                    <a:pt x="56" y="0"/>
                  </a:lnTo>
                  <a:lnTo>
                    <a:pt x="68" y="0"/>
                  </a:lnTo>
                  <a:lnTo>
                    <a:pt x="81" y="1"/>
                  </a:lnTo>
                  <a:lnTo>
                    <a:pt x="94" y="2"/>
                  </a:lnTo>
                  <a:lnTo>
                    <a:pt x="107" y="5"/>
                  </a:lnTo>
                  <a:lnTo>
                    <a:pt x="119" y="6"/>
                  </a:lnTo>
                  <a:lnTo>
                    <a:pt x="131" y="10"/>
                  </a:lnTo>
                  <a:lnTo>
                    <a:pt x="138" y="12"/>
                  </a:lnTo>
                  <a:lnTo>
                    <a:pt x="148" y="15"/>
                  </a:lnTo>
                  <a:lnTo>
                    <a:pt x="156" y="18"/>
                  </a:lnTo>
                  <a:lnTo>
                    <a:pt x="164"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5" name="Freeform 33"/>
            <p:cNvSpPr>
              <a:spLocks/>
            </p:cNvSpPr>
            <p:nvPr/>
          </p:nvSpPr>
          <p:spPr bwMode="auto">
            <a:xfrm>
              <a:off x="934" y="987"/>
              <a:ext cx="31" cy="25"/>
            </a:xfrm>
            <a:custGeom>
              <a:avLst/>
              <a:gdLst>
                <a:gd name="T0" fmla="*/ 10 w 31"/>
                <a:gd name="T1" fmla="*/ 0 h 25"/>
                <a:gd name="T2" fmla="*/ 14 w 31"/>
                <a:gd name="T3" fmla="*/ 2 h 25"/>
                <a:gd name="T4" fmla="*/ 20 w 31"/>
                <a:gd name="T5" fmla="*/ 3 h 25"/>
                <a:gd name="T6" fmla="*/ 26 w 31"/>
                <a:gd name="T7" fmla="*/ 4 h 25"/>
                <a:gd name="T8" fmla="*/ 30 w 31"/>
                <a:gd name="T9" fmla="*/ 4 h 25"/>
                <a:gd name="T10" fmla="*/ 25 w 31"/>
                <a:gd name="T11" fmla="*/ 7 h 25"/>
                <a:gd name="T12" fmla="*/ 18 w 31"/>
                <a:gd name="T13" fmla="*/ 9 h 25"/>
                <a:gd name="T14" fmla="*/ 12 w 31"/>
                <a:gd name="T15" fmla="*/ 13 h 25"/>
                <a:gd name="T16" fmla="*/ 6 w 31"/>
                <a:gd name="T17" fmla="*/ 18 h 25"/>
                <a:gd name="T18" fmla="*/ 0 w 31"/>
                <a:gd name="T1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5">
                  <a:moveTo>
                    <a:pt x="10" y="0"/>
                  </a:moveTo>
                  <a:lnTo>
                    <a:pt x="14" y="2"/>
                  </a:lnTo>
                  <a:lnTo>
                    <a:pt x="20" y="3"/>
                  </a:lnTo>
                  <a:lnTo>
                    <a:pt x="26" y="4"/>
                  </a:lnTo>
                  <a:lnTo>
                    <a:pt x="30" y="4"/>
                  </a:lnTo>
                  <a:lnTo>
                    <a:pt x="25" y="7"/>
                  </a:lnTo>
                  <a:lnTo>
                    <a:pt x="18" y="9"/>
                  </a:lnTo>
                  <a:lnTo>
                    <a:pt x="12" y="13"/>
                  </a:lnTo>
                  <a:lnTo>
                    <a:pt x="6" y="18"/>
                  </a:lnTo>
                  <a:lnTo>
                    <a:pt x="0" y="2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6" name="Freeform 34"/>
            <p:cNvSpPr>
              <a:spLocks/>
            </p:cNvSpPr>
            <p:nvPr/>
          </p:nvSpPr>
          <p:spPr bwMode="auto">
            <a:xfrm>
              <a:off x="807" y="1069"/>
              <a:ext cx="393" cy="489"/>
            </a:xfrm>
            <a:custGeom>
              <a:avLst/>
              <a:gdLst>
                <a:gd name="T0" fmla="*/ 14 w 393"/>
                <a:gd name="T1" fmla="*/ 34 h 489"/>
                <a:gd name="T2" fmla="*/ 13 w 393"/>
                <a:gd name="T3" fmla="*/ 79 h 489"/>
                <a:gd name="T4" fmla="*/ 44 w 393"/>
                <a:gd name="T5" fmla="*/ 106 h 489"/>
                <a:gd name="T6" fmla="*/ 66 w 393"/>
                <a:gd name="T7" fmla="*/ 76 h 489"/>
                <a:gd name="T8" fmla="*/ 35 w 393"/>
                <a:gd name="T9" fmla="*/ 58 h 489"/>
                <a:gd name="T10" fmla="*/ 7 w 393"/>
                <a:gd name="T11" fmla="*/ 89 h 489"/>
                <a:gd name="T12" fmla="*/ 1 w 393"/>
                <a:gd name="T13" fmla="*/ 144 h 489"/>
                <a:gd name="T14" fmla="*/ 23 w 393"/>
                <a:gd name="T15" fmla="*/ 179 h 489"/>
                <a:gd name="T16" fmla="*/ 62 w 393"/>
                <a:gd name="T17" fmla="*/ 173 h 489"/>
                <a:gd name="T18" fmla="*/ 55 w 393"/>
                <a:gd name="T19" fmla="*/ 135 h 489"/>
                <a:gd name="T20" fmla="*/ 21 w 393"/>
                <a:gd name="T21" fmla="*/ 147 h 489"/>
                <a:gd name="T22" fmla="*/ 14 w 393"/>
                <a:gd name="T23" fmla="*/ 194 h 489"/>
                <a:gd name="T24" fmla="*/ 29 w 393"/>
                <a:gd name="T25" fmla="*/ 241 h 489"/>
                <a:gd name="T26" fmla="*/ 62 w 393"/>
                <a:gd name="T27" fmla="*/ 256 h 489"/>
                <a:gd name="T28" fmla="*/ 94 w 393"/>
                <a:gd name="T29" fmla="*/ 223 h 489"/>
                <a:gd name="T30" fmla="*/ 83 w 393"/>
                <a:gd name="T31" fmla="*/ 181 h 489"/>
                <a:gd name="T32" fmla="*/ 48 w 393"/>
                <a:gd name="T33" fmla="*/ 193 h 489"/>
                <a:gd name="T34" fmla="*/ 28 w 393"/>
                <a:gd name="T35" fmla="*/ 233 h 489"/>
                <a:gd name="T36" fmla="*/ 25 w 393"/>
                <a:gd name="T37" fmla="*/ 283 h 489"/>
                <a:gd name="T38" fmla="*/ 47 w 393"/>
                <a:gd name="T39" fmla="*/ 326 h 489"/>
                <a:gd name="T40" fmla="*/ 84 w 393"/>
                <a:gd name="T41" fmla="*/ 333 h 489"/>
                <a:gd name="T42" fmla="*/ 109 w 393"/>
                <a:gd name="T43" fmla="*/ 296 h 489"/>
                <a:gd name="T44" fmla="*/ 84 w 393"/>
                <a:gd name="T45" fmla="*/ 278 h 489"/>
                <a:gd name="T46" fmla="*/ 55 w 393"/>
                <a:gd name="T47" fmla="*/ 312 h 489"/>
                <a:gd name="T48" fmla="*/ 65 w 393"/>
                <a:gd name="T49" fmla="*/ 355 h 489"/>
                <a:gd name="T50" fmla="*/ 107 w 393"/>
                <a:gd name="T51" fmla="*/ 368 h 489"/>
                <a:gd name="T52" fmla="*/ 146 w 393"/>
                <a:gd name="T53" fmla="*/ 352 h 489"/>
                <a:gd name="T54" fmla="*/ 159 w 393"/>
                <a:gd name="T55" fmla="*/ 305 h 489"/>
                <a:gd name="T56" fmla="*/ 129 w 393"/>
                <a:gd name="T57" fmla="*/ 290 h 489"/>
                <a:gd name="T58" fmla="*/ 111 w 393"/>
                <a:gd name="T59" fmla="*/ 331 h 489"/>
                <a:gd name="T60" fmla="*/ 115 w 393"/>
                <a:gd name="T61" fmla="*/ 379 h 489"/>
                <a:gd name="T62" fmla="*/ 142 w 393"/>
                <a:gd name="T63" fmla="*/ 417 h 489"/>
                <a:gd name="T64" fmla="*/ 182 w 393"/>
                <a:gd name="T65" fmla="*/ 402 h 489"/>
                <a:gd name="T66" fmla="*/ 198 w 393"/>
                <a:gd name="T67" fmla="*/ 350 h 489"/>
                <a:gd name="T68" fmla="*/ 167 w 393"/>
                <a:gd name="T69" fmla="*/ 342 h 489"/>
                <a:gd name="T70" fmla="*/ 157 w 393"/>
                <a:gd name="T71" fmla="*/ 400 h 489"/>
                <a:gd name="T72" fmla="*/ 173 w 393"/>
                <a:gd name="T73" fmla="*/ 450 h 489"/>
                <a:gd name="T74" fmla="*/ 207 w 393"/>
                <a:gd name="T75" fmla="*/ 448 h 489"/>
                <a:gd name="T76" fmla="*/ 230 w 393"/>
                <a:gd name="T77" fmla="*/ 400 h 489"/>
                <a:gd name="T78" fmla="*/ 213 w 393"/>
                <a:gd name="T79" fmla="*/ 365 h 489"/>
                <a:gd name="T80" fmla="*/ 195 w 393"/>
                <a:gd name="T81" fmla="*/ 400 h 489"/>
                <a:gd name="T82" fmla="*/ 206 w 393"/>
                <a:gd name="T83" fmla="*/ 447 h 489"/>
                <a:gd name="T84" fmla="*/ 244 w 393"/>
                <a:gd name="T85" fmla="*/ 458 h 489"/>
                <a:gd name="T86" fmla="*/ 278 w 393"/>
                <a:gd name="T87" fmla="*/ 427 h 489"/>
                <a:gd name="T88" fmla="*/ 292 w 393"/>
                <a:gd name="T89" fmla="*/ 375 h 489"/>
                <a:gd name="T90" fmla="*/ 272 w 393"/>
                <a:gd name="T91" fmla="*/ 352 h 489"/>
                <a:gd name="T92" fmla="*/ 246 w 393"/>
                <a:gd name="T93" fmla="*/ 382 h 489"/>
                <a:gd name="T94" fmla="*/ 248 w 393"/>
                <a:gd name="T95" fmla="*/ 433 h 489"/>
                <a:gd name="T96" fmla="*/ 275 w 393"/>
                <a:gd name="T97" fmla="*/ 481 h 489"/>
                <a:gd name="T98" fmla="*/ 319 w 393"/>
                <a:gd name="T99" fmla="*/ 461 h 489"/>
                <a:gd name="T100" fmla="*/ 334 w 393"/>
                <a:gd name="T101" fmla="*/ 406 h 489"/>
                <a:gd name="T102" fmla="*/ 321 w 393"/>
                <a:gd name="T103" fmla="*/ 369 h 489"/>
                <a:gd name="T104" fmla="*/ 299 w 393"/>
                <a:gd name="T105" fmla="*/ 396 h 489"/>
                <a:gd name="T106" fmla="*/ 300 w 393"/>
                <a:gd name="T107" fmla="*/ 451 h 489"/>
                <a:gd name="T108" fmla="*/ 328 w 393"/>
                <a:gd name="T109" fmla="*/ 482 h 489"/>
                <a:gd name="T110" fmla="*/ 370 w 393"/>
                <a:gd name="T111" fmla="*/ 48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489">
                  <a:moveTo>
                    <a:pt x="32" y="0"/>
                  </a:moveTo>
                  <a:lnTo>
                    <a:pt x="28" y="5"/>
                  </a:lnTo>
                  <a:lnTo>
                    <a:pt x="24" y="11"/>
                  </a:lnTo>
                  <a:lnTo>
                    <a:pt x="21" y="18"/>
                  </a:lnTo>
                  <a:lnTo>
                    <a:pt x="17" y="26"/>
                  </a:lnTo>
                  <a:lnTo>
                    <a:pt x="14" y="34"/>
                  </a:lnTo>
                  <a:lnTo>
                    <a:pt x="13" y="41"/>
                  </a:lnTo>
                  <a:lnTo>
                    <a:pt x="12" y="48"/>
                  </a:lnTo>
                  <a:lnTo>
                    <a:pt x="10" y="54"/>
                  </a:lnTo>
                  <a:lnTo>
                    <a:pt x="10" y="61"/>
                  </a:lnTo>
                  <a:lnTo>
                    <a:pt x="11" y="70"/>
                  </a:lnTo>
                  <a:lnTo>
                    <a:pt x="13" y="79"/>
                  </a:lnTo>
                  <a:lnTo>
                    <a:pt x="16" y="86"/>
                  </a:lnTo>
                  <a:lnTo>
                    <a:pt x="20" y="94"/>
                  </a:lnTo>
                  <a:lnTo>
                    <a:pt x="26" y="99"/>
                  </a:lnTo>
                  <a:lnTo>
                    <a:pt x="31" y="101"/>
                  </a:lnTo>
                  <a:lnTo>
                    <a:pt x="37" y="104"/>
                  </a:lnTo>
                  <a:lnTo>
                    <a:pt x="44" y="106"/>
                  </a:lnTo>
                  <a:lnTo>
                    <a:pt x="50" y="106"/>
                  </a:lnTo>
                  <a:lnTo>
                    <a:pt x="57" y="102"/>
                  </a:lnTo>
                  <a:lnTo>
                    <a:pt x="62" y="98"/>
                  </a:lnTo>
                  <a:lnTo>
                    <a:pt x="64" y="92"/>
                  </a:lnTo>
                  <a:lnTo>
                    <a:pt x="66" y="85"/>
                  </a:lnTo>
                  <a:lnTo>
                    <a:pt x="66" y="76"/>
                  </a:lnTo>
                  <a:lnTo>
                    <a:pt x="63" y="68"/>
                  </a:lnTo>
                  <a:lnTo>
                    <a:pt x="58" y="65"/>
                  </a:lnTo>
                  <a:lnTo>
                    <a:pt x="54" y="61"/>
                  </a:lnTo>
                  <a:lnTo>
                    <a:pt x="48" y="59"/>
                  </a:lnTo>
                  <a:lnTo>
                    <a:pt x="42" y="57"/>
                  </a:lnTo>
                  <a:lnTo>
                    <a:pt x="35" y="58"/>
                  </a:lnTo>
                  <a:lnTo>
                    <a:pt x="30" y="60"/>
                  </a:lnTo>
                  <a:lnTo>
                    <a:pt x="24" y="63"/>
                  </a:lnTo>
                  <a:lnTo>
                    <a:pt x="18" y="67"/>
                  </a:lnTo>
                  <a:lnTo>
                    <a:pt x="13" y="73"/>
                  </a:lnTo>
                  <a:lnTo>
                    <a:pt x="9" y="82"/>
                  </a:lnTo>
                  <a:lnTo>
                    <a:pt x="7" y="89"/>
                  </a:lnTo>
                  <a:lnTo>
                    <a:pt x="4" y="98"/>
                  </a:lnTo>
                  <a:lnTo>
                    <a:pt x="3" y="107"/>
                  </a:lnTo>
                  <a:lnTo>
                    <a:pt x="1" y="115"/>
                  </a:lnTo>
                  <a:lnTo>
                    <a:pt x="0" y="124"/>
                  </a:lnTo>
                  <a:lnTo>
                    <a:pt x="0" y="133"/>
                  </a:lnTo>
                  <a:lnTo>
                    <a:pt x="1" y="144"/>
                  </a:lnTo>
                  <a:lnTo>
                    <a:pt x="3" y="151"/>
                  </a:lnTo>
                  <a:lnTo>
                    <a:pt x="5" y="157"/>
                  </a:lnTo>
                  <a:lnTo>
                    <a:pt x="9" y="163"/>
                  </a:lnTo>
                  <a:lnTo>
                    <a:pt x="12" y="168"/>
                  </a:lnTo>
                  <a:lnTo>
                    <a:pt x="18" y="175"/>
                  </a:lnTo>
                  <a:lnTo>
                    <a:pt x="23" y="179"/>
                  </a:lnTo>
                  <a:lnTo>
                    <a:pt x="29" y="182"/>
                  </a:lnTo>
                  <a:lnTo>
                    <a:pt x="36" y="185"/>
                  </a:lnTo>
                  <a:lnTo>
                    <a:pt x="44" y="186"/>
                  </a:lnTo>
                  <a:lnTo>
                    <a:pt x="50" y="183"/>
                  </a:lnTo>
                  <a:lnTo>
                    <a:pt x="57" y="179"/>
                  </a:lnTo>
                  <a:lnTo>
                    <a:pt x="62" y="173"/>
                  </a:lnTo>
                  <a:lnTo>
                    <a:pt x="65" y="166"/>
                  </a:lnTo>
                  <a:lnTo>
                    <a:pt x="66" y="157"/>
                  </a:lnTo>
                  <a:lnTo>
                    <a:pt x="66" y="149"/>
                  </a:lnTo>
                  <a:lnTo>
                    <a:pt x="63" y="142"/>
                  </a:lnTo>
                  <a:lnTo>
                    <a:pt x="61" y="138"/>
                  </a:lnTo>
                  <a:lnTo>
                    <a:pt x="55" y="135"/>
                  </a:lnTo>
                  <a:lnTo>
                    <a:pt x="50" y="132"/>
                  </a:lnTo>
                  <a:lnTo>
                    <a:pt x="44" y="131"/>
                  </a:lnTo>
                  <a:lnTo>
                    <a:pt x="38" y="131"/>
                  </a:lnTo>
                  <a:lnTo>
                    <a:pt x="32" y="133"/>
                  </a:lnTo>
                  <a:lnTo>
                    <a:pt x="26" y="138"/>
                  </a:lnTo>
                  <a:lnTo>
                    <a:pt x="21" y="147"/>
                  </a:lnTo>
                  <a:lnTo>
                    <a:pt x="18" y="155"/>
                  </a:lnTo>
                  <a:lnTo>
                    <a:pt x="17" y="164"/>
                  </a:lnTo>
                  <a:lnTo>
                    <a:pt x="16" y="172"/>
                  </a:lnTo>
                  <a:lnTo>
                    <a:pt x="15" y="179"/>
                  </a:lnTo>
                  <a:lnTo>
                    <a:pt x="14" y="186"/>
                  </a:lnTo>
                  <a:lnTo>
                    <a:pt x="14" y="194"/>
                  </a:lnTo>
                  <a:lnTo>
                    <a:pt x="14" y="202"/>
                  </a:lnTo>
                  <a:lnTo>
                    <a:pt x="15" y="212"/>
                  </a:lnTo>
                  <a:lnTo>
                    <a:pt x="18" y="220"/>
                  </a:lnTo>
                  <a:lnTo>
                    <a:pt x="21" y="230"/>
                  </a:lnTo>
                  <a:lnTo>
                    <a:pt x="27" y="235"/>
                  </a:lnTo>
                  <a:lnTo>
                    <a:pt x="29" y="241"/>
                  </a:lnTo>
                  <a:lnTo>
                    <a:pt x="32" y="247"/>
                  </a:lnTo>
                  <a:lnTo>
                    <a:pt x="37" y="251"/>
                  </a:lnTo>
                  <a:lnTo>
                    <a:pt x="43" y="254"/>
                  </a:lnTo>
                  <a:lnTo>
                    <a:pt x="49" y="257"/>
                  </a:lnTo>
                  <a:lnTo>
                    <a:pt x="55" y="257"/>
                  </a:lnTo>
                  <a:lnTo>
                    <a:pt x="62" y="256"/>
                  </a:lnTo>
                  <a:lnTo>
                    <a:pt x="69" y="255"/>
                  </a:lnTo>
                  <a:lnTo>
                    <a:pt x="75" y="250"/>
                  </a:lnTo>
                  <a:lnTo>
                    <a:pt x="82" y="243"/>
                  </a:lnTo>
                  <a:lnTo>
                    <a:pt x="87" y="237"/>
                  </a:lnTo>
                  <a:lnTo>
                    <a:pt x="91" y="230"/>
                  </a:lnTo>
                  <a:lnTo>
                    <a:pt x="94" y="223"/>
                  </a:lnTo>
                  <a:lnTo>
                    <a:pt x="97" y="215"/>
                  </a:lnTo>
                  <a:lnTo>
                    <a:pt x="97" y="205"/>
                  </a:lnTo>
                  <a:lnTo>
                    <a:pt x="97" y="195"/>
                  </a:lnTo>
                  <a:lnTo>
                    <a:pt x="93" y="187"/>
                  </a:lnTo>
                  <a:lnTo>
                    <a:pt x="88" y="182"/>
                  </a:lnTo>
                  <a:lnTo>
                    <a:pt x="83" y="181"/>
                  </a:lnTo>
                  <a:lnTo>
                    <a:pt x="78" y="180"/>
                  </a:lnTo>
                  <a:lnTo>
                    <a:pt x="70" y="181"/>
                  </a:lnTo>
                  <a:lnTo>
                    <a:pt x="63" y="183"/>
                  </a:lnTo>
                  <a:lnTo>
                    <a:pt x="58" y="186"/>
                  </a:lnTo>
                  <a:lnTo>
                    <a:pt x="53" y="190"/>
                  </a:lnTo>
                  <a:lnTo>
                    <a:pt x="48" y="193"/>
                  </a:lnTo>
                  <a:lnTo>
                    <a:pt x="42" y="198"/>
                  </a:lnTo>
                  <a:lnTo>
                    <a:pt x="38" y="204"/>
                  </a:lnTo>
                  <a:lnTo>
                    <a:pt x="33" y="211"/>
                  </a:lnTo>
                  <a:lnTo>
                    <a:pt x="31" y="218"/>
                  </a:lnTo>
                  <a:lnTo>
                    <a:pt x="29" y="226"/>
                  </a:lnTo>
                  <a:lnTo>
                    <a:pt x="28" y="233"/>
                  </a:lnTo>
                  <a:lnTo>
                    <a:pt x="27" y="243"/>
                  </a:lnTo>
                  <a:lnTo>
                    <a:pt x="25" y="251"/>
                  </a:lnTo>
                  <a:lnTo>
                    <a:pt x="24" y="258"/>
                  </a:lnTo>
                  <a:lnTo>
                    <a:pt x="24" y="266"/>
                  </a:lnTo>
                  <a:lnTo>
                    <a:pt x="24" y="275"/>
                  </a:lnTo>
                  <a:lnTo>
                    <a:pt x="25" y="283"/>
                  </a:lnTo>
                  <a:lnTo>
                    <a:pt x="27" y="290"/>
                  </a:lnTo>
                  <a:lnTo>
                    <a:pt x="29" y="298"/>
                  </a:lnTo>
                  <a:lnTo>
                    <a:pt x="32" y="305"/>
                  </a:lnTo>
                  <a:lnTo>
                    <a:pt x="37" y="314"/>
                  </a:lnTo>
                  <a:lnTo>
                    <a:pt x="42" y="320"/>
                  </a:lnTo>
                  <a:lnTo>
                    <a:pt x="47" y="326"/>
                  </a:lnTo>
                  <a:lnTo>
                    <a:pt x="54" y="331"/>
                  </a:lnTo>
                  <a:lnTo>
                    <a:pt x="60" y="334"/>
                  </a:lnTo>
                  <a:lnTo>
                    <a:pt x="65" y="335"/>
                  </a:lnTo>
                  <a:lnTo>
                    <a:pt x="72" y="336"/>
                  </a:lnTo>
                  <a:lnTo>
                    <a:pt x="79" y="335"/>
                  </a:lnTo>
                  <a:lnTo>
                    <a:pt x="84" y="333"/>
                  </a:lnTo>
                  <a:lnTo>
                    <a:pt x="91" y="329"/>
                  </a:lnTo>
                  <a:lnTo>
                    <a:pt x="95" y="327"/>
                  </a:lnTo>
                  <a:lnTo>
                    <a:pt x="101" y="320"/>
                  </a:lnTo>
                  <a:lnTo>
                    <a:pt x="105" y="312"/>
                  </a:lnTo>
                  <a:lnTo>
                    <a:pt x="107" y="306"/>
                  </a:lnTo>
                  <a:lnTo>
                    <a:pt x="109" y="296"/>
                  </a:lnTo>
                  <a:lnTo>
                    <a:pt x="110" y="288"/>
                  </a:lnTo>
                  <a:lnTo>
                    <a:pt x="107" y="282"/>
                  </a:lnTo>
                  <a:lnTo>
                    <a:pt x="102" y="278"/>
                  </a:lnTo>
                  <a:lnTo>
                    <a:pt x="97" y="277"/>
                  </a:lnTo>
                  <a:lnTo>
                    <a:pt x="89" y="277"/>
                  </a:lnTo>
                  <a:lnTo>
                    <a:pt x="84" y="278"/>
                  </a:lnTo>
                  <a:lnTo>
                    <a:pt x="79" y="280"/>
                  </a:lnTo>
                  <a:lnTo>
                    <a:pt x="73" y="285"/>
                  </a:lnTo>
                  <a:lnTo>
                    <a:pt x="66" y="292"/>
                  </a:lnTo>
                  <a:lnTo>
                    <a:pt x="62" y="298"/>
                  </a:lnTo>
                  <a:lnTo>
                    <a:pt x="58" y="305"/>
                  </a:lnTo>
                  <a:lnTo>
                    <a:pt x="55" y="312"/>
                  </a:lnTo>
                  <a:lnTo>
                    <a:pt x="55" y="318"/>
                  </a:lnTo>
                  <a:lnTo>
                    <a:pt x="54" y="326"/>
                  </a:lnTo>
                  <a:lnTo>
                    <a:pt x="55" y="333"/>
                  </a:lnTo>
                  <a:lnTo>
                    <a:pt x="55" y="340"/>
                  </a:lnTo>
                  <a:lnTo>
                    <a:pt x="59" y="347"/>
                  </a:lnTo>
                  <a:lnTo>
                    <a:pt x="65" y="355"/>
                  </a:lnTo>
                  <a:lnTo>
                    <a:pt x="71" y="361"/>
                  </a:lnTo>
                  <a:lnTo>
                    <a:pt x="78" y="366"/>
                  </a:lnTo>
                  <a:lnTo>
                    <a:pt x="83" y="368"/>
                  </a:lnTo>
                  <a:lnTo>
                    <a:pt x="91" y="370"/>
                  </a:lnTo>
                  <a:lnTo>
                    <a:pt x="98" y="369"/>
                  </a:lnTo>
                  <a:lnTo>
                    <a:pt x="107" y="368"/>
                  </a:lnTo>
                  <a:lnTo>
                    <a:pt x="112" y="367"/>
                  </a:lnTo>
                  <a:lnTo>
                    <a:pt x="120" y="366"/>
                  </a:lnTo>
                  <a:lnTo>
                    <a:pt x="128" y="364"/>
                  </a:lnTo>
                  <a:lnTo>
                    <a:pt x="134" y="361"/>
                  </a:lnTo>
                  <a:lnTo>
                    <a:pt x="141" y="356"/>
                  </a:lnTo>
                  <a:lnTo>
                    <a:pt x="146" y="352"/>
                  </a:lnTo>
                  <a:lnTo>
                    <a:pt x="151" y="346"/>
                  </a:lnTo>
                  <a:lnTo>
                    <a:pt x="155" y="337"/>
                  </a:lnTo>
                  <a:lnTo>
                    <a:pt x="158" y="329"/>
                  </a:lnTo>
                  <a:lnTo>
                    <a:pt x="160" y="320"/>
                  </a:lnTo>
                  <a:lnTo>
                    <a:pt x="160" y="312"/>
                  </a:lnTo>
                  <a:lnTo>
                    <a:pt x="159" y="305"/>
                  </a:lnTo>
                  <a:lnTo>
                    <a:pt x="157" y="299"/>
                  </a:lnTo>
                  <a:lnTo>
                    <a:pt x="151" y="294"/>
                  </a:lnTo>
                  <a:lnTo>
                    <a:pt x="146" y="290"/>
                  </a:lnTo>
                  <a:lnTo>
                    <a:pt x="142" y="289"/>
                  </a:lnTo>
                  <a:lnTo>
                    <a:pt x="135" y="289"/>
                  </a:lnTo>
                  <a:lnTo>
                    <a:pt x="129" y="290"/>
                  </a:lnTo>
                  <a:lnTo>
                    <a:pt x="123" y="295"/>
                  </a:lnTo>
                  <a:lnTo>
                    <a:pt x="120" y="301"/>
                  </a:lnTo>
                  <a:lnTo>
                    <a:pt x="118" y="308"/>
                  </a:lnTo>
                  <a:lnTo>
                    <a:pt x="115" y="315"/>
                  </a:lnTo>
                  <a:lnTo>
                    <a:pt x="113" y="322"/>
                  </a:lnTo>
                  <a:lnTo>
                    <a:pt x="111" y="331"/>
                  </a:lnTo>
                  <a:lnTo>
                    <a:pt x="111" y="340"/>
                  </a:lnTo>
                  <a:lnTo>
                    <a:pt x="111" y="349"/>
                  </a:lnTo>
                  <a:lnTo>
                    <a:pt x="111" y="355"/>
                  </a:lnTo>
                  <a:lnTo>
                    <a:pt x="112" y="361"/>
                  </a:lnTo>
                  <a:lnTo>
                    <a:pt x="114" y="368"/>
                  </a:lnTo>
                  <a:lnTo>
                    <a:pt x="115" y="379"/>
                  </a:lnTo>
                  <a:lnTo>
                    <a:pt x="119" y="389"/>
                  </a:lnTo>
                  <a:lnTo>
                    <a:pt x="123" y="396"/>
                  </a:lnTo>
                  <a:lnTo>
                    <a:pt x="127" y="405"/>
                  </a:lnTo>
                  <a:lnTo>
                    <a:pt x="133" y="412"/>
                  </a:lnTo>
                  <a:lnTo>
                    <a:pt x="138" y="415"/>
                  </a:lnTo>
                  <a:lnTo>
                    <a:pt x="142" y="417"/>
                  </a:lnTo>
                  <a:lnTo>
                    <a:pt x="149" y="418"/>
                  </a:lnTo>
                  <a:lnTo>
                    <a:pt x="156" y="417"/>
                  </a:lnTo>
                  <a:lnTo>
                    <a:pt x="161" y="415"/>
                  </a:lnTo>
                  <a:lnTo>
                    <a:pt x="169" y="414"/>
                  </a:lnTo>
                  <a:lnTo>
                    <a:pt x="176" y="408"/>
                  </a:lnTo>
                  <a:lnTo>
                    <a:pt x="182" y="402"/>
                  </a:lnTo>
                  <a:lnTo>
                    <a:pt x="188" y="395"/>
                  </a:lnTo>
                  <a:lnTo>
                    <a:pt x="192" y="387"/>
                  </a:lnTo>
                  <a:lnTo>
                    <a:pt x="196" y="378"/>
                  </a:lnTo>
                  <a:lnTo>
                    <a:pt x="199" y="367"/>
                  </a:lnTo>
                  <a:lnTo>
                    <a:pt x="199" y="358"/>
                  </a:lnTo>
                  <a:lnTo>
                    <a:pt x="198" y="350"/>
                  </a:lnTo>
                  <a:lnTo>
                    <a:pt x="195" y="344"/>
                  </a:lnTo>
                  <a:lnTo>
                    <a:pt x="191" y="339"/>
                  </a:lnTo>
                  <a:lnTo>
                    <a:pt x="185" y="335"/>
                  </a:lnTo>
                  <a:lnTo>
                    <a:pt x="179" y="335"/>
                  </a:lnTo>
                  <a:lnTo>
                    <a:pt x="174" y="337"/>
                  </a:lnTo>
                  <a:lnTo>
                    <a:pt x="167" y="342"/>
                  </a:lnTo>
                  <a:lnTo>
                    <a:pt x="162" y="349"/>
                  </a:lnTo>
                  <a:lnTo>
                    <a:pt x="159" y="358"/>
                  </a:lnTo>
                  <a:lnTo>
                    <a:pt x="157" y="368"/>
                  </a:lnTo>
                  <a:lnTo>
                    <a:pt x="156" y="380"/>
                  </a:lnTo>
                  <a:lnTo>
                    <a:pt x="157" y="390"/>
                  </a:lnTo>
                  <a:lnTo>
                    <a:pt x="157" y="400"/>
                  </a:lnTo>
                  <a:lnTo>
                    <a:pt x="160" y="409"/>
                  </a:lnTo>
                  <a:lnTo>
                    <a:pt x="162" y="419"/>
                  </a:lnTo>
                  <a:lnTo>
                    <a:pt x="162" y="427"/>
                  </a:lnTo>
                  <a:lnTo>
                    <a:pt x="165" y="434"/>
                  </a:lnTo>
                  <a:lnTo>
                    <a:pt x="170" y="443"/>
                  </a:lnTo>
                  <a:lnTo>
                    <a:pt x="173" y="450"/>
                  </a:lnTo>
                  <a:lnTo>
                    <a:pt x="179" y="455"/>
                  </a:lnTo>
                  <a:lnTo>
                    <a:pt x="185" y="458"/>
                  </a:lnTo>
                  <a:lnTo>
                    <a:pt x="190" y="459"/>
                  </a:lnTo>
                  <a:lnTo>
                    <a:pt x="195" y="458"/>
                  </a:lnTo>
                  <a:lnTo>
                    <a:pt x="202" y="454"/>
                  </a:lnTo>
                  <a:lnTo>
                    <a:pt x="207" y="448"/>
                  </a:lnTo>
                  <a:lnTo>
                    <a:pt x="212" y="442"/>
                  </a:lnTo>
                  <a:lnTo>
                    <a:pt x="216" y="435"/>
                  </a:lnTo>
                  <a:lnTo>
                    <a:pt x="221" y="426"/>
                  </a:lnTo>
                  <a:lnTo>
                    <a:pt x="224" y="419"/>
                  </a:lnTo>
                  <a:lnTo>
                    <a:pt x="226" y="410"/>
                  </a:lnTo>
                  <a:lnTo>
                    <a:pt x="230" y="400"/>
                  </a:lnTo>
                  <a:lnTo>
                    <a:pt x="230" y="388"/>
                  </a:lnTo>
                  <a:lnTo>
                    <a:pt x="231" y="380"/>
                  </a:lnTo>
                  <a:lnTo>
                    <a:pt x="230" y="375"/>
                  </a:lnTo>
                  <a:lnTo>
                    <a:pt x="227" y="368"/>
                  </a:lnTo>
                  <a:lnTo>
                    <a:pt x="221" y="365"/>
                  </a:lnTo>
                  <a:lnTo>
                    <a:pt x="213" y="365"/>
                  </a:lnTo>
                  <a:lnTo>
                    <a:pt x="208" y="368"/>
                  </a:lnTo>
                  <a:lnTo>
                    <a:pt x="204" y="373"/>
                  </a:lnTo>
                  <a:lnTo>
                    <a:pt x="201" y="379"/>
                  </a:lnTo>
                  <a:lnTo>
                    <a:pt x="198" y="386"/>
                  </a:lnTo>
                  <a:lnTo>
                    <a:pt x="196" y="394"/>
                  </a:lnTo>
                  <a:lnTo>
                    <a:pt x="195" y="400"/>
                  </a:lnTo>
                  <a:lnTo>
                    <a:pt x="195" y="408"/>
                  </a:lnTo>
                  <a:lnTo>
                    <a:pt x="195" y="415"/>
                  </a:lnTo>
                  <a:lnTo>
                    <a:pt x="196" y="425"/>
                  </a:lnTo>
                  <a:lnTo>
                    <a:pt x="199" y="432"/>
                  </a:lnTo>
                  <a:lnTo>
                    <a:pt x="202" y="440"/>
                  </a:lnTo>
                  <a:lnTo>
                    <a:pt x="206" y="447"/>
                  </a:lnTo>
                  <a:lnTo>
                    <a:pt x="211" y="451"/>
                  </a:lnTo>
                  <a:lnTo>
                    <a:pt x="219" y="454"/>
                  </a:lnTo>
                  <a:lnTo>
                    <a:pt x="224" y="456"/>
                  </a:lnTo>
                  <a:lnTo>
                    <a:pt x="233" y="458"/>
                  </a:lnTo>
                  <a:lnTo>
                    <a:pt x="238" y="459"/>
                  </a:lnTo>
                  <a:lnTo>
                    <a:pt x="244" y="458"/>
                  </a:lnTo>
                  <a:lnTo>
                    <a:pt x="250" y="456"/>
                  </a:lnTo>
                  <a:lnTo>
                    <a:pt x="254" y="453"/>
                  </a:lnTo>
                  <a:lnTo>
                    <a:pt x="262" y="447"/>
                  </a:lnTo>
                  <a:lnTo>
                    <a:pt x="267" y="443"/>
                  </a:lnTo>
                  <a:lnTo>
                    <a:pt x="272" y="436"/>
                  </a:lnTo>
                  <a:lnTo>
                    <a:pt x="278" y="427"/>
                  </a:lnTo>
                  <a:lnTo>
                    <a:pt x="282" y="418"/>
                  </a:lnTo>
                  <a:lnTo>
                    <a:pt x="286" y="409"/>
                  </a:lnTo>
                  <a:lnTo>
                    <a:pt x="288" y="398"/>
                  </a:lnTo>
                  <a:lnTo>
                    <a:pt x="289" y="389"/>
                  </a:lnTo>
                  <a:lnTo>
                    <a:pt x="290" y="382"/>
                  </a:lnTo>
                  <a:lnTo>
                    <a:pt x="292" y="375"/>
                  </a:lnTo>
                  <a:lnTo>
                    <a:pt x="292" y="368"/>
                  </a:lnTo>
                  <a:lnTo>
                    <a:pt x="289" y="363"/>
                  </a:lnTo>
                  <a:lnTo>
                    <a:pt x="286" y="358"/>
                  </a:lnTo>
                  <a:lnTo>
                    <a:pt x="281" y="354"/>
                  </a:lnTo>
                  <a:lnTo>
                    <a:pt x="277" y="352"/>
                  </a:lnTo>
                  <a:lnTo>
                    <a:pt x="272" y="352"/>
                  </a:lnTo>
                  <a:lnTo>
                    <a:pt x="267" y="353"/>
                  </a:lnTo>
                  <a:lnTo>
                    <a:pt x="261" y="356"/>
                  </a:lnTo>
                  <a:lnTo>
                    <a:pt x="254" y="362"/>
                  </a:lnTo>
                  <a:lnTo>
                    <a:pt x="250" y="368"/>
                  </a:lnTo>
                  <a:lnTo>
                    <a:pt x="249" y="374"/>
                  </a:lnTo>
                  <a:lnTo>
                    <a:pt x="246" y="382"/>
                  </a:lnTo>
                  <a:lnTo>
                    <a:pt x="245" y="389"/>
                  </a:lnTo>
                  <a:lnTo>
                    <a:pt x="244" y="399"/>
                  </a:lnTo>
                  <a:lnTo>
                    <a:pt x="244" y="410"/>
                  </a:lnTo>
                  <a:lnTo>
                    <a:pt x="244" y="418"/>
                  </a:lnTo>
                  <a:lnTo>
                    <a:pt x="245" y="426"/>
                  </a:lnTo>
                  <a:lnTo>
                    <a:pt x="248" y="433"/>
                  </a:lnTo>
                  <a:lnTo>
                    <a:pt x="250" y="440"/>
                  </a:lnTo>
                  <a:lnTo>
                    <a:pt x="255" y="451"/>
                  </a:lnTo>
                  <a:lnTo>
                    <a:pt x="259" y="458"/>
                  </a:lnTo>
                  <a:lnTo>
                    <a:pt x="263" y="466"/>
                  </a:lnTo>
                  <a:lnTo>
                    <a:pt x="268" y="474"/>
                  </a:lnTo>
                  <a:lnTo>
                    <a:pt x="275" y="481"/>
                  </a:lnTo>
                  <a:lnTo>
                    <a:pt x="281" y="483"/>
                  </a:lnTo>
                  <a:lnTo>
                    <a:pt x="289" y="482"/>
                  </a:lnTo>
                  <a:lnTo>
                    <a:pt x="297" y="480"/>
                  </a:lnTo>
                  <a:lnTo>
                    <a:pt x="304" y="475"/>
                  </a:lnTo>
                  <a:lnTo>
                    <a:pt x="314" y="467"/>
                  </a:lnTo>
                  <a:lnTo>
                    <a:pt x="319" y="461"/>
                  </a:lnTo>
                  <a:lnTo>
                    <a:pt x="324" y="452"/>
                  </a:lnTo>
                  <a:lnTo>
                    <a:pt x="327" y="444"/>
                  </a:lnTo>
                  <a:lnTo>
                    <a:pt x="331" y="435"/>
                  </a:lnTo>
                  <a:lnTo>
                    <a:pt x="332" y="426"/>
                  </a:lnTo>
                  <a:lnTo>
                    <a:pt x="333" y="419"/>
                  </a:lnTo>
                  <a:lnTo>
                    <a:pt x="334" y="406"/>
                  </a:lnTo>
                  <a:lnTo>
                    <a:pt x="335" y="399"/>
                  </a:lnTo>
                  <a:lnTo>
                    <a:pt x="335" y="391"/>
                  </a:lnTo>
                  <a:lnTo>
                    <a:pt x="335" y="384"/>
                  </a:lnTo>
                  <a:lnTo>
                    <a:pt x="332" y="376"/>
                  </a:lnTo>
                  <a:lnTo>
                    <a:pt x="328" y="372"/>
                  </a:lnTo>
                  <a:lnTo>
                    <a:pt x="321" y="369"/>
                  </a:lnTo>
                  <a:lnTo>
                    <a:pt x="317" y="369"/>
                  </a:lnTo>
                  <a:lnTo>
                    <a:pt x="312" y="371"/>
                  </a:lnTo>
                  <a:lnTo>
                    <a:pt x="307" y="375"/>
                  </a:lnTo>
                  <a:lnTo>
                    <a:pt x="303" y="380"/>
                  </a:lnTo>
                  <a:lnTo>
                    <a:pt x="301" y="388"/>
                  </a:lnTo>
                  <a:lnTo>
                    <a:pt x="299" y="396"/>
                  </a:lnTo>
                  <a:lnTo>
                    <a:pt x="298" y="403"/>
                  </a:lnTo>
                  <a:lnTo>
                    <a:pt x="298" y="415"/>
                  </a:lnTo>
                  <a:lnTo>
                    <a:pt x="297" y="426"/>
                  </a:lnTo>
                  <a:lnTo>
                    <a:pt x="297" y="434"/>
                  </a:lnTo>
                  <a:lnTo>
                    <a:pt x="298" y="442"/>
                  </a:lnTo>
                  <a:lnTo>
                    <a:pt x="300" y="451"/>
                  </a:lnTo>
                  <a:lnTo>
                    <a:pt x="303" y="457"/>
                  </a:lnTo>
                  <a:lnTo>
                    <a:pt x="307" y="465"/>
                  </a:lnTo>
                  <a:lnTo>
                    <a:pt x="312" y="472"/>
                  </a:lnTo>
                  <a:lnTo>
                    <a:pt x="317" y="475"/>
                  </a:lnTo>
                  <a:lnTo>
                    <a:pt x="323" y="479"/>
                  </a:lnTo>
                  <a:lnTo>
                    <a:pt x="328" y="482"/>
                  </a:lnTo>
                  <a:lnTo>
                    <a:pt x="333" y="485"/>
                  </a:lnTo>
                  <a:lnTo>
                    <a:pt x="338" y="487"/>
                  </a:lnTo>
                  <a:lnTo>
                    <a:pt x="345" y="488"/>
                  </a:lnTo>
                  <a:lnTo>
                    <a:pt x="354" y="488"/>
                  </a:lnTo>
                  <a:lnTo>
                    <a:pt x="361" y="487"/>
                  </a:lnTo>
                  <a:lnTo>
                    <a:pt x="370" y="482"/>
                  </a:lnTo>
                  <a:lnTo>
                    <a:pt x="376" y="476"/>
                  </a:lnTo>
                  <a:lnTo>
                    <a:pt x="382" y="468"/>
                  </a:lnTo>
                  <a:lnTo>
                    <a:pt x="387" y="459"/>
                  </a:lnTo>
                  <a:lnTo>
                    <a:pt x="390" y="451"/>
                  </a:lnTo>
                  <a:lnTo>
                    <a:pt x="392" y="442"/>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7" name="Oval 35"/>
            <p:cNvSpPr>
              <a:spLocks noChangeArrowheads="1"/>
            </p:cNvSpPr>
            <p:nvPr/>
          </p:nvSpPr>
          <p:spPr bwMode="auto">
            <a:xfrm>
              <a:off x="832" y="1064"/>
              <a:ext cx="8" cy="6"/>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68" name="Freeform 36"/>
            <p:cNvSpPr>
              <a:spLocks/>
            </p:cNvSpPr>
            <p:nvPr/>
          </p:nvSpPr>
          <p:spPr bwMode="auto">
            <a:xfrm>
              <a:off x="939" y="882"/>
              <a:ext cx="59" cy="22"/>
            </a:xfrm>
            <a:custGeom>
              <a:avLst/>
              <a:gdLst>
                <a:gd name="T0" fmla="*/ 58 w 59"/>
                <a:gd name="T1" fmla="*/ 5 h 22"/>
                <a:gd name="T2" fmla="*/ 46 w 59"/>
                <a:gd name="T3" fmla="*/ 1 h 22"/>
                <a:gd name="T4" fmla="*/ 35 w 59"/>
                <a:gd name="T5" fmla="*/ 0 h 22"/>
                <a:gd name="T6" fmla="*/ 25 w 59"/>
                <a:gd name="T7" fmla="*/ 1 h 22"/>
                <a:gd name="T8" fmla="*/ 15 w 59"/>
                <a:gd name="T9" fmla="*/ 5 h 22"/>
                <a:gd name="T10" fmla="*/ 6 w 59"/>
                <a:gd name="T11" fmla="*/ 11 h 22"/>
                <a:gd name="T12" fmla="*/ 0 w 59"/>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59" h="22">
                  <a:moveTo>
                    <a:pt x="58" y="5"/>
                  </a:moveTo>
                  <a:lnTo>
                    <a:pt x="46" y="1"/>
                  </a:lnTo>
                  <a:lnTo>
                    <a:pt x="35" y="0"/>
                  </a:lnTo>
                  <a:lnTo>
                    <a:pt x="25" y="1"/>
                  </a:lnTo>
                  <a:lnTo>
                    <a:pt x="15" y="5"/>
                  </a:lnTo>
                  <a:lnTo>
                    <a:pt x="6" y="11"/>
                  </a:lnTo>
                  <a:lnTo>
                    <a:pt x="0" y="21"/>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69" name="Freeform 37"/>
            <p:cNvSpPr>
              <a:spLocks/>
            </p:cNvSpPr>
            <p:nvPr/>
          </p:nvSpPr>
          <p:spPr bwMode="auto">
            <a:xfrm>
              <a:off x="814" y="986"/>
              <a:ext cx="72" cy="97"/>
            </a:xfrm>
            <a:custGeom>
              <a:avLst/>
              <a:gdLst>
                <a:gd name="T0" fmla="*/ 71 w 72"/>
                <a:gd name="T1" fmla="*/ 2 h 97"/>
                <a:gd name="T2" fmla="*/ 58 w 72"/>
                <a:gd name="T3" fmla="*/ 0 h 97"/>
                <a:gd name="T4" fmla="*/ 43 w 72"/>
                <a:gd name="T5" fmla="*/ 1 h 97"/>
                <a:gd name="T6" fmla="*/ 27 w 72"/>
                <a:gd name="T7" fmla="*/ 6 h 97"/>
                <a:gd name="T8" fmla="*/ 14 w 72"/>
                <a:gd name="T9" fmla="*/ 16 h 97"/>
                <a:gd name="T10" fmla="*/ 7 w 72"/>
                <a:gd name="T11" fmla="*/ 28 h 97"/>
                <a:gd name="T12" fmla="*/ 1 w 72"/>
                <a:gd name="T13" fmla="*/ 43 h 97"/>
                <a:gd name="T14" fmla="*/ 0 w 72"/>
                <a:gd name="T15" fmla="*/ 60 h 97"/>
                <a:gd name="T16" fmla="*/ 2 w 72"/>
                <a:gd name="T17" fmla="*/ 76 h 97"/>
                <a:gd name="T18" fmla="*/ 6 w 72"/>
                <a:gd name="T19" fmla="*/ 86 h 97"/>
                <a:gd name="T20" fmla="*/ 13 w 72"/>
                <a:gd name="T21" fmla="*/ 9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97">
                  <a:moveTo>
                    <a:pt x="71" y="2"/>
                  </a:moveTo>
                  <a:lnTo>
                    <a:pt x="58" y="0"/>
                  </a:lnTo>
                  <a:lnTo>
                    <a:pt x="43" y="1"/>
                  </a:lnTo>
                  <a:lnTo>
                    <a:pt x="27" y="6"/>
                  </a:lnTo>
                  <a:lnTo>
                    <a:pt x="14" y="16"/>
                  </a:lnTo>
                  <a:lnTo>
                    <a:pt x="7" y="28"/>
                  </a:lnTo>
                  <a:lnTo>
                    <a:pt x="1" y="43"/>
                  </a:lnTo>
                  <a:lnTo>
                    <a:pt x="0" y="60"/>
                  </a:lnTo>
                  <a:lnTo>
                    <a:pt x="2" y="76"/>
                  </a:lnTo>
                  <a:lnTo>
                    <a:pt x="6" y="86"/>
                  </a:lnTo>
                  <a:lnTo>
                    <a:pt x="13" y="9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8506" name="Group 74"/>
          <p:cNvGrpSpPr>
            <a:grpSpLocks/>
          </p:cNvGrpSpPr>
          <p:nvPr/>
        </p:nvGrpSpPr>
        <p:grpSpPr bwMode="auto">
          <a:xfrm>
            <a:off x="7239000" y="1206500"/>
            <a:ext cx="1093788" cy="1266825"/>
            <a:chOff x="4560" y="760"/>
            <a:chExt cx="689" cy="798"/>
          </a:xfrm>
        </p:grpSpPr>
        <p:sp>
          <p:nvSpPr>
            <p:cNvPr id="18471" name="Freeform 39"/>
            <p:cNvSpPr>
              <a:spLocks/>
            </p:cNvSpPr>
            <p:nvPr/>
          </p:nvSpPr>
          <p:spPr bwMode="auto">
            <a:xfrm>
              <a:off x="4668" y="1040"/>
              <a:ext cx="581" cy="346"/>
            </a:xfrm>
            <a:custGeom>
              <a:avLst/>
              <a:gdLst>
                <a:gd name="T0" fmla="*/ 477 w 581"/>
                <a:gd name="T1" fmla="*/ 345 h 346"/>
                <a:gd name="T2" fmla="*/ 519 w 581"/>
                <a:gd name="T3" fmla="*/ 300 h 346"/>
                <a:gd name="T4" fmla="*/ 557 w 581"/>
                <a:gd name="T5" fmla="*/ 257 h 346"/>
                <a:gd name="T6" fmla="*/ 577 w 581"/>
                <a:gd name="T7" fmla="*/ 233 h 346"/>
                <a:gd name="T8" fmla="*/ 580 w 581"/>
                <a:gd name="T9" fmla="*/ 217 h 346"/>
                <a:gd name="T10" fmla="*/ 571 w 581"/>
                <a:gd name="T11" fmla="*/ 196 h 346"/>
                <a:gd name="T12" fmla="*/ 542 w 581"/>
                <a:gd name="T13" fmla="*/ 156 h 346"/>
                <a:gd name="T14" fmla="*/ 517 w 581"/>
                <a:gd name="T15" fmla="*/ 126 h 346"/>
                <a:gd name="T16" fmla="*/ 498 w 581"/>
                <a:gd name="T17" fmla="*/ 98 h 346"/>
                <a:gd name="T18" fmla="*/ 488 w 581"/>
                <a:gd name="T19" fmla="*/ 79 h 346"/>
                <a:gd name="T20" fmla="*/ 484 w 581"/>
                <a:gd name="T21" fmla="*/ 61 h 346"/>
                <a:gd name="T22" fmla="*/ 482 w 581"/>
                <a:gd name="T23" fmla="*/ 39 h 346"/>
                <a:gd name="T24" fmla="*/ 477 w 581"/>
                <a:gd name="T25" fmla="*/ 24 h 346"/>
                <a:gd name="T26" fmla="*/ 467 w 581"/>
                <a:gd name="T27" fmla="*/ 12 h 346"/>
                <a:gd name="T28" fmla="*/ 450 w 581"/>
                <a:gd name="T29" fmla="*/ 9 h 346"/>
                <a:gd name="T30" fmla="*/ 425 w 581"/>
                <a:gd name="T31" fmla="*/ 11 h 346"/>
                <a:gd name="T32" fmla="*/ 413 w 581"/>
                <a:gd name="T33" fmla="*/ 12 h 346"/>
                <a:gd name="T34" fmla="*/ 396 w 581"/>
                <a:gd name="T35" fmla="*/ 10 h 346"/>
                <a:gd name="T36" fmla="*/ 378 w 581"/>
                <a:gd name="T37" fmla="*/ 0 h 346"/>
                <a:gd name="T38" fmla="*/ 333 w 581"/>
                <a:gd name="T39" fmla="*/ 16 h 346"/>
                <a:gd name="T40" fmla="*/ 299 w 581"/>
                <a:gd name="T41" fmla="*/ 17 h 346"/>
                <a:gd name="T42" fmla="*/ 237 w 581"/>
                <a:gd name="T43" fmla="*/ 36 h 346"/>
                <a:gd name="T44" fmla="*/ 168 w 581"/>
                <a:gd name="T45" fmla="*/ 49 h 346"/>
                <a:gd name="T46" fmla="*/ 123 w 581"/>
                <a:gd name="T47" fmla="*/ 35 h 346"/>
                <a:gd name="T48" fmla="*/ 92 w 581"/>
                <a:gd name="T49" fmla="*/ 31 h 346"/>
                <a:gd name="T50" fmla="*/ 74 w 581"/>
                <a:gd name="T51" fmla="*/ 33 h 346"/>
                <a:gd name="T52" fmla="*/ 62 w 581"/>
                <a:gd name="T53" fmla="*/ 36 h 346"/>
                <a:gd name="T54" fmla="*/ 53 w 581"/>
                <a:gd name="T55" fmla="*/ 41 h 346"/>
                <a:gd name="T56" fmla="*/ 47 w 581"/>
                <a:gd name="T57" fmla="*/ 49 h 346"/>
                <a:gd name="T58" fmla="*/ 44 w 581"/>
                <a:gd name="T59" fmla="*/ 58 h 346"/>
                <a:gd name="T60" fmla="*/ 45 w 581"/>
                <a:gd name="T61" fmla="*/ 73 h 346"/>
                <a:gd name="T62" fmla="*/ 47 w 581"/>
                <a:gd name="T63" fmla="*/ 87 h 346"/>
                <a:gd name="T64" fmla="*/ 49 w 581"/>
                <a:gd name="T65" fmla="*/ 103 h 346"/>
                <a:gd name="T66" fmla="*/ 50 w 581"/>
                <a:gd name="T67" fmla="*/ 122 h 346"/>
                <a:gd name="T68" fmla="*/ 48 w 581"/>
                <a:gd name="T69" fmla="*/ 137 h 346"/>
                <a:gd name="T70" fmla="*/ 43 w 581"/>
                <a:gd name="T71" fmla="*/ 154 h 346"/>
                <a:gd name="T72" fmla="*/ 36 w 581"/>
                <a:gd name="T73" fmla="*/ 174 h 346"/>
                <a:gd name="T74" fmla="*/ 18 w 581"/>
                <a:gd name="T75" fmla="*/ 213 h 346"/>
                <a:gd name="T76" fmla="*/ 0 w 581"/>
                <a:gd name="T77" fmla="*/ 255 h 346"/>
                <a:gd name="T78" fmla="*/ 6 w 581"/>
                <a:gd name="T79" fmla="*/ 306 h 346"/>
                <a:gd name="T80" fmla="*/ 28 w 581"/>
                <a:gd name="T81" fmla="*/ 344 h 346"/>
                <a:gd name="T82" fmla="*/ 477 w 581"/>
                <a:gd name="T83" fmla="*/ 3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1" h="346">
                  <a:moveTo>
                    <a:pt x="477" y="345"/>
                  </a:moveTo>
                  <a:lnTo>
                    <a:pt x="519" y="300"/>
                  </a:lnTo>
                  <a:lnTo>
                    <a:pt x="557" y="257"/>
                  </a:lnTo>
                  <a:lnTo>
                    <a:pt x="577" y="233"/>
                  </a:lnTo>
                  <a:lnTo>
                    <a:pt x="580" y="217"/>
                  </a:lnTo>
                  <a:lnTo>
                    <a:pt x="571" y="196"/>
                  </a:lnTo>
                  <a:lnTo>
                    <a:pt x="542" y="156"/>
                  </a:lnTo>
                  <a:lnTo>
                    <a:pt x="517" y="126"/>
                  </a:lnTo>
                  <a:lnTo>
                    <a:pt x="498" y="98"/>
                  </a:lnTo>
                  <a:lnTo>
                    <a:pt x="488" y="79"/>
                  </a:lnTo>
                  <a:lnTo>
                    <a:pt x="484" y="61"/>
                  </a:lnTo>
                  <a:lnTo>
                    <a:pt x="482" y="39"/>
                  </a:lnTo>
                  <a:lnTo>
                    <a:pt x="477" y="24"/>
                  </a:lnTo>
                  <a:lnTo>
                    <a:pt x="467" y="12"/>
                  </a:lnTo>
                  <a:lnTo>
                    <a:pt x="450" y="9"/>
                  </a:lnTo>
                  <a:lnTo>
                    <a:pt x="425" y="11"/>
                  </a:lnTo>
                  <a:lnTo>
                    <a:pt x="413" y="12"/>
                  </a:lnTo>
                  <a:lnTo>
                    <a:pt x="396" y="10"/>
                  </a:lnTo>
                  <a:lnTo>
                    <a:pt x="378" y="0"/>
                  </a:lnTo>
                  <a:lnTo>
                    <a:pt x="333" y="16"/>
                  </a:lnTo>
                  <a:lnTo>
                    <a:pt x="299" y="17"/>
                  </a:lnTo>
                  <a:lnTo>
                    <a:pt x="237" y="36"/>
                  </a:lnTo>
                  <a:lnTo>
                    <a:pt x="168" y="49"/>
                  </a:lnTo>
                  <a:lnTo>
                    <a:pt x="123" y="35"/>
                  </a:lnTo>
                  <a:lnTo>
                    <a:pt x="92" y="31"/>
                  </a:lnTo>
                  <a:lnTo>
                    <a:pt x="74" y="33"/>
                  </a:lnTo>
                  <a:lnTo>
                    <a:pt x="62" y="36"/>
                  </a:lnTo>
                  <a:lnTo>
                    <a:pt x="53" y="41"/>
                  </a:lnTo>
                  <a:lnTo>
                    <a:pt x="47" y="49"/>
                  </a:lnTo>
                  <a:lnTo>
                    <a:pt x="44" y="58"/>
                  </a:lnTo>
                  <a:lnTo>
                    <a:pt x="45" y="73"/>
                  </a:lnTo>
                  <a:lnTo>
                    <a:pt x="47" y="87"/>
                  </a:lnTo>
                  <a:lnTo>
                    <a:pt x="49" y="103"/>
                  </a:lnTo>
                  <a:lnTo>
                    <a:pt x="50" y="122"/>
                  </a:lnTo>
                  <a:lnTo>
                    <a:pt x="48" y="137"/>
                  </a:lnTo>
                  <a:lnTo>
                    <a:pt x="43" y="154"/>
                  </a:lnTo>
                  <a:lnTo>
                    <a:pt x="36" y="174"/>
                  </a:lnTo>
                  <a:lnTo>
                    <a:pt x="18" y="213"/>
                  </a:lnTo>
                  <a:lnTo>
                    <a:pt x="0" y="255"/>
                  </a:lnTo>
                  <a:lnTo>
                    <a:pt x="6" y="306"/>
                  </a:lnTo>
                  <a:lnTo>
                    <a:pt x="28" y="344"/>
                  </a:lnTo>
                  <a:lnTo>
                    <a:pt x="477" y="345"/>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2" name="Freeform 40"/>
            <p:cNvSpPr>
              <a:spLocks/>
            </p:cNvSpPr>
            <p:nvPr/>
          </p:nvSpPr>
          <p:spPr bwMode="auto">
            <a:xfrm>
              <a:off x="4942" y="1036"/>
              <a:ext cx="121" cy="127"/>
            </a:xfrm>
            <a:custGeom>
              <a:avLst/>
              <a:gdLst>
                <a:gd name="T0" fmla="*/ 103 w 121"/>
                <a:gd name="T1" fmla="*/ 0 h 127"/>
                <a:gd name="T2" fmla="*/ 112 w 121"/>
                <a:gd name="T3" fmla="*/ 30 h 127"/>
                <a:gd name="T4" fmla="*/ 120 w 121"/>
                <a:gd name="T5" fmla="*/ 73 h 127"/>
                <a:gd name="T6" fmla="*/ 117 w 121"/>
                <a:gd name="T7" fmla="*/ 126 h 127"/>
                <a:gd name="T8" fmla="*/ 101 w 121"/>
                <a:gd name="T9" fmla="*/ 108 h 127"/>
                <a:gd name="T10" fmla="*/ 83 w 121"/>
                <a:gd name="T11" fmla="*/ 90 h 127"/>
                <a:gd name="T12" fmla="*/ 56 w 121"/>
                <a:gd name="T13" fmla="*/ 65 h 127"/>
                <a:gd name="T14" fmla="*/ 27 w 121"/>
                <a:gd name="T15" fmla="*/ 93 h 127"/>
                <a:gd name="T16" fmla="*/ 0 w 121"/>
                <a:gd name="T17" fmla="*/ 119 h 127"/>
                <a:gd name="T18" fmla="*/ 10 w 121"/>
                <a:gd name="T19" fmla="*/ 88 h 127"/>
                <a:gd name="T20" fmla="*/ 12 w 121"/>
                <a:gd name="T21" fmla="*/ 51 h 127"/>
                <a:gd name="T22" fmla="*/ 28 w 121"/>
                <a:gd name="T23" fmla="*/ 16 h 127"/>
                <a:gd name="T24" fmla="*/ 31 w 121"/>
                <a:gd name="T25" fmla="*/ 31 h 127"/>
                <a:gd name="T26" fmla="*/ 52 w 121"/>
                <a:gd name="T27" fmla="*/ 41 h 127"/>
                <a:gd name="T28" fmla="*/ 85 w 121"/>
                <a:gd name="T29" fmla="*/ 25 h 127"/>
                <a:gd name="T30" fmla="*/ 103 w 121"/>
                <a:gd name="T3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27">
                  <a:moveTo>
                    <a:pt x="103" y="0"/>
                  </a:moveTo>
                  <a:lnTo>
                    <a:pt x="112" y="30"/>
                  </a:lnTo>
                  <a:lnTo>
                    <a:pt x="120" y="73"/>
                  </a:lnTo>
                  <a:lnTo>
                    <a:pt x="117" y="126"/>
                  </a:lnTo>
                  <a:lnTo>
                    <a:pt x="101" y="108"/>
                  </a:lnTo>
                  <a:lnTo>
                    <a:pt x="83" y="90"/>
                  </a:lnTo>
                  <a:lnTo>
                    <a:pt x="56" y="65"/>
                  </a:lnTo>
                  <a:lnTo>
                    <a:pt x="27" y="93"/>
                  </a:lnTo>
                  <a:lnTo>
                    <a:pt x="0" y="119"/>
                  </a:lnTo>
                  <a:lnTo>
                    <a:pt x="10" y="88"/>
                  </a:lnTo>
                  <a:lnTo>
                    <a:pt x="12" y="51"/>
                  </a:lnTo>
                  <a:lnTo>
                    <a:pt x="28" y="16"/>
                  </a:lnTo>
                  <a:lnTo>
                    <a:pt x="31" y="31"/>
                  </a:lnTo>
                  <a:lnTo>
                    <a:pt x="52" y="41"/>
                  </a:lnTo>
                  <a:lnTo>
                    <a:pt x="85" y="25"/>
                  </a:lnTo>
                  <a:lnTo>
                    <a:pt x="103"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3" name="Freeform 41"/>
            <p:cNvSpPr>
              <a:spLocks/>
            </p:cNvSpPr>
            <p:nvPr/>
          </p:nvSpPr>
          <p:spPr bwMode="auto">
            <a:xfrm>
              <a:off x="4959" y="1079"/>
              <a:ext cx="84" cy="304"/>
            </a:xfrm>
            <a:custGeom>
              <a:avLst/>
              <a:gdLst>
                <a:gd name="T0" fmla="*/ 61 w 84"/>
                <a:gd name="T1" fmla="*/ 21 h 304"/>
                <a:gd name="T2" fmla="*/ 35 w 84"/>
                <a:gd name="T3" fmla="*/ 0 h 304"/>
                <a:gd name="T4" fmla="*/ 18 w 84"/>
                <a:gd name="T5" fmla="*/ 23 h 304"/>
                <a:gd name="T6" fmla="*/ 31 w 84"/>
                <a:gd name="T7" fmla="*/ 58 h 304"/>
                <a:gd name="T8" fmla="*/ 15 w 84"/>
                <a:gd name="T9" fmla="*/ 99 h 304"/>
                <a:gd name="T10" fmla="*/ 0 w 84"/>
                <a:gd name="T11" fmla="*/ 126 h 304"/>
                <a:gd name="T12" fmla="*/ 15 w 84"/>
                <a:gd name="T13" fmla="*/ 196 h 304"/>
                <a:gd name="T14" fmla="*/ 31 w 84"/>
                <a:gd name="T15" fmla="*/ 303 h 304"/>
                <a:gd name="T16" fmla="*/ 52 w 84"/>
                <a:gd name="T17" fmla="*/ 303 h 304"/>
                <a:gd name="T18" fmla="*/ 73 w 84"/>
                <a:gd name="T19" fmla="*/ 196 h 304"/>
                <a:gd name="T20" fmla="*/ 83 w 84"/>
                <a:gd name="T21" fmla="*/ 125 h 304"/>
                <a:gd name="T22" fmla="*/ 70 w 84"/>
                <a:gd name="T23" fmla="*/ 97 h 304"/>
                <a:gd name="T24" fmla="*/ 51 w 84"/>
                <a:gd name="T25" fmla="*/ 57 h 304"/>
                <a:gd name="T26" fmla="*/ 61 w 84"/>
                <a:gd name="T27" fmla="*/ 2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04">
                  <a:moveTo>
                    <a:pt x="61" y="21"/>
                  </a:moveTo>
                  <a:lnTo>
                    <a:pt x="35" y="0"/>
                  </a:lnTo>
                  <a:lnTo>
                    <a:pt x="18" y="23"/>
                  </a:lnTo>
                  <a:lnTo>
                    <a:pt x="31" y="58"/>
                  </a:lnTo>
                  <a:lnTo>
                    <a:pt x="15" y="99"/>
                  </a:lnTo>
                  <a:lnTo>
                    <a:pt x="0" y="126"/>
                  </a:lnTo>
                  <a:lnTo>
                    <a:pt x="15" y="196"/>
                  </a:lnTo>
                  <a:lnTo>
                    <a:pt x="31" y="303"/>
                  </a:lnTo>
                  <a:lnTo>
                    <a:pt x="52" y="303"/>
                  </a:lnTo>
                  <a:lnTo>
                    <a:pt x="73" y="196"/>
                  </a:lnTo>
                  <a:lnTo>
                    <a:pt x="83" y="125"/>
                  </a:lnTo>
                  <a:lnTo>
                    <a:pt x="70" y="97"/>
                  </a:lnTo>
                  <a:lnTo>
                    <a:pt x="51" y="57"/>
                  </a:lnTo>
                  <a:lnTo>
                    <a:pt x="61" y="21"/>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4" name="Freeform 42"/>
            <p:cNvSpPr>
              <a:spLocks/>
            </p:cNvSpPr>
            <p:nvPr/>
          </p:nvSpPr>
          <p:spPr bwMode="auto">
            <a:xfrm>
              <a:off x="4751" y="1118"/>
              <a:ext cx="11" cy="31"/>
            </a:xfrm>
            <a:custGeom>
              <a:avLst/>
              <a:gdLst>
                <a:gd name="T0" fmla="*/ 3 w 11"/>
                <a:gd name="T1" fmla="*/ 0 h 31"/>
                <a:gd name="T2" fmla="*/ 0 w 11"/>
                <a:gd name="T3" fmla="*/ 6 h 31"/>
                <a:gd name="T4" fmla="*/ 1 w 11"/>
                <a:gd name="T5" fmla="*/ 14 h 31"/>
                <a:gd name="T6" fmla="*/ 5 w 11"/>
                <a:gd name="T7" fmla="*/ 23 h 31"/>
                <a:gd name="T8" fmla="*/ 10 w 11"/>
                <a:gd name="T9" fmla="*/ 30 h 31"/>
              </a:gdLst>
              <a:ahLst/>
              <a:cxnLst>
                <a:cxn ang="0">
                  <a:pos x="T0" y="T1"/>
                </a:cxn>
                <a:cxn ang="0">
                  <a:pos x="T2" y="T3"/>
                </a:cxn>
                <a:cxn ang="0">
                  <a:pos x="T4" y="T5"/>
                </a:cxn>
                <a:cxn ang="0">
                  <a:pos x="T6" y="T7"/>
                </a:cxn>
                <a:cxn ang="0">
                  <a:pos x="T8" y="T9"/>
                </a:cxn>
              </a:cxnLst>
              <a:rect l="0" t="0" r="r" b="b"/>
              <a:pathLst>
                <a:path w="11" h="31">
                  <a:moveTo>
                    <a:pt x="3" y="0"/>
                  </a:moveTo>
                  <a:lnTo>
                    <a:pt x="0" y="6"/>
                  </a:lnTo>
                  <a:lnTo>
                    <a:pt x="1" y="14"/>
                  </a:lnTo>
                  <a:lnTo>
                    <a:pt x="5" y="23"/>
                  </a:lnTo>
                  <a:lnTo>
                    <a:pt x="10" y="3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5" name="Freeform 43"/>
            <p:cNvSpPr>
              <a:spLocks/>
            </p:cNvSpPr>
            <p:nvPr/>
          </p:nvSpPr>
          <p:spPr bwMode="auto">
            <a:xfrm>
              <a:off x="4700" y="1145"/>
              <a:ext cx="161" cy="97"/>
            </a:xfrm>
            <a:custGeom>
              <a:avLst/>
              <a:gdLst>
                <a:gd name="T0" fmla="*/ 143 w 161"/>
                <a:gd name="T1" fmla="*/ 77 h 97"/>
                <a:gd name="T2" fmla="*/ 160 w 161"/>
                <a:gd name="T3" fmla="*/ 59 h 97"/>
                <a:gd name="T4" fmla="*/ 68 w 161"/>
                <a:gd name="T5" fmla="*/ 0 h 97"/>
                <a:gd name="T6" fmla="*/ 0 w 161"/>
                <a:gd name="T7" fmla="*/ 96 h 97"/>
              </a:gdLst>
              <a:ahLst/>
              <a:cxnLst>
                <a:cxn ang="0">
                  <a:pos x="T0" y="T1"/>
                </a:cxn>
                <a:cxn ang="0">
                  <a:pos x="T2" y="T3"/>
                </a:cxn>
                <a:cxn ang="0">
                  <a:pos x="T4" y="T5"/>
                </a:cxn>
                <a:cxn ang="0">
                  <a:pos x="T6" y="T7"/>
                </a:cxn>
              </a:cxnLst>
              <a:rect l="0" t="0" r="r" b="b"/>
              <a:pathLst>
                <a:path w="161" h="97">
                  <a:moveTo>
                    <a:pt x="143" y="77"/>
                  </a:moveTo>
                  <a:lnTo>
                    <a:pt x="160" y="59"/>
                  </a:lnTo>
                  <a:lnTo>
                    <a:pt x="68" y="0"/>
                  </a:lnTo>
                  <a:lnTo>
                    <a:pt x="0" y="9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6" name="Freeform 44"/>
            <p:cNvSpPr>
              <a:spLocks/>
            </p:cNvSpPr>
            <p:nvPr/>
          </p:nvSpPr>
          <p:spPr bwMode="auto">
            <a:xfrm>
              <a:off x="5066" y="1186"/>
              <a:ext cx="72" cy="125"/>
            </a:xfrm>
            <a:custGeom>
              <a:avLst/>
              <a:gdLst>
                <a:gd name="T0" fmla="*/ 0 w 72"/>
                <a:gd name="T1" fmla="*/ 0 h 125"/>
                <a:gd name="T2" fmla="*/ 11 w 72"/>
                <a:gd name="T3" fmla="*/ 26 h 125"/>
                <a:gd name="T4" fmla="*/ 29 w 72"/>
                <a:gd name="T5" fmla="*/ 49 h 125"/>
                <a:gd name="T6" fmla="*/ 54 w 72"/>
                <a:gd name="T7" fmla="*/ 67 h 125"/>
                <a:gd name="T8" fmla="*/ 71 w 72"/>
                <a:gd name="T9" fmla="*/ 78 h 125"/>
                <a:gd name="T10" fmla="*/ 56 w 72"/>
                <a:gd name="T11" fmla="*/ 86 h 125"/>
                <a:gd name="T12" fmla="*/ 42 w 72"/>
                <a:gd name="T13" fmla="*/ 95 h 125"/>
                <a:gd name="T14" fmla="*/ 32 w 72"/>
                <a:gd name="T15" fmla="*/ 109 h 125"/>
                <a:gd name="T16" fmla="*/ 21 w 72"/>
                <a:gd name="T17"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25">
                  <a:moveTo>
                    <a:pt x="0" y="0"/>
                  </a:moveTo>
                  <a:lnTo>
                    <a:pt x="11" y="26"/>
                  </a:lnTo>
                  <a:lnTo>
                    <a:pt x="29" y="49"/>
                  </a:lnTo>
                  <a:lnTo>
                    <a:pt x="54" y="67"/>
                  </a:lnTo>
                  <a:lnTo>
                    <a:pt x="71" y="78"/>
                  </a:lnTo>
                  <a:lnTo>
                    <a:pt x="56" y="86"/>
                  </a:lnTo>
                  <a:lnTo>
                    <a:pt x="42" y="95"/>
                  </a:lnTo>
                  <a:lnTo>
                    <a:pt x="32" y="109"/>
                  </a:lnTo>
                  <a:lnTo>
                    <a:pt x="21" y="12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7" name="Freeform 45"/>
            <p:cNvSpPr>
              <a:spLocks/>
            </p:cNvSpPr>
            <p:nvPr/>
          </p:nvSpPr>
          <p:spPr bwMode="auto">
            <a:xfrm>
              <a:off x="4848" y="783"/>
              <a:ext cx="313" cy="291"/>
            </a:xfrm>
            <a:custGeom>
              <a:avLst/>
              <a:gdLst>
                <a:gd name="T0" fmla="*/ 68 w 313"/>
                <a:gd name="T1" fmla="*/ 12 h 291"/>
                <a:gd name="T2" fmla="*/ 130 w 313"/>
                <a:gd name="T3" fmla="*/ 0 h 291"/>
                <a:gd name="T4" fmla="*/ 188 w 313"/>
                <a:gd name="T5" fmla="*/ 12 h 291"/>
                <a:gd name="T6" fmla="*/ 220 w 313"/>
                <a:gd name="T7" fmla="*/ 52 h 291"/>
                <a:gd name="T8" fmla="*/ 245 w 313"/>
                <a:gd name="T9" fmla="*/ 84 h 291"/>
                <a:gd name="T10" fmla="*/ 258 w 313"/>
                <a:gd name="T11" fmla="*/ 119 h 291"/>
                <a:gd name="T12" fmla="*/ 266 w 313"/>
                <a:gd name="T13" fmla="*/ 127 h 291"/>
                <a:gd name="T14" fmla="*/ 284 w 313"/>
                <a:gd name="T15" fmla="*/ 113 h 291"/>
                <a:gd name="T16" fmla="*/ 304 w 313"/>
                <a:gd name="T17" fmla="*/ 118 h 291"/>
                <a:gd name="T18" fmla="*/ 312 w 313"/>
                <a:gd name="T19" fmla="*/ 133 h 291"/>
                <a:gd name="T20" fmla="*/ 305 w 313"/>
                <a:gd name="T21" fmla="*/ 154 h 291"/>
                <a:gd name="T22" fmla="*/ 290 w 313"/>
                <a:gd name="T23" fmla="*/ 169 h 291"/>
                <a:gd name="T24" fmla="*/ 272 w 313"/>
                <a:gd name="T25" fmla="*/ 170 h 291"/>
                <a:gd name="T26" fmla="*/ 260 w 313"/>
                <a:gd name="T27" fmla="*/ 165 h 291"/>
                <a:gd name="T28" fmla="*/ 260 w 313"/>
                <a:gd name="T29" fmla="*/ 171 h 291"/>
                <a:gd name="T30" fmla="*/ 260 w 313"/>
                <a:gd name="T31" fmla="*/ 197 h 291"/>
                <a:gd name="T32" fmla="*/ 250 w 313"/>
                <a:gd name="T33" fmla="*/ 221 h 291"/>
                <a:gd name="T34" fmla="*/ 230 w 313"/>
                <a:gd name="T35" fmla="*/ 240 h 291"/>
                <a:gd name="T36" fmla="*/ 206 w 313"/>
                <a:gd name="T37" fmla="*/ 252 h 291"/>
                <a:gd name="T38" fmla="*/ 196 w 313"/>
                <a:gd name="T39" fmla="*/ 264 h 291"/>
                <a:gd name="T40" fmla="*/ 183 w 313"/>
                <a:gd name="T41" fmla="*/ 280 h 291"/>
                <a:gd name="T42" fmla="*/ 160 w 313"/>
                <a:gd name="T43" fmla="*/ 289 h 291"/>
                <a:gd name="T44" fmla="*/ 144 w 313"/>
                <a:gd name="T45" fmla="*/ 288 h 291"/>
                <a:gd name="T46" fmla="*/ 132 w 313"/>
                <a:gd name="T47" fmla="*/ 287 h 291"/>
                <a:gd name="T48" fmla="*/ 113 w 313"/>
                <a:gd name="T49" fmla="*/ 284 h 291"/>
                <a:gd name="T50" fmla="*/ 95 w 313"/>
                <a:gd name="T51" fmla="*/ 270 h 291"/>
                <a:gd name="T52" fmla="*/ 68 w 313"/>
                <a:gd name="T53" fmla="*/ 248 h 291"/>
                <a:gd name="T54" fmla="*/ 34 w 313"/>
                <a:gd name="T55" fmla="*/ 225 h 291"/>
                <a:gd name="T56" fmla="*/ 15 w 313"/>
                <a:gd name="T57" fmla="*/ 207 h 291"/>
                <a:gd name="T58" fmla="*/ 1 w 313"/>
                <a:gd name="T59" fmla="*/ 172 h 291"/>
                <a:gd name="T60" fmla="*/ 3 w 313"/>
                <a:gd name="T61" fmla="*/ 146 h 291"/>
                <a:gd name="T62" fmla="*/ 0 w 313"/>
                <a:gd name="T63" fmla="*/ 115 h 291"/>
                <a:gd name="T64" fmla="*/ 6 w 313"/>
                <a:gd name="T65" fmla="*/ 68 h 291"/>
                <a:gd name="T66" fmla="*/ 44 w 313"/>
                <a:gd name="T67" fmla="*/ 2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3" h="291">
                  <a:moveTo>
                    <a:pt x="44" y="25"/>
                  </a:moveTo>
                  <a:lnTo>
                    <a:pt x="68" y="12"/>
                  </a:lnTo>
                  <a:lnTo>
                    <a:pt x="102" y="1"/>
                  </a:lnTo>
                  <a:lnTo>
                    <a:pt x="130" y="0"/>
                  </a:lnTo>
                  <a:lnTo>
                    <a:pt x="162" y="5"/>
                  </a:lnTo>
                  <a:lnTo>
                    <a:pt x="188" y="12"/>
                  </a:lnTo>
                  <a:lnTo>
                    <a:pt x="206" y="30"/>
                  </a:lnTo>
                  <a:lnTo>
                    <a:pt x="220" y="52"/>
                  </a:lnTo>
                  <a:lnTo>
                    <a:pt x="230" y="67"/>
                  </a:lnTo>
                  <a:lnTo>
                    <a:pt x="245" y="84"/>
                  </a:lnTo>
                  <a:lnTo>
                    <a:pt x="253" y="102"/>
                  </a:lnTo>
                  <a:lnTo>
                    <a:pt x="258" y="119"/>
                  </a:lnTo>
                  <a:lnTo>
                    <a:pt x="257" y="134"/>
                  </a:lnTo>
                  <a:lnTo>
                    <a:pt x="266" y="127"/>
                  </a:lnTo>
                  <a:lnTo>
                    <a:pt x="273" y="116"/>
                  </a:lnTo>
                  <a:lnTo>
                    <a:pt x="284" y="113"/>
                  </a:lnTo>
                  <a:lnTo>
                    <a:pt x="294" y="113"/>
                  </a:lnTo>
                  <a:lnTo>
                    <a:pt x="304" y="118"/>
                  </a:lnTo>
                  <a:lnTo>
                    <a:pt x="310" y="123"/>
                  </a:lnTo>
                  <a:lnTo>
                    <a:pt x="312" y="133"/>
                  </a:lnTo>
                  <a:lnTo>
                    <a:pt x="309" y="144"/>
                  </a:lnTo>
                  <a:lnTo>
                    <a:pt x="305" y="154"/>
                  </a:lnTo>
                  <a:lnTo>
                    <a:pt x="297" y="162"/>
                  </a:lnTo>
                  <a:lnTo>
                    <a:pt x="290" y="169"/>
                  </a:lnTo>
                  <a:lnTo>
                    <a:pt x="282" y="172"/>
                  </a:lnTo>
                  <a:lnTo>
                    <a:pt x="272" y="170"/>
                  </a:lnTo>
                  <a:lnTo>
                    <a:pt x="267" y="168"/>
                  </a:lnTo>
                  <a:lnTo>
                    <a:pt x="260" y="165"/>
                  </a:lnTo>
                  <a:lnTo>
                    <a:pt x="255" y="163"/>
                  </a:lnTo>
                  <a:lnTo>
                    <a:pt x="260" y="171"/>
                  </a:lnTo>
                  <a:lnTo>
                    <a:pt x="263" y="184"/>
                  </a:lnTo>
                  <a:lnTo>
                    <a:pt x="260" y="197"/>
                  </a:lnTo>
                  <a:lnTo>
                    <a:pt x="257" y="208"/>
                  </a:lnTo>
                  <a:lnTo>
                    <a:pt x="250" y="221"/>
                  </a:lnTo>
                  <a:lnTo>
                    <a:pt x="241" y="230"/>
                  </a:lnTo>
                  <a:lnTo>
                    <a:pt x="230" y="240"/>
                  </a:lnTo>
                  <a:lnTo>
                    <a:pt x="219" y="247"/>
                  </a:lnTo>
                  <a:lnTo>
                    <a:pt x="206" y="252"/>
                  </a:lnTo>
                  <a:lnTo>
                    <a:pt x="197" y="257"/>
                  </a:lnTo>
                  <a:lnTo>
                    <a:pt x="196" y="264"/>
                  </a:lnTo>
                  <a:lnTo>
                    <a:pt x="190" y="273"/>
                  </a:lnTo>
                  <a:lnTo>
                    <a:pt x="183" y="280"/>
                  </a:lnTo>
                  <a:lnTo>
                    <a:pt x="170" y="285"/>
                  </a:lnTo>
                  <a:lnTo>
                    <a:pt x="160" y="289"/>
                  </a:lnTo>
                  <a:lnTo>
                    <a:pt x="150" y="290"/>
                  </a:lnTo>
                  <a:lnTo>
                    <a:pt x="144" y="288"/>
                  </a:lnTo>
                  <a:lnTo>
                    <a:pt x="139" y="281"/>
                  </a:lnTo>
                  <a:lnTo>
                    <a:pt x="132" y="287"/>
                  </a:lnTo>
                  <a:lnTo>
                    <a:pt x="123" y="287"/>
                  </a:lnTo>
                  <a:lnTo>
                    <a:pt x="113" y="284"/>
                  </a:lnTo>
                  <a:lnTo>
                    <a:pt x="104" y="278"/>
                  </a:lnTo>
                  <a:lnTo>
                    <a:pt x="95" y="270"/>
                  </a:lnTo>
                  <a:lnTo>
                    <a:pt x="84" y="260"/>
                  </a:lnTo>
                  <a:lnTo>
                    <a:pt x="68" y="248"/>
                  </a:lnTo>
                  <a:lnTo>
                    <a:pt x="53" y="237"/>
                  </a:lnTo>
                  <a:lnTo>
                    <a:pt x="34" y="225"/>
                  </a:lnTo>
                  <a:lnTo>
                    <a:pt x="26" y="214"/>
                  </a:lnTo>
                  <a:lnTo>
                    <a:pt x="15" y="207"/>
                  </a:lnTo>
                  <a:lnTo>
                    <a:pt x="6" y="195"/>
                  </a:lnTo>
                  <a:lnTo>
                    <a:pt x="1" y="172"/>
                  </a:lnTo>
                  <a:lnTo>
                    <a:pt x="0" y="152"/>
                  </a:lnTo>
                  <a:lnTo>
                    <a:pt x="3" y="146"/>
                  </a:lnTo>
                  <a:lnTo>
                    <a:pt x="3" y="136"/>
                  </a:lnTo>
                  <a:lnTo>
                    <a:pt x="0" y="115"/>
                  </a:lnTo>
                  <a:lnTo>
                    <a:pt x="0" y="90"/>
                  </a:lnTo>
                  <a:lnTo>
                    <a:pt x="6" y="68"/>
                  </a:lnTo>
                  <a:lnTo>
                    <a:pt x="21" y="48"/>
                  </a:lnTo>
                  <a:lnTo>
                    <a:pt x="44" y="25"/>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8" name="Freeform 46"/>
            <p:cNvSpPr>
              <a:spLocks/>
            </p:cNvSpPr>
            <p:nvPr/>
          </p:nvSpPr>
          <p:spPr bwMode="auto">
            <a:xfrm>
              <a:off x="5030" y="928"/>
              <a:ext cx="18" cy="26"/>
            </a:xfrm>
            <a:custGeom>
              <a:avLst/>
              <a:gdLst>
                <a:gd name="T0" fmla="*/ 0 w 18"/>
                <a:gd name="T1" fmla="*/ 0 h 26"/>
                <a:gd name="T2" fmla="*/ 7 w 18"/>
                <a:gd name="T3" fmla="*/ 2 h 26"/>
                <a:gd name="T4" fmla="*/ 12 w 18"/>
                <a:gd name="T5" fmla="*/ 5 h 26"/>
                <a:gd name="T6" fmla="*/ 16 w 18"/>
                <a:gd name="T7" fmla="*/ 9 h 26"/>
                <a:gd name="T8" fmla="*/ 17 w 18"/>
                <a:gd name="T9" fmla="*/ 15 h 26"/>
                <a:gd name="T10" fmla="*/ 16 w 18"/>
                <a:gd name="T11" fmla="*/ 20 h 26"/>
                <a:gd name="T12" fmla="*/ 15 w 18"/>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0" y="0"/>
                  </a:moveTo>
                  <a:lnTo>
                    <a:pt x="7" y="2"/>
                  </a:lnTo>
                  <a:lnTo>
                    <a:pt x="12" y="5"/>
                  </a:lnTo>
                  <a:lnTo>
                    <a:pt x="16" y="9"/>
                  </a:lnTo>
                  <a:lnTo>
                    <a:pt x="17" y="15"/>
                  </a:lnTo>
                  <a:lnTo>
                    <a:pt x="16" y="20"/>
                  </a:lnTo>
                  <a:lnTo>
                    <a:pt x="15" y="2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79" name="Freeform 47"/>
            <p:cNvSpPr>
              <a:spLocks/>
            </p:cNvSpPr>
            <p:nvPr/>
          </p:nvSpPr>
          <p:spPr bwMode="auto">
            <a:xfrm>
              <a:off x="4915" y="929"/>
              <a:ext cx="130" cy="44"/>
            </a:xfrm>
            <a:custGeom>
              <a:avLst/>
              <a:gdLst>
                <a:gd name="T0" fmla="*/ 129 w 130"/>
                <a:gd name="T1" fmla="*/ 8 h 44"/>
                <a:gd name="T2" fmla="*/ 126 w 130"/>
                <a:gd name="T3" fmla="*/ 15 h 44"/>
                <a:gd name="T4" fmla="*/ 120 w 130"/>
                <a:gd name="T5" fmla="*/ 21 h 44"/>
                <a:gd name="T6" fmla="*/ 113 w 130"/>
                <a:gd name="T7" fmla="*/ 27 h 44"/>
                <a:gd name="T8" fmla="*/ 107 w 130"/>
                <a:gd name="T9" fmla="*/ 32 h 44"/>
                <a:gd name="T10" fmla="*/ 99 w 130"/>
                <a:gd name="T11" fmla="*/ 37 h 44"/>
                <a:gd name="T12" fmla="*/ 88 w 130"/>
                <a:gd name="T13" fmla="*/ 40 h 44"/>
                <a:gd name="T14" fmla="*/ 75 w 130"/>
                <a:gd name="T15" fmla="*/ 41 h 44"/>
                <a:gd name="T16" fmla="*/ 62 w 130"/>
                <a:gd name="T17" fmla="*/ 43 h 44"/>
                <a:gd name="T18" fmla="*/ 48 w 130"/>
                <a:gd name="T19" fmla="*/ 42 h 44"/>
                <a:gd name="T20" fmla="*/ 38 w 130"/>
                <a:gd name="T21" fmla="*/ 41 h 44"/>
                <a:gd name="T22" fmla="*/ 26 w 130"/>
                <a:gd name="T23" fmla="*/ 36 h 44"/>
                <a:gd name="T24" fmla="*/ 17 w 130"/>
                <a:gd name="T25" fmla="*/ 30 h 44"/>
                <a:gd name="T26" fmla="*/ 9 w 130"/>
                <a:gd name="T27" fmla="*/ 22 h 44"/>
                <a:gd name="T28" fmla="*/ 5 w 130"/>
                <a:gd name="T29" fmla="*/ 15 h 44"/>
                <a:gd name="T30" fmla="*/ 2 w 130"/>
                <a:gd name="T31" fmla="*/ 8 h 44"/>
                <a:gd name="T32" fmla="*/ 0 w 130"/>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44">
                  <a:moveTo>
                    <a:pt x="129" y="8"/>
                  </a:moveTo>
                  <a:lnTo>
                    <a:pt x="126" y="15"/>
                  </a:lnTo>
                  <a:lnTo>
                    <a:pt x="120" y="21"/>
                  </a:lnTo>
                  <a:lnTo>
                    <a:pt x="113" y="27"/>
                  </a:lnTo>
                  <a:lnTo>
                    <a:pt x="107" y="32"/>
                  </a:lnTo>
                  <a:lnTo>
                    <a:pt x="99" y="37"/>
                  </a:lnTo>
                  <a:lnTo>
                    <a:pt x="88" y="40"/>
                  </a:lnTo>
                  <a:lnTo>
                    <a:pt x="75" y="41"/>
                  </a:lnTo>
                  <a:lnTo>
                    <a:pt x="62" y="43"/>
                  </a:lnTo>
                  <a:lnTo>
                    <a:pt x="48" y="42"/>
                  </a:lnTo>
                  <a:lnTo>
                    <a:pt x="38" y="41"/>
                  </a:lnTo>
                  <a:lnTo>
                    <a:pt x="26" y="36"/>
                  </a:lnTo>
                  <a:lnTo>
                    <a:pt x="17" y="30"/>
                  </a:lnTo>
                  <a:lnTo>
                    <a:pt x="9" y="22"/>
                  </a:lnTo>
                  <a:lnTo>
                    <a:pt x="5" y="15"/>
                  </a:lnTo>
                  <a:lnTo>
                    <a:pt x="2" y="8"/>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0" name="Freeform 48"/>
            <p:cNvSpPr>
              <a:spLocks/>
            </p:cNvSpPr>
            <p:nvPr/>
          </p:nvSpPr>
          <p:spPr bwMode="auto">
            <a:xfrm>
              <a:off x="4905" y="923"/>
              <a:ext cx="29" cy="16"/>
            </a:xfrm>
            <a:custGeom>
              <a:avLst/>
              <a:gdLst>
                <a:gd name="T0" fmla="*/ 28 w 29"/>
                <a:gd name="T1" fmla="*/ 0 h 16"/>
                <a:gd name="T2" fmla="*/ 21 w 29"/>
                <a:gd name="T3" fmla="*/ 1 h 16"/>
                <a:gd name="T4" fmla="*/ 15 w 29"/>
                <a:gd name="T5" fmla="*/ 3 h 16"/>
                <a:gd name="T6" fmla="*/ 9 w 29"/>
                <a:gd name="T7" fmla="*/ 5 h 16"/>
                <a:gd name="T8" fmla="*/ 4 w 29"/>
                <a:gd name="T9" fmla="*/ 8 h 16"/>
                <a:gd name="T10" fmla="*/ 1 w 29"/>
                <a:gd name="T11" fmla="*/ 11 h 16"/>
                <a:gd name="T12" fmla="*/ 0 w 29"/>
                <a:gd name="T13" fmla="*/ 15 h 16"/>
              </a:gdLst>
              <a:ahLst/>
              <a:cxnLst>
                <a:cxn ang="0">
                  <a:pos x="T0" y="T1"/>
                </a:cxn>
                <a:cxn ang="0">
                  <a:pos x="T2" y="T3"/>
                </a:cxn>
                <a:cxn ang="0">
                  <a:pos x="T4" y="T5"/>
                </a:cxn>
                <a:cxn ang="0">
                  <a:pos x="T6" y="T7"/>
                </a:cxn>
                <a:cxn ang="0">
                  <a:pos x="T8" y="T9"/>
                </a:cxn>
                <a:cxn ang="0">
                  <a:pos x="T10" y="T11"/>
                </a:cxn>
                <a:cxn ang="0">
                  <a:pos x="T12" y="T13"/>
                </a:cxn>
              </a:cxnLst>
              <a:rect l="0" t="0" r="r" b="b"/>
              <a:pathLst>
                <a:path w="29" h="16">
                  <a:moveTo>
                    <a:pt x="28" y="0"/>
                  </a:moveTo>
                  <a:lnTo>
                    <a:pt x="21" y="1"/>
                  </a:lnTo>
                  <a:lnTo>
                    <a:pt x="15" y="3"/>
                  </a:lnTo>
                  <a:lnTo>
                    <a:pt x="9" y="5"/>
                  </a:lnTo>
                  <a:lnTo>
                    <a:pt x="4" y="8"/>
                  </a:lnTo>
                  <a:lnTo>
                    <a:pt x="1" y="11"/>
                  </a:lnTo>
                  <a:lnTo>
                    <a:pt x="0" y="1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1" name="Freeform 49"/>
            <p:cNvSpPr>
              <a:spLocks/>
            </p:cNvSpPr>
            <p:nvPr/>
          </p:nvSpPr>
          <p:spPr bwMode="auto">
            <a:xfrm>
              <a:off x="4946" y="859"/>
              <a:ext cx="67" cy="74"/>
            </a:xfrm>
            <a:custGeom>
              <a:avLst/>
              <a:gdLst>
                <a:gd name="T0" fmla="*/ 34 w 67"/>
                <a:gd name="T1" fmla="*/ 0 h 74"/>
                <a:gd name="T2" fmla="*/ 45 w 67"/>
                <a:gd name="T3" fmla="*/ 11 h 74"/>
                <a:gd name="T4" fmla="*/ 52 w 67"/>
                <a:gd name="T5" fmla="*/ 19 h 74"/>
                <a:gd name="T6" fmla="*/ 58 w 67"/>
                <a:gd name="T7" fmla="*/ 27 h 74"/>
                <a:gd name="T8" fmla="*/ 63 w 67"/>
                <a:gd name="T9" fmla="*/ 37 h 74"/>
                <a:gd name="T10" fmla="*/ 65 w 67"/>
                <a:gd name="T11" fmla="*/ 47 h 74"/>
                <a:gd name="T12" fmla="*/ 66 w 67"/>
                <a:gd name="T13" fmla="*/ 55 h 74"/>
                <a:gd name="T14" fmla="*/ 63 w 67"/>
                <a:gd name="T15" fmla="*/ 64 h 74"/>
                <a:gd name="T16" fmla="*/ 56 w 67"/>
                <a:gd name="T17" fmla="*/ 69 h 74"/>
                <a:gd name="T18" fmla="*/ 47 w 67"/>
                <a:gd name="T19" fmla="*/ 72 h 74"/>
                <a:gd name="T20" fmla="*/ 35 w 67"/>
                <a:gd name="T21" fmla="*/ 73 h 74"/>
                <a:gd name="T22" fmla="*/ 23 w 67"/>
                <a:gd name="T23" fmla="*/ 72 h 74"/>
                <a:gd name="T24" fmla="*/ 15 w 67"/>
                <a:gd name="T25" fmla="*/ 69 h 74"/>
                <a:gd name="T26" fmla="*/ 8 w 67"/>
                <a:gd name="T27" fmla="*/ 65 h 74"/>
                <a:gd name="T28" fmla="*/ 4 w 67"/>
                <a:gd name="T29" fmla="*/ 61 h 74"/>
                <a:gd name="T30" fmla="*/ 1 w 67"/>
                <a:gd name="T31" fmla="*/ 53 h 74"/>
                <a:gd name="T32" fmla="*/ 0 w 67"/>
                <a:gd name="T33" fmla="*/ 45 h 74"/>
                <a:gd name="T34" fmla="*/ 2 w 67"/>
                <a:gd name="T35" fmla="*/ 38 h 74"/>
                <a:gd name="T36" fmla="*/ 5 w 67"/>
                <a:gd name="T37" fmla="*/ 33 h 74"/>
                <a:gd name="T38" fmla="*/ 8 w 67"/>
                <a:gd name="T39" fmla="*/ 30 h 74"/>
                <a:gd name="T40" fmla="*/ 12 w 67"/>
                <a:gd name="T41" fmla="*/ 28 h 74"/>
                <a:gd name="T42" fmla="*/ 18 w 67"/>
                <a:gd name="T43" fmla="*/ 2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4">
                  <a:moveTo>
                    <a:pt x="34" y="0"/>
                  </a:moveTo>
                  <a:lnTo>
                    <a:pt x="45" y="11"/>
                  </a:lnTo>
                  <a:lnTo>
                    <a:pt x="52" y="19"/>
                  </a:lnTo>
                  <a:lnTo>
                    <a:pt x="58" y="27"/>
                  </a:lnTo>
                  <a:lnTo>
                    <a:pt x="63" y="37"/>
                  </a:lnTo>
                  <a:lnTo>
                    <a:pt x="65" y="47"/>
                  </a:lnTo>
                  <a:lnTo>
                    <a:pt x="66" y="55"/>
                  </a:lnTo>
                  <a:lnTo>
                    <a:pt x="63" y="64"/>
                  </a:lnTo>
                  <a:lnTo>
                    <a:pt x="56" y="69"/>
                  </a:lnTo>
                  <a:lnTo>
                    <a:pt x="47" y="72"/>
                  </a:lnTo>
                  <a:lnTo>
                    <a:pt x="35" y="73"/>
                  </a:lnTo>
                  <a:lnTo>
                    <a:pt x="23" y="72"/>
                  </a:lnTo>
                  <a:lnTo>
                    <a:pt x="15" y="69"/>
                  </a:lnTo>
                  <a:lnTo>
                    <a:pt x="8" y="65"/>
                  </a:lnTo>
                  <a:lnTo>
                    <a:pt x="4" y="61"/>
                  </a:lnTo>
                  <a:lnTo>
                    <a:pt x="1" y="53"/>
                  </a:lnTo>
                  <a:lnTo>
                    <a:pt x="0" y="45"/>
                  </a:lnTo>
                  <a:lnTo>
                    <a:pt x="2" y="38"/>
                  </a:lnTo>
                  <a:lnTo>
                    <a:pt x="5" y="33"/>
                  </a:lnTo>
                  <a:lnTo>
                    <a:pt x="8" y="30"/>
                  </a:lnTo>
                  <a:lnTo>
                    <a:pt x="12" y="28"/>
                  </a:lnTo>
                  <a:lnTo>
                    <a:pt x="18" y="2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2" name="Freeform 50"/>
            <p:cNvSpPr>
              <a:spLocks/>
            </p:cNvSpPr>
            <p:nvPr/>
          </p:nvSpPr>
          <p:spPr bwMode="auto">
            <a:xfrm>
              <a:off x="4922" y="850"/>
              <a:ext cx="41" cy="14"/>
            </a:xfrm>
            <a:custGeom>
              <a:avLst/>
              <a:gdLst>
                <a:gd name="T0" fmla="*/ 40 w 41"/>
                <a:gd name="T1" fmla="*/ 3 h 14"/>
                <a:gd name="T2" fmla="*/ 32 w 41"/>
                <a:gd name="T3" fmla="*/ 1 h 14"/>
                <a:gd name="T4" fmla="*/ 25 w 41"/>
                <a:gd name="T5" fmla="*/ 0 h 14"/>
                <a:gd name="T6" fmla="*/ 15 w 41"/>
                <a:gd name="T7" fmla="*/ 1 h 14"/>
                <a:gd name="T8" fmla="*/ 7 w 41"/>
                <a:gd name="T9" fmla="*/ 4 h 14"/>
                <a:gd name="T10" fmla="*/ 0 w 41"/>
                <a:gd name="T11" fmla="*/ 11 h 14"/>
                <a:gd name="T12" fmla="*/ 7 w 41"/>
                <a:gd name="T13" fmla="*/ 13 h 14"/>
                <a:gd name="T14" fmla="*/ 12 w 41"/>
                <a:gd name="T15" fmla="*/ 13 h 14"/>
                <a:gd name="T16" fmla="*/ 17 w 41"/>
                <a:gd name="T17" fmla="*/ 13 h 14"/>
                <a:gd name="T18" fmla="*/ 21 w 41"/>
                <a:gd name="T19" fmla="*/ 12 h 14"/>
                <a:gd name="T20" fmla="*/ 22 w 41"/>
                <a:gd name="T21" fmla="*/ 9 h 14"/>
                <a:gd name="T22" fmla="*/ 21 w 41"/>
                <a:gd name="T23" fmla="*/ 5 h 14"/>
                <a:gd name="T24" fmla="*/ 19 w 41"/>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4">
                  <a:moveTo>
                    <a:pt x="40" y="3"/>
                  </a:moveTo>
                  <a:lnTo>
                    <a:pt x="32" y="1"/>
                  </a:lnTo>
                  <a:lnTo>
                    <a:pt x="25" y="0"/>
                  </a:lnTo>
                  <a:lnTo>
                    <a:pt x="15" y="1"/>
                  </a:lnTo>
                  <a:lnTo>
                    <a:pt x="7" y="4"/>
                  </a:lnTo>
                  <a:lnTo>
                    <a:pt x="0" y="11"/>
                  </a:lnTo>
                  <a:lnTo>
                    <a:pt x="7" y="13"/>
                  </a:lnTo>
                  <a:lnTo>
                    <a:pt x="12" y="13"/>
                  </a:lnTo>
                  <a:lnTo>
                    <a:pt x="17" y="13"/>
                  </a:lnTo>
                  <a:lnTo>
                    <a:pt x="21" y="12"/>
                  </a:lnTo>
                  <a:lnTo>
                    <a:pt x="22" y="9"/>
                  </a:lnTo>
                  <a:lnTo>
                    <a:pt x="21" y="5"/>
                  </a:lnTo>
                  <a:lnTo>
                    <a:pt x="19"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3" name="Freeform 51"/>
            <p:cNvSpPr>
              <a:spLocks/>
            </p:cNvSpPr>
            <p:nvPr/>
          </p:nvSpPr>
          <p:spPr bwMode="auto">
            <a:xfrm>
              <a:off x="4996" y="852"/>
              <a:ext cx="46" cy="17"/>
            </a:xfrm>
            <a:custGeom>
              <a:avLst/>
              <a:gdLst>
                <a:gd name="T0" fmla="*/ 45 w 46"/>
                <a:gd name="T1" fmla="*/ 16 h 17"/>
                <a:gd name="T2" fmla="*/ 39 w 46"/>
                <a:gd name="T3" fmla="*/ 13 h 17"/>
                <a:gd name="T4" fmla="*/ 34 w 46"/>
                <a:gd name="T5" fmla="*/ 10 h 17"/>
                <a:gd name="T6" fmla="*/ 30 w 46"/>
                <a:gd name="T7" fmla="*/ 6 h 17"/>
                <a:gd name="T8" fmla="*/ 22 w 46"/>
                <a:gd name="T9" fmla="*/ 6 h 17"/>
                <a:gd name="T10" fmla="*/ 15 w 46"/>
                <a:gd name="T11" fmla="*/ 6 h 17"/>
                <a:gd name="T12" fmla="*/ 8 w 46"/>
                <a:gd name="T13" fmla="*/ 3 h 17"/>
                <a:gd name="T14" fmla="*/ 0 w 46"/>
                <a:gd name="T15" fmla="*/ 0 h 17"/>
                <a:gd name="T16" fmla="*/ 5 w 46"/>
                <a:gd name="T17" fmla="*/ 3 h 17"/>
                <a:gd name="T18" fmla="*/ 9 w 46"/>
                <a:gd name="T19" fmla="*/ 7 h 17"/>
                <a:gd name="T20" fmla="*/ 11 w 46"/>
                <a:gd name="T21" fmla="*/ 11 h 17"/>
                <a:gd name="T22" fmla="*/ 16 w 46"/>
                <a:gd name="T23" fmla="*/ 12 h 17"/>
                <a:gd name="T24" fmla="*/ 21 w 46"/>
                <a:gd name="T25"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7">
                  <a:moveTo>
                    <a:pt x="45" y="16"/>
                  </a:moveTo>
                  <a:lnTo>
                    <a:pt x="39" y="13"/>
                  </a:lnTo>
                  <a:lnTo>
                    <a:pt x="34" y="10"/>
                  </a:lnTo>
                  <a:lnTo>
                    <a:pt x="30" y="6"/>
                  </a:lnTo>
                  <a:lnTo>
                    <a:pt x="22" y="6"/>
                  </a:lnTo>
                  <a:lnTo>
                    <a:pt x="15" y="6"/>
                  </a:lnTo>
                  <a:lnTo>
                    <a:pt x="8" y="3"/>
                  </a:lnTo>
                  <a:lnTo>
                    <a:pt x="0" y="0"/>
                  </a:lnTo>
                  <a:lnTo>
                    <a:pt x="5" y="3"/>
                  </a:lnTo>
                  <a:lnTo>
                    <a:pt x="9" y="7"/>
                  </a:lnTo>
                  <a:lnTo>
                    <a:pt x="11" y="11"/>
                  </a:lnTo>
                  <a:lnTo>
                    <a:pt x="16" y="12"/>
                  </a:lnTo>
                  <a:lnTo>
                    <a:pt x="21"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4" name="Freeform 52"/>
            <p:cNvSpPr>
              <a:spLocks/>
            </p:cNvSpPr>
            <p:nvPr/>
          </p:nvSpPr>
          <p:spPr bwMode="auto">
            <a:xfrm>
              <a:off x="4916" y="833"/>
              <a:ext cx="48" cy="17"/>
            </a:xfrm>
            <a:custGeom>
              <a:avLst/>
              <a:gdLst>
                <a:gd name="T0" fmla="*/ 46 w 48"/>
                <a:gd name="T1" fmla="*/ 4 h 17"/>
                <a:gd name="T2" fmla="*/ 47 w 48"/>
                <a:gd name="T3" fmla="*/ 8 h 17"/>
                <a:gd name="T4" fmla="*/ 47 w 48"/>
                <a:gd name="T5" fmla="*/ 11 h 17"/>
                <a:gd name="T6" fmla="*/ 44 w 48"/>
                <a:gd name="T7" fmla="*/ 13 h 17"/>
                <a:gd name="T8" fmla="*/ 39 w 48"/>
                <a:gd name="T9" fmla="*/ 14 h 17"/>
                <a:gd name="T10" fmla="*/ 32 w 48"/>
                <a:gd name="T11" fmla="*/ 12 h 17"/>
                <a:gd name="T12" fmla="*/ 26 w 48"/>
                <a:gd name="T13" fmla="*/ 11 h 17"/>
                <a:gd name="T14" fmla="*/ 18 w 48"/>
                <a:gd name="T15" fmla="*/ 12 h 17"/>
                <a:gd name="T16" fmla="*/ 12 w 48"/>
                <a:gd name="T17" fmla="*/ 15 h 17"/>
                <a:gd name="T18" fmla="*/ 6 w 48"/>
                <a:gd name="T19" fmla="*/ 16 h 17"/>
                <a:gd name="T20" fmla="*/ 1 w 48"/>
                <a:gd name="T21" fmla="*/ 14 h 17"/>
                <a:gd name="T22" fmla="*/ 0 w 48"/>
                <a:gd name="T23" fmla="*/ 10 h 17"/>
                <a:gd name="T24" fmla="*/ 3 w 48"/>
                <a:gd name="T25" fmla="*/ 6 h 17"/>
                <a:gd name="T26" fmla="*/ 9 w 48"/>
                <a:gd name="T27" fmla="*/ 2 h 17"/>
                <a:gd name="T28" fmla="*/ 19 w 48"/>
                <a:gd name="T29" fmla="*/ 1 h 17"/>
                <a:gd name="T30" fmla="*/ 30 w 48"/>
                <a:gd name="T31" fmla="*/ 0 h 17"/>
                <a:gd name="T32" fmla="*/ 38 w 48"/>
                <a:gd name="T33" fmla="*/ 2 h 17"/>
                <a:gd name="T34" fmla="*/ 46 w 48"/>
                <a:gd name="T35"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17">
                  <a:moveTo>
                    <a:pt x="46" y="4"/>
                  </a:moveTo>
                  <a:lnTo>
                    <a:pt x="47" y="8"/>
                  </a:lnTo>
                  <a:lnTo>
                    <a:pt x="47" y="11"/>
                  </a:lnTo>
                  <a:lnTo>
                    <a:pt x="44" y="13"/>
                  </a:lnTo>
                  <a:lnTo>
                    <a:pt x="39" y="14"/>
                  </a:lnTo>
                  <a:lnTo>
                    <a:pt x="32" y="12"/>
                  </a:lnTo>
                  <a:lnTo>
                    <a:pt x="26" y="11"/>
                  </a:lnTo>
                  <a:lnTo>
                    <a:pt x="18" y="12"/>
                  </a:lnTo>
                  <a:lnTo>
                    <a:pt x="12" y="15"/>
                  </a:lnTo>
                  <a:lnTo>
                    <a:pt x="6" y="16"/>
                  </a:lnTo>
                  <a:lnTo>
                    <a:pt x="1" y="14"/>
                  </a:lnTo>
                  <a:lnTo>
                    <a:pt x="0" y="10"/>
                  </a:lnTo>
                  <a:lnTo>
                    <a:pt x="3" y="6"/>
                  </a:lnTo>
                  <a:lnTo>
                    <a:pt x="9" y="2"/>
                  </a:lnTo>
                  <a:lnTo>
                    <a:pt x="19" y="1"/>
                  </a:lnTo>
                  <a:lnTo>
                    <a:pt x="30" y="0"/>
                  </a:lnTo>
                  <a:lnTo>
                    <a:pt x="38" y="2"/>
                  </a:lnTo>
                  <a:lnTo>
                    <a:pt x="46" y="4"/>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5" name="Freeform 53"/>
            <p:cNvSpPr>
              <a:spLocks/>
            </p:cNvSpPr>
            <p:nvPr/>
          </p:nvSpPr>
          <p:spPr bwMode="auto">
            <a:xfrm>
              <a:off x="4820" y="760"/>
              <a:ext cx="311" cy="164"/>
            </a:xfrm>
            <a:custGeom>
              <a:avLst/>
              <a:gdLst>
                <a:gd name="T0" fmla="*/ 302 w 311"/>
                <a:gd name="T1" fmla="*/ 146 h 164"/>
                <a:gd name="T2" fmla="*/ 287 w 311"/>
                <a:gd name="T3" fmla="*/ 160 h 164"/>
                <a:gd name="T4" fmla="*/ 280 w 311"/>
                <a:gd name="T5" fmla="*/ 149 h 164"/>
                <a:gd name="T6" fmla="*/ 274 w 311"/>
                <a:gd name="T7" fmla="*/ 122 h 164"/>
                <a:gd name="T8" fmla="*/ 259 w 311"/>
                <a:gd name="T9" fmla="*/ 95 h 164"/>
                <a:gd name="T10" fmla="*/ 230 w 311"/>
                <a:gd name="T11" fmla="*/ 59 h 164"/>
                <a:gd name="T12" fmla="*/ 211 w 311"/>
                <a:gd name="T13" fmla="*/ 61 h 164"/>
                <a:gd name="T14" fmla="*/ 181 w 311"/>
                <a:gd name="T15" fmla="*/ 71 h 164"/>
                <a:gd name="T16" fmla="*/ 162 w 311"/>
                <a:gd name="T17" fmla="*/ 73 h 164"/>
                <a:gd name="T18" fmla="*/ 141 w 311"/>
                <a:gd name="T19" fmla="*/ 69 h 164"/>
                <a:gd name="T20" fmla="*/ 114 w 311"/>
                <a:gd name="T21" fmla="*/ 59 h 164"/>
                <a:gd name="T22" fmla="*/ 96 w 311"/>
                <a:gd name="T23" fmla="*/ 53 h 164"/>
                <a:gd name="T24" fmla="*/ 82 w 311"/>
                <a:gd name="T25" fmla="*/ 50 h 164"/>
                <a:gd name="T26" fmla="*/ 72 w 311"/>
                <a:gd name="T27" fmla="*/ 63 h 164"/>
                <a:gd name="T28" fmla="*/ 51 w 311"/>
                <a:gd name="T29" fmla="*/ 77 h 164"/>
                <a:gd name="T30" fmla="*/ 39 w 311"/>
                <a:gd name="T31" fmla="*/ 97 h 164"/>
                <a:gd name="T32" fmla="*/ 36 w 311"/>
                <a:gd name="T33" fmla="*/ 120 h 164"/>
                <a:gd name="T34" fmla="*/ 27 w 311"/>
                <a:gd name="T35" fmla="*/ 137 h 164"/>
                <a:gd name="T36" fmla="*/ 28 w 311"/>
                <a:gd name="T37" fmla="*/ 152 h 164"/>
                <a:gd name="T38" fmla="*/ 14 w 311"/>
                <a:gd name="T39" fmla="*/ 147 h 164"/>
                <a:gd name="T40" fmla="*/ 7 w 311"/>
                <a:gd name="T41" fmla="*/ 126 h 164"/>
                <a:gd name="T42" fmla="*/ 0 w 311"/>
                <a:gd name="T43" fmla="*/ 94 h 164"/>
                <a:gd name="T44" fmla="*/ 9 w 311"/>
                <a:gd name="T45" fmla="*/ 63 h 164"/>
                <a:gd name="T46" fmla="*/ 26 w 311"/>
                <a:gd name="T47" fmla="*/ 40 h 164"/>
                <a:gd name="T48" fmla="*/ 50 w 311"/>
                <a:gd name="T49" fmla="*/ 30 h 164"/>
                <a:gd name="T50" fmla="*/ 69 w 311"/>
                <a:gd name="T51" fmla="*/ 30 h 164"/>
                <a:gd name="T52" fmla="*/ 88 w 311"/>
                <a:gd name="T53" fmla="*/ 24 h 164"/>
                <a:gd name="T54" fmla="*/ 116 w 311"/>
                <a:gd name="T55" fmla="*/ 10 h 164"/>
                <a:gd name="T56" fmla="*/ 148 w 311"/>
                <a:gd name="T57" fmla="*/ 2 h 164"/>
                <a:gd name="T58" fmla="*/ 185 w 311"/>
                <a:gd name="T59" fmla="*/ 1 h 164"/>
                <a:gd name="T60" fmla="*/ 226 w 311"/>
                <a:gd name="T61" fmla="*/ 6 h 164"/>
                <a:gd name="T62" fmla="*/ 252 w 311"/>
                <a:gd name="T63" fmla="*/ 16 h 164"/>
                <a:gd name="T64" fmla="*/ 264 w 311"/>
                <a:gd name="T65" fmla="*/ 35 h 164"/>
                <a:gd name="T66" fmla="*/ 259 w 311"/>
                <a:gd name="T67" fmla="*/ 53 h 164"/>
                <a:gd name="T68" fmla="*/ 276 w 311"/>
                <a:gd name="T69" fmla="*/ 60 h 164"/>
                <a:gd name="T70" fmla="*/ 291 w 311"/>
                <a:gd name="T71" fmla="*/ 68 h 164"/>
                <a:gd name="T72" fmla="*/ 302 w 311"/>
                <a:gd name="T73" fmla="*/ 78 h 164"/>
                <a:gd name="T74" fmla="*/ 309 w 311"/>
                <a:gd name="T75" fmla="*/ 96 h 164"/>
                <a:gd name="T76" fmla="*/ 310 w 311"/>
                <a:gd name="T77" fmla="*/ 12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1" h="164">
                  <a:moveTo>
                    <a:pt x="307" y="135"/>
                  </a:moveTo>
                  <a:lnTo>
                    <a:pt x="302" y="146"/>
                  </a:lnTo>
                  <a:lnTo>
                    <a:pt x="297" y="154"/>
                  </a:lnTo>
                  <a:lnTo>
                    <a:pt x="287" y="160"/>
                  </a:lnTo>
                  <a:lnTo>
                    <a:pt x="278" y="163"/>
                  </a:lnTo>
                  <a:lnTo>
                    <a:pt x="280" y="149"/>
                  </a:lnTo>
                  <a:lnTo>
                    <a:pt x="277" y="135"/>
                  </a:lnTo>
                  <a:lnTo>
                    <a:pt x="274" y="122"/>
                  </a:lnTo>
                  <a:lnTo>
                    <a:pt x="268" y="109"/>
                  </a:lnTo>
                  <a:lnTo>
                    <a:pt x="259" y="95"/>
                  </a:lnTo>
                  <a:lnTo>
                    <a:pt x="246" y="76"/>
                  </a:lnTo>
                  <a:lnTo>
                    <a:pt x="230" y="59"/>
                  </a:lnTo>
                  <a:lnTo>
                    <a:pt x="223" y="55"/>
                  </a:lnTo>
                  <a:lnTo>
                    <a:pt x="211" y="61"/>
                  </a:lnTo>
                  <a:lnTo>
                    <a:pt x="197" y="67"/>
                  </a:lnTo>
                  <a:lnTo>
                    <a:pt x="181" y="71"/>
                  </a:lnTo>
                  <a:lnTo>
                    <a:pt x="172" y="72"/>
                  </a:lnTo>
                  <a:lnTo>
                    <a:pt x="162" y="73"/>
                  </a:lnTo>
                  <a:lnTo>
                    <a:pt x="151" y="72"/>
                  </a:lnTo>
                  <a:lnTo>
                    <a:pt x="141" y="69"/>
                  </a:lnTo>
                  <a:lnTo>
                    <a:pt x="126" y="64"/>
                  </a:lnTo>
                  <a:lnTo>
                    <a:pt x="114" y="59"/>
                  </a:lnTo>
                  <a:lnTo>
                    <a:pt x="102" y="53"/>
                  </a:lnTo>
                  <a:lnTo>
                    <a:pt x="96" y="53"/>
                  </a:lnTo>
                  <a:lnTo>
                    <a:pt x="92" y="52"/>
                  </a:lnTo>
                  <a:lnTo>
                    <a:pt x="82" y="50"/>
                  </a:lnTo>
                  <a:lnTo>
                    <a:pt x="79" y="55"/>
                  </a:lnTo>
                  <a:lnTo>
                    <a:pt x="72" y="63"/>
                  </a:lnTo>
                  <a:lnTo>
                    <a:pt x="62" y="69"/>
                  </a:lnTo>
                  <a:lnTo>
                    <a:pt x="51" y="77"/>
                  </a:lnTo>
                  <a:lnTo>
                    <a:pt x="44" y="85"/>
                  </a:lnTo>
                  <a:lnTo>
                    <a:pt x="39" y="97"/>
                  </a:lnTo>
                  <a:lnTo>
                    <a:pt x="41" y="109"/>
                  </a:lnTo>
                  <a:lnTo>
                    <a:pt x="36" y="120"/>
                  </a:lnTo>
                  <a:lnTo>
                    <a:pt x="30" y="128"/>
                  </a:lnTo>
                  <a:lnTo>
                    <a:pt x="27" y="137"/>
                  </a:lnTo>
                  <a:lnTo>
                    <a:pt x="25" y="143"/>
                  </a:lnTo>
                  <a:lnTo>
                    <a:pt x="28" y="152"/>
                  </a:lnTo>
                  <a:lnTo>
                    <a:pt x="17" y="152"/>
                  </a:lnTo>
                  <a:lnTo>
                    <a:pt x="14" y="147"/>
                  </a:lnTo>
                  <a:lnTo>
                    <a:pt x="9" y="138"/>
                  </a:lnTo>
                  <a:lnTo>
                    <a:pt x="7" y="126"/>
                  </a:lnTo>
                  <a:lnTo>
                    <a:pt x="3" y="112"/>
                  </a:lnTo>
                  <a:lnTo>
                    <a:pt x="0" y="94"/>
                  </a:lnTo>
                  <a:lnTo>
                    <a:pt x="3" y="79"/>
                  </a:lnTo>
                  <a:lnTo>
                    <a:pt x="9" y="63"/>
                  </a:lnTo>
                  <a:lnTo>
                    <a:pt x="18" y="51"/>
                  </a:lnTo>
                  <a:lnTo>
                    <a:pt x="26" y="40"/>
                  </a:lnTo>
                  <a:lnTo>
                    <a:pt x="39" y="33"/>
                  </a:lnTo>
                  <a:lnTo>
                    <a:pt x="50" y="30"/>
                  </a:lnTo>
                  <a:lnTo>
                    <a:pt x="60" y="28"/>
                  </a:lnTo>
                  <a:lnTo>
                    <a:pt x="69" y="30"/>
                  </a:lnTo>
                  <a:lnTo>
                    <a:pt x="80" y="33"/>
                  </a:lnTo>
                  <a:lnTo>
                    <a:pt x="88" y="24"/>
                  </a:lnTo>
                  <a:lnTo>
                    <a:pt x="100" y="17"/>
                  </a:lnTo>
                  <a:lnTo>
                    <a:pt x="116" y="10"/>
                  </a:lnTo>
                  <a:lnTo>
                    <a:pt x="129" y="6"/>
                  </a:lnTo>
                  <a:lnTo>
                    <a:pt x="148" y="2"/>
                  </a:lnTo>
                  <a:lnTo>
                    <a:pt x="164" y="0"/>
                  </a:lnTo>
                  <a:lnTo>
                    <a:pt x="185" y="1"/>
                  </a:lnTo>
                  <a:lnTo>
                    <a:pt x="206" y="2"/>
                  </a:lnTo>
                  <a:lnTo>
                    <a:pt x="226" y="6"/>
                  </a:lnTo>
                  <a:lnTo>
                    <a:pt x="241" y="9"/>
                  </a:lnTo>
                  <a:lnTo>
                    <a:pt x="252" y="16"/>
                  </a:lnTo>
                  <a:lnTo>
                    <a:pt x="261" y="25"/>
                  </a:lnTo>
                  <a:lnTo>
                    <a:pt x="264" y="35"/>
                  </a:lnTo>
                  <a:lnTo>
                    <a:pt x="262" y="43"/>
                  </a:lnTo>
                  <a:lnTo>
                    <a:pt x="259" y="53"/>
                  </a:lnTo>
                  <a:lnTo>
                    <a:pt x="268" y="55"/>
                  </a:lnTo>
                  <a:lnTo>
                    <a:pt x="276" y="60"/>
                  </a:lnTo>
                  <a:lnTo>
                    <a:pt x="284" y="64"/>
                  </a:lnTo>
                  <a:lnTo>
                    <a:pt x="291" y="68"/>
                  </a:lnTo>
                  <a:lnTo>
                    <a:pt x="297" y="72"/>
                  </a:lnTo>
                  <a:lnTo>
                    <a:pt x="302" y="78"/>
                  </a:lnTo>
                  <a:lnTo>
                    <a:pt x="307" y="85"/>
                  </a:lnTo>
                  <a:lnTo>
                    <a:pt x="309" y="96"/>
                  </a:lnTo>
                  <a:lnTo>
                    <a:pt x="310" y="113"/>
                  </a:lnTo>
                  <a:lnTo>
                    <a:pt x="310" y="122"/>
                  </a:lnTo>
                  <a:lnTo>
                    <a:pt x="307" y="135"/>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6" name="Freeform 54"/>
            <p:cNvSpPr>
              <a:spLocks/>
            </p:cNvSpPr>
            <p:nvPr/>
          </p:nvSpPr>
          <p:spPr bwMode="auto">
            <a:xfrm>
              <a:off x="5071" y="825"/>
              <a:ext cx="41" cy="73"/>
            </a:xfrm>
            <a:custGeom>
              <a:avLst/>
              <a:gdLst>
                <a:gd name="T0" fmla="*/ 32 w 41"/>
                <a:gd name="T1" fmla="*/ 41 h 73"/>
                <a:gd name="T2" fmla="*/ 35 w 41"/>
                <a:gd name="T3" fmla="*/ 45 h 73"/>
                <a:gd name="T4" fmla="*/ 37 w 41"/>
                <a:gd name="T5" fmla="*/ 50 h 73"/>
                <a:gd name="T6" fmla="*/ 39 w 41"/>
                <a:gd name="T7" fmla="*/ 55 h 73"/>
                <a:gd name="T8" fmla="*/ 40 w 41"/>
                <a:gd name="T9" fmla="*/ 60 h 73"/>
                <a:gd name="T10" fmla="*/ 39 w 41"/>
                <a:gd name="T11" fmla="*/ 64 h 73"/>
                <a:gd name="T12" fmla="*/ 37 w 41"/>
                <a:gd name="T13" fmla="*/ 69 h 73"/>
                <a:gd name="T14" fmla="*/ 34 w 41"/>
                <a:gd name="T15" fmla="*/ 72 h 73"/>
                <a:gd name="T16" fmla="*/ 31 w 41"/>
                <a:gd name="T17" fmla="*/ 70 h 73"/>
                <a:gd name="T18" fmla="*/ 30 w 41"/>
                <a:gd name="T19" fmla="*/ 65 h 73"/>
                <a:gd name="T20" fmla="*/ 30 w 41"/>
                <a:gd name="T21" fmla="*/ 61 h 73"/>
                <a:gd name="T22" fmla="*/ 31 w 41"/>
                <a:gd name="T23" fmla="*/ 57 h 73"/>
                <a:gd name="T24" fmla="*/ 32 w 41"/>
                <a:gd name="T25" fmla="*/ 52 h 73"/>
                <a:gd name="T26" fmla="*/ 32 w 41"/>
                <a:gd name="T27" fmla="*/ 48 h 73"/>
                <a:gd name="T28" fmla="*/ 30 w 41"/>
                <a:gd name="T29" fmla="*/ 44 h 73"/>
                <a:gd name="T30" fmla="*/ 28 w 41"/>
                <a:gd name="T31" fmla="*/ 40 h 73"/>
                <a:gd name="T32" fmla="*/ 26 w 41"/>
                <a:gd name="T33" fmla="*/ 37 h 73"/>
                <a:gd name="T34" fmla="*/ 24 w 41"/>
                <a:gd name="T35" fmla="*/ 41 h 73"/>
                <a:gd name="T36" fmla="*/ 26 w 41"/>
                <a:gd name="T37" fmla="*/ 46 h 73"/>
                <a:gd name="T38" fmla="*/ 27 w 41"/>
                <a:gd name="T39" fmla="*/ 49 h 73"/>
                <a:gd name="T40" fmla="*/ 24 w 41"/>
                <a:gd name="T41" fmla="*/ 50 h 73"/>
                <a:gd name="T42" fmla="*/ 22 w 41"/>
                <a:gd name="T43" fmla="*/ 49 h 73"/>
                <a:gd name="T44" fmla="*/ 20 w 41"/>
                <a:gd name="T45" fmla="*/ 47 h 73"/>
                <a:gd name="T46" fmla="*/ 19 w 41"/>
                <a:gd name="T47" fmla="*/ 45 h 73"/>
                <a:gd name="T48" fmla="*/ 19 w 41"/>
                <a:gd name="T49" fmla="*/ 43 h 73"/>
                <a:gd name="T50" fmla="*/ 20 w 41"/>
                <a:gd name="T51" fmla="*/ 40 h 73"/>
                <a:gd name="T52" fmla="*/ 21 w 41"/>
                <a:gd name="T53" fmla="*/ 37 h 73"/>
                <a:gd name="T54" fmla="*/ 22 w 41"/>
                <a:gd name="T55" fmla="*/ 35 h 73"/>
                <a:gd name="T56" fmla="*/ 23 w 41"/>
                <a:gd name="T57" fmla="*/ 32 h 73"/>
                <a:gd name="T58" fmla="*/ 22 w 41"/>
                <a:gd name="T59" fmla="*/ 29 h 73"/>
                <a:gd name="T60" fmla="*/ 19 w 41"/>
                <a:gd name="T61" fmla="*/ 27 h 73"/>
                <a:gd name="T62" fmla="*/ 17 w 41"/>
                <a:gd name="T63" fmla="*/ 26 h 73"/>
                <a:gd name="T64" fmla="*/ 13 w 41"/>
                <a:gd name="T65" fmla="*/ 26 h 73"/>
                <a:gd name="T66" fmla="*/ 14 w 41"/>
                <a:gd name="T67" fmla="*/ 23 h 73"/>
                <a:gd name="T68" fmla="*/ 14 w 41"/>
                <a:gd name="T69" fmla="*/ 21 h 73"/>
                <a:gd name="T70" fmla="*/ 14 w 41"/>
                <a:gd name="T71" fmla="*/ 18 h 73"/>
                <a:gd name="T72" fmla="*/ 14 w 41"/>
                <a:gd name="T73" fmla="*/ 15 h 73"/>
                <a:gd name="T74" fmla="*/ 13 w 41"/>
                <a:gd name="T75" fmla="*/ 14 h 73"/>
                <a:gd name="T76" fmla="*/ 11 w 41"/>
                <a:gd name="T77" fmla="*/ 10 h 73"/>
                <a:gd name="T78" fmla="*/ 10 w 41"/>
                <a:gd name="T79" fmla="*/ 8 h 73"/>
                <a:gd name="T80" fmla="*/ 8 w 41"/>
                <a:gd name="T81" fmla="*/ 5 h 73"/>
                <a:gd name="T82" fmla="*/ 6 w 41"/>
                <a:gd name="T83" fmla="*/ 3 h 73"/>
                <a:gd name="T84" fmla="*/ 3 w 41"/>
                <a:gd name="T85" fmla="*/ 2 h 73"/>
                <a:gd name="T86" fmla="*/ 1 w 41"/>
                <a:gd name="T87" fmla="*/ 1 h 73"/>
                <a:gd name="T88" fmla="*/ 0 w 41"/>
                <a:gd name="T8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 h="73">
                  <a:moveTo>
                    <a:pt x="32" y="41"/>
                  </a:moveTo>
                  <a:lnTo>
                    <a:pt x="35" y="45"/>
                  </a:lnTo>
                  <a:lnTo>
                    <a:pt x="37" y="50"/>
                  </a:lnTo>
                  <a:lnTo>
                    <a:pt x="39" y="55"/>
                  </a:lnTo>
                  <a:lnTo>
                    <a:pt x="40" y="60"/>
                  </a:lnTo>
                  <a:lnTo>
                    <a:pt x="39" y="64"/>
                  </a:lnTo>
                  <a:lnTo>
                    <a:pt x="37" y="69"/>
                  </a:lnTo>
                  <a:lnTo>
                    <a:pt x="34" y="72"/>
                  </a:lnTo>
                  <a:lnTo>
                    <a:pt x="31" y="70"/>
                  </a:lnTo>
                  <a:lnTo>
                    <a:pt x="30" y="65"/>
                  </a:lnTo>
                  <a:lnTo>
                    <a:pt x="30" y="61"/>
                  </a:lnTo>
                  <a:lnTo>
                    <a:pt x="31" y="57"/>
                  </a:lnTo>
                  <a:lnTo>
                    <a:pt x="32" y="52"/>
                  </a:lnTo>
                  <a:lnTo>
                    <a:pt x="32" y="48"/>
                  </a:lnTo>
                  <a:lnTo>
                    <a:pt x="30" y="44"/>
                  </a:lnTo>
                  <a:lnTo>
                    <a:pt x="28" y="40"/>
                  </a:lnTo>
                  <a:lnTo>
                    <a:pt x="26" y="37"/>
                  </a:lnTo>
                  <a:lnTo>
                    <a:pt x="24" y="41"/>
                  </a:lnTo>
                  <a:lnTo>
                    <a:pt x="26" y="46"/>
                  </a:lnTo>
                  <a:lnTo>
                    <a:pt x="27" y="49"/>
                  </a:lnTo>
                  <a:lnTo>
                    <a:pt x="24" y="50"/>
                  </a:lnTo>
                  <a:lnTo>
                    <a:pt x="22" y="49"/>
                  </a:lnTo>
                  <a:lnTo>
                    <a:pt x="20" y="47"/>
                  </a:lnTo>
                  <a:lnTo>
                    <a:pt x="19" y="45"/>
                  </a:lnTo>
                  <a:lnTo>
                    <a:pt x="19" y="43"/>
                  </a:lnTo>
                  <a:lnTo>
                    <a:pt x="20" y="40"/>
                  </a:lnTo>
                  <a:lnTo>
                    <a:pt x="21" y="37"/>
                  </a:lnTo>
                  <a:lnTo>
                    <a:pt x="22" y="35"/>
                  </a:lnTo>
                  <a:lnTo>
                    <a:pt x="23" y="32"/>
                  </a:lnTo>
                  <a:lnTo>
                    <a:pt x="22" y="29"/>
                  </a:lnTo>
                  <a:lnTo>
                    <a:pt x="19" y="27"/>
                  </a:lnTo>
                  <a:lnTo>
                    <a:pt x="17" y="26"/>
                  </a:lnTo>
                  <a:lnTo>
                    <a:pt x="13" y="26"/>
                  </a:lnTo>
                  <a:lnTo>
                    <a:pt x="14" y="23"/>
                  </a:lnTo>
                  <a:lnTo>
                    <a:pt x="14" y="21"/>
                  </a:lnTo>
                  <a:lnTo>
                    <a:pt x="14" y="18"/>
                  </a:lnTo>
                  <a:lnTo>
                    <a:pt x="14" y="15"/>
                  </a:lnTo>
                  <a:lnTo>
                    <a:pt x="13" y="14"/>
                  </a:lnTo>
                  <a:lnTo>
                    <a:pt x="11" y="10"/>
                  </a:lnTo>
                  <a:lnTo>
                    <a:pt x="10" y="8"/>
                  </a:lnTo>
                  <a:lnTo>
                    <a:pt x="8" y="5"/>
                  </a:lnTo>
                  <a:lnTo>
                    <a:pt x="6" y="3"/>
                  </a:lnTo>
                  <a:lnTo>
                    <a:pt x="3" y="2"/>
                  </a:lnTo>
                  <a:lnTo>
                    <a:pt x="1" y="1"/>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7" name="Freeform 55"/>
            <p:cNvSpPr>
              <a:spLocks/>
            </p:cNvSpPr>
            <p:nvPr/>
          </p:nvSpPr>
          <p:spPr bwMode="auto">
            <a:xfrm>
              <a:off x="4912" y="783"/>
              <a:ext cx="160" cy="43"/>
            </a:xfrm>
            <a:custGeom>
              <a:avLst/>
              <a:gdLst>
                <a:gd name="T0" fmla="*/ 5 w 160"/>
                <a:gd name="T1" fmla="*/ 18 h 43"/>
                <a:gd name="T2" fmla="*/ 15 w 160"/>
                <a:gd name="T3" fmla="*/ 19 h 43"/>
                <a:gd name="T4" fmla="*/ 25 w 160"/>
                <a:gd name="T5" fmla="*/ 23 h 43"/>
                <a:gd name="T6" fmla="*/ 33 w 160"/>
                <a:gd name="T7" fmla="*/ 30 h 43"/>
                <a:gd name="T8" fmla="*/ 39 w 160"/>
                <a:gd name="T9" fmla="*/ 34 h 43"/>
                <a:gd name="T10" fmla="*/ 47 w 160"/>
                <a:gd name="T11" fmla="*/ 37 h 43"/>
                <a:gd name="T12" fmla="*/ 56 w 160"/>
                <a:gd name="T13" fmla="*/ 40 h 43"/>
                <a:gd name="T14" fmla="*/ 68 w 160"/>
                <a:gd name="T15" fmla="*/ 42 h 43"/>
                <a:gd name="T16" fmla="*/ 80 w 160"/>
                <a:gd name="T17" fmla="*/ 42 h 43"/>
                <a:gd name="T18" fmla="*/ 93 w 160"/>
                <a:gd name="T19" fmla="*/ 41 h 43"/>
                <a:gd name="T20" fmla="*/ 101 w 160"/>
                <a:gd name="T21" fmla="*/ 39 h 43"/>
                <a:gd name="T22" fmla="*/ 111 w 160"/>
                <a:gd name="T23" fmla="*/ 35 h 43"/>
                <a:gd name="T24" fmla="*/ 119 w 160"/>
                <a:gd name="T25" fmla="*/ 31 h 43"/>
                <a:gd name="T26" fmla="*/ 124 w 160"/>
                <a:gd name="T27" fmla="*/ 24 h 43"/>
                <a:gd name="T28" fmla="*/ 120 w 160"/>
                <a:gd name="T29" fmla="*/ 26 h 43"/>
                <a:gd name="T30" fmla="*/ 111 w 160"/>
                <a:gd name="T31" fmla="*/ 30 h 43"/>
                <a:gd name="T32" fmla="*/ 101 w 160"/>
                <a:gd name="T33" fmla="*/ 30 h 43"/>
                <a:gd name="T34" fmla="*/ 88 w 160"/>
                <a:gd name="T35" fmla="*/ 30 h 43"/>
                <a:gd name="T36" fmla="*/ 72 w 160"/>
                <a:gd name="T37" fmla="*/ 28 h 43"/>
                <a:gd name="T38" fmla="*/ 58 w 160"/>
                <a:gd name="T39" fmla="*/ 27 h 43"/>
                <a:gd name="T40" fmla="*/ 45 w 160"/>
                <a:gd name="T41" fmla="*/ 23 h 43"/>
                <a:gd name="T42" fmla="*/ 37 w 160"/>
                <a:gd name="T43" fmla="*/ 18 h 43"/>
                <a:gd name="T44" fmla="*/ 39 w 160"/>
                <a:gd name="T45" fmla="*/ 16 h 43"/>
                <a:gd name="T46" fmla="*/ 52 w 160"/>
                <a:gd name="T47" fmla="*/ 18 h 43"/>
                <a:gd name="T48" fmla="*/ 64 w 160"/>
                <a:gd name="T49" fmla="*/ 20 h 43"/>
                <a:gd name="T50" fmla="*/ 76 w 160"/>
                <a:gd name="T51" fmla="*/ 22 h 43"/>
                <a:gd name="T52" fmla="*/ 87 w 160"/>
                <a:gd name="T53" fmla="*/ 20 h 43"/>
                <a:gd name="T54" fmla="*/ 97 w 160"/>
                <a:gd name="T55" fmla="*/ 14 h 43"/>
                <a:gd name="T56" fmla="*/ 110 w 160"/>
                <a:gd name="T57" fmla="*/ 11 h 43"/>
                <a:gd name="T58" fmla="*/ 122 w 160"/>
                <a:gd name="T59" fmla="*/ 10 h 43"/>
                <a:gd name="T60" fmla="*/ 134 w 160"/>
                <a:gd name="T61" fmla="*/ 3 h 43"/>
                <a:gd name="T62" fmla="*/ 149 w 160"/>
                <a:gd name="T63" fmla="*/ 0 h 43"/>
                <a:gd name="T64" fmla="*/ 159 w 160"/>
                <a:gd name="T65" fmla="*/ 2 h 43"/>
                <a:gd name="T66" fmla="*/ 154 w 160"/>
                <a:gd name="T67" fmla="*/ 10 h 43"/>
                <a:gd name="T68" fmla="*/ 143 w 160"/>
                <a:gd name="T69" fmla="*/ 15 h 43"/>
                <a:gd name="T70" fmla="*/ 128 w 160"/>
                <a:gd name="T71" fmla="*/ 15 h 43"/>
                <a:gd name="T72" fmla="*/ 122 w 160"/>
                <a:gd name="T73" fmla="*/ 18 h 43"/>
                <a:gd name="T74" fmla="*/ 118 w 160"/>
                <a:gd name="T75" fmla="*/ 23 h 43"/>
                <a:gd name="T76" fmla="*/ 108 w 160"/>
                <a:gd name="T77" fmla="*/ 25 h 43"/>
                <a:gd name="T78" fmla="*/ 98 w 160"/>
                <a:gd name="T79"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43">
                  <a:moveTo>
                    <a:pt x="0" y="19"/>
                  </a:moveTo>
                  <a:lnTo>
                    <a:pt x="5" y="18"/>
                  </a:lnTo>
                  <a:lnTo>
                    <a:pt x="9" y="18"/>
                  </a:lnTo>
                  <a:lnTo>
                    <a:pt x="15" y="19"/>
                  </a:lnTo>
                  <a:lnTo>
                    <a:pt x="20" y="22"/>
                  </a:lnTo>
                  <a:lnTo>
                    <a:pt x="25" y="23"/>
                  </a:lnTo>
                  <a:lnTo>
                    <a:pt x="29" y="26"/>
                  </a:lnTo>
                  <a:lnTo>
                    <a:pt x="33" y="30"/>
                  </a:lnTo>
                  <a:lnTo>
                    <a:pt x="35" y="32"/>
                  </a:lnTo>
                  <a:lnTo>
                    <a:pt x="39" y="34"/>
                  </a:lnTo>
                  <a:lnTo>
                    <a:pt x="43" y="36"/>
                  </a:lnTo>
                  <a:lnTo>
                    <a:pt x="47" y="37"/>
                  </a:lnTo>
                  <a:lnTo>
                    <a:pt x="51" y="39"/>
                  </a:lnTo>
                  <a:lnTo>
                    <a:pt x="56" y="40"/>
                  </a:lnTo>
                  <a:lnTo>
                    <a:pt x="61" y="41"/>
                  </a:lnTo>
                  <a:lnTo>
                    <a:pt x="68" y="42"/>
                  </a:lnTo>
                  <a:lnTo>
                    <a:pt x="75" y="42"/>
                  </a:lnTo>
                  <a:lnTo>
                    <a:pt x="80" y="42"/>
                  </a:lnTo>
                  <a:lnTo>
                    <a:pt x="87" y="41"/>
                  </a:lnTo>
                  <a:lnTo>
                    <a:pt x="93" y="41"/>
                  </a:lnTo>
                  <a:lnTo>
                    <a:pt x="97" y="40"/>
                  </a:lnTo>
                  <a:lnTo>
                    <a:pt x="101" y="39"/>
                  </a:lnTo>
                  <a:lnTo>
                    <a:pt x="106" y="37"/>
                  </a:lnTo>
                  <a:lnTo>
                    <a:pt x="111" y="35"/>
                  </a:lnTo>
                  <a:lnTo>
                    <a:pt x="116" y="33"/>
                  </a:lnTo>
                  <a:lnTo>
                    <a:pt x="119" y="31"/>
                  </a:lnTo>
                  <a:lnTo>
                    <a:pt x="122" y="28"/>
                  </a:lnTo>
                  <a:lnTo>
                    <a:pt x="124" y="24"/>
                  </a:lnTo>
                  <a:lnTo>
                    <a:pt x="126" y="22"/>
                  </a:lnTo>
                  <a:lnTo>
                    <a:pt x="120" y="26"/>
                  </a:lnTo>
                  <a:lnTo>
                    <a:pt x="115" y="28"/>
                  </a:lnTo>
                  <a:lnTo>
                    <a:pt x="111" y="30"/>
                  </a:lnTo>
                  <a:lnTo>
                    <a:pt x="107" y="30"/>
                  </a:lnTo>
                  <a:lnTo>
                    <a:pt x="101" y="30"/>
                  </a:lnTo>
                  <a:lnTo>
                    <a:pt x="94" y="31"/>
                  </a:lnTo>
                  <a:lnTo>
                    <a:pt x="88" y="30"/>
                  </a:lnTo>
                  <a:lnTo>
                    <a:pt x="82" y="30"/>
                  </a:lnTo>
                  <a:lnTo>
                    <a:pt x="72" y="28"/>
                  </a:lnTo>
                  <a:lnTo>
                    <a:pt x="64" y="28"/>
                  </a:lnTo>
                  <a:lnTo>
                    <a:pt x="58" y="27"/>
                  </a:lnTo>
                  <a:lnTo>
                    <a:pt x="53" y="26"/>
                  </a:lnTo>
                  <a:lnTo>
                    <a:pt x="45" y="23"/>
                  </a:lnTo>
                  <a:lnTo>
                    <a:pt x="41" y="22"/>
                  </a:lnTo>
                  <a:lnTo>
                    <a:pt x="37" y="18"/>
                  </a:lnTo>
                  <a:lnTo>
                    <a:pt x="35" y="16"/>
                  </a:lnTo>
                  <a:lnTo>
                    <a:pt x="39" y="16"/>
                  </a:lnTo>
                  <a:lnTo>
                    <a:pt x="45" y="16"/>
                  </a:lnTo>
                  <a:lnTo>
                    <a:pt x="52" y="18"/>
                  </a:lnTo>
                  <a:lnTo>
                    <a:pt x="59" y="19"/>
                  </a:lnTo>
                  <a:lnTo>
                    <a:pt x="64" y="20"/>
                  </a:lnTo>
                  <a:lnTo>
                    <a:pt x="69" y="22"/>
                  </a:lnTo>
                  <a:lnTo>
                    <a:pt x="76" y="22"/>
                  </a:lnTo>
                  <a:lnTo>
                    <a:pt x="81" y="22"/>
                  </a:lnTo>
                  <a:lnTo>
                    <a:pt x="87" y="20"/>
                  </a:lnTo>
                  <a:lnTo>
                    <a:pt x="93" y="17"/>
                  </a:lnTo>
                  <a:lnTo>
                    <a:pt x="97" y="14"/>
                  </a:lnTo>
                  <a:lnTo>
                    <a:pt x="102" y="11"/>
                  </a:lnTo>
                  <a:lnTo>
                    <a:pt x="110" y="11"/>
                  </a:lnTo>
                  <a:lnTo>
                    <a:pt x="116" y="11"/>
                  </a:lnTo>
                  <a:lnTo>
                    <a:pt x="122" y="10"/>
                  </a:lnTo>
                  <a:lnTo>
                    <a:pt x="128" y="7"/>
                  </a:lnTo>
                  <a:lnTo>
                    <a:pt x="134" y="3"/>
                  </a:lnTo>
                  <a:lnTo>
                    <a:pt x="140" y="1"/>
                  </a:lnTo>
                  <a:lnTo>
                    <a:pt x="149" y="0"/>
                  </a:lnTo>
                  <a:lnTo>
                    <a:pt x="155" y="1"/>
                  </a:lnTo>
                  <a:lnTo>
                    <a:pt x="159" y="2"/>
                  </a:lnTo>
                  <a:lnTo>
                    <a:pt x="158" y="6"/>
                  </a:lnTo>
                  <a:lnTo>
                    <a:pt x="154" y="10"/>
                  </a:lnTo>
                  <a:lnTo>
                    <a:pt x="150" y="12"/>
                  </a:lnTo>
                  <a:lnTo>
                    <a:pt x="143" y="15"/>
                  </a:lnTo>
                  <a:lnTo>
                    <a:pt x="135" y="15"/>
                  </a:lnTo>
                  <a:lnTo>
                    <a:pt x="128" y="15"/>
                  </a:lnTo>
                  <a:lnTo>
                    <a:pt x="122" y="14"/>
                  </a:lnTo>
                  <a:lnTo>
                    <a:pt x="122" y="18"/>
                  </a:lnTo>
                  <a:lnTo>
                    <a:pt x="120" y="20"/>
                  </a:lnTo>
                  <a:lnTo>
                    <a:pt x="118" y="23"/>
                  </a:lnTo>
                  <a:lnTo>
                    <a:pt x="113" y="24"/>
                  </a:lnTo>
                  <a:lnTo>
                    <a:pt x="108" y="25"/>
                  </a:lnTo>
                  <a:lnTo>
                    <a:pt x="102" y="24"/>
                  </a:lnTo>
                  <a:lnTo>
                    <a:pt x="98" y="23"/>
                  </a:lnTo>
                  <a:lnTo>
                    <a:pt x="93" y="2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8" name="Freeform 56"/>
            <p:cNvSpPr>
              <a:spLocks/>
            </p:cNvSpPr>
            <p:nvPr/>
          </p:nvSpPr>
          <p:spPr bwMode="auto">
            <a:xfrm>
              <a:off x="4848" y="804"/>
              <a:ext cx="53" cy="76"/>
            </a:xfrm>
            <a:custGeom>
              <a:avLst/>
              <a:gdLst>
                <a:gd name="T0" fmla="*/ 40 w 53"/>
                <a:gd name="T1" fmla="*/ 1 h 76"/>
                <a:gd name="T2" fmla="*/ 35 w 53"/>
                <a:gd name="T3" fmla="*/ 3 h 76"/>
                <a:gd name="T4" fmla="*/ 29 w 53"/>
                <a:gd name="T5" fmla="*/ 7 h 76"/>
                <a:gd name="T6" fmla="*/ 21 w 53"/>
                <a:gd name="T7" fmla="*/ 12 h 76"/>
                <a:gd name="T8" fmla="*/ 17 w 53"/>
                <a:gd name="T9" fmla="*/ 15 h 76"/>
                <a:gd name="T10" fmla="*/ 13 w 53"/>
                <a:gd name="T11" fmla="*/ 17 h 76"/>
                <a:gd name="T12" fmla="*/ 11 w 53"/>
                <a:gd name="T13" fmla="*/ 20 h 76"/>
                <a:gd name="T14" fmla="*/ 9 w 53"/>
                <a:gd name="T15" fmla="*/ 24 h 76"/>
                <a:gd name="T16" fmla="*/ 9 w 53"/>
                <a:gd name="T17" fmla="*/ 29 h 76"/>
                <a:gd name="T18" fmla="*/ 10 w 53"/>
                <a:gd name="T19" fmla="*/ 33 h 76"/>
                <a:gd name="T20" fmla="*/ 9 w 53"/>
                <a:gd name="T21" fmla="*/ 37 h 76"/>
                <a:gd name="T22" fmla="*/ 7 w 53"/>
                <a:gd name="T23" fmla="*/ 44 h 76"/>
                <a:gd name="T24" fmla="*/ 4 w 53"/>
                <a:gd name="T25" fmla="*/ 49 h 76"/>
                <a:gd name="T26" fmla="*/ 0 w 53"/>
                <a:gd name="T27" fmla="*/ 52 h 76"/>
                <a:gd name="T28" fmla="*/ 3 w 53"/>
                <a:gd name="T29" fmla="*/ 59 h 76"/>
                <a:gd name="T30" fmla="*/ 5 w 53"/>
                <a:gd name="T31" fmla="*/ 65 h 76"/>
                <a:gd name="T32" fmla="*/ 7 w 53"/>
                <a:gd name="T33" fmla="*/ 70 h 76"/>
                <a:gd name="T34" fmla="*/ 8 w 53"/>
                <a:gd name="T35" fmla="*/ 75 h 76"/>
                <a:gd name="T36" fmla="*/ 9 w 53"/>
                <a:gd name="T37" fmla="*/ 72 h 76"/>
                <a:gd name="T38" fmla="*/ 11 w 53"/>
                <a:gd name="T39" fmla="*/ 69 h 76"/>
                <a:gd name="T40" fmla="*/ 12 w 53"/>
                <a:gd name="T41" fmla="*/ 65 h 76"/>
                <a:gd name="T42" fmla="*/ 11 w 53"/>
                <a:gd name="T43" fmla="*/ 60 h 76"/>
                <a:gd name="T44" fmla="*/ 11 w 53"/>
                <a:gd name="T45" fmla="*/ 55 h 76"/>
                <a:gd name="T46" fmla="*/ 10 w 53"/>
                <a:gd name="T47" fmla="*/ 50 h 76"/>
                <a:gd name="T48" fmla="*/ 9 w 53"/>
                <a:gd name="T49" fmla="*/ 45 h 76"/>
                <a:gd name="T50" fmla="*/ 11 w 53"/>
                <a:gd name="T51" fmla="*/ 41 h 76"/>
                <a:gd name="T52" fmla="*/ 13 w 53"/>
                <a:gd name="T53" fmla="*/ 37 h 76"/>
                <a:gd name="T54" fmla="*/ 15 w 53"/>
                <a:gd name="T55" fmla="*/ 32 h 76"/>
                <a:gd name="T56" fmla="*/ 18 w 53"/>
                <a:gd name="T57" fmla="*/ 28 h 76"/>
                <a:gd name="T58" fmla="*/ 21 w 53"/>
                <a:gd name="T59" fmla="*/ 26 h 76"/>
                <a:gd name="T60" fmla="*/ 20 w 53"/>
                <a:gd name="T61" fmla="*/ 29 h 76"/>
                <a:gd name="T62" fmla="*/ 19 w 53"/>
                <a:gd name="T63" fmla="*/ 34 h 76"/>
                <a:gd name="T64" fmla="*/ 24 w 53"/>
                <a:gd name="T65" fmla="*/ 29 h 76"/>
                <a:gd name="T66" fmla="*/ 27 w 53"/>
                <a:gd name="T67" fmla="*/ 26 h 76"/>
                <a:gd name="T68" fmla="*/ 29 w 53"/>
                <a:gd name="T69" fmla="*/ 24 h 76"/>
                <a:gd name="T70" fmla="*/ 34 w 53"/>
                <a:gd name="T71" fmla="*/ 21 h 76"/>
                <a:gd name="T72" fmla="*/ 39 w 53"/>
                <a:gd name="T73" fmla="*/ 17 h 76"/>
                <a:gd name="T74" fmla="*/ 44 w 53"/>
                <a:gd name="T75" fmla="*/ 14 h 76"/>
                <a:gd name="T76" fmla="*/ 47 w 53"/>
                <a:gd name="T77" fmla="*/ 10 h 76"/>
                <a:gd name="T78" fmla="*/ 51 w 53"/>
                <a:gd name="T79" fmla="*/ 6 h 76"/>
                <a:gd name="T80" fmla="*/ 52 w 53"/>
                <a:gd name="T81" fmla="*/ 2 h 76"/>
                <a:gd name="T82" fmla="*/ 49 w 53"/>
                <a:gd name="T83" fmla="*/ 1 h 76"/>
                <a:gd name="T84" fmla="*/ 44 w 53"/>
                <a:gd name="T85" fmla="*/ 0 h 76"/>
                <a:gd name="T86" fmla="*/ 40 w 53"/>
                <a:gd name="T87"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 h="76">
                  <a:moveTo>
                    <a:pt x="40" y="1"/>
                  </a:moveTo>
                  <a:lnTo>
                    <a:pt x="35" y="3"/>
                  </a:lnTo>
                  <a:lnTo>
                    <a:pt x="29" y="7"/>
                  </a:lnTo>
                  <a:lnTo>
                    <a:pt x="21" y="12"/>
                  </a:lnTo>
                  <a:lnTo>
                    <a:pt x="17" y="15"/>
                  </a:lnTo>
                  <a:lnTo>
                    <a:pt x="13" y="17"/>
                  </a:lnTo>
                  <a:lnTo>
                    <a:pt x="11" y="20"/>
                  </a:lnTo>
                  <a:lnTo>
                    <a:pt x="9" y="24"/>
                  </a:lnTo>
                  <a:lnTo>
                    <a:pt x="9" y="29"/>
                  </a:lnTo>
                  <a:lnTo>
                    <a:pt x="10" y="33"/>
                  </a:lnTo>
                  <a:lnTo>
                    <a:pt x="9" y="37"/>
                  </a:lnTo>
                  <a:lnTo>
                    <a:pt x="7" y="44"/>
                  </a:lnTo>
                  <a:lnTo>
                    <a:pt x="4" y="49"/>
                  </a:lnTo>
                  <a:lnTo>
                    <a:pt x="0" y="52"/>
                  </a:lnTo>
                  <a:lnTo>
                    <a:pt x="3" y="59"/>
                  </a:lnTo>
                  <a:lnTo>
                    <a:pt x="5" y="65"/>
                  </a:lnTo>
                  <a:lnTo>
                    <a:pt x="7" y="70"/>
                  </a:lnTo>
                  <a:lnTo>
                    <a:pt x="8" y="75"/>
                  </a:lnTo>
                  <a:lnTo>
                    <a:pt x="9" y="72"/>
                  </a:lnTo>
                  <a:lnTo>
                    <a:pt x="11" y="69"/>
                  </a:lnTo>
                  <a:lnTo>
                    <a:pt x="12" y="65"/>
                  </a:lnTo>
                  <a:lnTo>
                    <a:pt x="11" y="60"/>
                  </a:lnTo>
                  <a:lnTo>
                    <a:pt x="11" y="55"/>
                  </a:lnTo>
                  <a:lnTo>
                    <a:pt x="10" y="50"/>
                  </a:lnTo>
                  <a:lnTo>
                    <a:pt x="9" y="45"/>
                  </a:lnTo>
                  <a:lnTo>
                    <a:pt x="11" y="41"/>
                  </a:lnTo>
                  <a:lnTo>
                    <a:pt x="13" y="37"/>
                  </a:lnTo>
                  <a:lnTo>
                    <a:pt x="15" y="32"/>
                  </a:lnTo>
                  <a:lnTo>
                    <a:pt x="18" y="28"/>
                  </a:lnTo>
                  <a:lnTo>
                    <a:pt x="21" y="26"/>
                  </a:lnTo>
                  <a:lnTo>
                    <a:pt x="20" y="29"/>
                  </a:lnTo>
                  <a:lnTo>
                    <a:pt x="19" y="34"/>
                  </a:lnTo>
                  <a:lnTo>
                    <a:pt x="24" y="29"/>
                  </a:lnTo>
                  <a:lnTo>
                    <a:pt x="27" y="26"/>
                  </a:lnTo>
                  <a:lnTo>
                    <a:pt x="29" y="24"/>
                  </a:lnTo>
                  <a:lnTo>
                    <a:pt x="34" y="21"/>
                  </a:lnTo>
                  <a:lnTo>
                    <a:pt x="39" y="17"/>
                  </a:lnTo>
                  <a:lnTo>
                    <a:pt x="44" y="14"/>
                  </a:lnTo>
                  <a:lnTo>
                    <a:pt x="47" y="10"/>
                  </a:lnTo>
                  <a:lnTo>
                    <a:pt x="51" y="6"/>
                  </a:lnTo>
                  <a:lnTo>
                    <a:pt x="52" y="2"/>
                  </a:lnTo>
                  <a:lnTo>
                    <a:pt x="49" y="1"/>
                  </a:lnTo>
                  <a:lnTo>
                    <a:pt x="44" y="0"/>
                  </a:lnTo>
                  <a:lnTo>
                    <a:pt x="40"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89" name="Freeform 57"/>
            <p:cNvSpPr>
              <a:spLocks/>
            </p:cNvSpPr>
            <p:nvPr/>
          </p:nvSpPr>
          <p:spPr bwMode="auto">
            <a:xfrm>
              <a:off x="4862" y="769"/>
              <a:ext cx="61" cy="26"/>
            </a:xfrm>
            <a:custGeom>
              <a:avLst/>
              <a:gdLst>
                <a:gd name="T0" fmla="*/ 60 w 61"/>
                <a:gd name="T1" fmla="*/ 4 h 26"/>
                <a:gd name="T2" fmla="*/ 53 w 61"/>
                <a:gd name="T3" fmla="*/ 3 h 26"/>
                <a:gd name="T4" fmla="*/ 47 w 61"/>
                <a:gd name="T5" fmla="*/ 4 h 26"/>
                <a:gd name="T6" fmla="*/ 44 w 61"/>
                <a:gd name="T7" fmla="*/ 7 h 26"/>
                <a:gd name="T8" fmla="*/ 40 w 61"/>
                <a:gd name="T9" fmla="*/ 11 h 26"/>
                <a:gd name="T10" fmla="*/ 40 w 61"/>
                <a:gd name="T11" fmla="*/ 14 h 26"/>
                <a:gd name="T12" fmla="*/ 39 w 61"/>
                <a:gd name="T13" fmla="*/ 18 h 26"/>
                <a:gd name="T14" fmla="*/ 38 w 61"/>
                <a:gd name="T15" fmla="*/ 21 h 26"/>
                <a:gd name="T16" fmla="*/ 38 w 61"/>
                <a:gd name="T17" fmla="*/ 22 h 26"/>
                <a:gd name="T18" fmla="*/ 36 w 61"/>
                <a:gd name="T19" fmla="*/ 19 h 26"/>
                <a:gd name="T20" fmla="*/ 36 w 61"/>
                <a:gd name="T21" fmla="*/ 14 h 26"/>
                <a:gd name="T22" fmla="*/ 36 w 61"/>
                <a:gd name="T23" fmla="*/ 11 h 26"/>
                <a:gd name="T24" fmla="*/ 37 w 61"/>
                <a:gd name="T25" fmla="*/ 7 h 26"/>
                <a:gd name="T26" fmla="*/ 40 w 61"/>
                <a:gd name="T27" fmla="*/ 2 h 26"/>
                <a:gd name="T28" fmla="*/ 43 w 61"/>
                <a:gd name="T29" fmla="*/ 0 h 26"/>
                <a:gd name="T30" fmla="*/ 38 w 61"/>
                <a:gd name="T31" fmla="*/ 2 h 26"/>
                <a:gd name="T32" fmla="*/ 34 w 61"/>
                <a:gd name="T33" fmla="*/ 7 h 26"/>
                <a:gd name="T34" fmla="*/ 32 w 61"/>
                <a:gd name="T35" fmla="*/ 11 h 26"/>
                <a:gd name="T36" fmla="*/ 32 w 61"/>
                <a:gd name="T37" fmla="*/ 14 h 26"/>
                <a:gd name="T38" fmla="*/ 32 w 61"/>
                <a:gd name="T39" fmla="*/ 18 h 26"/>
                <a:gd name="T40" fmla="*/ 32 w 61"/>
                <a:gd name="T41" fmla="*/ 19 h 26"/>
                <a:gd name="T42" fmla="*/ 30 w 61"/>
                <a:gd name="T43" fmla="*/ 16 h 26"/>
                <a:gd name="T44" fmla="*/ 28 w 61"/>
                <a:gd name="T45" fmla="*/ 12 h 26"/>
                <a:gd name="T46" fmla="*/ 23 w 61"/>
                <a:gd name="T47" fmla="*/ 9 h 26"/>
                <a:gd name="T48" fmla="*/ 17 w 61"/>
                <a:gd name="T49" fmla="*/ 7 h 26"/>
                <a:gd name="T50" fmla="*/ 11 w 61"/>
                <a:gd name="T51" fmla="*/ 7 h 26"/>
                <a:gd name="T52" fmla="*/ 7 w 61"/>
                <a:gd name="T53" fmla="*/ 7 h 26"/>
                <a:gd name="T54" fmla="*/ 3 w 61"/>
                <a:gd name="T55" fmla="*/ 8 h 26"/>
                <a:gd name="T56" fmla="*/ 0 w 61"/>
                <a:gd name="T57" fmla="*/ 8 h 26"/>
                <a:gd name="T58" fmla="*/ 4 w 61"/>
                <a:gd name="T59" fmla="*/ 9 h 26"/>
                <a:gd name="T60" fmla="*/ 7 w 61"/>
                <a:gd name="T61" fmla="*/ 10 h 26"/>
                <a:gd name="T62" fmla="*/ 11 w 61"/>
                <a:gd name="T63" fmla="*/ 10 h 26"/>
                <a:gd name="T64" fmla="*/ 16 w 61"/>
                <a:gd name="T65" fmla="*/ 11 h 26"/>
                <a:gd name="T66" fmla="*/ 20 w 61"/>
                <a:gd name="T67" fmla="*/ 13 h 26"/>
                <a:gd name="T68" fmla="*/ 22 w 61"/>
                <a:gd name="T69" fmla="*/ 16 h 26"/>
                <a:gd name="T70" fmla="*/ 24 w 61"/>
                <a:gd name="T71" fmla="*/ 18 h 26"/>
                <a:gd name="T72" fmla="*/ 26 w 61"/>
                <a:gd name="T73" fmla="*/ 21 h 26"/>
                <a:gd name="T74" fmla="*/ 26 w 61"/>
                <a:gd name="T7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26">
                  <a:moveTo>
                    <a:pt x="60" y="4"/>
                  </a:moveTo>
                  <a:lnTo>
                    <a:pt x="53" y="3"/>
                  </a:lnTo>
                  <a:lnTo>
                    <a:pt x="47" y="4"/>
                  </a:lnTo>
                  <a:lnTo>
                    <a:pt x="44" y="7"/>
                  </a:lnTo>
                  <a:lnTo>
                    <a:pt x="40" y="11"/>
                  </a:lnTo>
                  <a:lnTo>
                    <a:pt x="40" y="14"/>
                  </a:lnTo>
                  <a:lnTo>
                    <a:pt x="39" y="18"/>
                  </a:lnTo>
                  <a:lnTo>
                    <a:pt x="38" y="21"/>
                  </a:lnTo>
                  <a:lnTo>
                    <a:pt x="38" y="22"/>
                  </a:lnTo>
                  <a:lnTo>
                    <a:pt x="36" y="19"/>
                  </a:lnTo>
                  <a:lnTo>
                    <a:pt x="36" y="14"/>
                  </a:lnTo>
                  <a:lnTo>
                    <a:pt x="36" y="11"/>
                  </a:lnTo>
                  <a:lnTo>
                    <a:pt x="37" y="7"/>
                  </a:lnTo>
                  <a:lnTo>
                    <a:pt x="40" y="2"/>
                  </a:lnTo>
                  <a:lnTo>
                    <a:pt x="43" y="0"/>
                  </a:lnTo>
                  <a:lnTo>
                    <a:pt x="38" y="2"/>
                  </a:lnTo>
                  <a:lnTo>
                    <a:pt x="34" y="7"/>
                  </a:lnTo>
                  <a:lnTo>
                    <a:pt x="32" y="11"/>
                  </a:lnTo>
                  <a:lnTo>
                    <a:pt x="32" y="14"/>
                  </a:lnTo>
                  <a:lnTo>
                    <a:pt x="32" y="18"/>
                  </a:lnTo>
                  <a:lnTo>
                    <a:pt x="32" y="19"/>
                  </a:lnTo>
                  <a:lnTo>
                    <a:pt x="30" y="16"/>
                  </a:lnTo>
                  <a:lnTo>
                    <a:pt x="28" y="12"/>
                  </a:lnTo>
                  <a:lnTo>
                    <a:pt x="23" y="9"/>
                  </a:lnTo>
                  <a:lnTo>
                    <a:pt x="17" y="7"/>
                  </a:lnTo>
                  <a:lnTo>
                    <a:pt x="11" y="7"/>
                  </a:lnTo>
                  <a:lnTo>
                    <a:pt x="7" y="7"/>
                  </a:lnTo>
                  <a:lnTo>
                    <a:pt x="3" y="8"/>
                  </a:lnTo>
                  <a:lnTo>
                    <a:pt x="0" y="8"/>
                  </a:lnTo>
                  <a:lnTo>
                    <a:pt x="4" y="9"/>
                  </a:lnTo>
                  <a:lnTo>
                    <a:pt x="7" y="10"/>
                  </a:lnTo>
                  <a:lnTo>
                    <a:pt x="11" y="10"/>
                  </a:lnTo>
                  <a:lnTo>
                    <a:pt x="16" y="11"/>
                  </a:lnTo>
                  <a:lnTo>
                    <a:pt x="20" y="13"/>
                  </a:lnTo>
                  <a:lnTo>
                    <a:pt x="22" y="16"/>
                  </a:lnTo>
                  <a:lnTo>
                    <a:pt x="24" y="18"/>
                  </a:lnTo>
                  <a:lnTo>
                    <a:pt x="26" y="21"/>
                  </a:lnTo>
                  <a:lnTo>
                    <a:pt x="26" y="2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0" name="Freeform 58"/>
            <p:cNvSpPr>
              <a:spLocks/>
            </p:cNvSpPr>
            <p:nvPr/>
          </p:nvSpPr>
          <p:spPr bwMode="auto">
            <a:xfrm>
              <a:off x="4993" y="833"/>
              <a:ext cx="48" cy="17"/>
            </a:xfrm>
            <a:custGeom>
              <a:avLst/>
              <a:gdLst>
                <a:gd name="T0" fmla="*/ 1 w 48"/>
                <a:gd name="T1" fmla="*/ 4 h 17"/>
                <a:gd name="T2" fmla="*/ 0 w 48"/>
                <a:gd name="T3" fmla="*/ 7 h 17"/>
                <a:gd name="T4" fmla="*/ 0 w 48"/>
                <a:gd name="T5" fmla="*/ 11 h 17"/>
                <a:gd name="T6" fmla="*/ 3 w 48"/>
                <a:gd name="T7" fmla="*/ 13 h 17"/>
                <a:gd name="T8" fmla="*/ 8 w 48"/>
                <a:gd name="T9" fmla="*/ 14 h 17"/>
                <a:gd name="T10" fmla="*/ 15 w 48"/>
                <a:gd name="T11" fmla="*/ 12 h 17"/>
                <a:gd name="T12" fmla="*/ 22 w 48"/>
                <a:gd name="T13" fmla="*/ 11 h 17"/>
                <a:gd name="T14" fmla="*/ 30 w 48"/>
                <a:gd name="T15" fmla="*/ 11 h 17"/>
                <a:gd name="T16" fmla="*/ 36 w 48"/>
                <a:gd name="T17" fmla="*/ 14 h 17"/>
                <a:gd name="T18" fmla="*/ 42 w 48"/>
                <a:gd name="T19" fmla="*/ 16 h 17"/>
                <a:gd name="T20" fmla="*/ 47 w 48"/>
                <a:gd name="T21" fmla="*/ 14 h 17"/>
                <a:gd name="T22" fmla="*/ 47 w 48"/>
                <a:gd name="T23" fmla="*/ 9 h 17"/>
                <a:gd name="T24" fmla="*/ 44 w 48"/>
                <a:gd name="T25" fmla="*/ 5 h 17"/>
                <a:gd name="T26" fmla="*/ 38 w 48"/>
                <a:gd name="T27" fmla="*/ 2 h 17"/>
                <a:gd name="T28" fmla="*/ 28 w 48"/>
                <a:gd name="T29" fmla="*/ 0 h 17"/>
                <a:gd name="T30" fmla="*/ 19 w 48"/>
                <a:gd name="T31" fmla="*/ 0 h 17"/>
                <a:gd name="T32" fmla="*/ 8 w 48"/>
                <a:gd name="T33" fmla="*/ 2 h 17"/>
                <a:gd name="T34" fmla="*/ 1 w 48"/>
                <a:gd name="T35"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17">
                  <a:moveTo>
                    <a:pt x="1" y="4"/>
                  </a:moveTo>
                  <a:lnTo>
                    <a:pt x="0" y="7"/>
                  </a:lnTo>
                  <a:lnTo>
                    <a:pt x="0" y="11"/>
                  </a:lnTo>
                  <a:lnTo>
                    <a:pt x="3" y="13"/>
                  </a:lnTo>
                  <a:lnTo>
                    <a:pt x="8" y="14"/>
                  </a:lnTo>
                  <a:lnTo>
                    <a:pt x="15" y="12"/>
                  </a:lnTo>
                  <a:lnTo>
                    <a:pt x="22" y="11"/>
                  </a:lnTo>
                  <a:lnTo>
                    <a:pt x="30" y="11"/>
                  </a:lnTo>
                  <a:lnTo>
                    <a:pt x="36" y="14"/>
                  </a:lnTo>
                  <a:lnTo>
                    <a:pt x="42" y="16"/>
                  </a:lnTo>
                  <a:lnTo>
                    <a:pt x="47" y="14"/>
                  </a:lnTo>
                  <a:lnTo>
                    <a:pt x="47" y="9"/>
                  </a:lnTo>
                  <a:lnTo>
                    <a:pt x="44" y="5"/>
                  </a:lnTo>
                  <a:lnTo>
                    <a:pt x="38" y="2"/>
                  </a:lnTo>
                  <a:lnTo>
                    <a:pt x="28" y="0"/>
                  </a:lnTo>
                  <a:lnTo>
                    <a:pt x="19" y="0"/>
                  </a:lnTo>
                  <a:lnTo>
                    <a:pt x="8" y="2"/>
                  </a:lnTo>
                  <a:lnTo>
                    <a:pt x="1" y="4"/>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1" name="Freeform 59"/>
            <p:cNvSpPr>
              <a:spLocks/>
            </p:cNvSpPr>
            <p:nvPr/>
          </p:nvSpPr>
          <p:spPr bwMode="auto">
            <a:xfrm>
              <a:off x="4731" y="876"/>
              <a:ext cx="243" cy="218"/>
            </a:xfrm>
            <a:custGeom>
              <a:avLst/>
              <a:gdLst>
                <a:gd name="T0" fmla="*/ 115 w 243"/>
                <a:gd name="T1" fmla="*/ 32 h 218"/>
                <a:gd name="T2" fmla="*/ 108 w 243"/>
                <a:gd name="T3" fmla="*/ 20 h 218"/>
                <a:gd name="T4" fmla="*/ 96 w 243"/>
                <a:gd name="T5" fmla="*/ 9 h 218"/>
                <a:gd name="T6" fmla="*/ 83 w 243"/>
                <a:gd name="T7" fmla="*/ 3 h 218"/>
                <a:gd name="T8" fmla="*/ 67 w 243"/>
                <a:gd name="T9" fmla="*/ 0 h 218"/>
                <a:gd name="T10" fmla="*/ 53 w 243"/>
                <a:gd name="T11" fmla="*/ 1 h 218"/>
                <a:gd name="T12" fmla="*/ 37 w 243"/>
                <a:gd name="T13" fmla="*/ 6 h 218"/>
                <a:gd name="T14" fmla="*/ 27 w 243"/>
                <a:gd name="T15" fmla="*/ 13 h 218"/>
                <a:gd name="T16" fmla="*/ 20 w 243"/>
                <a:gd name="T17" fmla="*/ 21 h 218"/>
                <a:gd name="T18" fmla="*/ 14 w 243"/>
                <a:gd name="T19" fmla="*/ 30 h 218"/>
                <a:gd name="T20" fmla="*/ 8 w 243"/>
                <a:gd name="T21" fmla="*/ 38 h 218"/>
                <a:gd name="T22" fmla="*/ 3 w 243"/>
                <a:gd name="T23" fmla="*/ 47 h 218"/>
                <a:gd name="T24" fmla="*/ 0 w 243"/>
                <a:gd name="T25" fmla="*/ 57 h 218"/>
                <a:gd name="T26" fmla="*/ 4 w 243"/>
                <a:gd name="T27" fmla="*/ 78 h 218"/>
                <a:gd name="T28" fmla="*/ 16 w 243"/>
                <a:gd name="T29" fmla="*/ 100 h 218"/>
                <a:gd name="T30" fmla="*/ 29 w 243"/>
                <a:gd name="T31" fmla="*/ 121 h 218"/>
                <a:gd name="T32" fmla="*/ 43 w 243"/>
                <a:gd name="T33" fmla="*/ 135 h 218"/>
                <a:gd name="T34" fmla="*/ 57 w 243"/>
                <a:gd name="T35" fmla="*/ 151 h 218"/>
                <a:gd name="T36" fmla="*/ 75 w 243"/>
                <a:gd name="T37" fmla="*/ 168 h 218"/>
                <a:gd name="T38" fmla="*/ 91 w 243"/>
                <a:gd name="T39" fmla="*/ 181 h 218"/>
                <a:gd name="T40" fmla="*/ 96 w 243"/>
                <a:gd name="T41" fmla="*/ 190 h 218"/>
                <a:gd name="T42" fmla="*/ 103 w 243"/>
                <a:gd name="T43" fmla="*/ 199 h 218"/>
                <a:gd name="T44" fmla="*/ 110 w 243"/>
                <a:gd name="T45" fmla="*/ 207 h 218"/>
                <a:gd name="T46" fmla="*/ 124 w 243"/>
                <a:gd name="T47" fmla="*/ 214 h 218"/>
                <a:gd name="T48" fmla="*/ 146 w 243"/>
                <a:gd name="T49" fmla="*/ 217 h 218"/>
                <a:gd name="T50" fmla="*/ 172 w 243"/>
                <a:gd name="T51" fmla="*/ 215 h 218"/>
                <a:gd name="T52" fmla="*/ 195 w 243"/>
                <a:gd name="T53" fmla="*/ 213 h 218"/>
                <a:gd name="T54" fmla="*/ 215 w 243"/>
                <a:gd name="T55" fmla="*/ 205 h 218"/>
                <a:gd name="T56" fmla="*/ 229 w 243"/>
                <a:gd name="T57" fmla="*/ 194 h 218"/>
                <a:gd name="T58" fmla="*/ 238 w 243"/>
                <a:gd name="T59" fmla="*/ 178 h 218"/>
                <a:gd name="T60" fmla="*/ 242 w 243"/>
                <a:gd name="T61" fmla="*/ 163 h 218"/>
                <a:gd name="T62" fmla="*/ 237 w 243"/>
                <a:gd name="T63" fmla="*/ 146 h 218"/>
                <a:gd name="T64" fmla="*/ 228 w 243"/>
                <a:gd name="T65" fmla="*/ 133 h 218"/>
                <a:gd name="T66" fmla="*/ 219 w 243"/>
                <a:gd name="T67" fmla="*/ 122 h 218"/>
                <a:gd name="T68" fmla="*/ 205 w 243"/>
                <a:gd name="T69" fmla="*/ 114 h 218"/>
                <a:gd name="T70" fmla="*/ 190 w 243"/>
                <a:gd name="T71" fmla="*/ 108 h 218"/>
                <a:gd name="T72" fmla="*/ 171 w 243"/>
                <a:gd name="T73" fmla="*/ 105 h 218"/>
                <a:gd name="T74" fmla="*/ 153 w 243"/>
                <a:gd name="T75" fmla="*/ 107 h 218"/>
                <a:gd name="T76" fmla="*/ 142 w 243"/>
                <a:gd name="T77" fmla="*/ 112 h 218"/>
                <a:gd name="T78" fmla="*/ 133 w 243"/>
                <a:gd name="T79" fmla="*/ 120 h 218"/>
                <a:gd name="T80" fmla="*/ 119 w 243"/>
                <a:gd name="T81" fmla="*/ 113 h 218"/>
                <a:gd name="T82" fmla="*/ 104 w 243"/>
                <a:gd name="T83" fmla="*/ 102 h 218"/>
                <a:gd name="T84" fmla="*/ 93 w 243"/>
                <a:gd name="T85" fmla="*/ 89 h 218"/>
                <a:gd name="T86" fmla="*/ 85 w 243"/>
                <a:gd name="T87" fmla="*/ 76 h 218"/>
                <a:gd name="T88" fmla="*/ 104 w 243"/>
                <a:gd name="T89" fmla="*/ 63 h 218"/>
                <a:gd name="T90" fmla="*/ 114 w 243"/>
                <a:gd name="T91" fmla="*/ 49 h 218"/>
                <a:gd name="T92" fmla="*/ 115 w 243"/>
                <a:gd name="T93" fmla="*/ 3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 h="218">
                  <a:moveTo>
                    <a:pt x="115" y="32"/>
                  </a:moveTo>
                  <a:lnTo>
                    <a:pt x="108" y="20"/>
                  </a:lnTo>
                  <a:lnTo>
                    <a:pt x="96" y="9"/>
                  </a:lnTo>
                  <a:lnTo>
                    <a:pt x="83" y="3"/>
                  </a:lnTo>
                  <a:lnTo>
                    <a:pt x="67" y="0"/>
                  </a:lnTo>
                  <a:lnTo>
                    <a:pt x="53" y="1"/>
                  </a:lnTo>
                  <a:lnTo>
                    <a:pt x="37" y="6"/>
                  </a:lnTo>
                  <a:lnTo>
                    <a:pt x="27" y="13"/>
                  </a:lnTo>
                  <a:lnTo>
                    <a:pt x="20" y="21"/>
                  </a:lnTo>
                  <a:lnTo>
                    <a:pt x="14" y="30"/>
                  </a:lnTo>
                  <a:lnTo>
                    <a:pt x="8" y="38"/>
                  </a:lnTo>
                  <a:lnTo>
                    <a:pt x="3" y="47"/>
                  </a:lnTo>
                  <a:lnTo>
                    <a:pt x="0" y="57"/>
                  </a:lnTo>
                  <a:lnTo>
                    <a:pt x="4" y="78"/>
                  </a:lnTo>
                  <a:lnTo>
                    <a:pt x="16" y="100"/>
                  </a:lnTo>
                  <a:lnTo>
                    <a:pt x="29" y="121"/>
                  </a:lnTo>
                  <a:lnTo>
                    <a:pt x="43" y="135"/>
                  </a:lnTo>
                  <a:lnTo>
                    <a:pt x="57" y="151"/>
                  </a:lnTo>
                  <a:lnTo>
                    <a:pt x="75" y="168"/>
                  </a:lnTo>
                  <a:lnTo>
                    <a:pt x="91" y="181"/>
                  </a:lnTo>
                  <a:lnTo>
                    <a:pt x="96" y="190"/>
                  </a:lnTo>
                  <a:lnTo>
                    <a:pt x="103" y="199"/>
                  </a:lnTo>
                  <a:lnTo>
                    <a:pt x="110" y="207"/>
                  </a:lnTo>
                  <a:lnTo>
                    <a:pt x="124" y="214"/>
                  </a:lnTo>
                  <a:lnTo>
                    <a:pt x="146" y="217"/>
                  </a:lnTo>
                  <a:lnTo>
                    <a:pt x="172" y="215"/>
                  </a:lnTo>
                  <a:lnTo>
                    <a:pt x="195" y="213"/>
                  </a:lnTo>
                  <a:lnTo>
                    <a:pt x="215" y="205"/>
                  </a:lnTo>
                  <a:lnTo>
                    <a:pt x="229" y="194"/>
                  </a:lnTo>
                  <a:lnTo>
                    <a:pt x="238" y="178"/>
                  </a:lnTo>
                  <a:lnTo>
                    <a:pt x="242" y="163"/>
                  </a:lnTo>
                  <a:lnTo>
                    <a:pt x="237" y="146"/>
                  </a:lnTo>
                  <a:lnTo>
                    <a:pt x="228" y="133"/>
                  </a:lnTo>
                  <a:lnTo>
                    <a:pt x="219" y="122"/>
                  </a:lnTo>
                  <a:lnTo>
                    <a:pt x="205" y="114"/>
                  </a:lnTo>
                  <a:lnTo>
                    <a:pt x="190" y="108"/>
                  </a:lnTo>
                  <a:lnTo>
                    <a:pt x="171" y="105"/>
                  </a:lnTo>
                  <a:lnTo>
                    <a:pt x="153" y="107"/>
                  </a:lnTo>
                  <a:lnTo>
                    <a:pt x="142" y="112"/>
                  </a:lnTo>
                  <a:lnTo>
                    <a:pt x="133" y="120"/>
                  </a:lnTo>
                  <a:lnTo>
                    <a:pt x="119" y="113"/>
                  </a:lnTo>
                  <a:lnTo>
                    <a:pt x="104" y="102"/>
                  </a:lnTo>
                  <a:lnTo>
                    <a:pt x="93" y="89"/>
                  </a:lnTo>
                  <a:lnTo>
                    <a:pt x="85" y="76"/>
                  </a:lnTo>
                  <a:lnTo>
                    <a:pt x="104" y="63"/>
                  </a:lnTo>
                  <a:lnTo>
                    <a:pt x="114" y="49"/>
                  </a:lnTo>
                  <a:lnTo>
                    <a:pt x="115" y="32"/>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2" name="Freeform 60"/>
            <p:cNvSpPr>
              <a:spLocks/>
            </p:cNvSpPr>
            <p:nvPr/>
          </p:nvSpPr>
          <p:spPr bwMode="auto">
            <a:xfrm>
              <a:off x="4700" y="911"/>
              <a:ext cx="201" cy="285"/>
            </a:xfrm>
            <a:custGeom>
              <a:avLst/>
              <a:gdLst>
                <a:gd name="T0" fmla="*/ 179 w 201"/>
                <a:gd name="T1" fmla="*/ 9 h 285"/>
                <a:gd name="T2" fmla="*/ 144 w 201"/>
                <a:gd name="T3" fmla="*/ 1 h 285"/>
                <a:gd name="T4" fmla="*/ 106 w 201"/>
                <a:gd name="T5" fmla="*/ 2 h 285"/>
                <a:gd name="T6" fmla="*/ 75 w 201"/>
                <a:gd name="T7" fmla="*/ 7 h 285"/>
                <a:gd name="T8" fmla="*/ 44 w 201"/>
                <a:gd name="T9" fmla="*/ 16 h 285"/>
                <a:gd name="T10" fmla="*/ 27 w 201"/>
                <a:gd name="T11" fmla="*/ 23 h 285"/>
                <a:gd name="T12" fmla="*/ 7 w 201"/>
                <a:gd name="T13" fmla="*/ 42 h 285"/>
                <a:gd name="T14" fmla="*/ 0 w 201"/>
                <a:gd name="T15" fmla="*/ 63 h 285"/>
                <a:gd name="T16" fmla="*/ 5 w 201"/>
                <a:gd name="T17" fmla="*/ 83 h 285"/>
                <a:gd name="T18" fmla="*/ 16 w 201"/>
                <a:gd name="T19" fmla="*/ 101 h 285"/>
                <a:gd name="T20" fmla="*/ 26 w 201"/>
                <a:gd name="T21" fmla="*/ 123 h 285"/>
                <a:gd name="T22" fmla="*/ 37 w 201"/>
                <a:gd name="T23" fmla="*/ 143 h 285"/>
                <a:gd name="T24" fmla="*/ 49 w 201"/>
                <a:gd name="T25" fmla="*/ 161 h 285"/>
                <a:gd name="T26" fmla="*/ 64 w 201"/>
                <a:gd name="T27" fmla="*/ 177 h 285"/>
                <a:gd name="T28" fmla="*/ 81 w 201"/>
                <a:gd name="T29" fmla="*/ 186 h 285"/>
                <a:gd name="T30" fmla="*/ 74 w 201"/>
                <a:gd name="T31" fmla="*/ 233 h 285"/>
                <a:gd name="T32" fmla="*/ 160 w 201"/>
                <a:gd name="T33" fmla="*/ 271 h 285"/>
                <a:gd name="T34" fmla="*/ 163 w 201"/>
                <a:gd name="T35" fmla="*/ 235 h 285"/>
                <a:gd name="T36" fmla="*/ 174 w 201"/>
                <a:gd name="T37" fmla="*/ 213 h 285"/>
                <a:gd name="T38" fmla="*/ 187 w 201"/>
                <a:gd name="T39" fmla="*/ 193 h 285"/>
                <a:gd name="T40" fmla="*/ 171 w 201"/>
                <a:gd name="T41" fmla="*/ 182 h 285"/>
                <a:gd name="T42" fmla="*/ 151 w 201"/>
                <a:gd name="T43" fmla="*/ 174 h 285"/>
                <a:gd name="T44" fmla="*/ 154 w 201"/>
                <a:gd name="T45" fmla="*/ 152 h 285"/>
                <a:gd name="T46" fmla="*/ 142 w 201"/>
                <a:gd name="T47" fmla="*/ 123 h 285"/>
                <a:gd name="T48" fmla="*/ 121 w 201"/>
                <a:gd name="T49" fmla="*/ 100 h 285"/>
                <a:gd name="T50" fmla="*/ 95 w 201"/>
                <a:gd name="T51" fmla="*/ 84 h 285"/>
                <a:gd name="T52" fmla="*/ 100 w 201"/>
                <a:gd name="T53" fmla="*/ 83 h 285"/>
                <a:gd name="T54" fmla="*/ 111 w 201"/>
                <a:gd name="T55" fmla="*/ 81 h 285"/>
                <a:gd name="T56" fmla="*/ 132 w 201"/>
                <a:gd name="T57" fmla="*/ 89 h 285"/>
                <a:gd name="T58" fmla="*/ 145 w 201"/>
                <a:gd name="T59" fmla="*/ 102 h 285"/>
                <a:gd name="T60" fmla="*/ 162 w 201"/>
                <a:gd name="T61" fmla="*/ 102 h 285"/>
                <a:gd name="T62" fmla="*/ 168 w 201"/>
                <a:gd name="T63" fmla="*/ 93 h 285"/>
                <a:gd name="T64" fmla="*/ 172 w 201"/>
                <a:gd name="T65" fmla="*/ 85 h 285"/>
                <a:gd name="T66" fmla="*/ 174 w 201"/>
                <a:gd name="T67" fmla="*/ 71 h 285"/>
                <a:gd name="T68" fmla="*/ 165 w 201"/>
                <a:gd name="T69" fmla="*/ 62 h 285"/>
                <a:gd name="T70" fmla="*/ 180 w 201"/>
                <a:gd name="T71" fmla="*/ 59 h 285"/>
                <a:gd name="T72" fmla="*/ 181 w 201"/>
                <a:gd name="T73" fmla="*/ 46 h 285"/>
                <a:gd name="T74" fmla="*/ 178 w 201"/>
                <a:gd name="T75" fmla="*/ 41 h 285"/>
                <a:gd name="T76" fmla="*/ 195 w 201"/>
                <a:gd name="T77" fmla="*/ 40 h 285"/>
                <a:gd name="T78" fmla="*/ 200 w 201"/>
                <a:gd name="T79" fmla="*/ 33 h 285"/>
                <a:gd name="T80" fmla="*/ 193 w 201"/>
                <a:gd name="T81" fmla="*/ 1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1" h="285">
                  <a:moveTo>
                    <a:pt x="193" y="17"/>
                  </a:moveTo>
                  <a:lnTo>
                    <a:pt x="179" y="9"/>
                  </a:lnTo>
                  <a:lnTo>
                    <a:pt x="164" y="3"/>
                  </a:lnTo>
                  <a:lnTo>
                    <a:pt x="144" y="1"/>
                  </a:lnTo>
                  <a:lnTo>
                    <a:pt x="125" y="0"/>
                  </a:lnTo>
                  <a:lnTo>
                    <a:pt x="106" y="2"/>
                  </a:lnTo>
                  <a:lnTo>
                    <a:pt x="90" y="4"/>
                  </a:lnTo>
                  <a:lnTo>
                    <a:pt x="75" y="7"/>
                  </a:lnTo>
                  <a:lnTo>
                    <a:pt x="57" y="12"/>
                  </a:lnTo>
                  <a:lnTo>
                    <a:pt x="44" y="16"/>
                  </a:lnTo>
                  <a:lnTo>
                    <a:pt x="40" y="18"/>
                  </a:lnTo>
                  <a:lnTo>
                    <a:pt x="27" y="23"/>
                  </a:lnTo>
                  <a:lnTo>
                    <a:pt x="16" y="30"/>
                  </a:lnTo>
                  <a:lnTo>
                    <a:pt x="7" y="42"/>
                  </a:lnTo>
                  <a:lnTo>
                    <a:pt x="1" y="53"/>
                  </a:lnTo>
                  <a:lnTo>
                    <a:pt x="0" y="63"/>
                  </a:lnTo>
                  <a:lnTo>
                    <a:pt x="1" y="73"/>
                  </a:lnTo>
                  <a:lnTo>
                    <a:pt x="5" y="83"/>
                  </a:lnTo>
                  <a:lnTo>
                    <a:pt x="11" y="92"/>
                  </a:lnTo>
                  <a:lnTo>
                    <a:pt x="16" y="101"/>
                  </a:lnTo>
                  <a:lnTo>
                    <a:pt x="21" y="112"/>
                  </a:lnTo>
                  <a:lnTo>
                    <a:pt x="26" y="123"/>
                  </a:lnTo>
                  <a:lnTo>
                    <a:pt x="30" y="131"/>
                  </a:lnTo>
                  <a:lnTo>
                    <a:pt x="37" y="143"/>
                  </a:lnTo>
                  <a:lnTo>
                    <a:pt x="44" y="152"/>
                  </a:lnTo>
                  <a:lnTo>
                    <a:pt x="49" y="161"/>
                  </a:lnTo>
                  <a:lnTo>
                    <a:pt x="57" y="170"/>
                  </a:lnTo>
                  <a:lnTo>
                    <a:pt x="64" y="177"/>
                  </a:lnTo>
                  <a:lnTo>
                    <a:pt x="72" y="182"/>
                  </a:lnTo>
                  <a:lnTo>
                    <a:pt x="81" y="186"/>
                  </a:lnTo>
                  <a:lnTo>
                    <a:pt x="90" y="189"/>
                  </a:lnTo>
                  <a:lnTo>
                    <a:pt x="74" y="233"/>
                  </a:lnTo>
                  <a:lnTo>
                    <a:pt x="156" y="284"/>
                  </a:lnTo>
                  <a:lnTo>
                    <a:pt x="160" y="271"/>
                  </a:lnTo>
                  <a:lnTo>
                    <a:pt x="163" y="253"/>
                  </a:lnTo>
                  <a:lnTo>
                    <a:pt x="163" y="235"/>
                  </a:lnTo>
                  <a:lnTo>
                    <a:pt x="162" y="217"/>
                  </a:lnTo>
                  <a:lnTo>
                    <a:pt x="174" y="213"/>
                  </a:lnTo>
                  <a:lnTo>
                    <a:pt x="183" y="205"/>
                  </a:lnTo>
                  <a:lnTo>
                    <a:pt x="187" y="193"/>
                  </a:lnTo>
                  <a:lnTo>
                    <a:pt x="189" y="182"/>
                  </a:lnTo>
                  <a:lnTo>
                    <a:pt x="171" y="182"/>
                  </a:lnTo>
                  <a:lnTo>
                    <a:pt x="159" y="180"/>
                  </a:lnTo>
                  <a:lnTo>
                    <a:pt x="151" y="174"/>
                  </a:lnTo>
                  <a:lnTo>
                    <a:pt x="152" y="167"/>
                  </a:lnTo>
                  <a:lnTo>
                    <a:pt x="154" y="152"/>
                  </a:lnTo>
                  <a:lnTo>
                    <a:pt x="150" y="137"/>
                  </a:lnTo>
                  <a:lnTo>
                    <a:pt x="142" y="123"/>
                  </a:lnTo>
                  <a:lnTo>
                    <a:pt x="131" y="110"/>
                  </a:lnTo>
                  <a:lnTo>
                    <a:pt x="121" y="100"/>
                  </a:lnTo>
                  <a:lnTo>
                    <a:pt x="109" y="92"/>
                  </a:lnTo>
                  <a:lnTo>
                    <a:pt x="95" y="84"/>
                  </a:lnTo>
                  <a:lnTo>
                    <a:pt x="95" y="82"/>
                  </a:lnTo>
                  <a:lnTo>
                    <a:pt x="100" y="83"/>
                  </a:lnTo>
                  <a:lnTo>
                    <a:pt x="105" y="82"/>
                  </a:lnTo>
                  <a:lnTo>
                    <a:pt x="111" y="81"/>
                  </a:lnTo>
                  <a:lnTo>
                    <a:pt x="121" y="84"/>
                  </a:lnTo>
                  <a:lnTo>
                    <a:pt x="132" y="89"/>
                  </a:lnTo>
                  <a:lnTo>
                    <a:pt x="141" y="96"/>
                  </a:lnTo>
                  <a:lnTo>
                    <a:pt x="145" y="102"/>
                  </a:lnTo>
                  <a:lnTo>
                    <a:pt x="152" y="104"/>
                  </a:lnTo>
                  <a:lnTo>
                    <a:pt x="162" y="102"/>
                  </a:lnTo>
                  <a:lnTo>
                    <a:pt x="168" y="97"/>
                  </a:lnTo>
                  <a:lnTo>
                    <a:pt x="168" y="93"/>
                  </a:lnTo>
                  <a:lnTo>
                    <a:pt x="163" y="87"/>
                  </a:lnTo>
                  <a:lnTo>
                    <a:pt x="172" y="85"/>
                  </a:lnTo>
                  <a:lnTo>
                    <a:pt x="174" y="79"/>
                  </a:lnTo>
                  <a:lnTo>
                    <a:pt x="174" y="71"/>
                  </a:lnTo>
                  <a:lnTo>
                    <a:pt x="169" y="66"/>
                  </a:lnTo>
                  <a:lnTo>
                    <a:pt x="165" y="62"/>
                  </a:lnTo>
                  <a:lnTo>
                    <a:pt x="174" y="62"/>
                  </a:lnTo>
                  <a:lnTo>
                    <a:pt x="180" y="59"/>
                  </a:lnTo>
                  <a:lnTo>
                    <a:pt x="183" y="54"/>
                  </a:lnTo>
                  <a:lnTo>
                    <a:pt x="181" y="46"/>
                  </a:lnTo>
                  <a:lnTo>
                    <a:pt x="170" y="40"/>
                  </a:lnTo>
                  <a:lnTo>
                    <a:pt x="178" y="41"/>
                  </a:lnTo>
                  <a:lnTo>
                    <a:pt x="187" y="42"/>
                  </a:lnTo>
                  <a:lnTo>
                    <a:pt x="195" y="40"/>
                  </a:lnTo>
                  <a:lnTo>
                    <a:pt x="197" y="38"/>
                  </a:lnTo>
                  <a:lnTo>
                    <a:pt x="200" y="33"/>
                  </a:lnTo>
                  <a:lnTo>
                    <a:pt x="199" y="26"/>
                  </a:lnTo>
                  <a:lnTo>
                    <a:pt x="193" y="17"/>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3" name="Freeform 61"/>
            <p:cNvSpPr>
              <a:spLocks/>
            </p:cNvSpPr>
            <p:nvPr/>
          </p:nvSpPr>
          <p:spPr bwMode="auto">
            <a:xfrm>
              <a:off x="4834" y="1088"/>
              <a:ext cx="18" cy="18"/>
            </a:xfrm>
            <a:custGeom>
              <a:avLst/>
              <a:gdLst>
                <a:gd name="T0" fmla="*/ 17 w 18"/>
                <a:gd name="T1" fmla="*/ 0 h 18"/>
                <a:gd name="T2" fmla="*/ 13 w 18"/>
                <a:gd name="T3" fmla="*/ 8 h 18"/>
                <a:gd name="T4" fmla="*/ 9 w 18"/>
                <a:gd name="T5" fmla="*/ 12 h 18"/>
                <a:gd name="T6" fmla="*/ 0 w 18"/>
                <a:gd name="T7" fmla="*/ 17 h 18"/>
              </a:gdLst>
              <a:ahLst/>
              <a:cxnLst>
                <a:cxn ang="0">
                  <a:pos x="T0" y="T1"/>
                </a:cxn>
                <a:cxn ang="0">
                  <a:pos x="T2" y="T3"/>
                </a:cxn>
                <a:cxn ang="0">
                  <a:pos x="T4" y="T5"/>
                </a:cxn>
                <a:cxn ang="0">
                  <a:pos x="T6" y="T7"/>
                </a:cxn>
              </a:cxnLst>
              <a:rect l="0" t="0" r="r" b="b"/>
              <a:pathLst>
                <a:path w="18" h="18">
                  <a:moveTo>
                    <a:pt x="17" y="0"/>
                  </a:moveTo>
                  <a:lnTo>
                    <a:pt x="13" y="8"/>
                  </a:lnTo>
                  <a:lnTo>
                    <a:pt x="9" y="12"/>
                  </a:lnTo>
                  <a:lnTo>
                    <a:pt x="0"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4" name="Freeform 62"/>
            <p:cNvSpPr>
              <a:spLocks/>
            </p:cNvSpPr>
            <p:nvPr/>
          </p:nvSpPr>
          <p:spPr bwMode="auto">
            <a:xfrm>
              <a:off x="4770" y="935"/>
              <a:ext cx="102" cy="16"/>
            </a:xfrm>
            <a:custGeom>
              <a:avLst/>
              <a:gdLst>
                <a:gd name="T0" fmla="*/ 101 w 102"/>
                <a:gd name="T1" fmla="*/ 15 h 16"/>
                <a:gd name="T2" fmla="*/ 90 w 102"/>
                <a:gd name="T3" fmla="*/ 7 h 16"/>
                <a:gd name="T4" fmla="*/ 74 w 102"/>
                <a:gd name="T5" fmla="*/ 3 h 16"/>
                <a:gd name="T6" fmla="*/ 64 w 102"/>
                <a:gd name="T7" fmla="*/ 0 h 16"/>
                <a:gd name="T8" fmla="*/ 54 w 102"/>
                <a:gd name="T9" fmla="*/ 0 h 16"/>
                <a:gd name="T10" fmla="*/ 43 w 102"/>
                <a:gd name="T11" fmla="*/ 0 h 16"/>
                <a:gd name="T12" fmla="*/ 30 w 102"/>
                <a:gd name="T13" fmla="*/ 2 h 16"/>
                <a:gd name="T14" fmla="*/ 15 w 102"/>
                <a:gd name="T15" fmla="*/ 3 h 16"/>
                <a:gd name="T16" fmla="*/ 0 w 10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6">
                  <a:moveTo>
                    <a:pt x="101" y="15"/>
                  </a:moveTo>
                  <a:lnTo>
                    <a:pt x="90" y="7"/>
                  </a:lnTo>
                  <a:lnTo>
                    <a:pt x="74" y="3"/>
                  </a:lnTo>
                  <a:lnTo>
                    <a:pt x="64" y="0"/>
                  </a:lnTo>
                  <a:lnTo>
                    <a:pt x="54" y="0"/>
                  </a:lnTo>
                  <a:lnTo>
                    <a:pt x="43" y="0"/>
                  </a:lnTo>
                  <a:lnTo>
                    <a:pt x="30" y="2"/>
                  </a:lnTo>
                  <a:lnTo>
                    <a:pt x="15" y="3"/>
                  </a:lnTo>
                  <a:lnTo>
                    <a:pt x="0" y="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5" name="Freeform 63"/>
            <p:cNvSpPr>
              <a:spLocks/>
            </p:cNvSpPr>
            <p:nvPr/>
          </p:nvSpPr>
          <p:spPr bwMode="auto">
            <a:xfrm>
              <a:off x="4775" y="953"/>
              <a:ext cx="88" cy="19"/>
            </a:xfrm>
            <a:custGeom>
              <a:avLst/>
              <a:gdLst>
                <a:gd name="T0" fmla="*/ 87 w 88"/>
                <a:gd name="T1" fmla="*/ 18 h 19"/>
                <a:gd name="T2" fmla="*/ 77 w 88"/>
                <a:gd name="T3" fmla="*/ 11 h 19"/>
                <a:gd name="T4" fmla="*/ 68 w 88"/>
                <a:gd name="T5" fmla="*/ 6 h 19"/>
                <a:gd name="T6" fmla="*/ 56 w 88"/>
                <a:gd name="T7" fmla="*/ 2 h 19"/>
                <a:gd name="T8" fmla="*/ 46 w 88"/>
                <a:gd name="T9" fmla="*/ 0 h 19"/>
                <a:gd name="T10" fmla="*/ 33 w 88"/>
                <a:gd name="T11" fmla="*/ 1 h 19"/>
                <a:gd name="T12" fmla="*/ 21 w 88"/>
                <a:gd name="T13" fmla="*/ 3 h 19"/>
                <a:gd name="T14" fmla="*/ 10 w 88"/>
                <a:gd name="T15" fmla="*/ 6 h 19"/>
                <a:gd name="T16" fmla="*/ 0 w 88"/>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9">
                  <a:moveTo>
                    <a:pt x="87" y="18"/>
                  </a:moveTo>
                  <a:lnTo>
                    <a:pt x="77" y="11"/>
                  </a:lnTo>
                  <a:lnTo>
                    <a:pt x="68" y="6"/>
                  </a:lnTo>
                  <a:lnTo>
                    <a:pt x="56" y="2"/>
                  </a:lnTo>
                  <a:lnTo>
                    <a:pt x="46" y="0"/>
                  </a:lnTo>
                  <a:lnTo>
                    <a:pt x="33" y="1"/>
                  </a:lnTo>
                  <a:lnTo>
                    <a:pt x="21" y="3"/>
                  </a:lnTo>
                  <a:lnTo>
                    <a:pt x="10" y="6"/>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6" name="Freeform 64"/>
            <p:cNvSpPr>
              <a:spLocks/>
            </p:cNvSpPr>
            <p:nvPr/>
          </p:nvSpPr>
          <p:spPr bwMode="auto">
            <a:xfrm>
              <a:off x="4793" y="972"/>
              <a:ext cx="68" cy="23"/>
            </a:xfrm>
            <a:custGeom>
              <a:avLst/>
              <a:gdLst>
                <a:gd name="T0" fmla="*/ 67 w 68"/>
                <a:gd name="T1" fmla="*/ 22 h 23"/>
                <a:gd name="T2" fmla="*/ 60 w 68"/>
                <a:gd name="T3" fmla="*/ 15 h 23"/>
                <a:gd name="T4" fmla="*/ 50 w 68"/>
                <a:gd name="T5" fmla="*/ 8 h 23"/>
                <a:gd name="T6" fmla="*/ 39 w 68"/>
                <a:gd name="T7" fmla="*/ 4 h 23"/>
                <a:gd name="T8" fmla="*/ 23 w 68"/>
                <a:gd name="T9" fmla="*/ 0 h 23"/>
                <a:gd name="T10" fmla="*/ 9 w 68"/>
                <a:gd name="T11" fmla="*/ 1 h 23"/>
                <a:gd name="T12" fmla="*/ 0 w 68"/>
                <a:gd name="T13" fmla="*/ 5 h 23"/>
              </a:gdLst>
              <a:ahLst/>
              <a:cxnLst>
                <a:cxn ang="0">
                  <a:pos x="T0" y="T1"/>
                </a:cxn>
                <a:cxn ang="0">
                  <a:pos x="T2" y="T3"/>
                </a:cxn>
                <a:cxn ang="0">
                  <a:pos x="T4" y="T5"/>
                </a:cxn>
                <a:cxn ang="0">
                  <a:pos x="T6" y="T7"/>
                </a:cxn>
                <a:cxn ang="0">
                  <a:pos x="T8" y="T9"/>
                </a:cxn>
                <a:cxn ang="0">
                  <a:pos x="T10" y="T11"/>
                </a:cxn>
                <a:cxn ang="0">
                  <a:pos x="T12" y="T13"/>
                </a:cxn>
              </a:cxnLst>
              <a:rect l="0" t="0" r="r" b="b"/>
              <a:pathLst>
                <a:path w="68" h="23">
                  <a:moveTo>
                    <a:pt x="67" y="22"/>
                  </a:moveTo>
                  <a:lnTo>
                    <a:pt x="60" y="15"/>
                  </a:lnTo>
                  <a:lnTo>
                    <a:pt x="50" y="8"/>
                  </a:lnTo>
                  <a:lnTo>
                    <a:pt x="39" y="4"/>
                  </a:lnTo>
                  <a:lnTo>
                    <a:pt x="23" y="0"/>
                  </a:lnTo>
                  <a:lnTo>
                    <a:pt x="9" y="1"/>
                  </a:lnTo>
                  <a:lnTo>
                    <a:pt x="0" y="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7" name="Freeform 65"/>
            <p:cNvSpPr>
              <a:spLocks/>
            </p:cNvSpPr>
            <p:nvPr/>
          </p:nvSpPr>
          <p:spPr bwMode="auto">
            <a:xfrm>
              <a:off x="4877" y="932"/>
              <a:ext cx="25" cy="23"/>
            </a:xfrm>
            <a:custGeom>
              <a:avLst/>
              <a:gdLst>
                <a:gd name="T0" fmla="*/ 20 w 25"/>
                <a:gd name="T1" fmla="*/ 0 h 23"/>
                <a:gd name="T2" fmla="*/ 23 w 25"/>
                <a:gd name="T3" fmla="*/ 6 h 23"/>
                <a:gd name="T4" fmla="*/ 24 w 25"/>
                <a:gd name="T5" fmla="*/ 12 h 23"/>
                <a:gd name="T6" fmla="*/ 19 w 25"/>
                <a:gd name="T7" fmla="*/ 20 h 23"/>
                <a:gd name="T8" fmla="*/ 10 w 25"/>
                <a:gd name="T9" fmla="*/ 22 h 23"/>
                <a:gd name="T10" fmla="*/ 0 w 25"/>
                <a:gd name="T11" fmla="*/ 21 h 23"/>
              </a:gdLst>
              <a:ahLst/>
              <a:cxnLst>
                <a:cxn ang="0">
                  <a:pos x="T0" y="T1"/>
                </a:cxn>
                <a:cxn ang="0">
                  <a:pos x="T2" y="T3"/>
                </a:cxn>
                <a:cxn ang="0">
                  <a:pos x="T4" y="T5"/>
                </a:cxn>
                <a:cxn ang="0">
                  <a:pos x="T6" y="T7"/>
                </a:cxn>
                <a:cxn ang="0">
                  <a:pos x="T8" y="T9"/>
                </a:cxn>
                <a:cxn ang="0">
                  <a:pos x="T10" y="T11"/>
                </a:cxn>
              </a:cxnLst>
              <a:rect l="0" t="0" r="r" b="b"/>
              <a:pathLst>
                <a:path w="25" h="23">
                  <a:moveTo>
                    <a:pt x="20" y="0"/>
                  </a:moveTo>
                  <a:lnTo>
                    <a:pt x="23" y="6"/>
                  </a:lnTo>
                  <a:lnTo>
                    <a:pt x="24" y="12"/>
                  </a:lnTo>
                  <a:lnTo>
                    <a:pt x="19" y="20"/>
                  </a:lnTo>
                  <a:lnTo>
                    <a:pt x="10" y="22"/>
                  </a:lnTo>
                  <a:lnTo>
                    <a:pt x="0"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8" name="Freeform 66"/>
            <p:cNvSpPr>
              <a:spLocks/>
            </p:cNvSpPr>
            <p:nvPr/>
          </p:nvSpPr>
          <p:spPr bwMode="auto">
            <a:xfrm>
              <a:off x="4870" y="957"/>
              <a:ext cx="16" cy="18"/>
            </a:xfrm>
            <a:custGeom>
              <a:avLst/>
              <a:gdLst>
                <a:gd name="T0" fmla="*/ 13 w 16"/>
                <a:gd name="T1" fmla="*/ 0 h 18"/>
                <a:gd name="T2" fmla="*/ 15 w 16"/>
                <a:gd name="T3" fmla="*/ 6 h 18"/>
                <a:gd name="T4" fmla="*/ 14 w 16"/>
                <a:gd name="T5" fmla="*/ 12 h 18"/>
                <a:gd name="T6" fmla="*/ 11 w 16"/>
                <a:gd name="T7" fmla="*/ 16 h 18"/>
                <a:gd name="T8" fmla="*/ 6 w 16"/>
                <a:gd name="T9" fmla="*/ 17 h 18"/>
                <a:gd name="T10" fmla="*/ 0 w 16"/>
                <a:gd name="T11" fmla="*/ 16 h 18"/>
              </a:gdLst>
              <a:ahLst/>
              <a:cxnLst>
                <a:cxn ang="0">
                  <a:pos x="T0" y="T1"/>
                </a:cxn>
                <a:cxn ang="0">
                  <a:pos x="T2" y="T3"/>
                </a:cxn>
                <a:cxn ang="0">
                  <a:pos x="T4" y="T5"/>
                </a:cxn>
                <a:cxn ang="0">
                  <a:pos x="T6" y="T7"/>
                </a:cxn>
                <a:cxn ang="0">
                  <a:pos x="T8" y="T9"/>
                </a:cxn>
                <a:cxn ang="0">
                  <a:pos x="T10" y="T11"/>
                </a:cxn>
              </a:cxnLst>
              <a:rect l="0" t="0" r="r" b="b"/>
              <a:pathLst>
                <a:path w="16" h="18">
                  <a:moveTo>
                    <a:pt x="13" y="0"/>
                  </a:moveTo>
                  <a:lnTo>
                    <a:pt x="15" y="6"/>
                  </a:lnTo>
                  <a:lnTo>
                    <a:pt x="14" y="12"/>
                  </a:lnTo>
                  <a:lnTo>
                    <a:pt x="11" y="16"/>
                  </a:lnTo>
                  <a:lnTo>
                    <a:pt x="6" y="17"/>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99" name="Freeform 67"/>
            <p:cNvSpPr>
              <a:spLocks/>
            </p:cNvSpPr>
            <p:nvPr/>
          </p:nvSpPr>
          <p:spPr bwMode="auto">
            <a:xfrm>
              <a:off x="4844" y="977"/>
              <a:ext cx="34" cy="39"/>
            </a:xfrm>
            <a:custGeom>
              <a:avLst/>
              <a:gdLst>
                <a:gd name="T0" fmla="*/ 29 w 34"/>
                <a:gd name="T1" fmla="*/ 0 h 39"/>
                <a:gd name="T2" fmla="*/ 32 w 34"/>
                <a:gd name="T3" fmla="*/ 6 h 39"/>
                <a:gd name="T4" fmla="*/ 33 w 34"/>
                <a:gd name="T5" fmla="*/ 10 h 39"/>
                <a:gd name="T6" fmla="*/ 33 w 34"/>
                <a:gd name="T7" fmla="*/ 14 h 39"/>
                <a:gd name="T8" fmla="*/ 30 w 34"/>
                <a:gd name="T9" fmla="*/ 19 h 39"/>
                <a:gd name="T10" fmla="*/ 23 w 34"/>
                <a:gd name="T11" fmla="*/ 21 h 39"/>
                <a:gd name="T12" fmla="*/ 26 w 34"/>
                <a:gd name="T13" fmla="*/ 25 h 39"/>
                <a:gd name="T14" fmla="*/ 25 w 34"/>
                <a:gd name="T15" fmla="*/ 32 h 39"/>
                <a:gd name="T16" fmla="*/ 20 w 34"/>
                <a:gd name="T17" fmla="*/ 36 h 39"/>
                <a:gd name="T18" fmla="*/ 13 w 34"/>
                <a:gd name="T19" fmla="*/ 38 h 39"/>
                <a:gd name="T20" fmla="*/ 6 w 34"/>
                <a:gd name="T21" fmla="*/ 38 h 39"/>
                <a:gd name="T22" fmla="*/ 0 w 34"/>
                <a:gd name="T23"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9">
                  <a:moveTo>
                    <a:pt x="29" y="0"/>
                  </a:moveTo>
                  <a:lnTo>
                    <a:pt x="32" y="6"/>
                  </a:lnTo>
                  <a:lnTo>
                    <a:pt x="33" y="10"/>
                  </a:lnTo>
                  <a:lnTo>
                    <a:pt x="33" y="14"/>
                  </a:lnTo>
                  <a:lnTo>
                    <a:pt x="30" y="19"/>
                  </a:lnTo>
                  <a:lnTo>
                    <a:pt x="23" y="21"/>
                  </a:lnTo>
                  <a:lnTo>
                    <a:pt x="26" y="25"/>
                  </a:lnTo>
                  <a:lnTo>
                    <a:pt x="25" y="32"/>
                  </a:lnTo>
                  <a:lnTo>
                    <a:pt x="20" y="36"/>
                  </a:lnTo>
                  <a:lnTo>
                    <a:pt x="13" y="38"/>
                  </a:lnTo>
                  <a:lnTo>
                    <a:pt x="6" y="38"/>
                  </a:lnTo>
                  <a:lnTo>
                    <a:pt x="0" y="3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0" name="Freeform 68"/>
            <p:cNvSpPr>
              <a:spLocks/>
            </p:cNvSpPr>
            <p:nvPr/>
          </p:nvSpPr>
          <p:spPr bwMode="auto">
            <a:xfrm>
              <a:off x="4731" y="910"/>
              <a:ext cx="164" cy="22"/>
            </a:xfrm>
            <a:custGeom>
              <a:avLst/>
              <a:gdLst>
                <a:gd name="T0" fmla="*/ 163 w 164"/>
                <a:gd name="T1" fmla="*/ 19 h 22"/>
                <a:gd name="T2" fmla="*/ 156 w 164"/>
                <a:gd name="T3" fmla="*/ 13 h 22"/>
                <a:gd name="T4" fmla="*/ 144 w 164"/>
                <a:gd name="T5" fmla="*/ 8 h 22"/>
                <a:gd name="T6" fmla="*/ 131 w 164"/>
                <a:gd name="T7" fmla="*/ 4 h 22"/>
                <a:gd name="T8" fmla="*/ 119 w 164"/>
                <a:gd name="T9" fmla="*/ 1 h 22"/>
                <a:gd name="T10" fmla="*/ 108 w 164"/>
                <a:gd name="T11" fmla="*/ 0 h 22"/>
                <a:gd name="T12" fmla="*/ 96 w 164"/>
                <a:gd name="T13" fmla="*/ 0 h 22"/>
                <a:gd name="T14" fmla="*/ 83 w 164"/>
                <a:gd name="T15" fmla="*/ 1 h 22"/>
                <a:gd name="T16" fmla="*/ 70 w 164"/>
                <a:gd name="T17" fmla="*/ 2 h 22"/>
                <a:gd name="T18" fmla="*/ 57 w 164"/>
                <a:gd name="T19" fmla="*/ 5 h 22"/>
                <a:gd name="T20" fmla="*/ 45 w 164"/>
                <a:gd name="T21" fmla="*/ 6 h 22"/>
                <a:gd name="T22" fmla="*/ 33 w 164"/>
                <a:gd name="T23" fmla="*/ 10 h 22"/>
                <a:gd name="T24" fmla="*/ 26 w 164"/>
                <a:gd name="T25" fmla="*/ 12 h 22"/>
                <a:gd name="T26" fmla="*/ 16 w 164"/>
                <a:gd name="T27" fmla="*/ 15 h 22"/>
                <a:gd name="T28" fmla="*/ 8 w 164"/>
                <a:gd name="T29" fmla="*/ 18 h 22"/>
                <a:gd name="T30" fmla="*/ 0 w 164"/>
                <a:gd name="T3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22">
                  <a:moveTo>
                    <a:pt x="163" y="19"/>
                  </a:moveTo>
                  <a:lnTo>
                    <a:pt x="156" y="13"/>
                  </a:lnTo>
                  <a:lnTo>
                    <a:pt x="144" y="8"/>
                  </a:lnTo>
                  <a:lnTo>
                    <a:pt x="131" y="4"/>
                  </a:lnTo>
                  <a:lnTo>
                    <a:pt x="119" y="1"/>
                  </a:lnTo>
                  <a:lnTo>
                    <a:pt x="108" y="0"/>
                  </a:lnTo>
                  <a:lnTo>
                    <a:pt x="96" y="0"/>
                  </a:lnTo>
                  <a:lnTo>
                    <a:pt x="83" y="1"/>
                  </a:lnTo>
                  <a:lnTo>
                    <a:pt x="70" y="2"/>
                  </a:lnTo>
                  <a:lnTo>
                    <a:pt x="57" y="5"/>
                  </a:lnTo>
                  <a:lnTo>
                    <a:pt x="45" y="6"/>
                  </a:lnTo>
                  <a:lnTo>
                    <a:pt x="33" y="10"/>
                  </a:lnTo>
                  <a:lnTo>
                    <a:pt x="26" y="12"/>
                  </a:lnTo>
                  <a:lnTo>
                    <a:pt x="16" y="15"/>
                  </a:lnTo>
                  <a:lnTo>
                    <a:pt x="8" y="18"/>
                  </a:lnTo>
                  <a:lnTo>
                    <a:pt x="0"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1" name="Freeform 69"/>
            <p:cNvSpPr>
              <a:spLocks/>
            </p:cNvSpPr>
            <p:nvPr/>
          </p:nvSpPr>
          <p:spPr bwMode="auto">
            <a:xfrm>
              <a:off x="4798" y="992"/>
              <a:ext cx="30" cy="24"/>
            </a:xfrm>
            <a:custGeom>
              <a:avLst/>
              <a:gdLst>
                <a:gd name="T0" fmla="*/ 19 w 30"/>
                <a:gd name="T1" fmla="*/ 0 h 24"/>
                <a:gd name="T2" fmla="*/ 15 w 30"/>
                <a:gd name="T3" fmla="*/ 2 h 24"/>
                <a:gd name="T4" fmla="*/ 9 w 30"/>
                <a:gd name="T5" fmla="*/ 3 h 24"/>
                <a:gd name="T6" fmla="*/ 4 w 30"/>
                <a:gd name="T7" fmla="*/ 4 h 24"/>
                <a:gd name="T8" fmla="*/ 0 w 30"/>
                <a:gd name="T9" fmla="*/ 4 h 24"/>
                <a:gd name="T10" fmla="*/ 5 w 30"/>
                <a:gd name="T11" fmla="*/ 7 h 24"/>
                <a:gd name="T12" fmla="*/ 11 w 30"/>
                <a:gd name="T13" fmla="*/ 9 h 24"/>
                <a:gd name="T14" fmla="*/ 17 w 30"/>
                <a:gd name="T15" fmla="*/ 13 h 24"/>
                <a:gd name="T16" fmla="*/ 23 w 30"/>
                <a:gd name="T17" fmla="*/ 17 h 24"/>
                <a:gd name="T18" fmla="*/ 29 w 30"/>
                <a:gd name="T1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4">
                  <a:moveTo>
                    <a:pt x="19" y="0"/>
                  </a:moveTo>
                  <a:lnTo>
                    <a:pt x="15" y="2"/>
                  </a:lnTo>
                  <a:lnTo>
                    <a:pt x="9" y="3"/>
                  </a:lnTo>
                  <a:lnTo>
                    <a:pt x="4" y="4"/>
                  </a:lnTo>
                  <a:lnTo>
                    <a:pt x="0" y="4"/>
                  </a:lnTo>
                  <a:lnTo>
                    <a:pt x="5" y="7"/>
                  </a:lnTo>
                  <a:lnTo>
                    <a:pt x="11" y="9"/>
                  </a:lnTo>
                  <a:lnTo>
                    <a:pt x="17" y="13"/>
                  </a:lnTo>
                  <a:lnTo>
                    <a:pt x="23" y="17"/>
                  </a:lnTo>
                  <a:lnTo>
                    <a:pt x="29" y="2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2" name="Freeform 70"/>
            <p:cNvSpPr>
              <a:spLocks/>
            </p:cNvSpPr>
            <p:nvPr/>
          </p:nvSpPr>
          <p:spPr bwMode="auto">
            <a:xfrm>
              <a:off x="4560" y="1071"/>
              <a:ext cx="394" cy="487"/>
            </a:xfrm>
            <a:custGeom>
              <a:avLst/>
              <a:gdLst>
                <a:gd name="T0" fmla="*/ 379 w 394"/>
                <a:gd name="T1" fmla="*/ 34 h 487"/>
                <a:gd name="T2" fmla="*/ 380 w 394"/>
                <a:gd name="T3" fmla="*/ 79 h 487"/>
                <a:gd name="T4" fmla="*/ 349 w 394"/>
                <a:gd name="T5" fmla="*/ 105 h 487"/>
                <a:gd name="T6" fmla="*/ 327 w 394"/>
                <a:gd name="T7" fmla="*/ 76 h 487"/>
                <a:gd name="T8" fmla="*/ 358 w 394"/>
                <a:gd name="T9" fmla="*/ 58 h 487"/>
                <a:gd name="T10" fmla="*/ 386 w 394"/>
                <a:gd name="T11" fmla="*/ 88 h 487"/>
                <a:gd name="T12" fmla="*/ 392 w 394"/>
                <a:gd name="T13" fmla="*/ 143 h 487"/>
                <a:gd name="T14" fmla="*/ 370 w 394"/>
                <a:gd name="T15" fmla="*/ 178 h 487"/>
                <a:gd name="T16" fmla="*/ 331 w 394"/>
                <a:gd name="T17" fmla="*/ 172 h 487"/>
                <a:gd name="T18" fmla="*/ 337 w 394"/>
                <a:gd name="T19" fmla="*/ 134 h 487"/>
                <a:gd name="T20" fmla="*/ 372 w 394"/>
                <a:gd name="T21" fmla="*/ 146 h 487"/>
                <a:gd name="T22" fmla="*/ 379 w 394"/>
                <a:gd name="T23" fmla="*/ 193 h 487"/>
                <a:gd name="T24" fmla="*/ 364 w 394"/>
                <a:gd name="T25" fmla="*/ 240 h 487"/>
                <a:gd name="T26" fmla="*/ 331 w 394"/>
                <a:gd name="T27" fmla="*/ 255 h 487"/>
                <a:gd name="T28" fmla="*/ 299 w 394"/>
                <a:gd name="T29" fmla="*/ 222 h 487"/>
                <a:gd name="T30" fmla="*/ 310 w 394"/>
                <a:gd name="T31" fmla="*/ 180 h 487"/>
                <a:gd name="T32" fmla="*/ 345 w 394"/>
                <a:gd name="T33" fmla="*/ 192 h 487"/>
                <a:gd name="T34" fmla="*/ 365 w 394"/>
                <a:gd name="T35" fmla="*/ 232 h 487"/>
                <a:gd name="T36" fmla="*/ 368 w 394"/>
                <a:gd name="T37" fmla="*/ 282 h 487"/>
                <a:gd name="T38" fmla="*/ 346 w 394"/>
                <a:gd name="T39" fmla="*/ 325 h 487"/>
                <a:gd name="T40" fmla="*/ 309 w 394"/>
                <a:gd name="T41" fmla="*/ 332 h 487"/>
                <a:gd name="T42" fmla="*/ 283 w 394"/>
                <a:gd name="T43" fmla="*/ 295 h 487"/>
                <a:gd name="T44" fmla="*/ 309 w 394"/>
                <a:gd name="T45" fmla="*/ 277 h 487"/>
                <a:gd name="T46" fmla="*/ 337 w 394"/>
                <a:gd name="T47" fmla="*/ 311 h 487"/>
                <a:gd name="T48" fmla="*/ 328 w 394"/>
                <a:gd name="T49" fmla="*/ 354 h 487"/>
                <a:gd name="T50" fmla="*/ 286 w 394"/>
                <a:gd name="T51" fmla="*/ 367 h 487"/>
                <a:gd name="T52" fmla="*/ 246 w 394"/>
                <a:gd name="T53" fmla="*/ 351 h 487"/>
                <a:gd name="T54" fmla="*/ 233 w 394"/>
                <a:gd name="T55" fmla="*/ 304 h 487"/>
                <a:gd name="T56" fmla="*/ 263 w 394"/>
                <a:gd name="T57" fmla="*/ 289 h 487"/>
                <a:gd name="T58" fmla="*/ 281 w 394"/>
                <a:gd name="T59" fmla="*/ 330 h 487"/>
                <a:gd name="T60" fmla="*/ 278 w 394"/>
                <a:gd name="T61" fmla="*/ 378 h 487"/>
                <a:gd name="T62" fmla="*/ 250 w 394"/>
                <a:gd name="T63" fmla="*/ 415 h 487"/>
                <a:gd name="T64" fmla="*/ 211 w 394"/>
                <a:gd name="T65" fmla="*/ 401 h 487"/>
                <a:gd name="T66" fmla="*/ 195 w 394"/>
                <a:gd name="T67" fmla="*/ 349 h 487"/>
                <a:gd name="T68" fmla="*/ 226 w 394"/>
                <a:gd name="T69" fmla="*/ 341 h 487"/>
                <a:gd name="T70" fmla="*/ 235 w 394"/>
                <a:gd name="T71" fmla="*/ 399 h 487"/>
                <a:gd name="T72" fmla="*/ 219 w 394"/>
                <a:gd name="T73" fmla="*/ 448 h 487"/>
                <a:gd name="T74" fmla="*/ 185 w 394"/>
                <a:gd name="T75" fmla="*/ 446 h 487"/>
                <a:gd name="T76" fmla="*/ 163 w 394"/>
                <a:gd name="T77" fmla="*/ 399 h 487"/>
                <a:gd name="T78" fmla="*/ 179 w 394"/>
                <a:gd name="T79" fmla="*/ 364 h 487"/>
                <a:gd name="T80" fmla="*/ 198 w 394"/>
                <a:gd name="T81" fmla="*/ 399 h 487"/>
                <a:gd name="T82" fmla="*/ 187 w 394"/>
                <a:gd name="T83" fmla="*/ 445 h 487"/>
                <a:gd name="T84" fmla="*/ 149 w 394"/>
                <a:gd name="T85" fmla="*/ 456 h 487"/>
                <a:gd name="T86" fmla="*/ 115 w 394"/>
                <a:gd name="T87" fmla="*/ 425 h 487"/>
                <a:gd name="T88" fmla="*/ 101 w 394"/>
                <a:gd name="T89" fmla="*/ 374 h 487"/>
                <a:gd name="T90" fmla="*/ 121 w 394"/>
                <a:gd name="T91" fmla="*/ 351 h 487"/>
                <a:gd name="T92" fmla="*/ 147 w 394"/>
                <a:gd name="T93" fmla="*/ 381 h 487"/>
                <a:gd name="T94" fmla="*/ 144 w 394"/>
                <a:gd name="T95" fmla="*/ 431 h 487"/>
                <a:gd name="T96" fmla="*/ 117 w 394"/>
                <a:gd name="T97" fmla="*/ 479 h 487"/>
                <a:gd name="T98" fmla="*/ 73 w 394"/>
                <a:gd name="T99" fmla="*/ 459 h 487"/>
                <a:gd name="T100" fmla="*/ 58 w 394"/>
                <a:gd name="T101" fmla="*/ 405 h 487"/>
                <a:gd name="T102" fmla="*/ 71 w 394"/>
                <a:gd name="T103" fmla="*/ 368 h 487"/>
                <a:gd name="T104" fmla="*/ 93 w 394"/>
                <a:gd name="T105" fmla="*/ 395 h 487"/>
                <a:gd name="T106" fmla="*/ 93 w 394"/>
                <a:gd name="T107" fmla="*/ 449 h 487"/>
                <a:gd name="T108" fmla="*/ 64 w 394"/>
                <a:gd name="T109" fmla="*/ 480 h 487"/>
                <a:gd name="T110" fmla="*/ 22 w 394"/>
                <a:gd name="T111" fmla="*/ 48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487">
                  <a:moveTo>
                    <a:pt x="360" y="0"/>
                  </a:moveTo>
                  <a:lnTo>
                    <a:pt x="365" y="5"/>
                  </a:lnTo>
                  <a:lnTo>
                    <a:pt x="369" y="11"/>
                  </a:lnTo>
                  <a:lnTo>
                    <a:pt x="372" y="18"/>
                  </a:lnTo>
                  <a:lnTo>
                    <a:pt x="376" y="26"/>
                  </a:lnTo>
                  <a:lnTo>
                    <a:pt x="379" y="34"/>
                  </a:lnTo>
                  <a:lnTo>
                    <a:pt x="380" y="41"/>
                  </a:lnTo>
                  <a:lnTo>
                    <a:pt x="381" y="48"/>
                  </a:lnTo>
                  <a:lnTo>
                    <a:pt x="383" y="54"/>
                  </a:lnTo>
                  <a:lnTo>
                    <a:pt x="383" y="61"/>
                  </a:lnTo>
                  <a:lnTo>
                    <a:pt x="382" y="70"/>
                  </a:lnTo>
                  <a:lnTo>
                    <a:pt x="380" y="79"/>
                  </a:lnTo>
                  <a:lnTo>
                    <a:pt x="377" y="85"/>
                  </a:lnTo>
                  <a:lnTo>
                    <a:pt x="373" y="93"/>
                  </a:lnTo>
                  <a:lnTo>
                    <a:pt x="367" y="98"/>
                  </a:lnTo>
                  <a:lnTo>
                    <a:pt x="362" y="100"/>
                  </a:lnTo>
                  <a:lnTo>
                    <a:pt x="356" y="103"/>
                  </a:lnTo>
                  <a:lnTo>
                    <a:pt x="349" y="105"/>
                  </a:lnTo>
                  <a:lnTo>
                    <a:pt x="343" y="105"/>
                  </a:lnTo>
                  <a:lnTo>
                    <a:pt x="336" y="101"/>
                  </a:lnTo>
                  <a:lnTo>
                    <a:pt x="331" y="97"/>
                  </a:lnTo>
                  <a:lnTo>
                    <a:pt x="329" y="91"/>
                  </a:lnTo>
                  <a:lnTo>
                    <a:pt x="327" y="84"/>
                  </a:lnTo>
                  <a:lnTo>
                    <a:pt x="327" y="76"/>
                  </a:lnTo>
                  <a:lnTo>
                    <a:pt x="329" y="68"/>
                  </a:lnTo>
                  <a:lnTo>
                    <a:pt x="335" y="65"/>
                  </a:lnTo>
                  <a:lnTo>
                    <a:pt x="339" y="61"/>
                  </a:lnTo>
                  <a:lnTo>
                    <a:pt x="345" y="59"/>
                  </a:lnTo>
                  <a:lnTo>
                    <a:pt x="351" y="57"/>
                  </a:lnTo>
                  <a:lnTo>
                    <a:pt x="358" y="58"/>
                  </a:lnTo>
                  <a:lnTo>
                    <a:pt x="363" y="60"/>
                  </a:lnTo>
                  <a:lnTo>
                    <a:pt x="369" y="63"/>
                  </a:lnTo>
                  <a:lnTo>
                    <a:pt x="375" y="67"/>
                  </a:lnTo>
                  <a:lnTo>
                    <a:pt x="380" y="73"/>
                  </a:lnTo>
                  <a:lnTo>
                    <a:pt x="384" y="81"/>
                  </a:lnTo>
                  <a:lnTo>
                    <a:pt x="386" y="88"/>
                  </a:lnTo>
                  <a:lnTo>
                    <a:pt x="389" y="97"/>
                  </a:lnTo>
                  <a:lnTo>
                    <a:pt x="390" y="106"/>
                  </a:lnTo>
                  <a:lnTo>
                    <a:pt x="392" y="114"/>
                  </a:lnTo>
                  <a:lnTo>
                    <a:pt x="393" y="123"/>
                  </a:lnTo>
                  <a:lnTo>
                    <a:pt x="393" y="132"/>
                  </a:lnTo>
                  <a:lnTo>
                    <a:pt x="392" y="143"/>
                  </a:lnTo>
                  <a:lnTo>
                    <a:pt x="390" y="150"/>
                  </a:lnTo>
                  <a:lnTo>
                    <a:pt x="388" y="156"/>
                  </a:lnTo>
                  <a:lnTo>
                    <a:pt x="384" y="162"/>
                  </a:lnTo>
                  <a:lnTo>
                    <a:pt x="381" y="167"/>
                  </a:lnTo>
                  <a:lnTo>
                    <a:pt x="374" y="174"/>
                  </a:lnTo>
                  <a:lnTo>
                    <a:pt x="370" y="178"/>
                  </a:lnTo>
                  <a:lnTo>
                    <a:pt x="364" y="181"/>
                  </a:lnTo>
                  <a:lnTo>
                    <a:pt x="357" y="184"/>
                  </a:lnTo>
                  <a:lnTo>
                    <a:pt x="349" y="185"/>
                  </a:lnTo>
                  <a:lnTo>
                    <a:pt x="343" y="182"/>
                  </a:lnTo>
                  <a:lnTo>
                    <a:pt x="336" y="178"/>
                  </a:lnTo>
                  <a:lnTo>
                    <a:pt x="331" y="172"/>
                  </a:lnTo>
                  <a:lnTo>
                    <a:pt x="328" y="165"/>
                  </a:lnTo>
                  <a:lnTo>
                    <a:pt x="327" y="156"/>
                  </a:lnTo>
                  <a:lnTo>
                    <a:pt x="327" y="148"/>
                  </a:lnTo>
                  <a:lnTo>
                    <a:pt x="329" y="141"/>
                  </a:lnTo>
                  <a:lnTo>
                    <a:pt x="332" y="137"/>
                  </a:lnTo>
                  <a:lnTo>
                    <a:pt x="337" y="134"/>
                  </a:lnTo>
                  <a:lnTo>
                    <a:pt x="343" y="131"/>
                  </a:lnTo>
                  <a:lnTo>
                    <a:pt x="349" y="130"/>
                  </a:lnTo>
                  <a:lnTo>
                    <a:pt x="355" y="130"/>
                  </a:lnTo>
                  <a:lnTo>
                    <a:pt x="361" y="132"/>
                  </a:lnTo>
                  <a:lnTo>
                    <a:pt x="367" y="137"/>
                  </a:lnTo>
                  <a:lnTo>
                    <a:pt x="372" y="146"/>
                  </a:lnTo>
                  <a:lnTo>
                    <a:pt x="374" y="154"/>
                  </a:lnTo>
                  <a:lnTo>
                    <a:pt x="376" y="163"/>
                  </a:lnTo>
                  <a:lnTo>
                    <a:pt x="377" y="171"/>
                  </a:lnTo>
                  <a:lnTo>
                    <a:pt x="378" y="178"/>
                  </a:lnTo>
                  <a:lnTo>
                    <a:pt x="379" y="185"/>
                  </a:lnTo>
                  <a:lnTo>
                    <a:pt x="379" y="193"/>
                  </a:lnTo>
                  <a:lnTo>
                    <a:pt x="379" y="201"/>
                  </a:lnTo>
                  <a:lnTo>
                    <a:pt x="378" y="211"/>
                  </a:lnTo>
                  <a:lnTo>
                    <a:pt x="375" y="219"/>
                  </a:lnTo>
                  <a:lnTo>
                    <a:pt x="372" y="229"/>
                  </a:lnTo>
                  <a:lnTo>
                    <a:pt x="366" y="234"/>
                  </a:lnTo>
                  <a:lnTo>
                    <a:pt x="364" y="240"/>
                  </a:lnTo>
                  <a:lnTo>
                    <a:pt x="360" y="246"/>
                  </a:lnTo>
                  <a:lnTo>
                    <a:pt x="356" y="250"/>
                  </a:lnTo>
                  <a:lnTo>
                    <a:pt x="350" y="253"/>
                  </a:lnTo>
                  <a:lnTo>
                    <a:pt x="343" y="256"/>
                  </a:lnTo>
                  <a:lnTo>
                    <a:pt x="337" y="256"/>
                  </a:lnTo>
                  <a:lnTo>
                    <a:pt x="331" y="255"/>
                  </a:lnTo>
                  <a:lnTo>
                    <a:pt x="324" y="254"/>
                  </a:lnTo>
                  <a:lnTo>
                    <a:pt x="318" y="249"/>
                  </a:lnTo>
                  <a:lnTo>
                    <a:pt x="311" y="242"/>
                  </a:lnTo>
                  <a:lnTo>
                    <a:pt x="306" y="236"/>
                  </a:lnTo>
                  <a:lnTo>
                    <a:pt x="302" y="229"/>
                  </a:lnTo>
                  <a:lnTo>
                    <a:pt x="299" y="222"/>
                  </a:lnTo>
                  <a:lnTo>
                    <a:pt x="296" y="214"/>
                  </a:lnTo>
                  <a:lnTo>
                    <a:pt x="295" y="204"/>
                  </a:lnTo>
                  <a:lnTo>
                    <a:pt x="295" y="194"/>
                  </a:lnTo>
                  <a:lnTo>
                    <a:pt x="300" y="186"/>
                  </a:lnTo>
                  <a:lnTo>
                    <a:pt x="305" y="181"/>
                  </a:lnTo>
                  <a:lnTo>
                    <a:pt x="310" y="180"/>
                  </a:lnTo>
                  <a:lnTo>
                    <a:pt x="315" y="179"/>
                  </a:lnTo>
                  <a:lnTo>
                    <a:pt x="323" y="180"/>
                  </a:lnTo>
                  <a:lnTo>
                    <a:pt x="329" y="182"/>
                  </a:lnTo>
                  <a:lnTo>
                    <a:pt x="335" y="185"/>
                  </a:lnTo>
                  <a:lnTo>
                    <a:pt x="340" y="189"/>
                  </a:lnTo>
                  <a:lnTo>
                    <a:pt x="345" y="192"/>
                  </a:lnTo>
                  <a:lnTo>
                    <a:pt x="351" y="197"/>
                  </a:lnTo>
                  <a:lnTo>
                    <a:pt x="355" y="203"/>
                  </a:lnTo>
                  <a:lnTo>
                    <a:pt x="360" y="210"/>
                  </a:lnTo>
                  <a:lnTo>
                    <a:pt x="362" y="217"/>
                  </a:lnTo>
                  <a:lnTo>
                    <a:pt x="364" y="225"/>
                  </a:lnTo>
                  <a:lnTo>
                    <a:pt x="365" y="232"/>
                  </a:lnTo>
                  <a:lnTo>
                    <a:pt x="366" y="242"/>
                  </a:lnTo>
                  <a:lnTo>
                    <a:pt x="368" y="250"/>
                  </a:lnTo>
                  <a:lnTo>
                    <a:pt x="369" y="257"/>
                  </a:lnTo>
                  <a:lnTo>
                    <a:pt x="369" y="265"/>
                  </a:lnTo>
                  <a:lnTo>
                    <a:pt x="369" y="274"/>
                  </a:lnTo>
                  <a:lnTo>
                    <a:pt x="368" y="282"/>
                  </a:lnTo>
                  <a:lnTo>
                    <a:pt x="366" y="289"/>
                  </a:lnTo>
                  <a:lnTo>
                    <a:pt x="364" y="297"/>
                  </a:lnTo>
                  <a:lnTo>
                    <a:pt x="360" y="304"/>
                  </a:lnTo>
                  <a:lnTo>
                    <a:pt x="356" y="313"/>
                  </a:lnTo>
                  <a:lnTo>
                    <a:pt x="351" y="319"/>
                  </a:lnTo>
                  <a:lnTo>
                    <a:pt x="346" y="325"/>
                  </a:lnTo>
                  <a:lnTo>
                    <a:pt x="339" y="330"/>
                  </a:lnTo>
                  <a:lnTo>
                    <a:pt x="333" y="333"/>
                  </a:lnTo>
                  <a:lnTo>
                    <a:pt x="328" y="334"/>
                  </a:lnTo>
                  <a:lnTo>
                    <a:pt x="321" y="335"/>
                  </a:lnTo>
                  <a:lnTo>
                    <a:pt x="314" y="334"/>
                  </a:lnTo>
                  <a:lnTo>
                    <a:pt x="309" y="332"/>
                  </a:lnTo>
                  <a:lnTo>
                    <a:pt x="302" y="328"/>
                  </a:lnTo>
                  <a:lnTo>
                    <a:pt x="298" y="326"/>
                  </a:lnTo>
                  <a:lnTo>
                    <a:pt x="292" y="319"/>
                  </a:lnTo>
                  <a:lnTo>
                    <a:pt x="288" y="311"/>
                  </a:lnTo>
                  <a:lnTo>
                    <a:pt x="286" y="305"/>
                  </a:lnTo>
                  <a:lnTo>
                    <a:pt x="283" y="295"/>
                  </a:lnTo>
                  <a:lnTo>
                    <a:pt x="283" y="287"/>
                  </a:lnTo>
                  <a:lnTo>
                    <a:pt x="286" y="281"/>
                  </a:lnTo>
                  <a:lnTo>
                    <a:pt x="291" y="277"/>
                  </a:lnTo>
                  <a:lnTo>
                    <a:pt x="296" y="276"/>
                  </a:lnTo>
                  <a:lnTo>
                    <a:pt x="304" y="276"/>
                  </a:lnTo>
                  <a:lnTo>
                    <a:pt x="309" y="277"/>
                  </a:lnTo>
                  <a:lnTo>
                    <a:pt x="314" y="279"/>
                  </a:lnTo>
                  <a:lnTo>
                    <a:pt x="320" y="284"/>
                  </a:lnTo>
                  <a:lnTo>
                    <a:pt x="327" y="291"/>
                  </a:lnTo>
                  <a:lnTo>
                    <a:pt x="331" y="297"/>
                  </a:lnTo>
                  <a:lnTo>
                    <a:pt x="335" y="304"/>
                  </a:lnTo>
                  <a:lnTo>
                    <a:pt x="337" y="311"/>
                  </a:lnTo>
                  <a:lnTo>
                    <a:pt x="338" y="317"/>
                  </a:lnTo>
                  <a:lnTo>
                    <a:pt x="339" y="325"/>
                  </a:lnTo>
                  <a:lnTo>
                    <a:pt x="338" y="332"/>
                  </a:lnTo>
                  <a:lnTo>
                    <a:pt x="337" y="339"/>
                  </a:lnTo>
                  <a:lnTo>
                    <a:pt x="334" y="346"/>
                  </a:lnTo>
                  <a:lnTo>
                    <a:pt x="328" y="354"/>
                  </a:lnTo>
                  <a:lnTo>
                    <a:pt x="322" y="360"/>
                  </a:lnTo>
                  <a:lnTo>
                    <a:pt x="315" y="365"/>
                  </a:lnTo>
                  <a:lnTo>
                    <a:pt x="309" y="367"/>
                  </a:lnTo>
                  <a:lnTo>
                    <a:pt x="302" y="369"/>
                  </a:lnTo>
                  <a:lnTo>
                    <a:pt x="295" y="368"/>
                  </a:lnTo>
                  <a:lnTo>
                    <a:pt x="286" y="367"/>
                  </a:lnTo>
                  <a:lnTo>
                    <a:pt x="281" y="366"/>
                  </a:lnTo>
                  <a:lnTo>
                    <a:pt x="272" y="365"/>
                  </a:lnTo>
                  <a:lnTo>
                    <a:pt x="265" y="363"/>
                  </a:lnTo>
                  <a:lnTo>
                    <a:pt x="258" y="360"/>
                  </a:lnTo>
                  <a:lnTo>
                    <a:pt x="252" y="355"/>
                  </a:lnTo>
                  <a:lnTo>
                    <a:pt x="246" y="351"/>
                  </a:lnTo>
                  <a:lnTo>
                    <a:pt x="242" y="345"/>
                  </a:lnTo>
                  <a:lnTo>
                    <a:pt x="238" y="336"/>
                  </a:lnTo>
                  <a:lnTo>
                    <a:pt x="235" y="328"/>
                  </a:lnTo>
                  <a:lnTo>
                    <a:pt x="232" y="319"/>
                  </a:lnTo>
                  <a:lnTo>
                    <a:pt x="232" y="311"/>
                  </a:lnTo>
                  <a:lnTo>
                    <a:pt x="233" y="304"/>
                  </a:lnTo>
                  <a:lnTo>
                    <a:pt x="235" y="298"/>
                  </a:lnTo>
                  <a:lnTo>
                    <a:pt x="241" y="293"/>
                  </a:lnTo>
                  <a:lnTo>
                    <a:pt x="246" y="289"/>
                  </a:lnTo>
                  <a:lnTo>
                    <a:pt x="251" y="288"/>
                  </a:lnTo>
                  <a:lnTo>
                    <a:pt x="258" y="288"/>
                  </a:lnTo>
                  <a:lnTo>
                    <a:pt x="263" y="289"/>
                  </a:lnTo>
                  <a:lnTo>
                    <a:pt x="269" y="294"/>
                  </a:lnTo>
                  <a:lnTo>
                    <a:pt x="272" y="300"/>
                  </a:lnTo>
                  <a:lnTo>
                    <a:pt x="275" y="307"/>
                  </a:lnTo>
                  <a:lnTo>
                    <a:pt x="278" y="314"/>
                  </a:lnTo>
                  <a:lnTo>
                    <a:pt x="280" y="321"/>
                  </a:lnTo>
                  <a:lnTo>
                    <a:pt x="281" y="330"/>
                  </a:lnTo>
                  <a:lnTo>
                    <a:pt x="282" y="339"/>
                  </a:lnTo>
                  <a:lnTo>
                    <a:pt x="282" y="348"/>
                  </a:lnTo>
                  <a:lnTo>
                    <a:pt x="282" y="354"/>
                  </a:lnTo>
                  <a:lnTo>
                    <a:pt x="281" y="360"/>
                  </a:lnTo>
                  <a:lnTo>
                    <a:pt x="279" y="367"/>
                  </a:lnTo>
                  <a:lnTo>
                    <a:pt x="278" y="378"/>
                  </a:lnTo>
                  <a:lnTo>
                    <a:pt x="274" y="388"/>
                  </a:lnTo>
                  <a:lnTo>
                    <a:pt x="270" y="395"/>
                  </a:lnTo>
                  <a:lnTo>
                    <a:pt x="266" y="404"/>
                  </a:lnTo>
                  <a:lnTo>
                    <a:pt x="260" y="410"/>
                  </a:lnTo>
                  <a:lnTo>
                    <a:pt x="255" y="413"/>
                  </a:lnTo>
                  <a:lnTo>
                    <a:pt x="250" y="415"/>
                  </a:lnTo>
                  <a:lnTo>
                    <a:pt x="243" y="416"/>
                  </a:lnTo>
                  <a:lnTo>
                    <a:pt x="237" y="415"/>
                  </a:lnTo>
                  <a:lnTo>
                    <a:pt x="232" y="413"/>
                  </a:lnTo>
                  <a:lnTo>
                    <a:pt x="224" y="412"/>
                  </a:lnTo>
                  <a:lnTo>
                    <a:pt x="217" y="406"/>
                  </a:lnTo>
                  <a:lnTo>
                    <a:pt x="211" y="401"/>
                  </a:lnTo>
                  <a:lnTo>
                    <a:pt x="205" y="394"/>
                  </a:lnTo>
                  <a:lnTo>
                    <a:pt x="201" y="386"/>
                  </a:lnTo>
                  <a:lnTo>
                    <a:pt x="196" y="377"/>
                  </a:lnTo>
                  <a:lnTo>
                    <a:pt x="194" y="366"/>
                  </a:lnTo>
                  <a:lnTo>
                    <a:pt x="193" y="357"/>
                  </a:lnTo>
                  <a:lnTo>
                    <a:pt x="195" y="349"/>
                  </a:lnTo>
                  <a:lnTo>
                    <a:pt x="198" y="343"/>
                  </a:lnTo>
                  <a:lnTo>
                    <a:pt x="201" y="338"/>
                  </a:lnTo>
                  <a:lnTo>
                    <a:pt x="207" y="334"/>
                  </a:lnTo>
                  <a:lnTo>
                    <a:pt x="213" y="334"/>
                  </a:lnTo>
                  <a:lnTo>
                    <a:pt x="218" y="336"/>
                  </a:lnTo>
                  <a:lnTo>
                    <a:pt x="226" y="341"/>
                  </a:lnTo>
                  <a:lnTo>
                    <a:pt x="230" y="348"/>
                  </a:lnTo>
                  <a:lnTo>
                    <a:pt x="233" y="357"/>
                  </a:lnTo>
                  <a:lnTo>
                    <a:pt x="235" y="367"/>
                  </a:lnTo>
                  <a:lnTo>
                    <a:pt x="237" y="379"/>
                  </a:lnTo>
                  <a:lnTo>
                    <a:pt x="236" y="389"/>
                  </a:lnTo>
                  <a:lnTo>
                    <a:pt x="235" y="399"/>
                  </a:lnTo>
                  <a:lnTo>
                    <a:pt x="232" y="407"/>
                  </a:lnTo>
                  <a:lnTo>
                    <a:pt x="231" y="417"/>
                  </a:lnTo>
                  <a:lnTo>
                    <a:pt x="230" y="425"/>
                  </a:lnTo>
                  <a:lnTo>
                    <a:pt x="227" y="432"/>
                  </a:lnTo>
                  <a:lnTo>
                    <a:pt x="223" y="441"/>
                  </a:lnTo>
                  <a:lnTo>
                    <a:pt x="219" y="448"/>
                  </a:lnTo>
                  <a:lnTo>
                    <a:pt x="214" y="453"/>
                  </a:lnTo>
                  <a:lnTo>
                    <a:pt x="208" y="456"/>
                  </a:lnTo>
                  <a:lnTo>
                    <a:pt x="203" y="457"/>
                  </a:lnTo>
                  <a:lnTo>
                    <a:pt x="198" y="456"/>
                  </a:lnTo>
                  <a:lnTo>
                    <a:pt x="191" y="452"/>
                  </a:lnTo>
                  <a:lnTo>
                    <a:pt x="185" y="446"/>
                  </a:lnTo>
                  <a:lnTo>
                    <a:pt x="181" y="440"/>
                  </a:lnTo>
                  <a:lnTo>
                    <a:pt x="176" y="433"/>
                  </a:lnTo>
                  <a:lnTo>
                    <a:pt x="172" y="424"/>
                  </a:lnTo>
                  <a:lnTo>
                    <a:pt x="169" y="417"/>
                  </a:lnTo>
                  <a:lnTo>
                    <a:pt x="167" y="408"/>
                  </a:lnTo>
                  <a:lnTo>
                    <a:pt x="163" y="399"/>
                  </a:lnTo>
                  <a:lnTo>
                    <a:pt x="162" y="387"/>
                  </a:lnTo>
                  <a:lnTo>
                    <a:pt x="161" y="379"/>
                  </a:lnTo>
                  <a:lnTo>
                    <a:pt x="163" y="374"/>
                  </a:lnTo>
                  <a:lnTo>
                    <a:pt x="165" y="367"/>
                  </a:lnTo>
                  <a:lnTo>
                    <a:pt x="172" y="364"/>
                  </a:lnTo>
                  <a:lnTo>
                    <a:pt x="179" y="364"/>
                  </a:lnTo>
                  <a:lnTo>
                    <a:pt x="184" y="367"/>
                  </a:lnTo>
                  <a:lnTo>
                    <a:pt x="189" y="372"/>
                  </a:lnTo>
                  <a:lnTo>
                    <a:pt x="192" y="378"/>
                  </a:lnTo>
                  <a:lnTo>
                    <a:pt x="195" y="385"/>
                  </a:lnTo>
                  <a:lnTo>
                    <a:pt x="196" y="393"/>
                  </a:lnTo>
                  <a:lnTo>
                    <a:pt x="198" y="399"/>
                  </a:lnTo>
                  <a:lnTo>
                    <a:pt x="198" y="406"/>
                  </a:lnTo>
                  <a:lnTo>
                    <a:pt x="198" y="413"/>
                  </a:lnTo>
                  <a:lnTo>
                    <a:pt x="196" y="423"/>
                  </a:lnTo>
                  <a:lnTo>
                    <a:pt x="194" y="430"/>
                  </a:lnTo>
                  <a:lnTo>
                    <a:pt x="191" y="438"/>
                  </a:lnTo>
                  <a:lnTo>
                    <a:pt x="187" y="445"/>
                  </a:lnTo>
                  <a:lnTo>
                    <a:pt x="181" y="449"/>
                  </a:lnTo>
                  <a:lnTo>
                    <a:pt x="173" y="452"/>
                  </a:lnTo>
                  <a:lnTo>
                    <a:pt x="168" y="454"/>
                  </a:lnTo>
                  <a:lnTo>
                    <a:pt x="160" y="456"/>
                  </a:lnTo>
                  <a:lnTo>
                    <a:pt x="154" y="457"/>
                  </a:lnTo>
                  <a:lnTo>
                    <a:pt x="149" y="456"/>
                  </a:lnTo>
                  <a:lnTo>
                    <a:pt x="143" y="454"/>
                  </a:lnTo>
                  <a:lnTo>
                    <a:pt x="138" y="451"/>
                  </a:lnTo>
                  <a:lnTo>
                    <a:pt x="130" y="445"/>
                  </a:lnTo>
                  <a:lnTo>
                    <a:pt x="125" y="441"/>
                  </a:lnTo>
                  <a:lnTo>
                    <a:pt x="120" y="434"/>
                  </a:lnTo>
                  <a:lnTo>
                    <a:pt x="115" y="425"/>
                  </a:lnTo>
                  <a:lnTo>
                    <a:pt x="110" y="416"/>
                  </a:lnTo>
                  <a:lnTo>
                    <a:pt x="107" y="407"/>
                  </a:lnTo>
                  <a:lnTo>
                    <a:pt x="104" y="397"/>
                  </a:lnTo>
                  <a:lnTo>
                    <a:pt x="103" y="388"/>
                  </a:lnTo>
                  <a:lnTo>
                    <a:pt x="102" y="381"/>
                  </a:lnTo>
                  <a:lnTo>
                    <a:pt x="101" y="374"/>
                  </a:lnTo>
                  <a:lnTo>
                    <a:pt x="101" y="367"/>
                  </a:lnTo>
                  <a:lnTo>
                    <a:pt x="103" y="362"/>
                  </a:lnTo>
                  <a:lnTo>
                    <a:pt x="106" y="357"/>
                  </a:lnTo>
                  <a:lnTo>
                    <a:pt x="111" y="353"/>
                  </a:lnTo>
                  <a:lnTo>
                    <a:pt x="115" y="351"/>
                  </a:lnTo>
                  <a:lnTo>
                    <a:pt x="121" y="351"/>
                  </a:lnTo>
                  <a:lnTo>
                    <a:pt x="126" y="352"/>
                  </a:lnTo>
                  <a:lnTo>
                    <a:pt x="132" y="355"/>
                  </a:lnTo>
                  <a:lnTo>
                    <a:pt x="138" y="361"/>
                  </a:lnTo>
                  <a:lnTo>
                    <a:pt x="142" y="367"/>
                  </a:lnTo>
                  <a:lnTo>
                    <a:pt x="144" y="373"/>
                  </a:lnTo>
                  <a:lnTo>
                    <a:pt x="147" y="381"/>
                  </a:lnTo>
                  <a:lnTo>
                    <a:pt x="147" y="388"/>
                  </a:lnTo>
                  <a:lnTo>
                    <a:pt x="149" y="398"/>
                  </a:lnTo>
                  <a:lnTo>
                    <a:pt x="149" y="408"/>
                  </a:lnTo>
                  <a:lnTo>
                    <a:pt x="149" y="416"/>
                  </a:lnTo>
                  <a:lnTo>
                    <a:pt x="147" y="424"/>
                  </a:lnTo>
                  <a:lnTo>
                    <a:pt x="144" y="431"/>
                  </a:lnTo>
                  <a:lnTo>
                    <a:pt x="142" y="438"/>
                  </a:lnTo>
                  <a:lnTo>
                    <a:pt x="137" y="449"/>
                  </a:lnTo>
                  <a:lnTo>
                    <a:pt x="133" y="456"/>
                  </a:lnTo>
                  <a:lnTo>
                    <a:pt x="130" y="464"/>
                  </a:lnTo>
                  <a:lnTo>
                    <a:pt x="124" y="472"/>
                  </a:lnTo>
                  <a:lnTo>
                    <a:pt x="117" y="479"/>
                  </a:lnTo>
                  <a:lnTo>
                    <a:pt x="111" y="481"/>
                  </a:lnTo>
                  <a:lnTo>
                    <a:pt x="104" y="480"/>
                  </a:lnTo>
                  <a:lnTo>
                    <a:pt x="95" y="478"/>
                  </a:lnTo>
                  <a:lnTo>
                    <a:pt x="88" y="473"/>
                  </a:lnTo>
                  <a:lnTo>
                    <a:pt x="78" y="465"/>
                  </a:lnTo>
                  <a:lnTo>
                    <a:pt x="73" y="459"/>
                  </a:lnTo>
                  <a:lnTo>
                    <a:pt x="68" y="450"/>
                  </a:lnTo>
                  <a:lnTo>
                    <a:pt x="65" y="442"/>
                  </a:lnTo>
                  <a:lnTo>
                    <a:pt x="61" y="433"/>
                  </a:lnTo>
                  <a:lnTo>
                    <a:pt x="60" y="424"/>
                  </a:lnTo>
                  <a:lnTo>
                    <a:pt x="59" y="417"/>
                  </a:lnTo>
                  <a:lnTo>
                    <a:pt x="58" y="405"/>
                  </a:lnTo>
                  <a:lnTo>
                    <a:pt x="57" y="398"/>
                  </a:lnTo>
                  <a:lnTo>
                    <a:pt x="57" y="390"/>
                  </a:lnTo>
                  <a:lnTo>
                    <a:pt x="57" y="383"/>
                  </a:lnTo>
                  <a:lnTo>
                    <a:pt x="60" y="375"/>
                  </a:lnTo>
                  <a:lnTo>
                    <a:pt x="64" y="371"/>
                  </a:lnTo>
                  <a:lnTo>
                    <a:pt x="71" y="368"/>
                  </a:lnTo>
                  <a:lnTo>
                    <a:pt x="75" y="368"/>
                  </a:lnTo>
                  <a:lnTo>
                    <a:pt x="80" y="370"/>
                  </a:lnTo>
                  <a:lnTo>
                    <a:pt x="85" y="374"/>
                  </a:lnTo>
                  <a:lnTo>
                    <a:pt x="89" y="379"/>
                  </a:lnTo>
                  <a:lnTo>
                    <a:pt x="91" y="387"/>
                  </a:lnTo>
                  <a:lnTo>
                    <a:pt x="93" y="395"/>
                  </a:lnTo>
                  <a:lnTo>
                    <a:pt x="94" y="402"/>
                  </a:lnTo>
                  <a:lnTo>
                    <a:pt x="95" y="413"/>
                  </a:lnTo>
                  <a:lnTo>
                    <a:pt x="95" y="424"/>
                  </a:lnTo>
                  <a:lnTo>
                    <a:pt x="95" y="432"/>
                  </a:lnTo>
                  <a:lnTo>
                    <a:pt x="94" y="440"/>
                  </a:lnTo>
                  <a:lnTo>
                    <a:pt x="93" y="449"/>
                  </a:lnTo>
                  <a:lnTo>
                    <a:pt x="90" y="455"/>
                  </a:lnTo>
                  <a:lnTo>
                    <a:pt x="85" y="463"/>
                  </a:lnTo>
                  <a:lnTo>
                    <a:pt x="80" y="470"/>
                  </a:lnTo>
                  <a:lnTo>
                    <a:pt x="75" y="473"/>
                  </a:lnTo>
                  <a:lnTo>
                    <a:pt x="70" y="477"/>
                  </a:lnTo>
                  <a:lnTo>
                    <a:pt x="64" y="480"/>
                  </a:lnTo>
                  <a:lnTo>
                    <a:pt x="59" y="483"/>
                  </a:lnTo>
                  <a:lnTo>
                    <a:pt x="54" y="485"/>
                  </a:lnTo>
                  <a:lnTo>
                    <a:pt x="47" y="486"/>
                  </a:lnTo>
                  <a:lnTo>
                    <a:pt x="38" y="486"/>
                  </a:lnTo>
                  <a:lnTo>
                    <a:pt x="31" y="485"/>
                  </a:lnTo>
                  <a:lnTo>
                    <a:pt x="22" y="480"/>
                  </a:lnTo>
                  <a:lnTo>
                    <a:pt x="16" y="474"/>
                  </a:lnTo>
                  <a:lnTo>
                    <a:pt x="10" y="466"/>
                  </a:lnTo>
                  <a:lnTo>
                    <a:pt x="5" y="457"/>
                  </a:lnTo>
                  <a:lnTo>
                    <a:pt x="2" y="449"/>
                  </a:lnTo>
                  <a:lnTo>
                    <a:pt x="0" y="440"/>
                  </a:lnTo>
                </a:path>
              </a:pathLst>
            </a:custGeom>
            <a:noFill/>
            <a:ln w="12700" cap="rnd" cmpd="sng">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3" name="Oval 71"/>
            <p:cNvSpPr>
              <a:spLocks noChangeArrowheads="1"/>
            </p:cNvSpPr>
            <p:nvPr/>
          </p:nvSpPr>
          <p:spPr bwMode="auto">
            <a:xfrm>
              <a:off x="4922" y="1066"/>
              <a:ext cx="8" cy="7"/>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04" name="Freeform 72"/>
            <p:cNvSpPr>
              <a:spLocks/>
            </p:cNvSpPr>
            <p:nvPr/>
          </p:nvSpPr>
          <p:spPr bwMode="auto">
            <a:xfrm>
              <a:off x="4766" y="888"/>
              <a:ext cx="58" cy="21"/>
            </a:xfrm>
            <a:custGeom>
              <a:avLst/>
              <a:gdLst>
                <a:gd name="T0" fmla="*/ 0 w 58"/>
                <a:gd name="T1" fmla="*/ 5 h 21"/>
                <a:gd name="T2" fmla="*/ 11 w 58"/>
                <a:gd name="T3" fmla="*/ 1 h 21"/>
                <a:gd name="T4" fmla="*/ 23 w 58"/>
                <a:gd name="T5" fmla="*/ 0 h 21"/>
                <a:gd name="T6" fmla="*/ 33 w 58"/>
                <a:gd name="T7" fmla="*/ 1 h 21"/>
                <a:gd name="T8" fmla="*/ 42 w 58"/>
                <a:gd name="T9" fmla="*/ 4 h 21"/>
                <a:gd name="T10" fmla="*/ 51 w 58"/>
                <a:gd name="T11" fmla="*/ 11 h 21"/>
                <a:gd name="T12" fmla="*/ 57 w 58"/>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58" h="21">
                  <a:moveTo>
                    <a:pt x="0" y="5"/>
                  </a:moveTo>
                  <a:lnTo>
                    <a:pt x="11" y="1"/>
                  </a:lnTo>
                  <a:lnTo>
                    <a:pt x="23" y="0"/>
                  </a:lnTo>
                  <a:lnTo>
                    <a:pt x="33" y="1"/>
                  </a:lnTo>
                  <a:lnTo>
                    <a:pt x="42" y="4"/>
                  </a:lnTo>
                  <a:lnTo>
                    <a:pt x="51" y="11"/>
                  </a:lnTo>
                  <a:lnTo>
                    <a:pt x="57" y="20"/>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5" name="Freeform 73"/>
            <p:cNvSpPr>
              <a:spLocks/>
            </p:cNvSpPr>
            <p:nvPr/>
          </p:nvSpPr>
          <p:spPr bwMode="auto">
            <a:xfrm>
              <a:off x="4878" y="989"/>
              <a:ext cx="69" cy="96"/>
            </a:xfrm>
            <a:custGeom>
              <a:avLst/>
              <a:gdLst>
                <a:gd name="T0" fmla="*/ 0 w 69"/>
                <a:gd name="T1" fmla="*/ 2 h 96"/>
                <a:gd name="T2" fmla="*/ 13 w 69"/>
                <a:gd name="T3" fmla="*/ 0 h 96"/>
                <a:gd name="T4" fmla="*/ 26 w 69"/>
                <a:gd name="T5" fmla="*/ 1 h 96"/>
                <a:gd name="T6" fmla="*/ 42 w 69"/>
                <a:gd name="T7" fmla="*/ 6 h 96"/>
                <a:gd name="T8" fmla="*/ 55 w 69"/>
                <a:gd name="T9" fmla="*/ 16 h 96"/>
                <a:gd name="T10" fmla="*/ 61 w 69"/>
                <a:gd name="T11" fmla="*/ 28 h 96"/>
                <a:gd name="T12" fmla="*/ 67 w 69"/>
                <a:gd name="T13" fmla="*/ 43 h 96"/>
                <a:gd name="T14" fmla="*/ 68 w 69"/>
                <a:gd name="T15" fmla="*/ 60 h 96"/>
                <a:gd name="T16" fmla="*/ 66 w 69"/>
                <a:gd name="T17" fmla="*/ 75 h 96"/>
                <a:gd name="T18" fmla="*/ 62 w 69"/>
                <a:gd name="T19" fmla="*/ 85 h 96"/>
                <a:gd name="T20" fmla="*/ 55 w 69"/>
                <a:gd name="T21"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96">
                  <a:moveTo>
                    <a:pt x="0" y="2"/>
                  </a:moveTo>
                  <a:lnTo>
                    <a:pt x="13" y="0"/>
                  </a:lnTo>
                  <a:lnTo>
                    <a:pt x="26" y="1"/>
                  </a:lnTo>
                  <a:lnTo>
                    <a:pt x="42" y="6"/>
                  </a:lnTo>
                  <a:lnTo>
                    <a:pt x="55" y="16"/>
                  </a:lnTo>
                  <a:lnTo>
                    <a:pt x="61" y="28"/>
                  </a:lnTo>
                  <a:lnTo>
                    <a:pt x="67" y="43"/>
                  </a:lnTo>
                  <a:lnTo>
                    <a:pt x="68" y="60"/>
                  </a:lnTo>
                  <a:lnTo>
                    <a:pt x="66" y="75"/>
                  </a:lnTo>
                  <a:lnTo>
                    <a:pt x="62" y="85"/>
                  </a:lnTo>
                  <a:lnTo>
                    <a:pt x="55" y="95"/>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8528" name="Group 96"/>
          <p:cNvGrpSpPr>
            <a:grpSpLocks/>
          </p:cNvGrpSpPr>
          <p:nvPr/>
        </p:nvGrpSpPr>
        <p:grpSpPr bwMode="auto">
          <a:xfrm>
            <a:off x="1814513" y="2336800"/>
            <a:ext cx="714375" cy="600075"/>
            <a:chOff x="1143" y="1472"/>
            <a:chExt cx="450" cy="378"/>
          </a:xfrm>
        </p:grpSpPr>
        <p:grpSp>
          <p:nvGrpSpPr>
            <p:cNvPr id="18514" name="Group 82"/>
            <p:cNvGrpSpPr>
              <a:grpSpLocks/>
            </p:cNvGrpSpPr>
            <p:nvPr/>
          </p:nvGrpSpPr>
          <p:grpSpPr bwMode="auto">
            <a:xfrm>
              <a:off x="1143" y="1472"/>
              <a:ext cx="450" cy="378"/>
              <a:chOff x="1143" y="1472"/>
              <a:chExt cx="450" cy="378"/>
            </a:xfrm>
          </p:grpSpPr>
          <p:sp>
            <p:nvSpPr>
              <p:cNvPr id="18507" name="Freeform 75"/>
              <p:cNvSpPr>
                <a:spLocks/>
              </p:cNvSpPr>
              <p:nvPr/>
            </p:nvSpPr>
            <p:spPr bwMode="auto">
              <a:xfrm>
                <a:off x="1179" y="1517"/>
                <a:ext cx="378" cy="239"/>
              </a:xfrm>
              <a:custGeom>
                <a:avLst/>
                <a:gdLst>
                  <a:gd name="T0" fmla="*/ 0 w 378"/>
                  <a:gd name="T1" fmla="*/ 238 h 239"/>
                  <a:gd name="T2" fmla="*/ 35 w 378"/>
                  <a:gd name="T3" fmla="*/ 0 h 239"/>
                  <a:gd name="T4" fmla="*/ 342 w 378"/>
                  <a:gd name="T5" fmla="*/ 0 h 239"/>
                  <a:gd name="T6" fmla="*/ 377 w 378"/>
                  <a:gd name="T7" fmla="*/ 238 h 239"/>
                  <a:gd name="T8" fmla="*/ 0 w 378"/>
                  <a:gd name="T9" fmla="*/ 238 h 239"/>
                </a:gdLst>
                <a:ahLst/>
                <a:cxnLst>
                  <a:cxn ang="0">
                    <a:pos x="T0" y="T1"/>
                  </a:cxn>
                  <a:cxn ang="0">
                    <a:pos x="T2" y="T3"/>
                  </a:cxn>
                  <a:cxn ang="0">
                    <a:pos x="T4" y="T5"/>
                  </a:cxn>
                  <a:cxn ang="0">
                    <a:pos x="T6" y="T7"/>
                  </a:cxn>
                  <a:cxn ang="0">
                    <a:pos x="T8" y="T9"/>
                  </a:cxn>
                </a:cxnLst>
                <a:rect l="0" t="0" r="r" b="b"/>
                <a:pathLst>
                  <a:path w="378" h="239">
                    <a:moveTo>
                      <a:pt x="0" y="238"/>
                    </a:moveTo>
                    <a:lnTo>
                      <a:pt x="35" y="0"/>
                    </a:lnTo>
                    <a:lnTo>
                      <a:pt x="342" y="0"/>
                    </a:lnTo>
                    <a:lnTo>
                      <a:pt x="377" y="238"/>
                    </a:lnTo>
                    <a:lnTo>
                      <a:pt x="0" y="238"/>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8" name="Freeform 76"/>
              <p:cNvSpPr>
                <a:spLocks/>
              </p:cNvSpPr>
              <p:nvPr/>
            </p:nvSpPr>
            <p:spPr bwMode="auto">
              <a:xfrm>
                <a:off x="1143" y="1755"/>
                <a:ext cx="450" cy="95"/>
              </a:xfrm>
              <a:custGeom>
                <a:avLst/>
                <a:gdLst>
                  <a:gd name="T0" fmla="*/ 35 w 450"/>
                  <a:gd name="T1" fmla="*/ 0 h 95"/>
                  <a:gd name="T2" fmla="*/ 414 w 450"/>
                  <a:gd name="T3" fmla="*/ 0 h 95"/>
                  <a:gd name="T4" fmla="*/ 449 w 450"/>
                  <a:gd name="T5" fmla="*/ 94 h 95"/>
                  <a:gd name="T6" fmla="*/ 0 w 450"/>
                  <a:gd name="T7" fmla="*/ 94 h 95"/>
                  <a:gd name="T8" fmla="*/ 35 w 450"/>
                  <a:gd name="T9" fmla="*/ 0 h 95"/>
                </a:gdLst>
                <a:ahLst/>
                <a:cxnLst>
                  <a:cxn ang="0">
                    <a:pos x="T0" y="T1"/>
                  </a:cxn>
                  <a:cxn ang="0">
                    <a:pos x="T2" y="T3"/>
                  </a:cxn>
                  <a:cxn ang="0">
                    <a:pos x="T4" y="T5"/>
                  </a:cxn>
                  <a:cxn ang="0">
                    <a:pos x="T6" y="T7"/>
                  </a:cxn>
                  <a:cxn ang="0">
                    <a:pos x="T8" y="T9"/>
                  </a:cxn>
                </a:cxnLst>
                <a:rect l="0" t="0" r="r" b="b"/>
                <a:pathLst>
                  <a:path w="450" h="95">
                    <a:moveTo>
                      <a:pt x="35" y="0"/>
                    </a:moveTo>
                    <a:lnTo>
                      <a:pt x="414" y="0"/>
                    </a:lnTo>
                    <a:lnTo>
                      <a:pt x="449" y="94"/>
                    </a:lnTo>
                    <a:lnTo>
                      <a:pt x="0" y="94"/>
                    </a:lnTo>
                    <a:lnTo>
                      <a:pt x="35"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09" name="Freeform 77"/>
              <p:cNvSpPr>
                <a:spLocks/>
              </p:cNvSpPr>
              <p:nvPr/>
            </p:nvSpPr>
            <p:spPr bwMode="auto">
              <a:xfrm>
                <a:off x="1143" y="1517"/>
                <a:ext cx="71" cy="333"/>
              </a:xfrm>
              <a:custGeom>
                <a:avLst/>
                <a:gdLst>
                  <a:gd name="T0" fmla="*/ 35 w 71"/>
                  <a:gd name="T1" fmla="*/ 238 h 333"/>
                  <a:gd name="T2" fmla="*/ 0 w 71"/>
                  <a:gd name="T3" fmla="*/ 332 h 333"/>
                  <a:gd name="T4" fmla="*/ 37 w 71"/>
                  <a:gd name="T5" fmla="*/ 98 h 333"/>
                  <a:gd name="T6" fmla="*/ 70 w 71"/>
                  <a:gd name="T7" fmla="*/ 0 h 333"/>
                  <a:gd name="T8" fmla="*/ 35 w 71"/>
                  <a:gd name="T9" fmla="*/ 238 h 333"/>
                </a:gdLst>
                <a:ahLst/>
                <a:cxnLst>
                  <a:cxn ang="0">
                    <a:pos x="T0" y="T1"/>
                  </a:cxn>
                  <a:cxn ang="0">
                    <a:pos x="T2" y="T3"/>
                  </a:cxn>
                  <a:cxn ang="0">
                    <a:pos x="T4" y="T5"/>
                  </a:cxn>
                  <a:cxn ang="0">
                    <a:pos x="T6" y="T7"/>
                  </a:cxn>
                  <a:cxn ang="0">
                    <a:pos x="T8" y="T9"/>
                  </a:cxn>
                </a:cxnLst>
                <a:rect l="0" t="0" r="r" b="b"/>
                <a:pathLst>
                  <a:path w="71" h="333">
                    <a:moveTo>
                      <a:pt x="35" y="238"/>
                    </a:moveTo>
                    <a:lnTo>
                      <a:pt x="0" y="332"/>
                    </a:lnTo>
                    <a:lnTo>
                      <a:pt x="37" y="98"/>
                    </a:lnTo>
                    <a:lnTo>
                      <a:pt x="70" y="0"/>
                    </a:lnTo>
                    <a:lnTo>
                      <a:pt x="35" y="23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10" name="Freeform 78"/>
              <p:cNvSpPr>
                <a:spLocks/>
              </p:cNvSpPr>
              <p:nvPr/>
            </p:nvSpPr>
            <p:spPr bwMode="auto">
              <a:xfrm>
                <a:off x="1522" y="1513"/>
                <a:ext cx="71" cy="336"/>
              </a:xfrm>
              <a:custGeom>
                <a:avLst/>
                <a:gdLst>
                  <a:gd name="T0" fmla="*/ 35 w 71"/>
                  <a:gd name="T1" fmla="*/ 238 h 336"/>
                  <a:gd name="T2" fmla="*/ 70 w 71"/>
                  <a:gd name="T3" fmla="*/ 335 h 336"/>
                  <a:gd name="T4" fmla="*/ 32 w 71"/>
                  <a:gd name="T5" fmla="*/ 98 h 336"/>
                  <a:gd name="T6" fmla="*/ 0 w 71"/>
                  <a:gd name="T7" fmla="*/ 0 h 336"/>
                  <a:gd name="T8" fmla="*/ 35 w 71"/>
                  <a:gd name="T9" fmla="*/ 238 h 336"/>
                </a:gdLst>
                <a:ahLst/>
                <a:cxnLst>
                  <a:cxn ang="0">
                    <a:pos x="T0" y="T1"/>
                  </a:cxn>
                  <a:cxn ang="0">
                    <a:pos x="T2" y="T3"/>
                  </a:cxn>
                  <a:cxn ang="0">
                    <a:pos x="T4" y="T5"/>
                  </a:cxn>
                  <a:cxn ang="0">
                    <a:pos x="T6" y="T7"/>
                  </a:cxn>
                  <a:cxn ang="0">
                    <a:pos x="T8" y="T9"/>
                  </a:cxn>
                </a:cxnLst>
                <a:rect l="0" t="0" r="r" b="b"/>
                <a:pathLst>
                  <a:path w="71" h="336">
                    <a:moveTo>
                      <a:pt x="35" y="238"/>
                    </a:moveTo>
                    <a:lnTo>
                      <a:pt x="70" y="335"/>
                    </a:lnTo>
                    <a:lnTo>
                      <a:pt x="32" y="98"/>
                    </a:lnTo>
                    <a:lnTo>
                      <a:pt x="0" y="0"/>
                    </a:lnTo>
                    <a:lnTo>
                      <a:pt x="35" y="23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11" name="Freeform 79"/>
              <p:cNvSpPr>
                <a:spLocks/>
              </p:cNvSpPr>
              <p:nvPr/>
            </p:nvSpPr>
            <p:spPr bwMode="auto">
              <a:xfrm>
                <a:off x="1245" y="1472"/>
                <a:ext cx="59" cy="46"/>
              </a:xfrm>
              <a:custGeom>
                <a:avLst/>
                <a:gdLst>
                  <a:gd name="T0" fmla="*/ 0 w 59"/>
                  <a:gd name="T1" fmla="*/ 45 h 46"/>
                  <a:gd name="T2" fmla="*/ 0 w 59"/>
                  <a:gd name="T3" fmla="*/ 34 h 46"/>
                  <a:gd name="T4" fmla="*/ 9 w 59"/>
                  <a:gd name="T5" fmla="*/ 1 h 46"/>
                  <a:gd name="T6" fmla="*/ 48 w 59"/>
                  <a:gd name="T7" fmla="*/ 0 h 46"/>
                  <a:gd name="T8" fmla="*/ 58 w 59"/>
                  <a:gd name="T9" fmla="*/ 32 h 46"/>
                  <a:gd name="T10" fmla="*/ 58 w 59"/>
                  <a:gd name="T11" fmla="*/ 45 h 46"/>
                  <a:gd name="T12" fmla="*/ 0 w 59"/>
                  <a:gd name="T13" fmla="*/ 45 h 46"/>
                </a:gdLst>
                <a:ahLst/>
                <a:cxnLst>
                  <a:cxn ang="0">
                    <a:pos x="T0" y="T1"/>
                  </a:cxn>
                  <a:cxn ang="0">
                    <a:pos x="T2" y="T3"/>
                  </a:cxn>
                  <a:cxn ang="0">
                    <a:pos x="T4" y="T5"/>
                  </a:cxn>
                  <a:cxn ang="0">
                    <a:pos x="T6" y="T7"/>
                  </a:cxn>
                  <a:cxn ang="0">
                    <a:pos x="T8" y="T9"/>
                  </a:cxn>
                  <a:cxn ang="0">
                    <a:pos x="T10" y="T11"/>
                  </a:cxn>
                  <a:cxn ang="0">
                    <a:pos x="T12" y="T13"/>
                  </a:cxn>
                </a:cxnLst>
                <a:rect l="0" t="0" r="r" b="b"/>
                <a:pathLst>
                  <a:path w="59" h="46">
                    <a:moveTo>
                      <a:pt x="0" y="45"/>
                    </a:moveTo>
                    <a:lnTo>
                      <a:pt x="0" y="34"/>
                    </a:lnTo>
                    <a:lnTo>
                      <a:pt x="9" y="1"/>
                    </a:lnTo>
                    <a:lnTo>
                      <a:pt x="48" y="0"/>
                    </a:lnTo>
                    <a:lnTo>
                      <a:pt x="58" y="32"/>
                    </a:lnTo>
                    <a:lnTo>
                      <a:pt x="58" y="45"/>
                    </a:lnTo>
                    <a:lnTo>
                      <a:pt x="0" y="4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12" name="Freeform 80"/>
              <p:cNvSpPr>
                <a:spLocks/>
              </p:cNvSpPr>
              <p:nvPr/>
            </p:nvSpPr>
            <p:spPr bwMode="auto">
              <a:xfrm>
                <a:off x="1425" y="1472"/>
                <a:ext cx="58" cy="46"/>
              </a:xfrm>
              <a:custGeom>
                <a:avLst/>
                <a:gdLst>
                  <a:gd name="T0" fmla="*/ 0 w 58"/>
                  <a:gd name="T1" fmla="*/ 45 h 46"/>
                  <a:gd name="T2" fmla="*/ 0 w 58"/>
                  <a:gd name="T3" fmla="*/ 34 h 46"/>
                  <a:gd name="T4" fmla="*/ 9 w 58"/>
                  <a:gd name="T5" fmla="*/ 1 h 46"/>
                  <a:gd name="T6" fmla="*/ 47 w 58"/>
                  <a:gd name="T7" fmla="*/ 0 h 46"/>
                  <a:gd name="T8" fmla="*/ 57 w 58"/>
                  <a:gd name="T9" fmla="*/ 32 h 46"/>
                  <a:gd name="T10" fmla="*/ 57 w 58"/>
                  <a:gd name="T11" fmla="*/ 45 h 46"/>
                  <a:gd name="T12" fmla="*/ 0 w 58"/>
                  <a:gd name="T13" fmla="*/ 45 h 46"/>
                </a:gdLst>
                <a:ahLst/>
                <a:cxnLst>
                  <a:cxn ang="0">
                    <a:pos x="T0" y="T1"/>
                  </a:cxn>
                  <a:cxn ang="0">
                    <a:pos x="T2" y="T3"/>
                  </a:cxn>
                  <a:cxn ang="0">
                    <a:pos x="T4" y="T5"/>
                  </a:cxn>
                  <a:cxn ang="0">
                    <a:pos x="T6" y="T7"/>
                  </a:cxn>
                  <a:cxn ang="0">
                    <a:pos x="T8" y="T9"/>
                  </a:cxn>
                  <a:cxn ang="0">
                    <a:pos x="T10" y="T11"/>
                  </a:cxn>
                  <a:cxn ang="0">
                    <a:pos x="T12" y="T13"/>
                  </a:cxn>
                </a:cxnLst>
                <a:rect l="0" t="0" r="r" b="b"/>
                <a:pathLst>
                  <a:path w="58" h="46">
                    <a:moveTo>
                      <a:pt x="0" y="45"/>
                    </a:moveTo>
                    <a:lnTo>
                      <a:pt x="0" y="34"/>
                    </a:lnTo>
                    <a:lnTo>
                      <a:pt x="9" y="1"/>
                    </a:lnTo>
                    <a:lnTo>
                      <a:pt x="47" y="0"/>
                    </a:lnTo>
                    <a:lnTo>
                      <a:pt x="57" y="32"/>
                    </a:lnTo>
                    <a:lnTo>
                      <a:pt x="57" y="45"/>
                    </a:lnTo>
                    <a:lnTo>
                      <a:pt x="0" y="4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13" name="Freeform 81"/>
              <p:cNvSpPr>
                <a:spLocks/>
              </p:cNvSpPr>
              <p:nvPr/>
            </p:nvSpPr>
            <p:spPr bwMode="auto">
              <a:xfrm>
                <a:off x="1207" y="1535"/>
                <a:ext cx="322" cy="203"/>
              </a:xfrm>
              <a:custGeom>
                <a:avLst/>
                <a:gdLst>
                  <a:gd name="T0" fmla="*/ 0 w 322"/>
                  <a:gd name="T1" fmla="*/ 202 h 203"/>
                  <a:gd name="T2" fmla="*/ 30 w 322"/>
                  <a:gd name="T3" fmla="*/ 0 h 203"/>
                  <a:gd name="T4" fmla="*/ 291 w 322"/>
                  <a:gd name="T5" fmla="*/ 0 h 203"/>
                  <a:gd name="T6" fmla="*/ 321 w 322"/>
                  <a:gd name="T7" fmla="*/ 202 h 203"/>
                  <a:gd name="T8" fmla="*/ 0 w 322"/>
                  <a:gd name="T9" fmla="*/ 202 h 203"/>
                </a:gdLst>
                <a:ahLst/>
                <a:cxnLst>
                  <a:cxn ang="0">
                    <a:pos x="T0" y="T1"/>
                  </a:cxn>
                  <a:cxn ang="0">
                    <a:pos x="T2" y="T3"/>
                  </a:cxn>
                  <a:cxn ang="0">
                    <a:pos x="T4" y="T5"/>
                  </a:cxn>
                  <a:cxn ang="0">
                    <a:pos x="T6" y="T7"/>
                  </a:cxn>
                  <a:cxn ang="0">
                    <a:pos x="T8" y="T9"/>
                  </a:cxn>
                </a:cxnLst>
                <a:rect l="0" t="0" r="r" b="b"/>
                <a:pathLst>
                  <a:path w="322" h="203">
                    <a:moveTo>
                      <a:pt x="0" y="202"/>
                    </a:moveTo>
                    <a:lnTo>
                      <a:pt x="30" y="0"/>
                    </a:lnTo>
                    <a:lnTo>
                      <a:pt x="291" y="0"/>
                    </a:lnTo>
                    <a:lnTo>
                      <a:pt x="321" y="202"/>
                    </a:lnTo>
                    <a:lnTo>
                      <a:pt x="0" y="20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8527" name="Group 95"/>
            <p:cNvGrpSpPr>
              <a:grpSpLocks/>
            </p:cNvGrpSpPr>
            <p:nvPr/>
          </p:nvGrpSpPr>
          <p:grpSpPr bwMode="auto">
            <a:xfrm>
              <a:off x="1289" y="1567"/>
              <a:ext cx="159" cy="137"/>
              <a:chOff x="1289" y="1567"/>
              <a:chExt cx="159" cy="137"/>
            </a:xfrm>
          </p:grpSpPr>
          <p:sp>
            <p:nvSpPr>
              <p:cNvPr id="18515" name="Rectangle 83"/>
              <p:cNvSpPr>
                <a:spLocks noChangeArrowheads="1"/>
              </p:cNvSpPr>
              <p:nvPr/>
            </p:nvSpPr>
            <p:spPr bwMode="auto">
              <a:xfrm>
                <a:off x="1289" y="1567"/>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16" name="Rectangle 84"/>
              <p:cNvSpPr>
                <a:spLocks noChangeArrowheads="1"/>
              </p:cNvSpPr>
              <p:nvPr/>
            </p:nvSpPr>
            <p:spPr bwMode="auto">
              <a:xfrm>
                <a:off x="1347" y="1567"/>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17" name="Rectangle 85"/>
              <p:cNvSpPr>
                <a:spLocks noChangeArrowheads="1"/>
              </p:cNvSpPr>
              <p:nvPr/>
            </p:nvSpPr>
            <p:spPr bwMode="auto">
              <a:xfrm>
                <a:off x="1406" y="1567"/>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18" name="Rectangle 86"/>
              <p:cNvSpPr>
                <a:spLocks noChangeArrowheads="1"/>
              </p:cNvSpPr>
              <p:nvPr/>
            </p:nvSpPr>
            <p:spPr bwMode="auto">
              <a:xfrm>
                <a:off x="1289" y="160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19" name="Rectangle 87"/>
              <p:cNvSpPr>
                <a:spLocks noChangeArrowheads="1"/>
              </p:cNvSpPr>
              <p:nvPr/>
            </p:nvSpPr>
            <p:spPr bwMode="auto">
              <a:xfrm>
                <a:off x="1347" y="1606"/>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0" name="Rectangle 88"/>
              <p:cNvSpPr>
                <a:spLocks noChangeArrowheads="1"/>
              </p:cNvSpPr>
              <p:nvPr/>
            </p:nvSpPr>
            <p:spPr bwMode="auto">
              <a:xfrm>
                <a:off x="1406" y="160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1" name="Rectangle 89"/>
              <p:cNvSpPr>
                <a:spLocks noChangeArrowheads="1"/>
              </p:cNvSpPr>
              <p:nvPr/>
            </p:nvSpPr>
            <p:spPr bwMode="auto">
              <a:xfrm>
                <a:off x="1289" y="164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2" name="Rectangle 90"/>
              <p:cNvSpPr>
                <a:spLocks noChangeArrowheads="1"/>
              </p:cNvSpPr>
              <p:nvPr/>
            </p:nvSpPr>
            <p:spPr bwMode="auto">
              <a:xfrm>
                <a:off x="1347" y="1646"/>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3" name="Rectangle 91"/>
              <p:cNvSpPr>
                <a:spLocks noChangeArrowheads="1"/>
              </p:cNvSpPr>
              <p:nvPr/>
            </p:nvSpPr>
            <p:spPr bwMode="auto">
              <a:xfrm>
                <a:off x="1406" y="164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4" name="Rectangle 92"/>
              <p:cNvSpPr>
                <a:spLocks noChangeArrowheads="1"/>
              </p:cNvSpPr>
              <p:nvPr/>
            </p:nvSpPr>
            <p:spPr bwMode="auto">
              <a:xfrm>
                <a:off x="1289" y="1685"/>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5" name="Rectangle 93"/>
              <p:cNvSpPr>
                <a:spLocks noChangeArrowheads="1"/>
              </p:cNvSpPr>
              <p:nvPr/>
            </p:nvSpPr>
            <p:spPr bwMode="auto">
              <a:xfrm>
                <a:off x="1347" y="1685"/>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26" name="Rectangle 94"/>
              <p:cNvSpPr>
                <a:spLocks noChangeArrowheads="1"/>
              </p:cNvSpPr>
              <p:nvPr/>
            </p:nvSpPr>
            <p:spPr bwMode="auto">
              <a:xfrm>
                <a:off x="1406" y="1685"/>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550" name="Group 118"/>
          <p:cNvGrpSpPr>
            <a:grpSpLocks/>
          </p:cNvGrpSpPr>
          <p:nvPr/>
        </p:nvGrpSpPr>
        <p:grpSpPr bwMode="auto">
          <a:xfrm>
            <a:off x="6653213" y="2336800"/>
            <a:ext cx="714375" cy="600075"/>
            <a:chOff x="4191" y="1472"/>
            <a:chExt cx="450" cy="378"/>
          </a:xfrm>
        </p:grpSpPr>
        <p:grpSp>
          <p:nvGrpSpPr>
            <p:cNvPr id="18536" name="Group 104"/>
            <p:cNvGrpSpPr>
              <a:grpSpLocks/>
            </p:cNvGrpSpPr>
            <p:nvPr/>
          </p:nvGrpSpPr>
          <p:grpSpPr bwMode="auto">
            <a:xfrm>
              <a:off x="4191" y="1472"/>
              <a:ext cx="450" cy="378"/>
              <a:chOff x="4191" y="1472"/>
              <a:chExt cx="450" cy="378"/>
            </a:xfrm>
          </p:grpSpPr>
          <p:sp>
            <p:nvSpPr>
              <p:cNvPr id="18529" name="Freeform 97"/>
              <p:cNvSpPr>
                <a:spLocks/>
              </p:cNvSpPr>
              <p:nvPr/>
            </p:nvSpPr>
            <p:spPr bwMode="auto">
              <a:xfrm>
                <a:off x="4227" y="1517"/>
                <a:ext cx="378" cy="239"/>
              </a:xfrm>
              <a:custGeom>
                <a:avLst/>
                <a:gdLst>
                  <a:gd name="T0" fmla="*/ 0 w 378"/>
                  <a:gd name="T1" fmla="*/ 238 h 239"/>
                  <a:gd name="T2" fmla="*/ 35 w 378"/>
                  <a:gd name="T3" fmla="*/ 0 h 239"/>
                  <a:gd name="T4" fmla="*/ 342 w 378"/>
                  <a:gd name="T5" fmla="*/ 0 h 239"/>
                  <a:gd name="T6" fmla="*/ 377 w 378"/>
                  <a:gd name="T7" fmla="*/ 238 h 239"/>
                  <a:gd name="T8" fmla="*/ 0 w 378"/>
                  <a:gd name="T9" fmla="*/ 238 h 239"/>
                </a:gdLst>
                <a:ahLst/>
                <a:cxnLst>
                  <a:cxn ang="0">
                    <a:pos x="T0" y="T1"/>
                  </a:cxn>
                  <a:cxn ang="0">
                    <a:pos x="T2" y="T3"/>
                  </a:cxn>
                  <a:cxn ang="0">
                    <a:pos x="T4" y="T5"/>
                  </a:cxn>
                  <a:cxn ang="0">
                    <a:pos x="T6" y="T7"/>
                  </a:cxn>
                  <a:cxn ang="0">
                    <a:pos x="T8" y="T9"/>
                  </a:cxn>
                </a:cxnLst>
                <a:rect l="0" t="0" r="r" b="b"/>
                <a:pathLst>
                  <a:path w="378" h="239">
                    <a:moveTo>
                      <a:pt x="0" y="238"/>
                    </a:moveTo>
                    <a:lnTo>
                      <a:pt x="35" y="0"/>
                    </a:lnTo>
                    <a:lnTo>
                      <a:pt x="342" y="0"/>
                    </a:lnTo>
                    <a:lnTo>
                      <a:pt x="377" y="238"/>
                    </a:lnTo>
                    <a:lnTo>
                      <a:pt x="0" y="238"/>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30" name="Freeform 98"/>
              <p:cNvSpPr>
                <a:spLocks/>
              </p:cNvSpPr>
              <p:nvPr/>
            </p:nvSpPr>
            <p:spPr bwMode="auto">
              <a:xfrm>
                <a:off x="4191" y="1755"/>
                <a:ext cx="450" cy="95"/>
              </a:xfrm>
              <a:custGeom>
                <a:avLst/>
                <a:gdLst>
                  <a:gd name="T0" fmla="*/ 35 w 450"/>
                  <a:gd name="T1" fmla="*/ 0 h 95"/>
                  <a:gd name="T2" fmla="*/ 414 w 450"/>
                  <a:gd name="T3" fmla="*/ 0 h 95"/>
                  <a:gd name="T4" fmla="*/ 449 w 450"/>
                  <a:gd name="T5" fmla="*/ 94 h 95"/>
                  <a:gd name="T6" fmla="*/ 0 w 450"/>
                  <a:gd name="T7" fmla="*/ 94 h 95"/>
                  <a:gd name="T8" fmla="*/ 35 w 450"/>
                  <a:gd name="T9" fmla="*/ 0 h 95"/>
                </a:gdLst>
                <a:ahLst/>
                <a:cxnLst>
                  <a:cxn ang="0">
                    <a:pos x="T0" y="T1"/>
                  </a:cxn>
                  <a:cxn ang="0">
                    <a:pos x="T2" y="T3"/>
                  </a:cxn>
                  <a:cxn ang="0">
                    <a:pos x="T4" y="T5"/>
                  </a:cxn>
                  <a:cxn ang="0">
                    <a:pos x="T6" y="T7"/>
                  </a:cxn>
                  <a:cxn ang="0">
                    <a:pos x="T8" y="T9"/>
                  </a:cxn>
                </a:cxnLst>
                <a:rect l="0" t="0" r="r" b="b"/>
                <a:pathLst>
                  <a:path w="450" h="95">
                    <a:moveTo>
                      <a:pt x="35" y="0"/>
                    </a:moveTo>
                    <a:lnTo>
                      <a:pt x="414" y="0"/>
                    </a:lnTo>
                    <a:lnTo>
                      <a:pt x="449" y="94"/>
                    </a:lnTo>
                    <a:lnTo>
                      <a:pt x="0" y="94"/>
                    </a:lnTo>
                    <a:lnTo>
                      <a:pt x="35"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31" name="Freeform 99"/>
              <p:cNvSpPr>
                <a:spLocks/>
              </p:cNvSpPr>
              <p:nvPr/>
            </p:nvSpPr>
            <p:spPr bwMode="auto">
              <a:xfrm>
                <a:off x="4191" y="1517"/>
                <a:ext cx="71" cy="333"/>
              </a:xfrm>
              <a:custGeom>
                <a:avLst/>
                <a:gdLst>
                  <a:gd name="T0" fmla="*/ 35 w 71"/>
                  <a:gd name="T1" fmla="*/ 238 h 333"/>
                  <a:gd name="T2" fmla="*/ 0 w 71"/>
                  <a:gd name="T3" fmla="*/ 332 h 333"/>
                  <a:gd name="T4" fmla="*/ 37 w 71"/>
                  <a:gd name="T5" fmla="*/ 98 h 333"/>
                  <a:gd name="T6" fmla="*/ 70 w 71"/>
                  <a:gd name="T7" fmla="*/ 0 h 333"/>
                  <a:gd name="T8" fmla="*/ 35 w 71"/>
                  <a:gd name="T9" fmla="*/ 238 h 333"/>
                </a:gdLst>
                <a:ahLst/>
                <a:cxnLst>
                  <a:cxn ang="0">
                    <a:pos x="T0" y="T1"/>
                  </a:cxn>
                  <a:cxn ang="0">
                    <a:pos x="T2" y="T3"/>
                  </a:cxn>
                  <a:cxn ang="0">
                    <a:pos x="T4" y="T5"/>
                  </a:cxn>
                  <a:cxn ang="0">
                    <a:pos x="T6" y="T7"/>
                  </a:cxn>
                  <a:cxn ang="0">
                    <a:pos x="T8" y="T9"/>
                  </a:cxn>
                </a:cxnLst>
                <a:rect l="0" t="0" r="r" b="b"/>
                <a:pathLst>
                  <a:path w="71" h="333">
                    <a:moveTo>
                      <a:pt x="35" y="238"/>
                    </a:moveTo>
                    <a:lnTo>
                      <a:pt x="0" y="332"/>
                    </a:lnTo>
                    <a:lnTo>
                      <a:pt x="37" y="98"/>
                    </a:lnTo>
                    <a:lnTo>
                      <a:pt x="70" y="0"/>
                    </a:lnTo>
                    <a:lnTo>
                      <a:pt x="35" y="23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32" name="Freeform 100"/>
              <p:cNvSpPr>
                <a:spLocks/>
              </p:cNvSpPr>
              <p:nvPr/>
            </p:nvSpPr>
            <p:spPr bwMode="auto">
              <a:xfrm>
                <a:off x="4570" y="1513"/>
                <a:ext cx="71" cy="336"/>
              </a:xfrm>
              <a:custGeom>
                <a:avLst/>
                <a:gdLst>
                  <a:gd name="T0" fmla="*/ 35 w 71"/>
                  <a:gd name="T1" fmla="*/ 238 h 336"/>
                  <a:gd name="T2" fmla="*/ 70 w 71"/>
                  <a:gd name="T3" fmla="*/ 335 h 336"/>
                  <a:gd name="T4" fmla="*/ 32 w 71"/>
                  <a:gd name="T5" fmla="*/ 98 h 336"/>
                  <a:gd name="T6" fmla="*/ 0 w 71"/>
                  <a:gd name="T7" fmla="*/ 0 h 336"/>
                  <a:gd name="T8" fmla="*/ 35 w 71"/>
                  <a:gd name="T9" fmla="*/ 238 h 336"/>
                </a:gdLst>
                <a:ahLst/>
                <a:cxnLst>
                  <a:cxn ang="0">
                    <a:pos x="T0" y="T1"/>
                  </a:cxn>
                  <a:cxn ang="0">
                    <a:pos x="T2" y="T3"/>
                  </a:cxn>
                  <a:cxn ang="0">
                    <a:pos x="T4" y="T5"/>
                  </a:cxn>
                  <a:cxn ang="0">
                    <a:pos x="T6" y="T7"/>
                  </a:cxn>
                  <a:cxn ang="0">
                    <a:pos x="T8" y="T9"/>
                  </a:cxn>
                </a:cxnLst>
                <a:rect l="0" t="0" r="r" b="b"/>
                <a:pathLst>
                  <a:path w="71" h="336">
                    <a:moveTo>
                      <a:pt x="35" y="238"/>
                    </a:moveTo>
                    <a:lnTo>
                      <a:pt x="70" y="335"/>
                    </a:lnTo>
                    <a:lnTo>
                      <a:pt x="32" y="98"/>
                    </a:lnTo>
                    <a:lnTo>
                      <a:pt x="0" y="0"/>
                    </a:lnTo>
                    <a:lnTo>
                      <a:pt x="35" y="23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33" name="Freeform 101"/>
              <p:cNvSpPr>
                <a:spLocks/>
              </p:cNvSpPr>
              <p:nvPr/>
            </p:nvSpPr>
            <p:spPr bwMode="auto">
              <a:xfrm>
                <a:off x="4293" y="1472"/>
                <a:ext cx="59" cy="46"/>
              </a:xfrm>
              <a:custGeom>
                <a:avLst/>
                <a:gdLst>
                  <a:gd name="T0" fmla="*/ 0 w 59"/>
                  <a:gd name="T1" fmla="*/ 45 h 46"/>
                  <a:gd name="T2" fmla="*/ 0 w 59"/>
                  <a:gd name="T3" fmla="*/ 34 h 46"/>
                  <a:gd name="T4" fmla="*/ 9 w 59"/>
                  <a:gd name="T5" fmla="*/ 1 h 46"/>
                  <a:gd name="T6" fmla="*/ 48 w 59"/>
                  <a:gd name="T7" fmla="*/ 0 h 46"/>
                  <a:gd name="T8" fmla="*/ 58 w 59"/>
                  <a:gd name="T9" fmla="*/ 32 h 46"/>
                  <a:gd name="T10" fmla="*/ 58 w 59"/>
                  <a:gd name="T11" fmla="*/ 45 h 46"/>
                  <a:gd name="T12" fmla="*/ 0 w 59"/>
                  <a:gd name="T13" fmla="*/ 45 h 46"/>
                </a:gdLst>
                <a:ahLst/>
                <a:cxnLst>
                  <a:cxn ang="0">
                    <a:pos x="T0" y="T1"/>
                  </a:cxn>
                  <a:cxn ang="0">
                    <a:pos x="T2" y="T3"/>
                  </a:cxn>
                  <a:cxn ang="0">
                    <a:pos x="T4" y="T5"/>
                  </a:cxn>
                  <a:cxn ang="0">
                    <a:pos x="T6" y="T7"/>
                  </a:cxn>
                  <a:cxn ang="0">
                    <a:pos x="T8" y="T9"/>
                  </a:cxn>
                  <a:cxn ang="0">
                    <a:pos x="T10" y="T11"/>
                  </a:cxn>
                  <a:cxn ang="0">
                    <a:pos x="T12" y="T13"/>
                  </a:cxn>
                </a:cxnLst>
                <a:rect l="0" t="0" r="r" b="b"/>
                <a:pathLst>
                  <a:path w="59" h="46">
                    <a:moveTo>
                      <a:pt x="0" y="45"/>
                    </a:moveTo>
                    <a:lnTo>
                      <a:pt x="0" y="34"/>
                    </a:lnTo>
                    <a:lnTo>
                      <a:pt x="9" y="1"/>
                    </a:lnTo>
                    <a:lnTo>
                      <a:pt x="48" y="0"/>
                    </a:lnTo>
                    <a:lnTo>
                      <a:pt x="58" y="32"/>
                    </a:lnTo>
                    <a:lnTo>
                      <a:pt x="58" y="45"/>
                    </a:lnTo>
                    <a:lnTo>
                      <a:pt x="0" y="4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34" name="Freeform 102"/>
              <p:cNvSpPr>
                <a:spLocks/>
              </p:cNvSpPr>
              <p:nvPr/>
            </p:nvSpPr>
            <p:spPr bwMode="auto">
              <a:xfrm>
                <a:off x="4473" y="1472"/>
                <a:ext cx="58" cy="46"/>
              </a:xfrm>
              <a:custGeom>
                <a:avLst/>
                <a:gdLst>
                  <a:gd name="T0" fmla="*/ 0 w 58"/>
                  <a:gd name="T1" fmla="*/ 45 h 46"/>
                  <a:gd name="T2" fmla="*/ 0 w 58"/>
                  <a:gd name="T3" fmla="*/ 34 h 46"/>
                  <a:gd name="T4" fmla="*/ 9 w 58"/>
                  <a:gd name="T5" fmla="*/ 1 h 46"/>
                  <a:gd name="T6" fmla="*/ 47 w 58"/>
                  <a:gd name="T7" fmla="*/ 0 h 46"/>
                  <a:gd name="T8" fmla="*/ 57 w 58"/>
                  <a:gd name="T9" fmla="*/ 32 h 46"/>
                  <a:gd name="T10" fmla="*/ 57 w 58"/>
                  <a:gd name="T11" fmla="*/ 45 h 46"/>
                  <a:gd name="T12" fmla="*/ 0 w 58"/>
                  <a:gd name="T13" fmla="*/ 45 h 46"/>
                </a:gdLst>
                <a:ahLst/>
                <a:cxnLst>
                  <a:cxn ang="0">
                    <a:pos x="T0" y="T1"/>
                  </a:cxn>
                  <a:cxn ang="0">
                    <a:pos x="T2" y="T3"/>
                  </a:cxn>
                  <a:cxn ang="0">
                    <a:pos x="T4" y="T5"/>
                  </a:cxn>
                  <a:cxn ang="0">
                    <a:pos x="T6" y="T7"/>
                  </a:cxn>
                  <a:cxn ang="0">
                    <a:pos x="T8" y="T9"/>
                  </a:cxn>
                  <a:cxn ang="0">
                    <a:pos x="T10" y="T11"/>
                  </a:cxn>
                  <a:cxn ang="0">
                    <a:pos x="T12" y="T13"/>
                  </a:cxn>
                </a:cxnLst>
                <a:rect l="0" t="0" r="r" b="b"/>
                <a:pathLst>
                  <a:path w="58" h="46">
                    <a:moveTo>
                      <a:pt x="0" y="45"/>
                    </a:moveTo>
                    <a:lnTo>
                      <a:pt x="0" y="34"/>
                    </a:lnTo>
                    <a:lnTo>
                      <a:pt x="9" y="1"/>
                    </a:lnTo>
                    <a:lnTo>
                      <a:pt x="47" y="0"/>
                    </a:lnTo>
                    <a:lnTo>
                      <a:pt x="57" y="32"/>
                    </a:lnTo>
                    <a:lnTo>
                      <a:pt x="57" y="45"/>
                    </a:lnTo>
                    <a:lnTo>
                      <a:pt x="0" y="4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535" name="Freeform 103"/>
              <p:cNvSpPr>
                <a:spLocks/>
              </p:cNvSpPr>
              <p:nvPr/>
            </p:nvSpPr>
            <p:spPr bwMode="auto">
              <a:xfrm>
                <a:off x="4255" y="1535"/>
                <a:ext cx="322" cy="203"/>
              </a:xfrm>
              <a:custGeom>
                <a:avLst/>
                <a:gdLst>
                  <a:gd name="T0" fmla="*/ 0 w 322"/>
                  <a:gd name="T1" fmla="*/ 202 h 203"/>
                  <a:gd name="T2" fmla="*/ 30 w 322"/>
                  <a:gd name="T3" fmla="*/ 0 h 203"/>
                  <a:gd name="T4" fmla="*/ 291 w 322"/>
                  <a:gd name="T5" fmla="*/ 0 h 203"/>
                  <a:gd name="T6" fmla="*/ 321 w 322"/>
                  <a:gd name="T7" fmla="*/ 202 h 203"/>
                  <a:gd name="T8" fmla="*/ 0 w 322"/>
                  <a:gd name="T9" fmla="*/ 202 h 203"/>
                </a:gdLst>
                <a:ahLst/>
                <a:cxnLst>
                  <a:cxn ang="0">
                    <a:pos x="T0" y="T1"/>
                  </a:cxn>
                  <a:cxn ang="0">
                    <a:pos x="T2" y="T3"/>
                  </a:cxn>
                  <a:cxn ang="0">
                    <a:pos x="T4" y="T5"/>
                  </a:cxn>
                  <a:cxn ang="0">
                    <a:pos x="T6" y="T7"/>
                  </a:cxn>
                  <a:cxn ang="0">
                    <a:pos x="T8" y="T9"/>
                  </a:cxn>
                </a:cxnLst>
                <a:rect l="0" t="0" r="r" b="b"/>
                <a:pathLst>
                  <a:path w="322" h="203">
                    <a:moveTo>
                      <a:pt x="0" y="202"/>
                    </a:moveTo>
                    <a:lnTo>
                      <a:pt x="30" y="0"/>
                    </a:lnTo>
                    <a:lnTo>
                      <a:pt x="291" y="0"/>
                    </a:lnTo>
                    <a:lnTo>
                      <a:pt x="321" y="202"/>
                    </a:lnTo>
                    <a:lnTo>
                      <a:pt x="0" y="202"/>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8549" name="Group 117"/>
            <p:cNvGrpSpPr>
              <a:grpSpLocks/>
            </p:cNvGrpSpPr>
            <p:nvPr/>
          </p:nvGrpSpPr>
          <p:grpSpPr bwMode="auto">
            <a:xfrm>
              <a:off x="4337" y="1567"/>
              <a:ext cx="159" cy="137"/>
              <a:chOff x="4337" y="1567"/>
              <a:chExt cx="159" cy="137"/>
            </a:xfrm>
          </p:grpSpPr>
          <p:sp>
            <p:nvSpPr>
              <p:cNvPr id="18537" name="Rectangle 105"/>
              <p:cNvSpPr>
                <a:spLocks noChangeArrowheads="1"/>
              </p:cNvSpPr>
              <p:nvPr/>
            </p:nvSpPr>
            <p:spPr bwMode="auto">
              <a:xfrm>
                <a:off x="4337" y="1567"/>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38" name="Rectangle 106"/>
              <p:cNvSpPr>
                <a:spLocks noChangeArrowheads="1"/>
              </p:cNvSpPr>
              <p:nvPr/>
            </p:nvSpPr>
            <p:spPr bwMode="auto">
              <a:xfrm>
                <a:off x="4395" y="1567"/>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39" name="Rectangle 107"/>
              <p:cNvSpPr>
                <a:spLocks noChangeArrowheads="1"/>
              </p:cNvSpPr>
              <p:nvPr/>
            </p:nvSpPr>
            <p:spPr bwMode="auto">
              <a:xfrm>
                <a:off x="4454" y="1567"/>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0" name="Rectangle 108"/>
              <p:cNvSpPr>
                <a:spLocks noChangeArrowheads="1"/>
              </p:cNvSpPr>
              <p:nvPr/>
            </p:nvSpPr>
            <p:spPr bwMode="auto">
              <a:xfrm>
                <a:off x="4337" y="160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1" name="Rectangle 109"/>
              <p:cNvSpPr>
                <a:spLocks noChangeArrowheads="1"/>
              </p:cNvSpPr>
              <p:nvPr/>
            </p:nvSpPr>
            <p:spPr bwMode="auto">
              <a:xfrm>
                <a:off x="4395" y="1606"/>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2" name="Rectangle 110"/>
              <p:cNvSpPr>
                <a:spLocks noChangeArrowheads="1"/>
              </p:cNvSpPr>
              <p:nvPr/>
            </p:nvSpPr>
            <p:spPr bwMode="auto">
              <a:xfrm>
                <a:off x="4454" y="160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3" name="Rectangle 111"/>
              <p:cNvSpPr>
                <a:spLocks noChangeArrowheads="1"/>
              </p:cNvSpPr>
              <p:nvPr/>
            </p:nvSpPr>
            <p:spPr bwMode="auto">
              <a:xfrm>
                <a:off x="4337" y="164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4" name="Rectangle 112"/>
              <p:cNvSpPr>
                <a:spLocks noChangeArrowheads="1"/>
              </p:cNvSpPr>
              <p:nvPr/>
            </p:nvSpPr>
            <p:spPr bwMode="auto">
              <a:xfrm>
                <a:off x="4395" y="1646"/>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5" name="Rectangle 113"/>
              <p:cNvSpPr>
                <a:spLocks noChangeArrowheads="1"/>
              </p:cNvSpPr>
              <p:nvPr/>
            </p:nvSpPr>
            <p:spPr bwMode="auto">
              <a:xfrm>
                <a:off x="4454" y="1646"/>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6" name="Rectangle 114"/>
              <p:cNvSpPr>
                <a:spLocks noChangeArrowheads="1"/>
              </p:cNvSpPr>
              <p:nvPr/>
            </p:nvSpPr>
            <p:spPr bwMode="auto">
              <a:xfrm>
                <a:off x="4337" y="1685"/>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7" name="Rectangle 115"/>
              <p:cNvSpPr>
                <a:spLocks noChangeArrowheads="1"/>
              </p:cNvSpPr>
              <p:nvPr/>
            </p:nvSpPr>
            <p:spPr bwMode="auto">
              <a:xfrm>
                <a:off x="4395" y="1685"/>
                <a:ext cx="41"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48" name="Rectangle 116"/>
              <p:cNvSpPr>
                <a:spLocks noChangeArrowheads="1"/>
              </p:cNvSpPr>
              <p:nvPr/>
            </p:nvSpPr>
            <p:spPr bwMode="auto">
              <a:xfrm>
                <a:off x="4454" y="1685"/>
                <a:ext cx="42" cy="1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8551" name="Rectangle 119"/>
          <p:cNvSpPr>
            <a:spLocks noChangeArrowheads="1"/>
          </p:cNvSpPr>
          <p:nvPr/>
        </p:nvSpPr>
        <p:spPr bwMode="auto">
          <a:xfrm>
            <a:off x="2606675" y="1309688"/>
            <a:ext cx="3905250" cy="7461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i="1"/>
              <a:t>Typical example:</a:t>
            </a:r>
          </a:p>
          <a:p>
            <a:pPr algn="ctr"/>
            <a:r>
              <a:rPr lang="en-US" altLang="en-US" sz="2400" i="1"/>
              <a:t>A telephone conversation</a:t>
            </a:r>
          </a:p>
        </p:txBody>
      </p:sp>
      <p:sp>
        <p:nvSpPr>
          <p:cNvPr id="18552" name="Rectangle 120"/>
          <p:cNvSpPr>
            <a:spLocks noChangeArrowheads="1"/>
          </p:cNvSpPr>
          <p:nvPr/>
        </p:nvSpPr>
        <p:spPr bwMode="auto">
          <a:xfrm>
            <a:off x="2792413" y="2493963"/>
            <a:ext cx="3533775" cy="5826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3600">
                <a:solidFill>
                  <a:schemeClr val="tx2"/>
                </a:solidFill>
              </a:rPr>
              <a:t>3 step process:</a:t>
            </a:r>
          </a:p>
        </p:txBody>
      </p:sp>
      <p:sp>
        <p:nvSpPr>
          <p:cNvPr id="18553" name="Rectangle 121"/>
          <p:cNvSpPr>
            <a:spLocks noChangeArrowheads="1"/>
          </p:cNvSpPr>
          <p:nvPr/>
        </p:nvSpPr>
        <p:spPr bwMode="auto">
          <a:xfrm>
            <a:off x="1827213" y="3352800"/>
            <a:ext cx="5456237" cy="32131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a:solidFill>
                  <a:schemeClr val="tx2"/>
                </a:solidFill>
              </a:rPr>
              <a:t>1. Establish connection</a:t>
            </a:r>
            <a:endParaRPr lang="en-US" altLang="en-US" sz="2400">
              <a:solidFill>
                <a:schemeClr val="tx2"/>
              </a:solidFill>
            </a:endParaRPr>
          </a:p>
          <a:p>
            <a:pPr lvl="1"/>
            <a:r>
              <a:rPr lang="en-US" altLang="en-US" sz="2400">
                <a:solidFill>
                  <a:schemeClr val="tx2"/>
                </a:solidFill>
              </a:rPr>
              <a:t>using the signaling protocol</a:t>
            </a:r>
          </a:p>
          <a:p>
            <a:pPr lvl="1"/>
            <a:endParaRPr lang="en-US" altLang="en-US" sz="2400">
              <a:solidFill>
                <a:schemeClr val="tx2"/>
              </a:solidFill>
            </a:endParaRPr>
          </a:p>
          <a:p>
            <a:r>
              <a:rPr lang="en-US" altLang="en-US">
                <a:solidFill>
                  <a:schemeClr val="tx2"/>
                </a:solidFill>
              </a:rPr>
              <a:t>2. Use connection</a:t>
            </a:r>
            <a:endParaRPr lang="en-US" altLang="en-US" sz="2400">
              <a:solidFill>
                <a:schemeClr val="tx2"/>
              </a:solidFill>
            </a:endParaRPr>
          </a:p>
          <a:p>
            <a:pPr lvl="1"/>
            <a:r>
              <a:rPr lang="en-US" altLang="en-US" sz="2400">
                <a:solidFill>
                  <a:schemeClr val="tx2"/>
                </a:solidFill>
              </a:rPr>
              <a:t>using an informal protocol</a:t>
            </a:r>
          </a:p>
          <a:p>
            <a:pPr lvl="1"/>
            <a:r>
              <a:rPr lang="en-US" altLang="en-US" sz="2400" i="1">
                <a:solidFill>
                  <a:schemeClr val="tx2"/>
                </a:solidFill>
              </a:rPr>
              <a:t>being billed for duration of usage</a:t>
            </a:r>
            <a:endParaRPr lang="en-US" altLang="en-US" sz="2400">
              <a:solidFill>
                <a:schemeClr val="tx2"/>
              </a:solidFill>
            </a:endParaRPr>
          </a:p>
          <a:p>
            <a:pPr lvl="1"/>
            <a:endParaRPr lang="en-US" altLang="en-US" sz="2400">
              <a:solidFill>
                <a:schemeClr val="tx2"/>
              </a:solidFill>
            </a:endParaRPr>
          </a:p>
          <a:p>
            <a:r>
              <a:rPr lang="en-US" altLang="en-US">
                <a:solidFill>
                  <a:schemeClr val="tx2"/>
                </a:solidFill>
              </a:rPr>
              <a:t>3. Terminate connection</a:t>
            </a:r>
          </a:p>
          <a:p>
            <a:pPr lvl="1"/>
            <a:r>
              <a:rPr lang="en-US" altLang="en-US" sz="2400">
                <a:solidFill>
                  <a:schemeClr val="tx2"/>
                </a:solidFill>
              </a:rPr>
              <a:t>using the signaling protocol</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lide Number Placeholder 2"/>
          <p:cNvSpPr>
            <a:spLocks noGrp="1"/>
          </p:cNvSpPr>
          <p:nvPr>
            <p:ph type="sldNum" sz="quarter" idx="10"/>
          </p:nvPr>
        </p:nvSpPr>
        <p:spPr/>
        <p:txBody>
          <a:bodyPr/>
          <a:lstStyle/>
          <a:p>
            <a:fld id="{341F4FA5-1F9B-4790-8643-510EDD77F9E5}" type="slidenum">
              <a:rPr lang="en-US" altLang="en-US"/>
              <a:pPr/>
              <a:t>12</a:t>
            </a:fld>
            <a:endParaRPr lang="en-US" altLang="en-US"/>
          </a:p>
        </p:txBody>
      </p:sp>
      <p:sp>
        <p:nvSpPr>
          <p:cNvPr id="19458" name="Oval 2"/>
          <p:cNvSpPr>
            <a:spLocks noChangeArrowheads="1"/>
          </p:cNvSpPr>
          <p:nvPr/>
        </p:nvSpPr>
        <p:spPr bwMode="auto">
          <a:xfrm>
            <a:off x="844550" y="2368550"/>
            <a:ext cx="7429500" cy="2133600"/>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59" name="Rectangle 3"/>
          <p:cNvSpPr>
            <a:spLocks noGrp="1" noChangeArrowheads="1"/>
          </p:cNvSpPr>
          <p:nvPr>
            <p:ph type="title"/>
          </p:nvPr>
        </p:nvSpPr>
        <p:spPr>
          <a:xfrm>
            <a:off x="979488" y="185738"/>
            <a:ext cx="8045450" cy="587375"/>
          </a:xfrm>
          <a:noFill/>
          <a:ln/>
        </p:spPr>
        <p:txBody>
          <a:bodyPr/>
          <a:lstStyle/>
          <a:p>
            <a:r>
              <a:rPr lang="en-US" altLang="en-US"/>
              <a:t>Connection oriented communication</a:t>
            </a:r>
          </a:p>
        </p:txBody>
      </p:sp>
      <p:grpSp>
        <p:nvGrpSpPr>
          <p:cNvPr id="19518" name="Group 62"/>
          <p:cNvGrpSpPr>
            <a:grpSpLocks/>
          </p:cNvGrpSpPr>
          <p:nvPr/>
        </p:nvGrpSpPr>
        <p:grpSpPr bwMode="auto">
          <a:xfrm>
            <a:off x="863600" y="1562100"/>
            <a:ext cx="1081088" cy="1157288"/>
            <a:chOff x="544" y="984"/>
            <a:chExt cx="681" cy="729"/>
          </a:xfrm>
        </p:grpSpPr>
        <p:grpSp>
          <p:nvGrpSpPr>
            <p:cNvPr id="19495" name="Group 39"/>
            <p:cNvGrpSpPr>
              <a:grpSpLocks/>
            </p:cNvGrpSpPr>
            <p:nvPr/>
          </p:nvGrpSpPr>
          <p:grpSpPr bwMode="auto">
            <a:xfrm>
              <a:off x="544" y="984"/>
              <a:ext cx="434" cy="535"/>
              <a:chOff x="544" y="984"/>
              <a:chExt cx="434" cy="535"/>
            </a:xfrm>
          </p:grpSpPr>
          <p:sp>
            <p:nvSpPr>
              <p:cNvPr id="19460" name="Freeform 4"/>
              <p:cNvSpPr>
                <a:spLocks/>
              </p:cNvSpPr>
              <p:nvPr/>
            </p:nvSpPr>
            <p:spPr bwMode="auto">
              <a:xfrm>
                <a:off x="544" y="1173"/>
                <a:ext cx="368" cy="235"/>
              </a:xfrm>
              <a:custGeom>
                <a:avLst/>
                <a:gdLst>
                  <a:gd name="T0" fmla="*/ 65 w 368"/>
                  <a:gd name="T1" fmla="*/ 234 h 235"/>
                  <a:gd name="T2" fmla="*/ 39 w 368"/>
                  <a:gd name="T3" fmla="*/ 203 h 235"/>
                  <a:gd name="T4" fmla="*/ 15 w 368"/>
                  <a:gd name="T5" fmla="*/ 175 h 235"/>
                  <a:gd name="T6" fmla="*/ 2 w 368"/>
                  <a:gd name="T7" fmla="*/ 158 h 235"/>
                  <a:gd name="T8" fmla="*/ 0 w 368"/>
                  <a:gd name="T9" fmla="*/ 147 h 235"/>
                  <a:gd name="T10" fmla="*/ 6 w 368"/>
                  <a:gd name="T11" fmla="*/ 133 h 235"/>
                  <a:gd name="T12" fmla="*/ 24 w 368"/>
                  <a:gd name="T13" fmla="*/ 106 h 235"/>
                  <a:gd name="T14" fmla="*/ 40 w 368"/>
                  <a:gd name="T15" fmla="*/ 86 h 235"/>
                  <a:gd name="T16" fmla="*/ 52 w 368"/>
                  <a:gd name="T17" fmla="*/ 67 h 235"/>
                  <a:gd name="T18" fmla="*/ 58 w 368"/>
                  <a:gd name="T19" fmla="*/ 53 h 235"/>
                  <a:gd name="T20" fmla="*/ 61 w 368"/>
                  <a:gd name="T21" fmla="*/ 41 h 235"/>
                  <a:gd name="T22" fmla="*/ 62 w 368"/>
                  <a:gd name="T23" fmla="*/ 26 h 235"/>
                  <a:gd name="T24" fmla="*/ 65 w 368"/>
                  <a:gd name="T25" fmla="*/ 16 h 235"/>
                  <a:gd name="T26" fmla="*/ 72 w 368"/>
                  <a:gd name="T27" fmla="*/ 8 h 235"/>
                  <a:gd name="T28" fmla="*/ 82 w 368"/>
                  <a:gd name="T29" fmla="*/ 6 h 235"/>
                  <a:gd name="T30" fmla="*/ 98 w 368"/>
                  <a:gd name="T31" fmla="*/ 7 h 235"/>
                  <a:gd name="T32" fmla="*/ 106 w 368"/>
                  <a:gd name="T33" fmla="*/ 8 h 235"/>
                  <a:gd name="T34" fmla="*/ 117 w 368"/>
                  <a:gd name="T35" fmla="*/ 6 h 235"/>
                  <a:gd name="T36" fmla="*/ 128 w 368"/>
                  <a:gd name="T37" fmla="*/ 0 h 235"/>
                  <a:gd name="T38" fmla="*/ 156 w 368"/>
                  <a:gd name="T39" fmla="*/ 11 h 235"/>
                  <a:gd name="T40" fmla="*/ 178 w 368"/>
                  <a:gd name="T41" fmla="*/ 11 h 235"/>
                  <a:gd name="T42" fmla="*/ 217 w 368"/>
                  <a:gd name="T43" fmla="*/ 24 h 235"/>
                  <a:gd name="T44" fmla="*/ 261 w 368"/>
                  <a:gd name="T45" fmla="*/ 33 h 235"/>
                  <a:gd name="T46" fmla="*/ 289 w 368"/>
                  <a:gd name="T47" fmla="*/ 24 h 235"/>
                  <a:gd name="T48" fmla="*/ 309 w 368"/>
                  <a:gd name="T49" fmla="*/ 21 h 235"/>
                  <a:gd name="T50" fmla="*/ 320 w 368"/>
                  <a:gd name="T51" fmla="*/ 22 h 235"/>
                  <a:gd name="T52" fmla="*/ 328 w 368"/>
                  <a:gd name="T53" fmla="*/ 24 h 235"/>
                  <a:gd name="T54" fmla="*/ 333 w 368"/>
                  <a:gd name="T55" fmla="*/ 28 h 235"/>
                  <a:gd name="T56" fmla="*/ 338 w 368"/>
                  <a:gd name="T57" fmla="*/ 33 h 235"/>
                  <a:gd name="T58" fmla="*/ 339 w 368"/>
                  <a:gd name="T59" fmla="*/ 40 h 235"/>
                  <a:gd name="T60" fmla="*/ 338 w 368"/>
                  <a:gd name="T61" fmla="*/ 50 h 235"/>
                  <a:gd name="T62" fmla="*/ 337 w 368"/>
                  <a:gd name="T63" fmla="*/ 59 h 235"/>
                  <a:gd name="T64" fmla="*/ 336 w 368"/>
                  <a:gd name="T65" fmla="*/ 70 h 235"/>
                  <a:gd name="T66" fmla="*/ 335 w 368"/>
                  <a:gd name="T67" fmla="*/ 83 h 235"/>
                  <a:gd name="T68" fmla="*/ 337 w 368"/>
                  <a:gd name="T69" fmla="*/ 93 h 235"/>
                  <a:gd name="T70" fmla="*/ 340 w 368"/>
                  <a:gd name="T71" fmla="*/ 104 h 235"/>
                  <a:gd name="T72" fmla="*/ 344 w 368"/>
                  <a:gd name="T73" fmla="*/ 118 h 235"/>
                  <a:gd name="T74" fmla="*/ 355 w 368"/>
                  <a:gd name="T75" fmla="*/ 145 h 235"/>
                  <a:gd name="T76" fmla="*/ 367 w 368"/>
                  <a:gd name="T77" fmla="*/ 173 h 235"/>
                  <a:gd name="T78" fmla="*/ 363 w 368"/>
                  <a:gd name="T79" fmla="*/ 207 h 235"/>
                  <a:gd name="T80" fmla="*/ 349 w 368"/>
                  <a:gd name="T81" fmla="*/ 233 h 235"/>
                  <a:gd name="T82" fmla="*/ 65 w 368"/>
                  <a:gd name="T83" fmla="*/ 2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8" h="235">
                    <a:moveTo>
                      <a:pt x="65" y="234"/>
                    </a:moveTo>
                    <a:lnTo>
                      <a:pt x="39" y="203"/>
                    </a:lnTo>
                    <a:lnTo>
                      <a:pt x="15" y="175"/>
                    </a:lnTo>
                    <a:lnTo>
                      <a:pt x="2" y="158"/>
                    </a:lnTo>
                    <a:lnTo>
                      <a:pt x="0" y="147"/>
                    </a:lnTo>
                    <a:lnTo>
                      <a:pt x="6" y="133"/>
                    </a:lnTo>
                    <a:lnTo>
                      <a:pt x="24" y="106"/>
                    </a:lnTo>
                    <a:lnTo>
                      <a:pt x="40" y="86"/>
                    </a:lnTo>
                    <a:lnTo>
                      <a:pt x="52" y="67"/>
                    </a:lnTo>
                    <a:lnTo>
                      <a:pt x="58" y="53"/>
                    </a:lnTo>
                    <a:lnTo>
                      <a:pt x="61" y="41"/>
                    </a:lnTo>
                    <a:lnTo>
                      <a:pt x="62" y="26"/>
                    </a:lnTo>
                    <a:lnTo>
                      <a:pt x="65" y="16"/>
                    </a:lnTo>
                    <a:lnTo>
                      <a:pt x="72" y="8"/>
                    </a:lnTo>
                    <a:lnTo>
                      <a:pt x="82" y="6"/>
                    </a:lnTo>
                    <a:lnTo>
                      <a:pt x="98" y="7"/>
                    </a:lnTo>
                    <a:lnTo>
                      <a:pt x="106" y="8"/>
                    </a:lnTo>
                    <a:lnTo>
                      <a:pt x="117" y="6"/>
                    </a:lnTo>
                    <a:lnTo>
                      <a:pt x="128" y="0"/>
                    </a:lnTo>
                    <a:lnTo>
                      <a:pt x="156" y="11"/>
                    </a:lnTo>
                    <a:lnTo>
                      <a:pt x="178" y="11"/>
                    </a:lnTo>
                    <a:lnTo>
                      <a:pt x="217" y="24"/>
                    </a:lnTo>
                    <a:lnTo>
                      <a:pt x="261" y="33"/>
                    </a:lnTo>
                    <a:lnTo>
                      <a:pt x="289" y="24"/>
                    </a:lnTo>
                    <a:lnTo>
                      <a:pt x="309" y="21"/>
                    </a:lnTo>
                    <a:lnTo>
                      <a:pt x="320" y="22"/>
                    </a:lnTo>
                    <a:lnTo>
                      <a:pt x="328" y="24"/>
                    </a:lnTo>
                    <a:lnTo>
                      <a:pt x="333" y="28"/>
                    </a:lnTo>
                    <a:lnTo>
                      <a:pt x="338" y="33"/>
                    </a:lnTo>
                    <a:lnTo>
                      <a:pt x="339" y="40"/>
                    </a:lnTo>
                    <a:lnTo>
                      <a:pt x="338" y="50"/>
                    </a:lnTo>
                    <a:lnTo>
                      <a:pt x="337" y="59"/>
                    </a:lnTo>
                    <a:lnTo>
                      <a:pt x="336" y="70"/>
                    </a:lnTo>
                    <a:lnTo>
                      <a:pt x="335" y="83"/>
                    </a:lnTo>
                    <a:lnTo>
                      <a:pt x="337" y="93"/>
                    </a:lnTo>
                    <a:lnTo>
                      <a:pt x="340" y="104"/>
                    </a:lnTo>
                    <a:lnTo>
                      <a:pt x="344" y="118"/>
                    </a:lnTo>
                    <a:lnTo>
                      <a:pt x="355" y="145"/>
                    </a:lnTo>
                    <a:lnTo>
                      <a:pt x="367" y="173"/>
                    </a:lnTo>
                    <a:lnTo>
                      <a:pt x="363" y="207"/>
                    </a:lnTo>
                    <a:lnTo>
                      <a:pt x="349" y="233"/>
                    </a:lnTo>
                    <a:lnTo>
                      <a:pt x="65" y="234"/>
                    </a:lnTo>
                  </a:path>
                </a:pathLst>
              </a:custGeom>
              <a:solidFill>
                <a:srgbClr val="AD6900"/>
              </a:solidFill>
              <a:ln w="12700" cap="rnd" cmpd="sng">
                <a:solidFill>
                  <a:srgbClr val="AD6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1" name="Freeform 5"/>
              <p:cNvSpPr>
                <a:spLocks/>
              </p:cNvSpPr>
              <p:nvPr/>
            </p:nvSpPr>
            <p:spPr bwMode="auto">
              <a:xfrm>
                <a:off x="662" y="1170"/>
                <a:ext cx="76" cy="87"/>
              </a:xfrm>
              <a:custGeom>
                <a:avLst/>
                <a:gdLst>
                  <a:gd name="T0" fmla="*/ 11 w 76"/>
                  <a:gd name="T1" fmla="*/ 0 h 87"/>
                  <a:gd name="T2" fmla="*/ 5 w 76"/>
                  <a:gd name="T3" fmla="*/ 21 h 87"/>
                  <a:gd name="T4" fmla="*/ 0 w 76"/>
                  <a:gd name="T5" fmla="*/ 50 h 87"/>
                  <a:gd name="T6" fmla="*/ 2 w 76"/>
                  <a:gd name="T7" fmla="*/ 86 h 87"/>
                  <a:gd name="T8" fmla="*/ 12 w 76"/>
                  <a:gd name="T9" fmla="*/ 73 h 87"/>
                  <a:gd name="T10" fmla="*/ 23 w 76"/>
                  <a:gd name="T11" fmla="*/ 62 h 87"/>
                  <a:gd name="T12" fmla="*/ 40 w 76"/>
                  <a:gd name="T13" fmla="*/ 44 h 87"/>
                  <a:gd name="T14" fmla="*/ 58 w 76"/>
                  <a:gd name="T15" fmla="*/ 63 h 87"/>
                  <a:gd name="T16" fmla="*/ 75 w 76"/>
                  <a:gd name="T17" fmla="*/ 81 h 87"/>
                  <a:gd name="T18" fmla="*/ 69 w 76"/>
                  <a:gd name="T19" fmla="*/ 60 h 87"/>
                  <a:gd name="T20" fmla="*/ 68 w 76"/>
                  <a:gd name="T21" fmla="*/ 35 h 87"/>
                  <a:gd name="T22" fmla="*/ 57 w 76"/>
                  <a:gd name="T23" fmla="*/ 11 h 87"/>
                  <a:gd name="T24" fmla="*/ 56 w 76"/>
                  <a:gd name="T25" fmla="*/ 21 h 87"/>
                  <a:gd name="T26" fmla="*/ 42 w 76"/>
                  <a:gd name="T27" fmla="*/ 28 h 87"/>
                  <a:gd name="T28" fmla="*/ 22 w 76"/>
                  <a:gd name="T29" fmla="*/ 17 h 87"/>
                  <a:gd name="T30" fmla="*/ 11 w 76"/>
                  <a:gd name="T3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87">
                    <a:moveTo>
                      <a:pt x="11" y="0"/>
                    </a:moveTo>
                    <a:lnTo>
                      <a:pt x="5" y="21"/>
                    </a:lnTo>
                    <a:lnTo>
                      <a:pt x="0" y="50"/>
                    </a:lnTo>
                    <a:lnTo>
                      <a:pt x="2" y="86"/>
                    </a:lnTo>
                    <a:lnTo>
                      <a:pt x="12" y="73"/>
                    </a:lnTo>
                    <a:lnTo>
                      <a:pt x="23" y="62"/>
                    </a:lnTo>
                    <a:lnTo>
                      <a:pt x="40" y="44"/>
                    </a:lnTo>
                    <a:lnTo>
                      <a:pt x="58" y="63"/>
                    </a:lnTo>
                    <a:lnTo>
                      <a:pt x="75" y="81"/>
                    </a:lnTo>
                    <a:lnTo>
                      <a:pt x="69" y="60"/>
                    </a:lnTo>
                    <a:lnTo>
                      <a:pt x="68" y="35"/>
                    </a:lnTo>
                    <a:lnTo>
                      <a:pt x="57" y="11"/>
                    </a:lnTo>
                    <a:lnTo>
                      <a:pt x="56" y="21"/>
                    </a:lnTo>
                    <a:lnTo>
                      <a:pt x="42" y="28"/>
                    </a:lnTo>
                    <a:lnTo>
                      <a:pt x="22" y="17"/>
                    </a:lnTo>
                    <a:lnTo>
                      <a:pt x="11" y="0"/>
                    </a:lnTo>
                  </a:path>
                </a:pathLst>
              </a:custGeom>
              <a:solidFill>
                <a:schemeClr val="tx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2" name="Freeform 6"/>
              <p:cNvSpPr>
                <a:spLocks/>
              </p:cNvSpPr>
              <p:nvPr/>
            </p:nvSpPr>
            <p:spPr bwMode="auto">
              <a:xfrm>
                <a:off x="674" y="1200"/>
                <a:ext cx="54" cy="206"/>
              </a:xfrm>
              <a:custGeom>
                <a:avLst/>
                <a:gdLst>
                  <a:gd name="T0" fmla="*/ 14 w 54"/>
                  <a:gd name="T1" fmla="*/ 14 h 206"/>
                  <a:gd name="T2" fmla="*/ 31 w 54"/>
                  <a:gd name="T3" fmla="*/ 0 h 206"/>
                  <a:gd name="T4" fmla="*/ 41 w 54"/>
                  <a:gd name="T5" fmla="*/ 16 h 206"/>
                  <a:gd name="T6" fmla="*/ 33 w 54"/>
                  <a:gd name="T7" fmla="*/ 39 h 206"/>
                  <a:gd name="T8" fmla="*/ 44 w 54"/>
                  <a:gd name="T9" fmla="*/ 67 h 206"/>
                  <a:gd name="T10" fmla="*/ 53 w 54"/>
                  <a:gd name="T11" fmla="*/ 85 h 206"/>
                  <a:gd name="T12" fmla="*/ 44 w 54"/>
                  <a:gd name="T13" fmla="*/ 133 h 206"/>
                  <a:gd name="T14" fmla="*/ 33 w 54"/>
                  <a:gd name="T15" fmla="*/ 205 h 206"/>
                  <a:gd name="T16" fmla="*/ 20 w 54"/>
                  <a:gd name="T17" fmla="*/ 205 h 206"/>
                  <a:gd name="T18" fmla="*/ 6 w 54"/>
                  <a:gd name="T19" fmla="*/ 133 h 206"/>
                  <a:gd name="T20" fmla="*/ 0 w 54"/>
                  <a:gd name="T21" fmla="*/ 85 h 206"/>
                  <a:gd name="T22" fmla="*/ 8 w 54"/>
                  <a:gd name="T23" fmla="*/ 66 h 206"/>
                  <a:gd name="T24" fmla="*/ 21 w 54"/>
                  <a:gd name="T25" fmla="*/ 39 h 206"/>
                  <a:gd name="T26" fmla="*/ 14 w 54"/>
                  <a:gd name="T27" fmla="*/ 1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206">
                    <a:moveTo>
                      <a:pt x="14" y="14"/>
                    </a:moveTo>
                    <a:lnTo>
                      <a:pt x="31" y="0"/>
                    </a:lnTo>
                    <a:lnTo>
                      <a:pt x="41" y="16"/>
                    </a:lnTo>
                    <a:lnTo>
                      <a:pt x="33" y="39"/>
                    </a:lnTo>
                    <a:lnTo>
                      <a:pt x="44" y="67"/>
                    </a:lnTo>
                    <a:lnTo>
                      <a:pt x="53" y="85"/>
                    </a:lnTo>
                    <a:lnTo>
                      <a:pt x="44" y="133"/>
                    </a:lnTo>
                    <a:lnTo>
                      <a:pt x="33" y="205"/>
                    </a:lnTo>
                    <a:lnTo>
                      <a:pt x="20" y="205"/>
                    </a:lnTo>
                    <a:lnTo>
                      <a:pt x="6" y="133"/>
                    </a:lnTo>
                    <a:lnTo>
                      <a:pt x="0" y="85"/>
                    </a:lnTo>
                    <a:lnTo>
                      <a:pt x="8" y="66"/>
                    </a:lnTo>
                    <a:lnTo>
                      <a:pt x="21" y="39"/>
                    </a:lnTo>
                    <a:lnTo>
                      <a:pt x="14" y="14"/>
                    </a:lnTo>
                  </a:path>
                </a:pathLst>
              </a:custGeom>
              <a:solidFill>
                <a:srgbClr val="00FF00"/>
              </a:solidFill>
              <a:ln w="12700" cap="rnd" cmpd="sng">
                <a:solidFill>
                  <a:srgbClr val="00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3" name="Freeform 7"/>
              <p:cNvSpPr>
                <a:spLocks/>
              </p:cNvSpPr>
              <p:nvPr/>
            </p:nvSpPr>
            <p:spPr bwMode="auto">
              <a:xfrm>
                <a:off x="852" y="1227"/>
                <a:ext cx="8" cy="20"/>
              </a:xfrm>
              <a:custGeom>
                <a:avLst/>
                <a:gdLst>
                  <a:gd name="T0" fmla="*/ 5 w 8"/>
                  <a:gd name="T1" fmla="*/ 0 h 20"/>
                  <a:gd name="T2" fmla="*/ 7 w 8"/>
                  <a:gd name="T3" fmla="*/ 4 h 20"/>
                  <a:gd name="T4" fmla="*/ 6 w 8"/>
                  <a:gd name="T5" fmla="*/ 9 h 20"/>
                  <a:gd name="T6" fmla="*/ 3 w 8"/>
                  <a:gd name="T7" fmla="*/ 15 h 20"/>
                  <a:gd name="T8" fmla="*/ 0 w 8"/>
                  <a:gd name="T9" fmla="*/ 19 h 20"/>
                </a:gdLst>
                <a:ahLst/>
                <a:cxnLst>
                  <a:cxn ang="0">
                    <a:pos x="T0" y="T1"/>
                  </a:cxn>
                  <a:cxn ang="0">
                    <a:pos x="T2" y="T3"/>
                  </a:cxn>
                  <a:cxn ang="0">
                    <a:pos x="T4" y="T5"/>
                  </a:cxn>
                  <a:cxn ang="0">
                    <a:pos x="T6" y="T7"/>
                  </a:cxn>
                  <a:cxn ang="0">
                    <a:pos x="T8" y="T9"/>
                  </a:cxn>
                </a:cxnLst>
                <a:rect l="0" t="0" r="r" b="b"/>
                <a:pathLst>
                  <a:path w="8" h="20">
                    <a:moveTo>
                      <a:pt x="5" y="0"/>
                    </a:moveTo>
                    <a:lnTo>
                      <a:pt x="7" y="4"/>
                    </a:lnTo>
                    <a:lnTo>
                      <a:pt x="6" y="9"/>
                    </a:lnTo>
                    <a:lnTo>
                      <a:pt x="3" y="15"/>
                    </a:lnTo>
                    <a:lnTo>
                      <a:pt x="0"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4" name="Freeform 8"/>
              <p:cNvSpPr>
                <a:spLocks/>
              </p:cNvSpPr>
              <p:nvPr/>
            </p:nvSpPr>
            <p:spPr bwMode="auto">
              <a:xfrm>
                <a:off x="789" y="1244"/>
                <a:ext cx="104" cy="66"/>
              </a:xfrm>
              <a:custGeom>
                <a:avLst/>
                <a:gdLst>
                  <a:gd name="T0" fmla="*/ 11 w 104"/>
                  <a:gd name="T1" fmla="*/ 52 h 66"/>
                  <a:gd name="T2" fmla="*/ 0 w 104"/>
                  <a:gd name="T3" fmla="*/ 40 h 66"/>
                  <a:gd name="T4" fmla="*/ 59 w 104"/>
                  <a:gd name="T5" fmla="*/ 0 h 66"/>
                  <a:gd name="T6" fmla="*/ 103 w 104"/>
                  <a:gd name="T7" fmla="*/ 65 h 66"/>
                </a:gdLst>
                <a:ahLst/>
                <a:cxnLst>
                  <a:cxn ang="0">
                    <a:pos x="T0" y="T1"/>
                  </a:cxn>
                  <a:cxn ang="0">
                    <a:pos x="T2" y="T3"/>
                  </a:cxn>
                  <a:cxn ang="0">
                    <a:pos x="T4" y="T5"/>
                  </a:cxn>
                  <a:cxn ang="0">
                    <a:pos x="T6" y="T7"/>
                  </a:cxn>
                </a:cxnLst>
                <a:rect l="0" t="0" r="r" b="b"/>
                <a:pathLst>
                  <a:path w="104" h="66">
                    <a:moveTo>
                      <a:pt x="11" y="52"/>
                    </a:moveTo>
                    <a:lnTo>
                      <a:pt x="0" y="40"/>
                    </a:lnTo>
                    <a:lnTo>
                      <a:pt x="59" y="0"/>
                    </a:lnTo>
                    <a:lnTo>
                      <a:pt x="103" y="6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5" name="Freeform 9"/>
              <p:cNvSpPr>
                <a:spLocks/>
              </p:cNvSpPr>
              <p:nvPr/>
            </p:nvSpPr>
            <p:spPr bwMode="auto">
              <a:xfrm>
                <a:off x="615" y="1271"/>
                <a:ext cx="46" cy="85"/>
              </a:xfrm>
              <a:custGeom>
                <a:avLst/>
                <a:gdLst>
                  <a:gd name="T0" fmla="*/ 45 w 46"/>
                  <a:gd name="T1" fmla="*/ 0 h 85"/>
                  <a:gd name="T2" fmla="*/ 38 w 46"/>
                  <a:gd name="T3" fmla="*/ 17 h 85"/>
                  <a:gd name="T4" fmla="*/ 27 w 46"/>
                  <a:gd name="T5" fmla="*/ 33 h 85"/>
                  <a:gd name="T6" fmla="*/ 11 w 46"/>
                  <a:gd name="T7" fmla="*/ 45 h 85"/>
                  <a:gd name="T8" fmla="*/ 0 w 46"/>
                  <a:gd name="T9" fmla="*/ 53 h 85"/>
                  <a:gd name="T10" fmla="*/ 10 w 46"/>
                  <a:gd name="T11" fmla="*/ 58 h 85"/>
                  <a:gd name="T12" fmla="*/ 18 w 46"/>
                  <a:gd name="T13" fmla="*/ 65 h 85"/>
                  <a:gd name="T14" fmla="*/ 25 w 46"/>
                  <a:gd name="T15" fmla="*/ 74 h 85"/>
                  <a:gd name="T16" fmla="*/ 31 w 46"/>
                  <a:gd name="T17" fmla="*/ 8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5">
                    <a:moveTo>
                      <a:pt x="45" y="0"/>
                    </a:moveTo>
                    <a:lnTo>
                      <a:pt x="38" y="17"/>
                    </a:lnTo>
                    <a:lnTo>
                      <a:pt x="27" y="33"/>
                    </a:lnTo>
                    <a:lnTo>
                      <a:pt x="11" y="45"/>
                    </a:lnTo>
                    <a:lnTo>
                      <a:pt x="0" y="53"/>
                    </a:lnTo>
                    <a:lnTo>
                      <a:pt x="10" y="58"/>
                    </a:lnTo>
                    <a:lnTo>
                      <a:pt x="18" y="65"/>
                    </a:lnTo>
                    <a:lnTo>
                      <a:pt x="25" y="74"/>
                    </a:lnTo>
                    <a:lnTo>
                      <a:pt x="31" y="8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6" name="Freeform 10"/>
              <p:cNvSpPr>
                <a:spLocks/>
              </p:cNvSpPr>
              <p:nvPr/>
            </p:nvSpPr>
            <p:spPr bwMode="auto">
              <a:xfrm>
                <a:off x="600" y="1000"/>
                <a:ext cx="199" cy="196"/>
              </a:xfrm>
              <a:custGeom>
                <a:avLst/>
                <a:gdLst>
                  <a:gd name="T0" fmla="*/ 155 w 199"/>
                  <a:gd name="T1" fmla="*/ 8 h 196"/>
                  <a:gd name="T2" fmla="*/ 115 w 199"/>
                  <a:gd name="T3" fmla="*/ 0 h 196"/>
                  <a:gd name="T4" fmla="*/ 79 w 199"/>
                  <a:gd name="T5" fmla="*/ 8 h 196"/>
                  <a:gd name="T6" fmla="*/ 59 w 199"/>
                  <a:gd name="T7" fmla="*/ 35 h 196"/>
                  <a:gd name="T8" fmla="*/ 42 w 199"/>
                  <a:gd name="T9" fmla="*/ 56 h 196"/>
                  <a:gd name="T10" fmla="*/ 34 w 199"/>
                  <a:gd name="T11" fmla="*/ 80 h 196"/>
                  <a:gd name="T12" fmla="*/ 29 w 199"/>
                  <a:gd name="T13" fmla="*/ 85 h 196"/>
                  <a:gd name="T14" fmla="*/ 18 w 199"/>
                  <a:gd name="T15" fmla="*/ 76 h 196"/>
                  <a:gd name="T16" fmla="*/ 5 w 199"/>
                  <a:gd name="T17" fmla="*/ 79 h 196"/>
                  <a:gd name="T18" fmla="*/ 0 w 199"/>
                  <a:gd name="T19" fmla="*/ 89 h 196"/>
                  <a:gd name="T20" fmla="*/ 5 w 199"/>
                  <a:gd name="T21" fmla="*/ 103 h 196"/>
                  <a:gd name="T22" fmla="*/ 14 w 199"/>
                  <a:gd name="T23" fmla="*/ 114 h 196"/>
                  <a:gd name="T24" fmla="*/ 25 w 199"/>
                  <a:gd name="T25" fmla="*/ 114 h 196"/>
                  <a:gd name="T26" fmla="*/ 33 w 199"/>
                  <a:gd name="T27" fmla="*/ 111 h 196"/>
                  <a:gd name="T28" fmla="*/ 33 w 199"/>
                  <a:gd name="T29" fmla="*/ 115 h 196"/>
                  <a:gd name="T30" fmla="*/ 33 w 199"/>
                  <a:gd name="T31" fmla="*/ 132 h 196"/>
                  <a:gd name="T32" fmla="*/ 39 w 199"/>
                  <a:gd name="T33" fmla="*/ 148 h 196"/>
                  <a:gd name="T34" fmla="*/ 52 w 199"/>
                  <a:gd name="T35" fmla="*/ 161 h 196"/>
                  <a:gd name="T36" fmla="*/ 68 w 199"/>
                  <a:gd name="T37" fmla="*/ 169 h 196"/>
                  <a:gd name="T38" fmla="*/ 74 w 199"/>
                  <a:gd name="T39" fmla="*/ 178 h 196"/>
                  <a:gd name="T40" fmla="*/ 82 w 199"/>
                  <a:gd name="T41" fmla="*/ 188 h 196"/>
                  <a:gd name="T42" fmla="*/ 96 w 199"/>
                  <a:gd name="T43" fmla="*/ 194 h 196"/>
                  <a:gd name="T44" fmla="*/ 107 w 199"/>
                  <a:gd name="T45" fmla="*/ 193 h 196"/>
                  <a:gd name="T46" fmla="*/ 114 w 199"/>
                  <a:gd name="T47" fmla="*/ 193 h 196"/>
                  <a:gd name="T48" fmla="*/ 126 w 199"/>
                  <a:gd name="T49" fmla="*/ 191 h 196"/>
                  <a:gd name="T50" fmla="*/ 138 w 199"/>
                  <a:gd name="T51" fmla="*/ 181 h 196"/>
                  <a:gd name="T52" fmla="*/ 155 w 199"/>
                  <a:gd name="T53" fmla="*/ 167 h 196"/>
                  <a:gd name="T54" fmla="*/ 177 w 199"/>
                  <a:gd name="T55" fmla="*/ 151 h 196"/>
                  <a:gd name="T56" fmla="*/ 188 w 199"/>
                  <a:gd name="T57" fmla="*/ 139 h 196"/>
                  <a:gd name="T58" fmla="*/ 197 w 199"/>
                  <a:gd name="T59" fmla="*/ 116 h 196"/>
                  <a:gd name="T60" fmla="*/ 196 w 199"/>
                  <a:gd name="T61" fmla="*/ 98 h 196"/>
                  <a:gd name="T62" fmla="*/ 198 w 199"/>
                  <a:gd name="T63" fmla="*/ 77 h 196"/>
                  <a:gd name="T64" fmla="*/ 194 w 199"/>
                  <a:gd name="T65" fmla="*/ 46 h 196"/>
                  <a:gd name="T66" fmla="*/ 170 w 199"/>
                  <a:gd name="T67" fmla="*/ 1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 h="196">
                    <a:moveTo>
                      <a:pt x="170" y="17"/>
                    </a:moveTo>
                    <a:lnTo>
                      <a:pt x="155" y="8"/>
                    </a:lnTo>
                    <a:lnTo>
                      <a:pt x="133" y="1"/>
                    </a:lnTo>
                    <a:lnTo>
                      <a:pt x="115" y="0"/>
                    </a:lnTo>
                    <a:lnTo>
                      <a:pt x="95" y="3"/>
                    </a:lnTo>
                    <a:lnTo>
                      <a:pt x="79" y="8"/>
                    </a:lnTo>
                    <a:lnTo>
                      <a:pt x="68" y="20"/>
                    </a:lnTo>
                    <a:lnTo>
                      <a:pt x="59" y="35"/>
                    </a:lnTo>
                    <a:lnTo>
                      <a:pt x="52" y="45"/>
                    </a:lnTo>
                    <a:lnTo>
                      <a:pt x="42" y="56"/>
                    </a:lnTo>
                    <a:lnTo>
                      <a:pt x="37" y="69"/>
                    </a:lnTo>
                    <a:lnTo>
                      <a:pt x="34" y="80"/>
                    </a:lnTo>
                    <a:lnTo>
                      <a:pt x="35" y="90"/>
                    </a:lnTo>
                    <a:lnTo>
                      <a:pt x="29" y="85"/>
                    </a:lnTo>
                    <a:lnTo>
                      <a:pt x="25" y="78"/>
                    </a:lnTo>
                    <a:lnTo>
                      <a:pt x="18" y="76"/>
                    </a:lnTo>
                    <a:lnTo>
                      <a:pt x="11" y="76"/>
                    </a:lnTo>
                    <a:lnTo>
                      <a:pt x="5" y="79"/>
                    </a:lnTo>
                    <a:lnTo>
                      <a:pt x="1" y="83"/>
                    </a:lnTo>
                    <a:lnTo>
                      <a:pt x="0" y="89"/>
                    </a:lnTo>
                    <a:lnTo>
                      <a:pt x="2" y="97"/>
                    </a:lnTo>
                    <a:lnTo>
                      <a:pt x="5" y="103"/>
                    </a:lnTo>
                    <a:lnTo>
                      <a:pt x="9" y="109"/>
                    </a:lnTo>
                    <a:lnTo>
                      <a:pt x="14" y="114"/>
                    </a:lnTo>
                    <a:lnTo>
                      <a:pt x="19" y="115"/>
                    </a:lnTo>
                    <a:lnTo>
                      <a:pt x="25" y="114"/>
                    </a:lnTo>
                    <a:lnTo>
                      <a:pt x="29" y="113"/>
                    </a:lnTo>
                    <a:lnTo>
                      <a:pt x="33" y="111"/>
                    </a:lnTo>
                    <a:lnTo>
                      <a:pt x="36" y="109"/>
                    </a:lnTo>
                    <a:lnTo>
                      <a:pt x="33" y="115"/>
                    </a:lnTo>
                    <a:lnTo>
                      <a:pt x="31" y="124"/>
                    </a:lnTo>
                    <a:lnTo>
                      <a:pt x="33" y="132"/>
                    </a:lnTo>
                    <a:lnTo>
                      <a:pt x="35" y="140"/>
                    </a:lnTo>
                    <a:lnTo>
                      <a:pt x="39" y="148"/>
                    </a:lnTo>
                    <a:lnTo>
                      <a:pt x="45" y="154"/>
                    </a:lnTo>
                    <a:lnTo>
                      <a:pt x="52" y="161"/>
                    </a:lnTo>
                    <a:lnTo>
                      <a:pt x="59" y="166"/>
                    </a:lnTo>
                    <a:lnTo>
                      <a:pt x="68" y="169"/>
                    </a:lnTo>
                    <a:lnTo>
                      <a:pt x="73" y="173"/>
                    </a:lnTo>
                    <a:lnTo>
                      <a:pt x="74" y="178"/>
                    </a:lnTo>
                    <a:lnTo>
                      <a:pt x="77" y="184"/>
                    </a:lnTo>
                    <a:lnTo>
                      <a:pt x="82" y="188"/>
                    </a:lnTo>
                    <a:lnTo>
                      <a:pt x="90" y="192"/>
                    </a:lnTo>
                    <a:lnTo>
                      <a:pt x="96" y="194"/>
                    </a:lnTo>
                    <a:lnTo>
                      <a:pt x="103" y="195"/>
                    </a:lnTo>
                    <a:lnTo>
                      <a:pt x="107" y="193"/>
                    </a:lnTo>
                    <a:lnTo>
                      <a:pt x="110" y="189"/>
                    </a:lnTo>
                    <a:lnTo>
                      <a:pt x="114" y="193"/>
                    </a:lnTo>
                    <a:lnTo>
                      <a:pt x="120" y="193"/>
                    </a:lnTo>
                    <a:lnTo>
                      <a:pt x="126" y="191"/>
                    </a:lnTo>
                    <a:lnTo>
                      <a:pt x="132" y="187"/>
                    </a:lnTo>
                    <a:lnTo>
                      <a:pt x="138" y="181"/>
                    </a:lnTo>
                    <a:lnTo>
                      <a:pt x="145" y="175"/>
                    </a:lnTo>
                    <a:lnTo>
                      <a:pt x="155" y="167"/>
                    </a:lnTo>
                    <a:lnTo>
                      <a:pt x="165" y="159"/>
                    </a:lnTo>
                    <a:lnTo>
                      <a:pt x="177" y="151"/>
                    </a:lnTo>
                    <a:lnTo>
                      <a:pt x="182" y="144"/>
                    </a:lnTo>
                    <a:lnTo>
                      <a:pt x="188" y="139"/>
                    </a:lnTo>
                    <a:lnTo>
                      <a:pt x="194" y="131"/>
                    </a:lnTo>
                    <a:lnTo>
                      <a:pt x="197" y="116"/>
                    </a:lnTo>
                    <a:lnTo>
                      <a:pt x="198" y="102"/>
                    </a:lnTo>
                    <a:lnTo>
                      <a:pt x="196" y="98"/>
                    </a:lnTo>
                    <a:lnTo>
                      <a:pt x="196" y="92"/>
                    </a:lnTo>
                    <a:lnTo>
                      <a:pt x="198" y="77"/>
                    </a:lnTo>
                    <a:lnTo>
                      <a:pt x="198" y="60"/>
                    </a:lnTo>
                    <a:lnTo>
                      <a:pt x="194" y="46"/>
                    </a:lnTo>
                    <a:lnTo>
                      <a:pt x="185" y="33"/>
                    </a:lnTo>
                    <a:lnTo>
                      <a:pt x="170" y="17"/>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7" name="Freeform 11"/>
              <p:cNvSpPr>
                <a:spLocks/>
              </p:cNvSpPr>
              <p:nvPr/>
            </p:nvSpPr>
            <p:spPr bwMode="auto">
              <a:xfrm>
                <a:off x="671" y="1097"/>
                <a:ext cx="12" cy="18"/>
              </a:xfrm>
              <a:custGeom>
                <a:avLst/>
                <a:gdLst>
                  <a:gd name="T0" fmla="*/ 11 w 12"/>
                  <a:gd name="T1" fmla="*/ 0 h 18"/>
                  <a:gd name="T2" fmla="*/ 7 w 12"/>
                  <a:gd name="T3" fmla="*/ 2 h 18"/>
                  <a:gd name="T4" fmla="*/ 3 w 12"/>
                  <a:gd name="T5" fmla="*/ 4 h 18"/>
                  <a:gd name="T6" fmla="*/ 1 w 12"/>
                  <a:gd name="T7" fmla="*/ 6 h 18"/>
                  <a:gd name="T8" fmla="*/ 0 w 12"/>
                  <a:gd name="T9" fmla="*/ 10 h 18"/>
                  <a:gd name="T10" fmla="*/ 0 w 12"/>
                  <a:gd name="T11" fmla="*/ 14 h 18"/>
                  <a:gd name="T12" fmla="*/ 1 w 12"/>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12" h="18">
                    <a:moveTo>
                      <a:pt x="11" y="0"/>
                    </a:moveTo>
                    <a:lnTo>
                      <a:pt x="7" y="2"/>
                    </a:lnTo>
                    <a:lnTo>
                      <a:pt x="3" y="4"/>
                    </a:lnTo>
                    <a:lnTo>
                      <a:pt x="1" y="6"/>
                    </a:lnTo>
                    <a:lnTo>
                      <a:pt x="0" y="10"/>
                    </a:lnTo>
                    <a:lnTo>
                      <a:pt x="0" y="14"/>
                    </a:lnTo>
                    <a:lnTo>
                      <a:pt x="1"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8" name="Freeform 12"/>
              <p:cNvSpPr>
                <a:spLocks/>
              </p:cNvSpPr>
              <p:nvPr/>
            </p:nvSpPr>
            <p:spPr bwMode="auto">
              <a:xfrm>
                <a:off x="673" y="1098"/>
                <a:ext cx="83" cy="30"/>
              </a:xfrm>
              <a:custGeom>
                <a:avLst/>
                <a:gdLst>
                  <a:gd name="T0" fmla="*/ 0 w 83"/>
                  <a:gd name="T1" fmla="*/ 6 h 30"/>
                  <a:gd name="T2" fmla="*/ 2 w 83"/>
                  <a:gd name="T3" fmla="*/ 10 h 30"/>
                  <a:gd name="T4" fmla="*/ 6 w 83"/>
                  <a:gd name="T5" fmla="*/ 14 h 30"/>
                  <a:gd name="T6" fmla="*/ 10 w 83"/>
                  <a:gd name="T7" fmla="*/ 18 h 30"/>
                  <a:gd name="T8" fmla="*/ 14 w 83"/>
                  <a:gd name="T9" fmla="*/ 22 h 30"/>
                  <a:gd name="T10" fmla="*/ 19 w 83"/>
                  <a:gd name="T11" fmla="*/ 25 h 30"/>
                  <a:gd name="T12" fmla="*/ 26 w 83"/>
                  <a:gd name="T13" fmla="*/ 27 h 30"/>
                  <a:gd name="T14" fmla="*/ 34 w 83"/>
                  <a:gd name="T15" fmla="*/ 28 h 30"/>
                  <a:gd name="T16" fmla="*/ 43 w 83"/>
                  <a:gd name="T17" fmla="*/ 29 h 30"/>
                  <a:gd name="T18" fmla="*/ 52 w 83"/>
                  <a:gd name="T19" fmla="*/ 29 h 30"/>
                  <a:gd name="T20" fmla="*/ 58 w 83"/>
                  <a:gd name="T21" fmla="*/ 27 h 30"/>
                  <a:gd name="T22" fmla="*/ 66 w 83"/>
                  <a:gd name="T23" fmla="*/ 24 h 30"/>
                  <a:gd name="T24" fmla="*/ 71 w 83"/>
                  <a:gd name="T25" fmla="*/ 20 h 30"/>
                  <a:gd name="T26" fmla="*/ 76 w 83"/>
                  <a:gd name="T27" fmla="*/ 15 h 30"/>
                  <a:gd name="T28" fmla="*/ 79 w 83"/>
                  <a:gd name="T29" fmla="*/ 10 h 30"/>
                  <a:gd name="T30" fmla="*/ 81 w 83"/>
                  <a:gd name="T31" fmla="*/ 5 h 30"/>
                  <a:gd name="T32" fmla="*/ 82 w 83"/>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30">
                    <a:moveTo>
                      <a:pt x="0" y="6"/>
                    </a:moveTo>
                    <a:lnTo>
                      <a:pt x="2" y="10"/>
                    </a:lnTo>
                    <a:lnTo>
                      <a:pt x="6" y="14"/>
                    </a:lnTo>
                    <a:lnTo>
                      <a:pt x="10" y="18"/>
                    </a:lnTo>
                    <a:lnTo>
                      <a:pt x="14" y="22"/>
                    </a:lnTo>
                    <a:lnTo>
                      <a:pt x="19" y="25"/>
                    </a:lnTo>
                    <a:lnTo>
                      <a:pt x="26" y="27"/>
                    </a:lnTo>
                    <a:lnTo>
                      <a:pt x="34" y="28"/>
                    </a:lnTo>
                    <a:lnTo>
                      <a:pt x="43" y="29"/>
                    </a:lnTo>
                    <a:lnTo>
                      <a:pt x="52" y="29"/>
                    </a:lnTo>
                    <a:lnTo>
                      <a:pt x="58" y="27"/>
                    </a:lnTo>
                    <a:lnTo>
                      <a:pt x="66" y="24"/>
                    </a:lnTo>
                    <a:lnTo>
                      <a:pt x="71" y="20"/>
                    </a:lnTo>
                    <a:lnTo>
                      <a:pt x="76" y="15"/>
                    </a:lnTo>
                    <a:lnTo>
                      <a:pt x="79" y="10"/>
                    </a:lnTo>
                    <a:lnTo>
                      <a:pt x="81" y="5"/>
                    </a:lnTo>
                    <a:lnTo>
                      <a:pt x="82"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9" name="Freeform 13"/>
              <p:cNvSpPr>
                <a:spLocks/>
              </p:cNvSpPr>
              <p:nvPr/>
            </p:nvSpPr>
            <p:spPr bwMode="auto">
              <a:xfrm>
                <a:off x="744" y="1094"/>
                <a:ext cx="18" cy="12"/>
              </a:xfrm>
              <a:custGeom>
                <a:avLst/>
                <a:gdLst>
                  <a:gd name="T0" fmla="*/ 0 w 18"/>
                  <a:gd name="T1" fmla="*/ 0 h 12"/>
                  <a:gd name="T2" fmla="*/ 4 w 18"/>
                  <a:gd name="T3" fmla="*/ 1 h 12"/>
                  <a:gd name="T4" fmla="*/ 8 w 18"/>
                  <a:gd name="T5" fmla="*/ 2 h 12"/>
                  <a:gd name="T6" fmla="*/ 11 w 18"/>
                  <a:gd name="T7" fmla="*/ 4 h 12"/>
                  <a:gd name="T8" fmla="*/ 14 w 18"/>
                  <a:gd name="T9" fmla="*/ 6 h 12"/>
                  <a:gd name="T10" fmla="*/ 16 w 18"/>
                  <a:gd name="T11" fmla="*/ 8 h 12"/>
                  <a:gd name="T12" fmla="*/ 17 w 18"/>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8" h="12">
                    <a:moveTo>
                      <a:pt x="0" y="0"/>
                    </a:moveTo>
                    <a:lnTo>
                      <a:pt x="4" y="1"/>
                    </a:lnTo>
                    <a:lnTo>
                      <a:pt x="8" y="2"/>
                    </a:lnTo>
                    <a:lnTo>
                      <a:pt x="11" y="4"/>
                    </a:lnTo>
                    <a:lnTo>
                      <a:pt x="14" y="6"/>
                    </a:lnTo>
                    <a:lnTo>
                      <a:pt x="16" y="8"/>
                    </a:lnTo>
                    <a:lnTo>
                      <a:pt x="17" y="1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0" name="Freeform 14"/>
              <p:cNvSpPr>
                <a:spLocks/>
              </p:cNvSpPr>
              <p:nvPr/>
            </p:nvSpPr>
            <p:spPr bwMode="auto">
              <a:xfrm>
                <a:off x="693" y="1050"/>
                <a:ext cx="42" cy="51"/>
              </a:xfrm>
              <a:custGeom>
                <a:avLst/>
                <a:gdLst>
                  <a:gd name="T0" fmla="*/ 20 w 42"/>
                  <a:gd name="T1" fmla="*/ 0 h 51"/>
                  <a:gd name="T2" fmla="*/ 13 w 42"/>
                  <a:gd name="T3" fmla="*/ 8 h 51"/>
                  <a:gd name="T4" fmla="*/ 8 w 42"/>
                  <a:gd name="T5" fmla="*/ 13 h 51"/>
                  <a:gd name="T6" fmla="*/ 5 w 42"/>
                  <a:gd name="T7" fmla="*/ 18 h 51"/>
                  <a:gd name="T8" fmla="*/ 2 w 42"/>
                  <a:gd name="T9" fmla="*/ 26 h 51"/>
                  <a:gd name="T10" fmla="*/ 0 w 42"/>
                  <a:gd name="T11" fmla="*/ 32 h 51"/>
                  <a:gd name="T12" fmla="*/ 0 w 42"/>
                  <a:gd name="T13" fmla="*/ 38 h 51"/>
                  <a:gd name="T14" fmla="*/ 2 w 42"/>
                  <a:gd name="T15" fmla="*/ 44 h 51"/>
                  <a:gd name="T16" fmla="*/ 6 w 42"/>
                  <a:gd name="T17" fmla="*/ 47 h 51"/>
                  <a:gd name="T18" fmla="*/ 12 w 42"/>
                  <a:gd name="T19" fmla="*/ 50 h 51"/>
                  <a:gd name="T20" fmla="*/ 19 w 42"/>
                  <a:gd name="T21" fmla="*/ 50 h 51"/>
                  <a:gd name="T22" fmla="*/ 27 w 42"/>
                  <a:gd name="T23" fmla="*/ 49 h 51"/>
                  <a:gd name="T24" fmla="*/ 32 w 42"/>
                  <a:gd name="T25" fmla="*/ 47 h 51"/>
                  <a:gd name="T26" fmla="*/ 36 w 42"/>
                  <a:gd name="T27" fmla="*/ 45 h 51"/>
                  <a:gd name="T28" fmla="*/ 38 w 42"/>
                  <a:gd name="T29" fmla="*/ 42 h 51"/>
                  <a:gd name="T30" fmla="*/ 41 w 42"/>
                  <a:gd name="T31" fmla="*/ 36 h 51"/>
                  <a:gd name="T32" fmla="*/ 41 w 42"/>
                  <a:gd name="T33" fmla="*/ 31 h 51"/>
                  <a:gd name="T34" fmla="*/ 40 w 42"/>
                  <a:gd name="T35" fmla="*/ 26 h 51"/>
                  <a:gd name="T36" fmla="*/ 38 w 42"/>
                  <a:gd name="T37" fmla="*/ 23 h 51"/>
                  <a:gd name="T38" fmla="*/ 36 w 42"/>
                  <a:gd name="T39" fmla="*/ 21 h 51"/>
                  <a:gd name="T40" fmla="*/ 33 w 42"/>
                  <a:gd name="T41" fmla="*/ 19 h 51"/>
                  <a:gd name="T42" fmla="*/ 30 w 42"/>
                  <a:gd name="T43"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1">
                    <a:moveTo>
                      <a:pt x="20" y="0"/>
                    </a:moveTo>
                    <a:lnTo>
                      <a:pt x="13" y="8"/>
                    </a:lnTo>
                    <a:lnTo>
                      <a:pt x="8" y="13"/>
                    </a:lnTo>
                    <a:lnTo>
                      <a:pt x="5" y="18"/>
                    </a:lnTo>
                    <a:lnTo>
                      <a:pt x="2" y="26"/>
                    </a:lnTo>
                    <a:lnTo>
                      <a:pt x="0" y="32"/>
                    </a:lnTo>
                    <a:lnTo>
                      <a:pt x="0" y="38"/>
                    </a:lnTo>
                    <a:lnTo>
                      <a:pt x="2" y="44"/>
                    </a:lnTo>
                    <a:lnTo>
                      <a:pt x="6" y="47"/>
                    </a:lnTo>
                    <a:lnTo>
                      <a:pt x="12" y="50"/>
                    </a:lnTo>
                    <a:lnTo>
                      <a:pt x="19" y="50"/>
                    </a:lnTo>
                    <a:lnTo>
                      <a:pt x="27" y="49"/>
                    </a:lnTo>
                    <a:lnTo>
                      <a:pt x="32" y="47"/>
                    </a:lnTo>
                    <a:lnTo>
                      <a:pt x="36" y="45"/>
                    </a:lnTo>
                    <a:lnTo>
                      <a:pt x="38" y="42"/>
                    </a:lnTo>
                    <a:lnTo>
                      <a:pt x="41" y="36"/>
                    </a:lnTo>
                    <a:lnTo>
                      <a:pt x="41" y="31"/>
                    </a:lnTo>
                    <a:lnTo>
                      <a:pt x="40" y="26"/>
                    </a:lnTo>
                    <a:lnTo>
                      <a:pt x="38" y="23"/>
                    </a:lnTo>
                    <a:lnTo>
                      <a:pt x="36" y="21"/>
                    </a:lnTo>
                    <a:lnTo>
                      <a:pt x="33" y="19"/>
                    </a:lnTo>
                    <a:lnTo>
                      <a:pt x="30"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1" name="Freeform 15"/>
              <p:cNvSpPr>
                <a:spLocks/>
              </p:cNvSpPr>
              <p:nvPr/>
            </p:nvSpPr>
            <p:spPr bwMode="auto">
              <a:xfrm>
                <a:off x="725" y="1045"/>
                <a:ext cx="27" cy="10"/>
              </a:xfrm>
              <a:custGeom>
                <a:avLst/>
                <a:gdLst>
                  <a:gd name="T0" fmla="*/ 0 w 27"/>
                  <a:gd name="T1" fmla="*/ 2 h 10"/>
                  <a:gd name="T2" fmla="*/ 5 w 27"/>
                  <a:gd name="T3" fmla="*/ 0 h 10"/>
                  <a:gd name="T4" fmla="*/ 10 w 27"/>
                  <a:gd name="T5" fmla="*/ 0 h 10"/>
                  <a:gd name="T6" fmla="*/ 16 w 27"/>
                  <a:gd name="T7" fmla="*/ 1 h 10"/>
                  <a:gd name="T8" fmla="*/ 22 w 27"/>
                  <a:gd name="T9" fmla="*/ 3 h 10"/>
                  <a:gd name="T10" fmla="*/ 26 w 27"/>
                  <a:gd name="T11" fmla="*/ 8 h 10"/>
                  <a:gd name="T12" fmla="*/ 21 w 27"/>
                  <a:gd name="T13" fmla="*/ 9 h 10"/>
                  <a:gd name="T14" fmla="*/ 18 w 27"/>
                  <a:gd name="T15" fmla="*/ 9 h 10"/>
                  <a:gd name="T16" fmla="*/ 15 w 27"/>
                  <a:gd name="T17" fmla="*/ 9 h 10"/>
                  <a:gd name="T18" fmla="*/ 13 w 27"/>
                  <a:gd name="T19" fmla="*/ 8 h 10"/>
                  <a:gd name="T20" fmla="*/ 12 w 27"/>
                  <a:gd name="T21" fmla="*/ 6 h 10"/>
                  <a:gd name="T22" fmla="*/ 12 w 27"/>
                  <a:gd name="T23" fmla="*/ 4 h 10"/>
                  <a:gd name="T24" fmla="*/ 13 w 27"/>
                  <a:gd name="T25"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10">
                    <a:moveTo>
                      <a:pt x="0" y="2"/>
                    </a:moveTo>
                    <a:lnTo>
                      <a:pt x="5" y="0"/>
                    </a:lnTo>
                    <a:lnTo>
                      <a:pt x="10" y="0"/>
                    </a:lnTo>
                    <a:lnTo>
                      <a:pt x="16" y="1"/>
                    </a:lnTo>
                    <a:lnTo>
                      <a:pt x="22" y="3"/>
                    </a:lnTo>
                    <a:lnTo>
                      <a:pt x="26" y="8"/>
                    </a:lnTo>
                    <a:lnTo>
                      <a:pt x="21" y="9"/>
                    </a:lnTo>
                    <a:lnTo>
                      <a:pt x="18" y="9"/>
                    </a:lnTo>
                    <a:lnTo>
                      <a:pt x="15" y="9"/>
                    </a:lnTo>
                    <a:lnTo>
                      <a:pt x="13" y="8"/>
                    </a:lnTo>
                    <a:lnTo>
                      <a:pt x="12" y="6"/>
                    </a:lnTo>
                    <a:lnTo>
                      <a:pt x="12" y="4"/>
                    </a:lnTo>
                    <a:lnTo>
                      <a:pt x="13" y="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2" name="Freeform 16"/>
              <p:cNvSpPr>
                <a:spLocks/>
              </p:cNvSpPr>
              <p:nvPr/>
            </p:nvSpPr>
            <p:spPr bwMode="auto">
              <a:xfrm>
                <a:off x="675" y="1047"/>
                <a:ext cx="30" cy="11"/>
              </a:xfrm>
              <a:custGeom>
                <a:avLst/>
                <a:gdLst>
                  <a:gd name="T0" fmla="*/ 0 w 30"/>
                  <a:gd name="T1" fmla="*/ 10 h 11"/>
                  <a:gd name="T2" fmla="*/ 4 w 30"/>
                  <a:gd name="T3" fmla="*/ 8 h 11"/>
                  <a:gd name="T4" fmla="*/ 7 w 30"/>
                  <a:gd name="T5" fmla="*/ 6 h 11"/>
                  <a:gd name="T6" fmla="*/ 10 w 30"/>
                  <a:gd name="T7" fmla="*/ 4 h 11"/>
                  <a:gd name="T8" fmla="*/ 15 w 30"/>
                  <a:gd name="T9" fmla="*/ 4 h 11"/>
                  <a:gd name="T10" fmla="*/ 20 w 30"/>
                  <a:gd name="T11" fmla="*/ 4 h 11"/>
                  <a:gd name="T12" fmla="*/ 24 w 30"/>
                  <a:gd name="T13" fmla="*/ 2 h 11"/>
                  <a:gd name="T14" fmla="*/ 29 w 30"/>
                  <a:gd name="T15" fmla="*/ 0 h 11"/>
                  <a:gd name="T16" fmla="*/ 26 w 30"/>
                  <a:gd name="T17" fmla="*/ 2 h 11"/>
                  <a:gd name="T18" fmla="*/ 23 w 30"/>
                  <a:gd name="T19" fmla="*/ 5 h 11"/>
                  <a:gd name="T20" fmla="*/ 22 w 30"/>
                  <a:gd name="T21" fmla="*/ 7 h 11"/>
                  <a:gd name="T22" fmla="*/ 19 w 30"/>
                  <a:gd name="T23" fmla="*/ 8 h 11"/>
                  <a:gd name="T24" fmla="*/ 16 w 30"/>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
                    <a:moveTo>
                      <a:pt x="0" y="10"/>
                    </a:moveTo>
                    <a:lnTo>
                      <a:pt x="4" y="8"/>
                    </a:lnTo>
                    <a:lnTo>
                      <a:pt x="7" y="6"/>
                    </a:lnTo>
                    <a:lnTo>
                      <a:pt x="10" y="4"/>
                    </a:lnTo>
                    <a:lnTo>
                      <a:pt x="15" y="4"/>
                    </a:lnTo>
                    <a:lnTo>
                      <a:pt x="20" y="4"/>
                    </a:lnTo>
                    <a:lnTo>
                      <a:pt x="24" y="2"/>
                    </a:lnTo>
                    <a:lnTo>
                      <a:pt x="29" y="0"/>
                    </a:lnTo>
                    <a:lnTo>
                      <a:pt x="26" y="2"/>
                    </a:lnTo>
                    <a:lnTo>
                      <a:pt x="23" y="5"/>
                    </a:lnTo>
                    <a:lnTo>
                      <a:pt x="22" y="7"/>
                    </a:lnTo>
                    <a:lnTo>
                      <a:pt x="19" y="8"/>
                    </a:lnTo>
                    <a:lnTo>
                      <a:pt x="16" y="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3" name="Freeform 17"/>
              <p:cNvSpPr>
                <a:spLocks/>
              </p:cNvSpPr>
              <p:nvPr/>
            </p:nvSpPr>
            <p:spPr bwMode="auto">
              <a:xfrm>
                <a:off x="723" y="1033"/>
                <a:ext cx="32" cy="11"/>
              </a:xfrm>
              <a:custGeom>
                <a:avLst/>
                <a:gdLst>
                  <a:gd name="T0" fmla="*/ 1 w 32"/>
                  <a:gd name="T1" fmla="*/ 3 h 11"/>
                  <a:gd name="T2" fmla="*/ 0 w 32"/>
                  <a:gd name="T3" fmla="*/ 5 h 11"/>
                  <a:gd name="T4" fmla="*/ 0 w 32"/>
                  <a:gd name="T5" fmla="*/ 7 h 11"/>
                  <a:gd name="T6" fmla="*/ 2 w 32"/>
                  <a:gd name="T7" fmla="*/ 8 h 11"/>
                  <a:gd name="T8" fmla="*/ 5 w 32"/>
                  <a:gd name="T9" fmla="*/ 9 h 11"/>
                  <a:gd name="T10" fmla="*/ 10 w 32"/>
                  <a:gd name="T11" fmla="*/ 8 h 11"/>
                  <a:gd name="T12" fmla="*/ 14 w 32"/>
                  <a:gd name="T13" fmla="*/ 7 h 11"/>
                  <a:gd name="T14" fmla="*/ 19 w 32"/>
                  <a:gd name="T15" fmla="*/ 7 h 11"/>
                  <a:gd name="T16" fmla="*/ 23 w 32"/>
                  <a:gd name="T17" fmla="*/ 9 h 11"/>
                  <a:gd name="T18" fmla="*/ 27 w 32"/>
                  <a:gd name="T19" fmla="*/ 10 h 11"/>
                  <a:gd name="T20" fmla="*/ 31 w 32"/>
                  <a:gd name="T21" fmla="*/ 9 h 11"/>
                  <a:gd name="T22" fmla="*/ 31 w 32"/>
                  <a:gd name="T23" fmla="*/ 6 h 11"/>
                  <a:gd name="T24" fmla="*/ 29 w 32"/>
                  <a:gd name="T25" fmla="*/ 4 h 11"/>
                  <a:gd name="T26" fmla="*/ 25 w 32"/>
                  <a:gd name="T27" fmla="*/ 1 h 11"/>
                  <a:gd name="T28" fmla="*/ 18 w 32"/>
                  <a:gd name="T29" fmla="*/ 0 h 11"/>
                  <a:gd name="T30" fmla="*/ 12 w 32"/>
                  <a:gd name="T31" fmla="*/ 0 h 11"/>
                  <a:gd name="T32" fmla="*/ 6 w 32"/>
                  <a:gd name="T33" fmla="*/ 1 h 11"/>
                  <a:gd name="T34" fmla="*/ 1 w 32"/>
                  <a:gd name="T3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1">
                    <a:moveTo>
                      <a:pt x="1" y="3"/>
                    </a:moveTo>
                    <a:lnTo>
                      <a:pt x="0" y="5"/>
                    </a:lnTo>
                    <a:lnTo>
                      <a:pt x="0" y="7"/>
                    </a:lnTo>
                    <a:lnTo>
                      <a:pt x="2" y="8"/>
                    </a:lnTo>
                    <a:lnTo>
                      <a:pt x="5" y="9"/>
                    </a:lnTo>
                    <a:lnTo>
                      <a:pt x="10" y="8"/>
                    </a:lnTo>
                    <a:lnTo>
                      <a:pt x="14" y="7"/>
                    </a:lnTo>
                    <a:lnTo>
                      <a:pt x="19" y="7"/>
                    </a:lnTo>
                    <a:lnTo>
                      <a:pt x="23" y="9"/>
                    </a:lnTo>
                    <a:lnTo>
                      <a:pt x="27" y="10"/>
                    </a:lnTo>
                    <a:lnTo>
                      <a:pt x="31" y="9"/>
                    </a:lnTo>
                    <a:lnTo>
                      <a:pt x="31" y="6"/>
                    </a:lnTo>
                    <a:lnTo>
                      <a:pt x="29" y="4"/>
                    </a:lnTo>
                    <a:lnTo>
                      <a:pt x="25" y="1"/>
                    </a:lnTo>
                    <a:lnTo>
                      <a:pt x="18" y="0"/>
                    </a:lnTo>
                    <a:lnTo>
                      <a:pt x="12" y="0"/>
                    </a:lnTo>
                    <a:lnTo>
                      <a:pt x="6" y="1"/>
                    </a:lnTo>
                    <a:lnTo>
                      <a:pt x="1"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4" name="Freeform 18"/>
              <p:cNvSpPr>
                <a:spLocks/>
              </p:cNvSpPr>
              <p:nvPr/>
            </p:nvSpPr>
            <p:spPr bwMode="auto">
              <a:xfrm>
                <a:off x="618" y="984"/>
                <a:ext cx="198" cy="111"/>
              </a:xfrm>
              <a:custGeom>
                <a:avLst/>
                <a:gdLst>
                  <a:gd name="T0" fmla="*/ 5 w 198"/>
                  <a:gd name="T1" fmla="*/ 99 h 111"/>
                  <a:gd name="T2" fmla="*/ 15 w 198"/>
                  <a:gd name="T3" fmla="*/ 108 h 111"/>
                  <a:gd name="T4" fmla="*/ 19 w 198"/>
                  <a:gd name="T5" fmla="*/ 100 h 111"/>
                  <a:gd name="T6" fmla="*/ 23 w 198"/>
                  <a:gd name="T7" fmla="*/ 83 h 111"/>
                  <a:gd name="T8" fmla="*/ 32 w 198"/>
                  <a:gd name="T9" fmla="*/ 64 h 111"/>
                  <a:gd name="T10" fmla="*/ 51 w 198"/>
                  <a:gd name="T11" fmla="*/ 40 h 111"/>
                  <a:gd name="T12" fmla="*/ 63 w 198"/>
                  <a:gd name="T13" fmla="*/ 41 h 111"/>
                  <a:gd name="T14" fmla="*/ 82 w 198"/>
                  <a:gd name="T15" fmla="*/ 48 h 111"/>
                  <a:gd name="T16" fmla="*/ 94 w 198"/>
                  <a:gd name="T17" fmla="*/ 49 h 111"/>
                  <a:gd name="T18" fmla="*/ 107 w 198"/>
                  <a:gd name="T19" fmla="*/ 46 h 111"/>
                  <a:gd name="T20" fmla="*/ 125 w 198"/>
                  <a:gd name="T21" fmla="*/ 40 h 111"/>
                  <a:gd name="T22" fmla="*/ 136 w 198"/>
                  <a:gd name="T23" fmla="*/ 36 h 111"/>
                  <a:gd name="T24" fmla="*/ 145 w 198"/>
                  <a:gd name="T25" fmla="*/ 33 h 111"/>
                  <a:gd name="T26" fmla="*/ 151 w 198"/>
                  <a:gd name="T27" fmla="*/ 42 h 111"/>
                  <a:gd name="T28" fmla="*/ 165 w 198"/>
                  <a:gd name="T29" fmla="*/ 52 h 111"/>
                  <a:gd name="T30" fmla="*/ 172 w 198"/>
                  <a:gd name="T31" fmla="*/ 65 h 111"/>
                  <a:gd name="T32" fmla="*/ 174 w 198"/>
                  <a:gd name="T33" fmla="*/ 81 h 111"/>
                  <a:gd name="T34" fmla="*/ 180 w 198"/>
                  <a:gd name="T35" fmla="*/ 92 h 111"/>
                  <a:gd name="T36" fmla="*/ 179 w 198"/>
                  <a:gd name="T37" fmla="*/ 102 h 111"/>
                  <a:gd name="T38" fmla="*/ 188 w 198"/>
                  <a:gd name="T39" fmla="*/ 99 h 111"/>
                  <a:gd name="T40" fmla="*/ 193 w 198"/>
                  <a:gd name="T41" fmla="*/ 85 h 111"/>
                  <a:gd name="T42" fmla="*/ 197 w 198"/>
                  <a:gd name="T43" fmla="*/ 64 h 111"/>
                  <a:gd name="T44" fmla="*/ 191 w 198"/>
                  <a:gd name="T45" fmla="*/ 43 h 111"/>
                  <a:gd name="T46" fmla="*/ 180 w 198"/>
                  <a:gd name="T47" fmla="*/ 27 h 111"/>
                  <a:gd name="T48" fmla="*/ 165 w 198"/>
                  <a:gd name="T49" fmla="*/ 20 h 111"/>
                  <a:gd name="T50" fmla="*/ 153 w 198"/>
                  <a:gd name="T51" fmla="*/ 20 h 111"/>
                  <a:gd name="T52" fmla="*/ 141 w 198"/>
                  <a:gd name="T53" fmla="*/ 16 h 111"/>
                  <a:gd name="T54" fmla="*/ 123 w 198"/>
                  <a:gd name="T55" fmla="*/ 6 h 111"/>
                  <a:gd name="T56" fmla="*/ 103 w 198"/>
                  <a:gd name="T57" fmla="*/ 1 h 111"/>
                  <a:gd name="T58" fmla="*/ 79 w 198"/>
                  <a:gd name="T59" fmla="*/ 0 h 111"/>
                  <a:gd name="T60" fmla="*/ 54 w 198"/>
                  <a:gd name="T61" fmla="*/ 4 h 111"/>
                  <a:gd name="T62" fmla="*/ 37 w 198"/>
                  <a:gd name="T63" fmla="*/ 11 h 111"/>
                  <a:gd name="T64" fmla="*/ 29 w 198"/>
                  <a:gd name="T65" fmla="*/ 24 h 111"/>
                  <a:gd name="T66" fmla="*/ 33 w 198"/>
                  <a:gd name="T67" fmla="*/ 36 h 111"/>
                  <a:gd name="T68" fmla="*/ 21 w 198"/>
                  <a:gd name="T69" fmla="*/ 40 h 111"/>
                  <a:gd name="T70" fmla="*/ 12 w 198"/>
                  <a:gd name="T71" fmla="*/ 46 h 111"/>
                  <a:gd name="T72" fmla="*/ 5 w 198"/>
                  <a:gd name="T73" fmla="*/ 53 h 111"/>
                  <a:gd name="T74" fmla="*/ 0 w 198"/>
                  <a:gd name="T75" fmla="*/ 65 h 111"/>
                  <a:gd name="T76" fmla="*/ 0 w 198"/>
                  <a:gd name="T77"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8" h="111">
                    <a:moveTo>
                      <a:pt x="2" y="91"/>
                    </a:moveTo>
                    <a:lnTo>
                      <a:pt x="5" y="99"/>
                    </a:lnTo>
                    <a:lnTo>
                      <a:pt x="9" y="104"/>
                    </a:lnTo>
                    <a:lnTo>
                      <a:pt x="15" y="108"/>
                    </a:lnTo>
                    <a:lnTo>
                      <a:pt x="21" y="110"/>
                    </a:lnTo>
                    <a:lnTo>
                      <a:pt x="19" y="100"/>
                    </a:lnTo>
                    <a:lnTo>
                      <a:pt x="21" y="91"/>
                    </a:lnTo>
                    <a:lnTo>
                      <a:pt x="23" y="83"/>
                    </a:lnTo>
                    <a:lnTo>
                      <a:pt x="27" y="73"/>
                    </a:lnTo>
                    <a:lnTo>
                      <a:pt x="32" y="64"/>
                    </a:lnTo>
                    <a:lnTo>
                      <a:pt x="41" y="51"/>
                    </a:lnTo>
                    <a:lnTo>
                      <a:pt x="51" y="40"/>
                    </a:lnTo>
                    <a:lnTo>
                      <a:pt x="55" y="37"/>
                    </a:lnTo>
                    <a:lnTo>
                      <a:pt x="63" y="41"/>
                    </a:lnTo>
                    <a:lnTo>
                      <a:pt x="72" y="45"/>
                    </a:lnTo>
                    <a:lnTo>
                      <a:pt x="82" y="48"/>
                    </a:lnTo>
                    <a:lnTo>
                      <a:pt x="88" y="49"/>
                    </a:lnTo>
                    <a:lnTo>
                      <a:pt x="94" y="49"/>
                    </a:lnTo>
                    <a:lnTo>
                      <a:pt x="101" y="48"/>
                    </a:lnTo>
                    <a:lnTo>
                      <a:pt x="107" y="46"/>
                    </a:lnTo>
                    <a:lnTo>
                      <a:pt x="117" y="43"/>
                    </a:lnTo>
                    <a:lnTo>
                      <a:pt x="125" y="40"/>
                    </a:lnTo>
                    <a:lnTo>
                      <a:pt x="132" y="36"/>
                    </a:lnTo>
                    <a:lnTo>
                      <a:pt x="136" y="36"/>
                    </a:lnTo>
                    <a:lnTo>
                      <a:pt x="139" y="35"/>
                    </a:lnTo>
                    <a:lnTo>
                      <a:pt x="145" y="33"/>
                    </a:lnTo>
                    <a:lnTo>
                      <a:pt x="147" y="37"/>
                    </a:lnTo>
                    <a:lnTo>
                      <a:pt x="151" y="42"/>
                    </a:lnTo>
                    <a:lnTo>
                      <a:pt x="158" y="46"/>
                    </a:lnTo>
                    <a:lnTo>
                      <a:pt x="165" y="52"/>
                    </a:lnTo>
                    <a:lnTo>
                      <a:pt x="169" y="57"/>
                    </a:lnTo>
                    <a:lnTo>
                      <a:pt x="172" y="65"/>
                    </a:lnTo>
                    <a:lnTo>
                      <a:pt x="171" y="73"/>
                    </a:lnTo>
                    <a:lnTo>
                      <a:pt x="174" y="81"/>
                    </a:lnTo>
                    <a:lnTo>
                      <a:pt x="178" y="86"/>
                    </a:lnTo>
                    <a:lnTo>
                      <a:pt x="180" y="92"/>
                    </a:lnTo>
                    <a:lnTo>
                      <a:pt x="181" y="97"/>
                    </a:lnTo>
                    <a:lnTo>
                      <a:pt x="179" y="102"/>
                    </a:lnTo>
                    <a:lnTo>
                      <a:pt x="186" y="102"/>
                    </a:lnTo>
                    <a:lnTo>
                      <a:pt x="188" y="99"/>
                    </a:lnTo>
                    <a:lnTo>
                      <a:pt x="191" y="93"/>
                    </a:lnTo>
                    <a:lnTo>
                      <a:pt x="193" y="85"/>
                    </a:lnTo>
                    <a:lnTo>
                      <a:pt x="195" y="76"/>
                    </a:lnTo>
                    <a:lnTo>
                      <a:pt x="197" y="64"/>
                    </a:lnTo>
                    <a:lnTo>
                      <a:pt x="195" y="53"/>
                    </a:lnTo>
                    <a:lnTo>
                      <a:pt x="191" y="43"/>
                    </a:lnTo>
                    <a:lnTo>
                      <a:pt x="186" y="34"/>
                    </a:lnTo>
                    <a:lnTo>
                      <a:pt x="180" y="27"/>
                    </a:lnTo>
                    <a:lnTo>
                      <a:pt x="172" y="22"/>
                    </a:lnTo>
                    <a:lnTo>
                      <a:pt x="165" y="20"/>
                    </a:lnTo>
                    <a:lnTo>
                      <a:pt x="159" y="19"/>
                    </a:lnTo>
                    <a:lnTo>
                      <a:pt x="153" y="20"/>
                    </a:lnTo>
                    <a:lnTo>
                      <a:pt x="146" y="22"/>
                    </a:lnTo>
                    <a:lnTo>
                      <a:pt x="141" y="16"/>
                    </a:lnTo>
                    <a:lnTo>
                      <a:pt x="134" y="11"/>
                    </a:lnTo>
                    <a:lnTo>
                      <a:pt x="123" y="6"/>
                    </a:lnTo>
                    <a:lnTo>
                      <a:pt x="115" y="4"/>
                    </a:lnTo>
                    <a:lnTo>
                      <a:pt x="103" y="1"/>
                    </a:lnTo>
                    <a:lnTo>
                      <a:pt x="93" y="0"/>
                    </a:lnTo>
                    <a:lnTo>
                      <a:pt x="79" y="0"/>
                    </a:lnTo>
                    <a:lnTo>
                      <a:pt x="66" y="2"/>
                    </a:lnTo>
                    <a:lnTo>
                      <a:pt x="54" y="4"/>
                    </a:lnTo>
                    <a:lnTo>
                      <a:pt x="44" y="6"/>
                    </a:lnTo>
                    <a:lnTo>
                      <a:pt x="37" y="11"/>
                    </a:lnTo>
                    <a:lnTo>
                      <a:pt x="31" y="17"/>
                    </a:lnTo>
                    <a:lnTo>
                      <a:pt x="29" y="24"/>
                    </a:lnTo>
                    <a:lnTo>
                      <a:pt x="30" y="29"/>
                    </a:lnTo>
                    <a:lnTo>
                      <a:pt x="33" y="36"/>
                    </a:lnTo>
                    <a:lnTo>
                      <a:pt x="27" y="37"/>
                    </a:lnTo>
                    <a:lnTo>
                      <a:pt x="21" y="40"/>
                    </a:lnTo>
                    <a:lnTo>
                      <a:pt x="16" y="43"/>
                    </a:lnTo>
                    <a:lnTo>
                      <a:pt x="12" y="46"/>
                    </a:lnTo>
                    <a:lnTo>
                      <a:pt x="9" y="49"/>
                    </a:lnTo>
                    <a:lnTo>
                      <a:pt x="5" y="53"/>
                    </a:lnTo>
                    <a:lnTo>
                      <a:pt x="2" y="57"/>
                    </a:lnTo>
                    <a:lnTo>
                      <a:pt x="0" y="65"/>
                    </a:lnTo>
                    <a:lnTo>
                      <a:pt x="0" y="76"/>
                    </a:lnTo>
                    <a:lnTo>
                      <a:pt x="0" y="83"/>
                    </a:lnTo>
                    <a:lnTo>
                      <a:pt x="2" y="91"/>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5" name="Freeform 19"/>
              <p:cNvSpPr>
                <a:spLocks/>
              </p:cNvSpPr>
              <p:nvPr/>
            </p:nvSpPr>
            <p:spPr bwMode="auto">
              <a:xfrm>
                <a:off x="631" y="1028"/>
                <a:ext cx="26" cy="49"/>
              </a:xfrm>
              <a:custGeom>
                <a:avLst/>
                <a:gdLst>
                  <a:gd name="T0" fmla="*/ 5 w 26"/>
                  <a:gd name="T1" fmla="*/ 28 h 49"/>
                  <a:gd name="T2" fmla="*/ 3 w 26"/>
                  <a:gd name="T3" fmla="*/ 30 h 49"/>
                  <a:gd name="T4" fmla="*/ 2 w 26"/>
                  <a:gd name="T5" fmla="*/ 34 h 49"/>
                  <a:gd name="T6" fmla="*/ 0 w 26"/>
                  <a:gd name="T7" fmla="*/ 37 h 49"/>
                  <a:gd name="T8" fmla="*/ 0 w 26"/>
                  <a:gd name="T9" fmla="*/ 40 h 49"/>
                  <a:gd name="T10" fmla="*/ 1 w 26"/>
                  <a:gd name="T11" fmla="*/ 43 h 49"/>
                  <a:gd name="T12" fmla="*/ 2 w 26"/>
                  <a:gd name="T13" fmla="*/ 46 h 49"/>
                  <a:gd name="T14" fmla="*/ 3 w 26"/>
                  <a:gd name="T15" fmla="*/ 48 h 49"/>
                  <a:gd name="T16" fmla="*/ 6 w 26"/>
                  <a:gd name="T17" fmla="*/ 46 h 49"/>
                  <a:gd name="T18" fmla="*/ 6 w 26"/>
                  <a:gd name="T19" fmla="*/ 43 h 49"/>
                  <a:gd name="T20" fmla="*/ 6 w 26"/>
                  <a:gd name="T21" fmla="*/ 40 h 49"/>
                  <a:gd name="T22" fmla="*/ 6 w 26"/>
                  <a:gd name="T23" fmla="*/ 38 h 49"/>
                  <a:gd name="T24" fmla="*/ 5 w 26"/>
                  <a:gd name="T25" fmla="*/ 35 h 49"/>
                  <a:gd name="T26" fmla="*/ 5 w 26"/>
                  <a:gd name="T27" fmla="*/ 32 h 49"/>
                  <a:gd name="T28" fmla="*/ 6 w 26"/>
                  <a:gd name="T29" fmla="*/ 29 h 49"/>
                  <a:gd name="T30" fmla="*/ 8 w 26"/>
                  <a:gd name="T31" fmla="*/ 26 h 49"/>
                  <a:gd name="T32" fmla="*/ 9 w 26"/>
                  <a:gd name="T33" fmla="*/ 25 h 49"/>
                  <a:gd name="T34" fmla="*/ 10 w 26"/>
                  <a:gd name="T35" fmla="*/ 28 h 49"/>
                  <a:gd name="T36" fmla="*/ 9 w 26"/>
                  <a:gd name="T37" fmla="*/ 31 h 49"/>
                  <a:gd name="T38" fmla="*/ 8 w 26"/>
                  <a:gd name="T39" fmla="*/ 33 h 49"/>
                  <a:gd name="T40" fmla="*/ 10 w 26"/>
                  <a:gd name="T41" fmla="*/ 34 h 49"/>
                  <a:gd name="T42" fmla="*/ 11 w 26"/>
                  <a:gd name="T43" fmla="*/ 33 h 49"/>
                  <a:gd name="T44" fmla="*/ 13 w 26"/>
                  <a:gd name="T45" fmla="*/ 31 h 49"/>
                  <a:gd name="T46" fmla="*/ 13 w 26"/>
                  <a:gd name="T47" fmla="*/ 30 h 49"/>
                  <a:gd name="T48" fmla="*/ 13 w 26"/>
                  <a:gd name="T49" fmla="*/ 29 h 49"/>
                  <a:gd name="T50" fmla="*/ 13 w 26"/>
                  <a:gd name="T51" fmla="*/ 26 h 49"/>
                  <a:gd name="T52" fmla="*/ 12 w 26"/>
                  <a:gd name="T53" fmla="*/ 25 h 49"/>
                  <a:gd name="T54" fmla="*/ 11 w 26"/>
                  <a:gd name="T55" fmla="*/ 23 h 49"/>
                  <a:gd name="T56" fmla="*/ 11 w 26"/>
                  <a:gd name="T57" fmla="*/ 21 h 49"/>
                  <a:gd name="T58" fmla="*/ 11 w 26"/>
                  <a:gd name="T59" fmla="*/ 19 h 49"/>
                  <a:gd name="T60" fmla="*/ 13 w 26"/>
                  <a:gd name="T61" fmla="*/ 18 h 49"/>
                  <a:gd name="T62" fmla="*/ 15 w 26"/>
                  <a:gd name="T63" fmla="*/ 17 h 49"/>
                  <a:gd name="T64" fmla="*/ 17 w 26"/>
                  <a:gd name="T65" fmla="*/ 17 h 49"/>
                  <a:gd name="T66" fmla="*/ 16 w 26"/>
                  <a:gd name="T67" fmla="*/ 15 h 49"/>
                  <a:gd name="T68" fmla="*/ 16 w 26"/>
                  <a:gd name="T69" fmla="*/ 14 h 49"/>
                  <a:gd name="T70" fmla="*/ 16 w 26"/>
                  <a:gd name="T71" fmla="*/ 12 h 49"/>
                  <a:gd name="T72" fmla="*/ 16 w 26"/>
                  <a:gd name="T73" fmla="*/ 10 h 49"/>
                  <a:gd name="T74" fmla="*/ 17 w 26"/>
                  <a:gd name="T75" fmla="*/ 9 h 49"/>
                  <a:gd name="T76" fmla="*/ 18 w 26"/>
                  <a:gd name="T77" fmla="*/ 7 h 49"/>
                  <a:gd name="T78" fmla="*/ 19 w 26"/>
                  <a:gd name="T79" fmla="*/ 5 h 49"/>
                  <a:gd name="T80" fmla="*/ 20 w 26"/>
                  <a:gd name="T81" fmla="*/ 3 h 49"/>
                  <a:gd name="T82" fmla="*/ 22 w 26"/>
                  <a:gd name="T83" fmla="*/ 2 h 49"/>
                  <a:gd name="T84" fmla="*/ 23 w 26"/>
                  <a:gd name="T85" fmla="*/ 1 h 49"/>
                  <a:gd name="T86" fmla="*/ 24 w 26"/>
                  <a:gd name="T87" fmla="*/ 0 h 49"/>
                  <a:gd name="T88" fmla="*/ 25 w 26"/>
                  <a:gd name="T8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49">
                    <a:moveTo>
                      <a:pt x="5" y="28"/>
                    </a:moveTo>
                    <a:lnTo>
                      <a:pt x="3" y="30"/>
                    </a:lnTo>
                    <a:lnTo>
                      <a:pt x="2" y="34"/>
                    </a:lnTo>
                    <a:lnTo>
                      <a:pt x="0" y="37"/>
                    </a:lnTo>
                    <a:lnTo>
                      <a:pt x="0" y="40"/>
                    </a:lnTo>
                    <a:lnTo>
                      <a:pt x="1" y="43"/>
                    </a:lnTo>
                    <a:lnTo>
                      <a:pt x="2" y="46"/>
                    </a:lnTo>
                    <a:lnTo>
                      <a:pt x="3" y="48"/>
                    </a:lnTo>
                    <a:lnTo>
                      <a:pt x="6" y="46"/>
                    </a:lnTo>
                    <a:lnTo>
                      <a:pt x="6" y="43"/>
                    </a:lnTo>
                    <a:lnTo>
                      <a:pt x="6" y="40"/>
                    </a:lnTo>
                    <a:lnTo>
                      <a:pt x="6" y="38"/>
                    </a:lnTo>
                    <a:lnTo>
                      <a:pt x="5" y="35"/>
                    </a:lnTo>
                    <a:lnTo>
                      <a:pt x="5" y="32"/>
                    </a:lnTo>
                    <a:lnTo>
                      <a:pt x="6" y="29"/>
                    </a:lnTo>
                    <a:lnTo>
                      <a:pt x="8" y="26"/>
                    </a:lnTo>
                    <a:lnTo>
                      <a:pt x="9" y="25"/>
                    </a:lnTo>
                    <a:lnTo>
                      <a:pt x="10" y="28"/>
                    </a:lnTo>
                    <a:lnTo>
                      <a:pt x="9" y="31"/>
                    </a:lnTo>
                    <a:lnTo>
                      <a:pt x="8" y="33"/>
                    </a:lnTo>
                    <a:lnTo>
                      <a:pt x="10" y="34"/>
                    </a:lnTo>
                    <a:lnTo>
                      <a:pt x="11" y="33"/>
                    </a:lnTo>
                    <a:lnTo>
                      <a:pt x="13" y="31"/>
                    </a:lnTo>
                    <a:lnTo>
                      <a:pt x="13" y="30"/>
                    </a:lnTo>
                    <a:lnTo>
                      <a:pt x="13" y="29"/>
                    </a:lnTo>
                    <a:lnTo>
                      <a:pt x="13" y="26"/>
                    </a:lnTo>
                    <a:lnTo>
                      <a:pt x="12" y="25"/>
                    </a:lnTo>
                    <a:lnTo>
                      <a:pt x="11" y="23"/>
                    </a:lnTo>
                    <a:lnTo>
                      <a:pt x="11" y="21"/>
                    </a:lnTo>
                    <a:lnTo>
                      <a:pt x="11" y="19"/>
                    </a:lnTo>
                    <a:lnTo>
                      <a:pt x="13" y="18"/>
                    </a:lnTo>
                    <a:lnTo>
                      <a:pt x="15" y="17"/>
                    </a:lnTo>
                    <a:lnTo>
                      <a:pt x="17" y="17"/>
                    </a:lnTo>
                    <a:lnTo>
                      <a:pt x="16" y="15"/>
                    </a:lnTo>
                    <a:lnTo>
                      <a:pt x="16" y="14"/>
                    </a:lnTo>
                    <a:lnTo>
                      <a:pt x="16" y="12"/>
                    </a:lnTo>
                    <a:lnTo>
                      <a:pt x="16" y="10"/>
                    </a:lnTo>
                    <a:lnTo>
                      <a:pt x="17" y="9"/>
                    </a:lnTo>
                    <a:lnTo>
                      <a:pt x="18" y="7"/>
                    </a:lnTo>
                    <a:lnTo>
                      <a:pt x="19" y="5"/>
                    </a:lnTo>
                    <a:lnTo>
                      <a:pt x="20" y="3"/>
                    </a:lnTo>
                    <a:lnTo>
                      <a:pt x="22" y="2"/>
                    </a:lnTo>
                    <a:lnTo>
                      <a:pt x="23" y="1"/>
                    </a:lnTo>
                    <a:lnTo>
                      <a:pt x="24" y="0"/>
                    </a:lnTo>
                    <a:lnTo>
                      <a:pt x="2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6" name="Freeform 20"/>
              <p:cNvSpPr>
                <a:spLocks/>
              </p:cNvSpPr>
              <p:nvPr/>
            </p:nvSpPr>
            <p:spPr bwMode="auto">
              <a:xfrm>
                <a:off x="656" y="1000"/>
                <a:ext cx="101" cy="29"/>
              </a:xfrm>
              <a:custGeom>
                <a:avLst/>
                <a:gdLst>
                  <a:gd name="T0" fmla="*/ 97 w 101"/>
                  <a:gd name="T1" fmla="*/ 12 h 29"/>
                  <a:gd name="T2" fmla="*/ 91 w 101"/>
                  <a:gd name="T3" fmla="*/ 13 h 29"/>
                  <a:gd name="T4" fmla="*/ 84 w 101"/>
                  <a:gd name="T5" fmla="*/ 16 h 29"/>
                  <a:gd name="T6" fmla="*/ 79 w 101"/>
                  <a:gd name="T7" fmla="*/ 20 h 29"/>
                  <a:gd name="T8" fmla="*/ 76 w 101"/>
                  <a:gd name="T9" fmla="*/ 23 h 29"/>
                  <a:gd name="T10" fmla="*/ 71 w 101"/>
                  <a:gd name="T11" fmla="*/ 25 h 29"/>
                  <a:gd name="T12" fmla="*/ 65 w 101"/>
                  <a:gd name="T13" fmla="*/ 27 h 29"/>
                  <a:gd name="T14" fmla="*/ 57 w 101"/>
                  <a:gd name="T15" fmla="*/ 28 h 29"/>
                  <a:gd name="T16" fmla="*/ 50 w 101"/>
                  <a:gd name="T17" fmla="*/ 28 h 29"/>
                  <a:gd name="T18" fmla="*/ 42 w 101"/>
                  <a:gd name="T19" fmla="*/ 27 h 29"/>
                  <a:gd name="T20" fmla="*/ 36 w 101"/>
                  <a:gd name="T21" fmla="*/ 26 h 29"/>
                  <a:gd name="T22" fmla="*/ 30 w 101"/>
                  <a:gd name="T23" fmla="*/ 23 h 29"/>
                  <a:gd name="T24" fmla="*/ 25 w 101"/>
                  <a:gd name="T25" fmla="*/ 21 h 29"/>
                  <a:gd name="T26" fmla="*/ 22 w 101"/>
                  <a:gd name="T27" fmla="*/ 16 h 29"/>
                  <a:gd name="T28" fmla="*/ 24 w 101"/>
                  <a:gd name="T29" fmla="*/ 17 h 29"/>
                  <a:gd name="T30" fmla="*/ 30 w 101"/>
                  <a:gd name="T31" fmla="*/ 20 h 29"/>
                  <a:gd name="T32" fmla="*/ 37 w 101"/>
                  <a:gd name="T33" fmla="*/ 20 h 29"/>
                  <a:gd name="T34" fmla="*/ 45 w 101"/>
                  <a:gd name="T35" fmla="*/ 20 h 29"/>
                  <a:gd name="T36" fmla="*/ 54 w 101"/>
                  <a:gd name="T37" fmla="*/ 19 h 29"/>
                  <a:gd name="T38" fmla="*/ 64 w 101"/>
                  <a:gd name="T39" fmla="*/ 18 h 29"/>
                  <a:gd name="T40" fmla="*/ 71 w 101"/>
                  <a:gd name="T41" fmla="*/ 15 h 29"/>
                  <a:gd name="T42" fmla="*/ 77 w 101"/>
                  <a:gd name="T43" fmla="*/ 12 h 29"/>
                  <a:gd name="T44" fmla="*/ 75 w 101"/>
                  <a:gd name="T45" fmla="*/ 11 h 29"/>
                  <a:gd name="T46" fmla="*/ 67 w 101"/>
                  <a:gd name="T47" fmla="*/ 12 h 29"/>
                  <a:gd name="T48" fmla="*/ 60 w 101"/>
                  <a:gd name="T49" fmla="*/ 14 h 29"/>
                  <a:gd name="T50" fmla="*/ 52 w 101"/>
                  <a:gd name="T51" fmla="*/ 15 h 29"/>
                  <a:gd name="T52" fmla="*/ 45 w 101"/>
                  <a:gd name="T53" fmla="*/ 14 h 29"/>
                  <a:gd name="T54" fmla="*/ 39 w 101"/>
                  <a:gd name="T55" fmla="*/ 9 h 29"/>
                  <a:gd name="T56" fmla="*/ 31 w 101"/>
                  <a:gd name="T57" fmla="*/ 7 h 29"/>
                  <a:gd name="T58" fmla="*/ 23 w 101"/>
                  <a:gd name="T59" fmla="*/ 7 h 29"/>
                  <a:gd name="T60" fmla="*/ 16 w 101"/>
                  <a:gd name="T61" fmla="*/ 2 h 29"/>
                  <a:gd name="T62" fmla="*/ 6 w 101"/>
                  <a:gd name="T63" fmla="*/ 0 h 29"/>
                  <a:gd name="T64" fmla="*/ 0 w 101"/>
                  <a:gd name="T65" fmla="*/ 1 h 29"/>
                  <a:gd name="T66" fmla="*/ 3 w 101"/>
                  <a:gd name="T67" fmla="*/ 7 h 29"/>
                  <a:gd name="T68" fmla="*/ 10 w 101"/>
                  <a:gd name="T69" fmla="*/ 10 h 29"/>
                  <a:gd name="T70" fmla="*/ 20 w 101"/>
                  <a:gd name="T71" fmla="*/ 10 h 29"/>
                  <a:gd name="T72" fmla="*/ 23 w 101"/>
                  <a:gd name="T73" fmla="*/ 12 h 29"/>
                  <a:gd name="T74" fmla="*/ 26 w 101"/>
                  <a:gd name="T75" fmla="*/ 15 h 29"/>
                  <a:gd name="T76" fmla="*/ 32 w 101"/>
                  <a:gd name="T77" fmla="*/ 17 h 29"/>
                  <a:gd name="T78" fmla="*/ 38 w 101"/>
                  <a:gd name="T79"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29">
                    <a:moveTo>
                      <a:pt x="100" y="12"/>
                    </a:moveTo>
                    <a:lnTo>
                      <a:pt x="97" y="12"/>
                    </a:lnTo>
                    <a:lnTo>
                      <a:pt x="94" y="12"/>
                    </a:lnTo>
                    <a:lnTo>
                      <a:pt x="91" y="13"/>
                    </a:lnTo>
                    <a:lnTo>
                      <a:pt x="87" y="14"/>
                    </a:lnTo>
                    <a:lnTo>
                      <a:pt x="84" y="16"/>
                    </a:lnTo>
                    <a:lnTo>
                      <a:pt x="82" y="17"/>
                    </a:lnTo>
                    <a:lnTo>
                      <a:pt x="79" y="20"/>
                    </a:lnTo>
                    <a:lnTo>
                      <a:pt x="78" y="21"/>
                    </a:lnTo>
                    <a:lnTo>
                      <a:pt x="76" y="23"/>
                    </a:lnTo>
                    <a:lnTo>
                      <a:pt x="73" y="24"/>
                    </a:lnTo>
                    <a:lnTo>
                      <a:pt x="71" y="25"/>
                    </a:lnTo>
                    <a:lnTo>
                      <a:pt x="68" y="26"/>
                    </a:lnTo>
                    <a:lnTo>
                      <a:pt x="65" y="27"/>
                    </a:lnTo>
                    <a:lnTo>
                      <a:pt x="62" y="28"/>
                    </a:lnTo>
                    <a:lnTo>
                      <a:pt x="57" y="28"/>
                    </a:lnTo>
                    <a:lnTo>
                      <a:pt x="53" y="28"/>
                    </a:lnTo>
                    <a:lnTo>
                      <a:pt x="50" y="28"/>
                    </a:lnTo>
                    <a:lnTo>
                      <a:pt x="45" y="28"/>
                    </a:lnTo>
                    <a:lnTo>
                      <a:pt x="42" y="27"/>
                    </a:lnTo>
                    <a:lnTo>
                      <a:pt x="39" y="26"/>
                    </a:lnTo>
                    <a:lnTo>
                      <a:pt x="36" y="26"/>
                    </a:lnTo>
                    <a:lnTo>
                      <a:pt x="34" y="25"/>
                    </a:lnTo>
                    <a:lnTo>
                      <a:pt x="30" y="23"/>
                    </a:lnTo>
                    <a:lnTo>
                      <a:pt x="27" y="22"/>
                    </a:lnTo>
                    <a:lnTo>
                      <a:pt x="25" y="21"/>
                    </a:lnTo>
                    <a:lnTo>
                      <a:pt x="23" y="19"/>
                    </a:lnTo>
                    <a:lnTo>
                      <a:pt x="22" y="16"/>
                    </a:lnTo>
                    <a:lnTo>
                      <a:pt x="21" y="14"/>
                    </a:lnTo>
                    <a:lnTo>
                      <a:pt x="24" y="17"/>
                    </a:lnTo>
                    <a:lnTo>
                      <a:pt x="28" y="19"/>
                    </a:lnTo>
                    <a:lnTo>
                      <a:pt x="30" y="20"/>
                    </a:lnTo>
                    <a:lnTo>
                      <a:pt x="33" y="20"/>
                    </a:lnTo>
                    <a:lnTo>
                      <a:pt x="37" y="20"/>
                    </a:lnTo>
                    <a:lnTo>
                      <a:pt x="41" y="20"/>
                    </a:lnTo>
                    <a:lnTo>
                      <a:pt x="45" y="20"/>
                    </a:lnTo>
                    <a:lnTo>
                      <a:pt x="49" y="20"/>
                    </a:lnTo>
                    <a:lnTo>
                      <a:pt x="54" y="19"/>
                    </a:lnTo>
                    <a:lnTo>
                      <a:pt x="60" y="19"/>
                    </a:lnTo>
                    <a:lnTo>
                      <a:pt x="64" y="18"/>
                    </a:lnTo>
                    <a:lnTo>
                      <a:pt x="67" y="17"/>
                    </a:lnTo>
                    <a:lnTo>
                      <a:pt x="71" y="15"/>
                    </a:lnTo>
                    <a:lnTo>
                      <a:pt x="74" y="14"/>
                    </a:lnTo>
                    <a:lnTo>
                      <a:pt x="77" y="12"/>
                    </a:lnTo>
                    <a:lnTo>
                      <a:pt x="78" y="11"/>
                    </a:lnTo>
                    <a:lnTo>
                      <a:pt x="75" y="11"/>
                    </a:lnTo>
                    <a:lnTo>
                      <a:pt x="72" y="11"/>
                    </a:lnTo>
                    <a:lnTo>
                      <a:pt x="67" y="12"/>
                    </a:lnTo>
                    <a:lnTo>
                      <a:pt x="63" y="13"/>
                    </a:lnTo>
                    <a:lnTo>
                      <a:pt x="60" y="14"/>
                    </a:lnTo>
                    <a:lnTo>
                      <a:pt x="57" y="14"/>
                    </a:lnTo>
                    <a:lnTo>
                      <a:pt x="52" y="15"/>
                    </a:lnTo>
                    <a:lnTo>
                      <a:pt x="49" y="15"/>
                    </a:lnTo>
                    <a:lnTo>
                      <a:pt x="45" y="14"/>
                    </a:lnTo>
                    <a:lnTo>
                      <a:pt x="42" y="11"/>
                    </a:lnTo>
                    <a:lnTo>
                      <a:pt x="39" y="9"/>
                    </a:lnTo>
                    <a:lnTo>
                      <a:pt x="36" y="8"/>
                    </a:lnTo>
                    <a:lnTo>
                      <a:pt x="31" y="7"/>
                    </a:lnTo>
                    <a:lnTo>
                      <a:pt x="27" y="8"/>
                    </a:lnTo>
                    <a:lnTo>
                      <a:pt x="23" y="7"/>
                    </a:lnTo>
                    <a:lnTo>
                      <a:pt x="20" y="5"/>
                    </a:lnTo>
                    <a:lnTo>
                      <a:pt x="16" y="2"/>
                    </a:lnTo>
                    <a:lnTo>
                      <a:pt x="12" y="0"/>
                    </a:lnTo>
                    <a:lnTo>
                      <a:pt x="6" y="0"/>
                    </a:lnTo>
                    <a:lnTo>
                      <a:pt x="3" y="1"/>
                    </a:lnTo>
                    <a:lnTo>
                      <a:pt x="0" y="1"/>
                    </a:lnTo>
                    <a:lnTo>
                      <a:pt x="1" y="4"/>
                    </a:lnTo>
                    <a:lnTo>
                      <a:pt x="3" y="7"/>
                    </a:lnTo>
                    <a:lnTo>
                      <a:pt x="6" y="8"/>
                    </a:lnTo>
                    <a:lnTo>
                      <a:pt x="10" y="10"/>
                    </a:lnTo>
                    <a:lnTo>
                      <a:pt x="15" y="10"/>
                    </a:lnTo>
                    <a:lnTo>
                      <a:pt x="20" y="10"/>
                    </a:lnTo>
                    <a:lnTo>
                      <a:pt x="23" y="9"/>
                    </a:lnTo>
                    <a:lnTo>
                      <a:pt x="23" y="12"/>
                    </a:lnTo>
                    <a:lnTo>
                      <a:pt x="25" y="14"/>
                    </a:lnTo>
                    <a:lnTo>
                      <a:pt x="26" y="15"/>
                    </a:lnTo>
                    <a:lnTo>
                      <a:pt x="29" y="16"/>
                    </a:lnTo>
                    <a:lnTo>
                      <a:pt x="32" y="17"/>
                    </a:lnTo>
                    <a:lnTo>
                      <a:pt x="36" y="16"/>
                    </a:lnTo>
                    <a:lnTo>
                      <a:pt x="38" y="16"/>
                    </a:lnTo>
                    <a:lnTo>
                      <a:pt x="41" y="1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7" name="Freeform 21"/>
              <p:cNvSpPr>
                <a:spLocks/>
              </p:cNvSpPr>
              <p:nvPr/>
            </p:nvSpPr>
            <p:spPr bwMode="auto">
              <a:xfrm>
                <a:off x="764" y="1014"/>
                <a:ext cx="34" cy="51"/>
              </a:xfrm>
              <a:custGeom>
                <a:avLst/>
                <a:gdLst>
                  <a:gd name="T0" fmla="*/ 8 w 34"/>
                  <a:gd name="T1" fmla="*/ 1 h 51"/>
                  <a:gd name="T2" fmla="*/ 11 w 34"/>
                  <a:gd name="T3" fmla="*/ 2 h 51"/>
                  <a:gd name="T4" fmla="*/ 15 w 34"/>
                  <a:gd name="T5" fmla="*/ 5 h 51"/>
                  <a:gd name="T6" fmla="*/ 19 w 34"/>
                  <a:gd name="T7" fmla="*/ 8 h 51"/>
                  <a:gd name="T8" fmla="*/ 22 w 34"/>
                  <a:gd name="T9" fmla="*/ 10 h 51"/>
                  <a:gd name="T10" fmla="*/ 25 w 34"/>
                  <a:gd name="T11" fmla="*/ 12 h 51"/>
                  <a:gd name="T12" fmla="*/ 26 w 34"/>
                  <a:gd name="T13" fmla="*/ 13 h 51"/>
                  <a:gd name="T14" fmla="*/ 28 w 34"/>
                  <a:gd name="T15" fmla="*/ 16 h 51"/>
                  <a:gd name="T16" fmla="*/ 28 w 34"/>
                  <a:gd name="T17" fmla="*/ 19 h 51"/>
                  <a:gd name="T18" fmla="*/ 27 w 34"/>
                  <a:gd name="T19" fmla="*/ 22 h 51"/>
                  <a:gd name="T20" fmla="*/ 28 w 34"/>
                  <a:gd name="T21" fmla="*/ 25 h 51"/>
                  <a:gd name="T22" fmla="*/ 29 w 34"/>
                  <a:gd name="T23" fmla="*/ 29 h 51"/>
                  <a:gd name="T24" fmla="*/ 30 w 34"/>
                  <a:gd name="T25" fmla="*/ 33 h 51"/>
                  <a:gd name="T26" fmla="*/ 33 w 34"/>
                  <a:gd name="T27" fmla="*/ 35 h 51"/>
                  <a:gd name="T28" fmla="*/ 31 w 34"/>
                  <a:gd name="T29" fmla="*/ 39 h 51"/>
                  <a:gd name="T30" fmla="*/ 30 w 34"/>
                  <a:gd name="T31" fmla="*/ 44 h 51"/>
                  <a:gd name="T32" fmla="*/ 28 w 34"/>
                  <a:gd name="T33" fmla="*/ 47 h 51"/>
                  <a:gd name="T34" fmla="*/ 28 w 34"/>
                  <a:gd name="T35" fmla="*/ 50 h 51"/>
                  <a:gd name="T36" fmla="*/ 27 w 34"/>
                  <a:gd name="T37" fmla="*/ 48 h 51"/>
                  <a:gd name="T38" fmla="*/ 26 w 34"/>
                  <a:gd name="T39" fmla="*/ 46 h 51"/>
                  <a:gd name="T40" fmla="*/ 25 w 34"/>
                  <a:gd name="T41" fmla="*/ 43 h 51"/>
                  <a:gd name="T42" fmla="*/ 26 w 34"/>
                  <a:gd name="T43" fmla="*/ 40 h 51"/>
                  <a:gd name="T44" fmla="*/ 26 w 34"/>
                  <a:gd name="T45" fmla="*/ 37 h 51"/>
                  <a:gd name="T46" fmla="*/ 27 w 34"/>
                  <a:gd name="T47" fmla="*/ 33 h 51"/>
                  <a:gd name="T48" fmla="*/ 27 w 34"/>
                  <a:gd name="T49" fmla="*/ 30 h 51"/>
                  <a:gd name="T50" fmla="*/ 26 w 34"/>
                  <a:gd name="T51" fmla="*/ 27 h 51"/>
                  <a:gd name="T52" fmla="*/ 25 w 34"/>
                  <a:gd name="T53" fmla="*/ 25 h 51"/>
                  <a:gd name="T54" fmla="*/ 23 w 34"/>
                  <a:gd name="T55" fmla="*/ 21 h 51"/>
                  <a:gd name="T56" fmla="*/ 22 w 34"/>
                  <a:gd name="T57" fmla="*/ 19 h 51"/>
                  <a:gd name="T58" fmla="*/ 20 w 34"/>
                  <a:gd name="T59" fmla="*/ 17 h 51"/>
                  <a:gd name="T60" fmla="*/ 20 w 34"/>
                  <a:gd name="T61" fmla="*/ 20 h 51"/>
                  <a:gd name="T62" fmla="*/ 21 w 34"/>
                  <a:gd name="T63" fmla="*/ 23 h 51"/>
                  <a:gd name="T64" fmla="*/ 18 w 34"/>
                  <a:gd name="T65" fmla="*/ 19 h 51"/>
                  <a:gd name="T66" fmla="*/ 16 w 34"/>
                  <a:gd name="T67" fmla="*/ 17 h 51"/>
                  <a:gd name="T68" fmla="*/ 14 w 34"/>
                  <a:gd name="T69" fmla="*/ 16 h 51"/>
                  <a:gd name="T70" fmla="*/ 11 w 34"/>
                  <a:gd name="T71" fmla="*/ 14 h 51"/>
                  <a:gd name="T72" fmla="*/ 8 w 34"/>
                  <a:gd name="T73" fmla="*/ 12 h 51"/>
                  <a:gd name="T74" fmla="*/ 5 w 34"/>
                  <a:gd name="T75" fmla="*/ 9 h 51"/>
                  <a:gd name="T76" fmla="*/ 3 w 34"/>
                  <a:gd name="T77" fmla="*/ 6 h 51"/>
                  <a:gd name="T78" fmla="*/ 1 w 34"/>
                  <a:gd name="T79" fmla="*/ 4 h 51"/>
                  <a:gd name="T80" fmla="*/ 0 w 34"/>
                  <a:gd name="T81" fmla="*/ 1 h 51"/>
                  <a:gd name="T82" fmla="*/ 2 w 34"/>
                  <a:gd name="T83" fmla="*/ 0 h 51"/>
                  <a:gd name="T84" fmla="*/ 5 w 34"/>
                  <a:gd name="T85" fmla="*/ 0 h 51"/>
                  <a:gd name="T86" fmla="*/ 8 w 34"/>
                  <a:gd name="T87"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 h="51">
                    <a:moveTo>
                      <a:pt x="8" y="1"/>
                    </a:moveTo>
                    <a:lnTo>
                      <a:pt x="11" y="2"/>
                    </a:lnTo>
                    <a:lnTo>
                      <a:pt x="15" y="5"/>
                    </a:lnTo>
                    <a:lnTo>
                      <a:pt x="19" y="8"/>
                    </a:lnTo>
                    <a:lnTo>
                      <a:pt x="22" y="10"/>
                    </a:lnTo>
                    <a:lnTo>
                      <a:pt x="25" y="12"/>
                    </a:lnTo>
                    <a:lnTo>
                      <a:pt x="26" y="13"/>
                    </a:lnTo>
                    <a:lnTo>
                      <a:pt x="28" y="16"/>
                    </a:lnTo>
                    <a:lnTo>
                      <a:pt x="28" y="19"/>
                    </a:lnTo>
                    <a:lnTo>
                      <a:pt x="27" y="22"/>
                    </a:lnTo>
                    <a:lnTo>
                      <a:pt x="28" y="25"/>
                    </a:lnTo>
                    <a:lnTo>
                      <a:pt x="29" y="29"/>
                    </a:lnTo>
                    <a:lnTo>
                      <a:pt x="30" y="33"/>
                    </a:lnTo>
                    <a:lnTo>
                      <a:pt x="33" y="35"/>
                    </a:lnTo>
                    <a:lnTo>
                      <a:pt x="31" y="39"/>
                    </a:lnTo>
                    <a:lnTo>
                      <a:pt x="30" y="44"/>
                    </a:lnTo>
                    <a:lnTo>
                      <a:pt x="28" y="47"/>
                    </a:lnTo>
                    <a:lnTo>
                      <a:pt x="28" y="50"/>
                    </a:lnTo>
                    <a:lnTo>
                      <a:pt x="27" y="48"/>
                    </a:lnTo>
                    <a:lnTo>
                      <a:pt x="26" y="46"/>
                    </a:lnTo>
                    <a:lnTo>
                      <a:pt x="25" y="43"/>
                    </a:lnTo>
                    <a:lnTo>
                      <a:pt x="26" y="40"/>
                    </a:lnTo>
                    <a:lnTo>
                      <a:pt x="26" y="37"/>
                    </a:lnTo>
                    <a:lnTo>
                      <a:pt x="27" y="33"/>
                    </a:lnTo>
                    <a:lnTo>
                      <a:pt x="27" y="30"/>
                    </a:lnTo>
                    <a:lnTo>
                      <a:pt x="26" y="27"/>
                    </a:lnTo>
                    <a:lnTo>
                      <a:pt x="25" y="25"/>
                    </a:lnTo>
                    <a:lnTo>
                      <a:pt x="23" y="21"/>
                    </a:lnTo>
                    <a:lnTo>
                      <a:pt x="22" y="19"/>
                    </a:lnTo>
                    <a:lnTo>
                      <a:pt x="20" y="17"/>
                    </a:lnTo>
                    <a:lnTo>
                      <a:pt x="20" y="20"/>
                    </a:lnTo>
                    <a:lnTo>
                      <a:pt x="21" y="23"/>
                    </a:lnTo>
                    <a:lnTo>
                      <a:pt x="18" y="19"/>
                    </a:lnTo>
                    <a:lnTo>
                      <a:pt x="16" y="17"/>
                    </a:lnTo>
                    <a:lnTo>
                      <a:pt x="14" y="16"/>
                    </a:lnTo>
                    <a:lnTo>
                      <a:pt x="11" y="14"/>
                    </a:lnTo>
                    <a:lnTo>
                      <a:pt x="8" y="12"/>
                    </a:lnTo>
                    <a:lnTo>
                      <a:pt x="5" y="9"/>
                    </a:lnTo>
                    <a:lnTo>
                      <a:pt x="3" y="6"/>
                    </a:lnTo>
                    <a:lnTo>
                      <a:pt x="1" y="4"/>
                    </a:lnTo>
                    <a:lnTo>
                      <a:pt x="0" y="1"/>
                    </a:lnTo>
                    <a:lnTo>
                      <a:pt x="2" y="0"/>
                    </a:lnTo>
                    <a:lnTo>
                      <a:pt x="5" y="0"/>
                    </a:lnTo>
                    <a:lnTo>
                      <a:pt x="8"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8" name="Freeform 22"/>
              <p:cNvSpPr>
                <a:spLocks/>
              </p:cNvSpPr>
              <p:nvPr/>
            </p:nvSpPr>
            <p:spPr bwMode="auto">
              <a:xfrm>
                <a:off x="751" y="990"/>
                <a:ext cx="38" cy="19"/>
              </a:xfrm>
              <a:custGeom>
                <a:avLst/>
                <a:gdLst>
                  <a:gd name="T0" fmla="*/ 0 w 38"/>
                  <a:gd name="T1" fmla="*/ 3 h 19"/>
                  <a:gd name="T2" fmla="*/ 5 w 38"/>
                  <a:gd name="T3" fmla="*/ 2 h 19"/>
                  <a:gd name="T4" fmla="*/ 8 w 38"/>
                  <a:gd name="T5" fmla="*/ 3 h 19"/>
                  <a:gd name="T6" fmla="*/ 10 w 38"/>
                  <a:gd name="T7" fmla="*/ 5 h 19"/>
                  <a:gd name="T8" fmla="*/ 12 w 38"/>
                  <a:gd name="T9" fmla="*/ 8 h 19"/>
                  <a:gd name="T10" fmla="*/ 12 w 38"/>
                  <a:gd name="T11" fmla="*/ 10 h 19"/>
                  <a:gd name="T12" fmla="*/ 13 w 38"/>
                  <a:gd name="T13" fmla="*/ 13 h 19"/>
                  <a:gd name="T14" fmla="*/ 13 w 38"/>
                  <a:gd name="T15" fmla="*/ 15 h 19"/>
                  <a:gd name="T16" fmla="*/ 13 w 38"/>
                  <a:gd name="T17" fmla="*/ 16 h 19"/>
                  <a:gd name="T18" fmla="*/ 15 w 38"/>
                  <a:gd name="T19" fmla="*/ 14 h 19"/>
                  <a:gd name="T20" fmla="*/ 15 w 38"/>
                  <a:gd name="T21" fmla="*/ 10 h 19"/>
                  <a:gd name="T22" fmla="*/ 15 w 38"/>
                  <a:gd name="T23" fmla="*/ 8 h 19"/>
                  <a:gd name="T24" fmla="*/ 14 w 38"/>
                  <a:gd name="T25" fmla="*/ 5 h 19"/>
                  <a:gd name="T26" fmla="*/ 12 w 38"/>
                  <a:gd name="T27" fmla="*/ 2 h 19"/>
                  <a:gd name="T28" fmla="*/ 10 w 38"/>
                  <a:gd name="T29" fmla="*/ 0 h 19"/>
                  <a:gd name="T30" fmla="*/ 13 w 38"/>
                  <a:gd name="T31" fmla="*/ 1 h 19"/>
                  <a:gd name="T32" fmla="*/ 16 w 38"/>
                  <a:gd name="T33" fmla="*/ 5 h 19"/>
                  <a:gd name="T34" fmla="*/ 17 w 38"/>
                  <a:gd name="T35" fmla="*/ 8 h 19"/>
                  <a:gd name="T36" fmla="*/ 17 w 38"/>
                  <a:gd name="T37" fmla="*/ 10 h 19"/>
                  <a:gd name="T38" fmla="*/ 17 w 38"/>
                  <a:gd name="T39" fmla="*/ 13 h 19"/>
                  <a:gd name="T40" fmla="*/ 17 w 38"/>
                  <a:gd name="T41" fmla="*/ 14 h 19"/>
                  <a:gd name="T42" fmla="*/ 18 w 38"/>
                  <a:gd name="T43" fmla="*/ 12 h 19"/>
                  <a:gd name="T44" fmla="*/ 20 w 38"/>
                  <a:gd name="T45" fmla="*/ 9 h 19"/>
                  <a:gd name="T46" fmla="*/ 23 w 38"/>
                  <a:gd name="T47" fmla="*/ 6 h 19"/>
                  <a:gd name="T48" fmla="*/ 27 w 38"/>
                  <a:gd name="T49" fmla="*/ 5 h 19"/>
                  <a:gd name="T50" fmla="*/ 30 w 38"/>
                  <a:gd name="T51" fmla="*/ 5 h 19"/>
                  <a:gd name="T52" fmla="*/ 33 w 38"/>
                  <a:gd name="T53" fmla="*/ 5 h 19"/>
                  <a:gd name="T54" fmla="*/ 35 w 38"/>
                  <a:gd name="T55" fmla="*/ 6 h 19"/>
                  <a:gd name="T56" fmla="*/ 37 w 38"/>
                  <a:gd name="T57" fmla="*/ 6 h 19"/>
                  <a:gd name="T58" fmla="*/ 35 w 38"/>
                  <a:gd name="T59" fmla="*/ 6 h 19"/>
                  <a:gd name="T60" fmla="*/ 32 w 38"/>
                  <a:gd name="T61" fmla="*/ 7 h 19"/>
                  <a:gd name="T62" fmla="*/ 30 w 38"/>
                  <a:gd name="T63" fmla="*/ 7 h 19"/>
                  <a:gd name="T64" fmla="*/ 27 w 38"/>
                  <a:gd name="T65" fmla="*/ 8 h 19"/>
                  <a:gd name="T66" fmla="*/ 25 w 38"/>
                  <a:gd name="T67" fmla="*/ 10 h 19"/>
                  <a:gd name="T68" fmla="*/ 23 w 38"/>
                  <a:gd name="T69" fmla="*/ 11 h 19"/>
                  <a:gd name="T70" fmla="*/ 22 w 38"/>
                  <a:gd name="T71" fmla="*/ 13 h 19"/>
                  <a:gd name="T72" fmla="*/ 21 w 38"/>
                  <a:gd name="T73" fmla="*/ 15 h 19"/>
                  <a:gd name="T74" fmla="*/ 21 w 38"/>
                  <a:gd name="T75"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19">
                    <a:moveTo>
                      <a:pt x="0" y="3"/>
                    </a:moveTo>
                    <a:lnTo>
                      <a:pt x="5" y="2"/>
                    </a:lnTo>
                    <a:lnTo>
                      <a:pt x="8" y="3"/>
                    </a:lnTo>
                    <a:lnTo>
                      <a:pt x="10" y="5"/>
                    </a:lnTo>
                    <a:lnTo>
                      <a:pt x="12" y="8"/>
                    </a:lnTo>
                    <a:lnTo>
                      <a:pt x="12" y="10"/>
                    </a:lnTo>
                    <a:lnTo>
                      <a:pt x="13" y="13"/>
                    </a:lnTo>
                    <a:lnTo>
                      <a:pt x="13" y="15"/>
                    </a:lnTo>
                    <a:lnTo>
                      <a:pt x="13" y="16"/>
                    </a:lnTo>
                    <a:lnTo>
                      <a:pt x="15" y="14"/>
                    </a:lnTo>
                    <a:lnTo>
                      <a:pt x="15" y="10"/>
                    </a:lnTo>
                    <a:lnTo>
                      <a:pt x="15" y="8"/>
                    </a:lnTo>
                    <a:lnTo>
                      <a:pt x="14" y="5"/>
                    </a:lnTo>
                    <a:lnTo>
                      <a:pt x="12" y="2"/>
                    </a:lnTo>
                    <a:lnTo>
                      <a:pt x="10" y="0"/>
                    </a:lnTo>
                    <a:lnTo>
                      <a:pt x="13" y="1"/>
                    </a:lnTo>
                    <a:lnTo>
                      <a:pt x="16" y="5"/>
                    </a:lnTo>
                    <a:lnTo>
                      <a:pt x="17" y="8"/>
                    </a:lnTo>
                    <a:lnTo>
                      <a:pt x="17" y="10"/>
                    </a:lnTo>
                    <a:lnTo>
                      <a:pt x="17" y="13"/>
                    </a:lnTo>
                    <a:lnTo>
                      <a:pt x="17" y="14"/>
                    </a:lnTo>
                    <a:lnTo>
                      <a:pt x="18" y="12"/>
                    </a:lnTo>
                    <a:lnTo>
                      <a:pt x="20" y="9"/>
                    </a:lnTo>
                    <a:lnTo>
                      <a:pt x="23" y="6"/>
                    </a:lnTo>
                    <a:lnTo>
                      <a:pt x="27" y="5"/>
                    </a:lnTo>
                    <a:lnTo>
                      <a:pt x="30" y="5"/>
                    </a:lnTo>
                    <a:lnTo>
                      <a:pt x="33" y="5"/>
                    </a:lnTo>
                    <a:lnTo>
                      <a:pt x="35" y="6"/>
                    </a:lnTo>
                    <a:lnTo>
                      <a:pt x="37" y="6"/>
                    </a:lnTo>
                    <a:lnTo>
                      <a:pt x="35" y="6"/>
                    </a:lnTo>
                    <a:lnTo>
                      <a:pt x="32" y="7"/>
                    </a:lnTo>
                    <a:lnTo>
                      <a:pt x="30" y="7"/>
                    </a:lnTo>
                    <a:lnTo>
                      <a:pt x="27" y="8"/>
                    </a:lnTo>
                    <a:lnTo>
                      <a:pt x="25" y="10"/>
                    </a:lnTo>
                    <a:lnTo>
                      <a:pt x="23" y="11"/>
                    </a:lnTo>
                    <a:lnTo>
                      <a:pt x="22" y="13"/>
                    </a:lnTo>
                    <a:lnTo>
                      <a:pt x="21" y="15"/>
                    </a:lnTo>
                    <a:lnTo>
                      <a:pt x="21"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9" name="Freeform 23"/>
              <p:cNvSpPr>
                <a:spLocks/>
              </p:cNvSpPr>
              <p:nvPr/>
            </p:nvSpPr>
            <p:spPr bwMode="auto">
              <a:xfrm>
                <a:off x="676" y="1034"/>
                <a:ext cx="30" cy="11"/>
              </a:xfrm>
              <a:custGeom>
                <a:avLst/>
                <a:gdLst>
                  <a:gd name="T0" fmla="*/ 28 w 30"/>
                  <a:gd name="T1" fmla="*/ 3 h 11"/>
                  <a:gd name="T2" fmla="*/ 29 w 30"/>
                  <a:gd name="T3" fmla="*/ 4 h 11"/>
                  <a:gd name="T4" fmla="*/ 29 w 30"/>
                  <a:gd name="T5" fmla="*/ 7 h 11"/>
                  <a:gd name="T6" fmla="*/ 27 w 30"/>
                  <a:gd name="T7" fmla="*/ 8 h 11"/>
                  <a:gd name="T8" fmla="*/ 24 w 30"/>
                  <a:gd name="T9" fmla="*/ 9 h 11"/>
                  <a:gd name="T10" fmla="*/ 20 w 30"/>
                  <a:gd name="T11" fmla="*/ 7 h 11"/>
                  <a:gd name="T12" fmla="*/ 15 w 30"/>
                  <a:gd name="T13" fmla="*/ 7 h 11"/>
                  <a:gd name="T14" fmla="*/ 11 w 30"/>
                  <a:gd name="T15" fmla="*/ 7 h 11"/>
                  <a:gd name="T16" fmla="*/ 7 w 30"/>
                  <a:gd name="T17" fmla="*/ 9 h 11"/>
                  <a:gd name="T18" fmla="*/ 3 w 30"/>
                  <a:gd name="T19" fmla="*/ 10 h 11"/>
                  <a:gd name="T20" fmla="*/ 0 w 30"/>
                  <a:gd name="T21" fmla="*/ 9 h 11"/>
                  <a:gd name="T22" fmla="*/ 0 w 30"/>
                  <a:gd name="T23" fmla="*/ 6 h 11"/>
                  <a:gd name="T24" fmla="*/ 2 w 30"/>
                  <a:gd name="T25" fmla="*/ 3 h 11"/>
                  <a:gd name="T26" fmla="*/ 6 w 30"/>
                  <a:gd name="T27" fmla="*/ 1 h 11"/>
                  <a:gd name="T28" fmla="*/ 12 w 30"/>
                  <a:gd name="T29" fmla="*/ 0 h 11"/>
                  <a:gd name="T30" fmla="*/ 17 w 30"/>
                  <a:gd name="T31" fmla="*/ 0 h 11"/>
                  <a:gd name="T32" fmla="*/ 24 w 30"/>
                  <a:gd name="T33" fmla="*/ 1 h 11"/>
                  <a:gd name="T34" fmla="*/ 28 w 30"/>
                  <a:gd name="T3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1">
                    <a:moveTo>
                      <a:pt x="28" y="3"/>
                    </a:moveTo>
                    <a:lnTo>
                      <a:pt x="29" y="4"/>
                    </a:lnTo>
                    <a:lnTo>
                      <a:pt x="29" y="7"/>
                    </a:lnTo>
                    <a:lnTo>
                      <a:pt x="27" y="8"/>
                    </a:lnTo>
                    <a:lnTo>
                      <a:pt x="24" y="9"/>
                    </a:lnTo>
                    <a:lnTo>
                      <a:pt x="20" y="7"/>
                    </a:lnTo>
                    <a:lnTo>
                      <a:pt x="15" y="7"/>
                    </a:lnTo>
                    <a:lnTo>
                      <a:pt x="11" y="7"/>
                    </a:lnTo>
                    <a:lnTo>
                      <a:pt x="7" y="9"/>
                    </a:lnTo>
                    <a:lnTo>
                      <a:pt x="3" y="10"/>
                    </a:lnTo>
                    <a:lnTo>
                      <a:pt x="0" y="9"/>
                    </a:lnTo>
                    <a:lnTo>
                      <a:pt x="0" y="6"/>
                    </a:lnTo>
                    <a:lnTo>
                      <a:pt x="2" y="3"/>
                    </a:lnTo>
                    <a:lnTo>
                      <a:pt x="6" y="1"/>
                    </a:lnTo>
                    <a:lnTo>
                      <a:pt x="12" y="0"/>
                    </a:lnTo>
                    <a:lnTo>
                      <a:pt x="17" y="0"/>
                    </a:lnTo>
                    <a:lnTo>
                      <a:pt x="24" y="1"/>
                    </a:lnTo>
                    <a:lnTo>
                      <a:pt x="28"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0" name="Freeform 24"/>
              <p:cNvSpPr>
                <a:spLocks/>
              </p:cNvSpPr>
              <p:nvPr/>
            </p:nvSpPr>
            <p:spPr bwMode="auto">
              <a:xfrm>
                <a:off x="718" y="1062"/>
                <a:ext cx="154" cy="149"/>
              </a:xfrm>
              <a:custGeom>
                <a:avLst/>
                <a:gdLst>
                  <a:gd name="T0" fmla="*/ 81 w 154"/>
                  <a:gd name="T1" fmla="*/ 22 h 149"/>
                  <a:gd name="T2" fmla="*/ 85 w 154"/>
                  <a:gd name="T3" fmla="*/ 14 h 149"/>
                  <a:gd name="T4" fmla="*/ 93 w 154"/>
                  <a:gd name="T5" fmla="*/ 6 h 149"/>
                  <a:gd name="T6" fmla="*/ 101 w 154"/>
                  <a:gd name="T7" fmla="*/ 2 h 149"/>
                  <a:gd name="T8" fmla="*/ 111 w 154"/>
                  <a:gd name="T9" fmla="*/ 0 h 149"/>
                  <a:gd name="T10" fmla="*/ 120 w 154"/>
                  <a:gd name="T11" fmla="*/ 1 h 149"/>
                  <a:gd name="T12" fmla="*/ 129 w 154"/>
                  <a:gd name="T13" fmla="*/ 4 h 149"/>
                  <a:gd name="T14" fmla="*/ 136 w 154"/>
                  <a:gd name="T15" fmla="*/ 9 h 149"/>
                  <a:gd name="T16" fmla="*/ 140 w 154"/>
                  <a:gd name="T17" fmla="*/ 14 h 149"/>
                  <a:gd name="T18" fmla="*/ 144 w 154"/>
                  <a:gd name="T19" fmla="*/ 20 h 149"/>
                  <a:gd name="T20" fmla="*/ 148 w 154"/>
                  <a:gd name="T21" fmla="*/ 26 h 149"/>
                  <a:gd name="T22" fmla="*/ 151 w 154"/>
                  <a:gd name="T23" fmla="*/ 32 h 149"/>
                  <a:gd name="T24" fmla="*/ 153 w 154"/>
                  <a:gd name="T25" fmla="*/ 39 h 149"/>
                  <a:gd name="T26" fmla="*/ 150 w 154"/>
                  <a:gd name="T27" fmla="*/ 53 h 149"/>
                  <a:gd name="T28" fmla="*/ 143 w 154"/>
                  <a:gd name="T29" fmla="*/ 68 h 149"/>
                  <a:gd name="T30" fmla="*/ 135 w 154"/>
                  <a:gd name="T31" fmla="*/ 83 h 149"/>
                  <a:gd name="T32" fmla="*/ 126 w 154"/>
                  <a:gd name="T33" fmla="*/ 92 h 149"/>
                  <a:gd name="T34" fmla="*/ 117 w 154"/>
                  <a:gd name="T35" fmla="*/ 103 h 149"/>
                  <a:gd name="T36" fmla="*/ 105 w 154"/>
                  <a:gd name="T37" fmla="*/ 115 h 149"/>
                  <a:gd name="T38" fmla="*/ 96 w 154"/>
                  <a:gd name="T39" fmla="*/ 124 h 149"/>
                  <a:gd name="T40" fmla="*/ 92 w 154"/>
                  <a:gd name="T41" fmla="*/ 129 h 149"/>
                  <a:gd name="T42" fmla="*/ 88 w 154"/>
                  <a:gd name="T43" fmla="*/ 135 h 149"/>
                  <a:gd name="T44" fmla="*/ 83 w 154"/>
                  <a:gd name="T45" fmla="*/ 141 h 149"/>
                  <a:gd name="T46" fmla="*/ 75 w 154"/>
                  <a:gd name="T47" fmla="*/ 146 h 149"/>
                  <a:gd name="T48" fmla="*/ 61 w 154"/>
                  <a:gd name="T49" fmla="*/ 148 h 149"/>
                  <a:gd name="T50" fmla="*/ 44 w 154"/>
                  <a:gd name="T51" fmla="*/ 147 h 149"/>
                  <a:gd name="T52" fmla="*/ 30 w 154"/>
                  <a:gd name="T53" fmla="*/ 145 h 149"/>
                  <a:gd name="T54" fmla="*/ 17 w 154"/>
                  <a:gd name="T55" fmla="*/ 140 h 149"/>
                  <a:gd name="T56" fmla="*/ 8 w 154"/>
                  <a:gd name="T57" fmla="*/ 132 h 149"/>
                  <a:gd name="T58" fmla="*/ 3 w 154"/>
                  <a:gd name="T59" fmla="*/ 121 h 149"/>
                  <a:gd name="T60" fmla="*/ 0 w 154"/>
                  <a:gd name="T61" fmla="*/ 111 h 149"/>
                  <a:gd name="T62" fmla="*/ 3 w 154"/>
                  <a:gd name="T63" fmla="*/ 99 h 149"/>
                  <a:gd name="T64" fmla="*/ 9 w 154"/>
                  <a:gd name="T65" fmla="*/ 91 h 149"/>
                  <a:gd name="T66" fmla="*/ 15 w 154"/>
                  <a:gd name="T67" fmla="*/ 83 h 149"/>
                  <a:gd name="T68" fmla="*/ 23 w 154"/>
                  <a:gd name="T69" fmla="*/ 78 h 149"/>
                  <a:gd name="T70" fmla="*/ 33 w 154"/>
                  <a:gd name="T71" fmla="*/ 74 h 149"/>
                  <a:gd name="T72" fmla="*/ 45 w 154"/>
                  <a:gd name="T73" fmla="*/ 72 h 149"/>
                  <a:gd name="T74" fmla="*/ 56 w 154"/>
                  <a:gd name="T75" fmla="*/ 73 h 149"/>
                  <a:gd name="T76" fmla="*/ 63 w 154"/>
                  <a:gd name="T77" fmla="*/ 76 h 149"/>
                  <a:gd name="T78" fmla="*/ 69 w 154"/>
                  <a:gd name="T79" fmla="*/ 82 h 149"/>
                  <a:gd name="T80" fmla="*/ 78 w 154"/>
                  <a:gd name="T81" fmla="*/ 77 h 149"/>
                  <a:gd name="T82" fmla="*/ 87 w 154"/>
                  <a:gd name="T83" fmla="*/ 70 h 149"/>
                  <a:gd name="T84" fmla="*/ 94 w 154"/>
                  <a:gd name="T85" fmla="*/ 61 h 149"/>
                  <a:gd name="T86" fmla="*/ 99 w 154"/>
                  <a:gd name="T87" fmla="*/ 52 h 149"/>
                  <a:gd name="T88" fmla="*/ 87 w 154"/>
                  <a:gd name="T89" fmla="*/ 43 h 149"/>
                  <a:gd name="T90" fmla="*/ 81 w 154"/>
                  <a:gd name="T91" fmla="*/ 33 h 149"/>
                  <a:gd name="T92" fmla="*/ 81 w 154"/>
                  <a:gd name="T93" fmla="*/ 2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4" h="149">
                    <a:moveTo>
                      <a:pt x="81" y="22"/>
                    </a:moveTo>
                    <a:lnTo>
                      <a:pt x="85" y="14"/>
                    </a:lnTo>
                    <a:lnTo>
                      <a:pt x="93" y="6"/>
                    </a:lnTo>
                    <a:lnTo>
                      <a:pt x="101" y="2"/>
                    </a:lnTo>
                    <a:lnTo>
                      <a:pt x="111" y="0"/>
                    </a:lnTo>
                    <a:lnTo>
                      <a:pt x="120" y="1"/>
                    </a:lnTo>
                    <a:lnTo>
                      <a:pt x="129" y="4"/>
                    </a:lnTo>
                    <a:lnTo>
                      <a:pt x="136" y="9"/>
                    </a:lnTo>
                    <a:lnTo>
                      <a:pt x="140" y="14"/>
                    </a:lnTo>
                    <a:lnTo>
                      <a:pt x="144" y="20"/>
                    </a:lnTo>
                    <a:lnTo>
                      <a:pt x="148" y="26"/>
                    </a:lnTo>
                    <a:lnTo>
                      <a:pt x="151" y="32"/>
                    </a:lnTo>
                    <a:lnTo>
                      <a:pt x="153" y="39"/>
                    </a:lnTo>
                    <a:lnTo>
                      <a:pt x="150" y="53"/>
                    </a:lnTo>
                    <a:lnTo>
                      <a:pt x="143" y="68"/>
                    </a:lnTo>
                    <a:lnTo>
                      <a:pt x="135" y="83"/>
                    </a:lnTo>
                    <a:lnTo>
                      <a:pt x="126" y="92"/>
                    </a:lnTo>
                    <a:lnTo>
                      <a:pt x="117" y="103"/>
                    </a:lnTo>
                    <a:lnTo>
                      <a:pt x="105" y="115"/>
                    </a:lnTo>
                    <a:lnTo>
                      <a:pt x="96" y="124"/>
                    </a:lnTo>
                    <a:lnTo>
                      <a:pt x="92" y="129"/>
                    </a:lnTo>
                    <a:lnTo>
                      <a:pt x="88" y="135"/>
                    </a:lnTo>
                    <a:lnTo>
                      <a:pt x="83" y="141"/>
                    </a:lnTo>
                    <a:lnTo>
                      <a:pt x="75" y="146"/>
                    </a:lnTo>
                    <a:lnTo>
                      <a:pt x="61" y="148"/>
                    </a:lnTo>
                    <a:lnTo>
                      <a:pt x="44" y="147"/>
                    </a:lnTo>
                    <a:lnTo>
                      <a:pt x="30" y="145"/>
                    </a:lnTo>
                    <a:lnTo>
                      <a:pt x="17" y="140"/>
                    </a:lnTo>
                    <a:lnTo>
                      <a:pt x="8" y="132"/>
                    </a:lnTo>
                    <a:lnTo>
                      <a:pt x="3" y="121"/>
                    </a:lnTo>
                    <a:lnTo>
                      <a:pt x="0" y="111"/>
                    </a:lnTo>
                    <a:lnTo>
                      <a:pt x="3" y="99"/>
                    </a:lnTo>
                    <a:lnTo>
                      <a:pt x="9" y="91"/>
                    </a:lnTo>
                    <a:lnTo>
                      <a:pt x="15" y="83"/>
                    </a:lnTo>
                    <a:lnTo>
                      <a:pt x="23" y="78"/>
                    </a:lnTo>
                    <a:lnTo>
                      <a:pt x="33" y="74"/>
                    </a:lnTo>
                    <a:lnTo>
                      <a:pt x="45" y="72"/>
                    </a:lnTo>
                    <a:lnTo>
                      <a:pt x="56" y="73"/>
                    </a:lnTo>
                    <a:lnTo>
                      <a:pt x="63" y="76"/>
                    </a:lnTo>
                    <a:lnTo>
                      <a:pt x="69" y="82"/>
                    </a:lnTo>
                    <a:lnTo>
                      <a:pt x="78" y="77"/>
                    </a:lnTo>
                    <a:lnTo>
                      <a:pt x="87" y="70"/>
                    </a:lnTo>
                    <a:lnTo>
                      <a:pt x="94" y="61"/>
                    </a:lnTo>
                    <a:lnTo>
                      <a:pt x="99" y="52"/>
                    </a:lnTo>
                    <a:lnTo>
                      <a:pt x="87" y="43"/>
                    </a:lnTo>
                    <a:lnTo>
                      <a:pt x="81" y="33"/>
                    </a:lnTo>
                    <a:lnTo>
                      <a:pt x="81" y="22"/>
                    </a:lnTo>
                  </a:path>
                </a:pathLst>
              </a:custGeom>
              <a:solidFill>
                <a:srgbClr val="0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1" name="Freeform 25"/>
              <p:cNvSpPr>
                <a:spLocks/>
              </p:cNvSpPr>
              <p:nvPr/>
            </p:nvSpPr>
            <p:spPr bwMode="auto">
              <a:xfrm>
                <a:off x="764" y="1086"/>
                <a:ext cx="129" cy="192"/>
              </a:xfrm>
              <a:custGeom>
                <a:avLst/>
                <a:gdLst>
                  <a:gd name="T0" fmla="*/ 13 w 129"/>
                  <a:gd name="T1" fmla="*/ 6 h 192"/>
                  <a:gd name="T2" fmla="*/ 36 w 129"/>
                  <a:gd name="T3" fmla="*/ 0 h 192"/>
                  <a:gd name="T4" fmla="*/ 60 w 129"/>
                  <a:gd name="T5" fmla="*/ 2 h 192"/>
                  <a:gd name="T6" fmla="*/ 80 w 129"/>
                  <a:gd name="T7" fmla="*/ 5 h 192"/>
                  <a:gd name="T8" fmla="*/ 100 w 129"/>
                  <a:gd name="T9" fmla="*/ 11 h 192"/>
                  <a:gd name="T10" fmla="*/ 111 w 129"/>
                  <a:gd name="T11" fmla="*/ 16 h 192"/>
                  <a:gd name="T12" fmla="*/ 124 w 129"/>
                  <a:gd name="T13" fmla="*/ 28 h 192"/>
                  <a:gd name="T14" fmla="*/ 128 w 129"/>
                  <a:gd name="T15" fmla="*/ 42 h 192"/>
                  <a:gd name="T16" fmla="*/ 125 w 129"/>
                  <a:gd name="T17" fmla="*/ 56 h 192"/>
                  <a:gd name="T18" fmla="*/ 118 w 129"/>
                  <a:gd name="T19" fmla="*/ 68 h 192"/>
                  <a:gd name="T20" fmla="*/ 112 w 129"/>
                  <a:gd name="T21" fmla="*/ 82 h 192"/>
                  <a:gd name="T22" fmla="*/ 104 w 129"/>
                  <a:gd name="T23" fmla="*/ 96 h 192"/>
                  <a:gd name="T24" fmla="*/ 97 w 129"/>
                  <a:gd name="T25" fmla="*/ 109 h 192"/>
                  <a:gd name="T26" fmla="*/ 87 w 129"/>
                  <a:gd name="T27" fmla="*/ 119 h 192"/>
                  <a:gd name="T28" fmla="*/ 76 w 129"/>
                  <a:gd name="T29" fmla="*/ 125 h 192"/>
                  <a:gd name="T30" fmla="*/ 80 w 129"/>
                  <a:gd name="T31" fmla="*/ 157 h 192"/>
                  <a:gd name="T32" fmla="*/ 25 w 129"/>
                  <a:gd name="T33" fmla="*/ 182 h 192"/>
                  <a:gd name="T34" fmla="*/ 24 w 129"/>
                  <a:gd name="T35" fmla="*/ 158 h 192"/>
                  <a:gd name="T36" fmla="*/ 17 w 129"/>
                  <a:gd name="T37" fmla="*/ 143 h 192"/>
                  <a:gd name="T38" fmla="*/ 9 w 129"/>
                  <a:gd name="T39" fmla="*/ 130 h 192"/>
                  <a:gd name="T40" fmla="*/ 18 w 129"/>
                  <a:gd name="T41" fmla="*/ 122 h 192"/>
                  <a:gd name="T42" fmla="*/ 31 w 129"/>
                  <a:gd name="T43" fmla="*/ 117 h 192"/>
                  <a:gd name="T44" fmla="*/ 30 w 129"/>
                  <a:gd name="T45" fmla="*/ 102 h 192"/>
                  <a:gd name="T46" fmla="*/ 37 w 129"/>
                  <a:gd name="T47" fmla="*/ 82 h 192"/>
                  <a:gd name="T48" fmla="*/ 51 w 129"/>
                  <a:gd name="T49" fmla="*/ 67 h 192"/>
                  <a:gd name="T50" fmla="*/ 67 w 129"/>
                  <a:gd name="T51" fmla="*/ 57 h 192"/>
                  <a:gd name="T52" fmla="*/ 64 w 129"/>
                  <a:gd name="T53" fmla="*/ 56 h 192"/>
                  <a:gd name="T54" fmla="*/ 57 w 129"/>
                  <a:gd name="T55" fmla="*/ 54 h 192"/>
                  <a:gd name="T56" fmla="*/ 43 w 129"/>
                  <a:gd name="T57" fmla="*/ 60 h 192"/>
                  <a:gd name="T58" fmla="*/ 35 w 129"/>
                  <a:gd name="T59" fmla="*/ 68 h 192"/>
                  <a:gd name="T60" fmla="*/ 24 w 129"/>
                  <a:gd name="T61" fmla="*/ 68 h 192"/>
                  <a:gd name="T62" fmla="*/ 21 w 129"/>
                  <a:gd name="T63" fmla="*/ 62 h 192"/>
                  <a:gd name="T64" fmla="*/ 18 w 129"/>
                  <a:gd name="T65" fmla="*/ 57 h 192"/>
                  <a:gd name="T66" fmla="*/ 17 w 129"/>
                  <a:gd name="T67" fmla="*/ 48 h 192"/>
                  <a:gd name="T68" fmla="*/ 22 w 129"/>
                  <a:gd name="T69" fmla="*/ 42 h 192"/>
                  <a:gd name="T70" fmla="*/ 13 w 129"/>
                  <a:gd name="T71" fmla="*/ 40 h 192"/>
                  <a:gd name="T72" fmla="*/ 12 w 129"/>
                  <a:gd name="T73" fmla="*/ 31 h 192"/>
                  <a:gd name="T74" fmla="*/ 14 w 129"/>
                  <a:gd name="T75" fmla="*/ 28 h 192"/>
                  <a:gd name="T76" fmla="*/ 3 w 129"/>
                  <a:gd name="T77" fmla="*/ 27 h 192"/>
                  <a:gd name="T78" fmla="*/ 0 w 129"/>
                  <a:gd name="T79" fmla="*/ 22 h 192"/>
                  <a:gd name="T80" fmla="*/ 4 w 129"/>
                  <a:gd name="T81"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92">
                    <a:moveTo>
                      <a:pt x="4" y="12"/>
                    </a:moveTo>
                    <a:lnTo>
                      <a:pt x="13" y="6"/>
                    </a:lnTo>
                    <a:lnTo>
                      <a:pt x="23" y="2"/>
                    </a:lnTo>
                    <a:lnTo>
                      <a:pt x="36" y="0"/>
                    </a:lnTo>
                    <a:lnTo>
                      <a:pt x="48" y="0"/>
                    </a:lnTo>
                    <a:lnTo>
                      <a:pt x="60" y="2"/>
                    </a:lnTo>
                    <a:lnTo>
                      <a:pt x="70" y="3"/>
                    </a:lnTo>
                    <a:lnTo>
                      <a:pt x="80" y="5"/>
                    </a:lnTo>
                    <a:lnTo>
                      <a:pt x="91" y="8"/>
                    </a:lnTo>
                    <a:lnTo>
                      <a:pt x="100" y="11"/>
                    </a:lnTo>
                    <a:lnTo>
                      <a:pt x="103" y="12"/>
                    </a:lnTo>
                    <a:lnTo>
                      <a:pt x="111" y="16"/>
                    </a:lnTo>
                    <a:lnTo>
                      <a:pt x="118" y="20"/>
                    </a:lnTo>
                    <a:lnTo>
                      <a:pt x="124" y="28"/>
                    </a:lnTo>
                    <a:lnTo>
                      <a:pt x="127" y="36"/>
                    </a:lnTo>
                    <a:lnTo>
                      <a:pt x="128" y="42"/>
                    </a:lnTo>
                    <a:lnTo>
                      <a:pt x="127" y="49"/>
                    </a:lnTo>
                    <a:lnTo>
                      <a:pt x="125" y="56"/>
                    </a:lnTo>
                    <a:lnTo>
                      <a:pt x="121" y="62"/>
                    </a:lnTo>
                    <a:lnTo>
                      <a:pt x="118" y="68"/>
                    </a:lnTo>
                    <a:lnTo>
                      <a:pt x="114" y="75"/>
                    </a:lnTo>
                    <a:lnTo>
                      <a:pt x="112" y="82"/>
                    </a:lnTo>
                    <a:lnTo>
                      <a:pt x="109" y="88"/>
                    </a:lnTo>
                    <a:lnTo>
                      <a:pt x="104" y="96"/>
                    </a:lnTo>
                    <a:lnTo>
                      <a:pt x="100" y="102"/>
                    </a:lnTo>
                    <a:lnTo>
                      <a:pt x="97" y="109"/>
                    </a:lnTo>
                    <a:lnTo>
                      <a:pt x="91" y="115"/>
                    </a:lnTo>
                    <a:lnTo>
                      <a:pt x="87" y="119"/>
                    </a:lnTo>
                    <a:lnTo>
                      <a:pt x="82" y="122"/>
                    </a:lnTo>
                    <a:lnTo>
                      <a:pt x="76" y="125"/>
                    </a:lnTo>
                    <a:lnTo>
                      <a:pt x="70" y="127"/>
                    </a:lnTo>
                    <a:lnTo>
                      <a:pt x="80" y="157"/>
                    </a:lnTo>
                    <a:lnTo>
                      <a:pt x="28" y="191"/>
                    </a:lnTo>
                    <a:lnTo>
                      <a:pt x="25" y="182"/>
                    </a:lnTo>
                    <a:lnTo>
                      <a:pt x="24" y="170"/>
                    </a:lnTo>
                    <a:lnTo>
                      <a:pt x="24" y="158"/>
                    </a:lnTo>
                    <a:lnTo>
                      <a:pt x="24" y="146"/>
                    </a:lnTo>
                    <a:lnTo>
                      <a:pt x="17" y="143"/>
                    </a:lnTo>
                    <a:lnTo>
                      <a:pt x="11" y="138"/>
                    </a:lnTo>
                    <a:lnTo>
                      <a:pt x="9" y="130"/>
                    </a:lnTo>
                    <a:lnTo>
                      <a:pt x="7" y="122"/>
                    </a:lnTo>
                    <a:lnTo>
                      <a:pt x="18" y="122"/>
                    </a:lnTo>
                    <a:lnTo>
                      <a:pt x="26" y="121"/>
                    </a:lnTo>
                    <a:lnTo>
                      <a:pt x="31" y="117"/>
                    </a:lnTo>
                    <a:lnTo>
                      <a:pt x="31" y="112"/>
                    </a:lnTo>
                    <a:lnTo>
                      <a:pt x="30" y="102"/>
                    </a:lnTo>
                    <a:lnTo>
                      <a:pt x="32" y="92"/>
                    </a:lnTo>
                    <a:lnTo>
                      <a:pt x="37" y="82"/>
                    </a:lnTo>
                    <a:lnTo>
                      <a:pt x="44" y="74"/>
                    </a:lnTo>
                    <a:lnTo>
                      <a:pt x="51" y="67"/>
                    </a:lnTo>
                    <a:lnTo>
                      <a:pt x="58" y="62"/>
                    </a:lnTo>
                    <a:lnTo>
                      <a:pt x="67" y="57"/>
                    </a:lnTo>
                    <a:lnTo>
                      <a:pt x="67" y="55"/>
                    </a:lnTo>
                    <a:lnTo>
                      <a:pt x="64" y="56"/>
                    </a:lnTo>
                    <a:lnTo>
                      <a:pt x="61" y="55"/>
                    </a:lnTo>
                    <a:lnTo>
                      <a:pt x="57" y="54"/>
                    </a:lnTo>
                    <a:lnTo>
                      <a:pt x="51" y="57"/>
                    </a:lnTo>
                    <a:lnTo>
                      <a:pt x="43" y="60"/>
                    </a:lnTo>
                    <a:lnTo>
                      <a:pt x="38" y="64"/>
                    </a:lnTo>
                    <a:lnTo>
                      <a:pt x="35" y="68"/>
                    </a:lnTo>
                    <a:lnTo>
                      <a:pt x="31" y="70"/>
                    </a:lnTo>
                    <a:lnTo>
                      <a:pt x="24" y="68"/>
                    </a:lnTo>
                    <a:lnTo>
                      <a:pt x="21" y="65"/>
                    </a:lnTo>
                    <a:lnTo>
                      <a:pt x="21" y="62"/>
                    </a:lnTo>
                    <a:lnTo>
                      <a:pt x="24" y="58"/>
                    </a:lnTo>
                    <a:lnTo>
                      <a:pt x="18" y="57"/>
                    </a:lnTo>
                    <a:lnTo>
                      <a:pt x="17" y="53"/>
                    </a:lnTo>
                    <a:lnTo>
                      <a:pt x="17" y="48"/>
                    </a:lnTo>
                    <a:lnTo>
                      <a:pt x="20" y="44"/>
                    </a:lnTo>
                    <a:lnTo>
                      <a:pt x="22" y="42"/>
                    </a:lnTo>
                    <a:lnTo>
                      <a:pt x="17" y="42"/>
                    </a:lnTo>
                    <a:lnTo>
                      <a:pt x="13" y="40"/>
                    </a:lnTo>
                    <a:lnTo>
                      <a:pt x="11" y="36"/>
                    </a:lnTo>
                    <a:lnTo>
                      <a:pt x="12" y="31"/>
                    </a:lnTo>
                    <a:lnTo>
                      <a:pt x="19" y="27"/>
                    </a:lnTo>
                    <a:lnTo>
                      <a:pt x="14" y="28"/>
                    </a:lnTo>
                    <a:lnTo>
                      <a:pt x="8" y="28"/>
                    </a:lnTo>
                    <a:lnTo>
                      <a:pt x="3" y="27"/>
                    </a:lnTo>
                    <a:lnTo>
                      <a:pt x="2" y="25"/>
                    </a:lnTo>
                    <a:lnTo>
                      <a:pt x="0" y="22"/>
                    </a:lnTo>
                    <a:lnTo>
                      <a:pt x="1" y="18"/>
                    </a:lnTo>
                    <a:lnTo>
                      <a:pt x="4" y="12"/>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2" name="Freeform 26"/>
              <p:cNvSpPr>
                <a:spLocks/>
              </p:cNvSpPr>
              <p:nvPr/>
            </p:nvSpPr>
            <p:spPr bwMode="auto">
              <a:xfrm>
                <a:off x="796" y="1206"/>
                <a:ext cx="10" cy="12"/>
              </a:xfrm>
              <a:custGeom>
                <a:avLst/>
                <a:gdLst>
                  <a:gd name="T0" fmla="*/ 0 w 10"/>
                  <a:gd name="T1" fmla="*/ 0 h 12"/>
                  <a:gd name="T2" fmla="*/ 2 w 10"/>
                  <a:gd name="T3" fmla="*/ 5 h 12"/>
                  <a:gd name="T4" fmla="*/ 4 w 10"/>
                  <a:gd name="T5" fmla="*/ 8 h 12"/>
                  <a:gd name="T6" fmla="*/ 9 w 10"/>
                  <a:gd name="T7" fmla="*/ 11 h 12"/>
                </a:gdLst>
                <a:ahLst/>
                <a:cxnLst>
                  <a:cxn ang="0">
                    <a:pos x="T0" y="T1"/>
                  </a:cxn>
                  <a:cxn ang="0">
                    <a:pos x="T2" y="T3"/>
                  </a:cxn>
                  <a:cxn ang="0">
                    <a:pos x="T4" y="T5"/>
                  </a:cxn>
                  <a:cxn ang="0">
                    <a:pos x="T6" y="T7"/>
                  </a:cxn>
                </a:cxnLst>
                <a:rect l="0" t="0" r="r" b="b"/>
                <a:pathLst>
                  <a:path w="10" h="12">
                    <a:moveTo>
                      <a:pt x="0" y="0"/>
                    </a:moveTo>
                    <a:lnTo>
                      <a:pt x="2" y="5"/>
                    </a:lnTo>
                    <a:lnTo>
                      <a:pt x="4" y="8"/>
                    </a:lnTo>
                    <a:lnTo>
                      <a:pt x="9" y="1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3" name="Freeform 27"/>
              <p:cNvSpPr>
                <a:spLocks/>
              </p:cNvSpPr>
              <p:nvPr/>
            </p:nvSpPr>
            <p:spPr bwMode="auto">
              <a:xfrm>
                <a:off x="782" y="1102"/>
                <a:ext cx="66" cy="12"/>
              </a:xfrm>
              <a:custGeom>
                <a:avLst/>
                <a:gdLst>
                  <a:gd name="T0" fmla="*/ 0 w 66"/>
                  <a:gd name="T1" fmla="*/ 11 h 12"/>
                  <a:gd name="T2" fmla="*/ 7 w 66"/>
                  <a:gd name="T3" fmla="*/ 5 h 12"/>
                  <a:gd name="T4" fmla="*/ 17 w 66"/>
                  <a:gd name="T5" fmla="*/ 2 h 12"/>
                  <a:gd name="T6" fmla="*/ 24 w 66"/>
                  <a:gd name="T7" fmla="*/ 0 h 12"/>
                  <a:gd name="T8" fmla="*/ 30 w 66"/>
                  <a:gd name="T9" fmla="*/ 0 h 12"/>
                  <a:gd name="T10" fmla="*/ 37 w 66"/>
                  <a:gd name="T11" fmla="*/ 0 h 12"/>
                  <a:gd name="T12" fmla="*/ 46 w 66"/>
                  <a:gd name="T13" fmla="*/ 1 h 12"/>
                  <a:gd name="T14" fmla="*/ 55 w 66"/>
                  <a:gd name="T15" fmla="*/ 2 h 12"/>
                  <a:gd name="T16" fmla="*/ 65 w 66"/>
                  <a:gd name="T1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2">
                    <a:moveTo>
                      <a:pt x="0" y="11"/>
                    </a:moveTo>
                    <a:lnTo>
                      <a:pt x="7" y="5"/>
                    </a:lnTo>
                    <a:lnTo>
                      <a:pt x="17" y="2"/>
                    </a:lnTo>
                    <a:lnTo>
                      <a:pt x="24" y="0"/>
                    </a:lnTo>
                    <a:lnTo>
                      <a:pt x="30" y="0"/>
                    </a:lnTo>
                    <a:lnTo>
                      <a:pt x="37" y="0"/>
                    </a:lnTo>
                    <a:lnTo>
                      <a:pt x="46" y="1"/>
                    </a:lnTo>
                    <a:lnTo>
                      <a:pt x="55" y="2"/>
                    </a:lnTo>
                    <a:lnTo>
                      <a:pt x="65" y="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4" name="Freeform 28"/>
              <p:cNvSpPr>
                <a:spLocks/>
              </p:cNvSpPr>
              <p:nvPr/>
            </p:nvSpPr>
            <p:spPr bwMode="auto">
              <a:xfrm>
                <a:off x="788" y="1114"/>
                <a:ext cx="55" cy="13"/>
              </a:xfrm>
              <a:custGeom>
                <a:avLst/>
                <a:gdLst>
                  <a:gd name="T0" fmla="*/ 0 w 55"/>
                  <a:gd name="T1" fmla="*/ 12 h 13"/>
                  <a:gd name="T2" fmla="*/ 6 w 55"/>
                  <a:gd name="T3" fmla="*/ 7 h 13"/>
                  <a:gd name="T4" fmla="*/ 12 w 55"/>
                  <a:gd name="T5" fmla="*/ 4 h 13"/>
                  <a:gd name="T6" fmla="*/ 19 w 55"/>
                  <a:gd name="T7" fmla="*/ 1 h 13"/>
                  <a:gd name="T8" fmla="*/ 26 w 55"/>
                  <a:gd name="T9" fmla="*/ 0 h 13"/>
                  <a:gd name="T10" fmla="*/ 34 w 55"/>
                  <a:gd name="T11" fmla="*/ 1 h 13"/>
                  <a:gd name="T12" fmla="*/ 41 w 55"/>
                  <a:gd name="T13" fmla="*/ 2 h 13"/>
                  <a:gd name="T14" fmla="*/ 48 w 55"/>
                  <a:gd name="T15" fmla="*/ 4 h 13"/>
                  <a:gd name="T16" fmla="*/ 54 w 55"/>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3">
                    <a:moveTo>
                      <a:pt x="0" y="12"/>
                    </a:moveTo>
                    <a:lnTo>
                      <a:pt x="6" y="7"/>
                    </a:lnTo>
                    <a:lnTo>
                      <a:pt x="12" y="4"/>
                    </a:lnTo>
                    <a:lnTo>
                      <a:pt x="19" y="1"/>
                    </a:lnTo>
                    <a:lnTo>
                      <a:pt x="26" y="0"/>
                    </a:lnTo>
                    <a:lnTo>
                      <a:pt x="34" y="1"/>
                    </a:lnTo>
                    <a:lnTo>
                      <a:pt x="41" y="2"/>
                    </a:lnTo>
                    <a:lnTo>
                      <a:pt x="48" y="4"/>
                    </a:lnTo>
                    <a:lnTo>
                      <a:pt x="54" y="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5" name="Freeform 29"/>
              <p:cNvSpPr>
                <a:spLocks/>
              </p:cNvSpPr>
              <p:nvPr/>
            </p:nvSpPr>
            <p:spPr bwMode="auto">
              <a:xfrm>
                <a:off x="789" y="1127"/>
                <a:ext cx="44" cy="17"/>
              </a:xfrm>
              <a:custGeom>
                <a:avLst/>
                <a:gdLst>
                  <a:gd name="T0" fmla="*/ 0 w 44"/>
                  <a:gd name="T1" fmla="*/ 16 h 17"/>
                  <a:gd name="T2" fmla="*/ 4 w 44"/>
                  <a:gd name="T3" fmla="*/ 11 h 17"/>
                  <a:gd name="T4" fmla="*/ 11 w 44"/>
                  <a:gd name="T5" fmla="*/ 6 h 17"/>
                  <a:gd name="T6" fmla="*/ 18 w 44"/>
                  <a:gd name="T7" fmla="*/ 3 h 17"/>
                  <a:gd name="T8" fmla="*/ 28 w 44"/>
                  <a:gd name="T9" fmla="*/ 0 h 17"/>
                  <a:gd name="T10" fmla="*/ 37 w 44"/>
                  <a:gd name="T11" fmla="*/ 0 h 17"/>
                  <a:gd name="T12" fmla="*/ 43 w 44"/>
                  <a:gd name="T13" fmla="*/ 4 h 17"/>
                </a:gdLst>
                <a:ahLst/>
                <a:cxnLst>
                  <a:cxn ang="0">
                    <a:pos x="T0" y="T1"/>
                  </a:cxn>
                  <a:cxn ang="0">
                    <a:pos x="T2" y="T3"/>
                  </a:cxn>
                  <a:cxn ang="0">
                    <a:pos x="T4" y="T5"/>
                  </a:cxn>
                  <a:cxn ang="0">
                    <a:pos x="T6" y="T7"/>
                  </a:cxn>
                  <a:cxn ang="0">
                    <a:pos x="T8" y="T9"/>
                  </a:cxn>
                  <a:cxn ang="0">
                    <a:pos x="T10" y="T11"/>
                  </a:cxn>
                  <a:cxn ang="0">
                    <a:pos x="T12" y="T13"/>
                  </a:cxn>
                </a:cxnLst>
                <a:rect l="0" t="0" r="r" b="b"/>
                <a:pathLst>
                  <a:path w="44" h="17">
                    <a:moveTo>
                      <a:pt x="0" y="16"/>
                    </a:moveTo>
                    <a:lnTo>
                      <a:pt x="4" y="11"/>
                    </a:lnTo>
                    <a:lnTo>
                      <a:pt x="11" y="6"/>
                    </a:lnTo>
                    <a:lnTo>
                      <a:pt x="18" y="3"/>
                    </a:lnTo>
                    <a:lnTo>
                      <a:pt x="28" y="0"/>
                    </a:lnTo>
                    <a:lnTo>
                      <a:pt x="37" y="0"/>
                    </a:lnTo>
                    <a:lnTo>
                      <a:pt x="43"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6" name="Freeform 30"/>
              <p:cNvSpPr>
                <a:spLocks/>
              </p:cNvSpPr>
              <p:nvPr/>
            </p:nvSpPr>
            <p:spPr bwMode="auto">
              <a:xfrm>
                <a:off x="763" y="1100"/>
                <a:ext cx="17" cy="16"/>
              </a:xfrm>
              <a:custGeom>
                <a:avLst/>
                <a:gdLst>
                  <a:gd name="T0" fmla="*/ 3 w 17"/>
                  <a:gd name="T1" fmla="*/ 0 h 16"/>
                  <a:gd name="T2" fmla="*/ 1 w 17"/>
                  <a:gd name="T3" fmla="*/ 4 h 16"/>
                  <a:gd name="T4" fmla="*/ 0 w 17"/>
                  <a:gd name="T5" fmla="*/ 8 h 16"/>
                  <a:gd name="T6" fmla="*/ 3 w 17"/>
                  <a:gd name="T7" fmla="*/ 13 h 16"/>
                  <a:gd name="T8" fmla="*/ 10 w 17"/>
                  <a:gd name="T9" fmla="*/ 15 h 16"/>
                  <a:gd name="T10" fmla="*/ 16 w 17"/>
                  <a:gd name="T11" fmla="*/ 14 h 16"/>
                </a:gdLst>
                <a:ahLst/>
                <a:cxnLst>
                  <a:cxn ang="0">
                    <a:pos x="T0" y="T1"/>
                  </a:cxn>
                  <a:cxn ang="0">
                    <a:pos x="T2" y="T3"/>
                  </a:cxn>
                  <a:cxn ang="0">
                    <a:pos x="T4" y="T5"/>
                  </a:cxn>
                  <a:cxn ang="0">
                    <a:pos x="T6" y="T7"/>
                  </a:cxn>
                  <a:cxn ang="0">
                    <a:pos x="T8" y="T9"/>
                  </a:cxn>
                  <a:cxn ang="0">
                    <a:pos x="T10" y="T11"/>
                  </a:cxn>
                </a:cxnLst>
                <a:rect l="0" t="0" r="r" b="b"/>
                <a:pathLst>
                  <a:path w="17" h="16">
                    <a:moveTo>
                      <a:pt x="3" y="0"/>
                    </a:moveTo>
                    <a:lnTo>
                      <a:pt x="1" y="4"/>
                    </a:lnTo>
                    <a:lnTo>
                      <a:pt x="0" y="8"/>
                    </a:lnTo>
                    <a:lnTo>
                      <a:pt x="3" y="13"/>
                    </a:lnTo>
                    <a:lnTo>
                      <a:pt x="10" y="15"/>
                    </a:lnTo>
                    <a:lnTo>
                      <a:pt x="16" y="1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7" name="Freeform 31"/>
              <p:cNvSpPr>
                <a:spLocks/>
              </p:cNvSpPr>
              <p:nvPr/>
            </p:nvSpPr>
            <p:spPr bwMode="auto">
              <a:xfrm>
                <a:off x="774" y="1117"/>
                <a:ext cx="10" cy="13"/>
              </a:xfrm>
              <a:custGeom>
                <a:avLst/>
                <a:gdLst>
                  <a:gd name="T0" fmla="*/ 1 w 10"/>
                  <a:gd name="T1" fmla="*/ 0 h 13"/>
                  <a:gd name="T2" fmla="*/ 0 w 10"/>
                  <a:gd name="T3" fmla="*/ 4 h 13"/>
                  <a:gd name="T4" fmla="*/ 0 w 10"/>
                  <a:gd name="T5" fmla="*/ 9 h 13"/>
                  <a:gd name="T6" fmla="*/ 2 w 10"/>
                  <a:gd name="T7" fmla="*/ 11 h 13"/>
                  <a:gd name="T8" fmla="*/ 5 w 10"/>
                  <a:gd name="T9" fmla="*/ 12 h 13"/>
                  <a:gd name="T10" fmla="*/ 9 w 10"/>
                  <a:gd name="T11" fmla="*/ 12 h 13"/>
                </a:gdLst>
                <a:ahLst/>
                <a:cxnLst>
                  <a:cxn ang="0">
                    <a:pos x="T0" y="T1"/>
                  </a:cxn>
                  <a:cxn ang="0">
                    <a:pos x="T2" y="T3"/>
                  </a:cxn>
                  <a:cxn ang="0">
                    <a:pos x="T4" y="T5"/>
                  </a:cxn>
                  <a:cxn ang="0">
                    <a:pos x="T6" y="T7"/>
                  </a:cxn>
                  <a:cxn ang="0">
                    <a:pos x="T8" y="T9"/>
                  </a:cxn>
                  <a:cxn ang="0">
                    <a:pos x="T10" y="T11"/>
                  </a:cxn>
                </a:cxnLst>
                <a:rect l="0" t="0" r="r" b="b"/>
                <a:pathLst>
                  <a:path w="10" h="13">
                    <a:moveTo>
                      <a:pt x="1" y="0"/>
                    </a:moveTo>
                    <a:lnTo>
                      <a:pt x="0" y="4"/>
                    </a:lnTo>
                    <a:lnTo>
                      <a:pt x="0" y="9"/>
                    </a:lnTo>
                    <a:lnTo>
                      <a:pt x="2" y="11"/>
                    </a:lnTo>
                    <a:lnTo>
                      <a:pt x="5" y="12"/>
                    </a:lnTo>
                    <a:lnTo>
                      <a:pt x="9"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8" name="Freeform 32"/>
              <p:cNvSpPr>
                <a:spLocks/>
              </p:cNvSpPr>
              <p:nvPr/>
            </p:nvSpPr>
            <p:spPr bwMode="auto">
              <a:xfrm>
                <a:off x="779" y="1131"/>
                <a:ext cx="22" cy="27"/>
              </a:xfrm>
              <a:custGeom>
                <a:avLst/>
                <a:gdLst>
                  <a:gd name="T0" fmla="*/ 3 w 22"/>
                  <a:gd name="T1" fmla="*/ 0 h 27"/>
                  <a:gd name="T2" fmla="*/ 1 w 22"/>
                  <a:gd name="T3" fmla="*/ 4 h 27"/>
                  <a:gd name="T4" fmla="*/ 0 w 22"/>
                  <a:gd name="T5" fmla="*/ 7 h 27"/>
                  <a:gd name="T6" fmla="*/ 0 w 22"/>
                  <a:gd name="T7" fmla="*/ 10 h 27"/>
                  <a:gd name="T8" fmla="*/ 2 w 22"/>
                  <a:gd name="T9" fmla="*/ 13 h 27"/>
                  <a:gd name="T10" fmla="*/ 6 w 22"/>
                  <a:gd name="T11" fmla="*/ 14 h 27"/>
                  <a:gd name="T12" fmla="*/ 5 w 22"/>
                  <a:gd name="T13" fmla="*/ 17 h 27"/>
                  <a:gd name="T14" fmla="*/ 5 w 22"/>
                  <a:gd name="T15" fmla="*/ 22 h 27"/>
                  <a:gd name="T16" fmla="*/ 8 w 22"/>
                  <a:gd name="T17" fmla="*/ 25 h 27"/>
                  <a:gd name="T18" fmla="*/ 13 w 22"/>
                  <a:gd name="T19" fmla="*/ 26 h 27"/>
                  <a:gd name="T20" fmla="*/ 17 w 22"/>
                  <a:gd name="T21" fmla="*/ 26 h 27"/>
                  <a:gd name="T22" fmla="*/ 21 w 22"/>
                  <a:gd name="T2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7">
                    <a:moveTo>
                      <a:pt x="3" y="0"/>
                    </a:moveTo>
                    <a:lnTo>
                      <a:pt x="1" y="4"/>
                    </a:lnTo>
                    <a:lnTo>
                      <a:pt x="0" y="7"/>
                    </a:lnTo>
                    <a:lnTo>
                      <a:pt x="0" y="10"/>
                    </a:lnTo>
                    <a:lnTo>
                      <a:pt x="2" y="13"/>
                    </a:lnTo>
                    <a:lnTo>
                      <a:pt x="6" y="14"/>
                    </a:lnTo>
                    <a:lnTo>
                      <a:pt x="5" y="17"/>
                    </a:lnTo>
                    <a:lnTo>
                      <a:pt x="5" y="22"/>
                    </a:lnTo>
                    <a:lnTo>
                      <a:pt x="8" y="25"/>
                    </a:lnTo>
                    <a:lnTo>
                      <a:pt x="13" y="26"/>
                    </a:lnTo>
                    <a:lnTo>
                      <a:pt x="17" y="26"/>
                    </a:lnTo>
                    <a:lnTo>
                      <a:pt x="21" y="2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89" name="Freeform 33"/>
              <p:cNvSpPr>
                <a:spLocks/>
              </p:cNvSpPr>
              <p:nvPr/>
            </p:nvSpPr>
            <p:spPr bwMode="auto">
              <a:xfrm>
                <a:off x="768" y="1086"/>
                <a:ext cx="104" cy="14"/>
              </a:xfrm>
              <a:custGeom>
                <a:avLst/>
                <a:gdLst>
                  <a:gd name="T0" fmla="*/ 0 w 104"/>
                  <a:gd name="T1" fmla="*/ 12 h 14"/>
                  <a:gd name="T2" fmla="*/ 5 w 104"/>
                  <a:gd name="T3" fmla="*/ 8 h 14"/>
                  <a:gd name="T4" fmla="*/ 12 w 104"/>
                  <a:gd name="T5" fmla="*/ 5 h 14"/>
                  <a:gd name="T6" fmla="*/ 20 w 104"/>
                  <a:gd name="T7" fmla="*/ 2 h 14"/>
                  <a:gd name="T8" fmla="*/ 28 w 104"/>
                  <a:gd name="T9" fmla="*/ 1 h 14"/>
                  <a:gd name="T10" fmla="*/ 35 w 104"/>
                  <a:gd name="T11" fmla="*/ 0 h 14"/>
                  <a:gd name="T12" fmla="*/ 43 w 104"/>
                  <a:gd name="T13" fmla="*/ 0 h 14"/>
                  <a:gd name="T14" fmla="*/ 51 w 104"/>
                  <a:gd name="T15" fmla="*/ 0 h 14"/>
                  <a:gd name="T16" fmla="*/ 59 w 104"/>
                  <a:gd name="T17" fmla="*/ 1 h 14"/>
                  <a:gd name="T18" fmla="*/ 67 w 104"/>
                  <a:gd name="T19" fmla="*/ 3 h 14"/>
                  <a:gd name="T20" fmla="*/ 74 w 104"/>
                  <a:gd name="T21" fmla="*/ 4 h 14"/>
                  <a:gd name="T22" fmla="*/ 82 w 104"/>
                  <a:gd name="T23" fmla="*/ 6 h 14"/>
                  <a:gd name="T24" fmla="*/ 87 w 104"/>
                  <a:gd name="T25" fmla="*/ 7 h 14"/>
                  <a:gd name="T26" fmla="*/ 93 w 104"/>
                  <a:gd name="T27" fmla="*/ 9 h 14"/>
                  <a:gd name="T28" fmla="*/ 98 w 104"/>
                  <a:gd name="T29" fmla="*/ 11 h 14"/>
                  <a:gd name="T30" fmla="*/ 103 w 104"/>
                  <a:gd name="T3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4">
                    <a:moveTo>
                      <a:pt x="0" y="12"/>
                    </a:moveTo>
                    <a:lnTo>
                      <a:pt x="5" y="8"/>
                    </a:lnTo>
                    <a:lnTo>
                      <a:pt x="12" y="5"/>
                    </a:lnTo>
                    <a:lnTo>
                      <a:pt x="20" y="2"/>
                    </a:lnTo>
                    <a:lnTo>
                      <a:pt x="28" y="1"/>
                    </a:lnTo>
                    <a:lnTo>
                      <a:pt x="35" y="0"/>
                    </a:lnTo>
                    <a:lnTo>
                      <a:pt x="43" y="0"/>
                    </a:lnTo>
                    <a:lnTo>
                      <a:pt x="51" y="0"/>
                    </a:lnTo>
                    <a:lnTo>
                      <a:pt x="59" y="1"/>
                    </a:lnTo>
                    <a:lnTo>
                      <a:pt x="67" y="3"/>
                    </a:lnTo>
                    <a:lnTo>
                      <a:pt x="74" y="4"/>
                    </a:lnTo>
                    <a:lnTo>
                      <a:pt x="82" y="6"/>
                    </a:lnTo>
                    <a:lnTo>
                      <a:pt x="87" y="7"/>
                    </a:lnTo>
                    <a:lnTo>
                      <a:pt x="93" y="9"/>
                    </a:lnTo>
                    <a:lnTo>
                      <a:pt x="98" y="11"/>
                    </a:lnTo>
                    <a:lnTo>
                      <a:pt x="103"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0" name="Freeform 34"/>
              <p:cNvSpPr>
                <a:spLocks/>
              </p:cNvSpPr>
              <p:nvPr/>
            </p:nvSpPr>
            <p:spPr bwMode="auto">
              <a:xfrm>
                <a:off x="810" y="1140"/>
                <a:ext cx="20" cy="17"/>
              </a:xfrm>
              <a:custGeom>
                <a:avLst/>
                <a:gdLst>
                  <a:gd name="T0" fmla="*/ 6 w 20"/>
                  <a:gd name="T1" fmla="*/ 0 h 17"/>
                  <a:gd name="T2" fmla="*/ 9 w 20"/>
                  <a:gd name="T3" fmla="*/ 2 h 17"/>
                  <a:gd name="T4" fmla="*/ 13 w 20"/>
                  <a:gd name="T5" fmla="*/ 2 h 17"/>
                  <a:gd name="T6" fmla="*/ 16 w 20"/>
                  <a:gd name="T7" fmla="*/ 3 h 17"/>
                  <a:gd name="T8" fmla="*/ 19 w 20"/>
                  <a:gd name="T9" fmla="*/ 3 h 17"/>
                  <a:gd name="T10" fmla="*/ 16 w 20"/>
                  <a:gd name="T11" fmla="*/ 5 h 17"/>
                  <a:gd name="T12" fmla="*/ 12 w 20"/>
                  <a:gd name="T13" fmla="*/ 6 h 17"/>
                  <a:gd name="T14" fmla="*/ 8 w 20"/>
                  <a:gd name="T15" fmla="*/ 9 h 17"/>
                  <a:gd name="T16" fmla="*/ 4 w 20"/>
                  <a:gd name="T17" fmla="*/ 12 h 17"/>
                  <a:gd name="T18" fmla="*/ 0 w 20"/>
                  <a:gd name="T1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7">
                    <a:moveTo>
                      <a:pt x="6" y="0"/>
                    </a:moveTo>
                    <a:lnTo>
                      <a:pt x="9" y="2"/>
                    </a:lnTo>
                    <a:lnTo>
                      <a:pt x="13" y="2"/>
                    </a:lnTo>
                    <a:lnTo>
                      <a:pt x="16" y="3"/>
                    </a:lnTo>
                    <a:lnTo>
                      <a:pt x="19" y="3"/>
                    </a:lnTo>
                    <a:lnTo>
                      <a:pt x="16" y="5"/>
                    </a:lnTo>
                    <a:lnTo>
                      <a:pt x="12" y="6"/>
                    </a:lnTo>
                    <a:lnTo>
                      <a:pt x="8" y="9"/>
                    </a:lnTo>
                    <a:lnTo>
                      <a:pt x="4" y="12"/>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1" name="Freeform 35"/>
              <p:cNvSpPr>
                <a:spLocks/>
              </p:cNvSpPr>
              <p:nvPr/>
            </p:nvSpPr>
            <p:spPr bwMode="auto">
              <a:xfrm>
                <a:off x="730" y="1194"/>
                <a:ext cx="248" cy="325"/>
              </a:xfrm>
              <a:custGeom>
                <a:avLst/>
                <a:gdLst>
                  <a:gd name="T0" fmla="*/ 9 w 248"/>
                  <a:gd name="T1" fmla="*/ 23 h 325"/>
                  <a:gd name="T2" fmla="*/ 8 w 248"/>
                  <a:gd name="T3" fmla="*/ 53 h 325"/>
                  <a:gd name="T4" fmla="*/ 28 w 248"/>
                  <a:gd name="T5" fmla="*/ 70 h 325"/>
                  <a:gd name="T6" fmla="*/ 41 w 248"/>
                  <a:gd name="T7" fmla="*/ 51 h 325"/>
                  <a:gd name="T8" fmla="*/ 22 w 248"/>
                  <a:gd name="T9" fmla="*/ 39 h 325"/>
                  <a:gd name="T10" fmla="*/ 5 w 248"/>
                  <a:gd name="T11" fmla="*/ 59 h 325"/>
                  <a:gd name="T12" fmla="*/ 1 w 248"/>
                  <a:gd name="T13" fmla="*/ 96 h 325"/>
                  <a:gd name="T14" fmla="*/ 14 w 248"/>
                  <a:gd name="T15" fmla="*/ 119 h 325"/>
                  <a:gd name="T16" fmla="*/ 39 w 248"/>
                  <a:gd name="T17" fmla="*/ 115 h 325"/>
                  <a:gd name="T18" fmla="*/ 35 w 248"/>
                  <a:gd name="T19" fmla="*/ 90 h 325"/>
                  <a:gd name="T20" fmla="*/ 13 w 248"/>
                  <a:gd name="T21" fmla="*/ 98 h 325"/>
                  <a:gd name="T22" fmla="*/ 9 w 248"/>
                  <a:gd name="T23" fmla="*/ 129 h 325"/>
                  <a:gd name="T24" fmla="*/ 18 w 248"/>
                  <a:gd name="T25" fmla="*/ 160 h 325"/>
                  <a:gd name="T26" fmla="*/ 39 w 248"/>
                  <a:gd name="T27" fmla="*/ 170 h 325"/>
                  <a:gd name="T28" fmla="*/ 59 w 248"/>
                  <a:gd name="T29" fmla="*/ 148 h 325"/>
                  <a:gd name="T30" fmla="*/ 52 w 248"/>
                  <a:gd name="T31" fmla="*/ 120 h 325"/>
                  <a:gd name="T32" fmla="*/ 30 w 248"/>
                  <a:gd name="T33" fmla="*/ 128 h 325"/>
                  <a:gd name="T34" fmla="*/ 18 w 248"/>
                  <a:gd name="T35" fmla="*/ 155 h 325"/>
                  <a:gd name="T36" fmla="*/ 16 w 248"/>
                  <a:gd name="T37" fmla="*/ 188 h 325"/>
                  <a:gd name="T38" fmla="*/ 30 w 248"/>
                  <a:gd name="T39" fmla="*/ 216 h 325"/>
                  <a:gd name="T40" fmla="*/ 53 w 248"/>
                  <a:gd name="T41" fmla="*/ 221 h 325"/>
                  <a:gd name="T42" fmla="*/ 69 w 248"/>
                  <a:gd name="T43" fmla="*/ 196 h 325"/>
                  <a:gd name="T44" fmla="*/ 53 w 248"/>
                  <a:gd name="T45" fmla="*/ 184 h 325"/>
                  <a:gd name="T46" fmla="*/ 35 w 248"/>
                  <a:gd name="T47" fmla="*/ 207 h 325"/>
                  <a:gd name="T48" fmla="*/ 41 w 248"/>
                  <a:gd name="T49" fmla="*/ 236 h 325"/>
                  <a:gd name="T50" fmla="*/ 67 w 248"/>
                  <a:gd name="T51" fmla="*/ 245 h 325"/>
                  <a:gd name="T52" fmla="*/ 92 w 248"/>
                  <a:gd name="T53" fmla="*/ 234 h 325"/>
                  <a:gd name="T54" fmla="*/ 100 w 248"/>
                  <a:gd name="T55" fmla="*/ 202 h 325"/>
                  <a:gd name="T56" fmla="*/ 81 w 248"/>
                  <a:gd name="T57" fmla="*/ 192 h 325"/>
                  <a:gd name="T58" fmla="*/ 70 w 248"/>
                  <a:gd name="T59" fmla="*/ 220 h 325"/>
                  <a:gd name="T60" fmla="*/ 73 w 248"/>
                  <a:gd name="T61" fmla="*/ 252 h 325"/>
                  <a:gd name="T62" fmla="*/ 90 w 248"/>
                  <a:gd name="T63" fmla="*/ 277 h 325"/>
                  <a:gd name="T64" fmla="*/ 114 w 248"/>
                  <a:gd name="T65" fmla="*/ 267 h 325"/>
                  <a:gd name="T66" fmla="*/ 125 w 248"/>
                  <a:gd name="T67" fmla="*/ 232 h 325"/>
                  <a:gd name="T68" fmla="*/ 105 w 248"/>
                  <a:gd name="T69" fmla="*/ 227 h 325"/>
                  <a:gd name="T70" fmla="*/ 99 w 248"/>
                  <a:gd name="T71" fmla="*/ 266 h 325"/>
                  <a:gd name="T72" fmla="*/ 109 w 248"/>
                  <a:gd name="T73" fmla="*/ 299 h 325"/>
                  <a:gd name="T74" fmla="*/ 131 w 248"/>
                  <a:gd name="T75" fmla="*/ 297 h 325"/>
                  <a:gd name="T76" fmla="*/ 145 w 248"/>
                  <a:gd name="T77" fmla="*/ 266 h 325"/>
                  <a:gd name="T78" fmla="*/ 134 w 248"/>
                  <a:gd name="T79" fmla="*/ 242 h 325"/>
                  <a:gd name="T80" fmla="*/ 123 w 248"/>
                  <a:gd name="T81" fmla="*/ 266 h 325"/>
                  <a:gd name="T82" fmla="*/ 130 w 248"/>
                  <a:gd name="T83" fmla="*/ 297 h 325"/>
                  <a:gd name="T84" fmla="*/ 154 w 248"/>
                  <a:gd name="T85" fmla="*/ 304 h 325"/>
                  <a:gd name="T86" fmla="*/ 175 w 248"/>
                  <a:gd name="T87" fmla="*/ 283 h 325"/>
                  <a:gd name="T88" fmla="*/ 184 w 248"/>
                  <a:gd name="T89" fmla="*/ 249 h 325"/>
                  <a:gd name="T90" fmla="*/ 171 w 248"/>
                  <a:gd name="T91" fmla="*/ 234 h 325"/>
                  <a:gd name="T92" fmla="*/ 155 w 248"/>
                  <a:gd name="T93" fmla="*/ 254 h 325"/>
                  <a:gd name="T94" fmla="*/ 156 w 248"/>
                  <a:gd name="T95" fmla="*/ 287 h 325"/>
                  <a:gd name="T96" fmla="*/ 174 w 248"/>
                  <a:gd name="T97" fmla="*/ 319 h 325"/>
                  <a:gd name="T98" fmla="*/ 201 w 248"/>
                  <a:gd name="T99" fmla="*/ 306 h 325"/>
                  <a:gd name="T100" fmla="*/ 210 w 248"/>
                  <a:gd name="T101" fmla="*/ 270 h 325"/>
                  <a:gd name="T102" fmla="*/ 202 w 248"/>
                  <a:gd name="T103" fmla="*/ 245 h 325"/>
                  <a:gd name="T104" fmla="*/ 188 w 248"/>
                  <a:gd name="T105" fmla="*/ 263 h 325"/>
                  <a:gd name="T106" fmla="*/ 189 w 248"/>
                  <a:gd name="T107" fmla="*/ 299 h 325"/>
                  <a:gd name="T108" fmla="*/ 207 w 248"/>
                  <a:gd name="T109" fmla="*/ 320 h 325"/>
                  <a:gd name="T110" fmla="*/ 233 w 248"/>
                  <a:gd name="T111" fmla="*/ 32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8" h="325">
                    <a:moveTo>
                      <a:pt x="20" y="0"/>
                    </a:moveTo>
                    <a:lnTo>
                      <a:pt x="18" y="3"/>
                    </a:lnTo>
                    <a:lnTo>
                      <a:pt x="15" y="7"/>
                    </a:lnTo>
                    <a:lnTo>
                      <a:pt x="13" y="12"/>
                    </a:lnTo>
                    <a:lnTo>
                      <a:pt x="11" y="17"/>
                    </a:lnTo>
                    <a:lnTo>
                      <a:pt x="9" y="23"/>
                    </a:lnTo>
                    <a:lnTo>
                      <a:pt x="8" y="27"/>
                    </a:lnTo>
                    <a:lnTo>
                      <a:pt x="7" y="32"/>
                    </a:lnTo>
                    <a:lnTo>
                      <a:pt x="7" y="36"/>
                    </a:lnTo>
                    <a:lnTo>
                      <a:pt x="6" y="41"/>
                    </a:lnTo>
                    <a:lnTo>
                      <a:pt x="7" y="47"/>
                    </a:lnTo>
                    <a:lnTo>
                      <a:pt x="8" y="53"/>
                    </a:lnTo>
                    <a:lnTo>
                      <a:pt x="10" y="57"/>
                    </a:lnTo>
                    <a:lnTo>
                      <a:pt x="13" y="62"/>
                    </a:lnTo>
                    <a:lnTo>
                      <a:pt x="16" y="65"/>
                    </a:lnTo>
                    <a:lnTo>
                      <a:pt x="20" y="67"/>
                    </a:lnTo>
                    <a:lnTo>
                      <a:pt x="23" y="69"/>
                    </a:lnTo>
                    <a:lnTo>
                      <a:pt x="28" y="70"/>
                    </a:lnTo>
                    <a:lnTo>
                      <a:pt x="32" y="70"/>
                    </a:lnTo>
                    <a:lnTo>
                      <a:pt x="36" y="67"/>
                    </a:lnTo>
                    <a:lnTo>
                      <a:pt x="39" y="65"/>
                    </a:lnTo>
                    <a:lnTo>
                      <a:pt x="40" y="61"/>
                    </a:lnTo>
                    <a:lnTo>
                      <a:pt x="41" y="56"/>
                    </a:lnTo>
                    <a:lnTo>
                      <a:pt x="41" y="51"/>
                    </a:lnTo>
                    <a:lnTo>
                      <a:pt x="40" y="45"/>
                    </a:lnTo>
                    <a:lnTo>
                      <a:pt x="37" y="43"/>
                    </a:lnTo>
                    <a:lnTo>
                      <a:pt x="34" y="41"/>
                    </a:lnTo>
                    <a:lnTo>
                      <a:pt x="30" y="39"/>
                    </a:lnTo>
                    <a:lnTo>
                      <a:pt x="27" y="38"/>
                    </a:lnTo>
                    <a:lnTo>
                      <a:pt x="22" y="39"/>
                    </a:lnTo>
                    <a:lnTo>
                      <a:pt x="19" y="40"/>
                    </a:lnTo>
                    <a:lnTo>
                      <a:pt x="15" y="42"/>
                    </a:lnTo>
                    <a:lnTo>
                      <a:pt x="11" y="45"/>
                    </a:lnTo>
                    <a:lnTo>
                      <a:pt x="8" y="49"/>
                    </a:lnTo>
                    <a:lnTo>
                      <a:pt x="6" y="54"/>
                    </a:lnTo>
                    <a:lnTo>
                      <a:pt x="5" y="59"/>
                    </a:lnTo>
                    <a:lnTo>
                      <a:pt x="3" y="65"/>
                    </a:lnTo>
                    <a:lnTo>
                      <a:pt x="2" y="71"/>
                    </a:lnTo>
                    <a:lnTo>
                      <a:pt x="1" y="76"/>
                    </a:lnTo>
                    <a:lnTo>
                      <a:pt x="0" y="82"/>
                    </a:lnTo>
                    <a:lnTo>
                      <a:pt x="0" y="88"/>
                    </a:lnTo>
                    <a:lnTo>
                      <a:pt x="1" y="96"/>
                    </a:lnTo>
                    <a:lnTo>
                      <a:pt x="2" y="100"/>
                    </a:lnTo>
                    <a:lnTo>
                      <a:pt x="3" y="104"/>
                    </a:lnTo>
                    <a:lnTo>
                      <a:pt x="6" y="108"/>
                    </a:lnTo>
                    <a:lnTo>
                      <a:pt x="7" y="112"/>
                    </a:lnTo>
                    <a:lnTo>
                      <a:pt x="12" y="116"/>
                    </a:lnTo>
                    <a:lnTo>
                      <a:pt x="14" y="119"/>
                    </a:lnTo>
                    <a:lnTo>
                      <a:pt x="18" y="121"/>
                    </a:lnTo>
                    <a:lnTo>
                      <a:pt x="23" y="123"/>
                    </a:lnTo>
                    <a:lnTo>
                      <a:pt x="27" y="124"/>
                    </a:lnTo>
                    <a:lnTo>
                      <a:pt x="32" y="122"/>
                    </a:lnTo>
                    <a:lnTo>
                      <a:pt x="36" y="119"/>
                    </a:lnTo>
                    <a:lnTo>
                      <a:pt x="39" y="115"/>
                    </a:lnTo>
                    <a:lnTo>
                      <a:pt x="41" y="110"/>
                    </a:lnTo>
                    <a:lnTo>
                      <a:pt x="41" y="104"/>
                    </a:lnTo>
                    <a:lnTo>
                      <a:pt x="41" y="99"/>
                    </a:lnTo>
                    <a:lnTo>
                      <a:pt x="40" y="94"/>
                    </a:lnTo>
                    <a:lnTo>
                      <a:pt x="38" y="92"/>
                    </a:lnTo>
                    <a:lnTo>
                      <a:pt x="35" y="90"/>
                    </a:lnTo>
                    <a:lnTo>
                      <a:pt x="32" y="88"/>
                    </a:lnTo>
                    <a:lnTo>
                      <a:pt x="28" y="87"/>
                    </a:lnTo>
                    <a:lnTo>
                      <a:pt x="24" y="87"/>
                    </a:lnTo>
                    <a:lnTo>
                      <a:pt x="20" y="88"/>
                    </a:lnTo>
                    <a:lnTo>
                      <a:pt x="16" y="92"/>
                    </a:lnTo>
                    <a:lnTo>
                      <a:pt x="13" y="98"/>
                    </a:lnTo>
                    <a:lnTo>
                      <a:pt x="12" y="103"/>
                    </a:lnTo>
                    <a:lnTo>
                      <a:pt x="11" y="109"/>
                    </a:lnTo>
                    <a:lnTo>
                      <a:pt x="10" y="114"/>
                    </a:lnTo>
                    <a:lnTo>
                      <a:pt x="9" y="119"/>
                    </a:lnTo>
                    <a:lnTo>
                      <a:pt x="9" y="124"/>
                    </a:lnTo>
                    <a:lnTo>
                      <a:pt x="9" y="129"/>
                    </a:lnTo>
                    <a:lnTo>
                      <a:pt x="9" y="134"/>
                    </a:lnTo>
                    <a:lnTo>
                      <a:pt x="9" y="141"/>
                    </a:lnTo>
                    <a:lnTo>
                      <a:pt x="11" y="146"/>
                    </a:lnTo>
                    <a:lnTo>
                      <a:pt x="13" y="153"/>
                    </a:lnTo>
                    <a:lnTo>
                      <a:pt x="17" y="156"/>
                    </a:lnTo>
                    <a:lnTo>
                      <a:pt x="18" y="160"/>
                    </a:lnTo>
                    <a:lnTo>
                      <a:pt x="20" y="164"/>
                    </a:lnTo>
                    <a:lnTo>
                      <a:pt x="23" y="166"/>
                    </a:lnTo>
                    <a:lnTo>
                      <a:pt x="27" y="168"/>
                    </a:lnTo>
                    <a:lnTo>
                      <a:pt x="31" y="170"/>
                    </a:lnTo>
                    <a:lnTo>
                      <a:pt x="35" y="170"/>
                    </a:lnTo>
                    <a:lnTo>
                      <a:pt x="39" y="170"/>
                    </a:lnTo>
                    <a:lnTo>
                      <a:pt x="43" y="169"/>
                    </a:lnTo>
                    <a:lnTo>
                      <a:pt x="47" y="166"/>
                    </a:lnTo>
                    <a:lnTo>
                      <a:pt x="52" y="162"/>
                    </a:lnTo>
                    <a:lnTo>
                      <a:pt x="55" y="158"/>
                    </a:lnTo>
                    <a:lnTo>
                      <a:pt x="57" y="153"/>
                    </a:lnTo>
                    <a:lnTo>
                      <a:pt x="59" y="148"/>
                    </a:lnTo>
                    <a:lnTo>
                      <a:pt x="61" y="143"/>
                    </a:lnTo>
                    <a:lnTo>
                      <a:pt x="61" y="136"/>
                    </a:lnTo>
                    <a:lnTo>
                      <a:pt x="61" y="130"/>
                    </a:lnTo>
                    <a:lnTo>
                      <a:pt x="59" y="124"/>
                    </a:lnTo>
                    <a:lnTo>
                      <a:pt x="55" y="121"/>
                    </a:lnTo>
                    <a:lnTo>
                      <a:pt x="52" y="120"/>
                    </a:lnTo>
                    <a:lnTo>
                      <a:pt x="49" y="120"/>
                    </a:lnTo>
                    <a:lnTo>
                      <a:pt x="44" y="120"/>
                    </a:lnTo>
                    <a:lnTo>
                      <a:pt x="40" y="122"/>
                    </a:lnTo>
                    <a:lnTo>
                      <a:pt x="37" y="124"/>
                    </a:lnTo>
                    <a:lnTo>
                      <a:pt x="33" y="126"/>
                    </a:lnTo>
                    <a:lnTo>
                      <a:pt x="30" y="128"/>
                    </a:lnTo>
                    <a:lnTo>
                      <a:pt x="27" y="132"/>
                    </a:lnTo>
                    <a:lnTo>
                      <a:pt x="24" y="136"/>
                    </a:lnTo>
                    <a:lnTo>
                      <a:pt x="21" y="140"/>
                    </a:lnTo>
                    <a:lnTo>
                      <a:pt x="20" y="145"/>
                    </a:lnTo>
                    <a:lnTo>
                      <a:pt x="18" y="150"/>
                    </a:lnTo>
                    <a:lnTo>
                      <a:pt x="18" y="155"/>
                    </a:lnTo>
                    <a:lnTo>
                      <a:pt x="17" y="162"/>
                    </a:lnTo>
                    <a:lnTo>
                      <a:pt x="16" y="166"/>
                    </a:lnTo>
                    <a:lnTo>
                      <a:pt x="15" y="171"/>
                    </a:lnTo>
                    <a:lnTo>
                      <a:pt x="15" y="176"/>
                    </a:lnTo>
                    <a:lnTo>
                      <a:pt x="15" y="182"/>
                    </a:lnTo>
                    <a:lnTo>
                      <a:pt x="16" y="188"/>
                    </a:lnTo>
                    <a:lnTo>
                      <a:pt x="17" y="192"/>
                    </a:lnTo>
                    <a:lnTo>
                      <a:pt x="18" y="198"/>
                    </a:lnTo>
                    <a:lnTo>
                      <a:pt x="20" y="202"/>
                    </a:lnTo>
                    <a:lnTo>
                      <a:pt x="23" y="208"/>
                    </a:lnTo>
                    <a:lnTo>
                      <a:pt x="27" y="212"/>
                    </a:lnTo>
                    <a:lnTo>
                      <a:pt x="30" y="216"/>
                    </a:lnTo>
                    <a:lnTo>
                      <a:pt x="34" y="220"/>
                    </a:lnTo>
                    <a:lnTo>
                      <a:pt x="38" y="222"/>
                    </a:lnTo>
                    <a:lnTo>
                      <a:pt x="41" y="222"/>
                    </a:lnTo>
                    <a:lnTo>
                      <a:pt x="45" y="223"/>
                    </a:lnTo>
                    <a:lnTo>
                      <a:pt x="50" y="222"/>
                    </a:lnTo>
                    <a:lnTo>
                      <a:pt x="53" y="221"/>
                    </a:lnTo>
                    <a:lnTo>
                      <a:pt x="57" y="218"/>
                    </a:lnTo>
                    <a:lnTo>
                      <a:pt x="60" y="217"/>
                    </a:lnTo>
                    <a:lnTo>
                      <a:pt x="64" y="212"/>
                    </a:lnTo>
                    <a:lnTo>
                      <a:pt x="66" y="207"/>
                    </a:lnTo>
                    <a:lnTo>
                      <a:pt x="67" y="203"/>
                    </a:lnTo>
                    <a:lnTo>
                      <a:pt x="69" y="196"/>
                    </a:lnTo>
                    <a:lnTo>
                      <a:pt x="69" y="191"/>
                    </a:lnTo>
                    <a:lnTo>
                      <a:pt x="67" y="187"/>
                    </a:lnTo>
                    <a:lnTo>
                      <a:pt x="64" y="184"/>
                    </a:lnTo>
                    <a:lnTo>
                      <a:pt x="61" y="184"/>
                    </a:lnTo>
                    <a:lnTo>
                      <a:pt x="56" y="184"/>
                    </a:lnTo>
                    <a:lnTo>
                      <a:pt x="53" y="184"/>
                    </a:lnTo>
                    <a:lnTo>
                      <a:pt x="50" y="186"/>
                    </a:lnTo>
                    <a:lnTo>
                      <a:pt x="46" y="189"/>
                    </a:lnTo>
                    <a:lnTo>
                      <a:pt x="41" y="194"/>
                    </a:lnTo>
                    <a:lnTo>
                      <a:pt x="39" y="198"/>
                    </a:lnTo>
                    <a:lnTo>
                      <a:pt x="37" y="202"/>
                    </a:lnTo>
                    <a:lnTo>
                      <a:pt x="35" y="207"/>
                    </a:lnTo>
                    <a:lnTo>
                      <a:pt x="34" y="211"/>
                    </a:lnTo>
                    <a:lnTo>
                      <a:pt x="34" y="216"/>
                    </a:lnTo>
                    <a:lnTo>
                      <a:pt x="34" y="221"/>
                    </a:lnTo>
                    <a:lnTo>
                      <a:pt x="35" y="226"/>
                    </a:lnTo>
                    <a:lnTo>
                      <a:pt x="37" y="230"/>
                    </a:lnTo>
                    <a:lnTo>
                      <a:pt x="41" y="236"/>
                    </a:lnTo>
                    <a:lnTo>
                      <a:pt x="45" y="240"/>
                    </a:lnTo>
                    <a:lnTo>
                      <a:pt x="49" y="243"/>
                    </a:lnTo>
                    <a:lnTo>
                      <a:pt x="53" y="245"/>
                    </a:lnTo>
                    <a:lnTo>
                      <a:pt x="57" y="246"/>
                    </a:lnTo>
                    <a:lnTo>
                      <a:pt x="62" y="245"/>
                    </a:lnTo>
                    <a:lnTo>
                      <a:pt x="67" y="245"/>
                    </a:lnTo>
                    <a:lnTo>
                      <a:pt x="71" y="244"/>
                    </a:lnTo>
                    <a:lnTo>
                      <a:pt x="76" y="243"/>
                    </a:lnTo>
                    <a:lnTo>
                      <a:pt x="80" y="242"/>
                    </a:lnTo>
                    <a:lnTo>
                      <a:pt x="85" y="240"/>
                    </a:lnTo>
                    <a:lnTo>
                      <a:pt x="89" y="236"/>
                    </a:lnTo>
                    <a:lnTo>
                      <a:pt x="92" y="234"/>
                    </a:lnTo>
                    <a:lnTo>
                      <a:pt x="95" y="230"/>
                    </a:lnTo>
                    <a:lnTo>
                      <a:pt x="98" y="224"/>
                    </a:lnTo>
                    <a:lnTo>
                      <a:pt x="100" y="218"/>
                    </a:lnTo>
                    <a:lnTo>
                      <a:pt x="101" y="212"/>
                    </a:lnTo>
                    <a:lnTo>
                      <a:pt x="101" y="207"/>
                    </a:lnTo>
                    <a:lnTo>
                      <a:pt x="100" y="202"/>
                    </a:lnTo>
                    <a:lnTo>
                      <a:pt x="99" y="198"/>
                    </a:lnTo>
                    <a:lnTo>
                      <a:pt x="95" y="195"/>
                    </a:lnTo>
                    <a:lnTo>
                      <a:pt x="92" y="192"/>
                    </a:lnTo>
                    <a:lnTo>
                      <a:pt x="89" y="192"/>
                    </a:lnTo>
                    <a:lnTo>
                      <a:pt x="85" y="192"/>
                    </a:lnTo>
                    <a:lnTo>
                      <a:pt x="81" y="192"/>
                    </a:lnTo>
                    <a:lnTo>
                      <a:pt x="78" y="196"/>
                    </a:lnTo>
                    <a:lnTo>
                      <a:pt x="76" y="200"/>
                    </a:lnTo>
                    <a:lnTo>
                      <a:pt x="74" y="204"/>
                    </a:lnTo>
                    <a:lnTo>
                      <a:pt x="73" y="209"/>
                    </a:lnTo>
                    <a:lnTo>
                      <a:pt x="71" y="214"/>
                    </a:lnTo>
                    <a:lnTo>
                      <a:pt x="70" y="220"/>
                    </a:lnTo>
                    <a:lnTo>
                      <a:pt x="70" y="226"/>
                    </a:lnTo>
                    <a:lnTo>
                      <a:pt x="70" y="232"/>
                    </a:lnTo>
                    <a:lnTo>
                      <a:pt x="70" y="236"/>
                    </a:lnTo>
                    <a:lnTo>
                      <a:pt x="71" y="240"/>
                    </a:lnTo>
                    <a:lnTo>
                      <a:pt x="72" y="245"/>
                    </a:lnTo>
                    <a:lnTo>
                      <a:pt x="73" y="252"/>
                    </a:lnTo>
                    <a:lnTo>
                      <a:pt x="75" y="259"/>
                    </a:lnTo>
                    <a:lnTo>
                      <a:pt x="77" y="263"/>
                    </a:lnTo>
                    <a:lnTo>
                      <a:pt x="80" y="269"/>
                    </a:lnTo>
                    <a:lnTo>
                      <a:pt x="84" y="273"/>
                    </a:lnTo>
                    <a:lnTo>
                      <a:pt x="87" y="275"/>
                    </a:lnTo>
                    <a:lnTo>
                      <a:pt x="90" y="277"/>
                    </a:lnTo>
                    <a:lnTo>
                      <a:pt x="94" y="277"/>
                    </a:lnTo>
                    <a:lnTo>
                      <a:pt x="98" y="277"/>
                    </a:lnTo>
                    <a:lnTo>
                      <a:pt x="101" y="275"/>
                    </a:lnTo>
                    <a:lnTo>
                      <a:pt x="107" y="275"/>
                    </a:lnTo>
                    <a:lnTo>
                      <a:pt x="111" y="271"/>
                    </a:lnTo>
                    <a:lnTo>
                      <a:pt x="114" y="267"/>
                    </a:lnTo>
                    <a:lnTo>
                      <a:pt x="118" y="263"/>
                    </a:lnTo>
                    <a:lnTo>
                      <a:pt x="121" y="257"/>
                    </a:lnTo>
                    <a:lnTo>
                      <a:pt x="124" y="251"/>
                    </a:lnTo>
                    <a:lnTo>
                      <a:pt x="125" y="244"/>
                    </a:lnTo>
                    <a:lnTo>
                      <a:pt x="126" y="238"/>
                    </a:lnTo>
                    <a:lnTo>
                      <a:pt x="125" y="232"/>
                    </a:lnTo>
                    <a:lnTo>
                      <a:pt x="123" y="228"/>
                    </a:lnTo>
                    <a:lnTo>
                      <a:pt x="120" y="225"/>
                    </a:lnTo>
                    <a:lnTo>
                      <a:pt x="117" y="222"/>
                    </a:lnTo>
                    <a:lnTo>
                      <a:pt x="113" y="222"/>
                    </a:lnTo>
                    <a:lnTo>
                      <a:pt x="110" y="224"/>
                    </a:lnTo>
                    <a:lnTo>
                      <a:pt x="105" y="227"/>
                    </a:lnTo>
                    <a:lnTo>
                      <a:pt x="102" y="232"/>
                    </a:lnTo>
                    <a:lnTo>
                      <a:pt x="100" y="238"/>
                    </a:lnTo>
                    <a:lnTo>
                      <a:pt x="99" y="245"/>
                    </a:lnTo>
                    <a:lnTo>
                      <a:pt x="98" y="253"/>
                    </a:lnTo>
                    <a:lnTo>
                      <a:pt x="99" y="259"/>
                    </a:lnTo>
                    <a:lnTo>
                      <a:pt x="99" y="266"/>
                    </a:lnTo>
                    <a:lnTo>
                      <a:pt x="101" y="271"/>
                    </a:lnTo>
                    <a:lnTo>
                      <a:pt x="102" y="278"/>
                    </a:lnTo>
                    <a:lnTo>
                      <a:pt x="102" y="283"/>
                    </a:lnTo>
                    <a:lnTo>
                      <a:pt x="104" y="288"/>
                    </a:lnTo>
                    <a:lnTo>
                      <a:pt x="107" y="294"/>
                    </a:lnTo>
                    <a:lnTo>
                      <a:pt x="109" y="299"/>
                    </a:lnTo>
                    <a:lnTo>
                      <a:pt x="113" y="302"/>
                    </a:lnTo>
                    <a:lnTo>
                      <a:pt x="116" y="304"/>
                    </a:lnTo>
                    <a:lnTo>
                      <a:pt x="120" y="305"/>
                    </a:lnTo>
                    <a:lnTo>
                      <a:pt x="123" y="304"/>
                    </a:lnTo>
                    <a:lnTo>
                      <a:pt x="127" y="301"/>
                    </a:lnTo>
                    <a:lnTo>
                      <a:pt x="131" y="297"/>
                    </a:lnTo>
                    <a:lnTo>
                      <a:pt x="134" y="293"/>
                    </a:lnTo>
                    <a:lnTo>
                      <a:pt x="136" y="289"/>
                    </a:lnTo>
                    <a:lnTo>
                      <a:pt x="139" y="283"/>
                    </a:lnTo>
                    <a:lnTo>
                      <a:pt x="141" y="278"/>
                    </a:lnTo>
                    <a:lnTo>
                      <a:pt x="142" y="272"/>
                    </a:lnTo>
                    <a:lnTo>
                      <a:pt x="145" y="266"/>
                    </a:lnTo>
                    <a:lnTo>
                      <a:pt x="145" y="258"/>
                    </a:lnTo>
                    <a:lnTo>
                      <a:pt x="146" y="253"/>
                    </a:lnTo>
                    <a:lnTo>
                      <a:pt x="145" y="249"/>
                    </a:lnTo>
                    <a:lnTo>
                      <a:pt x="143" y="245"/>
                    </a:lnTo>
                    <a:lnTo>
                      <a:pt x="139" y="242"/>
                    </a:lnTo>
                    <a:lnTo>
                      <a:pt x="134" y="242"/>
                    </a:lnTo>
                    <a:lnTo>
                      <a:pt x="131" y="245"/>
                    </a:lnTo>
                    <a:lnTo>
                      <a:pt x="128" y="248"/>
                    </a:lnTo>
                    <a:lnTo>
                      <a:pt x="127" y="252"/>
                    </a:lnTo>
                    <a:lnTo>
                      <a:pt x="125" y="257"/>
                    </a:lnTo>
                    <a:lnTo>
                      <a:pt x="124" y="262"/>
                    </a:lnTo>
                    <a:lnTo>
                      <a:pt x="123" y="266"/>
                    </a:lnTo>
                    <a:lnTo>
                      <a:pt x="123" y="271"/>
                    </a:lnTo>
                    <a:lnTo>
                      <a:pt x="123" y="275"/>
                    </a:lnTo>
                    <a:lnTo>
                      <a:pt x="124" y="282"/>
                    </a:lnTo>
                    <a:lnTo>
                      <a:pt x="125" y="287"/>
                    </a:lnTo>
                    <a:lnTo>
                      <a:pt x="127" y="292"/>
                    </a:lnTo>
                    <a:lnTo>
                      <a:pt x="130" y="297"/>
                    </a:lnTo>
                    <a:lnTo>
                      <a:pt x="133" y="299"/>
                    </a:lnTo>
                    <a:lnTo>
                      <a:pt x="138" y="301"/>
                    </a:lnTo>
                    <a:lnTo>
                      <a:pt x="141" y="303"/>
                    </a:lnTo>
                    <a:lnTo>
                      <a:pt x="147" y="304"/>
                    </a:lnTo>
                    <a:lnTo>
                      <a:pt x="150" y="305"/>
                    </a:lnTo>
                    <a:lnTo>
                      <a:pt x="154" y="304"/>
                    </a:lnTo>
                    <a:lnTo>
                      <a:pt x="157" y="303"/>
                    </a:lnTo>
                    <a:lnTo>
                      <a:pt x="160" y="301"/>
                    </a:lnTo>
                    <a:lnTo>
                      <a:pt x="165" y="297"/>
                    </a:lnTo>
                    <a:lnTo>
                      <a:pt x="168" y="294"/>
                    </a:lnTo>
                    <a:lnTo>
                      <a:pt x="172" y="289"/>
                    </a:lnTo>
                    <a:lnTo>
                      <a:pt x="175" y="283"/>
                    </a:lnTo>
                    <a:lnTo>
                      <a:pt x="178" y="277"/>
                    </a:lnTo>
                    <a:lnTo>
                      <a:pt x="180" y="271"/>
                    </a:lnTo>
                    <a:lnTo>
                      <a:pt x="181" y="265"/>
                    </a:lnTo>
                    <a:lnTo>
                      <a:pt x="182" y="259"/>
                    </a:lnTo>
                    <a:lnTo>
                      <a:pt x="183" y="254"/>
                    </a:lnTo>
                    <a:lnTo>
                      <a:pt x="184" y="249"/>
                    </a:lnTo>
                    <a:lnTo>
                      <a:pt x="184" y="245"/>
                    </a:lnTo>
                    <a:lnTo>
                      <a:pt x="182" y="241"/>
                    </a:lnTo>
                    <a:lnTo>
                      <a:pt x="180" y="238"/>
                    </a:lnTo>
                    <a:lnTo>
                      <a:pt x="177" y="235"/>
                    </a:lnTo>
                    <a:lnTo>
                      <a:pt x="174" y="234"/>
                    </a:lnTo>
                    <a:lnTo>
                      <a:pt x="171" y="234"/>
                    </a:lnTo>
                    <a:lnTo>
                      <a:pt x="168" y="234"/>
                    </a:lnTo>
                    <a:lnTo>
                      <a:pt x="164" y="236"/>
                    </a:lnTo>
                    <a:lnTo>
                      <a:pt x="160" y="240"/>
                    </a:lnTo>
                    <a:lnTo>
                      <a:pt x="158" y="245"/>
                    </a:lnTo>
                    <a:lnTo>
                      <a:pt x="157" y="249"/>
                    </a:lnTo>
                    <a:lnTo>
                      <a:pt x="155" y="254"/>
                    </a:lnTo>
                    <a:lnTo>
                      <a:pt x="154" y="259"/>
                    </a:lnTo>
                    <a:lnTo>
                      <a:pt x="154" y="265"/>
                    </a:lnTo>
                    <a:lnTo>
                      <a:pt x="154" y="272"/>
                    </a:lnTo>
                    <a:lnTo>
                      <a:pt x="154" y="277"/>
                    </a:lnTo>
                    <a:lnTo>
                      <a:pt x="154" y="283"/>
                    </a:lnTo>
                    <a:lnTo>
                      <a:pt x="156" y="287"/>
                    </a:lnTo>
                    <a:lnTo>
                      <a:pt x="158" y="292"/>
                    </a:lnTo>
                    <a:lnTo>
                      <a:pt x="161" y="299"/>
                    </a:lnTo>
                    <a:lnTo>
                      <a:pt x="163" y="304"/>
                    </a:lnTo>
                    <a:lnTo>
                      <a:pt x="166" y="309"/>
                    </a:lnTo>
                    <a:lnTo>
                      <a:pt x="169" y="315"/>
                    </a:lnTo>
                    <a:lnTo>
                      <a:pt x="174" y="319"/>
                    </a:lnTo>
                    <a:lnTo>
                      <a:pt x="177" y="321"/>
                    </a:lnTo>
                    <a:lnTo>
                      <a:pt x="182" y="320"/>
                    </a:lnTo>
                    <a:lnTo>
                      <a:pt x="187" y="319"/>
                    </a:lnTo>
                    <a:lnTo>
                      <a:pt x="192" y="315"/>
                    </a:lnTo>
                    <a:lnTo>
                      <a:pt x="198" y="310"/>
                    </a:lnTo>
                    <a:lnTo>
                      <a:pt x="201" y="306"/>
                    </a:lnTo>
                    <a:lnTo>
                      <a:pt x="204" y="300"/>
                    </a:lnTo>
                    <a:lnTo>
                      <a:pt x="206" y="295"/>
                    </a:lnTo>
                    <a:lnTo>
                      <a:pt x="208" y="289"/>
                    </a:lnTo>
                    <a:lnTo>
                      <a:pt x="209" y="283"/>
                    </a:lnTo>
                    <a:lnTo>
                      <a:pt x="210" y="278"/>
                    </a:lnTo>
                    <a:lnTo>
                      <a:pt x="210" y="270"/>
                    </a:lnTo>
                    <a:lnTo>
                      <a:pt x="211" y="265"/>
                    </a:lnTo>
                    <a:lnTo>
                      <a:pt x="211" y="260"/>
                    </a:lnTo>
                    <a:lnTo>
                      <a:pt x="211" y="255"/>
                    </a:lnTo>
                    <a:lnTo>
                      <a:pt x="209" y="250"/>
                    </a:lnTo>
                    <a:lnTo>
                      <a:pt x="207" y="247"/>
                    </a:lnTo>
                    <a:lnTo>
                      <a:pt x="202" y="245"/>
                    </a:lnTo>
                    <a:lnTo>
                      <a:pt x="200" y="245"/>
                    </a:lnTo>
                    <a:lnTo>
                      <a:pt x="197" y="247"/>
                    </a:lnTo>
                    <a:lnTo>
                      <a:pt x="194" y="249"/>
                    </a:lnTo>
                    <a:lnTo>
                      <a:pt x="191" y="253"/>
                    </a:lnTo>
                    <a:lnTo>
                      <a:pt x="190" y="258"/>
                    </a:lnTo>
                    <a:lnTo>
                      <a:pt x="188" y="263"/>
                    </a:lnTo>
                    <a:lnTo>
                      <a:pt x="188" y="268"/>
                    </a:lnTo>
                    <a:lnTo>
                      <a:pt x="187" y="275"/>
                    </a:lnTo>
                    <a:lnTo>
                      <a:pt x="187" y="283"/>
                    </a:lnTo>
                    <a:lnTo>
                      <a:pt x="187" y="288"/>
                    </a:lnTo>
                    <a:lnTo>
                      <a:pt x="188" y="293"/>
                    </a:lnTo>
                    <a:lnTo>
                      <a:pt x="189" y="299"/>
                    </a:lnTo>
                    <a:lnTo>
                      <a:pt x="191" y="303"/>
                    </a:lnTo>
                    <a:lnTo>
                      <a:pt x="194" y="309"/>
                    </a:lnTo>
                    <a:lnTo>
                      <a:pt x="197" y="313"/>
                    </a:lnTo>
                    <a:lnTo>
                      <a:pt x="200" y="315"/>
                    </a:lnTo>
                    <a:lnTo>
                      <a:pt x="203" y="318"/>
                    </a:lnTo>
                    <a:lnTo>
                      <a:pt x="207" y="320"/>
                    </a:lnTo>
                    <a:lnTo>
                      <a:pt x="210" y="322"/>
                    </a:lnTo>
                    <a:lnTo>
                      <a:pt x="213" y="323"/>
                    </a:lnTo>
                    <a:lnTo>
                      <a:pt x="218" y="324"/>
                    </a:lnTo>
                    <a:lnTo>
                      <a:pt x="223" y="324"/>
                    </a:lnTo>
                    <a:lnTo>
                      <a:pt x="227" y="323"/>
                    </a:lnTo>
                    <a:lnTo>
                      <a:pt x="233" y="320"/>
                    </a:lnTo>
                    <a:lnTo>
                      <a:pt x="237" y="316"/>
                    </a:lnTo>
                    <a:lnTo>
                      <a:pt x="241" y="311"/>
                    </a:lnTo>
                    <a:lnTo>
                      <a:pt x="244" y="305"/>
                    </a:lnTo>
                    <a:lnTo>
                      <a:pt x="246" y="299"/>
                    </a:lnTo>
                    <a:lnTo>
                      <a:pt x="247" y="29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2" name="Oval 36"/>
              <p:cNvSpPr>
                <a:spLocks noChangeArrowheads="1"/>
              </p:cNvSpPr>
              <p:nvPr/>
            </p:nvSpPr>
            <p:spPr bwMode="auto">
              <a:xfrm>
                <a:off x="745" y="1191"/>
                <a:ext cx="6" cy="4"/>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93" name="Freeform 37"/>
              <p:cNvSpPr>
                <a:spLocks/>
              </p:cNvSpPr>
              <p:nvPr/>
            </p:nvSpPr>
            <p:spPr bwMode="auto">
              <a:xfrm>
                <a:off x="813" y="1070"/>
                <a:ext cx="37" cy="15"/>
              </a:xfrm>
              <a:custGeom>
                <a:avLst/>
                <a:gdLst>
                  <a:gd name="T0" fmla="*/ 36 w 37"/>
                  <a:gd name="T1" fmla="*/ 4 h 15"/>
                  <a:gd name="T2" fmla="*/ 29 w 37"/>
                  <a:gd name="T3" fmla="*/ 1 h 15"/>
                  <a:gd name="T4" fmla="*/ 22 w 37"/>
                  <a:gd name="T5" fmla="*/ 0 h 15"/>
                  <a:gd name="T6" fmla="*/ 15 w 37"/>
                  <a:gd name="T7" fmla="*/ 1 h 15"/>
                  <a:gd name="T8" fmla="*/ 9 w 37"/>
                  <a:gd name="T9" fmla="*/ 3 h 15"/>
                  <a:gd name="T10" fmla="*/ 4 w 37"/>
                  <a:gd name="T11" fmla="*/ 7 h 15"/>
                  <a:gd name="T12" fmla="*/ 0 w 37"/>
                  <a:gd name="T13" fmla="*/ 14 h 15"/>
                </a:gdLst>
                <a:ahLst/>
                <a:cxnLst>
                  <a:cxn ang="0">
                    <a:pos x="T0" y="T1"/>
                  </a:cxn>
                  <a:cxn ang="0">
                    <a:pos x="T2" y="T3"/>
                  </a:cxn>
                  <a:cxn ang="0">
                    <a:pos x="T4" y="T5"/>
                  </a:cxn>
                  <a:cxn ang="0">
                    <a:pos x="T6" y="T7"/>
                  </a:cxn>
                  <a:cxn ang="0">
                    <a:pos x="T8" y="T9"/>
                  </a:cxn>
                  <a:cxn ang="0">
                    <a:pos x="T10" y="T11"/>
                  </a:cxn>
                  <a:cxn ang="0">
                    <a:pos x="T12" y="T13"/>
                  </a:cxn>
                </a:cxnLst>
                <a:rect l="0" t="0" r="r" b="b"/>
                <a:pathLst>
                  <a:path w="37" h="15">
                    <a:moveTo>
                      <a:pt x="36" y="4"/>
                    </a:moveTo>
                    <a:lnTo>
                      <a:pt x="29" y="1"/>
                    </a:lnTo>
                    <a:lnTo>
                      <a:pt x="22" y="0"/>
                    </a:lnTo>
                    <a:lnTo>
                      <a:pt x="15" y="1"/>
                    </a:lnTo>
                    <a:lnTo>
                      <a:pt x="9" y="3"/>
                    </a:lnTo>
                    <a:lnTo>
                      <a:pt x="4" y="7"/>
                    </a:lnTo>
                    <a:lnTo>
                      <a:pt x="0" y="14"/>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4" name="Freeform 38"/>
              <p:cNvSpPr>
                <a:spLocks/>
              </p:cNvSpPr>
              <p:nvPr/>
            </p:nvSpPr>
            <p:spPr bwMode="auto">
              <a:xfrm>
                <a:off x="734" y="1139"/>
                <a:ext cx="46" cy="65"/>
              </a:xfrm>
              <a:custGeom>
                <a:avLst/>
                <a:gdLst>
                  <a:gd name="T0" fmla="*/ 45 w 46"/>
                  <a:gd name="T1" fmla="*/ 1 h 65"/>
                  <a:gd name="T2" fmla="*/ 37 w 46"/>
                  <a:gd name="T3" fmla="*/ 0 h 65"/>
                  <a:gd name="T4" fmla="*/ 28 w 46"/>
                  <a:gd name="T5" fmla="*/ 1 h 65"/>
                  <a:gd name="T6" fmla="*/ 17 w 46"/>
                  <a:gd name="T7" fmla="*/ 4 h 65"/>
                  <a:gd name="T8" fmla="*/ 9 w 46"/>
                  <a:gd name="T9" fmla="*/ 11 h 65"/>
                  <a:gd name="T10" fmla="*/ 4 w 46"/>
                  <a:gd name="T11" fmla="*/ 19 h 65"/>
                  <a:gd name="T12" fmla="*/ 1 w 46"/>
                  <a:gd name="T13" fmla="*/ 29 h 65"/>
                  <a:gd name="T14" fmla="*/ 0 w 46"/>
                  <a:gd name="T15" fmla="*/ 40 h 65"/>
                  <a:gd name="T16" fmla="*/ 1 w 46"/>
                  <a:gd name="T17" fmla="*/ 50 h 65"/>
                  <a:gd name="T18" fmla="*/ 4 w 46"/>
                  <a:gd name="T19" fmla="*/ 57 h 65"/>
                  <a:gd name="T20" fmla="*/ 8 w 46"/>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5">
                    <a:moveTo>
                      <a:pt x="45" y="1"/>
                    </a:moveTo>
                    <a:lnTo>
                      <a:pt x="37" y="0"/>
                    </a:lnTo>
                    <a:lnTo>
                      <a:pt x="28" y="1"/>
                    </a:lnTo>
                    <a:lnTo>
                      <a:pt x="17" y="4"/>
                    </a:lnTo>
                    <a:lnTo>
                      <a:pt x="9" y="11"/>
                    </a:lnTo>
                    <a:lnTo>
                      <a:pt x="4" y="19"/>
                    </a:lnTo>
                    <a:lnTo>
                      <a:pt x="1" y="29"/>
                    </a:lnTo>
                    <a:lnTo>
                      <a:pt x="0" y="40"/>
                    </a:lnTo>
                    <a:lnTo>
                      <a:pt x="1" y="50"/>
                    </a:lnTo>
                    <a:lnTo>
                      <a:pt x="4" y="57"/>
                    </a:lnTo>
                    <a:lnTo>
                      <a:pt x="8" y="64"/>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517" name="Group 61"/>
            <p:cNvGrpSpPr>
              <a:grpSpLocks/>
            </p:cNvGrpSpPr>
            <p:nvPr/>
          </p:nvGrpSpPr>
          <p:grpSpPr bwMode="auto">
            <a:xfrm>
              <a:off x="941" y="1462"/>
              <a:ext cx="284" cy="251"/>
              <a:chOff x="941" y="1462"/>
              <a:chExt cx="284" cy="251"/>
            </a:xfrm>
          </p:grpSpPr>
          <p:grpSp>
            <p:nvGrpSpPr>
              <p:cNvPr id="19503" name="Group 47"/>
              <p:cNvGrpSpPr>
                <a:grpSpLocks/>
              </p:cNvGrpSpPr>
              <p:nvPr/>
            </p:nvGrpSpPr>
            <p:grpSpPr bwMode="auto">
              <a:xfrm>
                <a:off x="941" y="1462"/>
                <a:ext cx="284" cy="251"/>
                <a:chOff x="941" y="1462"/>
                <a:chExt cx="284" cy="251"/>
              </a:xfrm>
            </p:grpSpPr>
            <p:sp>
              <p:nvSpPr>
                <p:cNvPr id="19496" name="Freeform 40"/>
                <p:cNvSpPr>
                  <a:spLocks/>
                </p:cNvSpPr>
                <p:nvPr/>
              </p:nvSpPr>
              <p:spPr bwMode="auto">
                <a:xfrm>
                  <a:off x="964" y="1492"/>
                  <a:ext cx="238" cy="159"/>
                </a:xfrm>
                <a:custGeom>
                  <a:avLst/>
                  <a:gdLst>
                    <a:gd name="T0" fmla="*/ 0 w 238"/>
                    <a:gd name="T1" fmla="*/ 158 h 159"/>
                    <a:gd name="T2" fmla="*/ 22 w 238"/>
                    <a:gd name="T3" fmla="*/ 0 h 159"/>
                    <a:gd name="T4" fmla="*/ 215 w 238"/>
                    <a:gd name="T5" fmla="*/ 0 h 159"/>
                    <a:gd name="T6" fmla="*/ 237 w 238"/>
                    <a:gd name="T7" fmla="*/ 158 h 159"/>
                    <a:gd name="T8" fmla="*/ 0 w 238"/>
                    <a:gd name="T9" fmla="*/ 158 h 159"/>
                  </a:gdLst>
                  <a:ahLst/>
                  <a:cxnLst>
                    <a:cxn ang="0">
                      <a:pos x="T0" y="T1"/>
                    </a:cxn>
                    <a:cxn ang="0">
                      <a:pos x="T2" y="T3"/>
                    </a:cxn>
                    <a:cxn ang="0">
                      <a:pos x="T4" y="T5"/>
                    </a:cxn>
                    <a:cxn ang="0">
                      <a:pos x="T6" y="T7"/>
                    </a:cxn>
                    <a:cxn ang="0">
                      <a:pos x="T8" y="T9"/>
                    </a:cxn>
                  </a:cxnLst>
                  <a:rect l="0" t="0" r="r" b="b"/>
                  <a:pathLst>
                    <a:path w="238" h="159">
                      <a:moveTo>
                        <a:pt x="0" y="158"/>
                      </a:moveTo>
                      <a:lnTo>
                        <a:pt x="22" y="0"/>
                      </a:lnTo>
                      <a:lnTo>
                        <a:pt x="215" y="0"/>
                      </a:lnTo>
                      <a:lnTo>
                        <a:pt x="237" y="158"/>
                      </a:lnTo>
                      <a:lnTo>
                        <a:pt x="0" y="158"/>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7" name="Freeform 41"/>
                <p:cNvSpPr>
                  <a:spLocks/>
                </p:cNvSpPr>
                <p:nvPr/>
              </p:nvSpPr>
              <p:spPr bwMode="auto">
                <a:xfrm>
                  <a:off x="941" y="1650"/>
                  <a:ext cx="284" cy="63"/>
                </a:xfrm>
                <a:custGeom>
                  <a:avLst/>
                  <a:gdLst>
                    <a:gd name="T0" fmla="*/ 22 w 284"/>
                    <a:gd name="T1" fmla="*/ 0 h 63"/>
                    <a:gd name="T2" fmla="*/ 261 w 284"/>
                    <a:gd name="T3" fmla="*/ 0 h 63"/>
                    <a:gd name="T4" fmla="*/ 283 w 284"/>
                    <a:gd name="T5" fmla="*/ 62 h 63"/>
                    <a:gd name="T6" fmla="*/ 0 w 284"/>
                    <a:gd name="T7" fmla="*/ 62 h 63"/>
                    <a:gd name="T8" fmla="*/ 22 w 284"/>
                    <a:gd name="T9" fmla="*/ 0 h 63"/>
                  </a:gdLst>
                  <a:ahLst/>
                  <a:cxnLst>
                    <a:cxn ang="0">
                      <a:pos x="T0" y="T1"/>
                    </a:cxn>
                    <a:cxn ang="0">
                      <a:pos x="T2" y="T3"/>
                    </a:cxn>
                    <a:cxn ang="0">
                      <a:pos x="T4" y="T5"/>
                    </a:cxn>
                    <a:cxn ang="0">
                      <a:pos x="T6" y="T7"/>
                    </a:cxn>
                    <a:cxn ang="0">
                      <a:pos x="T8" y="T9"/>
                    </a:cxn>
                  </a:cxnLst>
                  <a:rect l="0" t="0" r="r" b="b"/>
                  <a:pathLst>
                    <a:path w="284" h="63">
                      <a:moveTo>
                        <a:pt x="22" y="0"/>
                      </a:moveTo>
                      <a:lnTo>
                        <a:pt x="261" y="0"/>
                      </a:lnTo>
                      <a:lnTo>
                        <a:pt x="283" y="62"/>
                      </a:lnTo>
                      <a:lnTo>
                        <a:pt x="0" y="62"/>
                      </a:lnTo>
                      <a:lnTo>
                        <a:pt x="22"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8" name="Freeform 42"/>
                <p:cNvSpPr>
                  <a:spLocks/>
                </p:cNvSpPr>
                <p:nvPr/>
              </p:nvSpPr>
              <p:spPr bwMode="auto">
                <a:xfrm>
                  <a:off x="941" y="1492"/>
                  <a:ext cx="45" cy="221"/>
                </a:xfrm>
                <a:custGeom>
                  <a:avLst/>
                  <a:gdLst>
                    <a:gd name="T0" fmla="*/ 22 w 45"/>
                    <a:gd name="T1" fmla="*/ 158 h 221"/>
                    <a:gd name="T2" fmla="*/ 0 w 45"/>
                    <a:gd name="T3" fmla="*/ 220 h 221"/>
                    <a:gd name="T4" fmla="*/ 23 w 45"/>
                    <a:gd name="T5" fmla="*/ 65 h 221"/>
                    <a:gd name="T6" fmla="*/ 44 w 45"/>
                    <a:gd name="T7" fmla="*/ 0 h 221"/>
                    <a:gd name="T8" fmla="*/ 22 w 45"/>
                    <a:gd name="T9" fmla="*/ 158 h 221"/>
                  </a:gdLst>
                  <a:ahLst/>
                  <a:cxnLst>
                    <a:cxn ang="0">
                      <a:pos x="T0" y="T1"/>
                    </a:cxn>
                    <a:cxn ang="0">
                      <a:pos x="T2" y="T3"/>
                    </a:cxn>
                    <a:cxn ang="0">
                      <a:pos x="T4" y="T5"/>
                    </a:cxn>
                    <a:cxn ang="0">
                      <a:pos x="T6" y="T7"/>
                    </a:cxn>
                    <a:cxn ang="0">
                      <a:pos x="T8" y="T9"/>
                    </a:cxn>
                  </a:cxnLst>
                  <a:rect l="0" t="0" r="r" b="b"/>
                  <a:pathLst>
                    <a:path w="45" h="221">
                      <a:moveTo>
                        <a:pt x="22" y="158"/>
                      </a:moveTo>
                      <a:lnTo>
                        <a:pt x="0" y="220"/>
                      </a:lnTo>
                      <a:lnTo>
                        <a:pt x="23" y="65"/>
                      </a:lnTo>
                      <a:lnTo>
                        <a:pt x="44" y="0"/>
                      </a:lnTo>
                      <a:lnTo>
                        <a:pt x="22" y="15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99" name="Freeform 43"/>
                <p:cNvSpPr>
                  <a:spLocks/>
                </p:cNvSpPr>
                <p:nvPr/>
              </p:nvSpPr>
              <p:spPr bwMode="auto">
                <a:xfrm>
                  <a:off x="1180" y="1489"/>
                  <a:ext cx="45" cy="223"/>
                </a:xfrm>
                <a:custGeom>
                  <a:avLst/>
                  <a:gdLst>
                    <a:gd name="T0" fmla="*/ 22 w 45"/>
                    <a:gd name="T1" fmla="*/ 158 h 223"/>
                    <a:gd name="T2" fmla="*/ 44 w 45"/>
                    <a:gd name="T3" fmla="*/ 222 h 223"/>
                    <a:gd name="T4" fmla="*/ 20 w 45"/>
                    <a:gd name="T5" fmla="*/ 65 h 223"/>
                    <a:gd name="T6" fmla="*/ 0 w 45"/>
                    <a:gd name="T7" fmla="*/ 0 h 223"/>
                    <a:gd name="T8" fmla="*/ 22 w 45"/>
                    <a:gd name="T9" fmla="*/ 158 h 223"/>
                  </a:gdLst>
                  <a:ahLst/>
                  <a:cxnLst>
                    <a:cxn ang="0">
                      <a:pos x="T0" y="T1"/>
                    </a:cxn>
                    <a:cxn ang="0">
                      <a:pos x="T2" y="T3"/>
                    </a:cxn>
                    <a:cxn ang="0">
                      <a:pos x="T4" y="T5"/>
                    </a:cxn>
                    <a:cxn ang="0">
                      <a:pos x="T6" y="T7"/>
                    </a:cxn>
                    <a:cxn ang="0">
                      <a:pos x="T8" y="T9"/>
                    </a:cxn>
                  </a:cxnLst>
                  <a:rect l="0" t="0" r="r" b="b"/>
                  <a:pathLst>
                    <a:path w="45" h="223">
                      <a:moveTo>
                        <a:pt x="22" y="158"/>
                      </a:moveTo>
                      <a:lnTo>
                        <a:pt x="44" y="222"/>
                      </a:lnTo>
                      <a:lnTo>
                        <a:pt x="20" y="65"/>
                      </a:lnTo>
                      <a:lnTo>
                        <a:pt x="0" y="0"/>
                      </a:lnTo>
                      <a:lnTo>
                        <a:pt x="22" y="15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00" name="Freeform 44"/>
                <p:cNvSpPr>
                  <a:spLocks/>
                </p:cNvSpPr>
                <p:nvPr/>
              </p:nvSpPr>
              <p:spPr bwMode="auto">
                <a:xfrm>
                  <a:off x="1006" y="1462"/>
                  <a:ext cx="37" cy="31"/>
                </a:xfrm>
                <a:custGeom>
                  <a:avLst/>
                  <a:gdLst>
                    <a:gd name="T0" fmla="*/ 0 w 37"/>
                    <a:gd name="T1" fmla="*/ 30 h 31"/>
                    <a:gd name="T2" fmla="*/ 0 w 37"/>
                    <a:gd name="T3" fmla="*/ 23 h 31"/>
                    <a:gd name="T4" fmla="*/ 5 w 37"/>
                    <a:gd name="T5" fmla="*/ 0 h 31"/>
                    <a:gd name="T6" fmla="*/ 30 w 37"/>
                    <a:gd name="T7" fmla="*/ 0 h 31"/>
                    <a:gd name="T8" fmla="*/ 36 w 37"/>
                    <a:gd name="T9" fmla="*/ 21 h 31"/>
                    <a:gd name="T10" fmla="*/ 36 w 37"/>
                    <a:gd name="T11" fmla="*/ 30 h 31"/>
                    <a:gd name="T12" fmla="*/ 0 w 37"/>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37" h="31">
                      <a:moveTo>
                        <a:pt x="0" y="30"/>
                      </a:moveTo>
                      <a:lnTo>
                        <a:pt x="0" y="23"/>
                      </a:lnTo>
                      <a:lnTo>
                        <a:pt x="5" y="0"/>
                      </a:lnTo>
                      <a:lnTo>
                        <a:pt x="30" y="0"/>
                      </a:lnTo>
                      <a:lnTo>
                        <a:pt x="36" y="21"/>
                      </a:lnTo>
                      <a:lnTo>
                        <a:pt x="36" y="30"/>
                      </a:lnTo>
                      <a:lnTo>
                        <a:pt x="0" y="3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01" name="Freeform 45"/>
                <p:cNvSpPr>
                  <a:spLocks/>
                </p:cNvSpPr>
                <p:nvPr/>
              </p:nvSpPr>
              <p:spPr bwMode="auto">
                <a:xfrm>
                  <a:off x="1119" y="1462"/>
                  <a:ext cx="37" cy="31"/>
                </a:xfrm>
                <a:custGeom>
                  <a:avLst/>
                  <a:gdLst>
                    <a:gd name="T0" fmla="*/ 0 w 37"/>
                    <a:gd name="T1" fmla="*/ 30 h 31"/>
                    <a:gd name="T2" fmla="*/ 0 w 37"/>
                    <a:gd name="T3" fmla="*/ 23 h 31"/>
                    <a:gd name="T4" fmla="*/ 5 w 37"/>
                    <a:gd name="T5" fmla="*/ 0 h 31"/>
                    <a:gd name="T6" fmla="*/ 30 w 37"/>
                    <a:gd name="T7" fmla="*/ 0 h 31"/>
                    <a:gd name="T8" fmla="*/ 36 w 37"/>
                    <a:gd name="T9" fmla="*/ 21 h 31"/>
                    <a:gd name="T10" fmla="*/ 36 w 37"/>
                    <a:gd name="T11" fmla="*/ 30 h 31"/>
                    <a:gd name="T12" fmla="*/ 0 w 37"/>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37" h="31">
                      <a:moveTo>
                        <a:pt x="0" y="30"/>
                      </a:moveTo>
                      <a:lnTo>
                        <a:pt x="0" y="23"/>
                      </a:lnTo>
                      <a:lnTo>
                        <a:pt x="5" y="0"/>
                      </a:lnTo>
                      <a:lnTo>
                        <a:pt x="30" y="0"/>
                      </a:lnTo>
                      <a:lnTo>
                        <a:pt x="36" y="21"/>
                      </a:lnTo>
                      <a:lnTo>
                        <a:pt x="36" y="30"/>
                      </a:lnTo>
                      <a:lnTo>
                        <a:pt x="0" y="3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02" name="Freeform 46"/>
                <p:cNvSpPr>
                  <a:spLocks/>
                </p:cNvSpPr>
                <p:nvPr/>
              </p:nvSpPr>
              <p:spPr bwMode="auto">
                <a:xfrm>
                  <a:off x="982" y="1504"/>
                  <a:ext cx="203" cy="135"/>
                </a:xfrm>
                <a:custGeom>
                  <a:avLst/>
                  <a:gdLst>
                    <a:gd name="T0" fmla="*/ 0 w 203"/>
                    <a:gd name="T1" fmla="*/ 134 h 135"/>
                    <a:gd name="T2" fmla="*/ 19 w 203"/>
                    <a:gd name="T3" fmla="*/ 0 h 135"/>
                    <a:gd name="T4" fmla="*/ 183 w 203"/>
                    <a:gd name="T5" fmla="*/ 0 h 135"/>
                    <a:gd name="T6" fmla="*/ 202 w 203"/>
                    <a:gd name="T7" fmla="*/ 134 h 135"/>
                    <a:gd name="T8" fmla="*/ 0 w 203"/>
                    <a:gd name="T9" fmla="*/ 134 h 135"/>
                  </a:gdLst>
                  <a:ahLst/>
                  <a:cxnLst>
                    <a:cxn ang="0">
                      <a:pos x="T0" y="T1"/>
                    </a:cxn>
                    <a:cxn ang="0">
                      <a:pos x="T2" y="T3"/>
                    </a:cxn>
                    <a:cxn ang="0">
                      <a:pos x="T4" y="T5"/>
                    </a:cxn>
                    <a:cxn ang="0">
                      <a:pos x="T6" y="T7"/>
                    </a:cxn>
                    <a:cxn ang="0">
                      <a:pos x="T8" y="T9"/>
                    </a:cxn>
                  </a:cxnLst>
                  <a:rect l="0" t="0" r="r" b="b"/>
                  <a:pathLst>
                    <a:path w="203" h="135">
                      <a:moveTo>
                        <a:pt x="0" y="134"/>
                      </a:moveTo>
                      <a:lnTo>
                        <a:pt x="19" y="0"/>
                      </a:lnTo>
                      <a:lnTo>
                        <a:pt x="183" y="0"/>
                      </a:lnTo>
                      <a:lnTo>
                        <a:pt x="202" y="134"/>
                      </a:lnTo>
                      <a:lnTo>
                        <a:pt x="0" y="134"/>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516" name="Group 60"/>
              <p:cNvGrpSpPr>
                <a:grpSpLocks/>
              </p:cNvGrpSpPr>
              <p:nvPr/>
            </p:nvGrpSpPr>
            <p:grpSpPr bwMode="auto">
              <a:xfrm>
                <a:off x="1035" y="1526"/>
                <a:ext cx="97" cy="88"/>
                <a:chOff x="1035" y="1526"/>
                <a:chExt cx="97" cy="88"/>
              </a:xfrm>
            </p:grpSpPr>
            <p:sp>
              <p:nvSpPr>
                <p:cNvPr id="19504" name="Rectangle 48"/>
                <p:cNvSpPr>
                  <a:spLocks noChangeArrowheads="1"/>
                </p:cNvSpPr>
                <p:nvPr/>
              </p:nvSpPr>
              <p:spPr bwMode="auto">
                <a:xfrm>
                  <a:off x="1035" y="1526"/>
                  <a:ext cx="23"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5" name="Rectangle 49"/>
                <p:cNvSpPr>
                  <a:spLocks noChangeArrowheads="1"/>
                </p:cNvSpPr>
                <p:nvPr/>
              </p:nvSpPr>
              <p:spPr bwMode="auto">
                <a:xfrm>
                  <a:off x="1071" y="1526"/>
                  <a:ext cx="23"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6" name="Rectangle 50"/>
                <p:cNvSpPr>
                  <a:spLocks noChangeArrowheads="1"/>
                </p:cNvSpPr>
                <p:nvPr/>
              </p:nvSpPr>
              <p:spPr bwMode="auto">
                <a:xfrm>
                  <a:off x="1108" y="1526"/>
                  <a:ext cx="24"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7" name="Rectangle 51"/>
                <p:cNvSpPr>
                  <a:spLocks noChangeArrowheads="1"/>
                </p:cNvSpPr>
                <p:nvPr/>
              </p:nvSpPr>
              <p:spPr bwMode="auto">
                <a:xfrm>
                  <a:off x="1035" y="1552"/>
                  <a:ext cx="23"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8" name="Rectangle 52"/>
                <p:cNvSpPr>
                  <a:spLocks noChangeArrowheads="1"/>
                </p:cNvSpPr>
                <p:nvPr/>
              </p:nvSpPr>
              <p:spPr bwMode="auto">
                <a:xfrm>
                  <a:off x="1071" y="1552"/>
                  <a:ext cx="23"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9" name="Rectangle 53"/>
                <p:cNvSpPr>
                  <a:spLocks noChangeArrowheads="1"/>
                </p:cNvSpPr>
                <p:nvPr/>
              </p:nvSpPr>
              <p:spPr bwMode="auto">
                <a:xfrm>
                  <a:off x="1108" y="1552"/>
                  <a:ext cx="24"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0" name="Rectangle 54"/>
                <p:cNvSpPr>
                  <a:spLocks noChangeArrowheads="1"/>
                </p:cNvSpPr>
                <p:nvPr/>
              </p:nvSpPr>
              <p:spPr bwMode="auto">
                <a:xfrm>
                  <a:off x="1035" y="1579"/>
                  <a:ext cx="23"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1" name="Rectangle 55"/>
                <p:cNvSpPr>
                  <a:spLocks noChangeArrowheads="1"/>
                </p:cNvSpPr>
                <p:nvPr/>
              </p:nvSpPr>
              <p:spPr bwMode="auto">
                <a:xfrm>
                  <a:off x="1071" y="1579"/>
                  <a:ext cx="23"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2" name="Rectangle 56"/>
                <p:cNvSpPr>
                  <a:spLocks noChangeArrowheads="1"/>
                </p:cNvSpPr>
                <p:nvPr/>
              </p:nvSpPr>
              <p:spPr bwMode="auto">
                <a:xfrm>
                  <a:off x="1108" y="1579"/>
                  <a:ext cx="24"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3" name="Rectangle 57"/>
                <p:cNvSpPr>
                  <a:spLocks noChangeArrowheads="1"/>
                </p:cNvSpPr>
                <p:nvPr/>
              </p:nvSpPr>
              <p:spPr bwMode="auto">
                <a:xfrm>
                  <a:off x="1035" y="1605"/>
                  <a:ext cx="23" cy="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4" name="Rectangle 58"/>
                <p:cNvSpPr>
                  <a:spLocks noChangeArrowheads="1"/>
                </p:cNvSpPr>
                <p:nvPr/>
              </p:nvSpPr>
              <p:spPr bwMode="auto">
                <a:xfrm>
                  <a:off x="1071" y="1605"/>
                  <a:ext cx="23" cy="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5" name="Rectangle 59"/>
                <p:cNvSpPr>
                  <a:spLocks noChangeArrowheads="1"/>
                </p:cNvSpPr>
                <p:nvPr/>
              </p:nvSpPr>
              <p:spPr bwMode="auto">
                <a:xfrm>
                  <a:off x="1108" y="1605"/>
                  <a:ext cx="24" cy="9"/>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9577" name="Group 121"/>
          <p:cNvGrpSpPr>
            <a:grpSpLocks/>
          </p:cNvGrpSpPr>
          <p:nvPr/>
        </p:nvGrpSpPr>
        <p:grpSpPr bwMode="auto">
          <a:xfrm>
            <a:off x="7404100" y="3238500"/>
            <a:ext cx="1119188" cy="1163638"/>
            <a:chOff x="4664" y="2040"/>
            <a:chExt cx="705" cy="733"/>
          </a:xfrm>
        </p:grpSpPr>
        <p:grpSp>
          <p:nvGrpSpPr>
            <p:cNvPr id="19554" name="Group 98"/>
            <p:cNvGrpSpPr>
              <a:grpSpLocks/>
            </p:cNvGrpSpPr>
            <p:nvPr/>
          </p:nvGrpSpPr>
          <p:grpSpPr bwMode="auto">
            <a:xfrm>
              <a:off x="4910" y="2040"/>
              <a:ext cx="459" cy="537"/>
              <a:chOff x="4910" y="2040"/>
              <a:chExt cx="459" cy="537"/>
            </a:xfrm>
          </p:grpSpPr>
          <p:sp>
            <p:nvSpPr>
              <p:cNvPr id="19519" name="Freeform 63"/>
              <p:cNvSpPr>
                <a:spLocks/>
              </p:cNvSpPr>
              <p:nvPr/>
            </p:nvSpPr>
            <p:spPr bwMode="auto">
              <a:xfrm>
                <a:off x="4982" y="2228"/>
                <a:ext cx="387" cy="233"/>
              </a:xfrm>
              <a:custGeom>
                <a:avLst/>
                <a:gdLst>
                  <a:gd name="T0" fmla="*/ 317 w 387"/>
                  <a:gd name="T1" fmla="*/ 232 h 233"/>
                  <a:gd name="T2" fmla="*/ 345 w 387"/>
                  <a:gd name="T3" fmla="*/ 201 h 233"/>
                  <a:gd name="T4" fmla="*/ 371 w 387"/>
                  <a:gd name="T5" fmla="*/ 173 h 233"/>
                  <a:gd name="T6" fmla="*/ 384 w 387"/>
                  <a:gd name="T7" fmla="*/ 157 h 233"/>
                  <a:gd name="T8" fmla="*/ 386 w 387"/>
                  <a:gd name="T9" fmla="*/ 146 h 233"/>
                  <a:gd name="T10" fmla="*/ 380 w 387"/>
                  <a:gd name="T11" fmla="*/ 132 h 233"/>
                  <a:gd name="T12" fmla="*/ 360 w 387"/>
                  <a:gd name="T13" fmla="*/ 105 h 233"/>
                  <a:gd name="T14" fmla="*/ 344 w 387"/>
                  <a:gd name="T15" fmla="*/ 85 h 233"/>
                  <a:gd name="T16" fmla="*/ 331 w 387"/>
                  <a:gd name="T17" fmla="*/ 66 h 233"/>
                  <a:gd name="T18" fmla="*/ 325 w 387"/>
                  <a:gd name="T19" fmla="*/ 53 h 233"/>
                  <a:gd name="T20" fmla="*/ 322 w 387"/>
                  <a:gd name="T21" fmla="*/ 41 h 233"/>
                  <a:gd name="T22" fmla="*/ 320 w 387"/>
                  <a:gd name="T23" fmla="*/ 26 h 233"/>
                  <a:gd name="T24" fmla="*/ 317 w 387"/>
                  <a:gd name="T25" fmla="*/ 16 h 233"/>
                  <a:gd name="T26" fmla="*/ 311 w 387"/>
                  <a:gd name="T27" fmla="*/ 8 h 233"/>
                  <a:gd name="T28" fmla="*/ 299 w 387"/>
                  <a:gd name="T29" fmla="*/ 6 h 233"/>
                  <a:gd name="T30" fmla="*/ 283 w 387"/>
                  <a:gd name="T31" fmla="*/ 7 h 233"/>
                  <a:gd name="T32" fmla="*/ 275 w 387"/>
                  <a:gd name="T33" fmla="*/ 8 h 233"/>
                  <a:gd name="T34" fmla="*/ 263 w 387"/>
                  <a:gd name="T35" fmla="*/ 6 h 233"/>
                  <a:gd name="T36" fmla="*/ 251 w 387"/>
                  <a:gd name="T37" fmla="*/ 0 h 233"/>
                  <a:gd name="T38" fmla="*/ 222 w 387"/>
                  <a:gd name="T39" fmla="*/ 11 h 233"/>
                  <a:gd name="T40" fmla="*/ 199 w 387"/>
                  <a:gd name="T41" fmla="*/ 11 h 233"/>
                  <a:gd name="T42" fmla="*/ 158 w 387"/>
                  <a:gd name="T43" fmla="*/ 24 h 233"/>
                  <a:gd name="T44" fmla="*/ 112 w 387"/>
                  <a:gd name="T45" fmla="*/ 33 h 233"/>
                  <a:gd name="T46" fmla="*/ 82 w 387"/>
                  <a:gd name="T47" fmla="*/ 23 h 233"/>
                  <a:gd name="T48" fmla="*/ 61 w 387"/>
                  <a:gd name="T49" fmla="*/ 21 h 233"/>
                  <a:gd name="T50" fmla="*/ 49 w 387"/>
                  <a:gd name="T51" fmla="*/ 22 h 233"/>
                  <a:gd name="T52" fmla="*/ 41 w 387"/>
                  <a:gd name="T53" fmla="*/ 24 h 233"/>
                  <a:gd name="T54" fmla="*/ 35 w 387"/>
                  <a:gd name="T55" fmla="*/ 28 h 233"/>
                  <a:gd name="T56" fmla="*/ 31 w 387"/>
                  <a:gd name="T57" fmla="*/ 33 h 233"/>
                  <a:gd name="T58" fmla="*/ 29 w 387"/>
                  <a:gd name="T59" fmla="*/ 39 h 233"/>
                  <a:gd name="T60" fmla="*/ 30 w 387"/>
                  <a:gd name="T61" fmla="*/ 49 h 233"/>
                  <a:gd name="T62" fmla="*/ 31 w 387"/>
                  <a:gd name="T63" fmla="*/ 58 h 233"/>
                  <a:gd name="T64" fmla="*/ 33 w 387"/>
                  <a:gd name="T65" fmla="*/ 69 h 233"/>
                  <a:gd name="T66" fmla="*/ 33 w 387"/>
                  <a:gd name="T67" fmla="*/ 82 h 233"/>
                  <a:gd name="T68" fmla="*/ 32 w 387"/>
                  <a:gd name="T69" fmla="*/ 92 h 233"/>
                  <a:gd name="T70" fmla="*/ 29 w 387"/>
                  <a:gd name="T71" fmla="*/ 103 h 233"/>
                  <a:gd name="T72" fmla="*/ 24 w 387"/>
                  <a:gd name="T73" fmla="*/ 117 h 233"/>
                  <a:gd name="T74" fmla="*/ 12 w 387"/>
                  <a:gd name="T75" fmla="*/ 143 h 233"/>
                  <a:gd name="T76" fmla="*/ 0 w 387"/>
                  <a:gd name="T77" fmla="*/ 172 h 233"/>
                  <a:gd name="T78" fmla="*/ 4 w 387"/>
                  <a:gd name="T79" fmla="*/ 206 h 233"/>
                  <a:gd name="T80" fmla="*/ 19 w 387"/>
                  <a:gd name="T81" fmla="*/ 231 h 233"/>
                  <a:gd name="T82" fmla="*/ 317 w 387"/>
                  <a:gd name="T83" fmla="*/ 23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233">
                    <a:moveTo>
                      <a:pt x="317" y="232"/>
                    </a:moveTo>
                    <a:lnTo>
                      <a:pt x="345" y="201"/>
                    </a:lnTo>
                    <a:lnTo>
                      <a:pt x="371" y="173"/>
                    </a:lnTo>
                    <a:lnTo>
                      <a:pt x="384" y="157"/>
                    </a:lnTo>
                    <a:lnTo>
                      <a:pt x="386" y="146"/>
                    </a:lnTo>
                    <a:lnTo>
                      <a:pt x="380" y="132"/>
                    </a:lnTo>
                    <a:lnTo>
                      <a:pt x="360" y="105"/>
                    </a:lnTo>
                    <a:lnTo>
                      <a:pt x="344" y="85"/>
                    </a:lnTo>
                    <a:lnTo>
                      <a:pt x="331" y="66"/>
                    </a:lnTo>
                    <a:lnTo>
                      <a:pt x="325" y="53"/>
                    </a:lnTo>
                    <a:lnTo>
                      <a:pt x="322" y="41"/>
                    </a:lnTo>
                    <a:lnTo>
                      <a:pt x="320" y="26"/>
                    </a:lnTo>
                    <a:lnTo>
                      <a:pt x="317" y="16"/>
                    </a:lnTo>
                    <a:lnTo>
                      <a:pt x="311" y="8"/>
                    </a:lnTo>
                    <a:lnTo>
                      <a:pt x="299" y="6"/>
                    </a:lnTo>
                    <a:lnTo>
                      <a:pt x="283" y="7"/>
                    </a:lnTo>
                    <a:lnTo>
                      <a:pt x="275" y="8"/>
                    </a:lnTo>
                    <a:lnTo>
                      <a:pt x="263" y="6"/>
                    </a:lnTo>
                    <a:lnTo>
                      <a:pt x="251" y="0"/>
                    </a:lnTo>
                    <a:lnTo>
                      <a:pt x="222" y="11"/>
                    </a:lnTo>
                    <a:lnTo>
                      <a:pt x="199" y="11"/>
                    </a:lnTo>
                    <a:lnTo>
                      <a:pt x="158" y="24"/>
                    </a:lnTo>
                    <a:lnTo>
                      <a:pt x="112" y="33"/>
                    </a:lnTo>
                    <a:lnTo>
                      <a:pt x="82" y="23"/>
                    </a:lnTo>
                    <a:lnTo>
                      <a:pt x="61" y="21"/>
                    </a:lnTo>
                    <a:lnTo>
                      <a:pt x="49" y="22"/>
                    </a:lnTo>
                    <a:lnTo>
                      <a:pt x="41" y="24"/>
                    </a:lnTo>
                    <a:lnTo>
                      <a:pt x="35" y="28"/>
                    </a:lnTo>
                    <a:lnTo>
                      <a:pt x="31" y="33"/>
                    </a:lnTo>
                    <a:lnTo>
                      <a:pt x="29" y="39"/>
                    </a:lnTo>
                    <a:lnTo>
                      <a:pt x="30" y="49"/>
                    </a:lnTo>
                    <a:lnTo>
                      <a:pt x="31" y="58"/>
                    </a:lnTo>
                    <a:lnTo>
                      <a:pt x="33" y="69"/>
                    </a:lnTo>
                    <a:lnTo>
                      <a:pt x="33" y="82"/>
                    </a:lnTo>
                    <a:lnTo>
                      <a:pt x="32" y="92"/>
                    </a:lnTo>
                    <a:lnTo>
                      <a:pt x="29" y="103"/>
                    </a:lnTo>
                    <a:lnTo>
                      <a:pt x="24" y="117"/>
                    </a:lnTo>
                    <a:lnTo>
                      <a:pt x="12" y="143"/>
                    </a:lnTo>
                    <a:lnTo>
                      <a:pt x="0" y="172"/>
                    </a:lnTo>
                    <a:lnTo>
                      <a:pt x="4" y="206"/>
                    </a:lnTo>
                    <a:lnTo>
                      <a:pt x="19" y="231"/>
                    </a:lnTo>
                    <a:lnTo>
                      <a:pt x="317" y="232"/>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0" name="Freeform 64"/>
              <p:cNvSpPr>
                <a:spLocks/>
              </p:cNvSpPr>
              <p:nvPr/>
            </p:nvSpPr>
            <p:spPr bwMode="auto">
              <a:xfrm>
                <a:off x="5164" y="2226"/>
                <a:ext cx="81" cy="85"/>
              </a:xfrm>
              <a:custGeom>
                <a:avLst/>
                <a:gdLst>
                  <a:gd name="T0" fmla="*/ 69 w 81"/>
                  <a:gd name="T1" fmla="*/ 0 h 85"/>
                  <a:gd name="T2" fmla="*/ 75 w 81"/>
                  <a:gd name="T3" fmla="*/ 20 h 85"/>
                  <a:gd name="T4" fmla="*/ 80 w 81"/>
                  <a:gd name="T5" fmla="*/ 49 h 85"/>
                  <a:gd name="T6" fmla="*/ 78 w 81"/>
                  <a:gd name="T7" fmla="*/ 84 h 85"/>
                  <a:gd name="T8" fmla="*/ 67 w 81"/>
                  <a:gd name="T9" fmla="*/ 72 h 85"/>
                  <a:gd name="T10" fmla="*/ 56 w 81"/>
                  <a:gd name="T11" fmla="*/ 60 h 85"/>
                  <a:gd name="T12" fmla="*/ 37 w 81"/>
                  <a:gd name="T13" fmla="*/ 43 h 85"/>
                  <a:gd name="T14" fmla="*/ 18 w 81"/>
                  <a:gd name="T15" fmla="*/ 62 h 85"/>
                  <a:gd name="T16" fmla="*/ 0 w 81"/>
                  <a:gd name="T17" fmla="*/ 80 h 85"/>
                  <a:gd name="T18" fmla="*/ 7 w 81"/>
                  <a:gd name="T19" fmla="*/ 59 h 85"/>
                  <a:gd name="T20" fmla="*/ 8 w 81"/>
                  <a:gd name="T21" fmla="*/ 34 h 85"/>
                  <a:gd name="T22" fmla="*/ 19 w 81"/>
                  <a:gd name="T23" fmla="*/ 11 h 85"/>
                  <a:gd name="T24" fmla="*/ 20 w 81"/>
                  <a:gd name="T25" fmla="*/ 20 h 85"/>
                  <a:gd name="T26" fmla="*/ 35 w 81"/>
                  <a:gd name="T27" fmla="*/ 28 h 85"/>
                  <a:gd name="T28" fmla="*/ 57 w 81"/>
                  <a:gd name="T29" fmla="*/ 16 h 85"/>
                  <a:gd name="T30" fmla="*/ 69 w 81"/>
                  <a:gd name="T3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5">
                    <a:moveTo>
                      <a:pt x="69" y="0"/>
                    </a:moveTo>
                    <a:lnTo>
                      <a:pt x="75" y="20"/>
                    </a:lnTo>
                    <a:lnTo>
                      <a:pt x="80" y="49"/>
                    </a:lnTo>
                    <a:lnTo>
                      <a:pt x="78" y="84"/>
                    </a:lnTo>
                    <a:lnTo>
                      <a:pt x="67" y="72"/>
                    </a:lnTo>
                    <a:lnTo>
                      <a:pt x="56" y="60"/>
                    </a:lnTo>
                    <a:lnTo>
                      <a:pt x="37" y="43"/>
                    </a:lnTo>
                    <a:lnTo>
                      <a:pt x="18" y="62"/>
                    </a:lnTo>
                    <a:lnTo>
                      <a:pt x="0" y="80"/>
                    </a:lnTo>
                    <a:lnTo>
                      <a:pt x="7" y="59"/>
                    </a:lnTo>
                    <a:lnTo>
                      <a:pt x="8" y="34"/>
                    </a:lnTo>
                    <a:lnTo>
                      <a:pt x="19" y="11"/>
                    </a:lnTo>
                    <a:lnTo>
                      <a:pt x="20" y="20"/>
                    </a:lnTo>
                    <a:lnTo>
                      <a:pt x="35" y="28"/>
                    </a:lnTo>
                    <a:lnTo>
                      <a:pt x="57" y="16"/>
                    </a:lnTo>
                    <a:lnTo>
                      <a:pt x="69"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1" name="Freeform 65"/>
              <p:cNvSpPr>
                <a:spLocks/>
              </p:cNvSpPr>
              <p:nvPr/>
            </p:nvSpPr>
            <p:spPr bwMode="auto">
              <a:xfrm>
                <a:off x="5176" y="2254"/>
                <a:ext cx="56" cy="205"/>
              </a:xfrm>
              <a:custGeom>
                <a:avLst/>
                <a:gdLst>
                  <a:gd name="T0" fmla="*/ 40 w 56"/>
                  <a:gd name="T1" fmla="*/ 14 h 205"/>
                  <a:gd name="T2" fmla="*/ 23 w 56"/>
                  <a:gd name="T3" fmla="*/ 0 h 205"/>
                  <a:gd name="T4" fmla="*/ 12 w 56"/>
                  <a:gd name="T5" fmla="*/ 15 h 205"/>
                  <a:gd name="T6" fmla="*/ 21 w 56"/>
                  <a:gd name="T7" fmla="*/ 39 h 205"/>
                  <a:gd name="T8" fmla="*/ 10 w 56"/>
                  <a:gd name="T9" fmla="*/ 67 h 205"/>
                  <a:gd name="T10" fmla="*/ 0 w 56"/>
                  <a:gd name="T11" fmla="*/ 85 h 205"/>
                  <a:gd name="T12" fmla="*/ 10 w 56"/>
                  <a:gd name="T13" fmla="*/ 132 h 205"/>
                  <a:gd name="T14" fmla="*/ 21 w 56"/>
                  <a:gd name="T15" fmla="*/ 204 h 205"/>
                  <a:gd name="T16" fmla="*/ 35 w 56"/>
                  <a:gd name="T17" fmla="*/ 204 h 205"/>
                  <a:gd name="T18" fmla="*/ 48 w 56"/>
                  <a:gd name="T19" fmla="*/ 132 h 205"/>
                  <a:gd name="T20" fmla="*/ 55 w 56"/>
                  <a:gd name="T21" fmla="*/ 84 h 205"/>
                  <a:gd name="T22" fmla="*/ 47 w 56"/>
                  <a:gd name="T23" fmla="*/ 66 h 205"/>
                  <a:gd name="T24" fmla="*/ 34 w 56"/>
                  <a:gd name="T25" fmla="*/ 38 h 205"/>
                  <a:gd name="T26" fmla="*/ 40 w 56"/>
                  <a:gd name="T27" fmla="*/ 1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205">
                    <a:moveTo>
                      <a:pt x="40" y="14"/>
                    </a:moveTo>
                    <a:lnTo>
                      <a:pt x="23" y="0"/>
                    </a:lnTo>
                    <a:lnTo>
                      <a:pt x="12" y="15"/>
                    </a:lnTo>
                    <a:lnTo>
                      <a:pt x="21" y="39"/>
                    </a:lnTo>
                    <a:lnTo>
                      <a:pt x="10" y="67"/>
                    </a:lnTo>
                    <a:lnTo>
                      <a:pt x="0" y="85"/>
                    </a:lnTo>
                    <a:lnTo>
                      <a:pt x="10" y="132"/>
                    </a:lnTo>
                    <a:lnTo>
                      <a:pt x="21" y="204"/>
                    </a:lnTo>
                    <a:lnTo>
                      <a:pt x="35" y="204"/>
                    </a:lnTo>
                    <a:lnTo>
                      <a:pt x="48" y="132"/>
                    </a:lnTo>
                    <a:lnTo>
                      <a:pt x="55" y="84"/>
                    </a:lnTo>
                    <a:lnTo>
                      <a:pt x="47" y="66"/>
                    </a:lnTo>
                    <a:lnTo>
                      <a:pt x="34" y="38"/>
                    </a:lnTo>
                    <a:lnTo>
                      <a:pt x="40" y="14"/>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2" name="Freeform 66"/>
              <p:cNvSpPr>
                <a:spLocks/>
              </p:cNvSpPr>
              <p:nvPr/>
            </p:nvSpPr>
            <p:spPr bwMode="auto">
              <a:xfrm>
                <a:off x="5037" y="2281"/>
                <a:ext cx="8" cy="21"/>
              </a:xfrm>
              <a:custGeom>
                <a:avLst/>
                <a:gdLst>
                  <a:gd name="T0" fmla="*/ 2 w 8"/>
                  <a:gd name="T1" fmla="*/ 0 h 21"/>
                  <a:gd name="T2" fmla="*/ 0 w 8"/>
                  <a:gd name="T3" fmla="*/ 4 h 21"/>
                  <a:gd name="T4" fmla="*/ 1 w 8"/>
                  <a:gd name="T5" fmla="*/ 9 h 21"/>
                  <a:gd name="T6" fmla="*/ 4 w 8"/>
                  <a:gd name="T7" fmla="*/ 15 h 21"/>
                  <a:gd name="T8" fmla="*/ 7 w 8"/>
                  <a:gd name="T9" fmla="*/ 20 h 21"/>
                </a:gdLst>
                <a:ahLst/>
                <a:cxnLst>
                  <a:cxn ang="0">
                    <a:pos x="T0" y="T1"/>
                  </a:cxn>
                  <a:cxn ang="0">
                    <a:pos x="T2" y="T3"/>
                  </a:cxn>
                  <a:cxn ang="0">
                    <a:pos x="T4" y="T5"/>
                  </a:cxn>
                  <a:cxn ang="0">
                    <a:pos x="T6" y="T7"/>
                  </a:cxn>
                  <a:cxn ang="0">
                    <a:pos x="T8" y="T9"/>
                  </a:cxn>
                </a:cxnLst>
                <a:rect l="0" t="0" r="r" b="b"/>
                <a:pathLst>
                  <a:path w="8" h="21">
                    <a:moveTo>
                      <a:pt x="2" y="0"/>
                    </a:moveTo>
                    <a:lnTo>
                      <a:pt x="0" y="4"/>
                    </a:lnTo>
                    <a:lnTo>
                      <a:pt x="1" y="9"/>
                    </a:lnTo>
                    <a:lnTo>
                      <a:pt x="4" y="15"/>
                    </a:lnTo>
                    <a:lnTo>
                      <a:pt x="7" y="2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3" name="Freeform 67"/>
              <p:cNvSpPr>
                <a:spLocks/>
              </p:cNvSpPr>
              <p:nvPr/>
            </p:nvSpPr>
            <p:spPr bwMode="auto">
              <a:xfrm>
                <a:off x="5003" y="2299"/>
                <a:ext cx="108" cy="65"/>
              </a:xfrm>
              <a:custGeom>
                <a:avLst/>
                <a:gdLst>
                  <a:gd name="T0" fmla="*/ 95 w 108"/>
                  <a:gd name="T1" fmla="*/ 51 h 65"/>
                  <a:gd name="T2" fmla="*/ 107 w 108"/>
                  <a:gd name="T3" fmla="*/ 40 h 65"/>
                  <a:gd name="T4" fmla="*/ 46 w 108"/>
                  <a:gd name="T5" fmla="*/ 0 h 65"/>
                  <a:gd name="T6" fmla="*/ 0 w 108"/>
                  <a:gd name="T7" fmla="*/ 64 h 65"/>
                </a:gdLst>
                <a:ahLst/>
                <a:cxnLst>
                  <a:cxn ang="0">
                    <a:pos x="T0" y="T1"/>
                  </a:cxn>
                  <a:cxn ang="0">
                    <a:pos x="T2" y="T3"/>
                  </a:cxn>
                  <a:cxn ang="0">
                    <a:pos x="T4" y="T5"/>
                  </a:cxn>
                  <a:cxn ang="0">
                    <a:pos x="T6" y="T7"/>
                  </a:cxn>
                </a:cxnLst>
                <a:rect l="0" t="0" r="r" b="b"/>
                <a:pathLst>
                  <a:path w="108" h="65">
                    <a:moveTo>
                      <a:pt x="95" y="51"/>
                    </a:moveTo>
                    <a:lnTo>
                      <a:pt x="107" y="40"/>
                    </a:lnTo>
                    <a:lnTo>
                      <a:pt x="46" y="0"/>
                    </a:lnTo>
                    <a:lnTo>
                      <a:pt x="0" y="6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4" name="Freeform 68"/>
              <p:cNvSpPr>
                <a:spLocks/>
              </p:cNvSpPr>
              <p:nvPr/>
            </p:nvSpPr>
            <p:spPr bwMode="auto">
              <a:xfrm>
                <a:off x="5247" y="2326"/>
                <a:ext cx="48" cy="85"/>
              </a:xfrm>
              <a:custGeom>
                <a:avLst/>
                <a:gdLst>
                  <a:gd name="T0" fmla="*/ 0 w 48"/>
                  <a:gd name="T1" fmla="*/ 0 h 85"/>
                  <a:gd name="T2" fmla="*/ 8 w 48"/>
                  <a:gd name="T3" fmla="*/ 17 h 85"/>
                  <a:gd name="T4" fmla="*/ 19 w 48"/>
                  <a:gd name="T5" fmla="*/ 33 h 85"/>
                  <a:gd name="T6" fmla="*/ 35 w 48"/>
                  <a:gd name="T7" fmla="*/ 45 h 85"/>
                  <a:gd name="T8" fmla="*/ 47 w 48"/>
                  <a:gd name="T9" fmla="*/ 53 h 85"/>
                  <a:gd name="T10" fmla="*/ 37 w 48"/>
                  <a:gd name="T11" fmla="*/ 58 h 85"/>
                  <a:gd name="T12" fmla="*/ 28 w 48"/>
                  <a:gd name="T13" fmla="*/ 65 h 85"/>
                  <a:gd name="T14" fmla="*/ 21 w 48"/>
                  <a:gd name="T15" fmla="*/ 74 h 85"/>
                  <a:gd name="T16" fmla="*/ 14 w 48"/>
                  <a:gd name="T17" fmla="*/ 8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5">
                    <a:moveTo>
                      <a:pt x="0" y="0"/>
                    </a:moveTo>
                    <a:lnTo>
                      <a:pt x="8" y="17"/>
                    </a:lnTo>
                    <a:lnTo>
                      <a:pt x="19" y="33"/>
                    </a:lnTo>
                    <a:lnTo>
                      <a:pt x="35" y="45"/>
                    </a:lnTo>
                    <a:lnTo>
                      <a:pt x="47" y="53"/>
                    </a:lnTo>
                    <a:lnTo>
                      <a:pt x="37" y="58"/>
                    </a:lnTo>
                    <a:lnTo>
                      <a:pt x="28" y="65"/>
                    </a:lnTo>
                    <a:lnTo>
                      <a:pt x="21" y="74"/>
                    </a:lnTo>
                    <a:lnTo>
                      <a:pt x="14" y="8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5" name="Freeform 69"/>
              <p:cNvSpPr>
                <a:spLocks/>
              </p:cNvSpPr>
              <p:nvPr/>
            </p:nvSpPr>
            <p:spPr bwMode="auto">
              <a:xfrm>
                <a:off x="5102" y="2055"/>
                <a:ext cx="208" cy="196"/>
              </a:xfrm>
              <a:custGeom>
                <a:avLst/>
                <a:gdLst>
                  <a:gd name="T0" fmla="*/ 45 w 208"/>
                  <a:gd name="T1" fmla="*/ 8 h 196"/>
                  <a:gd name="T2" fmla="*/ 86 w 208"/>
                  <a:gd name="T3" fmla="*/ 0 h 196"/>
                  <a:gd name="T4" fmla="*/ 125 w 208"/>
                  <a:gd name="T5" fmla="*/ 8 h 196"/>
                  <a:gd name="T6" fmla="*/ 146 w 208"/>
                  <a:gd name="T7" fmla="*/ 35 h 196"/>
                  <a:gd name="T8" fmla="*/ 163 w 208"/>
                  <a:gd name="T9" fmla="*/ 56 h 196"/>
                  <a:gd name="T10" fmla="*/ 171 w 208"/>
                  <a:gd name="T11" fmla="*/ 80 h 196"/>
                  <a:gd name="T12" fmla="*/ 177 w 208"/>
                  <a:gd name="T13" fmla="*/ 85 h 196"/>
                  <a:gd name="T14" fmla="*/ 188 w 208"/>
                  <a:gd name="T15" fmla="*/ 76 h 196"/>
                  <a:gd name="T16" fmla="*/ 202 w 208"/>
                  <a:gd name="T17" fmla="*/ 79 h 196"/>
                  <a:gd name="T18" fmla="*/ 207 w 208"/>
                  <a:gd name="T19" fmla="*/ 89 h 196"/>
                  <a:gd name="T20" fmla="*/ 202 w 208"/>
                  <a:gd name="T21" fmla="*/ 103 h 196"/>
                  <a:gd name="T22" fmla="*/ 192 w 208"/>
                  <a:gd name="T23" fmla="*/ 114 h 196"/>
                  <a:gd name="T24" fmla="*/ 181 w 208"/>
                  <a:gd name="T25" fmla="*/ 114 h 196"/>
                  <a:gd name="T26" fmla="*/ 173 w 208"/>
                  <a:gd name="T27" fmla="*/ 111 h 196"/>
                  <a:gd name="T28" fmla="*/ 173 w 208"/>
                  <a:gd name="T29" fmla="*/ 115 h 196"/>
                  <a:gd name="T30" fmla="*/ 173 w 208"/>
                  <a:gd name="T31" fmla="*/ 132 h 196"/>
                  <a:gd name="T32" fmla="*/ 166 w 208"/>
                  <a:gd name="T33" fmla="*/ 148 h 196"/>
                  <a:gd name="T34" fmla="*/ 152 w 208"/>
                  <a:gd name="T35" fmla="*/ 161 h 196"/>
                  <a:gd name="T36" fmla="*/ 136 w 208"/>
                  <a:gd name="T37" fmla="*/ 169 h 196"/>
                  <a:gd name="T38" fmla="*/ 130 w 208"/>
                  <a:gd name="T39" fmla="*/ 178 h 196"/>
                  <a:gd name="T40" fmla="*/ 121 w 208"/>
                  <a:gd name="T41" fmla="*/ 188 h 196"/>
                  <a:gd name="T42" fmla="*/ 106 w 208"/>
                  <a:gd name="T43" fmla="*/ 194 h 196"/>
                  <a:gd name="T44" fmla="*/ 95 w 208"/>
                  <a:gd name="T45" fmla="*/ 193 h 196"/>
                  <a:gd name="T46" fmla="*/ 88 w 208"/>
                  <a:gd name="T47" fmla="*/ 193 h 196"/>
                  <a:gd name="T48" fmla="*/ 75 w 208"/>
                  <a:gd name="T49" fmla="*/ 191 h 196"/>
                  <a:gd name="T50" fmla="*/ 63 w 208"/>
                  <a:gd name="T51" fmla="*/ 181 h 196"/>
                  <a:gd name="T52" fmla="*/ 45 w 208"/>
                  <a:gd name="T53" fmla="*/ 167 h 196"/>
                  <a:gd name="T54" fmla="*/ 22 w 208"/>
                  <a:gd name="T55" fmla="*/ 151 h 196"/>
                  <a:gd name="T56" fmla="*/ 10 w 208"/>
                  <a:gd name="T57" fmla="*/ 139 h 196"/>
                  <a:gd name="T58" fmla="*/ 1 w 208"/>
                  <a:gd name="T59" fmla="*/ 116 h 196"/>
                  <a:gd name="T60" fmla="*/ 2 w 208"/>
                  <a:gd name="T61" fmla="*/ 98 h 196"/>
                  <a:gd name="T62" fmla="*/ 0 w 208"/>
                  <a:gd name="T63" fmla="*/ 77 h 196"/>
                  <a:gd name="T64" fmla="*/ 4 w 208"/>
                  <a:gd name="T65" fmla="*/ 46 h 196"/>
                  <a:gd name="T66" fmla="*/ 30 w 208"/>
                  <a:gd name="T67" fmla="*/ 1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96">
                    <a:moveTo>
                      <a:pt x="30" y="17"/>
                    </a:moveTo>
                    <a:lnTo>
                      <a:pt x="45" y="8"/>
                    </a:lnTo>
                    <a:lnTo>
                      <a:pt x="68" y="1"/>
                    </a:lnTo>
                    <a:lnTo>
                      <a:pt x="86" y="0"/>
                    </a:lnTo>
                    <a:lnTo>
                      <a:pt x="107" y="3"/>
                    </a:lnTo>
                    <a:lnTo>
                      <a:pt x="125" y="8"/>
                    </a:lnTo>
                    <a:lnTo>
                      <a:pt x="136" y="20"/>
                    </a:lnTo>
                    <a:lnTo>
                      <a:pt x="146" y="35"/>
                    </a:lnTo>
                    <a:lnTo>
                      <a:pt x="153" y="45"/>
                    </a:lnTo>
                    <a:lnTo>
                      <a:pt x="163" y="56"/>
                    </a:lnTo>
                    <a:lnTo>
                      <a:pt x="168" y="69"/>
                    </a:lnTo>
                    <a:lnTo>
                      <a:pt x="171" y="80"/>
                    </a:lnTo>
                    <a:lnTo>
                      <a:pt x="170" y="90"/>
                    </a:lnTo>
                    <a:lnTo>
                      <a:pt x="177" y="85"/>
                    </a:lnTo>
                    <a:lnTo>
                      <a:pt x="181" y="78"/>
                    </a:lnTo>
                    <a:lnTo>
                      <a:pt x="188" y="76"/>
                    </a:lnTo>
                    <a:lnTo>
                      <a:pt x="195" y="76"/>
                    </a:lnTo>
                    <a:lnTo>
                      <a:pt x="202" y="79"/>
                    </a:lnTo>
                    <a:lnTo>
                      <a:pt x="206" y="83"/>
                    </a:lnTo>
                    <a:lnTo>
                      <a:pt x="207" y="89"/>
                    </a:lnTo>
                    <a:lnTo>
                      <a:pt x="205" y="97"/>
                    </a:lnTo>
                    <a:lnTo>
                      <a:pt x="202" y="103"/>
                    </a:lnTo>
                    <a:lnTo>
                      <a:pt x="197" y="109"/>
                    </a:lnTo>
                    <a:lnTo>
                      <a:pt x="192" y="114"/>
                    </a:lnTo>
                    <a:lnTo>
                      <a:pt x="187" y="115"/>
                    </a:lnTo>
                    <a:lnTo>
                      <a:pt x="181" y="114"/>
                    </a:lnTo>
                    <a:lnTo>
                      <a:pt x="177" y="113"/>
                    </a:lnTo>
                    <a:lnTo>
                      <a:pt x="173" y="111"/>
                    </a:lnTo>
                    <a:lnTo>
                      <a:pt x="169" y="109"/>
                    </a:lnTo>
                    <a:lnTo>
                      <a:pt x="173" y="115"/>
                    </a:lnTo>
                    <a:lnTo>
                      <a:pt x="174" y="124"/>
                    </a:lnTo>
                    <a:lnTo>
                      <a:pt x="173" y="132"/>
                    </a:lnTo>
                    <a:lnTo>
                      <a:pt x="170" y="140"/>
                    </a:lnTo>
                    <a:lnTo>
                      <a:pt x="166" y="148"/>
                    </a:lnTo>
                    <a:lnTo>
                      <a:pt x="160" y="154"/>
                    </a:lnTo>
                    <a:lnTo>
                      <a:pt x="152" y="161"/>
                    </a:lnTo>
                    <a:lnTo>
                      <a:pt x="145" y="166"/>
                    </a:lnTo>
                    <a:lnTo>
                      <a:pt x="136" y="169"/>
                    </a:lnTo>
                    <a:lnTo>
                      <a:pt x="131" y="173"/>
                    </a:lnTo>
                    <a:lnTo>
                      <a:pt x="130" y="178"/>
                    </a:lnTo>
                    <a:lnTo>
                      <a:pt x="126" y="184"/>
                    </a:lnTo>
                    <a:lnTo>
                      <a:pt x="121" y="188"/>
                    </a:lnTo>
                    <a:lnTo>
                      <a:pt x="113" y="192"/>
                    </a:lnTo>
                    <a:lnTo>
                      <a:pt x="106" y="194"/>
                    </a:lnTo>
                    <a:lnTo>
                      <a:pt x="99" y="195"/>
                    </a:lnTo>
                    <a:lnTo>
                      <a:pt x="95" y="193"/>
                    </a:lnTo>
                    <a:lnTo>
                      <a:pt x="92" y="189"/>
                    </a:lnTo>
                    <a:lnTo>
                      <a:pt x="88" y="193"/>
                    </a:lnTo>
                    <a:lnTo>
                      <a:pt x="81" y="193"/>
                    </a:lnTo>
                    <a:lnTo>
                      <a:pt x="75" y="191"/>
                    </a:lnTo>
                    <a:lnTo>
                      <a:pt x="69" y="187"/>
                    </a:lnTo>
                    <a:lnTo>
                      <a:pt x="63" y="181"/>
                    </a:lnTo>
                    <a:lnTo>
                      <a:pt x="56" y="175"/>
                    </a:lnTo>
                    <a:lnTo>
                      <a:pt x="45" y="167"/>
                    </a:lnTo>
                    <a:lnTo>
                      <a:pt x="35" y="159"/>
                    </a:lnTo>
                    <a:lnTo>
                      <a:pt x="22" y="151"/>
                    </a:lnTo>
                    <a:lnTo>
                      <a:pt x="17" y="144"/>
                    </a:lnTo>
                    <a:lnTo>
                      <a:pt x="10" y="139"/>
                    </a:lnTo>
                    <a:lnTo>
                      <a:pt x="4" y="131"/>
                    </a:lnTo>
                    <a:lnTo>
                      <a:pt x="1" y="116"/>
                    </a:lnTo>
                    <a:lnTo>
                      <a:pt x="0" y="102"/>
                    </a:lnTo>
                    <a:lnTo>
                      <a:pt x="2" y="98"/>
                    </a:lnTo>
                    <a:lnTo>
                      <a:pt x="2" y="92"/>
                    </a:lnTo>
                    <a:lnTo>
                      <a:pt x="0" y="77"/>
                    </a:lnTo>
                    <a:lnTo>
                      <a:pt x="0" y="60"/>
                    </a:lnTo>
                    <a:lnTo>
                      <a:pt x="4" y="46"/>
                    </a:lnTo>
                    <a:lnTo>
                      <a:pt x="14" y="33"/>
                    </a:lnTo>
                    <a:lnTo>
                      <a:pt x="30" y="17"/>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6" name="Freeform 70"/>
              <p:cNvSpPr>
                <a:spLocks/>
              </p:cNvSpPr>
              <p:nvPr/>
            </p:nvSpPr>
            <p:spPr bwMode="auto">
              <a:xfrm>
                <a:off x="5223" y="2153"/>
                <a:ext cx="12" cy="18"/>
              </a:xfrm>
              <a:custGeom>
                <a:avLst/>
                <a:gdLst>
                  <a:gd name="T0" fmla="*/ 0 w 12"/>
                  <a:gd name="T1" fmla="*/ 0 h 18"/>
                  <a:gd name="T2" fmla="*/ 4 w 12"/>
                  <a:gd name="T3" fmla="*/ 2 h 18"/>
                  <a:gd name="T4" fmla="*/ 8 w 12"/>
                  <a:gd name="T5" fmla="*/ 4 h 18"/>
                  <a:gd name="T6" fmla="*/ 10 w 12"/>
                  <a:gd name="T7" fmla="*/ 6 h 18"/>
                  <a:gd name="T8" fmla="*/ 11 w 12"/>
                  <a:gd name="T9" fmla="*/ 10 h 18"/>
                  <a:gd name="T10" fmla="*/ 11 w 12"/>
                  <a:gd name="T11" fmla="*/ 14 h 18"/>
                  <a:gd name="T12" fmla="*/ 10 w 12"/>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12" h="18">
                    <a:moveTo>
                      <a:pt x="0" y="0"/>
                    </a:moveTo>
                    <a:lnTo>
                      <a:pt x="4" y="2"/>
                    </a:lnTo>
                    <a:lnTo>
                      <a:pt x="8" y="4"/>
                    </a:lnTo>
                    <a:lnTo>
                      <a:pt x="10" y="6"/>
                    </a:lnTo>
                    <a:lnTo>
                      <a:pt x="11" y="10"/>
                    </a:lnTo>
                    <a:lnTo>
                      <a:pt x="11" y="14"/>
                    </a:lnTo>
                    <a:lnTo>
                      <a:pt x="10"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7" name="Freeform 71"/>
              <p:cNvSpPr>
                <a:spLocks/>
              </p:cNvSpPr>
              <p:nvPr/>
            </p:nvSpPr>
            <p:spPr bwMode="auto">
              <a:xfrm>
                <a:off x="5146" y="2154"/>
                <a:ext cx="87" cy="30"/>
              </a:xfrm>
              <a:custGeom>
                <a:avLst/>
                <a:gdLst>
                  <a:gd name="T0" fmla="*/ 86 w 87"/>
                  <a:gd name="T1" fmla="*/ 6 h 30"/>
                  <a:gd name="T2" fmla="*/ 84 w 87"/>
                  <a:gd name="T3" fmla="*/ 10 h 30"/>
                  <a:gd name="T4" fmla="*/ 80 w 87"/>
                  <a:gd name="T5" fmla="*/ 14 h 30"/>
                  <a:gd name="T6" fmla="*/ 76 w 87"/>
                  <a:gd name="T7" fmla="*/ 18 h 30"/>
                  <a:gd name="T8" fmla="*/ 72 w 87"/>
                  <a:gd name="T9" fmla="*/ 22 h 30"/>
                  <a:gd name="T10" fmla="*/ 66 w 87"/>
                  <a:gd name="T11" fmla="*/ 25 h 30"/>
                  <a:gd name="T12" fmla="*/ 58 w 87"/>
                  <a:gd name="T13" fmla="*/ 27 h 30"/>
                  <a:gd name="T14" fmla="*/ 50 w 87"/>
                  <a:gd name="T15" fmla="*/ 28 h 30"/>
                  <a:gd name="T16" fmla="*/ 41 w 87"/>
                  <a:gd name="T17" fmla="*/ 29 h 30"/>
                  <a:gd name="T18" fmla="*/ 32 w 87"/>
                  <a:gd name="T19" fmla="*/ 29 h 30"/>
                  <a:gd name="T20" fmla="*/ 25 w 87"/>
                  <a:gd name="T21" fmla="*/ 27 h 30"/>
                  <a:gd name="T22" fmla="*/ 17 w 87"/>
                  <a:gd name="T23" fmla="*/ 24 h 30"/>
                  <a:gd name="T24" fmla="*/ 11 w 87"/>
                  <a:gd name="T25" fmla="*/ 20 h 30"/>
                  <a:gd name="T26" fmla="*/ 6 w 87"/>
                  <a:gd name="T27" fmla="*/ 15 h 30"/>
                  <a:gd name="T28" fmla="*/ 3 w 87"/>
                  <a:gd name="T29" fmla="*/ 10 h 30"/>
                  <a:gd name="T30" fmla="*/ 1 w 87"/>
                  <a:gd name="T31" fmla="*/ 5 h 30"/>
                  <a:gd name="T32" fmla="*/ 0 w 87"/>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30">
                    <a:moveTo>
                      <a:pt x="86" y="6"/>
                    </a:moveTo>
                    <a:lnTo>
                      <a:pt x="84" y="10"/>
                    </a:lnTo>
                    <a:lnTo>
                      <a:pt x="80" y="14"/>
                    </a:lnTo>
                    <a:lnTo>
                      <a:pt x="76" y="18"/>
                    </a:lnTo>
                    <a:lnTo>
                      <a:pt x="72" y="22"/>
                    </a:lnTo>
                    <a:lnTo>
                      <a:pt x="66" y="25"/>
                    </a:lnTo>
                    <a:lnTo>
                      <a:pt x="58" y="27"/>
                    </a:lnTo>
                    <a:lnTo>
                      <a:pt x="50" y="28"/>
                    </a:lnTo>
                    <a:lnTo>
                      <a:pt x="41" y="29"/>
                    </a:lnTo>
                    <a:lnTo>
                      <a:pt x="32" y="29"/>
                    </a:lnTo>
                    <a:lnTo>
                      <a:pt x="25" y="27"/>
                    </a:lnTo>
                    <a:lnTo>
                      <a:pt x="17" y="24"/>
                    </a:lnTo>
                    <a:lnTo>
                      <a:pt x="11" y="20"/>
                    </a:lnTo>
                    <a:lnTo>
                      <a:pt x="6" y="15"/>
                    </a:lnTo>
                    <a:lnTo>
                      <a:pt x="3" y="10"/>
                    </a:lnTo>
                    <a:lnTo>
                      <a:pt x="1" y="5"/>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8" name="Freeform 72"/>
              <p:cNvSpPr>
                <a:spLocks/>
              </p:cNvSpPr>
              <p:nvPr/>
            </p:nvSpPr>
            <p:spPr bwMode="auto">
              <a:xfrm>
                <a:off x="5140" y="2150"/>
                <a:ext cx="19" cy="11"/>
              </a:xfrm>
              <a:custGeom>
                <a:avLst/>
                <a:gdLst>
                  <a:gd name="T0" fmla="*/ 18 w 19"/>
                  <a:gd name="T1" fmla="*/ 0 h 11"/>
                  <a:gd name="T2" fmla="*/ 14 w 19"/>
                  <a:gd name="T3" fmla="*/ 1 h 11"/>
                  <a:gd name="T4" fmla="*/ 10 w 19"/>
                  <a:gd name="T5" fmla="*/ 2 h 11"/>
                  <a:gd name="T6" fmla="*/ 6 w 19"/>
                  <a:gd name="T7" fmla="*/ 3 h 11"/>
                  <a:gd name="T8" fmla="*/ 3 w 19"/>
                  <a:gd name="T9" fmla="*/ 5 h 11"/>
                  <a:gd name="T10" fmla="*/ 1 w 19"/>
                  <a:gd name="T11" fmla="*/ 8 h 11"/>
                  <a:gd name="T12" fmla="*/ 0 w 19"/>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8" y="0"/>
                    </a:moveTo>
                    <a:lnTo>
                      <a:pt x="14" y="1"/>
                    </a:lnTo>
                    <a:lnTo>
                      <a:pt x="10" y="2"/>
                    </a:lnTo>
                    <a:lnTo>
                      <a:pt x="6" y="3"/>
                    </a:lnTo>
                    <a:lnTo>
                      <a:pt x="3" y="5"/>
                    </a:lnTo>
                    <a:lnTo>
                      <a:pt x="1" y="8"/>
                    </a:lnTo>
                    <a:lnTo>
                      <a:pt x="0" y="1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29" name="Freeform 73"/>
              <p:cNvSpPr>
                <a:spLocks/>
              </p:cNvSpPr>
              <p:nvPr/>
            </p:nvSpPr>
            <p:spPr bwMode="auto">
              <a:xfrm>
                <a:off x="5167" y="2107"/>
                <a:ext cx="45" cy="50"/>
              </a:xfrm>
              <a:custGeom>
                <a:avLst/>
                <a:gdLst>
                  <a:gd name="T0" fmla="*/ 23 w 45"/>
                  <a:gd name="T1" fmla="*/ 0 h 50"/>
                  <a:gd name="T2" fmla="*/ 30 w 45"/>
                  <a:gd name="T3" fmla="*/ 7 h 50"/>
                  <a:gd name="T4" fmla="*/ 35 w 45"/>
                  <a:gd name="T5" fmla="*/ 13 h 50"/>
                  <a:gd name="T6" fmla="*/ 39 w 45"/>
                  <a:gd name="T7" fmla="*/ 18 h 50"/>
                  <a:gd name="T8" fmla="*/ 42 w 45"/>
                  <a:gd name="T9" fmla="*/ 25 h 50"/>
                  <a:gd name="T10" fmla="*/ 44 w 45"/>
                  <a:gd name="T11" fmla="*/ 31 h 50"/>
                  <a:gd name="T12" fmla="*/ 44 w 45"/>
                  <a:gd name="T13" fmla="*/ 37 h 50"/>
                  <a:gd name="T14" fmla="*/ 42 w 45"/>
                  <a:gd name="T15" fmla="*/ 43 h 50"/>
                  <a:gd name="T16" fmla="*/ 38 w 45"/>
                  <a:gd name="T17" fmla="*/ 46 h 50"/>
                  <a:gd name="T18" fmla="*/ 31 w 45"/>
                  <a:gd name="T19" fmla="*/ 49 h 50"/>
                  <a:gd name="T20" fmla="*/ 23 w 45"/>
                  <a:gd name="T21" fmla="*/ 49 h 50"/>
                  <a:gd name="T22" fmla="*/ 15 w 45"/>
                  <a:gd name="T23" fmla="*/ 48 h 50"/>
                  <a:gd name="T24" fmla="*/ 10 w 45"/>
                  <a:gd name="T25" fmla="*/ 46 h 50"/>
                  <a:gd name="T26" fmla="*/ 5 w 45"/>
                  <a:gd name="T27" fmla="*/ 44 h 50"/>
                  <a:gd name="T28" fmla="*/ 3 w 45"/>
                  <a:gd name="T29" fmla="*/ 41 h 50"/>
                  <a:gd name="T30" fmla="*/ 0 w 45"/>
                  <a:gd name="T31" fmla="*/ 36 h 50"/>
                  <a:gd name="T32" fmla="*/ 0 w 45"/>
                  <a:gd name="T33" fmla="*/ 30 h 50"/>
                  <a:gd name="T34" fmla="*/ 1 w 45"/>
                  <a:gd name="T35" fmla="*/ 25 h 50"/>
                  <a:gd name="T36" fmla="*/ 4 w 45"/>
                  <a:gd name="T37" fmla="*/ 22 h 50"/>
                  <a:gd name="T38" fmla="*/ 5 w 45"/>
                  <a:gd name="T39" fmla="*/ 20 h 50"/>
                  <a:gd name="T40" fmla="*/ 8 w 45"/>
                  <a:gd name="T41" fmla="*/ 19 h 50"/>
                  <a:gd name="T42" fmla="*/ 12 w 45"/>
                  <a:gd name="T43"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50">
                    <a:moveTo>
                      <a:pt x="23" y="0"/>
                    </a:moveTo>
                    <a:lnTo>
                      <a:pt x="30" y="7"/>
                    </a:lnTo>
                    <a:lnTo>
                      <a:pt x="35" y="13"/>
                    </a:lnTo>
                    <a:lnTo>
                      <a:pt x="39" y="18"/>
                    </a:lnTo>
                    <a:lnTo>
                      <a:pt x="42" y="25"/>
                    </a:lnTo>
                    <a:lnTo>
                      <a:pt x="44" y="31"/>
                    </a:lnTo>
                    <a:lnTo>
                      <a:pt x="44" y="37"/>
                    </a:lnTo>
                    <a:lnTo>
                      <a:pt x="42" y="43"/>
                    </a:lnTo>
                    <a:lnTo>
                      <a:pt x="38" y="46"/>
                    </a:lnTo>
                    <a:lnTo>
                      <a:pt x="31" y="49"/>
                    </a:lnTo>
                    <a:lnTo>
                      <a:pt x="23" y="49"/>
                    </a:lnTo>
                    <a:lnTo>
                      <a:pt x="15" y="48"/>
                    </a:lnTo>
                    <a:lnTo>
                      <a:pt x="10" y="46"/>
                    </a:lnTo>
                    <a:lnTo>
                      <a:pt x="5" y="44"/>
                    </a:lnTo>
                    <a:lnTo>
                      <a:pt x="3" y="41"/>
                    </a:lnTo>
                    <a:lnTo>
                      <a:pt x="0" y="36"/>
                    </a:lnTo>
                    <a:lnTo>
                      <a:pt x="0" y="30"/>
                    </a:lnTo>
                    <a:lnTo>
                      <a:pt x="1" y="25"/>
                    </a:lnTo>
                    <a:lnTo>
                      <a:pt x="4" y="22"/>
                    </a:lnTo>
                    <a:lnTo>
                      <a:pt x="5" y="20"/>
                    </a:lnTo>
                    <a:lnTo>
                      <a:pt x="8" y="19"/>
                    </a:lnTo>
                    <a:lnTo>
                      <a:pt x="12"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0" name="Freeform 74"/>
              <p:cNvSpPr>
                <a:spLocks/>
              </p:cNvSpPr>
              <p:nvPr/>
            </p:nvSpPr>
            <p:spPr bwMode="auto">
              <a:xfrm>
                <a:off x="5151" y="2100"/>
                <a:ext cx="28" cy="10"/>
              </a:xfrm>
              <a:custGeom>
                <a:avLst/>
                <a:gdLst>
                  <a:gd name="T0" fmla="*/ 27 w 28"/>
                  <a:gd name="T1" fmla="*/ 2 h 10"/>
                  <a:gd name="T2" fmla="*/ 22 w 28"/>
                  <a:gd name="T3" fmla="*/ 0 h 10"/>
                  <a:gd name="T4" fmla="*/ 17 w 28"/>
                  <a:gd name="T5" fmla="*/ 0 h 10"/>
                  <a:gd name="T6" fmla="*/ 10 w 28"/>
                  <a:gd name="T7" fmla="*/ 1 h 10"/>
                  <a:gd name="T8" fmla="*/ 5 w 28"/>
                  <a:gd name="T9" fmla="*/ 3 h 10"/>
                  <a:gd name="T10" fmla="*/ 0 w 28"/>
                  <a:gd name="T11" fmla="*/ 8 h 10"/>
                  <a:gd name="T12" fmla="*/ 5 w 28"/>
                  <a:gd name="T13" fmla="*/ 9 h 10"/>
                  <a:gd name="T14" fmla="*/ 8 w 28"/>
                  <a:gd name="T15" fmla="*/ 9 h 10"/>
                  <a:gd name="T16" fmla="*/ 11 w 28"/>
                  <a:gd name="T17" fmla="*/ 9 h 10"/>
                  <a:gd name="T18" fmla="*/ 14 w 28"/>
                  <a:gd name="T19" fmla="*/ 8 h 10"/>
                  <a:gd name="T20" fmla="*/ 15 w 28"/>
                  <a:gd name="T21" fmla="*/ 6 h 10"/>
                  <a:gd name="T22" fmla="*/ 14 w 28"/>
                  <a:gd name="T23" fmla="*/ 4 h 10"/>
                  <a:gd name="T24" fmla="*/ 13 w 28"/>
                  <a:gd name="T25"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0">
                    <a:moveTo>
                      <a:pt x="27" y="2"/>
                    </a:moveTo>
                    <a:lnTo>
                      <a:pt x="22" y="0"/>
                    </a:lnTo>
                    <a:lnTo>
                      <a:pt x="17" y="0"/>
                    </a:lnTo>
                    <a:lnTo>
                      <a:pt x="10" y="1"/>
                    </a:lnTo>
                    <a:lnTo>
                      <a:pt x="5" y="3"/>
                    </a:lnTo>
                    <a:lnTo>
                      <a:pt x="0" y="8"/>
                    </a:lnTo>
                    <a:lnTo>
                      <a:pt x="5" y="9"/>
                    </a:lnTo>
                    <a:lnTo>
                      <a:pt x="8" y="9"/>
                    </a:lnTo>
                    <a:lnTo>
                      <a:pt x="11" y="9"/>
                    </a:lnTo>
                    <a:lnTo>
                      <a:pt x="14" y="8"/>
                    </a:lnTo>
                    <a:lnTo>
                      <a:pt x="15" y="6"/>
                    </a:lnTo>
                    <a:lnTo>
                      <a:pt x="14" y="4"/>
                    </a:lnTo>
                    <a:lnTo>
                      <a:pt x="13" y="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1" name="Freeform 75"/>
              <p:cNvSpPr>
                <a:spLocks/>
              </p:cNvSpPr>
              <p:nvPr/>
            </p:nvSpPr>
            <p:spPr bwMode="auto">
              <a:xfrm>
                <a:off x="5200" y="2102"/>
                <a:ext cx="31" cy="12"/>
              </a:xfrm>
              <a:custGeom>
                <a:avLst/>
                <a:gdLst>
                  <a:gd name="T0" fmla="*/ 30 w 31"/>
                  <a:gd name="T1" fmla="*/ 11 h 12"/>
                  <a:gd name="T2" fmla="*/ 26 w 31"/>
                  <a:gd name="T3" fmla="*/ 9 h 12"/>
                  <a:gd name="T4" fmla="*/ 23 w 31"/>
                  <a:gd name="T5" fmla="*/ 7 h 12"/>
                  <a:gd name="T6" fmla="*/ 20 w 31"/>
                  <a:gd name="T7" fmla="*/ 4 h 12"/>
                  <a:gd name="T8" fmla="*/ 15 w 31"/>
                  <a:gd name="T9" fmla="*/ 4 h 12"/>
                  <a:gd name="T10" fmla="*/ 10 w 31"/>
                  <a:gd name="T11" fmla="*/ 4 h 12"/>
                  <a:gd name="T12" fmla="*/ 5 w 31"/>
                  <a:gd name="T13" fmla="*/ 2 h 12"/>
                  <a:gd name="T14" fmla="*/ 0 w 31"/>
                  <a:gd name="T15" fmla="*/ 0 h 12"/>
                  <a:gd name="T16" fmla="*/ 4 w 31"/>
                  <a:gd name="T17" fmla="*/ 2 h 12"/>
                  <a:gd name="T18" fmla="*/ 6 w 31"/>
                  <a:gd name="T19" fmla="*/ 5 h 12"/>
                  <a:gd name="T20" fmla="*/ 8 w 31"/>
                  <a:gd name="T21" fmla="*/ 7 h 12"/>
                  <a:gd name="T22" fmla="*/ 11 w 31"/>
                  <a:gd name="T23" fmla="*/ 8 h 12"/>
                  <a:gd name="T24" fmla="*/ 14 w 31"/>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2">
                    <a:moveTo>
                      <a:pt x="30" y="11"/>
                    </a:moveTo>
                    <a:lnTo>
                      <a:pt x="26" y="9"/>
                    </a:lnTo>
                    <a:lnTo>
                      <a:pt x="23" y="7"/>
                    </a:lnTo>
                    <a:lnTo>
                      <a:pt x="20" y="4"/>
                    </a:lnTo>
                    <a:lnTo>
                      <a:pt x="15" y="4"/>
                    </a:lnTo>
                    <a:lnTo>
                      <a:pt x="10" y="4"/>
                    </a:lnTo>
                    <a:lnTo>
                      <a:pt x="5" y="2"/>
                    </a:lnTo>
                    <a:lnTo>
                      <a:pt x="0" y="0"/>
                    </a:lnTo>
                    <a:lnTo>
                      <a:pt x="4" y="2"/>
                    </a:lnTo>
                    <a:lnTo>
                      <a:pt x="6" y="5"/>
                    </a:lnTo>
                    <a:lnTo>
                      <a:pt x="8" y="7"/>
                    </a:lnTo>
                    <a:lnTo>
                      <a:pt x="11" y="8"/>
                    </a:lnTo>
                    <a:lnTo>
                      <a:pt x="14"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2" name="Freeform 76"/>
              <p:cNvSpPr>
                <a:spLocks/>
              </p:cNvSpPr>
              <p:nvPr/>
            </p:nvSpPr>
            <p:spPr bwMode="auto">
              <a:xfrm>
                <a:off x="5147" y="2089"/>
                <a:ext cx="32" cy="12"/>
              </a:xfrm>
              <a:custGeom>
                <a:avLst/>
                <a:gdLst>
                  <a:gd name="T0" fmla="*/ 30 w 32"/>
                  <a:gd name="T1" fmla="*/ 3 h 12"/>
                  <a:gd name="T2" fmla="*/ 31 w 32"/>
                  <a:gd name="T3" fmla="*/ 5 h 12"/>
                  <a:gd name="T4" fmla="*/ 31 w 32"/>
                  <a:gd name="T5" fmla="*/ 8 h 12"/>
                  <a:gd name="T6" fmla="*/ 29 w 32"/>
                  <a:gd name="T7" fmla="*/ 9 h 12"/>
                  <a:gd name="T8" fmla="*/ 26 w 32"/>
                  <a:gd name="T9" fmla="*/ 10 h 12"/>
                  <a:gd name="T10" fmla="*/ 21 w 32"/>
                  <a:gd name="T11" fmla="*/ 9 h 12"/>
                  <a:gd name="T12" fmla="*/ 17 w 32"/>
                  <a:gd name="T13" fmla="*/ 8 h 12"/>
                  <a:gd name="T14" fmla="*/ 12 w 32"/>
                  <a:gd name="T15" fmla="*/ 8 h 12"/>
                  <a:gd name="T16" fmla="*/ 8 w 32"/>
                  <a:gd name="T17" fmla="*/ 10 h 12"/>
                  <a:gd name="T18" fmla="*/ 4 w 32"/>
                  <a:gd name="T19" fmla="*/ 11 h 12"/>
                  <a:gd name="T20" fmla="*/ 0 w 32"/>
                  <a:gd name="T21" fmla="*/ 10 h 12"/>
                  <a:gd name="T22" fmla="*/ 0 w 32"/>
                  <a:gd name="T23" fmla="*/ 7 h 12"/>
                  <a:gd name="T24" fmla="*/ 2 w 32"/>
                  <a:gd name="T25" fmla="*/ 4 h 12"/>
                  <a:gd name="T26" fmla="*/ 6 w 32"/>
                  <a:gd name="T27" fmla="*/ 2 h 12"/>
                  <a:gd name="T28" fmla="*/ 13 w 32"/>
                  <a:gd name="T29" fmla="*/ 0 h 12"/>
                  <a:gd name="T30" fmla="*/ 19 w 32"/>
                  <a:gd name="T31" fmla="*/ 0 h 12"/>
                  <a:gd name="T32" fmla="*/ 25 w 32"/>
                  <a:gd name="T33" fmla="*/ 1 h 12"/>
                  <a:gd name="T34" fmla="*/ 30 w 32"/>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2">
                    <a:moveTo>
                      <a:pt x="30" y="3"/>
                    </a:moveTo>
                    <a:lnTo>
                      <a:pt x="31" y="5"/>
                    </a:lnTo>
                    <a:lnTo>
                      <a:pt x="31" y="8"/>
                    </a:lnTo>
                    <a:lnTo>
                      <a:pt x="29" y="9"/>
                    </a:lnTo>
                    <a:lnTo>
                      <a:pt x="26" y="10"/>
                    </a:lnTo>
                    <a:lnTo>
                      <a:pt x="21" y="9"/>
                    </a:lnTo>
                    <a:lnTo>
                      <a:pt x="17" y="8"/>
                    </a:lnTo>
                    <a:lnTo>
                      <a:pt x="12" y="8"/>
                    </a:lnTo>
                    <a:lnTo>
                      <a:pt x="8" y="10"/>
                    </a:lnTo>
                    <a:lnTo>
                      <a:pt x="4" y="11"/>
                    </a:lnTo>
                    <a:lnTo>
                      <a:pt x="0" y="10"/>
                    </a:lnTo>
                    <a:lnTo>
                      <a:pt x="0" y="7"/>
                    </a:lnTo>
                    <a:lnTo>
                      <a:pt x="2" y="4"/>
                    </a:lnTo>
                    <a:lnTo>
                      <a:pt x="6" y="2"/>
                    </a:lnTo>
                    <a:lnTo>
                      <a:pt x="13" y="0"/>
                    </a:lnTo>
                    <a:lnTo>
                      <a:pt x="19" y="0"/>
                    </a:lnTo>
                    <a:lnTo>
                      <a:pt x="25" y="1"/>
                    </a:lnTo>
                    <a:lnTo>
                      <a:pt x="30"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3" name="Freeform 77"/>
              <p:cNvSpPr>
                <a:spLocks/>
              </p:cNvSpPr>
              <p:nvPr/>
            </p:nvSpPr>
            <p:spPr bwMode="auto">
              <a:xfrm>
                <a:off x="5083" y="2040"/>
                <a:ext cx="207" cy="111"/>
              </a:xfrm>
              <a:custGeom>
                <a:avLst/>
                <a:gdLst>
                  <a:gd name="T0" fmla="*/ 201 w 207"/>
                  <a:gd name="T1" fmla="*/ 99 h 111"/>
                  <a:gd name="T2" fmla="*/ 191 w 207"/>
                  <a:gd name="T3" fmla="*/ 108 h 111"/>
                  <a:gd name="T4" fmla="*/ 186 w 207"/>
                  <a:gd name="T5" fmla="*/ 100 h 111"/>
                  <a:gd name="T6" fmla="*/ 182 w 207"/>
                  <a:gd name="T7" fmla="*/ 83 h 111"/>
                  <a:gd name="T8" fmla="*/ 172 w 207"/>
                  <a:gd name="T9" fmla="*/ 64 h 111"/>
                  <a:gd name="T10" fmla="*/ 153 w 207"/>
                  <a:gd name="T11" fmla="*/ 40 h 111"/>
                  <a:gd name="T12" fmla="*/ 140 w 207"/>
                  <a:gd name="T13" fmla="*/ 41 h 111"/>
                  <a:gd name="T14" fmla="*/ 120 w 207"/>
                  <a:gd name="T15" fmla="*/ 48 h 111"/>
                  <a:gd name="T16" fmla="*/ 107 w 207"/>
                  <a:gd name="T17" fmla="*/ 49 h 111"/>
                  <a:gd name="T18" fmla="*/ 94 w 207"/>
                  <a:gd name="T19" fmla="*/ 46 h 111"/>
                  <a:gd name="T20" fmla="*/ 76 w 207"/>
                  <a:gd name="T21" fmla="*/ 40 h 111"/>
                  <a:gd name="T22" fmla="*/ 64 w 207"/>
                  <a:gd name="T23" fmla="*/ 36 h 111"/>
                  <a:gd name="T24" fmla="*/ 55 w 207"/>
                  <a:gd name="T25" fmla="*/ 33 h 111"/>
                  <a:gd name="T26" fmla="*/ 48 w 207"/>
                  <a:gd name="T27" fmla="*/ 42 h 111"/>
                  <a:gd name="T28" fmla="*/ 34 w 207"/>
                  <a:gd name="T29" fmla="*/ 52 h 111"/>
                  <a:gd name="T30" fmla="*/ 26 w 207"/>
                  <a:gd name="T31" fmla="*/ 65 h 111"/>
                  <a:gd name="T32" fmla="*/ 24 w 207"/>
                  <a:gd name="T33" fmla="*/ 81 h 111"/>
                  <a:gd name="T34" fmla="*/ 18 w 207"/>
                  <a:gd name="T35" fmla="*/ 92 h 111"/>
                  <a:gd name="T36" fmla="*/ 18 w 207"/>
                  <a:gd name="T37" fmla="*/ 102 h 111"/>
                  <a:gd name="T38" fmla="*/ 9 w 207"/>
                  <a:gd name="T39" fmla="*/ 99 h 111"/>
                  <a:gd name="T40" fmla="*/ 4 w 207"/>
                  <a:gd name="T41" fmla="*/ 85 h 111"/>
                  <a:gd name="T42" fmla="*/ 0 w 207"/>
                  <a:gd name="T43" fmla="*/ 64 h 111"/>
                  <a:gd name="T44" fmla="*/ 6 w 207"/>
                  <a:gd name="T45" fmla="*/ 43 h 111"/>
                  <a:gd name="T46" fmla="*/ 17 w 207"/>
                  <a:gd name="T47" fmla="*/ 27 h 111"/>
                  <a:gd name="T48" fmla="*/ 33 w 207"/>
                  <a:gd name="T49" fmla="*/ 20 h 111"/>
                  <a:gd name="T50" fmla="*/ 46 w 207"/>
                  <a:gd name="T51" fmla="*/ 20 h 111"/>
                  <a:gd name="T52" fmla="*/ 59 w 207"/>
                  <a:gd name="T53" fmla="*/ 16 h 111"/>
                  <a:gd name="T54" fmla="*/ 77 w 207"/>
                  <a:gd name="T55" fmla="*/ 6 h 111"/>
                  <a:gd name="T56" fmla="*/ 99 w 207"/>
                  <a:gd name="T57" fmla="*/ 1 h 111"/>
                  <a:gd name="T58" fmla="*/ 123 w 207"/>
                  <a:gd name="T59" fmla="*/ 0 h 111"/>
                  <a:gd name="T60" fmla="*/ 150 w 207"/>
                  <a:gd name="T61" fmla="*/ 4 h 111"/>
                  <a:gd name="T62" fmla="*/ 167 w 207"/>
                  <a:gd name="T63" fmla="*/ 11 h 111"/>
                  <a:gd name="T64" fmla="*/ 176 w 207"/>
                  <a:gd name="T65" fmla="*/ 24 h 111"/>
                  <a:gd name="T66" fmla="*/ 172 w 207"/>
                  <a:gd name="T67" fmla="*/ 36 h 111"/>
                  <a:gd name="T68" fmla="*/ 184 w 207"/>
                  <a:gd name="T69" fmla="*/ 40 h 111"/>
                  <a:gd name="T70" fmla="*/ 193 w 207"/>
                  <a:gd name="T71" fmla="*/ 46 h 111"/>
                  <a:gd name="T72" fmla="*/ 201 w 207"/>
                  <a:gd name="T73" fmla="*/ 53 h 111"/>
                  <a:gd name="T74" fmla="*/ 206 w 207"/>
                  <a:gd name="T75" fmla="*/ 65 h 111"/>
                  <a:gd name="T76" fmla="*/ 206 w 207"/>
                  <a:gd name="T77"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7" h="111">
                    <a:moveTo>
                      <a:pt x="204" y="91"/>
                    </a:moveTo>
                    <a:lnTo>
                      <a:pt x="201" y="99"/>
                    </a:lnTo>
                    <a:lnTo>
                      <a:pt x="197" y="104"/>
                    </a:lnTo>
                    <a:lnTo>
                      <a:pt x="191" y="108"/>
                    </a:lnTo>
                    <a:lnTo>
                      <a:pt x="185" y="110"/>
                    </a:lnTo>
                    <a:lnTo>
                      <a:pt x="186" y="100"/>
                    </a:lnTo>
                    <a:lnTo>
                      <a:pt x="184" y="91"/>
                    </a:lnTo>
                    <a:lnTo>
                      <a:pt x="182" y="83"/>
                    </a:lnTo>
                    <a:lnTo>
                      <a:pt x="178" y="73"/>
                    </a:lnTo>
                    <a:lnTo>
                      <a:pt x="172" y="64"/>
                    </a:lnTo>
                    <a:lnTo>
                      <a:pt x="163" y="51"/>
                    </a:lnTo>
                    <a:lnTo>
                      <a:pt x="153" y="40"/>
                    </a:lnTo>
                    <a:lnTo>
                      <a:pt x="148" y="37"/>
                    </a:lnTo>
                    <a:lnTo>
                      <a:pt x="140" y="41"/>
                    </a:lnTo>
                    <a:lnTo>
                      <a:pt x="131" y="45"/>
                    </a:lnTo>
                    <a:lnTo>
                      <a:pt x="120" y="48"/>
                    </a:lnTo>
                    <a:lnTo>
                      <a:pt x="114" y="49"/>
                    </a:lnTo>
                    <a:lnTo>
                      <a:pt x="107" y="49"/>
                    </a:lnTo>
                    <a:lnTo>
                      <a:pt x="100" y="48"/>
                    </a:lnTo>
                    <a:lnTo>
                      <a:pt x="94" y="46"/>
                    </a:lnTo>
                    <a:lnTo>
                      <a:pt x="84" y="43"/>
                    </a:lnTo>
                    <a:lnTo>
                      <a:pt x="76" y="40"/>
                    </a:lnTo>
                    <a:lnTo>
                      <a:pt x="68" y="36"/>
                    </a:lnTo>
                    <a:lnTo>
                      <a:pt x="64" y="36"/>
                    </a:lnTo>
                    <a:lnTo>
                      <a:pt x="61" y="35"/>
                    </a:lnTo>
                    <a:lnTo>
                      <a:pt x="55" y="33"/>
                    </a:lnTo>
                    <a:lnTo>
                      <a:pt x="52" y="37"/>
                    </a:lnTo>
                    <a:lnTo>
                      <a:pt x="48" y="42"/>
                    </a:lnTo>
                    <a:lnTo>
                      <a:pt x="41" y="46"/>
                    </a:lnTo>
                    <a:lnTo>
                      <a:pt x="34" y="52"/>
                    </a:lnTo>
                    <a:lnTo>
                      <a:pt x="29" y="57"/>
                    </a:lnTo>
                    <a:lnTo>
                      <a:pt x="26" y="65"/>
                    </a:lnTo>
                    <a:lnTo>
                      <a:pt x="27" y="73"/>
                    </a:lnTo>
                    <a:lnTo>
                      <a:pt x="24" y="81"/>
                    </a:lnTo>
                    <a:lnTo>
                      <a:pt x="20" y="86"/>
                    </a:lnTo>
                    <a:lnTo>
                      <a:pt x="18" y="92"/>
                    </a:lnTo>
                    <a:lnTo>
                      <a:pt x="17" y="97"/>
                    </a:lnTo>
                    <a:lnTo>
                      <a:pt x="18" y="102"/>
                    </a:lnTo>
                    <a:lnTo>
                      <a:pt x="11" y="102"/>
                    </a:lnTo>
                    <a:lnTo>
                      <a:pt x="9" y="99"/>
                    </a:lnTo>
                    <a:lnTo>
                      <a:pt x="6" y="93"/>
                    </a:lnTo>
                    <a:lnTo>
                      <a:pt x="4" y="85"/>
                    </a:lnTo>
                    <a:lnTo>
                      <a:pt x="2" y="76"/>
                    </a:lnTo>
                    <a:lnTo>
                      <a:pt x="0" y="64"/>
                    </a:lnTo>
                    <a:lnTo>
                      <a:pt x="2" y="53"/>
                    </a:lnTo>
                    <a:lnTo>
                      <a:pt x="6" y="43"/>
                    </a:lnTo>
                    <a:lnTo>
                      <a:pt x="12" y="34"/>
                    </a:lnTo>
                    <a:lnTo>
                      <a:pt x="17" y="27"/>
                    </a:lnTo>
                    <a:lnTo>
                      <a:pt x="26" y="22"/>
                    </a:lnTo>
                    <a:lnTo>
                      <a:pt x="33" y="20"/>
                    </a:lnTo>
                    <a:lnTo>
                      <a:pt x="40" y="19"/>
                    </a:lnTo>
                    <a:lnTo>
                      <a:pt x="46" y="20"/>
                    </a:lnTo>
                    <a:lnTo>
                      <a:pt x="53" y="22"/>
                    </a:lnTo>
                    <a:lnTo>
                      <a:pt x="59" y="16"/>
                    </a:lnTo>
                    <a:lnTo>
                      <a:pt x="66" y="11"/>
                    </a:lnTo>
                    <a:lnTo>
                      <a:pt x="77" y="6"/>
                    </a:lnTo>
                    <a:lnTo>
                      <a:pt x="86" y="4"/>
                    </a:lnTo>
                    <a:lnTo>
                      <a:pt x="99" y="1"/>
                    </a:lnTo>
                    <a:lnTo>
                      <a:pt x="109" y="0"/>
                    </a:lnTo>
                    <a:lnTo>
                      <a:pt x="123" y="0"/>
                    </a:lnTo>
                    <a:lnTo>
                      <a:pt x="137" y="2"/>
                    </a:lnTo>
                    <a:lnTo>
                      <a:pt x="150" y="4"/>
                    </a:lnTo>
                    <a:lnTo>
                      <a:pt x="160" y="6"/>
                    </a:lnTo>
                    <a:lnTo>
                      <a:pt x="167" y="11"/>
                    </a:lnTo>
                    <a:lnTo>
                      <a:pt x="173" y="17"/>
                    </a:lnTo>
                    <a:lnTo>
                      <a:pt x="176" y="24"/>
                    </a:lnTo>
                    <a:lnTo>
                      <a:pt x="174" y="29"/>
                    </a:lnTo>
                    <a:lnTo>
                      <a:pt x="172" y="36"/>
                    </a:lnTo>
                    <a:lnTo>
                      <a:pt x="178" y="37"/>
                    </a:lnTo>
                    <a:lnTo>
                      <a:pt x="184" y="40"/>
                    </a:lnTo>
                    <a:lnTo>
                      <a:pt x="189" y="43"/>
                    </a:lnTo>
                    <a:lnTo>
                      <a:pt x="193" y="46"/>
                    </a:lnTo>
                    <a:lnTo>
                      <a:pt x="197" y="49"/>
                    </a:lnTo>
                    <a:lnTo>
                      <a:pt x="201" y="53"/>
                    </a:lnTo>
                    <a:lnTo>
                      <a:pt x="204" y="57"/>
                    </a:lnTo>
                    <a:lnTo>
                      <a:pt x="206" y="65"/>
                    </a:lnTo>
                    <a:lnTo>
                      <a:pt x="206" y="76"/>
                    </a:lnTo>
                    <a:lnTo>
                      <a:pt x="206" y="83"/>
                    </a:lnTo>
                    <a:lnTo>
                      <a:pt x="204" y="91"/>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4" name="Freeform 78"/>
              <p:cNvSpPr>
                <a:spLocks/>
              </p:cNvSpPr>
              <p:nvPr/>
            </p:nvSpPr>
            <p:spPr bwMode="auto">
              <a:xfrm>
                <a:off x="5250" y="2084"/>
                <a:ext cx="28" cy="49"/>
              </a:xfrm>
              <a:custGeom>
                <a:avLst/>
                <a:gdLst>
                  <a:gd name="T0" fmla="*/ 22 w 28"/>
                  <a:gd name="T1" fmla="*/ 28 h 49"/>
                  <a:gd name="T2" fmla="*/ 24 w 28"/>
                  <a:gd name="T3" fmla="*/ 30 h 49"/>
                  <a:gd name="T4" fmla="*/ 25 w 28"/>
                  <a:gd name="T5" fmla="*/ 34 h 49"/>
                  <a:gd name="T6" fmla="*/ 27 w 28"/>
                  <a:gd name="T7" fmla="*/ 37 h 49"/>
                  <a:gd name="T8" fmla="*/ 27 w 28"/>
                  <a:gd name="T9" fmla="*/ 40 h 49"/>
                  <a:gd name="T10" fmla="*/ 26 w 28"/>
                  <a:gd name="T11" fmla="*/ 43 h 49"/>
                  <a:gd name="T12" fmla="*/ 25 w 28"/>
                  <a:gd name="T13" fmla="*/ 46 h 49"/>
                  <a:gd name="T14" fmla="*/ 23 w 28"/>
                  <a:gd name="T15" fmla="*/ 48 h 49"/>
                  <a:gd name="T16" fmla="*/ 21 w 28"/>
                  <a:gd name="T17" fmla="*/ 46 h 49"/>
                  <a:gd name="T18" fmla="*/ 20 w 28"/>
                  <a:gd name="T19" fmla="*/ 43 h 49"/>
                  <a:gd name="T20" fmla="*/ 20 w 28"/>
                  <a:gd name="T21" fmla="*/ 40 h 49"/>
                  <a:gd name="T22" fmla="*/ 21 w 28"/>
                  <a:gd name="T23" fmla="*/ 38 h 49"/>
                  <a:gd name="T24" fmla="*/ 22 w 28"/>
                  <a:gd name="T25" fmla="*/ 35 h 49"/>
                  <a:gd name="T26" fmla="*/ 21 w 28"/>
                  <a:gd name="T27" fmla="*/ 32 h 49"/>
                  <a:gd name="T28" fmla="*/ 20 w 28"/>
                  <a:gd name="T29" fmla="*/ 29 h 49"/>
                  <a:gd name="T30" fmla="*/ 19 w 28"/>
                  <a:gd name="T31" fmla="*/ 26 h 49"/>
                  <a:gd name="T32" fmla="*/ 17 w 28"/>
                  <a:gd name="T33" fmla="*/ 25 h 49"/>
                  <a:gd name="T34" fmla="*/ 16 w 28"/>
                  <a:gd name="T35" fmla="*/ 28 h 49"/>
                  <a:gd name="T36" fmla="*/ 17 w 28"/>
                  <a:gd name="T37" fmla="*/ 31 h 49"/>
                  <a:gd name="T38" fmla="*/ 18 w 28"/>
                  <a:gd name="T39" fmla="*/ 33 h 49"/>
                  <a:gd name="T40" fmla="*/ 16 w 28"/>
                  <a:gd name="T41" fmla="*/ 34 h 49"/>
                  <a:gd name="T42" fmla="*/ 15 w 28"/>
                  <a:gd name="T43" fmla="*/ 33 h 49"/>
                  <a:gd name="T44" fmla="*/ 14 w 28"/>
                  <a:gd name="T45" fmla="*/ 31 h 49"/>
                  <a:gd name="T46" fmla="*/ 13 w 28"/>
                  <a:gd name="T47" fmla="*/ 30 h 49"/>
                  <a:gd name="T48" fmla="*/ 13 w 28"/>
                  <a:gd name="T49" fmla="*/ 29 h 49"/>
                  <a:gd name="T50" fmla="*/ 14 w 28"/>
                  <a:gd name="T51" fmla="*/ 26 h 49"/>
                  <a:gd name="T52" fmla="*/ 14 w 28"/>
                  <a:gd name="T53" fmla="*/ 25 h 49"/>
                  <a:gd name="T54" fmla="*/ 15 w 28"/>
                  <a:gd name="T55" fmla="*/ 23 h 49"/>
                  <a:gd name="T56" fmla="*/ 15 w 28"/>
                  <a:gd name="T57" fmla="*/ 21 h 49"/>
                  <a:gd name="T58" fmla="*/ 15 w 28"/>
                  <a:gd name="T59" fmla="*/ 19 h 49"/>
                  <a:gd name="T60" fmla="*/ 13 w 28"/>
                  <a:gd name="T61" fmla="*/ 18 h 49"/>
                  <a:gd name="T62" fmla="*/ 11 w 28"/>
                  <a:gd name="T63" fmla="*/ 17 h 49"/>
                  <a:gd name="T64" fmla="*/ 9 w 28"/>
                  <a:gd name="T65" fmla="*/ 17 h 49"/>
                  <a:gd name="T66" fmla="*/ 10 w 28"/>
                  <a:gd name="T67" fmla="*/ 15 h 49"/>
                  <a:gd name="T68" fmla="*/ 10 w 28"/>
                  <a:gd name="T69" fmla="*/ 14 h 49"/>
                  <a:gd name="T70" fmla="*/ 10 w 28"/>
                  <a:gd name="T71" fmla="*/ 12 h 49"/>
                  <a:gd name="T72" fmla="*/ 9 w 28"/>
                  <a:gd name="T73" fmla="*/ 10 h 49"/>
                  <a:gd name="T74" fmla="*/ 9 w 28"/>
                  <a:gd name="T75" fmla="*/ 9 h 49"/>
                  <a:gd name="T76" fmla="*/ 7 w 28"/>
                  <a:gd name="T77" fmla="*/ 7 h 49"/>
                  <a:gd name="T78" fmla="*/ 7 w 28"/>
                  <a:gd name="T79" fmla="*/ 5 h 49"/>
                  <a:gd name="T80" fmla="*/ 6 w 28"/>
                  <a:gd name="T81" fmla="*/ 3 h 49"/>
                  <a:gd name="T82" fmla="*/ 4 w 28"/>
                  <a:gd name="T83" fmla="*/ 2 h 49"/>
                  <a:gd name="T84" fmla="*/ 2 w 28"/>
                  <a:gd name="T85" fmla="*/ 1 h 49"/>
                  <a:gd name="T86" fmla="*/ 1 w 28"/>
                  <a:gd name="T87" fmla="*/ 0 h 49"/>
                  <a:gd name="T88" fmla="*/ 0 w 28"/>
                  <a:gd name="T8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 h="49">
                    <a:moveTo>
                      <a:pt x="22" y="28"/>
                    </a:moveTo>
                    <a:lnTo>
                      <a:pt x="24" y="30"/>
                    </a:lnTo>
                    <a:lnTo>
                      <a:pt x="25" y="34"/>
                    </a:lnTo>
                    <a:lnTo>
                      <a:pt x="27" y="37"/>
                    </a:lnTo>
                    <a:lnTo>
                      <a:pt x="27" y="40"/>
                    </a:lnTo>
                    <a:lnTo>
                      <a:pt x="26" y="43"/>
                    </a:lnTo>
                    <a:lnTo>
                      <a:pt x="25" y="46"/>
                    </a:lnTo>
                    <a:lnTo>
                      <a:pt x="23" y="48"/>
                    </a:lnTo>
                    <a:lnTo>
                      <a:pt x="21" y="46"/>
                    </a:lnTo>
                    <a:lnTo>
                      <a:pt x="20" y="43"/>
                    </a:lnTo>
                    <a:lnTo>
                      <a:pt x="20" y="40"/>
                    </a:lnTo>
                    <a:lnTo>
                      <a:pt x="21" y="38"/>
                    </a:lnTo>
                    <a:lnTo>
                      <a:pt x="22" y="35"/>
                    </a:lnTo>
                    <a:lnTo>
                      <a:pt x="21" y="32"/>
                    </a:lnTo>
                    <a:lnTo>
                      <a:pt x="20" y="29"/>
                    </a:lnTo>
                    <a:lnTo>
                      <a:pt x="19" y="26"/>
                    </a:lnTo>
                    <a:lnTo>
                      <a:pt x="17" y="25"/>
                    </a:lnTo>
                    <a:lnTo>
                      <a:pt x="16" y="28"/>
                    </a:lnTo>
                    <a:lnTo>
                      <a:pt x="17" y="31"/>
                    </a:lnTo>
                    <a:lnTo>
                      <a:pt x="18" y="33"/>
                    </a:lnTo>
                    <a:lnTo>
                      <a:pt x="16" y="34"/>
                    </a:lnTo>
                    <a:lnTo>
                      <a:pt x="15" y="33"/>
                    </a:lnTo>
                    <a:lnTo>
                      <a:pt x="14" y="31"/>
                    </a:lnTo>
                    <a:lnTo>
                      <a:pt x="13" y="30"/>
                    </a:lnTo>
                    <a:lnTo>
                      <a:pt x="13" y="29"/>
                    </a:lnTo>
                    <a:lnTo>
                      <a:pt x="14" y="26"/>
                    </a:lnTo>
                    <a:lnTo>
                      <a:pt x="14" y="25"/>
                    </a:lnTo>
                    <a:lnTo>
                      <a:pt x="15" y="23"/>
                    </a:lnTo>
                    <a:lnTo>
                      <a:pt x="15" y="21"/>
                    </a:lnTo>
                    <a:lnTo>
                      <a:pt x="15" y="19"/>
                    </a:lnTo>
                    <a:lnTo>
                      <a:pt x="13" y="18"/>
                    </a:lnTo>
                    <a:lnTo>
                      <a:pt x="11" y="17"/>
                    </a:lnTo>
                    <a:lnTo>
                      <a:pt x="9" y="17"/>
                    </a:lnTo>
                    <a:lnTo>
                      <a:pt x="10" y="15"/>
                    </a:lnTo>
                    <a:lnTo>
                      <a:pt x="10" y="14"/>
                    </a:lnTo>
                    <a:lnTo>
                      <a:pt x="10" y="12"/>
                    </a:lnTo>
                    <a:lnTo>
                      <a:pt x="9" y="10"/>
                    </a:lnTo>
                    <a:lnTo>
                      <a:pt x="9" y="9"/>
                    </a:lnTo>
                    <a:lnTo>
                      <a:pt x="7" y="7"/>
                    </a:lnTo>
                    <a:lnTo>
                      <a:pt x="7" y="5"/>
                    </a:lnTo>
                    <a:lnTo>
                      <a:pt x="6" y="3"/>
                    </a:lnTo>
                    <a:lnTo>
                      <a:pt x="4" y="2"/>
                    </a:lnTo>
                    <a:lnTo>
                      <a:pt x="2" y="1"/>
                    </a:lnTo>
                    <a:lnTo>
                      <a:pt x="1"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5" name="Freeform 79"/>
              <p:cNvSpPr>
                <a:spLocks/>
              </p:cNvSpPr>
              <p:nvPr/>
            </p:nvSpPr>
            <p:spPr bwMode="auto">
              <a:xfrm>
                <a:off x="5144" y="2055"/>
                <a:ext cx="107" cy="30"/>
              </a:xfrm>
              <a:custGeom>
                <a:avLst/>
                <a:gdLst>
                  <a:gd name="T0" fmla="*/ 3 w 107"/>
                  <a:gd name="T1" fmla="*/ 12 h 30"/>
                  <a:gd name="T2" fmla="*/ 10 w 107"/>
                  <a:gd name="T3" fmla="*/ 13 h 30"/>
                  <a:gd name="T4" fmla="*/ 17 w 107"/>
                  <a:gd name="T5" fmla="*/ 16 h 30"/>
                  <a:gd name="T6" fmla="*/ 22 w 107"/>
                  <a:gd name="T7" fmla="*/ 20 h 30"/>
                  <a:gd name="T8" fmla="*/ 26 w 107"/>
                  <a:gd name="T9" fmla="*/ 24 h 30"/>
                  <a:gd name="T10" fmla="*/ 31 w 107"/>
                  <a:gd name="T11" fmla="*/ 26 h 30"/>
                  <a:gd name="T12" fmla="*/ 37 w 107"/>
                  <a:gd name="T13" fmla="*/ 28 h 30"/>
                  <a:gd name="T14" fmla="*/ 45 w 107"/>
                  <a:gd name="T15" fmla="*/ 29 h 30"/>
                  <a:gd name="T16" fmla="*/ 53 w 107"/>
                  <a:gd name="T17" fmla="*/ 29 h 30"/>
                  <a:gd name="T18" fmla="*/ 62 w 107"/>
                  <a:gd name="T19" fmla="*/ 28 h 30"/>
                  <a:gd name="T20" fmla="*/ 68 w 107"/>
                  <a:gd name="T21" fmla="*/ 27 h 30"/>
                  <a:gd name="T22" fmla="*/ 74 w 107"/>
                  <a:gd name="T23" fmla="*/ 24 h 30"/>
                  <a:gd name="T24" fmla="*/ 79 w 107"/>
                  <a:gd name="T25" fmla="*/ 22 h 30"/>
                  <a:gd name="T26" fmla="*/ 83 w 107"/>
                  <a:gd name="T27" fmla="*/ 17 h 30"/>
                  <a:gd name="T28" fmla="*/ 80 w 107"/>
                  <a:gd name="T29" fmla="*/ 18 h 30"/>
                  <a:gd name="T30" fmla="*/ 74 w 107"/>
                  <a:gd name="T31" fmla="*/ 20 h 30"/>
                  <a:gd name="T32" fmla="*/ 67 w 107"/>
                  <a:gd name="T33" fmla="*/ 21 h 30"/>
                  <a:gd name="T34" fmla="*/ 59 w 107"/>
                  <a:gd name="T35" fmla="*/ 21 h 30"/>
                  <a:gd name="T36" fmla="*/ 48 w 107"/>
                  <a:gd name="T37" fmla="*/ 20 h 30"/>
                  <a:gd name="T38" fmla="*/ 38 w 107"/>
                  <a:gd name="T39" fmla="*/ 18 h 30"/>
                  <a:gd name="T40" fmla="*/ 30 w 107"/>
                  <a:gd name="T41" fmla="*/ 16 h 30"/>
                  <a:gd name="T42" fmla="*/ 24 w 107"/>
                  <a:gd name="T43" fmla="*/ 13 h 30"/>
                  <a:gd name="T44" fmla="*/ 26 w 107"/>
                  <a:gd name="T45" fmla="*/ 11 h 30"/>
                  <a:gd name="T46" fmla="*/ 35 w 107"/>
                  <a:gd name="T47" fmla="*/ 13 h 30"/>
                  <a:gd name="T48" fmla="*/ 43 w 107"/>
                  <a:gd name="T49" fmla="*/ 14 h 30"/>
                  <a:gd name="T50" fmla="*/ 51 w 107"/>
                  <a:gd name="T51" fmla="*/ 15 h 30"/>
                  <a:gd name="T52" fmla="*/ 58 w 107"/>
                  <a:gd name="T53" fmla="*/ 14 h 30"/>
                  <a:gd name="T54" fmla="*/ 65 w 107"/>
                  <a:gd name="T55" fmla="*/ 9 h 30"/>
                  <a:gd name="T56" fmla="*/ 73 w 107"/>
                  <a:gd name="T57" fmla="*/ 7 h 30"/>
                  <a:gd name="T58" fmla="*/ 81 w 107"/>
                  <a:gd name="T59" fmla="*/ 7 h 30"/>
                  <a:gd name="T60" fmla="*/ 89 w 107"/>
                  <a:gd name="T61" fmla="*/ 2 h 30"/>
                  <a:gd name="T62" fmla="*/ 99 w 107"/>
                  <a:gd name="T63" fmla="*/ 0 h 30"/>
                  <a:gd name="T64" fmla="*/ 106 w 107"/>
                  <a:gd name="T65" fmla="*/ 1 h 30"/>
                  <a:gd name="T66" fmla="*/ 103 w 107"/>
                  <a:gd name="T67" fmla="*/ 7 h 30"/>
                  <a:gd name="T68" fmla="*/ 95 w 107"/>
                  <a:gd name="T69" fmla="*/ 10 h 30"/>
                  <a:gd name="T70" fmla="*/ 85 w 107"/>
                  <a:gd name="T71" fmla="*/ 10 h 30"/>
                  <a:gd name="T72" fmla="*/ 81 w 107"/>
                  <a:gd name="T73" fmla="*/ 12 h 30"/>
                  <a:gd name="T74" fmla="*/ 78 w 107"/>
                  <a:gd name="T75" fmla="*/ 16 h 30"/>
                  <a:gd name="T76" fmla="*/ 72 w 107"/>
                  <a:gd name="T77" fmla="*/ 17 h 30"/>
                  <a:gd name="T78" fmla="*/ 65 w 107"/>
                  <a:gd name="T79"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 h="30">
                    <a:moveTo>
                      <a:pt x="0" y="13"/>
                    </a:moveTo>
                    <a:lnTo>
                      <a:pt x="3" y="12"/>
                    </a:lnTo>
                    <a:lnTo>
                      <a:pt x="6" y="13"/>
                    </a:lnTo>
                    <a:lnTo>
                      <a:pt x="10" y="13"/>
                    </a:lnTo>
                    <a:lnTo>
                      <a:pt x="14" y="15"/>
                    </a:lnTo>
                    <a:lnTo>
                      <a:pt x="17" y="16"/>
                    </a:lnTo>
                    <a:lnTo>
                      <a:pt x="19" y="18"/>
                    </a:lnTo>
                    <a:lnTo>
                      <a:pt x="22" y="20"/>
                    </a:lnTo>
                    <a:lnTo>
                      <a:pt x="23" y="22"/>
                    </a:lnTo>
                    <a:lnTo>
                      <a:pt x="26" y="24"/>
                    </a:lnTo>
                    <a:lnTo>
                      <a:pt x="28" y="25"/>
                    </a:lnTo>
                    <a:lnTo>
                      <a:pt x="31" y="26"/>
                    </a:lnTo>
                    <a:lnTo>
                      <a:pt x="34" y="27"/>
                    </a:lnTo>
                    <a:lnTo>
                      <a:pt x="37" y="28"/>
                    </a:lnTo>
                    <a:lnTo>
                      <a:pt x="41" y="29"/>
                    </a:lnTo>
                    <a:lnTo>
                      <a:pt x="45" y="29"/>
                    </a:lnTo>
                    <a:lnTo>
                      <a:pt x="50" y="29"/>
                    </a:lnTo>
                    <a:lnTo>
                      <a:pt x="53" y="29"/>
                    </a:lnTo>
                    <a:lnTo>
                      <a:pt x="58" y="29"/>
                    </a:lnTo>
                    <a:lnTo>
                      <a:pt x="62" y="28"/>
                    </a:lnTo>
                    <a:lnTo>
                      <a:pt x="65" y="27"/>
                    </a:lnTo>
                    <a:lnTo>
                      <a:pt x="68" y="27"/>
                    </a:lnTo>
                    <a:lnTo>
                      <a:pt x="70" y="26"/>
                    </a:lnTo>
                    <a:lnTo>
                      <a:pt x="74" y="24"/>
                    </a:lnTo>
                    <a:lnTo>
                      <a:pt x="77" y="23"/>
                    </a:lnTo>
                    <a:lnTo>
                      <a:pt x="79" y="22"/>
                    </a:lnTo>
                    <a:lnTo>
                      <a:pt x="82" y="20"/>
                    </a:lnTo>
                    <a:lnTo>
                      <a:pt x="83" y="17"/>
                    </a:lnTo>
                    <a:lnTo>
                      <a:pt x="84" y="15"/>
                    </a:lnTo>
                    <a:lnTo>
                      <a:pt x="80" y="18"/>
                    </a:lnTo>
                    <a:lnTo>
                      <a:pt x="77" y="20"/>
                    </a:lnTo>
                    <a:lnTo>
                      <a:pt x="74" y="20"/>
                    </a:lnTo>
                    <a:lnTo>
                      <a:pt x="71" y="21"/>
                    </a:lnTo>
                    <a:lnTo>
                      <a:pt x="67" y="21"/>
                    </a:lnTo>
                    <a:lnTo>
                      <a:pt x="63" y="21"/>
                    </a:lnTo>
                    <a:lnTo>
                      <a:pt x="59" y="21"/>
                    </a:lnTo>
                    <a:lnTo>
                      <a:pt x="55" y="20"/>
                    </a:lnTo>
                    <a:lnTo>
                      <a:pt x="48" y="20"/>
                    </a:lnTo>
                    <a:lnTo>
                      <a:pt x="43" y="19"/>
                    </a:lnTo>
                    <a:lnTo>
                      <a:pt x="38" y="18"/>
                    </a:lnTo>
                    <a:lnTo>
                      <a:pt x="35" y="18"/>
                    </a:lnTo>
                    <a:lnTo>
                      <a:pt x="30" y="16"/>
                    </a:lnTo>
                    <a:lnTo>
                      <a:pt x="28" y="15"/>
                    </a:lnTo>
                    <a:lnTo>
                      <a:pt x="24" y="13"/>
                    </a:lnTo>
                    <a:lnTo>
                      <a:pt x="23" y="11"/>
                    </a:lnTo>
                    <a:lnTo>
                      <a:pt x="26" y="11"/>
                    </a:lnTo>
                    <a:lnTo>
                      <a:pt x="30" y="11"/>
                    </a:lnTo>
                    <a:lnTo>
                      <a:pt x="35" y="13"/>
                    </a:lnTo>
                    <a:lnTo>
                      <a:pt x="39" y="13"/>
                    </a:lnTo>
                    <a:lnTo>
                      <a:pt x="43" y="14"/>
                    </a:lnTo>
                    <a:lnTo>
                      <a:pt x="46" y="15"/>
                    </a:lnTo>
                    <a:lnTo>
                      <a:pt x="51" y="15"/>
                    </a:lnTo>
                    <a:lnTo>
                      <a:pt x="54" y="15"/>
                    </a:lnTo>
                    <a:lnTo>
                      <a:pt x="58" y="14"/>
                    </a:lnTo>
                    <a:lnTo>
                      <a:pt x="62" y="12"/>
                    </a:lnTo>
                    <a:lnTo>
                      <a:pt x="65" y="9"/>
                    </a:lnTo>
                    <a:lnTo>
                      <a:pt x="68" y="8"/>
                    </a:lnTo>
                    <a:lnTo>
                      <a:pt x="73" y="7"/>
                    </a:lnTo>
                    <a:lnTo>
                      <a:pt x="77" y="8"/>
                    </a:lnTo>
                    <a:lnTo>
                      <a:pt x="81" y="7"/>
                    </a:lnTo>
                    <a:lnTo>
                      <a:pt x="85" y="5"/>
                    </a:lnTo>
                    <a:lnTo>
                      <a:pt x="89" y="2"/>
                    </a:lnTo>
                    <a:lnTo>
                      <a:pt x="93" y="0"/>
                    </a:lnTo>
                    <a:lnTo>
                      <a:pt x="99" y="0"/>
                    </a:lnTo>
                    <a:lnTo>
                      <a:pt x="103" y="1"/>
                    </a:lnTo>
                    <a:lnTo>
                      <a:pt x="106" y="1"/>
                    </a:lnTo>
                    <a:lnTo>
                      <a:pt x="105" y="4"/>
                    </a:lnTo>
                    <a:lnTo>
                      <a:pt x="103" y="7"/>
                    </a:lnTo>
                    <a:lnTo>
                      <a:pt x="100" y="9"/>
                    </a:lnTo>
                    <a:lnTo>
                      <a:pt x="95" y="10"/>
                    </a:lnTo>
                    <a:lnTo>
                      <a:pt x="90" y="11"/>
                    </a:lnTo>
                    <a:lnTo>
                      <a:pt x="85" y="10"/>
                    </a:lnTo>
                    <a:lnTo>
                      <a:pt x="82" y="10"/>
                    </a:lnTo>
                    <a:lnTo>
                      <a:pt x="81" y="12"/>
                    </a:lnTo>
                    <a:lnTo>
                      <a:pt x="80" y="14"/>
                    </a:lnTo>
                    <a:lnTo>
                      <a:pt x="78" y="16"/>
                    </a:lnTo>
                    <a:lnTo>
                      <a:pt x="75" y="17"/>
                    </a:lnTo>
                    <a:lnTo>
                      <a:pt x="72" y="17"/>
                    </a:lnTo>
                    <a:lnTo>
                      <a:pt x="68" y="17"/>
                    </a:lnTo>
                    <a:lnTo>
                      <a:pt x="65" y="16"/>
                    </a:lnTo>
                    <a:lnTo>
                      <a:pt x="62" y="1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6" name="Freeform 80"/>
              <p:cNvSpPr>
                <a:spLocks/>
              </p:cNvSpPr>
              <p:nvPr/>
            </p:nvSpPr>
            <p:spPr bwMode="auto">
              <a:xfrm>
                <a:off x="5102" y="2070"/>
                <a:ext cx="35" cy="51"/>
              </a:xfrm>
              <a:custGeom>
                <a:avLst/>
                <a:gdLst>
                  <a:gd name="T0" fmla="*/ 26 w 35"/>
                  <a:gd name="T1" fmla="*/ 1 h 51"/>
                  <a:gd name="T2" fmla="*/ 23 w 35"/>
                  <a:gd name="T3" fmla="*/ 2 h 51"/>
                  <a:gd name="T4" fmla="*/ 19 w 35"/>
                  <a:gd name="T5" fmla="*/ 5 h 51"/>
                  <a:gd name="T6" fmla="*/ 14 w 35"/>
                  <a:gd name="T7" fmla="*/ 8 h 51"/>
                  <a:gd name="T8" fmla="*/ 11 w 35"/>
                  <a:gd name="T9" fmla="*/ 10 h 51"/>
                  <a:gd name="T10" fmla="*/ 9 w 35"/>
                  <a:gd name="T11" fmla="*/ 12 h 51"/>
                  <a:gd name="T12" fmla="*/ 7 w 35"/>
                  <a:gd name="T13" fmla="*/ 13 h 51"/>
                  <a:gd name="T14" fmla="*/ 6 w 35"/>
                  <a:gd name="T15" fmla="*/ 16 h 51"/>
                  <a:gd name="T16" fmla="*/ 6 w 35"/>
                  <a:gd name="T17" fmla="*/ 19 h 51"/>
                  <a:gd name="T18" fmla="*/ 7 w 35"/>
                  <a:gd name="T19" fmla="*/ 22 h 51"/>
                  <a:gd name="T20" fmla="*/ 6 w 35"/>
                  <a:gd name="T21" fmla="*/ 25 h 51"/>
                  <a:gd name="T22" fmla="*/ 4 w 35"/>
                  <a:gd name="T23" fmla="*/ 29 h 51"/>
                  <a:gd name="T24" fmla="*/ 3 w 35"/>
                  <a:gd name="T25" fmla="*/ 33 h 51"/>
                  <a:gd name="T26" fmla="*/ 0 w 35"/>
                  <a:gd name="T27" fmla="*/ 35 h 51"/>
                  <a:gd name="T28" fmla="*/ 2 w 35"/>
                  <a:gd name="T29" fmla="*/ 39 h 51"/>
                  <a:gd name="T30" fmla="*/ 3 w 35"/>
                  <a:gd name="T31" fmla="*/ 44 h 51"/>
                  <a:gd name="T32" fmla="*/ 5 w 35"/>
                  <a:gd name="T33" fmla="*/ 47 h 51"/>
                  <a:gd name="T34" fmla="*/ 5 w 35"/>
                  <a:gd name="T35" fmla="*/ 50 h 51"/>
                  <a:gd name="T36" fmla="*/ 6 w 35"/>
                  <a:gd name="T37" fmla="*/ 48 h 51"/>
                  <a:gd name="T38" fmla="*/ 7 w 35"/>
                  <a:gd name="T39" fmla="*/ 46 h 51"/>
                  <a:gd name="T40" fmla="*/ 8 w 35"/>
                  <a:gd name="T41" fmla="*/ 43 h 51"/>
                  <a:gd name="T42" fmla="*/ 7 w 35"/>
                  <a:gd name="T43" fmla="*/ 40 h 51"/>
                  <a:gd name="T44" fmla="*/ 7 w 35"/>
                  <a:gd name="T45" fmla="*/ 37 h 51"/>
                  <a:gd name="T46" fmla="*/ 7 w 35"/>
                  <a:gd name="T47" fmla="*/ 33 h 51"/>
                  <a:gd name="T48" fmla="*/ 6 w 35"/>
                  <a:gd name="T49" fmla="*/ 30 h 51"/>
                  <a:gd name="T50" fmla="*/ 7 w 35"/>
                  <a:gd name="T51" fmla="*/ 27 h 51"/>
                  <a:gd name="T52" fmla="*/ 9 w 35"/>
                  <a:gd name="T53" fmla="*/ 25 h 51"/>
                  <a:gd name="T54" fmla="*/ 10 w 35"/>
                  <a:gd name="T55" fmla="*/ 21 h 51"/>
                  <a:gd name="T56" fmla="*/ 12 w 35"/>
                  <a:gd name="T57" fmla="*/ 19 h 51"/>
                  <a:gd name="T58" fmla="*/ 14 w 35"/>
                  <a:gd name="T59" fmla="*/ 17 h 51"/>
                  <a:gd name="T60" fmla="*/ 13 w 35"/>
                  <a:gd name="T61" fmla="*/ 20 h 51"/>
                  <a:gd name="T62" fmla="*/ 12 w 35"/>
                  <a:gd name="T63" fmla="*/ 23 h 51"/>
                  <a:gd name="T64" fmla="*/ 16 w 35"/>
                  <a:gd name="T65" fmla="*/ 19 h 51"/>
                  <a:gd name="T66" fmla="*/ 17 w 35"/>
                  <a:gd name="T67" fmla="*/ 17 h 51"/>
                  <a:gd name="T68" fmla="*/ 19 w 35"/>
                  <a:gd name="T69" fmla="*/ 16 h 51"/>
                  <a:gd name="T70" fmla="*/ 22 w 35"/>
                  <a:gd name="T71" fmla="*/ 14 h 51"/>
                  <a:gd name="T72" fmla="*/ 26 w 35"/>
                  <a:gd name="T73" fmla="*/ 12 h 51"/>
                  <a:gd name="T74" fmla="*/ 29 w 35"/>
                  <a:gd name="T75" fmla="*/ 9 h 51"/>
                  <a:gd name="T76" fmla="*/ 31 w 35"/>
                  <a:gd name="T77" fmla="*/ 6 h 51"/>
                  <a:gd name="T78" fmla="*/ 33 w 35"/>
                  <a:gd name="T79" fmla="*/ 4 h 51"/>
                  <a:gd name="T80" fmla="*/ 34 w 35"/>
                  <a:gd name="T81" fmla="*/ 1 h 51"/>
                  <a:gd name="T82" fmla="*/ 32 w 35"/>
                  <a:gd name="T83" fmla="*/ 0 h 51"/>
                  <a:gd name="T84" fmla="*/ 29 w 35"/>
                  <a:gd name="T85" fmla="*/ 0 h 51"/>
                  <a:gd name="T86" fmla="*/ 26 w 35"/>
                  <a:gd name="T87"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51">
                    <a:moveTo>
                      <a:pt x="26" y="1"/>
                    </a:moveTo>
                    <a:lnTo>
                      <a:pt x="23" y="2"/>
                    </a:lnTo>
                    <a:lnTo>
                      <a:pt x="19" y="5"/>
                    </a:lnTo>
                    <a:lnTo>
                      <a:pt x="14" y="8"/>
                    </a:lnTo>
                    <a:lnTo>
                      <a:pt x="11" y="10"/>
                    </a:lnTo>
                    <a:lnTo>
                      <a:pt x="9" y="12"/>
                    </a:lnTo>
                    <a:lnTo>
                      <a:pt x="7" y="13"/>
                    </a:lnTo>
                    <a:lnTo>
                      <a:pt x="6" y="16"/>
                    </a:lnTo>
                    <a:lnTo>
                      <a:pt x="6" y="19"/>
                    </a:lnTo>
                    <a:lnTo>
                      <a:pt x="7" y="22"/>
                    </a:lnTo>
                    <a:lnTo>
                      <a:pt x="6" y="25"/>
                    </a:lnTo>
                    <a:lnTo>
                      <a:pt x="4" y="29"/>
                    </a:lnTo>
                    <a:lnTo>
                      <a:pt x="3" y="33"/>
                    </a:lnTo>
                    <a:lnTo>
                      <a:pt x="0" y="35"/>
                    </a:lnTo>
                    <a:lnTo>
                      <a:pt x="2" y="39"/>
                    </a:lnTo>
                    <a:lnTo>
                      <a:pt x="3" y="44"/>
                    </a:lnTo>
                    <a:lnTo>
                      <a:pt x="5" y="47"/>
                    </a:lnTo>
                    <a:lnTo>
                      <a:pt x="5" y="50"/>
                    </a:lnTo>
                    <a:lnTo>
                      <a:pt x="6" y="48"/>
                    </a:lnTo>
                    <a:lnTo>
                      <a:pt x="7" y="46"/>
                    </a:lnTo>
                    <a:lnTo>
                      <a:pt x="8" y="43"/>
                    </a:lnTo>
                    <a:lnTo>
                      <a:pt x="7" y="40"/>
                    </a:lnTo>
                    <a:lnTo>
                      <a:pt x="7" y="37"/>
                    </a:lnTo>
                    <a:lnTo>
                      <a:pt x="7" y="33"/>
                    </a:lnTo>
                    <a:lnTo>
                      <a:pt x="6" y="30"/>
                    </a:lnTo>
                    <a:lnTo>
                      <a:pt x="7" y="27"/>
                    </a:lnTo>
                    <a:lnTo>
                      <a:pt x="9" y="25"/>
                    </a:lnTo>
                    <a:lnTo>
                      <a:pt x="10" y="21"/>
                    </a:lnTo>
                    <a:lnTo>
                      <a:pt x="12" y="19"/>
                    </a:lnTo>
                    <a:lnTo>
                      <a:pt x="14" y="17"/>
                    </a:lnTo>
                    <a:lnTo>
                      <a:pt x="13" y="20"/>
                    </a:lnTo>
                    <a:lnTo>
                      <a:pt x="12" y="23"/>
                    </a:lnTo>
                    <a:lnTo>
                      <a:pt x="16" y="19"/>
                    </a:lnTo>
                    <a:lnTo>
                      <a:pt x="17" y="17"/>
                    </a:lnTo>
                    <a:lnTo>
                      <a:pt x="19" y="16"/>
                    </a:lnTo>
                    <a:lnTo>
                      <a:pt x="22" y="14"/>
                    </a:lnTo>
                    <a:lnTo>
                      <a:pt x="26" y="12"/>
                    </a:lnTo>
                    <a:lnTo>
                      <a:pt x="29" y="9"/>
                    </a:lnTo>
                    <a:lnTo>
                      <a:pt x="31" y="6"/>
                    </a:lnTo>
                    <a:lnTo>
                      <a:pt x="33" y="4"/>
                    </a:lnTo>
                    <a:lnTo>
                      <a:pt x="34" y="1"/>
                    </a:lnTo>
                    <a:lnTo>
                      <a:pt x="32" y="0"/>
                    </a:lnTo>
                    <a:lnTo>
                      <a:pt x="29" y="0"/>
                    </a:lnTo>
                    <a:lnTo>
                      <a:pt x="2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7" name="Freeform 81"/>
              <p:cNvSpPr>
                <a:spLocks/>
              </p:cNvSpPr>
              <p:nvPr/>
            </p:nvSpPr>
            <p:spPr bwMode="auto">
              <a:xfrm>
                <a:off x="5111" y="2046"/>
                <a:ext cx="41" cy="18"/>
              </a:xfrm>
              <a:custGeom>
                <a:avLst/>
                <a:gdLst>
                  <a:gd name="T0" fmla="*/ 40 w 41"/>
                  <a:gd name="T1" fmla="*/ 3 h 18"/>
                  <a:gd name="T2" fmla="*/ 35 w 41"/>
                  <a:gd name="T3" fmla="*/ 2 h 18"/>
                  <a:gd name="T4" fmla="*/ 31 w 41"/>
                  <a:gd name="T5" fmla="*/ 3 h 18"/>
                  <a:gd name="T6" fmla="*/ 29 w 41"/>
                  <a:gd name="T7" fmla="*/ 5 h 18"/>
                  <a:gd name="T8" fmla="*/ 27 w 41"/>
                  <a:gd name="T9" fmla="*/ 8 h 18"/>
                  <a:gd name="T10" fmla="*/ 27 w 41"/>
                  <a:gd name="T11" fmla="*/ 10 h 18"/>
                  <a:gd name="T12" fmla="*/ 26 w 41"/>
                  <a:gd name="T13" fmla="*/ 12 h 18"/>
                  <a:gd name="T14" fmla="*/ 26 w 41"/>
                  <a:gd name="T15" fmla="*/ 14 h 18"/>
                  <a:gd name="T16" fmla="*/ 26 w 41"/>
                  <a:gd name="T17" fmla="*/ 15 h 18"/>
                  <a:gd name="T18" fmla="*/ 24 w 41"/>
                  <a:gd name="T19" fmla="*/ 13 h 18"/>
                  <a:gd name="T20" fmla="*/ 24 w 41"/>
                  <a:gd name="T21" fmla="*/ 10 h 18"/>
                  <a:gd name="T22" fmla="*/ 24 w 41"/>
                  <a:gd name="T23" fmla="*/ 8 h 18"/>
                  <a:gd name="T24" fmla="*/ 25 w 41"/>
                  <a:gd name="T25" fmla="*/ 5 h 18"/>
                  <a:gd name="T26" fmla="*/ 27 w 41"/>
                  <a:gd name="T27" fmla="*/ 2 h 18"/>
                  <a:gd name="T28" fmla="*/ 29 w 41"/>
                  <a:gd name="T29" fmla="*/ 0 h 18"/>
                  <a:gd name="T30" fmla="*/ 26 w 41"/>
                  <a:gd name="T31" fmla="*/ 1 h 18"/>
                  <a:gd name="T32" fmla="*/ 23 w 41"/>
                  <a:gd name="T33" fmla="*/ 5 h 18"/>
                  <a:gd name="T34" fmla="*/ 22 w 41"/>
                  <a:gd name="T35" fmla="*/ 7 h 18"/>
                  <a:gd name="T36" fmla="*/ 21 w 41"/>
                  <a:gd name="T37" fmla="*/ 9 h 18"/>
                  <a:gd name="T38" fmla="*/ 22 w 41"/>
                  <a:gd name="T39" fmla="*/ 12 h 18"/>
                  <a:gd name="T40" fmla="*/ 22 w 41"/>
                  <a:gd name="T41" fmla="*/ 13 h 18"/>
                  <a:gd name="T42" fmla="*/ 20 w 41"/>
                  <a:gd name="T43" fmla="*/ 11 h 18"/>
                  <a:gd name="T44" fmla="*/ 18 w 41"/>
                  <a:gd name="T45" fmla="*/ 8 h 18"/>
                  <a:gd name="T46" fmla="*/ 15 w 41"/>
                  <a:gd name="T47" fmla="*/ 6 h 18"/>
                  <a:gd name="T48" fmla="*/ 11 w 41"/>
                  <a:gd name="T49" fmla="*/ 5 h 18"/>
                  <a:gd name="T50" fmla="*/ 7 w 41"/>
                  <a:gd name="T51" fmla="*/ 5 h 18"/>
                  <a:gd name="T52" fmla="*/ 4 w 41"/>
                  <a:gd name="T53" fmla="*/ 5 h 18"/>
                  <a:gd name="T54" fmla="*/ 2 w 41"/>
                  <a:gd name="T55" fmla="*/ 5 h 18"/>
                  <a:gd name="T56" fmla="*/ 0 w 41"/>
                  <a:gd name="T57" fmla="*/ 6 h 18"/>
                  <a:gd name="T58" fmla="*/ 3 w 41"/>
                  <a:gd name="T59" fmla="*/ 6 h 18"/>
                  <a:gd name="T60" fmla="*/ 5 w 41"/>
                  <a:gd name="T61" fmla="*/ 7 h 18"/>
                  <a:gd name="T62" fmla="*/ 7 w 41"/>
                  <a:gd name="T63" fmla="*/ 7 h 18"/>
                  <a:gd name="T64" fmla="*/ 11 w 41"/>
                  <a:gd name="T65" fmla="*/ 8 h 18"/>
                  <a:gd name="T66" fmla="*/ 13 w 41"/>
                  <a:gd name="T67" fmla="*/ 9 h 18"/>
                  <a:gd name="T68" fmla="*/ 15 w 41"/>
                  <a:gd name="T69" fmla="*/ 11 h 18"/>
                  <a:gd name="T70" fmla="*/ 16 w 41"/>
                  <a:gd name="T71" fmla="*/ 12 h 18"/>
                  <a:gd name="T72" fmla="*/ 17 w 41"/>
                  <a:gd name="T73" fmla="*/ 14 h 18"/>
                  <a:gd name="T74" fmla="*/ 18 w 41"/>
                  <a:gd name="T75"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18">
                    <a:moveTo>
                      <a:pt x="40" y="3"/>
                    </a:moveTo>
                    <a:lnTo>
                      <a:pt x="35" y="2"/>
                    </a:lnTo>
                    <a:lnTo>
                      <a:pt x="31" y="3"/>
                    </a:lnTo>
                    <a:lnTo>
                      <a:pt x="29" y="5"/>
                    </a:lnTo>
                    <a:lnTo>
                      <a:pt x="27" y="8"/>
                    </a:lnTo>
                    <a:lnTo>
                      <a:pt x="27" y="10"/>
                    </a:lnTo>
                    <a:lnTo>
                      <a:pt x="26" y="12"/>
                    </a:lnTo>
                    <a:lnTo>
                      <a:pt x="26" y="14"/>
                    </a:lnTo>
                    <a:lnTo>
                      <a:pt x="26" y="15"/>
                    </a:lnTo>
                    <a:lnTo>
                      <a:pt x="24" y="13"/>
                    </a:lnTo>
                    <a:lnTo>
                      <a:pt x="24" y="10"/>
                    </a:lnTo>
                    <a:lnTo>
                      <a:pt x="24" y="8"/>
                    </a:lnTo>
                    <a:lnTo>
                      <a:pt x="25" y="5"/>
                    </a:lnTo>
                    <a:lnTo>
                      <a:pt x="27" y="2"/>
                    </a:lnTo>
                    <a:lnTo>
                      <a:pt x="29" y="0"/>
                    </a:lnTo>
                    <a:lnTo>
                      <a:pt x="26" y="1"/>
                    </a:lnTo>
                    <a:lnTo>
                      <a:pt x="23" y="5"/>
                    </a:lnTo>
                    <a:lnTo>
                      <a:pt x="22" y="7"/>
                    </a:lnTo>
                    <a:lnTo>
                      <a:pt x="21" y="9"/>
                    </a:lnTo>
                    <a:lnTo>
                      <a:pt x="22" y="12"/>
                    </a:lnTo>
                    <a:lnTo>
                      <a:pt x="22" y="13"/>
                    </a:lnTo>
                    <a:lnTo>
                      <a:pt x="20" y="11"/>
                    </a:lnTo>
                    <a:lnTo>
                      <a:pt x="18" y="8"/>
                    </a:lnTo>
                    <a:lnTo>
                      <a:pt x="15" y="6"/>
                    </a:lnTo>
                    <a:lnTo>
                      <a:pt x="11" y="5"/>
                    </a:lnTo>
                    <a:lnTo>
                      <a:pt x="7" y="5"/>
                    </a:lnTo>
                    <a:lnTo>
                      <a:pt x="4" y="5"/>
                    </a:lnTo>
                    <a:lnTo>
                      <a:pt x="2" y="5"/>
                    </a:lnTo>
                    <a:lnTo>
                      <a:pt x="0" y="6"/>
                    </a:lnTo>
                    <a:lnTo>
                      <a:pt x="3" y="6"/>
                    </a:lnTo>
                    <a:lnTo>
                      <a:pt x="5" y="7"/>
                    </a:lnTo>
                    <a:lnTo>
                      <a:pt x="7" y="7"/>
                    </a:lnTo>
                    <a:lnTo>
                      <a:pt x="11" y="8"/>
                    </a:lnTo>
                    <a:lnTo>
                      <a:pt x="13" y="9"/>
                    </a:lnTo>
                    <a:lnTo>
                      <a:pt x="15" y="11"/>
                    </a:lnTo>
                    <a:lnTo>
                      <a:pt x="16" y="12"/>
                    </a:lnTo>
                    <a:lnTo>
                      <a:pt x="17" y="14"/>
                    </a:lnTo>
                    <a:lnTo>
                      <a:pt x="1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8" name="Freeform 82"/>
              <p:cNvSpPr>
                <a:spLocks/>
              </p:cNvSpPr>
              <p:nvPr/>
            </p:nvSpPr>
            <p:spPr bwMode="auto">
              <a:xfrm>
                <a:off x="5198" y="2089"/>
                <a:ext cx="32" cy="12"/>
              </a:xfrm>
              <a:custGeom>
                <a:avLst/>
                <a:gdLst>
                  <a:gd name="T0" fmla="*/ 1 w 32"/>
                  <a:gd name="T1" fmla="*/ 3 h 12"/>
                  <a:gd name="T2" fmla="*/ 0 w 32"/>
                  <a:gd name="T3" fmla="*/ 5 h 12"/>
                  <a:gd name="T4" fmla="*/ 0 w 32"/>
                  <a:gd name="T5" fmla="*/ 7 h 12"/>
                  <a:gd name="T6" fmla="*/ 2 w 32"/>
                  <a:gd name="T7" fmla="*/ 9 h 12"/>
                  <a:gd name="T8" fmla="*/ 5 w 32"/>
                  <a:gd name="T9" fmla="*/ 9 h 12"/>
                  <a:gd name="T10" fmla="*/ 10 w 32"/>
                  <a:gd name="T11" fmla="*/ 8 h 12"/>
                  <a:gd name="T12" fmla="*/ 15 w 32"/>
                  <a:gd name="T13" fmla="*/ 8 h 12"/>
                  <a:gd name="T14" fmla="*/ 20 w 32"/>
                  <a:gd name="T15" fmla="*/ 8 h 12"/>
                  <a:gd name="T16" fmla="*/ 24 w 32"/>
                  <a:gd name="T17" fmla="*/ 10 h 12"/>
                  <a:gd name="T18" fmla="*/ 28 w 32"/>
                  <a:gd name="T19" fmla="*/ 11 h 12"/>
                  <a:gd name="T20" fmla="*/ 31 w 32"/>
                  <a:gd name="T21" fmla="*/ 9 h 12"/>
                  <a:gd name="T22" fmla="*/ 31 w 32"/>
                  <a:gd name="T23" fmla="*/ 7 h 12"/>
                  <a:gd name="T24" fmla="*/ 29 w 32"/>
                  <a:gd name="T25" fmla="*/ 4 h 12"/>
                  <a:gd name="T26" fmla="*/ 25 w 32"/>
                  <a:gd name="T27" fmla="*/ 2 h 12"/>
                  <a:gd name="T28" fmla="*/ 19 w 32"/>
                  <a:gd name="T29" fmla="*/ 0 h 12"/>
                  <a:gd name="T30" fmla="*/ 12 w 32"/>
                  <a:gd name="T31" fmla="*/ 0 h 12"/>
                  <a:gd name="T32" fmla="*/ 5 w 32"/>
                  <a:gd name="T33" fmla="*/ 1 h 12"/>
                  <a:gd name="T34" fmla="*/ 1 w 32"/>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2">
                    <a:moveTo>
                      <a:pt x="1" y="3"/>
                    </a:moveTo>
                    <a:lnTo>
                      <a:pt x="0" y="5"/>
                    </a:lnTo>
                    <a:lnTo>
                      <a:pt x="0" y="7"/>
                    </a:lnTo>
                    <a:lnTo>
                      <a:pt x="2" y="9"/>
                    </a:lnTo>
                    <a:lnTo>
                      <a:pt x="5" y="9"/>
                    </a:lnTo>
                    <a:lnTo>
                      <a:pt x="10" y="8"/>
                    </a:lnTo>
                    <a:lnTo>
                      <a:pt x="15" y="8"/>
                    </a:lnTo>
                    <a:lnTo>
                      <a:pt x="20" y="8"/>
                    </a:lnTo>
                    <a:lnTo>
                      <a:pt x="24" y="10"/>
                    </a:lnTo>
                    <a:lnTo>
                      <a:pt x="28" y="11"/>
                    </a:lnTo>
                    <a:lnTo>
                      <a:pt x="31" y="9"/>
                    </a:lnTo>
                    <a:lnTo>
                      <a:pt x="31" y="7"/>
                    </a:lnTo>
                    <a:lnTo>
                      <a:pt x="29" y="4"/>
                    </a:lnTo>
                    <a:lnTo>
                      <a:pt x="25" y="2"/>
                    </a:lnTo>
                    <a:lnTo>
                      <a:pt x="19" y="0"/>
                    </a:lnTo>
                    <a:lnTo>
                      <a:pt x="12" y="0"/>
                    </a:lnTo>
                    <a:lnTo>
                      <a:pt x="5" y="1"/>
                    </a:lnTo>
                    <a:lnTo>
                      <a:pt x="1"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39" name="Freeform 83"/>
              <p:cNvSpPr>
                <a:spLocks/>
              </p:cNvSpPr>
              <p:nvPr/>
            </p:nvSpPr>
            <p:spPr bwMode="auto">
              <a:xfrm>
                <a:off x="5024" y="2118"/>
                <a:ext cx="162" cy="147"/>
              </a:xfrm>
              <a:custGeom>
                <a:avLst/>
                <a:gdLst>
                  <a:gd name="T0" fmla="*/ 76 w 162"/>
                  <a:gd name="T1" fmla="*/ 21 h 147"/>
                  <a:gd name="T2" fmla="*/ 72 w 162"/>
                  <a:gd name="T3" fmla="*/ 14 h 147"/>
                  <a:gd name="T4" fmla="*/ 64 w 162"/>
                  <a:gd name="T5" fmla="*/ 6 h 147"/>
                  <a:gd name="T6" fmla="*/ 55 w 162"/>
                  <a:gd name="T7" fmla="*/ 2 h 147"/>
                  <a:gd name="T8" fmla="*/ 45 w 162"/>
                  <a:gd name="T9" fmla="*/ 0 h 147"/>
                  <a:gd name="T10" fmla="*/ 35 w 162"/>
                  <a:gd name="T11" fmla="*/ 1 h 147"/>
                  <a:gd name="T12" fmla="*/ 25 w 162"/>
                  <a:gd name="T13" fmla="*/ 4 h 147"/>
                  <a:gd name="T14" fmla="*/ 18 w 162"/>
                  <a:gd name="T15" fmla="*/ 9 h 147"/>
                  <a:gd name="T16" fmla="*/ 14 w 162"/>
                  <a:gd name="T17" fmla="*/ 14 h 147"/>
                  <a:gd name="T18" fmla="*/ 9 w 162"/>
                  <a:gd name="T19" fmla="*/ 20 h 147"/>
                  <a:gd name="T20" fmla="*/ 5 w 162"/>
                  <a:gd name="T21" fmla="*/ 26 h 147"/>
                  <a:gd name="T22" fmla="*/ 2 w 162"/>
                  <a:gd name="T23" fmla="*/ 32 h 147"/>
                  <a:gd name="T24" fmla="*/ 0 w 162"/>
                  <a:gd name="T25" fmla="*/ 39 h 147"/>
                  <a:gd name="T26" fmla="*/ 3 w 162"/>
                  <a:gd name="T27" fmla="*/ 53 h 147"/>
                  <a:gd name="T28" fmla="*/ 10 w 162"/>
                  <a:gd name="T29" fmla="*/ 68 h 147"/>
                  <a:gd name="T30" fmla="*/ 19 w 162"/>
                  <a:gd name="T31" fmla="*/ 81 h 147"/>
                  <a:gd name="T32" fmla="*/ 29 w 162"/>
                  <a:gd name="T33" fmla="*/ 91 h 147"/>
                  <a:gd name="T34" fmla="*/ 38 w 162"/>
                  <a:gd name="T35" fmla="*/ 101 h 147"/>
                  <a:gd name="T36" fmla="*/ 50 w 162"/>
                  <a:gd name="T37" fmla="*/ 113 h 147"/>
                  <a:gd name="T38" fmla="*/ 60 w 162"/>
                  <a:gd name="T39" fmla="*/ 122 h 147"/>
                  <a:gd name="T40" fmla="*/ 64 w 162"/>
                  <a:gd name="T41" fmla="*/ 128 h 147"/>
                  <a:gd name="T42" fmla="*/ 69 w 162"/>
                  <a:gd name="T43" fmla="*/ 134 h 147"/>
                  <a:gd name="T44" fmla="*/ 74 w 162"/>
                  <a:gd name="T45" fmla="*/ 139 h 147"/>
                  <a:gd name="T46" fmla="*/ 83 w 162"/>
                  <a:gd name="T47" fmla="*/ 144 h 147"/>
                  <a:gd name="T48" fmla="*/ 97 w 162"/>
                  <a:gd name="T49" fmla="*/ 146 h 147"/>
                  <a:gd name="T50" fmla="*/ 115 w 162"/>
                  <a:gd name="T51" fmla="*/ 145 h 147"/>
                  <a:gd name="T52" fmla="*/ 130 w 162"/>
                  <a:gd name="T53" fmla="*/ 143 h 147"/>
                  <a:gd name="T54" fmla="*/ 143 w 162"/>
                  <a:gd name="T55" fmla="*/ 138 h 147"/>
                  <a:gd name="T56" fmla="*/ 152 w 162"/>
                  <a:gd name="T57" fmla="*/ 130 h 147"/>
                  <a:gd name="T58" fmla="*/ 158 w 162"/>
                  <a:gd name="T59" fmla="*/ 120 h 147"/>
                  <a:gd name="T60" fmla="*/ 161 w 162"/>
                  <a:gd name="T61" fmla="*/ 110 h 147"/>
                  <a:gd name="T62" fmla="*/ 157 w 162"/>
                  <a:gd name="T63" fmla="*/ 98 h 147"/>
                  <a:gd name="T64" fmla="*/ 152 w 162"/>
                  <a:gd name="T65" fmla="*/ 89 h 147"/>
                  <a:gd name="T66" fmla="*/ 146 w 162"/>
                  <a:gd name="T67" fmla="*/ 82 h 147"/>
                  <a:gd name="T68" fmla="*/ 137 w 162"/>
                  <a:gd name="T69" fmla="*/ 77 h 147"/>
                  <a:gd name="T70" fmla="*/ 126 w 162"/>
                  <a:gd name="T71" fmla="*/ 73 h 147"/>
                  <a:gd name="T72" fmla="*/ 114 w 162"/>
                  <a:gd name="T73" fmla="*/ 71 h 147"/>
                  <a:gd name="T74" fmla="*/ 102 w 162"/>
                  <a:gd name="T75" fmla="*/ 72 h 147"/>
                  <a:gd name="T76" fmla="*/ 94 w 162"/>
                  <a:gd name="T77" fmla="*/ 75 h 147"/>
                  <a:gd name="T78" fmla="*/ 88 w 162"/>
                  <a:gd name="T79" fmla="*/ 81 h 147"/>
                  <a:gd name="T80" fmla="*/ 79 w 162"/>
                  <a:gd name="T81" fmla="*/ 76 h 147"/>
                  <a:gd name="T82" fmla="*/ 69 w 162"/>
                  <a:gd name="T83" fmla="*/ 69 h 147"/>
                  <a:gd name="T84" fmla="*/ 62 w 162"/>
                  <a:gd name="T85" fmla="*/ 60 h 147"/>
                  <a:gd name="T86" fmla="*/ 56 w 162"/>
                  <a:gd name="T87" fmla="*/ 51 h 147"/>
                  <a:gd name="T88" fmla="*/ 69 w 162"/>
                  <a:gd name="T89" fmla="*/ 42 h 147"/>
                  <a:gd name="T90" fmla="*/ 76 w 162"/>
                  <a:gd name="T91" fmla="*/ 33 h 147"/>
                  <a:gd name="T92" fmla="*/ 76 w 162"/>
                  <a:gd name="T93"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2" h="147">
                    <a:moveTo>
                      <a:pt x="76" y="21"/>
                    </a:moveTo>
                    <a:lnTo>
                      <a:pt x="72" y="14"/>
                    </a:lnTo>
                    <a:lnTo>
                      <a:pt x="64" y="6"/>
                    </a:lnTo>
                    <a:lnTo>
                      <a:pt x="55" y="2"/>
                    </a:lnTo>
                    <a:lnTo>
                      <a:pt x="45" y="0"/>
                    </a:lnTo>
                    <a:lnTo>
                      <a:pt x="35" y="1"/>
                    </a:lnTo>
                    <a:lnTo>
                      <a:pt x="25" y="4"/>
                    </a:lnTo>
                    <a:lnTo>
                      <a:pt x="18" y="9"/>
                    </a:lnTo>
                    <a:lnTo>
                      <a:pt x="14" y="14"/>
                    </a:lnTo>
                    <a:lnTo>
                      <a:pt x="9" y="20"/>
                    </a:lnTo>
                    <a:lnTo>
                      <a:pt x="5" y="26"/>
                    </a:lnTo>
                    <a:lnTo>
                      <a:pt x="2" y="32"/>
                    </a:lnTo>
                    <a:lnTo>
                      <a:pt x="0" y="39"/>
                    </a:lnTo>
                    <a:lnTo>
                      <a:pt x="3" y="53"/>
                    </a:lnTo>
                    <a:lnTo>
                      <a:pt x="10" y="68"/>
                    </a:lnTo>
                    <a:lnTo>
                      <a:pt x="19" y="81"/>
                    </a:lnTo>
                    <a:lnTo>
                      <a:pt x="29" y="91"/>
                    </a:lnTo>
                    <a:lnTo>
                      <a:pt x="38" y="101"/>
                    </a:lnTo>
                    <a:lnTo>
                      <a:pt x="50" y="113"/>
                    </a:lnTo>
                    <a:lnTo>
                      <a:pt x="60" y="122"/>
                    </a:lnTo>
                    <a:lnTo>
                      <a:pt x="64" y="128"/>
                    </a:lnTo>
                    <a:lnTo>
                      <a:pt x="69" y="134"/>
                    </a:lnTo>
                    <a:lnTo>
                      <a:pt x="74" y="139"/>
                    </a:lnTo>
                    <a:lnTo>
                      <a:pt x="83" y="144"/>
                    </a:lnTo>
                    <a:lnTo>
                      <a:pt x="97" y="146"/>
                    </a:lnTo>
                    <a:lnTo>
                      <a:pt x="115" y="145"/>
                    </a:lnTo>
                    <a:lnTo>
                      <a:pt x="130" y="143"/>
                    </a:lnTo>
                    <a:lnTo>
                      <a:pt x="143" y="138"/>
                    </a:lnTo>
                    <a:lnTo>
                      <a:pt x="152" y="130"/>
                    </a:lnTo>
                    <a:lnTo>
                      <a:pt x="158" y="120"/>
                    </a:lnTo>
                    <a:lnTo>
                      <a:pt x="161" y="110"/>
                    </a:lnTo>
                    <a:lnTo>
                      <a:pt x="157" y="98"/>
                    </a:lnTo>
                    <a:lnTo>
                      <a:pt x="152" y="89"/>
                    </a:lnTo>
                    <a:lnTo>
                      <a:pt x="146" y="82"/>
                    </a:lnTo>
                    <a:lnTo>
                      <a:pt x="137" y="77"/>
                    </a:lnTo>
                    <a:lnTo>
                      <a:pt x="126" y="73"/>
                    </a:lnTo>
                    <a:lnTo>
                      <a:pt x="114" y="71"/>
                    </a:lnTo>
                    <a:lnTo>
                      <a:pt x="102" y="72"/>
                    </a:lnTo>
                    <a:lnTo>
                      <a:pt x="94" y="75"/>
                    </a:lnTo>
                    <a:lnTo>
                      <a:pt x="88" y="81"/>
                    </a:lnTo>
                    <a:lnTo>
                      <a:pt x="79" y="76"/>
                    </a:lnTo>
                    <a:lnTo>
                      <a:pt x="69" y="69"/>
                    </a:lnTo>
                    <a:lnTo>
                      <a:pt x="62" y="60"/>
                    </a:lnTo>
                    <a:lnTo>
                      <a:pt x="56" y="51"/>
                    </a:lnTo>
                    <a:lnTo>
                      <a:pt x="69" y="42"/>
                    </a:lnTo>
                    <a:lnTo>
                      <a:pt x="76" y="33"/>
                    </a:lnTo>
                    <a:lnTo>
                      <a:pt x="76" y="21"/>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0" name="Freeform 84"/>
              <p:cNvSpPr>
                <a:spLocks/>
              </p:cNvSpPr>
              <p:nvPr/>
            </p:nvSpPr>
            <p:spPr bwMode="auto">
              <a:xfrm>
                <a:off x="5003" y="2141"/>
                <a:ext cx="134" cy="192"/>
              </a:xfrm>
              <a:custGeom>
                <a:avLst/>
                <a:gdLst>
                  <a:gd name="T0" fmla="*/ 119 w 134"/>
                  <a:gd name="T1" fmla="*/ 6 h 192"/>
                  <a:gd name="T2" fmla="*/ 96 w 134"/>
                  <a:gd name="T3" fmla="*/ 0 h 192"/>
                  <a:gd name="T4" fmla="*/ 71 w 134"/>
                  <a:gd name="T5" fmla="*/ 2 h 192"/>
                  <a:gd name="T6" fmla="*/ 50 w 134"/>
                  <a:gd name="T7" fmla="*/ 5 h 192"/>
                  <a:gd name="T8" fmla="*/ 29 w 134"/>
                  <a:gd name="T9" fmla="*/ 11 h 192"/>
                  <a:gd name="T10" fmla="*/ 18 w 134"/>
                  <a:gd name="T11" fmla="*/ 16 h 192"/>
                  <a:gd name="T12" fmla="*/ 4 w 134"/>
                  <a:gd name="T13" fmla="*/ 28 h 192"/>
                  <a:gd name="T14" fmla="*/ 0 w 134"/>
                  <a:gd name="T15" fmla="*/ 42 h 192"/>
                  <a:gd name="T16" fmla="*/ 4 w 134"/>
                  <a:gd name="T17" fmla="*/ 56 h 192"/>
                  <a:gd name="T18" fmla="*/ 11 w 134"/>
                  <a:gd name="T19" fmla="*/ 68 h 192"/>
                  <a:gd name="T20" fmla="*/ 17 w 134"/>
                  <a:gd name="T21" fmla="*/ 82 h 192"/>
                  <a:gd name="T22" fmla="*/ 25 w 134"/>
                  <a:gd name="T23" fmla="*/ 96 h 192"/>
                  <a:gd name="T24" fmla="*/ 33 w 134"/>
                  <a:gd name="T25" fmla="*/ 109 h 192"/>
                  <a:gd name="T26" fmla="*/ 42 w 134"/>
                  <a:gd name="T27" fmla="*/ 119 h 192"/>
                  <a:gd name="T28" fmla="*/ 54 w 134"/>
                  <a:gd name="T29" fmla="*/ 125 h 192"/>
                  <a:gd name="T30" fmla="*/ 50 w 134"/>
                  <a:gd name="T31" fmla="*/ 157 h 192"/>
                  <a:gd name="T32" fmla="*/ 107 w 134"/>
                  <a:gd name="T33" fmla="*/ 182 h 192"/>
                  <a:gd name="T34" fmla="*/ 108 w 134"/>
                  <a:gd name="T35" fmla="*/ 158 h 192"/>
                  <a:gd name="T36" fmla="*/ 116 w 134"/>
                  <a:gd name="T37" fmla="*/ 143 h 192"/>
                  <a:gd name="T38" fmla="*/ 124 w 134"/>
                  <a:gd name="T39" fmla="*/ 130 h 192"/>
                  <a:gd name="T40" fmla="*/ 114 w 134"/>
                  <a:gd name="T41" fmla="*/ 122 h 192"/>
                  <a:gd name="T42" fmla="*/ 100 w 134"/>
                  <a:gd name="T43" fmla="*/ 117 h 192"/>
                  <a:gd name="T44" fmla="*/ 102 w 134"/>
                  <a:gd name="T45" fmla="*/ 102 h 192"/>
                  <a:gd name="T46" fmla="*/ 94 w 134"/>
                  <a:gd name="T47" fmla="*/ 82 h 192"/>
                  <a:gd name="T48" fmla="*/ 80 w 134"/>
                  <a:gd name="T49" fmla="*/ 67 h 192"/>
                  <a:gd name="T50" fmla="*/ 63 w 134"/>
                  <a:gd name="T51" fmla="*/ 57 h 192"/>
                  <a:gd name="T52" fmla="*/ 67 w 134"/>
                  <a:gd name="T53" fmla="*/ 56 h 192"/>
                  <a:gd name="T54" fmla="*/ 74 w 134"/>
                  <a:gd name="T55" fmla="*/ 54 h 192"/>
                  <a:gd name="T56" fmla="*/ 88 w 134"/>
                  <a:gd name="T57" fmla="*/ 60 h 192"/>
                  <a:gd name="T58" fmla="*/ 96 w 134"/>
                  <a:gd name="T59" fmla="*/ 68 h 192"/>
                  <a:gd name="T60" fmla="*/ 108 w 134"/>
                  <a:gd name="T61" fmla="*/ 68 h 192"/>
                  <a:gd name="T62" fmla="*/ 112 w 134"/>
                  <a:gd name="T63" fmla="*/ 62 h 192"/>
                  <a:gd name="T64" fmla="*/ 114 w 134"/>
                  <a:gd name="T65" fmla="*/ 57 h 192"/>
                  <a:gd name="T66" fmla="*/ 116 w 134"/>
                  <a:gd name="T67" fmla="*/ 48 h 192"/>
                  <a:gd name="T68" fmla="*/ 110 w 134"/>
                  <a:gd name="T69" fmla="*/ 42 h 192"/>
                  <a:gd name="T70" fmla="*/ 120 w 134"/>
                  <a:gd name="T71" fmla="*/ 40 h 192"/>
                  <a:gd name="T72" fmla="*/ 121 w 134"/>
                  <a:gd name="T73" fmla="*/ 31 h 192"/>
                  <a:gd name="T74" fmla="*/ 118 w 134"/>
                  <a:gd name="T75" fmla="*/ 28 h 192"/>
                  <a:gd name="T76" fmla="*/ 129 w 134"/>
                  <a:gd name="T77" fmla="*/ 27 h 192"/>
                  <a:gd name="T78" fmla="*/ 133 w 134"/>
                  <a:gd name="T79" fmla="*/ 22 h 192"/>
                  <a:gd name="T80" fmla="*/ 129 w 134"/>
                  <a:gd name="T81"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92">
                    <a:moveTo>
                      <a:pt x="129" y="12"/>
                    </a:moveTo>
                    <a:lnTo>
                      <a:pt x="119" y="6"/>
                    </a:lnTo>
                    <a:lnTo>
                      <a:pt x="109" y="2"/>
                    </a:lnTo>
                    <a:lnTo>
                      <a:pt x="96" y="0"/>
                    </a:lnTo>
                    <a:lnTo>
                      <a:pt x="83" y="0"/>
                    </a:lnTo>
                    <a:lnTo>
                      <a:pt x="71" y="2"/>
                    </a:lnTo>
                    <a:lnTo>
                      <a:pt x="60" y="3"/>
                    </a:lnTo>
                    <a:lnTo>
                      <a:pt x="50" y="5"/>
                    </a:lnTo>
                    <a:lnTo>
                      <a:pt x="38" y="8"/>
                    </a:lnTo>
                    <a:lnTo>
                      <a:pt x="29" y="11"/>
                    </a:lnTo>
                    <a:lnTo>
                      <a:pt x="26" y="12"/>
                    </a:lnTo>
                    <a:lnTo>
                      <a:pt x="18" y="16"/>
                    </a:lnTo>
                    <a:lnTo>
                      <a:pt x="11" y="20"/>
                    </a:lnTo>
                    <a:lnTo>
                      <a:pt x="4" y="28"/>
                    </a:lnTo>
                    <a:lnTo>
                      <a:pt x="1" y="36"/>
                    </a:lnTo>
                    <a:lnTo>
                      <a:pt x="0" y="42"/>
                    </a:lnTo>
                    <a:lnTo>
                      <a:pt x="1" y="49"/>
                    </a:lnTo>
                    <a:lnTo>
                      <a:pt x="4" y="56"/>
                    </a:lnTo>
                    <a:lnTo>
                      <a:pt x="7" y="62"/>
                    </a:lnTo>
                    <a:lnTo>
                      <a:pt x="11" y="68"/>
                    </a:lnTo>
                    <a:lnTo>
                      <a:pt x="14" y="75"/>
                    </a:lnTo>
                    <a:lnTo>
                      <a:pt x="17" y="82"/>
                    </a:lnTo>
                    <a:lnTo>
                      <a:pt x="20" y="88"/>
                    </a:lnTo>
                    <a:lnTo>
                      <a:pt x="25" y="96"/>
                    </a:lnTo>
                    <a:lnTo>
                      <a:pt x="29" y="102"/>
                    </a:lnTo>
                    <a:lnTo>
                      <a:pt x="33" y="109"/>
                    </a:lnTo>
                    <a:lnTo>
                      <a:pt x="38" y="115"/>
                    </a:lnTo>
                    <a:lnTo>
                      <a:pt x="42" y="119"/>
                    </a:lnTo>
                    <a:lnTo>
                      <a:pt x="48" y="122"/>
                    </a:lnTo>
                    <a:lnTo>
                      <a:pt x="54" y="125"/>
                    </a:lnTo>
                    <a:lnTo>
                      <a:pt x="60" y="127"/>
                    </a:lnTo>
                    <a:lnTo>
                      <a:pt x="50" y="157"/>
                    </a:lnTo>
                    <a:lnTo>
                      <a:pt x="104" y="191"/>
                    </a:lnTo>
                    <a:lnTo>
                      <a:pt x="107" y="182"/>
                    </a:lnTo>
                    <a:lnTo>
                      <a:pt x="108" y="170"/>
                    </a:lnTo>
                    <a:lnTo>
                      <a:pt x="108" y="158"/>
                    </a:lnTo>
                    <a:lnTo>
                      <a:pt x="108" y="146"/>
                    </a:lnTo>
                    <a:lnTo>
                      <a:pt x="116" y="143"/>
                    </a:lnTo>
                    <a:lnTo>
                      <a:pt x="121" y="138"/>
                    </a:lnTo>
                    <a:lnTo>
                      <a:pt x="124" y="130"/>
                    </a:lnTo>
                    <a:lnTo>
                      <a:pt x="125" y="122"/>
                    </a:lnTo>
                    <a:lnTo>
                      <a:pt x="114" y="122"/>
                    </a:lnTo>
                    <a:lnTo>
                      <a:pt x="106" y="121"/>
                    </a:lnTo>
                    <a:lnTo>
                      <a:pt x="100" y="117"/>
                    </a:lnTo>
                    <a:lnTo>
                      <a:pt x="101" y="112"/>
                    </a:lnTo>
                    <a:lnTo>
                      <a:pt x="102" y="102"/>
                    </a:lnTo>
                    <a:lnTo>
                      <a:pt x="100" y="92"/>
                    </a:lnTo>
                    <a:lnTo>
                      <a:pt x="94" y="82"/>
                    </a:lnTo>
                    <a:lnTo>
                      <a:pt x="87" y="74"/>
                    </a:lnTo>
                    <a:lnTo>
                      <a:pt x="80" y="67"/>
                    </a:lnTo>
                    <a:lnTo>
                      <a:pt x="72" y="62"/>
                    </a:lnTo>
                    <a:lnTo>
                      <a:pt x="63" y="57"/>
                    </a:lnTo>
                    <a:lnTo>
                      <a:pt x="63" y="55"/>
                    </a:lnTo>
                    <a:lnTo>
                      <a:pt x="67" y="56"/>
                    </a:lnTo>
                    <a:lnTo>
                      <a:pt x="70" y="55"/>
                    </a:lnTo>
                    <a:lnTo>
                      <a:pt x="74" y="54"/>
                    </a:lnTo>
                    <a:lnTo>
                      <a:pt x="80" y="57"/>
                    </a:lnTo>
                    <a:lnTo>
                      <a:pt x="88" y="60"/>
                    </a:lnTo>
                    <a:lnTo>
                      <a:pt x="94" y="64"/>
                    </a:lnTo>
                    <a:lnTo>
                      <a:pt x="96" y="68"/>
                    </a:lnTo>
                    <a:lnTo>
                      <a:pt x="101" y="70"/>
                    </a:lnTo>
                    <a:lnTo>
                      <a:pt x="108" y="68"/>
                    </a:lnTo>
                    <a:lnTo>
                      <a:pt x="112" y="65"/>
                    </a:lnTo>
                    <a:lnTo>
                      <a:pt x="112" y="62"/>
                    </a:lnTo>
                    <a:lnTo>
                      <a:pt x="108" y="58"/>
                    </a:lnTo>
                    <a:lnTo>
                      <a:pt x="114" y="57"/>
                    </a:lnTo>
                    <a:lnTo>
                      <a:pt x="116" y="53"/>
                    </a:lnTo>
                    <a:lnTo>
                      <a:pt x="116" y="48"/>
                    </a:lnTo>
                    <a:lnTo>
                      <a:pt x="112" y="44"/>
                    </a:lnTo>
                    <a:lnTo>
                      <a:pt x="110" y="42"/>
                    </a:lnTo>
                    <a:lnTo>
                      <a:pt x="116" y="42"/>
                    </a:lnTo>
                    <a:lnTo>
                      <a:pt x="120" y="40"/>
                    </a:lnTo>
                    <a:lnTo>
                      <a:pt x="121" y="36"/>
                    </a:lnTo>
                    <a:lnTo>
                      <a:pt x="121" y="31"/>
                    </a:lnTo>
                    <a:lnTo>
                      <a:pt x="113" y="27"/>
                    </a:lnTo>
                    <a:lnTo>
                      <a:pt x="118" y="28"/>
                    </a:lnTo>
                    <a:lnTo>
                      <a:pt x="125" y="28"/>
                    </a:lnTo>
                    <a:lnTo>
                      <a:pt x="129" y="27"/>
                    </a:lnTo>
                    <a:lnTo>
                      <a:pt x="131" y="25"/>
                    </a:lnTo>
                    <a:lnTo>
                      <a:pt x="133" y="22"/>
                    </a:lnTo>
                    <a:lnTo>
                      <a:pt x="132" y="18"/>
                    </a:lnTo>
                    <a:lnTo>
                      <a:pt x="129" y="12"/>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1" name="Freeform 85"/>
              <p:cNvSpPr>
                <a:spLocks/>
              </p:cNvSpPr>
              <p:nvPr/>
            </p:nvSpPr>
            <p:spPr bwMode="auto">
              <a:xfrm>
                <a:off x="5092" y="2260"/>
                <a:ext cx="13" cy="13"/>
              </a:xfrm>
              <a:custGeom>
                <a:avLst/>
                <a:gdLst>
                  <a:gd name="T0" fmla="*/ 12 w 13"/>
                  <a:gd name="T1" fmla="*/ 0 h 13"/>
                  <a:gd name="T2" fmla="*/ 9 w 13"/>
                  <a:gd name="T3" fmla="*/ 6 h 13"/>
                  <a:gd name="T4" fmla="*/ 6 w 13"/>
                  <a:gd name="T5" fmla="*/ 9 h 13"/>
                  <a:gd name="T6" fmla="*/ 0 w 13"/>
                  <a:gd name="T7" fmla="*/ 12 h 13"/>
                </a:gdLst>
                <a:ahLst/>
                <a:cxnLst>
                  <a:cxn ang="0">
                    <a:pos x="T0" y="T1"/>
                  </a:cxn>
                  <a:cxn ang="0">
                    <a:pos x="T2" y="T3"/>
                  </a:cxn>
                  <a:cxn ang="0">
                    <a:pos x="T4" y="T5"/>
                  </a:cxn>
                  <a:cxn ang="0">
                    <a:pos x="T6" y="T7"/>
                  </a:cxn>
                </a:cxnLst>
                <a:rect l="0" t="0" r="r" b="b"/>
                <a:pathLst>
                  <a:path w="13" h="13">
                    <a:moveTo>
                      <a:pt x="12" y="0"/>
                    </a:moveTo>
                    <a:lnTo>
                      <a:pt x="9" y="6"/>
                    </a:lnTo>
                    <a:lnTo>
                      <a:pt x="6" y="9"/>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2" name="Freeform 86"/>
              <p:cNvSpPr>
                <a:spLocks/>
              </p:cNvSpPr>
              <p:nvPr/>
            </p:nvSpPr>
            <p:spPr bwMode="auto">
              <a:xfrm>
                <a:off x="5050" y="2158"/>
                <a:ext cx="68" cy="11"/>
              </a:xfrm>
              <a:custGeom>
                <a:avLst/>
                <a:gdLst>
                  <a:gd name="T0" fmla="*/ 67 w 68"/>
                  <a:gd name="T1" fmla="*/ 10 h 11"/>
                  <a:gd name="T2" fmla="*/ 59 w 68"/>
                  <a:gd name="T3" fmla="*/ 5 h 11"/>
                  <a:gd name="T4" fmla="*/ 49 w 68"/>
                  <a:gd name="T5" fmla="*/ 2 h 11"/>
                  <a:gd name="T6" fmla="*/ 43 w 68"/>
                  <a:gd name="T7" fmla="*/ 0 h 11"/>
                  <a:gd name="T8" fmla="*/ 36 w 68"/>
                  <a:gd name="T9" fmla="*/ 0 h 11"/>
                  <a:gd name="T10" fmla="*/ 29 w 68"/>
                  <a:gd name="T11" fmla="*/ 0 h 11"/>
                  <a:gd name="T12" fmla="*/ 20 w 68"/>
                  <a:gd name="T13" fmla="*/ 1 h 11"/>
                  <a:gd name="T14" fmla="*/ 10 w 68"/>
                  <a:gd name="T15" fmla="*/ 2 h 11"/>
                  <a:gd name="T16" fmla="*/ 0 w 68"/>
                  <a:gd name="T17"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1">
                    <a:moveTo>
                      <a:pt x="67" y="10"/>
                    </a:moveTo>
                    <a:lnTo>
                      <a:pt x="59" y="5"/>
                    </a:lnTo>
                    <a:lnTo>
                      <a:pt x="49" y="2"/>
                    </a:lnTo>
                    <a:lnTo>
                      <a:pt x="43" y="0"/>
                    </a:lnTo>
                    <a:lnTo>
                      <a:pt x="36" y="0"/>
                    </a:lnTo>
                    <a:lnTo>
                      <a:pt x="29" y="0"/>
                    </a:lnTo>
                    <a:lnTo>
                      <a:pt x="20" y="1"/>
                    </a:lnTo>
                    <a:lnTo>
                      <a:pt x="10" y="2"/>
                    </a:lnTo>
                    <a:lnTo>
                      <a:pt x="0" y="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3" name="Freeform 87"/>
              <p:cNvSpPr>
                <a:spLocks/>
              </p:cNvSpPr>
              <p:nvPr/>
            </p:nvSpPr>
            <p:spPr bwMode="auto">
              <a:xfrm>
                <a:off x="5053" y="2170"/>
                <a:ext cx="59" cy="13"/>
              </a:xfrm>
              <a:custGeom>
                <a:avLst/>
                <a:gdLst>
                  <a:gd name="T0" fmla="*/ 58 w 59"/>
                  <a:gd name="T1" fmla="*/ 12 h 13"/>
                  <a:gd name="T2" fmla="*/ 52 w 59"/>
                  <a:gd name="T3" fmla="*/ 7 h 13"/>
                  <a:gd name="T4" fmla="*/ 45 w 59"/>
                  <a:gd name="T5" fmla="*/ 4 h 13"/>
                  <a:gd name="T6" fmla="*/ 37 w 59"/>
                  <a:gd name="T7" fmla="*/ 1 h 13"/>
                  <a:gd name="T8" fmla="*/ 30 w 59"/>
                  <a:gd name="T9" fmla="*/ 0 h 13"/>
                  <a:gd name="T10" fmla="*/ 22 w 59"/>
                  <a:gd name="T11" fmla="*/ 1 h 13"/>
                  <a:gd name="T12" fmla="*/ 14 w 59"/>
                  <a:gd name="T13" fmla="*/ 2 h 13"/>
                  <a:gd name="T14" fmla="*/ 7 w 59"/>
                  <a:gd name="T15" fmla="*/ 4 h 13"/>
                  <a:gd name="T16" fmla="*/ 0 w 59"/>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3">
                    <a:moveTo>
                      <a:pt x="58" y="12"/>
                    </a:moveTo>
                    <a:lnTo>
                      <a:pt x="52" y="7"/>
                    </a:lnTo>
                    <a:lnTo>
                      <a:pt x="45" y="4"/>
                    </a:lnTo>
                    <a:lnTo>
                      <a:pt x="37" y="1"/>
                    </a:lnTo>
                    <a:lnTo>
                      <a:pt x="30" y="0"/>
                    </a:lnTo>
                    <a:lnTo>
                      <a:pt x="22" y="1"/>
                    </a:lnTo>
                    <a:lnTo>
                      <a:pt x="14" y="2"/>
                    </a:lnTo>
                    <a:lnTo>
                      <a:pt x="7" y="4"/>
                    </a:lnTo>
                    <a:lnTo>
                      <a:pt x="0" y="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4" name="Freeform 88"/>
              <p:cNvSpPr>
                <a:spLocks/>
              </p:cNvSpPr>
              <p:nvPr/>
            </p:nvSpPr>
            <p:spPr bwMode="auto">
              <a:xfrm>
                <a:off x="5065" y="2183"/>
                <a:ext cx="46" cy="15"/>
              </a:xfrm>
              <a:custGeom>
                <a:avLst/>
                <a:gdLst>
                  <a:gd name="T0" fmla="*/ 45 w 46"/>
                  <a:gd name="T1" fmla="*/ 14 h 15"/>
                  <a:gd name="T2" fmla="*/ 40 w 46"/>
                  <a:gd name="T3" fmla="*/ 10 h 15"/>
                  <a:gd name="T4" fmla="*/ 34 w 46"/>
                  <a:gd name="T5" fmla="*/ 5 h 15"/>
                  <a:gd name="T6" fmla="*/ 26 w 46"/>
                  <a:gd name="T7" fmla="*/ 3 h 15"/>
                  <a:gd name="T8" fmla="*/ 15 w 46"/>
                  <a:gd name="T9" fmla="*/ 0 h 15"/>
                  <a:gd name="T10" fmla="*/ 6 w 46"/>
                  <a:gd name="T11" fmla="*/ 0 h 15"/>
                  <a:gd name="T12" fmla="*/ 0 w 46"/>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46" h="15">
                    <a:moveTo>
                      <a:pt x="45" y="14"/>
                    </a:moveTo>
                    <a:lnTo>
                      <a:pt x="40" y="10"/>
                    </a:lnTo>
                    <a:lnTo>
                      <a:pt x="34" y="5"/>
                    </a:lnTo>
                    <a:lnTo>
                      <a:pt x="26" y="3"/>
                    </a:lnTo>
                    <a:lnTo>
                      <a:pt x="15" y="0"/>
                    </a:lnTo>
                    <a:lnTo>
                      <a:pt x="6" y="0"/>
                    </a:lnTo>
                    <a:lnTo>
                      <a:pt x="0"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5" name="Freeform 89"/>
              <p:cNvSpPr>
                <a:spLocks/>
              </p:cNvSpPr>
              <p:nvPr/>
            </p:nvSpPr>
            <p:spPr bwMode="auto">
              <a:xfrm>
                <a:off x="5121" y="2156"/>
                <a:ext cx="17" cy="15"/>
              </a:xfrm>
              <a:custGeom>
                <a:avLst/>
                <a:gdLst>
                  <a:gd name="T0" fmla="*/ 13 w 17"/>
                  <a:gd name="T1" fmla="*/ 0 h 15"/>
                  <a:gd name="T2" fmla="*/ 15 w 17"/>
                  <a:gd name="T3" fmla="*/ 4 h 15"/>
                  <a:gd name="T4" fmla="*/ 16 w 17"/>
                  <a:gd name="T5" fmla="*/ 8 h 15"/>
                  <a:gd name="T6" fmla="*/ 13 w 17"/>
                  <a:gd name="T7" fmla="*/ 13 h 15"/>
                  <a:gd name="T8" fmla="*/ 6 w 17"/>
                  <a:gd name="T9" fmla="*/ 14 h 15"/>
                  <a:gd name="T10" fmla="*/ 0 w 17"/>
                  <a:gd name="T11" fmla="*/ 13 h 15"/>
                </a:gdLst>
                <a:ahLst/>
                <a:cxnLst>
                  <a:cxn ang="0">
                    <a:pos x="T0" y="T1"/>
                  </a:cxn>
                  <a:cxn ang="0">
                    <a:pos x="T2" y="T3"/>
                  </a:cxn>
                  <a:cxn ang="0">
                    <a:pos x="T4" y="T5"/>
                  </a:cxn>
                  <a:cxn ang="0">
                    <a:pos x="T6" y="T7"/>
                  </a:cxn>
                  <a:cxn ang="0">
                    <a:pos x="T8" y="T9"/>
                  </a:cxn>
                  <a:cxn ang="0">
                    <a:pos x="T10" y="T11"/>
                  </a:cxn>
                </a:cxnLst>
                <a:rect l="0" t="0" r="r" b="b"/>
                <a:pathLst>
                  <a:path w="17" h="15">
                    <a:moveTo>
                      <a:pt x="13" y="0"/>
                    </a:moveTo>
                    <a:lnTo>
                      <a:pt x="15" y="4"/>
                    </a:lnTo>
                    <a:lnTo>
                      <a:pt x="16" y="8"/>
                    </a:lnTo>
                    <a:lnTo>
                      <a:pt x="13" y="13"/>
                    </a:lnTo>
                    <a:lnTo>
                      <a:pt x="6" y="14"/>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6" name="Freeform 90"/>
              <p:cNvSpPr>
                <a:spLocks/>
              </p:cNvSpPr>
              <p:nvPr/>
            </p:nvSpPr>
            <p:spPr bwMode="auto">
              <a:xfrm>
                <a:off x="5116" y="2172"/>
                <a:ext cx="11" cy="13"/>
              </a:xfrm>
              <a:custGeom>
                <a:avLst/>
                <a:gdLst>
                  <a:gd name="T0" fmla="*/ 9 w 11"/>
                  <a:gd name="T1" fmla="*/ 0 h 13"/>
                  <a:gd name="T2" fmla="*/ 10 w 11"/>
                  <a:gd name="T3" fmla="*/ 4 h 13"/>
                  <a:gd name="T4" fmla="*/ 10 w 11"/>
                  <a:gd name="T5" fmla="*/ 9 h 13"/>
                  <a:gd name="T6" fmla="*/ 7 w 11"/>
                  <a:gd name="T7" fmla="*/ 11 h 13"/>
                  <a:gd name="T8" fmla="*/ 4 w 11"/>
                  <a:gd name="T9" fmla="*/ 12 h 13"/>
                  <a:gd name="T10" fmla="*/ 0 w 11"/>
                  <a:gd name="T11" fmla="*/ 12 h 13"/>
                </a:gdLst>
                <a:ahLst/>
                <a:cxnLst>
                  <a:cxn ang="0">
                    <a:pos x="T0" y="T1"/>
                  </a:cxn>
                  <a:cxn ang="0">
                    <a:pos x="T2" y="T3"/>
                  </a:cxn>
                  <a:cxn ang="0">
                    <a:pos x="T4" y="T5"/>
                  </a:cxn>
                  <a:cxn ang="0">
                    <a:pos x="T6" y="T7"/>
                  </a:cxn>
                  <a:cxn ang="0">
                    <a:pos x="T8" y="T9"/>
                  </a:cxn>
                  <a:cxn ang="0">
                    <a:pos x="T10" y="T11"/>
                  </a:cxn>
                </a:cxnLst>
                <a:rect l="0" t="0" r="r" b="b"/>
                <a:pathLst>
                  <a:path w="11" h="13">
                    <a:moveTo>
                      <a:pt x="9" y="0"/>
                    </a:moveTo>
                    <a:lnTo>
                      <a:pt x="10" y="4"/>
                    </a:lnTo>
                    <a:lnTo>
                      <a:pt x="10" y="9"/>
                    </a:lnTo>
                    <a:lnTo>
                      <a:pt x="7" y="11"/>
                    </a:lnTo>
                    <a:lnTo>
                      <a:pt x="4" y="12"/>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7" name="Freeform 91"/>
              <p:cNvSpPr>
                <a:spLocks/>
              </p:cNvSpPr>
              <p:nvPr/>
            </p:nvSpPr>
            <p:spPr bwMode="auto">
              <a:xfrm>
                <a:off x="5099" y="2186"/>
                <a:ext cx="23" cy="26"/>
              </a:xfrm>
              <a:custGeom>
                <a:avLst/>
                <a:gdLst>
                  <a:gd name="T0" fmla="*/ 19 w 23"/>
                  <a:gd name="T1" fmla="*/ 0 h 26"/>
                  <a:gd name="T2" fmla="*/ 21 w 23"/>
                  <a:gd name="T3" fmla="*/ 4 h 26"/>
                  <a:gd name="T4" fmla="*/ 22 w 23"/>
                  <a:gd name="T5" fmla="*/ 7 h 26"/>
                  <a:gd name="T6" fmla="*/ 22 w 23"/>
                  <a:gd name="T7" fmla="*/ 9 h 26"/>
                  <a:gd name="T8" fmla="*/ 20 w 23"/>
                  <a:gd name="T9" fmla="*/ 13 h 26"/>
                  <a:gd name="T10" fmla="*/ 15 w 23"/>
                  <a:gd name="T11" fmla="*/ 14 h 26"/>
                  <a:gd name="T12" fmla="*/ 17 w 23"/>
                  <a:gd name="T13" fmla="*/ 17 h 26"/>
                  <a:gd name="T14" fmla="*/ 17 w 23"/>
                  <a:gd name="T15" fmla="*/ 21 h 26"/>
                  <a:gd name="T16" fmla="*/ 13 w 23"/>
                  <a:gd name="T17" fmla="*/ 24 h 26"/>
                  <a:gd name="T18" fmla="*/ 9 w 23"/>
                  <a:gd name="T19" fmla="*/ 25 h 26"/>
                  <a:gd name="T20" fmla="*/ 4 w 23"/>
                  <a:gd name="T21" fmla="*/ 25 h 26"/>
                  <a:gd name="T22" fmla="*/ 0 w 23"/>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6">
                    <a:moveTo>
                      <a:pt x="19" y="0"/>
                    </a:moveTo>
                    <a:lnTo>
                      <a:pt x="21" y="4"/>
                    </a:lnTo>
                    <a:lnTo>
                      <a:pt x="22" y="7"/>
                    </a:lnTo>
                    <a:lnTo>
                      <a:pt x="22" y="9"/>
                    </a:lnTo>
                    <a:lnTo>
                      <a:pt x="20" y="13"/>
                    </a:lnTo>
                    <a:lnTo>
                      <a:pt x="15" y="14"/>
                    </a:lnTo>
                    <a:lnTo>
                      <a:pt x="17" y="17"/>
                    </a:lnTo>
                    <a:lnTo>
                      <a:pt x="17" y="21"/>
                    </a:lnTo>
                    <a:lnTo>
                      <a:pt x="13" y="24"/>
                    </a:lnTo>
                    <a:lnTo>
                      <a:pt x="9" y="25"/>
                    </a:lnTo>
                    <a:lnTo>
                      <a:pt x="4" y="25"/>
                    </a:lnTo>
                    <a:lnTo>
                      <a:pt x="0" y="2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8" name="Freeform 92"/>
              <p:cNvSpPr>
                <a:spLocks/>
              </p:cNvSpPr>
              <p:nvPr/>
            </p:nvSpPr>
            <p:spPr bwMode="auto">
              <a:xfrm>
                <a:off x="5024" y="2141"/>
                <a:ext cx="109" cy="15"/>
              </a:xfrm>
              <a:custGeom>
                <a:avLst/>
                <a:gdLst>
                  <a:gd name="T0" fmla="*/ 108 w 109"/>
                  <a:gd name="T1" fmla="*/ 12 h 15"/>
                  <a:gd name="T2" fmla="*/ 103 w 109"/>
                  <a:gd name="T3" fmla="*/ 9 h 15"/>
                  <a:gd name="T4" fmla="*/ 96 w 109"/>
                  <a:gd name="T5" fmla="*/ 5 h 15"/>
                  <a:gd name="T6" fmla="*/ 87 w 109"/>
                  <a:gd name="T7" fmla="*/ 2 h 15"/>
                  <a:gd name="T8" fmla="*/ 79 w 109"/>
                  <a:gd name="T9" fmla="*/ 1 h 15"/>
                  <a:gd name="T10" fmla="*/ 71 w 109"/>
                  <a:gd name="T11" fmla="*/ 0 h 15"/>
                  <a:gd name="T12" fmla="*/ 63 w 109"/>
                  <a:gd name="T13" fmla="*/ 0 h 15"/>
                  <a:gd name="T14" fmla="*/ 55 w 109"/>
                  <a:gd name="T15" fmla="*/ 0 h 15"/>
                  <a:gd name="T16" fmla="*/ 46 w 109"/>
                  <a:gd name="T17" fmla="*/ 2 h 15"/>
                  <a:gd name="T18" fmla="*/ 37 w 109"/>
                  <a:gd name="T19" fmla="*/ 3 h 15"/>
                  <a:gd name="T20" fmla="*/ 30 w 109"/>
                  <a:gd name="T21" fmla="*/ 4 h 15"/>
                  <a:gd name="T22" fmla="*/ 22 w 109"/>
                  <a:gd name="T23" fmla="*/ 7 h 15"/>
                  <a:gd name="T24" fmla="*/ 17 w 109"/>
                  <a:gd name="T25" fmla="*/ 8 h 15"/>
                  <a:gd name="T26" fmla="*/ 11 w 109"/>
                  <a:gd name="T27" fmla="*/ 10 h 15"/>
                  <a:gd name="T28" fmla="*/ 5 w 109"/>
                  <a:gd name="T29" fmla="*/ 12 h 15"/>
                  <a:gd name="T30" fmla="*/ 0 w 109"/>
                  <a:gd name="T3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5">
                    <a:moveTo>
                      <a:pt x="108" y="12"/>
                    </a:moveTo>
                    <a:lnTo>
                      <a:pt x="103" y="9"/>
                    </a:lnTo>
                    <a:lnTo>
                      <a:pt x="96" y="5"/>
                    </a:lnTo>
                    <a:lnTo>
                      <a:pt x="87" y="2"/>
                    </a:lnTo>
                    <a:lnTo>
                      <a:pt x="79" y="1"/>
                    </a:lnTo>
                    <a:lnTo>
                      <a:pt x="71" y="0"/>
                    </a:lnTo>
                    <a:lnTo>
                      <a:pt x="63" y="0"/>
                    </a:lnTo>
                    <a:lnTo>
                      <a:pt x="55" y="0"/>
                    </a:lnTo>
                    <a:lnTo>
                      <a:pt x="46" y="2"/>
                    </a:lnTo>
                    <a:lnTo>
                      <a:pt x="37" y="3"/>
                    </a:lnTo>
                    <a:lnTo>
                      <a:pt x="30" y="4"/>
                    </a:lnTo>
                    <a:lnTo>
                      <a:pt x="22" y="7"/>
                    </a:lnTo>
                    <a:lnTo>
                      <a:pt x="17" y="8"/>
                    </a:lnTo>
                    <a:lnTo>
                      <a:pt x="11" y="10"/>
                    </a:lnTo>
                    <a:lnTo>
                      <a:pt x="5" y="12"/>
                    </a:lnTo>
                    <a:lnTo>
                      <a:pt x="0" y="1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49" name="Freeform 93"/>
              <p:cNvSpPr>
                <a:spLocks/>
              </p:cNvSpPr>
              <p:nvPr/>
            </p:nvSpPr>
            <p:spPr bwMode="auto">
              <a:xfrm>
                <a:off x="5068" y="2196"/>
                <a:ext cx="21" cy="16"/>
              </a:xfrm>
              <a:custGeom>
                <a:avLst/>
                <a:gdLst>
                  <a:gd name="T0" fmla="*/ 13 w 21"/>
                  <a:gd name="T1" fmla="*/ 0 h 16"/>
                  <a:gd name="T2" fmla="*/ 10 w 21"/>
                  <a:gd name="T3" fmla="*/ 1 h 16"/>
                  <a:gd name="T4" fmla="*/ 6 w 21"/>
                  <a:gd name="T5" fmla="*/ 2 h 16"/>
                  <a:gd name="T6" fmla="*/ 3 w 21"/>
                  <a:gd name="T7" fmla="*/ 3 h 16"/>
                  <a:gd name="T8" fmla="*/ 0 w 21"/>
                  <a:gd name="T9" fmla="*/ 3 h 16"/>
                  <a:gd name="T10" fmla="*/ 4 w 21"/>
                  <a:gd name="T11" fmla="*/ 4 h 16"/>
                  <a:gd name="T12" fmla="*/ 8 w 21"/>
                  <a:gd name="T13" fmla="*/ 6 h 16"/>
                  <a:gd name="T14" fmla="*/ 12 w 21"/>
                  <a:gd name="T15" fmla="*/ 8 h 16"/>
                  <a:gd name="T16" fmla="*/ 16 w 21"/>
                  <a:gd name="T17" fmla="*/ 11 h 16"/>
                  <a:gd name="T18" fmla="*/ 20 w 21"/>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6">
                    <a:moveTo>
                      <a:pt x="13" y="0"/>
                    </a:moveTo>
                    <a:lnTo>
                      <a:pt x="10" y="1"/>
                    </a:lnTo>
                    <a:lnTo>
                      <a:pt x="6" y="2"/>
                    </a:lnTo>
                    <a:lnTo>
                      <a:pt x="3" y="3"/>
                    </a:lnTo>
                    <a:lnTo>
                      <a:pt x="0" y="3"/>
                    </a:lnTo>
                    <a:lnTo>
                      <a:pt x="4" y="4"/>
                    </a:lnTo>
                    <a:lnTo>
                      <a:pt x="8" y="6"/>
                    </a:lnTo>
                    <a:lnTo>
                      <a:pt x="12" y="8"/>
                    </a:lnTo>
                    <a:lnTo>
                      <a:pt x="16" y="11"/>
                    </a:lnTo>
                    <a:lnTo>
                      <a:pt x="20" y="1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0" name="Freeform 94"/>
              <p:cNvSpPr>
                <a:spLocks/>
              </p:cNvSpPr>
              <p:nvPr/>
            </p:nvSpPr>
            <p:spPr bwMode="auto">
              <a:xfrm>
                <a:off x="4910" y="2249"/>
                <a:ext cx="263" cy="328"/>
              </a:xfrm>
              <a:custGeom>
                <a:avLst/>
                <a:gdLst>
                  <a:gd name="T0" fmla="*/ 253 w 263"/>
                  <a:gd name="T1" fmla="*/ 23 h 328"/>
                  <a:gd name="T2" fmla="*/ 253 w 263"/>
                  <a:gd name="T3" fmla="*/ 53 h 328"/>
                  <a:gd name="T4" fmla="*/ 232 w 263"/>
                  <a:gd name="T5" fmla="*/ 71 h 328"/>
                  <a:gd name="T6" fmla="*/ 218 w 263"/>
                  <a:gd name="T7" fmla="*/ 51 h 328"/>
                  <a:gd name="T8" fmla="*/ 239 w 263"/>
                  <a:gd name="T9" fmla="*/ 39 h 328"/>
                  <a:gd name="T10" fmla="*/ 257 w 263"/>
                  <a:gd name="T11" fmla="*/ 59 h 328"/>
                  <a:gd name="T12" fmla="*/ 261 w 263"/>
                  <a:gd name="T13" fmla="*/ 96 h 328"/>
                  <a:gd name="T14" fmla="*/ 247 w 263"/>
                  <a:gd name="T15" fmla="*/ 120 h 328"/>
                  <a:gd name="T16" fmla="*/ 221 w 263"/>
                  <a:gd name="T17" fmla="*/ 116 h 328"/>
                  <a:gd name="T18" fmla="*/ 225 w 263"/>
                  <a:gd name="T19" fmla="*/ 90 h 328"/>
                  <a:gd name="T20" fmla="*/ 248 w 263"/>
                  <a:gd name="T21" fmla="*/ 98 h 328"/>
                  <a:gd name="T22" fmla="*/ 253 w 263"/>
                  <a:gd name="T23" fmla="*/ 130 h 328"/>
                  <a:gd name="T24" fmla="*/ 243 w 263"/>
                  <a:gd name="T25" fmla="*/ 162 h 328"/>
                  <a:gd name="T26" fmla="*/ 221 w 263"/>
                  <a:gd name="T27" fmla="*/ 171 h 328"/>
                  <a:gd name="T28" fmla="*/ 199 w 263"/>
                  <a:gd name="T29" fmla="*/ 150 h 328"/>
                  <a:gd name="T30" fmla="*/ 207 w 263"/>
                  <a:gd name="T31" fmla="*/ 121 h 328"/>
                  <a:gd name="T32" fmla="*/ 230 w 263"/>
                  <a:gd name="T33" fmla="*/ 129 h 328"/>
                  <a:gd name="T34" fmla="*/ 243 w 263"/>
                  <a:gd name="T35" fmla="*/ 156 h 328"/>
                  <a:gd name="T36" fmla="*/ 245 w 263"/>
                  <a:gd name="T37" fmla="*/ 189 h 328"/>
                  <a:gd name="T38" fmla="*/ 230 w 263"/>
                  <a:gd name="T39" fmla="*/ 218 h 328"/>
                  <a:gd name="T40" fmla="*/ 206 w 263"/>
                  <a:gd name="T41" fmla="*/ 223 h 328"/>
                  <a:gd name="T42" fmla="*/ 189 w 263"/>
                  <a:gd name="T43" fmla="*/ 198 h 328"/>
                  <a:gd name="T44" fmla="*/ 206 w 263"/>
                  <a:gd name="T45" fmla="*/ 186 h 328"/>
                  <a:gd name="T46" fmla="*/ 225 w 263"/>
                  <a:gd name="T47" fmla="*/ 209 h 328"/>
                  <a:gd name="T48" fmla="*/ 219 w 263"/>
                  <a:gd name="T49" fmla="*/ 238 h 328"/>
                  <a:gd name="T50" fmla="*/ 190 w 263"/>
                  <a:gd name="T51" fmla="*/ 247 h 328"/>
                  <a:gd name="T52" fmla="*/ 164 w 263"/>
                  <a:gd name="T53" fmla="*/ 236 h 328"/>
                  <a:gd name="T54" fmla="*/ 155 w 263"/>
                  <a:gd name="T55" fmla="*/ 204 h 328"/>
                  <a:gd name="T56" fmla="*/ 176 w 263"/>
                  <a:gd name="T57" fmla="*/ 194 h 328"/>
                  <a:gd name="T58" fmla="*/ 187 w 263"/>
                  <a:gd name="T59" fmla="*/ 222 h 328"/>
                  <a:gd name="T60" fmla="*/ 185 w 263"/>
                  <a:gd name="T61" fmla="*/ 254 h 328"/>
                  <a:gd name="T62" fmla="*/ 167 w 263"/>
                  <a:gd name="T63" fmla="*/ 279 h 328"/>
                  <a:gd name="T64" fmla="*/ 141 w 263"/>
                  <a:gd name="T65" fmla="*/ 270 h 328"/>
                  <a:gd name="T66" fmla="*/ 130 w 263"/>
                  <a:gd name="T67" fmla="*/ 235 h 328"/>
                  <a:gd name="T68" fmla="*/ 150 w 263"/>
                  <a:gd name="T69" fmla="*/ 229 h 328"/>
                  <a:gd name="T70" fmla="*/ 157 w 263"/>
                  <a:gd name="T71" fmla="*/ 268 h 328"/>
                  <a:gd name="T72" fmla="*/ 146 w 263"/>
                  <a:gd name="T73" fmla="*/ 301 h 328"/>
                  <a:gd name="T74" fmla="*/ 123 w 263"/>
                  <a:gd name="T75" fmla="*/ 300 h 328"/>
                  <a:gd name="T76" fmla="*/ 109 w 263"/>
                  <a:gd name="T77" fmla="*/ 268 h 328"/>
                  <a:gd name="T78" fmla="*/ 119 w 263"/>
                  <a:gd name="T79" fmla="*/ 245 h 328"/>
                  <a:gd name="T80" fmla="*/ 132 w 263"/>
                  <a:gd name="T81" fmla="*/ 268 h 328"/>
                  <a:gd name="T82" fmla="*/ 124 w 263"/>
                  <a:gd name="T83" fmla="*/ 299 h 328"/>
                  <a:gd name="T84" fmla="*/ 99 w 263"/>
                  <a:gd name="T85" fmla="*/ 307 h 328"/>
                  <a:gd name="T86" fmla="*/ 76 w 263"/>
                  <a:gd name="T87" fmla="*/ 286 h 328"/>
                  <a:gd name="T88" fmla="*/ 67 w 263"/>
                  <a:gd name="T89" fmla="*/ 251 h 328"/>
                  <a:gd name="T90" fmla="*/ 80 w 263"/>
                  <a:gd name="T91" fmla="*/ 236 h 328"/>
                  <a:gd name="T92" fmla="*/ 98 w 263"/>
                  <a:gd name="T93" fmla="*/ 256 h 328"/>
                  <a:gd name="T94" fmla="*/ 96 w 263"/>
                  <a:gd name="T95" fmla="*/ 290 h 328"/>
                  <a:gd name="T96" fmla="*/ 78 w 263"/>
                  <a:gd name="T97" fmla="*/ 322 h 328"/>
                  <a:gd name="T98" fmla="*/ 49 w 263"/>
                  <a:gd name="T99" fmla="*/ 309 h 328"/>
                  <a:gd name="T100" fmla="*/ 39 w 263"/>
                  <a:gd name="T101" fmla="*/ 272 h 328"/>
                  <a:gd name="T102" fmla="*/ 47 w 263"/>
                  <a:gd name="T103" fmla="*/ 247 h 328"/>
                  <a:gd name="T104" fmla="*/ 62 w 263"/>
                  <a:gd name="T105" fmla="*/ 266 h 328"/>
                  <a:gd name="T106" fmla="*/ 62 w 263"/>
                  <a:gd name="T107" fmla="*/ 302 h 328"/>
                  <a:gd name="T108" fmla="*/ 43 w 263"/>
                  <a:gd name="T109" fmla="*/ 323 h 328"/>
                  <a:gd name="T110" fmla="*/ 15 w 263"/>
                  <a:gd name="T111"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328">
                    <a:moveTo>
                      <a:pt x="240" y="0"/>
                    </a:moveTo>
                    <a:lnTo>
                      <a:pt x="243" y="3"/>
                    </a:lnTo>
                    <a:lnTo>
                      <a:pt x="246" y="7"/>
                    </a:lnTo>
                    <a:lnTo>
                      <a:pt x="248" y="12"/>
                    </a:lnTo>
                    <a:lnTo>
                      <a:pt x="251" y="18"/>
                    </a:lnTo>
                    <a:lnTo>
                      <a:pt x="253" y="23"/>
                    </a:lnTo>
                    <a:lnTo>
                      <a:pt x="254" y="28"/>
                    </a:lnTo>
                    <a:lnTo>
                      <a:pt x="254" y="32"/>
                    </a:lnTo>
                    <a:lnTo>
                      <a:pt x="255" y="36"/>
                    </a:lnTo>
                    <a:lnTo>
                      <a:pt x="256" y="41"/>
                    </a:lnTo>
                    <a:lnTo>
                      <a:pt x="255" y="47"/>
                    </a:lnTo>
                    <a:lnTo>
                      <a:pt x="253" y="53"/>
                    </a:lnTo>
                    <a:lnTo>
                      <a:pt x="251" y="57"/>
                    </a:lnTo>
                    <a:lnTo>
                      <a:pt x="249" y="63"/>
                    </a:lnTo>
                    <a:lnTo>
                      <a:pt x="245" y="66"/>
                    </a:lnTo>
                    <a:lnTo>
                      <a:pt x="241" y="67"/>
                    </a:lnTo>
                    <a:lnTo>
                      <a:pt x="237" y="69"/>
                    </a:lnTo>
                    <a:lnTo>
                      <a:pt x="232" y="71"/>
                    </a:lnTo>
                    <a:lnTo>
                      <a:pt x="228" y="71"/>
                    </a:lnTo>
                    <a:lnTo>
                      <a:pt x="224" y="68"/>
                    </a:lnTo>
                    <a:lnTo>
                      <a:pt x="221" y="65"/>
                    </a:lnTo>
                    <a:lnTo>
                      <a:pt x="219" y="61"/>
                    </a:lnTo>
                    <a:lnTo>
                      <a:pt x="218" y="57"/>
                    </a:lnTo>
                    <a:lnTo>
                      <a:pt x="218" y="51"/>
                    </a:lnTo>
                    <a:lnTo>
                      <a:pt x="220" y="46"/>
                    </a:lnTo>
                    <a:lnTo>
                      <a:pt x="223" y="44"/>
                    </a:lnTo>
                    <a:lnTo>
                      <a:pt x="226" y="41"/>
                    </a:lnTo>
                    <a:lnTo>
                      <a:pt x="230" y="40"/>
                    </a:lnTo>
                    <a:lnTo>
                      <a:pt x="234" y="38"/>
                    </a:lnTo>
                    <a:lnTo>
                      <a:pt x="239" y="39"/>
                    </a:lnTo>
                    <a:lnTo>
                      <a:pt x="242" y="40"/>
                    </a:lnTo>
                    <a:lnTo>
                      <a:pt x="246" y="42"/>
                    </a:lnTo>
                    <a:lnTo>
                      <a:pt x="250" y="45"/>
                    </a:lnTo>
                    <a:lnTo>
                      <a:pt x="253" y="49"/>
                    </a:lnTo>
                    <a:lnTo>
                      <a:pt x="256" y="55"/>
                    </a:lnTo>
                    <a:lnTo>
                      <a:pt x="257" y="59"/>
                    </a:lnTo>
                    <a:lnTo>
                      <a:pt x="259" y="65"/>
                    </a:lnTo>
                    <a:lnTo>
                      <a:pt x="260" y="71"/>
                    </a:lnTo>
                    <a:lnTo>
                      <a:pt x="261" y="77"/>
                    </a:lnTo>
                    <a:lnTo>
                      <a:pt x="262" y="83"/>
                    </a:lnTo>
                    <a:lnTo>
                      <a:pt x="262" y="89"/>
                    </a:lnTo>
                    <a:lnTo>
                      <a:pt x="261" y="96"/>
                    </a:lnTo>
                    <a:lnTo>
                      <a:pt x="260" y="101"/>
                    </a:lnTo>
                    <a:lnTo>
                      <a:pt x="259" y="105"/>
                    </a:lnTo>
                    <a:lnTo>
                      <a:pt x="256" y="109"/>
                    </a:lnTo>
                    <a:lnTo>
                      <a:pt x="254" y="113"/>
                    </a:lnTo>
                    <a:lnTo>
                      <a:pt x="250" y="117"/>
                    </a:lnTo>
                    <a:lnTo>
                      <a:pt x="247" y="120"/>
                    </a:lnTo>
                    <a:lnTo>
                      <a:pt x="243" y="122"/>
                    </a:lnTo>
                    <a:lnTo>
                      <a:pt x="238" y="124"/>
                    </a:lnTo>
                    <a:lnTo>
                      <a:pt x="233" y="125"/>
                    </a:lnTo>
                    <a:lnTo>
                      <a:pt x="228" y="123"/>
                    </a:lnTo>
                    <a:lnTo>
                      <a:pt x="224" y="120"/>
                    </a:lnTo>
                    <a:lnTo>
                      <a:pt x="221" y="116"/>
                    </a:lnTo>
                    <a:lnTo>
                      <a:pt x="219" y="111"/>
                    </a:lnTo>
                    <a:lnTo>
                      <a:pt x="218" y="105"/>
                    </a:lnTo>
                    <a:lnTo>
                      <a:pt x="218" y="100"/>
                    </a:lnTo>
                    <a:lnTo>
                      <a:pt x="220" y="95"/>
                    </a:lnTo>
                    <a:lnTo>
                      <a:pt x="222" y="92"/>
                    </a:lnTo>
                    <a:lnTo>
                      <a:pt x="225" y="90"/>
                    </a:lnTo>
                    <a:lnTo>
                      <a:pt x="228" y="88"/>
                    </a:lnTo>
                    <a:lnTo>
                      <a:pt x="232" y="88"/>
                    </a:lnTo>
                    <a:lnTo>
                      <a:pt x="237" y="88"/>
                    </a:lnTo>
                    <a:lnTo>
                      <a:pt x="241" y="89"/>
                    </a:lnTo>
                    <a:lnTo>
                      <a:pt x="245" y="92"/>
                    </a:lnTo>
                    <a:lnTo>
                      <a:pt x="248" y="98"/>
                    </a:lnTo>
                    <a:lnTo>
                      <a:pt x="250" y="104"/>
                    </a:lnTo>
                    <a:lnTo>
                      <a:pt x="251" y="110"/>
                    </a:lnTo>
                    <a:lnTo>
                      <a:pt x="251" y="115"/>
                    </a:lnTo>
                    <a:lnTo>
                      <a:pt x="252" y="120"/>
                    </a:lnTo>
                    <a:lnTo>
                      <a:pt x="253" y="125"/>
                    </a:lnTo>
                    <a:lnTo>
                      <a:pt x="253" y="130"/>
                    </a:lnTo>
                    <a:lnTo>
                      <a:pt x="253" y="136"/>
                    </a:lnTo>
                    <a:lnTo>
                      <a:pt x="252" y="142"/>
                    </a:lnTo>
                    <a:lnTo>
                      <a:pt x="250" y="148"/>
                    </a:lnTo>
                    <a:lnTo>
                      <a:pt x="248" y="154"/>
                    </a:lnTo>
                    <a:lnTo>
                      <a:pt x="244" y="158"/>
                    </a:lnTo>
                    <a:lnTo>
                      <a:pt x="243" y="162"/>
                    </a:lnTo>
                    <a:lnTo>
                      <a:pt x="240" y="165"/>
                    </a:lnTo>
                    <a:lnTo>
                      <a:pt x="237" y="168"/>
                    </a:lnTo>
                    <a:lnTo>
                      <a:pt x="233" y="170"/>
                    </a:lnTo>
                    <a:lnTo>
                      <a:pt x="229" y="172"/>
                    </a:lnTo>
                    <a:lnTo>
                      <a:pt x="225" y="172"/>
                    </a:lnTo>
                    <a:lnTo>
                      <a:pt x="221" y="171"/>
                    </a:lnTo>
                    <a:lnTo>
                      <a:pt x="216" y="171"/>
                    </a:lnTo>
                    <a:lnTo>
                      <a:pt x="212" y="167"/>
                    </a:lnTo>
                    <a:lnTo>
                      <a:pt x="207" y="163"/>
                    </a:lnTo>
                    <a:lnTo>
                      <a:pt x="204" y="159"/>
                    </a:lnTo>
                    <a:lnTo>
                      <a:pt x="201" y="154"/>
                    </a:lnTo>
                    <a:lnTo>
                      <a:pt x="199" y="150"/>
                    </a:lnTo>
                    <a:lnTo>
                      <a:pt x="197" y="144"/>
                    </a:lnTo>
                    <a:lnTo>
                      <a:pt x="197" y="138"/>
                    </a:lnTo>
                    <a:lnTo>
                      <a:pt x="197" y="131"/>
                    </a:lnTo>
                    <a:lnTo>
                      <a:pt x="200" y="125"/>
                    </a:lnTo>
                    <a:lnTo>
                      <a:pt x="203" y="122"/>
                    </a:lnTo>
                    <a:lnTo>
                      <a:pt x="207" y="121"/>
                    </a:lnTo>
                    <a:lnTo>
                      <a:pt x="210" y="121"/>
                    </a:lnTo>
                    <a:lnTo>
                      <a:pt x="215" y="121"/>
                    </a:lnTo>
                    <a:lnTo>
                      <a:pt x="220" y="123"/>
                    </a:lnTo>
                    <a:lnTo>
                      <a:pt x="223" y="125"/>
                    </a:lnTo>
                    <a:lnTo>
                      <a:pt x="226" y="127"/>
                    </a:lnTo>
                    <a:lnTo>
                      <a:pt x="230" y="129"/>
                    </a:lnTo>
                    <a:lnTo>
                      <a:pt x="234" y="133"/>
                    </a:lnTo>
                    <a:lnTo>
                      <a:pt x="237" y="137"/>
                    </a:lnTo>
                    <a:lnTo>
                      <a:pt x="240" y="142"/>
                    </a:lnTo>
                    <a:lnTo>
                      <a:pt x="241" y="146"/>
                    </a:lnTo>
                    <a:lnTo>
                      <a:pt x="243" y="152"/>
                    </a:lnTo>
                    <a:lnTo>
                      <a:pt x="243" y="156"/>
                    </a:lnTo>
                    <a:lnTo>
                      <a:pt x="244" y="163"/>
                    </a:lnTo>
                    <a:lnTo>
                      <a:pt x="245" y="168"/>
                    </a:lnTo>
                    <a:lnTo>
                      <a:pt x="246" y="173"/>
                    </a:lnTo>
                    <a:lnTo>
                      <a:pt x="246" y="178"/>
                    </a:lnTo>
                    <a:lnTo>
                      <a:pt x="246" y="184"/>
                    </a:lnTo>
                    <a:lnTo>
                      <a:pt x="245" y="189"/>
                    </a:lnTo>
                    <a:lnTo>
                      <a:pt x="244" y="194"/>
                    </a:lnTo>
                    <a:lnTo>
                      <a:pt x="243" y="200"/>
                    </a:lnTo>
                    <a:lnTo>
                      <a:pt x="240" y="204"/>
                    </a:lnTo>
                    <a:lnTo>
                      <a:pt x="237" y="210"/>
                    </a:lnTo>
                    <a:lnTo>
                      <a:pt x="234" y="214"/>
                    </a:lnTo>
                    <a:lnTo>
                      <a:pt x="230" y="218"/>
                    </a:lnTo>
                    <a:lnTo>
                      <a:pt x="226" y="222"/>
                    </a:lnTo>
                    <a:lnTo>
                      <a:pt x="222" y="224"/>
                    </a:lnTo>
                    <a:lnTo>
                      <a:pt x="219" y="225"/>
                    </a:lnTo>
                    <a:lnTo>
                      <a:pt x="214" y="225"/>
                    </a:lnTo>
                    <a:lnTo>
                      <a:pt x="209" y="225"/>
                    </a:lnTo>
                    <a:lnTo>
                      <a:pt x="206" y="223"/>
                    </a:lnTo>
                    <a:lnTo>
                      <a:pt x="201" y="220"/>
                    </a:lnTo>
                    <a:lnTo>
                      <a:pt x="198" y="219"/>
                    </a:lnTo>
                    <a:lnTo>
                      <a:pt x="194" y="214"/>
                    </a:lnTo>
                    <a:lnTo>
                      <a:pt x="192" y="209"/>
                    </a:lnTo>
                    <a:lnTo>
                      <a:pt x="190" y="205"/>
                    </a:lnTo>
                    <a:lnTo>
                      <a:pt x="189" y="198"/>
                    </a:lnTo>
                    <a:lnTo>
                      <a:pt x="188" y="193"/>
                    </a:lnTo>
                    <a:lnTo>
                      <a:pt x="190" y="189"/>
                    </a:lnTo>
                    <a:lnTo>
                      <a:pt x="194" y="186"/>
                    </a:lnTo>
                    <a:lnTo>
                      <a:pt x="197" y="185"/>
                    </a:lnTo>
                    <a:lnTo>
                      <a:pt x="203" y="185"/>
                    </a:lnTo>
                    <a:lnTo>
                      <a:pt x="206" y="186"/>
                    </a:lnTo>
                    <a:lnTo>
                      <a:pt x="209" y="187"/>
                    </a:lnTo>
                    <a:lnTo>
                      <a:pt x="213" y="191"/>
                    </a:lnTo>
                    <a:lnTo>
                      <a:pt x="218" y="196"/>
                    </a:lnTo>
                    <a:lnTo>
                      <a:pt x="221" y="200"/>
                    </a:lnTo>
                    <a:lnTo>
                      <a:pt x="223" y="204"/>
                    </a:lnTo>
                    <a:lnTo>
                      <a:pt x="225" y="209"/>
                    </a:lnTo>
                    <a:lnTo>
                      <a:pt x="225" y="213"/>
                    </a:lnTo>
                    <a:lnTo>
                      <a:pt x="226" y="218"/>
                    </a:lnTo>
                    <a:lnTo>
                      <a:pt x="225" y="223"/>
                    </a:lnTo>
                    <a:lnTo>
                      <a:pt x="225" y="228"/>
                    </a:lnTo>
                    <a:lnTo>
                      <a:pt x="223" y="233"/>
                    </a:lnTo>
                    <a:lnTo>
                      <a:pt x="219" y="238"/>
                    </a:lnTo>
                    <a:lnTo>
                      <a:pt x="215" y="242"/>
                    </a:lnTo>
                    <a:lnTo>
                      <a:pt x="210" y="245"/>
                    </a:lnTo>
                    <a:lnTo>
                      <a:pt x="206" y="247"/>
                    </a:lnTo>
                    <a:lnTo>
                      <a:pt x="201" y="248"/>
                    </a:lnTo>
                    <a:lnTo>
                      <a:pt x="196" y="247"/>
                    </a:lnTo>
                    <a:lnTo>
                      <a:pt x="190" y="247"/>
                    </a:lnTo>
                    <a:lnTo>
                      <a:pt x="187" y="246"/>
                    </a:lnTo>
                    <a:lnTo>
                      <a:pt x="182" y="245"/>
                    </a:lnTo>
                    <a:lnTo>
                      <a:pt x="177" y="244"/>
                    </a:lnTo>
                    <a:lnTo>
                      <a:pt x="172" y="242"/>
                    </a:lnTo>
                    <a:lnTo>
                      <a:pt x="168" y="239"/>
                    </a:lnTo>
                    <a:lnTo>
                      <a:pt x="164" y="236"/>
                    </a:lnTo>
                    <a:lnTo>
                      <a:pt x="161" y="232"/>
                    </a:lnTo>
                    <a:lnTo>
                      <a:pt x="158" y="226"/>
                    </a:lnTo>
                    <a:lnTo>
                      <a:pt x="156" y="220"/>
                    </a:lnTo>
                    <a:lnTo>
                      <a:pt x="155" y="214"/>
                    </a:lnTo>
                    <a:lnTo>
                      <a:pt x="155" y="209"/>
                    </a:lnTo>
                    <a:lnTo>
                      <a:pt x="155" y="204"/>
                    </a:lnTo>
                    <a:lnTo>
                      <a:pt x="157" y="200"/>
                    </a:lnTo>
                    <a:lnTo>
                      <a:pt x="161" y="197"/>
                    </a:lnTo>
                    <a:lnTo>
                      <a:pt x="164" y="194"/>
                    </a:lnTo>
                    <a:lnTo>
                      <a:pt x="167" y="194"/>
                    </a:lnTo>
                    <a:lnTo>
                      <a:pt x="172" y="194"/>
                    </a:lnTo>
                    <a:lnTo>
                      <a:pt x="176" y="194"/>
                    </a:lnTo>
                    <a:lnTo>
                      <a:pt x="180" y="198"/>
                    </a:lnTo>
                    <a:lnTo>
                      <a:pt x="182" y="202"/>
                    </a:lnTo>
                    <a:lnTo>
                      <a:pt x="183" y="206"/>
                    </a:lnTo>
                    <a:lnTo>
                      <a:pt x="185" y="211"/>
                    </a:lnTo>
                    <a:lnTo>
                      <a:pt x="187" y="216"/>
                    </a:lnTo>
                    <a:lnTo>
                      <a:pt x="187" y="222"/>
                    </a:lnTo>
                    <a:lnTo>
                      <a:pt x="188" y="228"/>
                    </a:lnTo>
                    <a:lnTo>
                      <a:pt x="188" y="234"/>
                    </a:lnTo>
                    <a:lnTo>
                      <a:pt x="188" y="238"/>
                    </a:lnTo>
                    <a:lnTo>
                      <a:pt x="187" y="242"/>
                    </a:lnTo>
                    <a:lnTo>
                      <a:pt x="186" y="247"/>
                    </a:lnTo>
                    <a:lnTo>
                      <a:pt x="185" y="254"/>
                    </a:lnTo>
                    <a:lnTo>
                      <a:pt x="183" y="261"/>
                    </a:lnTo>
                    <a:lnTo>
                      <a:pt x="180" y="266"/>
                    </a:lnTo>
                    <a:lnTo>
                      <a:pt x="177" y="272"/>
                    </a:lnTo>
                    <a:lnTo>
                      <a:pt x="173" y="276"/>
                    </a:lnTo>
                    <a:lnTo>
                      <a:pt x="170" y="278"/>
                    </a:lnTo>
                    <a:lnTo>
                      <a:pt x="167" y="279"/>
                    </a:lnTo>
                    <a:lnTo>
                      <a:pt x="162" y="280"/>
                    </a:lnTo>
                    <a:lnTo>
                      <a:pt x="158" y="279"/>
                    </a:lnTo>
                    <a:lnTo>
                      <a:pt x="154" y="278"/>
                    </a:lnTo>
                    <a:lnTo>
                      <a:pt x="149" y="277"/>
                    </a:lnTo>
                    <a:lnTo>
                      <a:pt x="145" y="273"/>
                    </a:lnTo>
                    <a:lnTo>
                      <a:pt x="141" y="270"/>
                    </a:lnTo>
                    <a:lnTo>
                      <a:pt x="137" y="265"/>
                    </a:lnTo>
                    <a:lnTo>
                      <a:pt x="134" y="260"/>
                    </a:lnTo>
                    <a:lnTo>
                      <a:pt x="131" y="254"/>
                    </a:lnTo>
                    <a:lnTo>
                      <a:pt x="129" y="246"/>
                    </a:lnTo>
                    <a:lnTo>
                      <a:pt x="129" y="240"/>
                    </a:lnTo>
                    <a:lnTo>
                      <a:pt x="130" y="235"/>
                    </a:lnTo>
                    <a:lnTo>
                      <a:pt x="132" y="231"/>
                    </a:lnTo>
                    <a:lnTo>
                      <a:pt x="134" y="227"/>
                    </a:lnTo>
                    <a:lnTo>
                      <a:pt x="138" y="225"/>
                    </a:lnTo>
                    <a:lnTo>
                      <a:pt x="142" y="225"/>
                    </a:lnTo>
                    <a:lnTo>
                      <a:pt x="146" y="226"/>
                    </a:lnTo>
                    <a:lnTo>
                      <a:pt x="150" y="229"/>
                    </a:lnTo>
                    <a:lnTo>
                      <a:pt x="153" y="234"/>
                    </a:lnTo>
                    <a:lnTo>
                      <a:pt x="155" y="240"/>
                    </a:lnTo>
                    <a:lnTo>
                      <a:pt x="157" y="247"/>
                    </a:lnTo>
                    <a:lnTo>
                      <a:pt x="158" y="255"/>
                    </a:lnTo>
                    <a:lnTo>
                      <a:pt x="157" y="262"/>
                    </a:lnTo>
                    <a:lnTo>
                      <a:pt x="157" y="268"/>
                    </a:lnTo>
                    <a:lnTo>
                      <a:pt x="155" y="274"/>
                    </a:lnTo>
                    <a:lnTo>
                      <a:pt x="154" y="280"/>
                    </a:lnTo>
                    <a:lnTo>
                      <a:pt x="153" y="286"/>
                    </a:lnTo>
                    <a:lnTo>
                      <a:pt x="151" y="291"/>
                    </a:lnTo>
                    <a:lnTo>
                      <a:pt x="149" y="297"/>
                    </a:lnTo>
                    <a:lnTo>
                      <a:pt x="146" y="301"/>
                    </a:lnTo>
                    <a:lnTo>
                      <a:pt x="143" y="305"/>
                    </a:lnTo>
                    <a:lnTo>
                      <a:pt x="139" y="307"/>
                    </a:lnTo>
                    <a:lnTo>
                      <a:pt x="135" y="307"/>
                    </a:lnTo>
                    <a:lnTo>
                      <a:pt x="132" y="307"/>
                    </a:lnTo>
                    <a:lnTo>
                      <a:pt x="127" y="304"/>
                    </a:lnTo>
                    <a:lnTo>
                      <a:pt x="123" y="300"/>
                    </a:lnTo>
                    <a:lnTo>
                      <a:pt x="120" y="296"/>
                    </a:lnTo>
                    <a:lnTo>
                      <a:pt x="117" y="291"/>
                    </a:lnTo>
                    <a:lnTo>
                      <a:pt x="114" y="285"/>
                    </a:lnTo>
                    <a:lnTo>
                      <a:pt x="112" y="280"/>
                    </a:lnTo>
                    <a:lnTo>
                      <a:pt x="111" y="274"/>
                    </a:lnTo>
                    <a:lnTo>
                      <a:pt x="109" y="268"/>
                    </a:lnTo>
                    <a:lnTo>
                      <a:pt x="108" y="260"/>
                    </a:lnTo>
                    <a:lnTo>
                      <a:pt x="108" y="255"/>
                    </a:lnTo>
                    <a:lnTo>
                      <a:pt x="109" y="251"/>
                    </a:lnTo>
                    <a:lnTo>
                      <a:pt x="110" y="247"/>
                    </a:lnTo>
                    <a:lnTo>
                      <a:pt x="114" y="245"/>
                    </a:lnTo>
                    <a:lnTo>
                      <a:pt x="119" y="245"/>
                    </a:lnTo>
                    <a:lnTo>
                      <a:pt x="123" y="247"/>
                    </a:lnTo>
                    <a:lnTo>
                      <a:pt x="126" y="250"/>
                    </a:lnTo>
                    <a:lnTo>
                      <a:pt x="128" y="254"/>
                    </a:lnTo>
                    <a:lnTo>
                      <a:pt x="130" y="259"/>
                    </a:lnTo>
                    <a:lnTo>
                      <a:pt x="131" y="264"/>
                    </a:lnTo>
                    <a:lnTo>
                      <a:pt x="132" y="268"/>
                    </a:lnTo>
                    <a:lnTo>
                      <a:pt x="132" y="273"/>
                    </a:lnTo>
                    <a:lnTo>
                      <a:pt x="132" y="278"/>
                    </a:lnTo>
                    <a:lnTo>
                      <a:pt x="131" y="285"/>
                    </a:lnTo>
                    <a:lnTo>
                      <a:pt x="129" y="289"/>
                    </a:lnTo>
                    <a:lnTo>
                      <a:pt x="127" y="295"/>
                    </a:lnTo>
                    <a:lnTo>
                      <a:pt x="124" y="299"/>
                    </a:lnTo>
                    <a:lnTo>
                      <a:pt x="121" y="302"/>
                    </a:lnTo>
                    <a:lnTo>
                      <a:pt x="115" y="304"/>
                    </a:lnTo>
                    <a:lnTo>
                      <a:pt x="112" y="305"/>
                    </a:lnTo>
                    <a:lnTo>
                      <a:pt x="107" y="307"/>
                    </a:lnTo>
                    <a:lnTo>
                      <a:pt x="103" y="307"/>
                    </a:lnTo>
                    <a:lnTo>
                      <a:pt x="99" y="307"/>
                    </a:lnTo>
                    <a:lnTo>
                      <a:pt x="95" y="305"/>
                    </a:lnTo>
                    <a:lnTo>
                      <a:pt x="92" y="303"/>
                    </a:lnTo>
                    <a:lnTo>
                      <a:pt x="87" y="299"/>
                    </a:lnTo>
                    <a:lnTo>
                      <a:pt x="83" y="297"/>
                    </a:lnTo>
                    <a:lnTo>
                      <a:pt x="80" y="292"/>
                    </a:lnTo>
                    <a:lnTo>
                      <a:pt x="76" y="286"/>
                    </a:lnTo>
                    <a:lnTo>
                      <a:pt x="74" y="280"/>
                    </a:lnTo>
                    <a:lnTo>
                      <a:pt x="71" y="274"/>
                    </a:lnTo>
                    <a:lnTo>
                      <a:pt x="70" y="267"/>
                    </a:lnTo>
                    <a:lnTo>
                      <a:pt x="69" y="261"/>
                    </a:lnTo>
                    <a:lnTo>
                      <a:pt x="68" y="256"/>
                    </a:lnTo>
                    <a:lnTo>
                      <a:pt x="67" y="251"/>
                    </a:lnTo>
                    <a:lnTo>
                      <a:pt x="67" y="247"/>
                    </a:lnTo>
                    <a:lnTo>
                      <a:pt x="69" y="243"/>
                    </a:lnTo>
                    <a:lnTo>
                      <a:pt x="71" y="240"/>
                    </a:lnTo>
                    <a:lnTo>
                      <a:pt x="74" y="237"/>
                    </a:lnTo>
                    <a:lnTo>
                      <a:pt x="77" y="236"/>
                    </a:lnTo>
                    <a:lnTo>
                      <a:pt x="80" y="236"/>
                    </a:lnTo>
                    <a:lnTo>
                      <a:pt x="84" y="237"/>
                    </a:lnTo>
                    <a:lnTo>
                      <a:pt x="88" y="239"/>
                    </a:lnTo>
                    <a:lnTo>
                      <a:pt x="92" y="243"/>
                    </a:lnTo>
                    <a:lnTo>
                      <a:pt x="95" y="247"/>
                    </a:lnTo>
                    <a:lnTo>
                      <a:pt x="96" y="251"/>
                    </a:lnTo>
                    <a:lnTo>
                      <a:pt x="98" y="256"/>
                    </a:lnTo>
                    <a:lnTo>
                      <a:pt x="98" y="261"/>
                    </a:lnTo>
                    <a:lnTo>
                      <a:pt x="99" y="268"/>
                    </a:lnTo>
                    <a:lnTo>
                      <a:pt x="99" y="274"/>
                    </a:lnTo>
                    <a:lnTo>
                      <a:pt x="99" y="280"/>
                    </a:lnTo>
                    <a:lnTo>
                      <a:pt x="98" y="285"/>
                    </a:lnTo>
                    <a:lnTo>
                      <a:pt x="96" y="290"/>
                    </a:lnTo>
                    <a:lnTo>
                      <a:pt x="95" y="295"/>
                    </a:lnTo>
                    <a:lnTo>
                      <a:pt x="91" y="302"/>
                    </a:lnTo>
                    <a:lnTo>
                      <a:pt x="89" y="307"/>
                    </a:lnTo>
                    <a:lnTo>
                      <a:pt x="86" y="312"/>
                    </a:lnTo>
                    <a:lnTo>
                      <a:pt x="83" y="318"/>
                    </a:lnTo>
                    <a:lnTo>
                      <a:pt x="78" y="322"/>
                    </a:lnTo>
                    <a:lnTo>
                      <a:pt x="74" y="324"/>
                    </a:lnTo>
                    <a:lnTo>
                      <a:pt x="69" y="323"/>
                    </a:lnTo>
                    <a:lnTo>
                      <a:pt x="64" y="322"/>
                    </a:lnTo>
                    <a:lnTo>
                      <a:pt x="59" y="318"/>
                    </a:lnTo>
                    <a:lnTo>
                      <a:pt x="52" y="313"/>
                    </a:lnTo>
                    <a:lnTo>
                      <a:pt x="49" y="309"/>
                    </a:lnTo>
                    <a:lnTo>
                      <a:pt x="45" y="303"/>
                    </a:lnTo>
                    <a:lnTo>
                      <a:pt x="43" y="297"/>
                    </a:lnTo>
                    <a:lnTo>
                      <a:pt x="41" y="291"/>
                    </a:lnTo>
                    <a:lnTo>
                      <a:pt x="40" y="285"/>
                    </a:lnTo>
                    <a:lnTo>
                      <a:pt x="39" y="280"/>
                    </a:lnTo>
                    <a:lnTo>
                      <a:pt x="39" y="272"/>
                    </a:lnTo>
                    <a:lnTo>
                      <a:pt x="38" y="268"/>
                    </a:lnTo>
                    <a:lnTo>
                      <a:pt x="38" y="262"/>
                    </a:lnTo>
                    <a:lnTo>
                      <a:pt x="38" y="258"/>
                    </a:lnTo>
                    <a:lnTo>
                      <a:pt x="40" y="252"/>
                    </a:lnTo>
                    <a:lnTo>
                      <a:pt x="43" y="249"/>
                    </a:lnTo>
                    <a:lnTo>
                      <a:pt x="47" y="247"/>
                    </a:lnTo>
                    <a:lnTo>
                      <a:pt x="50" y="247"/>
                    </a:lnTo>
                    <a:lnTo>
                      <a:pt x="53" y="249"/>
                    </a:lnTo>
                    <a:lnTo>
                      <a:pt x="57" y="251"/>
                    </a:lnTo>
                    <a:lnTo>
                      <a:pt x="59" y="255"/>
                    </a:lnTo>
                    <a:lnTo>
                      <a:pt x="61" y="260"/>
                    </a:lnTo>
                    <a:lnTo>
                      <a:pt x="62" y="266"/>
                    </a:lnTo>
                    <a:lnTo>
                      <a:pt x="63" y="270"/>
                    </a:lnTo>
                    <a:lnTo>
                      <a:pt x="63" y="278"/>
                    </a:lnTo>
                    <a:lnTo>
                      <a:pt x="64" y="285"/>
                    </a:lnTo>
                    <a:lnTo>
                      <a:pt x="64" y="291"/>
                    </a:lnTo>
                    <a:lnTo>
                      <a:pt x="63" y="296"/>
                    </a:lnTo>
                    <a:lnTo>
                      <a:pt x="62" y="302"/>
                    </a:lnTo>
                    <a:lnTo>
                      <a:pt x="60" y="306"/>
                    </a:lnTo>
                    <a:lnTo>
                      <a:pt x="57" y="311"/>
                    </a:lnTo>
                    <a:lnTo>
                      <a:pt x="53" y="316"/>
                    </a:lnTo>
                    <a:lnTo>
                      <a:pt x="50" y="318"/>
                    </a:lnTo>
                    <a:lnTo>
                      <a:pt x="46" y="321"/>
                    </a:lnTo>
                    <a:lnTo>
                      <a:pt x="43" y="323"/>
                    </a:lnTo>
                    <a:lnTo>
                      <a:pt x="39" y="325"/>
                    </a:lnTo>
                    <a:lnTo>
                      <a:pt x="36" y="326"/>
                    </a:lnTo>
                    <a:lnTo>
                      <a:pt x="31" y="327"/>
                    </a:lnTo>
                    <a:lnTo>
                      <a:pt x="26" y="327"/>
                    </a:lnTo>
                    <a:lnTo>
                      <a:pt x="21" y="326"/>
                    </a:lnTo>
                    <a:lnTo>
                      <a:pt x="15" y="323"/>
                    </a:lnTo>
                    <a:lnTo>
                      <a:pt x="10" y="319"/>
                    </a:lnTo>
                    <a:lnTo>
                      <a:pt x="6" y="314"/>
                    </a:lnTo>
                    <a:lnTo>
                      <a:pt x="3" y="307"/>
                    </a:lnTo>
                    <a:lnTo>
                      <a:pt x="1" y="302"/>
                    </a:lnTo>
                    <a:lnTo>
                      <a:pt x="0" y="296"/>
                    </a:lnTo>
                  </a:path>
                </a:pathLst>
              </a:custGeom>
              <a:noFill/>
              <a:ln w="12700" cap="rnd" cmpd="sng">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1" name="Oval 95"/>
              <p:cNvSpPr>
                <a:spLocks noChangeArrowheads="1"/>
              </p:cNvSpPr>
              <p:nvPr/>
            </p:nvSpPr>
            <p:spPr bwMode="auto">
              <a:xfrm>
                <a:off x="5151" y="2246"/>
                <a:ext cx="5" cy="4"/>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52" name="Freeform 96"/>
              <p:cNvSpPr>
                <a:spLocks/>
              </p:cNvSpPr>
              <p:nvPr/>
            </p:nvSpPr>
            <p:spPr bwMode="auto">
              <a:xfrm>
                <a:off x="5047" y="2126"/>
                <a:ext cx="39" cy="14"/>
              </a:xfrm>
              <a:custGeom>
                <a:avLst/>
                <a:gdLst>
                  <a:gd name="T0" fmla="*/ 0 w 39"/>
                  <a:gd name="T1" fmla="*/ 3 h 14"/>
                  <a:gd name="T2" fmla="*/ 8 w 39"/>
                  <a:gd name="T3" fmla="*/ 1 h 14"/>
                  <a:gd name="T4" fmla="*/ 15 w 39"/>
                  <a:gd name="T5" fmla="*/ 0 h 14"/>
                  <a:gd name="T6" fmla="*/ 22 w 39"/>
                  <a:gd name="T7" fmla="*/ 1 h 14"/>
                  <a:gd name="T8" fmla="*/ 28 w 39"/>
                  <a:gd name="T9" fmla="*/ 3 h 14"/>
                  <a:gd name="T10" fmla="*/ 34 w 39"/>
                  <a:gd name="T11" fmla="*/ 7 h 14"/>
                  <a:gd name="T12" fmla="*/ 38 w 39"/>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39" h="14">
                    <a:moveTo>
                      <a:pt x="0" y="3"/>
                    </a:moveTo>
                    <a:lnTo>
                      <a:pt x="8" y="1"/>
                    </a:lnTo>
                    <a:lnTo>
                      <a:pt x="15" y="0"/>
                    </a:lnTo>
                    <a:lnTo>
                      <a:pt x="22" y="1"/>
                    </a:lnTo>
                    <a:lnTo>
                      <a:pt x="28" y="3"/>
                    </a:lnTo>
                    <a:lnTo>
                      <a:pt x="34" y="7"/>
                    </a:lnTo>
                    <a:lnTo>
                      <a:pt x="38" y="1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3" name="Freeform 97"/>
              <p:cNvSpPr>
                <a:spLocks/>
              </p:cNvSpPr>
              <p:nvPr/>
            </p:nvSpPr>
            <p:spPr bwMode="auto">
              <a:xfrm>
                <a:off x="5122" y="2194"/>
                <a:ext cx="46" cy="65"/>
              </a:xfrm>
              <a:custGeom>
                <a:avLst/>
                <a:gdLst>
                  <a:gd name="T0" fmla="*/ 0 w 46"/>
                  <a:gd name="T1" fmla="*/ 1 h 65"/>
                  <a:gd name="T2" fmla="*/ 8 w 46"/>
                  <a:gd name="T3" fmla="*/ 0 h 65"/>
                  <a:gd name="T4" fmla="*/ 17 w 46"/>
                  <a:gd name="T5" fmla="*/ 1 h 65"/>
                  <a:gd name="T6" fmla="*/ 28 w 46"/>
                  <a:gd name="T7" fmla="*/ 4 h 65"/>
                  <a:gd name="T8" fmla="*/ 36 w 46"/>
                  <a:gd name="T9" fmla="*/ 11 h 65"/>
                  <a:gd name="T10" fmla="*/ 41 w 46"/>
                  <a:gd name="T11" fmla="*/ 19 h 65"/>
                  <a:gd name="T12" fmla="*/ 44 w 46"/>
                  <a:gd name="T13" fmla="*/ 29 h 65"/>
                  <a:gd name="T14" fmla="*/ 45 w 46"/>
                  <a:gd name="T15" fmla="*/ 40 h 65"/>
                  <a:gd name="T16" fmla="*/ 44 w 46"/>
                  <a:gd name="T17" fmla="*/ 50 h 65"/>
                  <a:gd name="T18" fmla="*/ 41 w 46"/>
                  <a:gd name="T19" fmla="*/ 57 h 65"/>
                  <a:gd name="T20" fmla="*/ 37 w 46"/>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5">
                    <a:moveTo>
                      <a:pt x="0" y="1"/>
                    </a:moveTo>
                    <a:lnTo>
                      <a:pt x="8" y="0"/>
                    </a:lnTo>
                    <a:lnTo>
                      <a:pt x="17" y="1"/>
                    </a:lnTo>
                    <a:lnTo>
                      <a:pt x="28" y="4"/>
                    </a:lnTo>
                    <a:lnTo>
                      <a:pt x="36" y="11"/>
                    </a:lnTo>
                    <a:lnTo>
                      <a:pt x="41" y="19"/>
                    </a:lnTo>
                    <a:lnTo>
                      <a:pt x="44" y="29"/>
                    </a:lnTo>
                    <a:lnTo>
                      <a:pt x="45" y="40"/>
                    </a:lnTo>
                    <a:lnTo>
                      <a:pt x="44" y="50"/>
                    </a:lnTo>
                    <a:lnTo>
                      <a:pt x="41" y="57"/>
                    </a:lnTo>
                    <a:lnTo>
                      <a:pt x="37" y="64"/>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576" name="Group 120"/>
            <p:cNvGrpSpPr>
              <a:grpSpLocks/>
            </p:cNvGrpSpPr>
            <p:nvPr/>
          </p:nvGrpSpPr>
          <p:grpSpPr bwMode="auto">
            <a:xfrm>
              <a:off x="4664" y="2519"/>
              <a:ext cx="300" cy="254"/>
              <a:chOff x="4664" y="2519"/>
              <a:chExt cx="300" cy="254"/>
            </a:xfrm>
          </p:grpSpPr>
          <p:grpSp>
            <p:nvGrpSpPr>
              <p:cNvPr id="19562" name="Group 106"/>
              <p:cNvGrpSpPr>
                <a:grpSpLocks/>
              </p:cNvGrpSpPr>
              <p:nvPr/>
            </p:nvGrpSpPr>
            <p:grpSpPr bwMode="auto">
              <a:xfrm>
                <a:off x="4664" y="2519"/>
                <a:ext cx="300" cy="254"/>
                <a:chOff x="4664" y="2519"/>
                <a:chExt cx="300" cy="254"/>
              </a:xfrm>
            </p:grpSpPr>
            <p:sp>
              <p:nvSpPr>
                <p:cNvPr id="19555" name="Freeform 99"/>
                <p:cNvSpPr>
                  <a:spLocks/>
                </p:cNvSpPr>
                <p:nvPr/>
              </p:nvSpPr>
              <p:spPr bwMode="auto">
                <a:xfrm>
                  <a:off x="4688" y="2549"/>
                  <a:ext cx="252" cy="161"/>
                </a:xfrm>
                <a:custGeom>
                  <a:avLst/>
                  <a:gdLst>
                    <a:gd name="T0" fmla="*/ 0 w 252"/>
                    <a:gd name="T1" fmla="*/ 160 h 161"/>
                    <a:gd name="T2" fmla="*/ 23 w 252"/>
                    <a:gd name="T3" fmla="*/ 0 h 161"/>
                    <a:gd name="T4" fmla="*/ 228 w 252"/>
                    <a:gd name="T5" fmla="*/ 0 h 161"/>
                    <a:gd name="T6" fmla="*/ 251 w 252"/>
                    <a:gd name="T7" fmla="*/ 160 h 161"/>
                    <a:gd name="T8" fmla="*/ 0 w 252"/>
                    <a:gd name="T9" fmla="*/ 160 h 161"/>
                  </a:gdLst>
                  <a:ahLst/>
                  <a:cxnLst>
                    <a:cxn ang="0">
                      <a:pos x="T0" y="T1"/>
                    </a:cxn>
                    <a:cxn ang="0">
                      <a:pos x="T2" y="T3"/>
                    </a:cxn>
                    <a:cxn ang="0">
                      <a:pos x="T4" y="T5"/>
                    </a:cxn>
                    <a:cxn ang="0">
                      <a:pos x="T6" y="T7"/>
                    </a:cxn>
                    <a:cxn ang="0">
                      <a:pos x="T8" y="T9"/>
                    </a:cxn>
                  </a:cxnLst>
                  <a:rect l="0" t="0" r="r" b="b"/>
                  <a:pathLst>
                    <a:path w="252" h="161">
                      <a:moveTo>
                        <a:pt x="0" y="160"/>
                      </a:moveTo>
                      <a:lnTo>
                        <a:pt x="23" y="0"/>
                      </a:lnTo>
                      <a:lnTo>
                        <a:pt x="228" y="0"/>
                      </a:lnTo>
                      <a:lnTo>
                        <a:pt x="251" y="160"/>
                      </a:lnTo>
                      <a:lnTo>
                        <a:pt x="0" y="16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6" name="Freeform 100"/>
                <p:cNvSpPr>
                  <a:spLocks/>
                </p:cNvSpPr>
                <p:nvPr/>
              </p:nvSpPr>
              <p:spPr bwMode="auto">
                <a:xfrm>
                  <a:off x="4664" y="2709"/>
                  <a:ext cx="300" cy="64"/>
                </a:xfrm>
                <a:custGeom>
                  <a:avLst/>
                  <a:gdLst>
                    <a:gd name="T0" fmla="*/ 23 w 300"/>
                    <a:gd name="T1" fmla="*/ 0 h 64"/>
                    <a:gd name="T2" fmla="*/ 275 w 300"/>
                    <a:gd name="T3" fmla="*/ 0 h 64"/>
                    <a:gd name="T4" fmla="*/ 299 w 300"/>
                    <a:gd name="T5" fmla="*/ 63 h 64"/>
                    <a:gd name="T6" fmla="*/ 0 w 300"/>
                    <a:gd name="T7" fmla="*/ 63 h 64"/>
                    <a:gd name="T8" fmla="*/ 23 w 300"/>
                    <a:gd name="T9" fmla="*/ 0 h 64"/>
                  </a:gdLst>
                  <a:ahLst/>
                  <a:cxnLst>
                    <a:cxn ang="0">
                      <a:pos x="T0" y="T1"/>
                    </a:cxn>
                    <a:cxn ang="0">
                      <a:pos x="T2" y="T3"/>
                    </a:cxn>
                    <a:cxn ang="0">
                      <a:pos x="T4" y="T5"/>
                    </a:cxn>
                    <a:cxn ang="0">
                      <a:pos x="T6" y="T7"/>
                    </a:cxn>
                    <a:cxn ang="0">
                      <a:pos x="T8" y="T9"/>
                    </a:cxn>
                  </a:cxnLst>
                  <a:rect l="0" t="0" r="r" b="b"/>
                  <a:pathLst>
                    <a:path w="300" h="64">
                      <a:moveTo>
                        <a:pt x="23" y="0"/>
                      </a:moveTo>
                      <a:lnTo>
                        <a:pt x="275" y="0"/>
                      </a:lnTo>
                      <a:lnTo>
                        <a:pt x="299" y="63"/>
                      </a:lnTo>
                      <a:lnTo>
                        <a:pt x="0" y="63"/>
                      </a:lnTo>
                      <a:lnTo>
                        <a:pt x="23"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7" name="Freeform 101"/>
                <p:cNvSpPr>
                  <a:spLocks/>
                </p:cNvSpPr>
                <p:nvPr/>
              </p:nvSpPr>
              <p:spPr bwMode="auto">
                <a:xfrm>
                  <a:off x="4664" y="2549"/>
                  <a:ext cx="48" cy="224"/>
                </a:xfrm>
                <a:custGeom>
                  <a:avLst/>
                  <a:gdLst>
                    <a:gd name="T0" fmla="*/ 24 w 48"/>
                    <a:gd name="T1" fmla="*/ 160 h 224"/>
                    <a:gd name="T2" fmla="*/ 0 w 48"/>
                    <a:gd name="T3" fmla="*/ 223 h 224"/>
                    <a:gd name="T4" fmla="*/ 25 w 48"/>
                    <a:gd name="T5" fmla="*/ 66 h 224"/>
                    <a:gd name="T6" fmla="*/ 47 w 48"/>
                    <a:gd name="T7" fmla="*/ 0 h 224"/>
                    <a:gd name="T8" fmla="*/ 24 w 48"/>
                    <a:gd name="T9" fmla="*/ 160 h 224"/>
                  </a:gdLst>
                  <a:ahLst/>
                  <a:cxnLst>
                    <a:cxn ang="0">
                      <a:pos x="T0" y="T1"/>
                    </a:cxn>
                    <a:cxn ang="0">
                      <a:pos x="T2" y="T3"/>
                    </a:cxn>
                    <a:cxn ang="0">
                      <a:pos x="T4" y="T5"/>
                    </a:cxn>
                    <a:cxn ang="0">
                      <a:pos x="T6" y="T7"/>
                    </a:cxn>
                    <a:cxn ang="0">
                      <a:pos x="T8" y="T9"/>
                    </a:cxn>
                  </a:cxnLst>
                  <a:rect l="0" t="0" r="r" b="b"/>
                  <a:pathLst>
                    <a:path w="48" h="224">
                      <a:moveTo>
                        <a:pt x="24" y="160"/>
                      </a:moveTo>
                      <a:lnTo>
                        <a:pt x="0" y="223"/>
                      </a:lnTo>
                      <a:lnTo>
                        <a:pt x="25" y="66"/>
                      </a:lnTo>
                      <a:lnTo>
                        <a:pt x="47" y="0"/>
                      </a:lnTo>
                      <a:lnTo>
                        <a:pt x="24" y="16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8" name="Freeform 102"/>
                <p:cNvSpPr>
                  <a:spLocks/>
                </p:cNvSpPr>
                <p:nvPr/>
              </p:nvSpPr>
              <p:spPr bwMode="auto">
                <a:xfrm>
                  <a:off x="4916" y="2546"/>
                  <a:ext cx="48" cy="226"/>
                </a:xfrm>
                <a:custGeom>
                  <a:avLst/>
                  <a:gdLst>
                    <a:gd name="T0" fmla="*/ 23 w 48"/>
                    <a:gd name="T1" fmla="*/ 160 h 226"/>
                    <a:gd name="T2" fmla="*/ 47 w 48"/>
                    <a:gd name="T3" fmla="*/ 225 h 226"/>
                    <a:gd name="T4" fmla="*/ 22 w 48"/>
                    <a:gd name="T5" fmla="*/ 66 h 226"/>
                    <a:gd name="T6" fmla="*/ 0 w 48"/>
                    <a:gd name="T7" fmla="*/ 0 h 226"/>
                    <a:gd name="T8" fmla="*/ 23 w 48"/>
                    <a:gd name="T9" fmla="*/ 160 h 226"/>
                  </a:gdLst>
                  <a:ahLst/>
                  <a:cxnLst>
                    <a:cxn ang="0">
                      <a:pos x="T0" y="T1"/>
                    </a:cxn>
                    <a:cxn ang="0">
                      <a:pos x="T2" y="T3"/>
                    </a:cxn>
                    <a:cxn ang="0">
                      <a:pos x="T4" y="T5"/>
                    </a:cxn>
                    <a:cxn ang="0">
                      <a:pos x="T6" y="T7"/>
                    </a:cxn>
                    <a:cxn ang="0">
                      <a:pos x="T8" y="T9"/>
                    </a:cxn>
                  </a:cxnLst>
                  <a:rect l="0" t="0" r="r" b="b"/>
                  <a:pathLst>
                    <a:path w="48" h="226">
                      <a:moveTo>
                        <a:pt x="23" y="160"/>
                      </a:moveTo>
                      <a:lnTo>
                        <a:pt x="47" y="225"/>
                      </a:lnTo>
                      <a:lnTo>
                        <a:pt x="22" y="66"/>
                      </a:lnTo>
                      <a:lnTo>
                        <a:pt x="0" y="0"/>
                      </a:lnTo>
                      <a:lnTo>
                        <a:pt x="23" y="16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59" name="Freeform 103"/>
                <p:cNvSpPr>
                  <a:spLocks/>
                </p:cNvSpPr>
                <p:nvPr/>
              </p:nvSpPr>
              <p:spPr bwMode="auto">
                <a:xfrm>
                  <a:off x="4732" y="2519"/>
                  <a:ext cx="40" cy="31"/>
                </a:xfrm>
                <a:custGeom>
                  <a:avLst/>
                  <a:gdLst>
                    <a:gd name="T0" fmla="*/ 0 w 40"/>
                    <a:gd name="T1" fmla="*/ 30 h 31"/>
                    <a:gd name="T2" fmla="*/ 0 w 40"/>
                    <a:gd name="T3" fmla="*/ 23 h 31"/>
                    <a:gd name="T4" fmla="*/ 6 w 40"/>
                    <a:gd name="T5" fmla="*/ 0 h 31"/>
                    <a:gd name="T6" fmla="*/ 32 w 40"/>
                    <a:gd name="T7" fmla="*/ 0 h 31"/>
                    <a:gd name="T8" fmla="*/ 39 w 40"/>
                    <a:gd name="T9" fmla="*/ 21 h 31"/>
                    <a:gd name="T10" fmla="*/ 39 w 40"/>
                    <a:gd name="T11" fmla="*/ 30 h 31"/>
                    <a:gd name="T12" fmla="*/ 0 w 40"/>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40" h="31">
                      <a:moveTo>
                        <a:pt x="0" y="30"/>
                      </a:moveTo>
                      <a:lnTo>
                        <a:pt x="0" y="23"/>
                      </a:lnTo>
                      <a:lnTo>
                        <a:pt x="6" y="0"/>
                      </a:lnTo>
                      <a:lnTo>
                        <a:pt x="32" y="0"/>
                      </a:lnTo>
                      <a:lnTo>
                        <a:pt x="39" y="21"/>
                      </a:lnTo>
                      <a:lnTo>
                        <a:pt x="39" y="30"/>
                      </a:lnTo>
                      <a:lnTo>
                        <a:pt x="0" y="3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60" name="Freeform 104"/>
                <p:cNvSpPr>
                  <a:spLocks/>
                </p:cNvSpPr>
                <p:nvPr/>
              </p:nvSpPr>
              <p:spPr bwMode="auto">
                <a:xfrm>
                  <a:off x="4852" y="2519"/>
                  <a:ext cx="39" cy="31"/>
                </a:xfrm>
                <a:custGeom>
                  <a:avLst/>
                  <a:gdLst>
                    <a:gd name="T0" fmla="*/ 0 w 39"/>
                    <a:gd name="T1" fmla="*/ 30 h 31"/>
                    <a:gd name="T2" fmla="*/ 0 w 39"/>
                    <a:gd name="T3" fmla="*/ 23 h 31"/>
                    <a:gd name="T4" fmla="*/ 6 w 39"/>
                    <a:gd name="T5" fmla="*/ 0 h 31"/>
                    <a:gd name="T6" fmla="*/ 31 w 39"/>
                    <a:gd name="T7" fmla="*/ 0 h 31"/>
                    <a:gd name="T8" fmla="*/ 38 w 39"/>
                    <a:gd name="T9" fmla="*/ 21 h 31"/>
                    <a:gd name="T10" fmla="*/ 38 w 39"/>
                    <a:gd name="T11" fmla="*/ 30 h 31"/>
                    <a:gd name="T12" fmla="*/ 0 w 39"/>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0" y="30"/>
                      </a:moveTo>
                      <a:lnTo>
                        <a:pt x="0" y="23"/>
                      </a:lnTo>
                      <a:lnTo>
                        <a:pt x="6" y="0"/>
                      </a:lnTo>
                      <a:lnTo>
                        <a:pt x="31" y="0"/>
                      </a:lnTo>
                      <a:lnTo>
                        <a:pt x="38" y="21"/>
                      </a:lnTo>
                      <a:lnTo>
                        <a:pt x="38" y="30"/>
                      </a:lnTo>
                      <a:lnTo>
                        <a:pt x="0" y="3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61" name="Freeform 105"/>
                <p:cNvSpPr>
                  <a:spLocks/>
                </p:cNvSpPr>
                <p:nvPr/>
              </p:nvSpPr>
              <p:spPr bwMode="auto">
                <a:xfrm>
                  <a:off x="4707" y="2561"/>
                  <a:ext cx="214" cy="137"/>
                </a:xfrm>
                <a:custGeom>
                  <a:avLst/>
                  <a:gdLst>
                    <a:gd name="T0" fmla="*/ 0 w 214"/>
                    <a:gd name="T1" fmla="*/ 136 h 137"/>
                    <a:gd name="T2" fmla="*/ 20 w 214"/>
                    <a:gd name="T3" fmla="*/ 0 h 137"/>
                    <a:gd name="T4" fmla="*/ 193 w 214"/>
                    <a:gd name="T5" fmla="*/ 0 h 137"/>
                    <a:gd name="T6" fmla="*/ 213 w 214"/>
                    <a:gd name="T7" fmla="*/ 136 h 137"/>
                    <a:gd name="T8" fmla="*/ 0 w 214"/>
                    <a:gd name="T9" fmla="*/ 136 h 137"/>
                  </a:gdLst>
                  <a:ahLst/>
                  <a:cxnLst>
                    <a:cxn ang="0">
                      <a:pos x="T0" y="T1"/>
                    </a:cxn>
                    <a:cxn ang="0">
                      <a:pos x="T2" y="T3"/>
                    </a:cxn>
                    <a:cxn ang="0">
                      <a:pos x="T4" y="T5"/>
                    </a:cxn>
                    <a:cxn ang="0">
                      <a:pos x="T6" y="T7"/>
                    </a:cxn>
                    <a:cxn ang="0">
                      <a:pos x="T8" y="T9"/>
                    </a:cxn>
                  </a:cxnLst>
                  <a:rect l="0" t="0" r="r" b="b"/>
                  <a:pathLst>
                    <a:path w="214" h="137">
                      <a:moveTo>
                        <a:pt x="0" y="136"/>
                      </a:moveTo>
                      <a:lnTo>
                        <a:pt x="20" y="0"/>
                      </a:lnTo>
                      <a:lnTo>
                        <a:pt x="193" y="0"/>
                      </a:lnTo>
                      <a:lnTo>
                        <a:pt x="213" y="136"/>
                      </a:lnTo>
                      <a:lnTo>
                        <a:pt x="0" y="13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575" name="Group 119"/>
              <p:cNvGrpSpPr>
                <a:grpSpLocks/>
              </p:cNvGrpSpPr>
              <p:nvPr/>
            </p:nvGrpSpPr>
            <p:grpSpPr bwMode="auto">
              <a:xfrm>
                <a:off x="4763" y="2584"/>
                <a:ext cx="103" cy="89"/>
                <a:chOff x="4763" y="2584"/>
                <a:chExt cx="103" cy="89"/>
              </a:xfrm>
            </p:grpSpPr>
            <p:sp>
              <p:nvSpPr>
                <p:cNvPr id="19563" name="Rectangle 107"/>
                <p:cNvSpPr>
                  <a:spLocks noChangeArrowheads="1"/>
                </p:cNvSpPr>
                <p:nvPr/>
              </p:nvSpPr>
              <p:spPr bwMode="auto">
                <a:xfrm>
                  <a:off x="4763" y="2584"/>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64" name="Rectangle 108"/>
                <p:cNvSpPr>
                  <a:spLocks noChangeArrowheads="1"/>
                </p:cNvSpPr>
                <p:nvPr/>
              </p:nvSpPr>
              <p:spPr bwMode="auto">
                <a:xfrm>
                  <a:off x="4801" y="2584"/>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65" name="Rectangle 109"/>
                <p:cNvSpPr>
                  <a:spLocks noChangeArrowheads="1"/>
                </p:cNvSpPr>
                <p:nvPr/>
              </p:nvSpPr>
              <p:spPr bwMode="auto">
                <a:xfrm>
                  <a:off x="4841" y="2584"/>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66" name="Rectangle 110"/>
                <p:cNvSpPr>
                  <a:spLocks noChangeArrowheads="1"/>
                </p:cNvSpPr>
                <p:nvPr/>
              </p:nvSpPr>
              <p:spPr bwMode="auto">
                <a:xfrm>
                  <a:off x="4763" y="2610"/>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67" name="Rectangle 111"/>
                <p:cNvSpPr>
                  <a:spLocks noChangeArrowheads="1"/>
                </p:cNvSpPr>
                <p:nvPr/>
              </p:nvSpPr>
              <p:spPr bwMode="auto">
                <a:xfrm>
                  <a:off x="4801" y="2610"/>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68" name="Rectangle 112"/>
                <p:cNvSpPr>
                  <a:spLocks noChangeArrowheads="1"/>
                </p:cNvSpPr>
                <p:nvPr/>
              </p:nvSpPr>
              <p:spPr bwMode="auto">
                <a:xfrm>
                  <a:off x="4841" y="2610"/>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69" name="Rectangle 113"/>
                <p:cNvSpPr>
                  <a:spLocks noChangeArrowheads="1"/>
                </p:cNvSpPr>
                <p:nvPr/>
              </p:nvSpPr>
              <p:spPr bwMode="auto">
                <a:xfrm>
                  <a:off x="4763" y="2637"/>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70" name="Rectangle 114"/>
                <p:cNvSpPr>
                  <a:spLocks noChangeArrowheads="1"/>
                </p:cNvSpPr>
                <p:nvPr/>
              </p:nvSpPr>
              <p:spPr bwMode="auto">
                <a:xfrm>
                  <a:off x="4801" y="2637"/>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71" name="Rectangle 115"/>
                <p:cNvSpPr>
                  <a:spLocks noChangeArrowheads="1"/>
                </p:cNvSpPr>
                <p:nvPr/>
              </p:nvSpPr>
              <p:spPr bwMode="auto">
                <a:xfrm>
                  <a:off x="4841" y="2637"/>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72" name="Rectangle 116"/>
                <p:cNvSpPr>
                  <a:spLocks noChangeArrowheads="1"/>
                </p:cNvSpPr>
                <p:nvPr/>
              </p:nvSpPr>
              <p:spPr bwMode="auto">
                <a:xfrm>
                  <a:off x="4763" y="2663"/>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73" name="Rectangle 117"/>
                <p:cNvSpPr>
                  <a:spLocks noChangeArrowheads="1"/>
                </p:cNvSpPr>
                <p:nvPr/>
              </p:nvSpPr>
              <p:spPr bwMode="auto">
                <a:xfrm>
                  <a:off x="4801" y="2663"/>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74" name="Rectangle 118"/>
                <p:cNvSpPr>
                  <a:spLocks noChangeArrowheads="1"/>
                </p:cNvSpPr>
                <p:nvPr/>
              </p:nvSpPr>
              <p:spPr bwMode="auto">
                <a:xfrm>
                  <a:off x="4841" y="2663"/>
                  <a:ext cx="25" cy="1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9603" name="Group 147"/>
          <p:cNvGrpSpPr>
            <a:grpSpLocks/>
          </p:cNvGrpSpPr>
          <p:nvPr/>
        </p:nvGrpSpPr>
        <p:grpSpPr bwMode="auto">
          <a:xfrm>
            <a:off x="3263900" y="4348163"/>
            <a:ext cx="712788" cy="473075"/>
            <a:chOff x="2056" y="2739"/>
            <a:chExt cx="449" cy="298"/>
          </a:xfrm>
        </p:grpSpPr>
        <p:grpSp>
          <p:nvGrpSpPr>
            <p:cNvPr id="19581" name="Group 125"/>
            <p:cNvGrpSpPr>
              <a:grpSpLocks/>
            </p:cNvGrpSpPr>
            <p:nvPr/>
          </p:nvGrpSpPr>
          <p:grpSpPr bwMode="auto">
            <a:xfrm>
              <a:off x="2056" y="2739"/>
              <a:ext cx="449" cy="126"/>
              <a:chOff x="2056" y="2739"/>
              <a:chExt cx="449" cy="126"/>
            </a:xfrm>
          </p:grpSpPr>
          <p:sp>
            <p:nvSpPr>
              <p:cNvPr id="19578" name="Freeform 122"/>
              <p:cNvSpPr>
                <a:spLocks/>
              </p:cNvSpPr>
              <p:nvPr/>
            </p:nvSpPr>
            <p:spPr bwMode="auto">
              <a:xfrm>
                <a:off x="2056" y="2824"/>
                <a:ext cx="118" cy="41"/>
              </a:xfrm>
              <a:custGeom>
                <a:avLst/>
                <a:gdLst>
                  <a:gd name="T0" fmla="*/ 8 w 118"/>
                  <a:gd name="T1" fmla="*/ 40 h 41"/>
                  <a:gd name="T2" fmla="*/ 0 w 118"/>
                  <a:gd name="T3" fmla="*/ 13 h 41"/>
                  <a:gd name="T4" fmla="*/ 115 w 118"/>
                  <a:gd name="T5" fmla="*/ 0 h 41"/>
                  <a:gd name="T6" fmla="*/ 117 w 118"/>
                  <a:gd name="T7" fmla="*/ 27 h 41"/>
                  <a:gd name="T8" fmla="*/ 8 w 118"/>
                  <a:gd name="T9" fmla="*/ 40 h 41"/>
                </a:gdLst>
                <a:ahLst/>
                <a:cxnLst>
                  <a:cxn ang="0">
                    <a:pos x="T0" y="T1"/>
                  </a:cxn>
                  <a:cxn ang="0">
                    <a:pos x="T2" y="T3"/>
                  </a:cxn>
                  <a:cxn ang="0">
                    <a:pos x="T4" y="T5"/>
                  </a:cxn>
                  <a:cxn ang="0">
                    <a:pos x="T6" y="T7"/>
                  </a:cxn>
                  <a:cxn ang="0">
                    <a:pos x="T8" y="T9"/>
                  </a:cxn>
                </a:cxnLst>
                <a:rect l="0" t="0" r="r" b="b"/>
                <a:pathLst>
                  <a:path w="118" h="41">
                    <a:moveTo>
                      <a:pt x="8" y="40"/>
                    </a:moveTo>
                    <a:lnTo>
                      <a:pt x="0" y="13"/>
                    </a:lnTo>
                    <a:lnTo>
                      <a:pt x="115" y="0"/>
                    </a:lnTo>
                    <a:lnTo>
                      <a:pt x="117" y="27"/>
                    </a:lnTo>
                    <a:lnTo>
                      <a:pt x="8" y="4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79" name="Freeform 123"/>
              <p:cNvSpPr>
                <a:spLocks/>
              </p:cNvSpPr>
              <p:nvPr/>
            </p:nvSpPr>
            <p:spPr bwMode="auto">
              <a:xfrm>
                <a:off x="2056" y="2739"/>
                <a:ext cx="449" cy="100"/>
              </a:xfrm>
              <a:custGeom>
                <a:avLst/>
                <a:gdLst>
                  <a:gd name="T0" fmla="*/ 0 w 449"/>
                  <a:gd name="T1" fmla="*/ 99 h 100"/>
                  <a:gd name="T2" fmla="*/ 4 w 449"/>
                  <a:gd name="T3" fmla="*/ 55 h 100"/>
                  <a:gd name="T4" fmla="*/ 31 w 449"/>
                  <a:gd name="T5" fmla="*/ 26 h 100"/>
                  <a:gd name="T6" fmla="*/ 104 w 449"/>
                  <a:gd name="T7" fmla="*/ 9 h 100"/>
                  <a:gd name="T8" fmla="*/ 181 w 449"/>
                  <a:gd name="T9" fmla="*/ 3 h 100"/>
                  <a:gd name="T10" fmla="*/ 244 w 449"/>
                  <a:gd name="T11" fmla="*/ 0 h 100"/>
                  <a:gd name="T12" fmla="*/ 310 w 449"/>
                  <a:gd name="T13" fmla="*/ 6 h 100"/>
                  <a:gd name="T14" fmla="*/ 360 w 449"/>
                  <a:gd name="T15" fmla="*/ 14 h 100"/>
                  <a:gd name="T16" fmla="*/ 410 w 449"/>
                  <a:gd name="T17" fmla="*/ 27 h 100"/>
                  <a:gd name="T18" fmla="*/ 435 w 449"/>
                  <a:gd name="T19" fmla="*/ 53 h 100"/>
                  <a:gd name="T20" fmla="*/ 448 w 449"/>
                  <a:gd name="T21" fmla="*/ 94 h 100"/>
                  <a:gd name="T22" fmla="*/ 337 w 449"/>
                  <a:gd name="T23" fmla="*/ 91 h 100"/>
                  <a:gd name="T24" fmla="*/ 344 w 449"/>
                  <a:gd name="T25" fmla="*/ 63 h 100"/>
                  <a:gd name="T26" fmla="*/ 314 w 449"/>
                  <a:gd name="T27" fmla="*/ 55 h 100"/>
                  <a:gd name="T28" fmla="*/ 285 w 449"/>
                  <a:gd name="T29" fmla="*/ 50 h 100"/>
                  <a:gd name="T30" fmla="*/ 241 w 449"/>
                  <a:gd name="T31" fmla="*/ 47 h 100"/>
                  <a:gd name="T32" fmla="*/ 179 w 449"/>
                  <a:gd name="T33" fmla="*/ 48 h 100"/>
                  <a:gd name="T34" fmla="*/ 134 w 449"/>
                  <a:gd name="T35" fmla="*/ 54 h 100"/>
                  <a:gd name="T36" fmla="*/ 104 w 449"/>
                  <a:gd name="T37" fmla="*/ 59 h 100"/>
                  <a:gd name="T38" fmla="*/ 113 w 449"/>
                  <a:gd name="T39" fmla="*/ 86 h 100"/>
                  <a:gd name="T40" fmla="*/ 0 w 449"/>
                  <a:gd name="T41"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100">
                    <a:moveTo>
                      <a:pt x="0" y="99"/>
                    </a:moveTo>
                    <a:lnTo>
                      <a:pt x="4" y="55"/>
                    </a:lnTo>
                    <a:lnTo>
                      <a:pt x="31" y="26"/>
                    </a:lnTo>
                    <a:lnTo>
                      <a:pt x="104" y="9"/>
                    </a:lnTo>
                    <a:lnTo>
                      <a:pt x="181" y="3"/>
                    </a:lnTo>
                    <a:lnTo>
                      <a:pt x="244" y="0"/>
                    </a:lnTo>
                    <a:lnTo>
                      <a:pt x="310" y="6"/>
                    </a:lnTo>
                    <a:lnTo>
                      <a:pt x="360" y="14"/>
                    </a:lnTo>
                    <a:lnTo>
                      <a:pt x="410" y="27"/>
                    </a:lnTo>
                    <a:lnTo>
                      <a:pt x="435" y="53"/>
                    </a:lnTo>
                    <a:lnTo>
                      <a:pt x="448" y="94"/>
                    </a:lnTo>
                    <a:lnTo>
                      <a:pt x="337" y="91"/>
                    </a:lnTo>
                    <a:lnTo>
                      <a:pt x="344" y="63"/>
                    </a:lnTo>
                    <a:lnTo>
                      <a:pt x="314" y="55"/>
                    </a:lnTo>
                    <a:lnTo>
                      <a:pt x="285" y="50"/>
                    </a:lnTo>
                    <a:lnTo>
                      <a:pt x="241" y="47"/>
                    </a:lnTo>
                    <a:lnTo>
                      <a:pt x="179" y="48"/>
                    </a:lnTo>
                    <a:lnTo>
                      <a:pt x="134" y="54"/>
                    </a:lnTo>
                    <a:lnTo>
                      <a:pt x="104" y="59"/>
                    </a:lnTo>
                    <a:lnTo>
                      <a:pt x="113" y="86"/>
                    </a:lnTo>
                    <a:lnTo>
                      <a:pt x="0" y="99"/>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0" name="Freeform 124"/>
              <p:cNvSpPr>
                <a:spLocks/>
              </p:cNvSpPr>
              <p:nvPr/>
            </p:nvSpPr>
            <p:spPr bwMode="auto">
              <a:xfrm>
                <a:off x="2395" y="2829"/>
                <a:ext cx="108" cy="29"/>
              </a:xfrm>
              <a:custGeom>
                <a:avLst/>
                <a:gdLst>
                  <a:gd name="T0" fmla="*/ 0 w 108"/>
                  <a:gd name="T1" fmla="*/ 0 h 29"/>
                  <a:gd name="T2" fmla="*/ 107 w 108"/>
                  <a:gd name="T3" fmla="*/ 3 h 29"/>
                  <a:gd name="T4" fmla="*/ 103 w 108"/>
                  <a:gd name="T5" fmla="*/ 28 h 29"/>
                  <a:gd name="T6" fmla="*/ 4 w 108"/>
                  <a:gd name="T7" fmla="*/ 24 h 29"/>
                  <a:gd name="T8" fmla="*/ 0 w 108"/>
                  <a:gd name="T9" fmla="*/ 0 h 29"/>
                </a:gdLst>
                <a:ahLst/>
                <a:cxnLst>
                  <a:cxn ang="0">
                    <a:pos x="T0" y="T1"/>
                  </a:cxn>
                  <a:cxn ang="0">
                    <a:pos x="T2" y="T3"/>
                  </a:cxn>
                  <a:cxn ang="0">
                    <a:pos x="T4" y="T5"/>
                  </a:cxn>
                  <a:cxn ang="0">
                    <a:pos x="T6" y="T7"/>
                  </a:cxn>
                  <a:cxn ang="0">
                    <a:pos x="T8" y="T9"/>
                  </a:cxn>
                </a:cxnLst>
                <a:rect l="0" t="0" r="r" b="b"/>
                <a:pathLst>
                  <a:path w="108" h="29">
                    <a:moveTo>
                      <a:pt x="0" y="0"/>
                    </a:moveTo>
                    <a:lnTo>
                      <a:pt x="107" y="3"/>
                    </a:lnTo>
                    <a:lnTo>
                      <a:pt x="103" y="28"/>
                    </a:lnTo>
                    <a:lnTo>
                      <a:pt x="4" y="24"/>
                    </a:lnTo>
                    <a:lnTo>
                      <a:pt x="0" y="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589" name="Group 133"/>
            <p:cNvGrpSpPr>
              <a:grpSpLocks/>
            </p:cNvGrpSpPr>
            <p:nvPr/>
          </p:nvGrpSpPr>
          <p:grpSpPr bwMode="auto">
            <a:xfrm>
              <a:off x="2130" y="2773"/>
              <a:ext cx="302" cy="264"/>
              <a:chOff x="2130" y="2773"/>
              <a:chExt cx="302" cy="264"/>
            </a:xfrm>
          </p:grpSpPr>
          <p:sp>
            <p:nvSpPr>
              <p:cNvPr id="19582" name="Freeform 126"/>
              <p:cNvSpPr>
                <a:spLocks/>
              </p:cNvSpPr>
              <p:nvPr/>
            </p:nvSpPr>
            <p:spPr bwMode="auto">
              <a:xfrm>
                <a:off x="2153" y="2804"/>
                <a:ext cx="255" cy="167"/>
              </a:xfrm>
              <a:custGeom>
                <a:avLst/>
                <a:gdLst>
                  <a:gd name="T0" fmla="*/ 0 w 255"/>
                  <a:gd name="T1" fmla="*/ 166 h 167"/>
                  <a:gd name="T2" fmla="*/ 23 w 255"/>
                  <a:gd name="T3" fmla="*/ 0 h 167"/>
                  <a:gd name="T4" fmla="*/ 231 w 255"/>
                  <a:gd name="T5" fmla="*/ 0 h 167"/>
                  <a:gd name="T6" fmla="*/ 254 w 255"/>
                  <a:gd name="T7" fmla="*/ 166 h 167"/>
                  <a:gd name="T8" fmla="*/ 0 w 255"/>
                  <a:gd name="T9" fmla="*/ 166 h 167"/>
                </a:gdLst>
                <a:ahLst/>
                <a:cxnLst>
                  <a:cxn ang="0">
                    <a:pos x="T0" y="T1"/>
                  </a:cxn>
                  <a:cxn ang="0">
                    <a:pos x="T2" y="T3"/>
                  </a:cxn>
                  <a:cxn ang="0">
                    <a:pos x="T4" y="T5"/>
                  </a:cxn>
                  <a:cxn ang="0">
                    <a:pos x="T6" y="T7"/>
                  </a:cxn>
                  <a:cxn ang="0">
                    <a:pos x="T8" y="T9"/>
                  </a:cxn>
                </a:cxnLst>
                <a:rect l="0" t="0" r="r" b="b"/>
                <a:pathLst>
                  <a:path w="255" h="167">
                    <a:moveTo>
                      <a:pt x="0" y="166"/>
                    </a:moveTo>
                    <a:lnTo>
                      <a:pt x="23" y="0"/>
                    </a:lnTo>
                    <a:lnTo>
                      <a:pt x="231" y="0"/>
                    </a:lnTo>
                    <a:lnTo>
                      <a:pt x="254" y="166"/>
                    </a:lnTo>
                    <a:lnTo>
                      <a:pt x="0" y="166"/>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3" name="Freeform 127"/>
              <p:cNvSpPr>
                <a:spLocks/>
              </p:cNvSpPr>
              <p:nvPr/>
            </p:nvSpPr>
            <p:spPr bwMode="auto">
              <a:xfrm>
                <a:off x="2130" y="2970"/>
                <a:ext cx="302" cy="67"/>
              </a:xfrm>
              <a:custGeom>
                <a:avLst/>
                <a:gdLst>
                  <a:gd name="T0" fmla="*/ 24 w 302"/>
                  <a:gd name="T1" fmla="*/ 0 h 67"/>
                  <a:gd name="T2" fmla="*/ 277 w 302"/>
                  <a:gd name="T3" fmla="*/ 0 h 67"/>
                  <a:gd name="T4" fmla="*/ 301 w 302"/>
                  <a:gd name="T5" fmla="*/ 66 h 67"/>
                  <a:gd name="T6" fmla="*/ 0 w 302"/>
                  <a:gd name="T7" fmla="*/ 66 h 67"/>
                  <a:gd name="T8" fmla="*/ 24 w 302"/>
                  <a:gd name="T9" fmla="*/ 0 h 67"/>
                </a:gdLst>
                <a:ahLst/>
                <a:cxnLst>
                  <a:cxn ang="0">
                    <a:pos x="T0" y="T1"/>
                  </a:cxn>
                  <a:cxn ang="0">
                    <a:pos x="T2" y="T3"/>
                  </a:cxn>
                  <a:cxn ang="0">
                    <a:pos x="T4" y="T5"/>
                  </a:cxn>
                  <a:cxn ang="0">
                    <a:pos x="T6" y="T7"/>
                  </a:cxn>
                  <a:cxn ang="0">
                    <a:pos x="T8" y="T9"/>
                  </a:cxn>
                </a:cxnLst>
                <a:rect l="0" t="0" r="r" b="b"/>
                <a:pathLst>
                  <a:path w="302" h="67">
                    <a:moveTo>
                      <a:pt x="24" y="0"/>
                    </a:moveTo>
                    <a:lnTo>
                      <a:pt x="277" y="0"/>
                    </a:lnTo>
                    <a:lnTo>
                      <a:pt x="301" y="66"/>
                    </a:lnTo>
                    <a:lnTo>
                      <a:pt x="0" y="66"/>
                    </a:lnTo>
                    <a:lnTo>
                      <a:pt x="24"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4" name="Freeform 128"/>
              <p:cNvSpPr>
                <a:spLocks/>
              </p:cNvSpPr>
              <p:nvPr/>
            </p:nvSpPr>
            <p:spPr bwMode="auto">
              <a:xfrm>
                <a:off x="2130" y="2804"/>
                <a:ext cx="47" cy="233"/>
              </a:xfrm>
              <a:custGeom>
                <a:avLst/>
                <a:gdLst>
                  <a:gd name="T0" fmla="*/ 23 w 47"/>
                  <a:gd name="T1" fmla="*/ 166 h 233"/>
                  <a:gd name="T2" fmla="*/ 0 w 47"/>
                  <a:gd name="T3" fmla="*/ 232 h 233"/>
                  <a:gd name="T4" fmla="*/ 24 w 47"/>
                  <a:gd name="T5" fmla="*/ 69 h 233"/>
                  <a:gd name="T6" fmla="*/ 46 w 47"/>
                  <a:gd name="T7" fmla="*/ 0 h 233"/>
                  <a:gd name="T8" fmla="*/ 23 w 47"/>
                  <a:gd name="T9" fmla="*/ 166 h 233"/>
                </a:gdLst>
                <a:ahLst/>
                <a:cxnLst>
                  <a:cxn ang="0">
                    <a:pos x="T0" y="T1"/>
                  </a:cxn>
                  <a:cxn ang="0">
                    <a:pos x="T2" y="T3"/>
                  </a:cxn>
                  <a:cxn ang="0">
                    <a:pos x="T4" y="T5"/>
                  </a:cxn>
                  <a:cxn ang="0">
                    <a:pos x="T6" y="T7"/>
                  </a:cxn>
                  <a:cxn ang="0">
                    <a:pos x="T8" y="T9"/>
                  </a:cxn>
                </a:cxnLst>
                <a:rect l="0" t="0" r="r" b="b"/>
                <a:pathLst>
                  <a:path w="47" h="233">
                    <a:moveTo>
                      <a:pt x="23" y="166"/>
                    </a:moveTo>
                    <a:lnTo>
                      <a:pt x="0" y="232"/>
                    </a:lnTo>
                    <a:lnTo>
                      <a:pt x="24" y="69"/>
                    </a:lnTo>
                    <a:lnTo>
                      <a:pt x="46" y="0"/>
                    </a:lnTo>
                    <a:lnTo>
                      <a:pt x="23" y="16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5" name="Freeform 129"/>
              <p:cNvSpPr>
                <a:spLocks/>
              </p:cNvSpPr>
              <p:nvPr/>
            </p:nvSpPr>
            <p:spPr bwMode="auto">
              <a:xfrm>
                <a:off x="2384" y="2802"/>
                <a:ext cx="48" cy="234"/>
              </a:xfrm>
              <a:custGeom>
                <a:avLst/>
                <a:gdLst>
                  <a:gd name="T0" fmla="*/ 23 w 48"/>
                  <a:gd name="T1" fmla="*/ 165 h 234"/>
                  <a:gd name="T2" fmla="*/ 47 w 48"/>
                  <a:gd name="T3" fmla="*/ 233 h 234"/>
                  <a:gd name="T4" fmla="*/ 22 w 48"/>
                  <a:gd name="T5" fmla="*/ 68 h 234"/>
                  <a:gd name="T6" fmla="*/ 0 w 48"/>
                  <a:gd name="T7" fmla="*/ 0 h 234"/>
                  <a:gd name="T8" fmla="*/ 23 w 48"/>
                  <a:gd name="T9" fmla="*/ 165 h 234"/>
                </a:gdLst>
                <a:ahLst/>
                <a:cxnLst>
                  <a:cxn ang="0">
                    <a:pos x="T0" y="T1"/>
                  </a:cxn>
                  <a:cxn ang="0">
                    <a:pos x="T2" y="T3"/>
                  </a:cxn>
                  <a:cxn ang="0">
                    <a:pos x="T4" y="T5"/>
                  </a:cxn>
                  <a:cxn ang="0">
                    <a:pos x="T6" y="T7"/>
                  </a:cxn>
                  <a:cxn ang="0">
                    <a:pos x="T8" y="T9"/>
                  </a:cxn>
                </a:cxnLst>
                <a:rect l="0" t="0" r="r" b="b"/>
                <a:pathLst>
                  <a:path w="48" h="234">
                    <a:moveTo>
                      <a:pt x="23" y="165"/>
                    </a:moveTo>
                    <a:lnTo>
                      <a:pt x="47" y="233"/>
                    </a:lnTo>
                    <a:lnTo>
                      <a:pt x="22" y="68"/>
                    </a:lnTo>
                    <a:lnTo>
                      <a:pt x="0" y="0"/>
                    </a:lnTo>
                    <a:lnTo>
                      <a:pt x="23" y="16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6" name="Freeform 130"/>
              <p:cNvSpPr>
                <a:spLocks/>
              </p:cNvSpPr>
              <p:nvPr/>
            </p:nvSpPr>
            <p:spPr bwMode="auto">
              <a:xfrm>
                <a:off x="2199" y="2773"/>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7" name="Freeform 131"/>
              <p:cNvSpPr>
                <a:spLocks/>
              </p:cNvSpPr>
              <p:nvPr/>
            </p:nvSpPr>
            <p:spPr bwMode="auto">
              <a:xfrm>
                <a:off x="2319" y="2773"/>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588" name="Freeform 132"/>
              <p:cNvSpPr>
                <a:spLocks/>
              </p:cNvSpPr>
              <p:nvPr/>
            </p:nvSpPr>
            <p:spPr bwMode="auto">
              <a:xfrm>
                <a:off x="2172" y="2817"/>
                <a:ext cx="217" cy="142"/>
              </a:xfrm>
              <a:custGeom>
                <a:avLst/>
                <a:gdLst>
                  <a:gd name="T0" fmla="*/ 0 w 217"/>
                  <a:gd name="T1" fmla="*/ 141 h 142"/>
                  <a:gd name="T2" fmla="*/ 20 w 217"/>
                  <a:gd name="T3" fmla="*/ 0 h 142"/>
                  <a:gd name="T4" fmla="*/ 196 w 217"/>
                  <a:gd name="T5" fmla="*/ 0 h 142"/>
                  <a:gd name="T6" fmla="*/ 216 w 217"/>
                  <a:gd name="T7" fmla="*/ 141 h 142"/>
                  <a:gd name="T8" fmla="*/ 0 w 217"/>
                  <a:gd name="T9" fmla="*/ 141 h 142"/>
                </a:gdLst>
                <a:ahLst/>
                <a:cxnLst>
                  <a:cxn ang="0">
                    <a:pos x="T0" y="T1"/>
                  </a:cxn>
                  <a:cxn ang="0">
                    <a:pos x="T2" y="T3"/>
                  </a:cxn>
                  <a:cxn ang="0">
                    <a:pos x="T4" y="T5"/>
                  </a:cxn>
                  <a:cxn ang="0">
                    <a:pos x="T6" y="T7"/>
                  </a:cxn>
                  <a:cxn ang="0">
                    <a:pos x="T8" y="T9"/>
                  </a:cxn>
                </a:cxnLst>
                <a:rect l="0" t="0" r="r" b="b"/>
                <a:pathLst>
                  <a:path w="217" h="142">
                    <a:moveTo>
                      <a:pt x="0" y="141"/>
                    </a:moveTo>
                    <a:lnTo>
                      <a:pt x="20" y="0"/>
                    </a:lnTo>
                    <a:lnTo>
                      <a:pt x="196" y="0"/>
                    </a:lnTo>
                    <a:lnTo>
                      <a:pt x="216" y="141"/>
                    </a:lnTo>
                    <a:lnTo>
                      <a:pt x="0" y="14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02" name="Group 146"/>
            <p:cNvGrpSpPr>
              <a:grpSpLocks/>
            </p:cNvGrpSpPr>
            <p:nvPr/>
          </p:nvGrpSpPr>
          <p:grpSpPr bwMode="auto">
            <a:xfrm>
              <a:off x="2230" y="2840"/>
              <a:ext cx="103" cy="94"/>
              <a:chOff x="2230" y="2840"/>
              <a:chExt cx="103" cy="94"/>
            </a:xfrm>
          </p:grpSpPr>
          <p:sp>
            <p:nvSpPr>
              <p:cNvPr id="19590" name="Rectangle 134"/>
              <p:cNvSpPr>
                <a:spLocks noChangeArrowheads="1"/>
              </p:cNvSpPr>
              <p:nvPr/>
            </p:nvSpPr>
            <p:spPr bwMode="auto">
              <a:xfrm>
                <a:off x="2230" y="2840"/>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1" name="Rectangle 135"/>
              <p:cNvSpPr>
                <a:spLocks noChangeArrowheads="1"/>
              </p:cNvSpPr>
              <p:nvPr/>
            </p:nvSpPr>
            <p:spPr bwMode="auto">
              <a:xfrm>
                <a:off x="2268" y="2840"/>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2" name="Rectangle 136"/>
              <p:cNvSpPr>
                <a:spLocks noChangeArrowheads="1"/>
              </p:cNvSpPr>
              <p:nvPr/>
            </p:nvSpPr>
            <p:spPr bwMode="auto">
              <a:xfrm>
                <a:off x="2308" y="2840"/>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3" name="Rectangle 137"/>
              <p:cNvSpPr>
                <a:spLocks noChangeArrowheads="1"/>
              </p:cNvSpPr>
              <p:nvPr/>
            </p:nvSpPr>
            <p:spPr bwMode="auto">
              <a:xfrm>
                <a:off x="2230" y="2868"/>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4" name="Rectangle 138"/>
              <p:cNvSpPr>
                <a:spLocks noChangeArrowheads="1"/>
              </p:cNvSpPr>
              <p:nvPr/>
            </p:nvSpPr>
            <p:spPr bwMode="auto">
              <a:xfrm>
                <a:off x="2268" y="2868"/>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5" name="Rectangle 139"/>
              <p:cNvSpPr>
                <a:spLocks noChangeArrowheads="1"/>
              </p:cNvSpPr>
              <p:nvPr/>
            </p:nvSpPr>
            <p:spPr bwMode="auto">
              <a:xfrm>
                <a:off x="2308" y="2868"/>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6" name="Rectangle 140"/>
              <p:cNvSpPr>
                <a:spLocks noChangeArrowheads="1"/>
              </p:cNvSpPr>
              <p:nvPr/>
            </p:nvSpPr>
            <p:spPr bwMode="auto">
              <a:xfrm>
                <a:off x="2230" y="2895"/>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7" name="Rectangle 141"/>
              <p:cNvSpPr>
                <a:spLocks noChangeArrowheads="1"/>
              </p:cNvSpPr>
              <p:nvPr/>
            </p:nvSpPr>
            <p:spPr bwMode="auto">
              <a:xfrm>
                <a:off x="2268" y="2895"/>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8" name="Rectangle 142"/>
              <p:cNvSpPr>
                <a:spLocks noChangeArrowheads="1"/>
              </p:cNvSpPr>
              <p:nvPr/>
            </p:nvSpPr>
            <p:spPr bwMode="auto">
              <a:xfrm>
                <a:off x="2308" y="2895"/>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99" name="Rectangle 143"/>
              <p:cNvSpPr>
                <a:spLocks noChangeArrowheads="1"/>
              </p:cNvSpPr>
              <p:nvPr/>
            </p:nvSpPr>
            <p:spPr bwMode="auto">
              <a:xfrm>
                <a:off x="2230" y="2922"/>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00" name="Rectangle 144"/>
              <p:cNvSpPr>
                <a:spLocks noChangeArrowheads="1"/>
              </p:cNvSpPr>
              <p:nvPr/>
            </p:nvSpPr>
            <p:spPr bwMode="auto">
              <a:xfrm>
                <a:off x="2268" y="2922"/>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01" name="Rectangle 145"/>
              <p:cNvSpPr>
                <a:spLocks noChangeArrowheads="1"/>
              </p:cNvSpPr>
              <p:nvPr/>
            </p:nvSpPr>
            <p:spPr bwMode="auto">
              <a:xfrm>
                <a:off x="2308" y="2922"/>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9629" name="Group 173"/>
          <p:cNvGrpSpPr>
            <a:grpSpLocks/>
          </p:cNvGrpSpPr>
          <p:nvPr/>
        </p:nvGrpSpPr>
        <p:grpSpPr bwMode="auto">
          <a:xfrm>
            <a:off x="4216400" y="1981200"/>
            <a:ext cx="712788" cy="473075"/>
            <a:chOff x="2656" y="1248"/>
            <a:chExt cx="449" cy="298"/>
          </a:xfrm>
        </p:grpSpPr>
        <p:grpSp>
          <p:nvGrpSpPr>
            <p:cNvPr id="19607" name="Group 151"/>
            <p:cNvGrpSpPr>
              <a:grpSpLocks/>
            </p:cNvGrpSpPr>
            <p:nvPr/>
          </p:nvGrpSpPr>
          <p:grpSpPr bwMode="auto">
            <a:xfrm>
              <a:off x="2656" y="1248"/>
              <a:ext cx="449" cy="126"/>
              <a:chOff x="2656" y="1248"/>
              <a:chExt cx="449" cy="126"/>
            </a:xfrm>
          </p:grpSpPr>
          <p:sp>
            <p:nvSpPr>
              <p:cNvPr id="19604" name="Freeform 148"/>
              <p:cNvSpPr>
                <a:spLocks/>
              </p:cNvSpPr>
              <p:nvPr/>
            </p:nvSpPr>
            <p:spPr bwMode="auto">
              <a:xfrm>
                <a:off x="2656" y="1333"/>
                <a:ext cx="118" cy="41"/>
              </a:xfrm>
              <a:custGeom>
                <a:avLst/>
                <a:gdLst>
                  <a:gd name="T0" fmla="*/ 8 w 118"/>
                  <a:gd name="T1" fmla="*/ 40 h 41"/>
                  <a:gd name="T2" fmla="*/ 0 w 118"/>
                  <a:gd name="T3" fmla="*/ 13 h 41"/>
                  <a:gd name="T4" fmla="*/ 115 w 118"/>
                  <a:gd name="T5" fmla="*/ 0 h 41"/>
                  <a:gd name="T6" fmla="*/ 117 w 118"/>
                  <a:gd name="T7" fmla="*/ 27 h 41"/>
                  <a:gd name="T8" fmla="*/ 8 w 118"/>
                  <a:gd name="T9" fmla="*/ 40 h 41"/>
                </a:gdLst>
                <a:ahLst/>
                <a:cxnLst>
                  <a:cxn ang="0">
                    <a:pos x="T0" y="T1"/>
                  </a:cxn>
                  <a:cxn ang="0">
                    <a:pos x="T2" y="T3"/>
                  </a:cxn>
                  <a:cxn ang="0">
                    <a:pos x="T4" y="T5"/>
                  </a:cxn>
                  <a:cxn ang="0">
                    <a:pos x="T6" y="T7"/>
                  </a:cxn>
                  <a:cxn ang="0">
                    <a:pos x="T8" y="T9"/>
                  </a:cxn>
                </a:cxnLst>
                <a:rect l="0" t="0" r="r" b="b"/>
                <a:pathLst>
                  <a:path w="118" h="41">
                    <a:moveTo>
                      <a:pt x="8" y="40"/>
                    </a:moveTo>
                    <a:lnTo>
                      <a:pt x="0" y="13"/>
                    </a:lnTo>
                    <a:lnTo>
                      <a:pt x="115" y="0"/>
                    </a:lnTo>
                    <a:lnTo>
                      <a:pt x="117" y="27"/>
                    </a:lnTo>
                    <a:lnTo>
                      <a:pt x="8" y="4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05" name="Freeform 149"/>
              <p:cNvSpPr>
                <a:spLocks/>
              </p:cNvSpPr>
              <p:nvPr/>
            </p:nvSpPr>
            <p:spPr bwMode="auto">
              <a:xfrm>
                <a:off x="2656" y="1248"/>
                <a:ext cx="449" cy="100"/>
              </a:xfrm>
              <a:custGeom>
                <a:avLst/>
                <a:gdLst>
                  <a:gd name="T0" fmla="*/ 0 w 449"/>
                  <a:gd name="T1" fmla="*/ 99 h 100"/>
                  <a:gd name="T2" fmla="*/ 4 w 449"/>
                  <a:gd name="T3" fmla="*/ 55 h 100"/>
                  <a:gd name="T4" fmla="*/ 31 w 449"/>
                  <a:gd name="T5" fmla="*/ 26 h 100"/>
                  <a:gd name="T6" fmla="*/ 104 w 449"/>
                  <a:gd name="T7" fmla="*/ 9 h 100"/>
                  <a:gd name="T8" fmla="*/ 181 w 449"/>
                  <a:gd name="T9" fmla="*/ 3 h 100"/>
                  <a:gd name="T10" fmla="*/ 244 w 449"/>
                  <a:gd name="T11" fmla="*/ 0 h 100"/>
                  <a:gd name="T12" fmla="*/ 310 w 449"/>
                  <a:gd name="T13" fmla="*/ 6 h 100"/>
                  <a:gd name="T14" fmla="*/ 360 w 449"/>
                  <a:gd name="T15" fmla="*/ 14 h 100"/>
                  <a:gd name="T16" fmla="*/ 410 w 449"/>
                  <a:gd name="T17" fmla="*/ 27 h 100"/>
                  <a:gd name="T18" fmla="*/ 435 w 449"/>
                  <a:gd name="T19" fmla="*/ 53 h 100"/>
                  <a:gd name="T20" fmla="*/ 448 w 449"/>
                  <a:gd name="T21" fmla="*/ 94 h 100"/>
                  <a:gd name="T22" fmla="*/ 337 w 449"/>
                  <a:gd name="T23" fmla="*/ 91 h 100"/>
                  <a:gd name="T24" fmla="*/ 344 w 449"/>
                  <a:gd name="T25" fmla="*/ 63 h 100"/>
                  <a:gd name="T26" fmla="*/ 314 w 449"/>
                  <a:gd name="T27" fmla="*/ 55 h 100"/>
                  <a:gd name="T28" fmla="*/ 285 w 449"/>
                  <a:gd name="T29" fmla="*/ 50 h 100"/>
                  <a:gd name="T30" fmla="*/ 241 w 449"/>
                  <a:gd name="T31" fmla="*/ 47 h 100"/>
                  <a:gd name="T32" fmla="*/ 179 w 449"/>
                  <a:gd name="T33" fmla="*/ 48 h 100"/>
                  <a:gd name="T34" fmla="*/ 134 w 449"/>
                  <a:gd name="T35" fmla="*/ 54 h 100"/>
                  <a:gd name="T36" fmla="*/ 104 w 449"/>
                  <a:gd name="T37" fmla="*/ 59 h 100"/>
                  <a:gd name="T38" fmla="*/ 113 w 449"/>
                  <a:gd name="T39" fmla="*/ 86 h 100"/>
                  <a:gd name="T40" fmla="*/ 0 w 449"/>
                  <a:gd name="T41"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100">
                    <a:moveTo>
                      <a:pt x="0" y="99"/>
                    </a:moveTo>
                    <a:lnTo>
                      <a:pt x="4" y="55"/>
                    </a:lnTo>
                    <a:lnTo>
                      <a:pt x="31" y="26"/>
                    </a:lnTo>
                    <a:lnTo>
                      <a:pt x="104" y="9"/>
                    </a:lnTo>
                    <a:lnTo>
                      <a:pt x="181" y="3"/>
                    </a:lnTo>
                    <a:lnTo>
                      <a:pt x="244" y="0"/>
                    </a:lnTo>
                    <a:lnTo>
                      <a:pt x="310" y="6"/>
                    </a:lnTo>
                    <a:lnTo>
                      <a:pt x="360" y="14"/>
                    </a:lnTo>
                    <a:lnTo>
                      <a:pt x="410" y="27"/>
                    </a:lnTo>
                    <a:lnTo>
                      <a:pt x="435" y="53"/>
                    </a:lnTo>
                    <a:lnTo>
                      <a:pt x="448" y="94"/>
                    </a:lnTo>
                    <a:lnTo>
                      <a:pt x="337" y="91"/>
                    </a:lnTo>
                    <a:lnTo>
                      <a:pt x="344" y="63"/>
                    </a:lnTo>
                    <a:lnTo>
                      <a:pt x="314" y="55"/>
                    </a:lnTo>
                    <a:lnTo>
                      <a:pt x="285" y="50"/>
                    </a:lnTo>
                    <a:lnTo>
                      <a:pt x="241" y="47"/>
                    </a:lnTo>
                    <a:lnTo>
                      <a:pt x="179" y="48"/>
                    </a:lnTo>
                    <a:lnTo>
                      <a:pt x="134" y="54"/>
                    </a:lnTo>
                    <a:lnTo>
                      <a:pt x="104" y="59"/>
                    </a:lnTo>
                    <a:lnTo>
                      <a:pt x="113" y="86"/>
                    </a:lnTo>
                    <a:lnTo>
                      <a:pt x="0" y="99"/>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06" name="Freeform 150"/>
              <p:cNvSpPr>
                <a:spLocks/>
              </p:cNvSpPr>
              <p:nvPr/>
            </p:nvSpPr>
            <p:spPr bwMode="auto">
              <a:xfrm>
                <a:off x="2995" y="1338"/>
                <a:ext cx="108" cy="29"/>
              </a:xfrm>
              <a:custGeom>
                <a:avLst/>
                <a:gdLst>
                  <a:gd name="T0" fmla="*/ 0 w 108"/>
                  <a:gd name="T1" fmla="*/ 0 h 29"/>
                  <a:gd name="T2" fmla="*/ 107 w 108"/>
                  <a:gd name="T3" fmla="*/ 3 h 29"/>
                  <a:gd name="T4" fmla="*/ 103 w 108"/>
                  <a:gd name="T5" fmla="*/ 28 h 29"/>
                  <a:gd name="T6" fmla="*/ 4 w 108"/>
                  <a:gd name="T7" fmla="*/ 24 h 29"/>
                  <a:gd name="T8" fmla="*/ 0 w 108"/>
                  <a:gd name="T9" fmla="*/ 0 h 29"/>
                </a:gdLst>
                <a:ahLst/>
                <a:cxnLst>
                  <a:cxn ang="0">
                    <a:pos x="T0" y="T1"/>
                  </a:cxn>
                  <a:cxn ang="0">
                    <a:pos x="T2" y="T3"/>
                  </a:cxn>
                  <a:cxn ang="0">
                    <a:pos x="T4" y="T5"/>
                  </a:cxn>
                  <a:cxn ang="0">
                    <a:pos x="T6" y="T7"/>
                  </a:cxn>
                  <a:cxn ang="0">
                    <a:pos x="T8" y="T9"/>
                  </a:cxn>
                </a:cxnLst>
                <a:rect l="0" t="0" r="r" b="b"/>
                <a:pathLst>
                  <a:path w="108" h="29">
                    <a:moveTo>
                      <a:pt x="0" y="0"/>
                    </a:moveTo>
                    <a:lnTo>
                      <a:pt x="107" y="3"/>
                    </a:lnTo>
                    <a:lnTo>
                      <a:pt x="103" y="28"/>
                    </a:lnTo>
                    <a:lnTo>
                      <a:pt x="4" y="24"/>
                    </a:lnTo>
                    <a:lnTo>
                      <a:pt x="0" y="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15" name="Group 159"/>
            <p:cNvGrpSpPr>
              <a:grpSpLocks/>
            </p:cNvGrpSpPr>
            <p:nvPr/>
          </p:nvGrpSpPr>
          <p:grpSpPr bwMode="auto">
            <a:xfrm>
              <a:off x="2730" y="1282"/>
              <a:ext cx="302" cy="264"/>
              <a:chOff x="2730" y="1282"/>
              <a:chExt cx="302" cy="264"/>
            </a:xfrm>
          </p:grpSpPr>
          <p:sp>
            <p:nvSpPr>
              <p:cNvPr id="19608" name="Freeform 152"/>
              <p:cNvSpPr>
                <a:spLocks/>
              </p:cNvSpPr>
              <p:nvPr/>
            </p:nvSpPr>
            <p:spPr bwMode="auto">
              <a:xfrm>
                <a:off x="2753" y="1313"/>
                <a:ext cx="255" cy="167"/>
              </a:xfrm>
              <a:custGeom>
                <a:avLst/>
                <a:gdLst>
                  <a:gd name="T0" fmla="*/ 0 w 255"/>
                  <a:gd name="T1" fmla="*/ 166 h 167"/>
                  <a:gd name="T2" fmla="*/ 23 w 255"/>
                  <a:gd name="T3" fmla="*/ 0 h 167"/>
                  <a:gd name="T4" fmla="*/ 231 w 255"/>
                  <a:gd name="T5" fmla="*/ 0 h 167"/>
                  <a:gd name="T6" fmla="*/ 254 w 255"/>
                  <a:gd name="T7" fmla="*/ 166 h 167"/>
                  <a:gd name="T8" fmla="*/ 0 w 255"/>
                  <a:gd name="T9" fmla="*/ 166 h 167"/>
                </a:gdLst>
                <a:ahLst/>
                <a:cxnLst>
                  <a:cxn ang="0">
                    <a:pos x="T0" y="T1"/>
                  </a:cxn>
                  <a:cxn ang="0">
                    <a:pos x="T2" y="T3"/>
                  </a:cxn>
                  <a:cxn ang="0">
                    <a:pos x="T4" y="T5"/>
                  </a:cxn>
                  <a:cxn ang="0">
                    <a:pos x="T6" y="T7"/>
                  </a:cxn>
                  <a:cxn ang="0">
                    <a:pos x="T8" y="T9"/>
                  </a:cxn>
                </a:cxnLst>
                <a:rect l="0" t="0" r="r" b="b"/>
                <a:pathLst>
                  <a:path w="255" h="167">
                    <a:moveTo>
                      <a:pt x="0" y="166"/>
                    </a:moveTo>
                    <a:lnTo>
                      <a:pt x="23" y="0"/>
                    </a:lnTo>
                    <a:lnTo>
                      <a:pt x="231" y="0"/>
                    </a:lnTo>
                    <a:lnTo>
                      <a:pt x="254" y="166"/>
                    </a:lnTo>
                    <a:lnTo>
                      <a:pt x="0" y="166"/>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09" name="Freeform 153"/>
              <p:cNvSpPr>
                <a:spLocks/>
              </p:cNvSpPr>
              <p:nvPr/>
            </p:nvSpPr>
            <p:spPr bwMode="auto">
              <a:xfrm>
                <a:off x="2730" y="1479"/>
                <a:ext cx="302" cy="67"/>
              </a:xfrm>
              <a:custGeom>
                <a:avLst/>
                <a:gdLst>
                  <a:gd name="T0" fmla="*/ 24 w 302"/>
                  <a:gd name="T1" fmla="*/ 0 h 67"/>
                  <a:gd name="T2" fmla="*/ 277 w 302"/>
                  <a:gd name="T3" fmla="*/ 0 h 67"/>
                  <a:gd name="T4" fmla="*/ 301 w 302"/>
                  <a:gd name="T5" fmla="*/ 66 h 67"/>
                  <a:gd name="T6" fmla="*/ 0 w 302"/>
                  <a:gd name="T7" fmla="*/ 66 h 67"/>
                  <a:gd name="T8" fmla="*/ 24 w 302"/>
                  <a:gd name="T9" fmla="*/ 0 h 67"/>
                </a:gdLst>
                <a:ahLst/>
                <a:cxnLst>
                  <a:cxn ang="0">
                    <a:pos x="T0" y="T1"/>
                  </a:cxn>
                  <a:cxn ang="0">
                    <a:pos x="T2" y="T3"/>
                  </a:cxn>
                  <a:cxn ang="0">
                    <a:pos x="T4" y="T5"/>
                  </a:cxn>
                  <a:cxn ang="0">
                    <a:pos x="T6" y="T7"/>
                  </a:cxn>
                  <a:cxn ang="0">
                    <a:pos x="T8" y="T9"/>
                  </a:cxn>
                </a:cxnLst>
                <a:rect l="0" t="0" r="r" b="b"/>
                <a:pathLst>
                  <a:path w="302" h="67">
                    <a:moveTo>
                      <a:pt x="24" y="0"/>
                    </a:moveTo>
                    <a:lnTo>
                      <a:pt x="277" y="0"/>
                    </a:lnTo>
                    <a:lnTo>
                      <a:pt x="301" y="66"/>
                    </a:lnTo>
                    <a:lnTo>
                      <a:pt x="0" y="66"/>
                    </a:lnTo>
                    <a:lnTo>
                      <a:pt x="24"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10" name="Freeform 154"/>
              <p:cNvSpPr>
                <a:spLocks/>
              </p:cNvSpPr>
              <p:nvPr/>
            </p:nvSpPr>
            <p:spPr bwMode="auto">
              <a:xfrm>
                <a:off x="2730" y="1313"/>
                <a:ext cx="47" cy="233"/>
              </a:xfrm>
              <a:custGeom>
                <a:avLst/>
                <a:gdLst>
                  <a:gd name="T0" fmla="*/ 23 w 47"/>
                  <a:gd name="T1" fmla="*/ 166 h 233"/>
                  <a:gd name="T2" fmla="*/ 0 w 47"/>
                  <a:gd name="T3" fmla="*/ 232 h 233"/>
                  <a:gd name="T4" fmla="*/ 24 w 47"/>
                  <a:gd name="T5" fmla="*/ 69 h 233"/>
                  <a:gd name="T6" fmla="*/ 46 w 47"/>
                  <a:gd name="T7" fmla="*/ 0 h 233"/>
                  <a:gd name="T8" fmla="*/ 23 w 47"/>
                  <a:gd name="T9" fmla="*/ 166 h 233"/>
                </a:gdLst>
                <a:ahLst/>
                <a:cxnLst>
                  <a:cxn ang="0">
                    <a:pos x="T0" y="T1"/>
                  </a:cxn>
                  <a:cxn ang="0">
                    <a:pos x="T2" y="T3"/>
                  </a:cxn>
                  <a:cxn ang="0">
                    <a:pos x="T4" y="T5"/>
                  </a:cxn>
                  <a:cxn ang="0">
                    <a:pos x="T6" y="T7"/>
                  </a:cxn>
                  <a:cxn ang="0">
                    <a:pos x="T8" y="T9"/>
                  </a:cxn>
                </a:cxnLst>
                <a:rect l="0" t="0" r="r" b="b"/>
                <a:pathLst>
                  <a:path w="47" h="233">
                    <a:moveTo>
                      <a:pt x="23" y="166"/>
                    </a:moveTo>
                    <a:lnTo>
                      <a:pt x="0" y="232"/>
                    </a:lnTo>
                    <a:lnTo>
                      <a:pt x="24" y="69"/>
                    </a:lnTo>
                    <a:lnTo>
                      <a:pt x="46" y="0"/>
                    </a:lnTo>
                    <a:lnTo>
                      <a:pt x="23" y="16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11" name="Freeform 155"/>
              <p:cNvSpPr>
                <a:spLocks/>
              </p:cNvSpPr>
              <p:nvPr/>
            </p:nvSpPr>
            <p:spPr bwMode="auto">
              <a:xfrm>
                <a:off x="2984" y="1311"/>
                <a:ext cx="48" cy="234"/>
              </a:xfrm>
              <a:custGeom>
                <a:avLst/>
                <a:gdLst>
                  <a:gd name="T0" fmla="*/ 23 w 48"/>
                  <a:gd name="T1" fmla="*/ 165 h 234"/>
                  <a:gd name="T2" fmla="*/ 47 w 48"/>
                  <a:gd name="T3" fmla="*/ 233 h 234"/>
                  <a:gd name="T4" fmla="*/ 22 w 48"/>
                  <a:gd name="T5" fmla="*/ 68 h 234"/>
                  <a:gd name="T6" fmla="*/ 0 w 48"/>
                  <a:gd name="T7" fmla="*/ 0 h 234"/>
                  <a:gd name="T8" fmla="*/ 23 w 48"/>
                  <a:gd name="T9" fmla="*/ 165 h 234"/>
                </a:gdLst>
                <a:ahLst/>
                <a:cxnLst>
                  <a:cxn ang="0">
                    <a:pos x="T0" y="T1"/>
                  </a:cxn>
                  <a:cxn ang="0">
                    <a:pos x="T2" y="T3"/>
                  </a:cxn>
                  <a:cxn ang="0">
                    <a:pos x="T4" y="T5"/>
                  </a:cxn>
                  <a:cxn ang="0">
                    <a:pos x="T6" y="T7"/>
                  </a:cxn>
                  <a:cxn ang="0">
                    <a:pos x="T8" y="T9"/>
                  </a:cxn>
                </a:cxnLst>
                <a:rect l="0" t="0" r="r" b="b"/>
                <a:pathLst>
                  <a:path w="48" h="234">
                    <a:moveTo>
                      <a:pt x="23" y="165"/>
                    </a:moveTo>
                    <a:lnTo>
                      <a:pt x="47" y="233"/>
                    </a:lnTo>
                    <a:lnTo>
                      <a:pt x="22" y="68"/>
                    </a:lnTo>
                    <a:lnTo>
                      <a:pt x="0" y="0"/>
                    </a:lnTo>
                    <a:lnTo>
                      <a:pt x="23" y="16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12" name="Freeform 156"/>
              <p:cNvSpPr>
                <a:spLocks/>
              </p:cNvSpPr>
              <p:nvPr/>
            </p:nvSpPr>
            <p:spPr bwMode="auto">
              <a:xfrm>
                <a:off x="2799" y="1282"/>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13" name="Freeform 157"/>
              <p:cNvSpPr>
                <a:spLocks/>
              </p:cNvSpPr>
              <p:nvPr/>
            </p:nvSpPr>
            <p:spPr bwMode="auto">
              <a:xfrm>
                <a:off x="2919" y="1282"/>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14" name="Freeform 158"/>
              <p:cNvSpPr>
                <a:spLocks/>
              </p:cNvSpPr>
              <p:nvPr/>
            </p:nvSpPr>
            <p:spPr bwMode="auto">
              <a:xfrm>
                <a:off x="2772" y="1326"/>
                <a:ext cx="217" cy="142"/>
              </a:xfrm>
              <a:custGeom>
                <a:avLst/>
                <a:gdLst>
                  <a:gd name="T0" fmla="*/ 0 w 217"/>
                  <a:gd name="T1" fmla="*/ 141 h 142"/>
                  <a:gd name="T2" fmla="*/ 20 w 217"/>
                  <a:gd name="T3" fmla="*/ 0 h 142"/>
                  <a:gd name="T4" fmla="*/ 196 w 217"/>
                  <a:gd name="T5" fmla="*/ 0 h 142"/>
                  <a:gd name="T6" fmla="*/ 216 w 217"/>
                  <a:gd name="T7" fmla="*/ 141 h 142"/>
                  <a:gd name="T8" fmla="*/ 0 w 217"/>
                  <a:gd name="T9" fmla="*/ 141 h 142"/>
                </a:gdLst>
                <a:ahLst/>
                <a:cxnLst>
                  <a:cxn ang="0">
                    <a:pos x="T0" y="T1"/>
                  </a:cxn>
                  <a:cxn ang="0">
                    <a:pos x="T2" y="T3"/>
                  </a:cxn>
                  <a:cxn ang="0">
                    <a:pos x="T4" y="T5"/>
                  </a:cxn>
                  <a:cxn ang="0">
                    <a:pos x="T6" y="T7"/>
                  </a:cxn>
                  <a:cxn ang="0">
                    <a:pos x="T8" y="T9"/>
                  </a:cxn>
                </a:cxnLst>
                <a:rect l="0" t="0" r="r" b="b"/>
                <a:pathLst>
                  <a:path w="217" h="142">
                    <a:moveTo>
                      <a:pt x="0" y="141"/>
                    </a:moveTo>
                    <a:lnTo>
                      <a:pt x="20" y="0"/>
                    </a:lnTo>
                    <a:lnTo>
                      <a:pt x="196" y="0"/>
                    </a:lnTo>
                    <a:lnTo>
                      <a:pt x="216" y="141"/>
                    </a:lnTo>
                    <a:lnTo>
                      <a:pt x="0" y="14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28" name="Group 172"/>
            <p:cNvGrpSpPr>
              <a:grpSpLocks/>
            </p:cNvGrpSpPr>
            <p:nvPr/>
          </p:nvGrpSpPr>
          <p:grpSpPr bwMode="auto">
            <a:xfrm>
              <a:off x="2830" y="1349"/>
              <a:ext cx="103" cy="94"/>
              <a:chOff x="2830" y="1349"/>
              <a:chExt cx="103" cy="94"/>
            </a:xfrm>
          </p:grpSpPr>
          <p:sp>
            <p:nvSpPr>
              <p:cNvPr id="19616" name="Rectangle 160"/>
              <p:cNvSpPr>
                <a:spLocks noChangeArrowheads="1"/>
              </p:cNvSpPr>
              <p:nvPr/>
            </p:nvSpPr>
            <p:spPr bwMode="auto">
              <a:xfrm>
                <a:off x="2830" y="1349"/>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17" name="Rectangle 161"/>
              <p:cNvSpPr>
                <a:spLocks noChangeArrowheads="1"/>
              </p:cNvSpPr>
              <p:nvPr/>
            </p:nvSpPr>
            <p:spPr bwMode="auto">
              <a:xfrm>
                <a:off x="2868" y="1349"/>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18" name="Rectangle 162"/>
              <p:cNvSpPr>
                <a:spLocks noChangeArrowheads="1"/>
              </p:cNvSpPr>
              <p:nvPr/>
            </p:nvSpPr>
            <p:spPr bwMode="auto">
              <a:xfrm>
                <a:off x="2908" y="1349"/>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19" name="Rectangle 163"/>
              <p:cNvSpPr>
                <a:spLocks noChangeArrowheads="1"/>
              </p:cNvSpPr>
              <p:nvPr/>
            </p:nvSpPr>
            <p:spPr bwMode="auto">
              <a:xfrm>
                <a:off x="2830" y="1377"/>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0" name="Rectangle 164"/>
              <p:cNvSpPr>
                <a:spLocks noChangeArrowheads="1"/>
              </p:cNvSpPr>
              <p:nvPr/>
            </p:nvSpPr>
            <p:spPr bwMode="auto">
              <a:xfrm>
                <a:off x="2868" y="1377"/>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1" name="Rectangle 165"/>
              <p:cNvSpPr>
                <a:spLocks noChangeArrowheads="1"/>
              </p:cNvSpPr>
              <p:nvPr/>
            </p:nvSpPr>
            <p:spPr bwMode="auto">
              <a:xfrm>
                <a:off x="2908" y="1377"/>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2" name="Rectangle 166"/>
              <p:cNvSpPr>
                <a:spLocks noChangeArrowheads="1"/>
              </p:cNvSpPr>
              <p:nvPr/>
            </p:nvSpPr>
            <p:spPr bwMode="auto">
              <a:xfrm>
                <a:off x="2830" y="1404"/>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3" name="Rectangle 167"/>
              <p:cNvSpPr>
                <a:spLocks noChangeArrowheads="1"/>
              </p:cNvSpPr>
              <p:nvPr/>
            </p:nvSpPr>
            <p:spPr bwMode="auto">
              <a:xfrm>
                <a:off x="2868" y="1404"/>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4" name="Rectangle 168"/>
              <p:cNvSpPr>
                <a:spLocks noChangeArrowheads="1"/>
              </p:cNvSpPr>
              <p:nvPr/>
            </p:nvSpPr>
            <p:spPr bwMode="auto">
              <a:xfrm>
                <a:off x="2908" y="1404"/>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5" name="Rectangle 169"/>
              <p:cNvSpPr>
                <a:spLocks noChangeArrowheads="1"/>
              </p:cNvSpPr>
              <p:nvPr/>
            </p:nvSpPr>
            <p:spPr bwMode="auto">
              <a:xfrm>
                <a:off x="2830" y="1431"/>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6" name="Rectangle 170"/>
              <p:cNvSpPr>
                <a:spLocks noChangeArrowheads="1"/>
              </p:cNvSpPr>
              <p:nvPr/>
            </p:nvSpPr>
            <p:spPr bwMode="auto">
              <a:xfrm>
                <a:off x="2868" y="1431"/>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27" name="Rectangle 171"/>
              <p:cNvSpPr>
                <a:spLocks noChangeArrowheads="1"/>
              </p:cNvSpPr>
              <p:nvPr/>
            </p:nvSpPr>
            <p:spPr bwMode="auto">
              <a:xfrm>
                <a:off x="2908" y="1431"/>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9655" name="Group 199"/>
          <p:cNvGrpSpPr>
            <a:grpSpLocks/>
          </p:cNvGrpSpPr>
          <p:nvPr/>
        </p:nvGrpSpPr>
        <p:grpSpPr bwMode="auto">
          <a:xfrm>
            <a:off x="1333500" y="4064000"/>
            <a:ext cx="712788" cy="473075"/>
            <a:chOff x="840" y="2560"/>
            <a:chExt cx="449" cy="298"/>
          </a:xfrm>
        </p:grpSpPr>
        <p:grpSp>
          <p:nvGrpSpPr>
            <p:cNvPr id="19633" name="Group 177"/>
            <p:cNvGrpSpPr>
              <a:grpSpLocks/>
            </p:cNvGrpSpPr>
            <p:nvPr/>
          </p:nvGrpSpPr>
          <p:grpSpPr bwMode="auto">
            <a:xfrm>
              <a:off x="840" y="2560"/>
              <a:ext cx="449" cy="126"/>
              <a:chOff x="840" y="2560"/>
              <a:chExt cx="449" cy="126"/>
            </a:xfrm>
          </p:grpSpPr>
          <p:sp>
            <p:nvSpPr>
              <p:cNvPr id="19630" name="Freeform 174"/>
              <p:cNvSpPr>
                <a:spLocks/>
              </p:cNvSpPr>
              <p:nvPr/>
            </p:nvSpPr>
            <p:spPr bwMode="auto">
              <a:xfrm>
                <a:off x="840" y="2645"/>
                <a:ext cx="118" cy="41"/>
              </a:xfrm>
              <a:custGeom>
                <a:avLst/>
                <a:gdLst>
                  <a:gd name="T0" fmla="*/ 8 w 118"/>
                  <a:gd name="T1" fmla="*/ 40 h 41"/>
                  <a:gd name="T2" fmla="*/ 0 w 118"/>
                  <a:gd name="T3" fmla="*/ 13 h 41"/>
                  <a:gd name="T4" fmla="*/ 115 w 118"/>
                  <a:gd name="T5" fmla="*/ 0 h 41"/>
                  <a:gd name="T6" fmla="*/ 117 w 118"/>
                  <a:gd name="T7" fmla="*/ 27 h 41"/>
                  <a:gd name="T8" fmla="*/ 8 w 118"/>
                  <a:gd name="T9" fmla="*/ 40 h 41"/>
                </a:gdLst>
                <a:ahLst/>
                <a:cxnLst>
                  <a:cxn ang="0">
                    <a:pos x="T0" y="T1"/>
                  </a:cxn>
                  <a:cxn ang="0">
                    <a:pos x="T2" y="T3"/>
                  </a:cxn>
                  <a:cxn ang="0">
                    <a:pos x="T4" y="T5"/>
                  </a:cxn>
                  <a:cxn ang="0">
                    <a:pos x="T6" y="T7"/>
                  </a:cxn>
                  <a:cxn ang="0">
                    <a:pos x="T8" y="T9"/>
                  </a:cxn>
                </a:cxnLst>
                <a:rect l="0" t="0" r="r" b="b"/>
                <a:pathLst>
                  <a:path w="118" h="41">
                    <a:moveTo>
                      <a:pt x="8" y="40"/>
                    </a:moveTo>
                    <a:lnTo>
                      <a:pt x="0" y="13"/>
                    </a:lnTo>
                    <a:lnTo>
                      <a:pt x="115" y="0"/>
                    </a:lnTo>
                    <a:lnTo>
                      <a:pt x="117" y="27"/>
                    </a:lnTo>
                    <a:lnTo>
                      <a:pt x="8" y="4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1" name="Freeform 175"/>
              <p:cNvSpPr>
                <a:spLocks/>
              </p:cNvSpPr>
              <p:nvPr/>
            </p:nvSpPr>
            <p:spPr bwMode="auto">
              <a:xfrm>
                <a:off x="840" y="2560"/>
                <a:ext cx="449" cy="100"/>
              </a:xfrm>
              <a:custGeom>
                <a:avLst/>
                <a:gdLst>
                  <a:gd name="T0" fmla="*/ 0 w 449"/>
                  <a:gd name="T1" fmla="*/ 99 h 100"/>
                  <a:gd name="T2" fmla="*/ 4 w 449"/>
                  <a:gd name="T3" fmla="*/ 55 h 100"/>
                  <a:gd name="T4" fmla="*/ 31 w 449"/>
                  <a:gd name="T5" fmla="*/ 26 h 100"/>
                  <a:gd name="T6" fmla="*/ 104 w 449"/>
                  <a:gd name="T7" fmla="*/ 9 h 100"/>
                  <a:gd name="T8" fmla="*/ 181 w 449"/>
                  <a:gd name="T9" fmla="*/ 3 h 100"/>
                  <a:gd name="T10" fmla="*/ 244 w 449"/>
                  <a:gd name="T11" fmla="*/ 0 h 100"/>
                  <a:gd name="T12" fmla="*/ 310 w 449"/>
                  <a:gd name="T13" fmla="*/ 6 h 100"/>
                  <a:gd name="T14" fmla="*/ 360 w 449"/>
                  <a:gd name="T15" fmla="*/ 14 h 100"/>
                  <a:gd name="T16" fmla="*/ 410 w 449"/>
                  <a:gd name="T17" fmla="*/ 27 h 100"/>
                  <a:gd name="T18" fmla="*/ 435 w 449"/>
                  <a:gd name="T19" fmla="*/ 53 h 100"/>
                  <a:gd name="T20" fmla="*/ 448 w 449"/>
                  <a:gd name="T21" fmla="*/ 94 h 100"/>
                  <a:gd name="T22" fmla="*/ 337 w 449"/>
                  <a:gd name="T23" fmla="*/ 91 h 100"/>
                  <a:gd name="T24" fmla="*/ 344 w 449"/>
                  <a:gd name="T25" fmla="*/ 63 h 100"/>
                  <a:gd name="T26" fmla="*/ 314 w 449"/>
                  <a:gd name="T27" fmla="*/ 55 h 100"/>
                  <a:gd name="T28" fmla="*/ 285 w 449"/>
                  <a:gd name="T29" fmla="*/ 50 h 100"/>
                  <a:gd name="T30" fmla="*/ 241 w 449"/>
                  <a:gd name="T31" fmla="*/ 47 h 100"/>
                  <a:gd name="T32" fmla="*/ 179 w 449"/>
                  <a:gd name="T33" fmla="*/ 48 h 100"/>
                  <a:gd name="T34" fmla="*/ 134 w 449"/>
                  <a:gd name="T35" fmla="*/ 54 h 100"/>
                  <a:gd name="T36" fmla="*/ 104 w 449"/>
                  <a:gd name="T37" fmla="*/ 59 h 100"/>
                  <a:gd name="T38" fmla="*/ 113 w 449"/>
                  <a:gd name="T39" fmla="*/ 86 h 100"/>
                  <a:gd name="T40" fmla="*/ 0 w 449"/>
                  <a:gd name="T41"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100">
                    <a:moveTo>
                      <a:pt x="0" y="99"/>
                    </a:moveTo>
                    <a:lnTo>
                      <a:pt x="4" y="55"/>
                    </a:lnTo>
                    <a:lnTo>
                      <a:pt x="31" y="26"/>
                    </a:lnTo>
                    <a:lnTo>
                      <a:pt x="104" y="9"/>
                    </a:lnTo>
                    <a:lnTo>
                      <a:pt x="181" y="3"/>
                    </a:lnTo>
                    <a:lnTo>
                      <a:pt x="244" y="0"/>
                    </a:lnTo>
                    <a:lnTo>
                      <a:pt x="310" y="6"/>
                    </a:lnTo>
                    <a:lnTo>
                      <a:pt x="360" y="14"/>
                    </a:lnTo>
                    <a:lnTo>
                      <a:pt x="410" y="27"/>
                    </a:lnTo>
                    <a:lnTo>
                      <a:pt x="435" y="53"/>
                    </a:lnTo>
                    <a:lnTo>
                      <a:pt x="448" y="94"/>
                    </a:lnTo>
                    <a:lnTo>
                      <a:pt x="337" y="91"/>
                    </a:lnTo>
                    <a:lnTo>
                      <a:pt x="344" y="63"/>
                    </a:lnTo>
                    <a:lnTo>
                      <a:pt x="314" y="55"/>
                    </a:lnTo>
                    <a:lnTo>
                      <a:pt x="285" y="50"/>
                    </a:lnTo>
                    <a:lnTo>
                      <a:pt x="241" y="47"/>
                    </a:lnTo>
                    <a:lnTo>
                      <a:pt x="179" y="48"/>
                    </a:lnTo>
                    <a:lnTo>
                      <a:pt x="134" y="54"/>
                    </a:lnTo>
                    <a:lnTo>
                      <a:pt x="104" y="59"/>
                    </a:lnTo>
                    <a:lnTo>
                      <a:pt x="113" y="86"/>
                    </a:lnTo>
                    <a:lnTo>
                      <a:pt x="0" y="99"/>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2" name="Freeform 176"/>
              <p:cNvSpPr>
                <a:spLocks/>
              </p:cNvSpPr>
              <p:nvPr/>
            </p:nvSpPr>
            <p:spPr bwMode="auto">
              <a:xfrm>
                <a:off x="1179" y="2650"/>
                <a:ext cx="108" cy="29"/>
              </a:xfrm>
              <a:custGeom>
                <a:avLst/>
                <a:gdLst>
                  <a:gd name="T0" fmla="*/ 0 w 108"/>
                  <a:gd name="T1" fmla="*/ 0 h 29"/>
                  <a:gd name="T2" fmla="*/ 107 w 108"/>
                  <a:gd name="T3" fmla="*/ 3 h 29"/>
                  <a:gd name="T4" fmla="*/ 103 w 108"/>
                  <a:gd name="T5" fmla="*/ 28 h 29"/>
                  <a:gd name="T6" fmla="*/ 4 w 108"/>
                  <a:gd name="T7" fmla="*/ 24 h 29"/>
                  <a:gd name="T8" fmla="*/ 0 w 108"/>
                  <a:gd name="T9" fmla="*/ 0 h 29"/>
                </a:gdLst>
                <a:ahLst/>
                <a:cxnLst>
                  <a:cxn ang="0">
                    <a:pos x="T0" y="T1"/>
                  </a:cxn>
                  <a:cxn ang="0">
                    <a:pos x="T2" y="T3"/>
                  </a:cxn>
                  <a:cxn ang="0">
                    <a:pos x="T4" y="T5"/>
                  </a:cxn>
                  <a:cxn ang="0">
                    <a:pos x="T6" y="T7"/>
                  </a:cxn>
                  <a:cxn ang="0">
                    <a:pos x="T8" y="T9"/>
                  </a:cxn>
                </a:cxnLst>
                <a:rect l="0" t="0" r="r" b="b"/>
                <a:pathLst>
                  <a:path w="108" h="29">
                    <a:moveTo>
                      <a:pt x="0" y="0"/>
                    </a:moveTo>
                    <a:lnTo>
                      <a:pt x="107" y="3"/>
                    </a:lnTo>
                    <a:lnTo>
                      <a:pt x="103" y="28"/>
                    </a:lnTo>
                    <a:lnTo>
                      <a:pt x="4" y="24"/>
                    </a:lnTo>
                    <a:lnTo>
                      <a:pt x="0" y="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41" name="Group 185"/>
            <p:cNvGrpSpPr>
              <a:grpSpLocks/>
            </p:cNvGrpSpPr>
            <p:nvPr/>
          </p:nvGrpSpPr>
          <p:grpSpPr bwMode="auto">
            <a:xfrm>
              <a:off x="914" y="2594"/>
              <a:ext cx="302" cy="264"/>
              <a:chOff x="914" y="2594"/>
              <a:chExt cx="302" cy="264"/>
            </a:xfrm>
          </p:grpSpPr>
          <p:sp>
            <p:nvSpPr>
              <p:cNvPr id="19634" name="Freeform 178"/>
              <p:cNvSpPr>
                <a:spLocks/>
              </p:cNvSpPr>
              <p:nvPr/>
            </p:nvSpPr>
            <p:spPr bwMode="auto">
              <a:xfrm>
                <a:off x="937" y="2625"/>
                <a:ext cx="255" cy="167"/>
              </a:xfrm>
              <a:custGeom>
                <a:avLst/>
                <a:gdLst>
                  <a:gd name="T0" fmla="*/ 0 w 255"/>
                  <a:gd name="T1" fmla="*/ 166 h 167"/>
                  <a:gd name="T2" fmla="*/ 23 w 255"/>
                  <a:gd name="T3" fmla="*/ 0 h 167"/>
                  <a:gd name="T4" fmla="*/ 231 w 255"/>
                  <a:gd name="T5" fmla="*/ 0 h 167"/>
                  <a:gd name="T6" fmla="*/ 254 w 255"/>
                  <a:gd name="T7" fmla="*/ 166 h 167"/>
                  <a:gd name="T8" fmla="*/ 0 w 255"/>
                  <a:gd name="T9" fmla="*/ 166 h 167"/>
                </a:gdLst>
                <a:ahLst/>
                <a:cxnLst>
                  <a:cxn ang="0">
                    <a:pos x="T0" y="T1"/>
                  </a:cxn>
                  <a:cxn ang="0">
                    <a:pos x="T2" y="T3"/>
                  </a:cxn>
                  <a:cxn ang="0">
                    <a:pos x="T4" y="T5"/>
                  </a:cxn>
                  <a:cxn ang="0">
                    <a:pos x="T6" y="T7"/>
                  </a:cxn>
                  <a:cxn ang="0">
                    <a:pos x="T8" y="T9"/>
                  </a:cxn>
                </a:cxnLst>
                <a:rect l="0" t="0" r="r" b="b"/>
                <a:pathLst>
                  <a:path w="255" h="167">
                    <a:moveTo>
                      <a:pt x="0" y="166"/>
                    </a:moveTo>
                    <a:lnTo>
                      <a:pt x="23" y="0"/>
                    </a:lnTo>
                    <a:lnTo>
                      <a:pt x="231" y="0"/>
                    </a:lnTo>
                    <a:lnTo>
                      <a:pt x="254" y="166"/>
                    </a:lnTo>
                    <a:lnTo>
                      <a:pt x="0" y="166"/>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5" name="Freeform 179"/>
              <p:cNvSpPr>
                <a:spLocks/>
              </p:cNvSpPr>
              <p:nvPr/>
            </p:nvSpPr>
            <p:spPr bwMode="auto">
              <a:xfrm>
                <a:off x="914" y="2791"/>
                <a:ext cx="302" cy="67"/>
              </a:xfrm>
              <a:custGeom>
                <a:avLst/>
                <a:gdLst>
                  <a:gd name="T0" fmla="*/ 24 w 302"/>
                  <a:gd name="T1" fmla="*/ 0 h 67"/>
                  <a:gd name="T2" fmla="*/ 277 w 302"/>
                  <a:gd name="T3" fmla="*/ 0 h 67"/>
                  <a:gd name="T4" fmla="*/ 301 w 302"/>
                  <a:gd name="T5" fmla="*/ 66 h 67"/>
                  <a:gd name="T6" fmla="*/ 0 w 302"/>
                  <a:gd name="T7" fmla="*/ 66 h 67"/>
                  <a:gd name="T8" fmla="*/ 24 w 302"/>
                  <a:gd name="T9" fmla="*/ 0 h 67"/>
                </a:gdLst>
                <a:ahLst/>
                <a:cxnLst>
                  <a:cxn ang="0">
                    <a:pos x="T0" y="T1"/>
                  </a:cxn>
                  <a:cxn ang="0">
                    <a:pos x="T2" y="T3"/>
                  </a:cxn>
                  <a:cxn ang="0">
                    <a:pos x="T4" y="T5"/>
                  </a:cxn>
                  <a:cxn ang="0">
                    <a:pos x="T6" y="T7"/>
                  </a:cxn>
                  <a:cxn ang="0">
                    <a:pos x="T8" y="T9"/>
                  </a:cxn>
                </a:cxnLst>
                <a:rect l="0" t="0" r="r" b="b"/>
                <a:pathLst>
                  <a:path w="302" h="67">
                    <a:moveTo>
                      <a:pt x="24" y="0"/>
                    </a:moveTo>
                    <a:lnTo>
                      <a:pt x="277" y="0"/>
                    </a:lnTo>
                    <a:lnTo>
                      <a:pt x="301" y="66"/>
                    </a:lnTo>
                    <a:lnTo>
                      <a:pt x="0" y="66"/>
                    </a:lnTo>
                    <a:lnTo>
                      <a:pt x="24"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6" name="Freeform 180"/>
              <p:cNvSpPr>
                <a:spLocks/>
              </p:cNvSpPr>
              <p:nvPr/>
            </p:nvSpPr>
            <p:spPr bwMode="auto">
              <a:xfrm>
                <a:off x="914" y="2625"/>
                <a:ext cx="47" cy="233"/>
              </a:xfrm>
              <a:custGeom>
                <a:avLst/>
                <a:gdLst>
                  <a:gd name="T0" fmla="*/ 23 w 47"/>
                  <a:gd name="T1" fmla="*/ 166 h 233"/>
                  <a:gd name="T2" fmla="*/ 0 w 47"/>
                  <a:gd name="T3" fmla="*/ 232 h 233"/>
                  <a:gd name="T4" fmla="*/ 24 w 47"/>
                  <a:gd name="T5" fmla="*/ 69 h 233"/>
                  <a:gd name="T6" fmla="*/ 46 w 47"/>
                  <a:gd name="T7" fmla="*/ 0 h 233"/>
                  <a:gd name="T8" fmla="*/ 23 w 47"/>
                  <a:gd name="T9" fmla="*/ 166 h 233"/>
                </a:gdLst>
                <a:ahLst/>
                <a:cxnLst>
                  <a:cxn ang="0">
                    <a:pos x="T0" y="T1"/>
                  </a:cxn>
                  <a:cxn ang="0">
                    <a:pos x="T2" y="T3"/>
                  </a:cxn>
                  <a:cxn ang="0">
                    <a:pos x="T4" y="T5"/>
                  </a:cxn>
                  <a:cxn ang="0">
                    <a:pos x="T6" y="T7"/>
                  </a:cxn>
                  <a:cxn ang="0">
                    <a:pos x="T8" y="T9"/>
                  </a:cxn>
                </a:cxnLst>
                <a:rect l="0" t="0" r="r" b="b"/>
                <a:pathLst>
                  <a:path w="47" h="233">
                    <a:moveTo>
                      <a:pt x="23" y="166"/>
                    </a:moveTo>
                    <a:lnTo>
                      <a:pt x="0" y="232"/>
                    </a:lnTo>
                    <a:lnTo>
                      <a:pt x="24" y="69"/>
                    </a:lnTo>
                    <a:lnTo>
                      <a:pt x="46" y="0"/>
                    </a:lnTo>
                    <a:lnTo>
                      <a:pt x="23" y="16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7" name="Freeform 181"/>
              <p:cNvSpPr>
                <a:spLocks/>
              </p:cNvSpPr>
              <p:nvPr/>
            </p:nvSpPr>
            <p:spPr bwMode="auto">
              <a:xfrm>
                <a:off x="1168" y="2623"/>
                <a:ext cx="48" cy="234"/>
              </a:xfrm>
              <a:custGeom>
                <a:avLst/>
                <a:gdLst>
                  <a:gd name="T0" fmla="*/ 23 w 48"/>
                  <a:gd name="T1" fmla="*/ 165 h 234"/>
                  <a:gd name="T2" fmla="*/ 47 w 48"/>
                  <a:gd name="T3" fmla="*/ 233 h 234"/>
                  <a:gd name="T4" fmla="*/ 22 w 48"/>
                  <a:gd name="T5" fmla="*/ 68 h 234"/>
                  <a:gd name="T6" fmla="*/ 0 w 48"/>
                  <a:gd name="T7" fmla="*/ 0 h 234"/>
                  <a:gd name="T8" fmla="*/ 23 w 48"/>
                  <a:gd name="T9" fmla="*/ 165 h 234"/>
                </a:gdLst>
                <a:ahLst/>
                <a:cxnLst>
                  <a:cxn ang="0">
                    <a:pos x="T0" y="T1"/>
                  </a:cxn>
                  <a:cxn ang="0">
                    <a:pos x="T2" y="T3"/>
                  </a:cxn>
                  <a:cxn ang="0">
                    <a:pos x="T4" y="T5"/>
                  </a:cxn>
                  <a:cxn ang="0">
                    <a:pos x="T6" y="T7"/>
                  </a:cxn>
                  <a:cxn ang="0">
                    <a:pos x="T8" y="T9"/>
                  </a:cxn>
                </a:cxnLst>
                <a:rect l="0" t="0" r="r" b="b"/>
                <a:pathLst>
                  <a:path w="48" h="234">
                    <a:moveTo>
                      <a:pt x="23" y="165"/>
                    </a:moveTo>
                    <a:lnTo>
                      <a:pt x="47" y="233"/>
                    </a:lnTo>
                    <a:lnTo>
                      <a:pt x="22" y="68"/>
                    </a:lnTo>
                    <a:lnTo>
                      <a:pt x="0" y="0"/>
                    </a:lnTo>
                    <a:lnTo>
                      <a:pt x="23" y="16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8" name="Freeform 182"/>
              <p:cNvSpPr>
                <a:spLocks/>
              </p:cNvSpPr>
              <p:nvPr/>
            </p:nvSpPr>
            <p:spPr bwMode="auto">
              <a:xfrm>
                <a:off x="983" y="2594"/>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39" name="Freeform 183"/>
              <p:cNvSpPr>
                <a:spLocks/>
              </p:cNvSpPr>
              <p:nvPr/>
            </p:nvSpPr>
            <p:spPr bwMode="auto">
              <a:xfrm>
                <a:off x="1103" y="2594"/>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40" name="Freeform 184"/>
              <p:cNvSpPr>
                <a:spLocks/>
              </p:cNvSpPr>
              <p:nvPr/>
            </p:nvSpPr>
            <p:spPr bwMode="auto">
              <a:xfrm>
                <a:off x="956" y="2638"/>
                <a:ext cx="217" cy="142"/>
              </a:xfrm>
              <a:custGeom>
                <a:avLst/>
                <a:gdLst>
                  <a:gd name="T0" fmla="*/ 0 w 217"/>
                  <a:gd name="T1" fmla="*/ 141 h 142"/>
                  <a:gd name="T2" fmla="*/ 20 w 217"/>
                  <a:gd name="T3" fmla="*/ 0 h 142"/>
                  <a:gd name="T4" fmla="*/ 196 w 217"/>
                  <a:gd name="T5" fmla="*/ 0 h 142"/>
                  <a:gd name="T6" fmla="*/ 216 w 217"/>
                  <a:gd name="T7" fmla="*/ 141 h 142"/>
                  <a:gd name="T8" fmla="*/ 0 w 217"/>
                  <a:gd name="T9" fmla="*/ 141 h 142"/>
                </a:gdLst>
                <a:ahLst/>
                <a:cxnLst>
                  <a:cxn ang="0">
                    <a:pos x="T0" y="T1"/>
                  </a:cxn>
                  <a:cxn ang="0">
                    <a:pos x="T2" y="T3"/>
                  </a:cxn>
                  <a:cxn ang="0">
                    <a:pos x="T4" y="T5"/>
                  </a:cxn>
                  <a:cxn ang="0">
                    <a:pos x="T6" y="T7"/>
                  </a:cxn>
                  <a:cxn ang="0">
                    <a:pos x="T8" y="T9"/>
                  </a:cxn>
                </a:cxnLst>
                <a:rect l="0" t="0" r="r" b="b"/>
                <a:pathLst>
                  <a:path w="217" h="142">
                    <a:moveTo>
                      <a:pt x="0" y="141"/>
                    </a:moveTo>
                    <a:lnTo>
                      <a:pt x="20" y="0"/>
                    </a:lnTo>
                    <a:lnTo>
                      <a:pt x="196" y="0"/>
                    </a:lnTo>
                    <a:lnTo>
                      <a:pt x="216" y="141"/>
                    </a:lnTo>
                    <a:lnTo>
                      <a:pt x="0" y="14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54" name="Group 198"/>
            <p:cNvGrpSpPr>
              <a:grpSpLocks/>
            </p:cNvGrpSpPr>
            <p:nvPr/>
          </p:nvGrpSpPr>
          <p:grpSpPr bwMode="auto">
            <a:xfrm>
              <a:off x="1014" y="2661"/>
              <a:ext cx="103" cy="94"/>
              <a:chOff x="1014" y="2661"/>
              <a:chExt cx="103" cy="94"/>
            </a:xfrm>
          </p:grpSpPr>
          <p:sp>
            <p:nvSpPr>
              <p:cNvPr id="19642" name="Rectangle 186"/>
              <p:cNvSpPr>
                <a:spLocks noChangeArrowheads="1"/>
              </p:cNvSpPr>
              <p:nvPr/>
            </p:nvSpPr>
            <p:spPr bwMode="auto">
              <a:xfrm>
                <a:off x="1014" y="2661"/>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3" name="Rectangle 187"/>
              <p:cNvSpPr>
                <a:spLocks noChangeArrowheads="1"/>
              </p:cNvSpPr>
              <p:nvPr/>
            </p:nvSpPr>
            <p:spPr bwMode="auto">
              <a:xfrm>
                <a:off x="1052" y="2661"/>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4" name="Rectangle 188"/>
              <p:cNvSpPr>
                <a:spLocks noChangeArrowheads="1"/>
              </p:cNvSpPr>
              <p:nvPr/>
            </p:nvSpPr>
            <p:spPr bwMode="auto">
              <a:xfrm>
                <a:off x="1092" y="2661"/>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5" name="Rectangle 189"/>
              <p:cNvSpPr>
                <a:spLocks noChangeArrowheads="1"/>
              </p:cNvSpPr>
              <p:nvPr/>
            </p:nvSpPr>
            <p:spPr bwMode="auto">
              <a:xfrm>
                <a:off x="1014" y="2689"/>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6" name="Rectangle 190"/>
              <p:cNvSpPr>
                <a:spLocks noChangeArrowheads="1"/>
              </p:cNvSpPr>
              <p:nvPr/>
            </p:nvSpPr>
            <p:spPr bwMode="auto">
              <a:xfrm>
                <a:off x="1052" y="2689"/>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7" name="Rectangle 191"/>
              <p:cNvSpPr>
                <a:spLocks noChangeArrowheads="1"/>
              </p:cNvSpPr>
              <p:nvPr/>
            </p:nvSpPr>
            <p:spPr bwMode="auto">
              <a:xfrm>
                <a:off x="1092" y="2689"/>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8" name="Rectangle 192"/>
              <p:cNvSpPr>
                <a:spLocks noChangeArrowheads="1"/>
              </p:cNvSpPr>
              <p:nvPr/>
            </p:nvSpPr>
            <p:spPr bwMode="auto">
              <a:xfrm>
                <a:off x="1014" y="2716"/>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49" name="Rectangle 193"/>
              <p:cNvSpPr>
                <a:spLocks noChangeArrowheads="1"/>
              </p:cNvSpPr>
              <p:nvPr/>
            </p:nvSpPr>
            <p:spPr bwMode="auto">
              <a:xfrm>
                <a:off x="1052" y="2716"/>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50" name="Rectangle 194"/>
              <p:cNvSpPr>
                <a:spLocks noChangeArrowheads="1"/>
              </p:cNvSpPr>
              <p:nvPr/>
            </p:nvSpPr>
            <p:spPr bwMode="auto">
              <a:xfrm>
                <a:off x="1092" y="2716"/>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51" name="Rectangle 195"/>
              <p:cNvSpPr>
                <a:spLocks noChangeArrowheads="1"/>
              </p:cNvSpPr>
              <p:nvPr/>
            </p:nvSpPr>
            <p:spPr bwMode="auto">
              <a:xfrm>
                <a:off x="1014" y="2743"/>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52" name="Rectangle 196"/>
              <p:cNvSpPr>
                <a:spLocks noChangeArrowheads="1"/>
              </p:cNvSpPr>
              <p:nvPr/>
            </p:nvSpPr>
            <p:spPr bwMode="auto">
              <a:xfrm>
                <a:off x="1052" y="2743"/>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53" name="Rectangle 197"/>
              <p:cNvSpPr>
                <a:spLocks noChangeArrowheads="1"/>
              </p:cNvSpPr>
              <p:nvPr/>
            </p:nvSpPr>
            <p:spPr bwMode="auto">
              <a:xfrm>
                <a:off x="1092" y="2743"/>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9681" name="Group 225"/>
          <p:cNvGrpSpPr>
            <a:grpSpLocks/>
          </p:cNvGrpSpPr>
          <p:nvPr/>
        </p:nvGrpSpPr>
        <p:grpSpPr bwMode="auto">
          <a:xfrm>
            <a:off x="5613400" y="4356100"/>
            <a:ext cx="712788" cy="473075"/>
            <a:chOff x="3536" y="2744"/>
            <a:chExt cx="449" cy="298"/>
          </a:xfrm>
        </p:grpSpPr>
        <p:grpSp>
          <p:nvGrpSpPr>
            <p:cNvPr id="19659" name="Group 203"/>
            <p:cNvGrpSpPr>
              <a:grpSpLocks/>
            </p:cNvGrpSpPr>
            <p:nvPr/>
          </p:nvGrpSpPr>
          <p:grpSpPr bwMode="auto">
            <a:xfrm>
              <a:off x="3536" y="2744"/>
              <a:ext cx="449" cy="126"/>
              <a:chOff x="3536" y="2744"/>
              <a:chExt cx="449" cy="126"/>
            </a:xfrm>
          </p:grpSpPr>
          <p:sp>
            <p:nvSpPr>
              <p:cNvPr id="19656" name="Freeform 200"/>
              <p:cNvSpPr>
                <a:spLocks/>
              </p:cNvSpPr>
              <p:nvPr/>
            </p:nvSpPr>
            <p:spPr bwMode="auto">
              <a:xfrm>
                <a:off x="3536" y="2829"/>
                <a:ext cx="118" cy="41"/>
              </a:xfrm>
              <a:custGeom>
                <a:avLst/>
                <a:gdLst>
                  <a:gd name="T0" fmla="*/ 8 w 118"/>
                  <a:gd name="T1" fmla="*/ 40 h 41"/>
                  <a:gd name="T2" fmla="*/ 0 w 118"/>
                  <a:gd name="T3" fmla="*/ 13 h 41"/>
                  <a:gd name="T4" fmla="*/ 115 w 118"/>
                  <a:gd name="T5" fmla="*/ 0 h 41"/>
                  <a:gd name="T6" fmla="*/ 117 w 118"/>
                  <a:gd name="T7" fmla="*/ 27 h 41"/>
                  <a:gd name="T8" fmla="*/ 8 w 118"/>
                  <a:gd name="T9" fmla="*/ 40 h 41"/>
                </a:gdLst>
                <a:ahLst/>
                <a:cxnLst>
                  <a:cxn ang="0">
                    <a:pos x="T0" y="T1"/>
                  </a:cxn>
                  <a:cxn ang="0">
                    <a:pos x="T2" y="T3"/>
                  </a:cxn>
                  <a:cxn ang="0">
                    <a:pos x="T4" y="T5"/>
                  </a:cxn>
                  <a:cxn ang="0">
                    <a:pos x="T6" y="T7"/>
                  </a:cxn>
                  <a:cxn ang="0">
                    <a:pos x="T8" y="T9"/>
                  </a:cxn>
                </a:cxnLst>
                <a:rect l="0" t="0" r="r" b="b"/>
                <a:pathLst>
                  <a:path w="118" h="41">
                    <a:moveTo>
                      <a:pt x="8" y="40"/>
                    </a:moveTo>
                    <a:lnTo>
                      <a:pt x="0" y="13"/>
                    </a:lnTo>
                    <a:lnTo>
                      <a:pt x="115" y="0"/>
                    </a:lnTo>
                    <a:lnTo>
                      <a:pt x="117" y="27"/>
                    </a:lnTo>
                    <a:lnTo>
                      <a:pt x="8" y="4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57" name="Freeform 201"/>
              <p:cNvSpPr>
                <a:spLocks/>
              </p:cNvSpPr>
              <p:nvPr/>
            </p:nvSpPr>
            <p:spPr bwMode="auto">
              <a:xfrm>
                <a:off x="3536" y="2744"/>
                <a:ext cx="449" cy="100"/>
              </a:xfrm>
              <a:custGeom>
                <a:avLst/>
                <a:gdLst>
                  <a:gd name="T0" fmla="*/ 0 w 449"/>
                  <a:gd name="T1" fmla="*/ 99 h 100"/>
                  <a:gd name="T2" fmla="*/ 4 w 449"/>
                  <a:gd name="T3" fmla="*/ 55 h 100"/>
                  <a:gd name="T4" fmla="*/ 31 w 449"/>
                  <a:gd name="T5" fmla="*/ 26 h 100"/>
                  <a:gd name="T6" fmla="*/ 104 w 449"/>
                  <a:gd name="T7" fmla="*/ 9 h 100"/>
                  <a:gd name="T8" fmla="*/ 181 w 449"/>
                  <a:gd name="T9" fmla="*/ 3 h 100"/>
                  <a:gd name="T10" fmla="*/ 244 w 449"/>
                  <a:gd name="T11" fmla="*/ 0 h 100"/>
                  <a:gd name="T12" fmla="*/ 310 w 449"/>
                  <a:gd name="T13" fmla="*/ 6 h 100"/>
                  <a:gd name="T14" fmla="*/ 360 w 449"/>
                  <a:gd name="T15" fmla="*/ 14 h 100"/>
                  <a:gd name="T16" fmla="*/ 410 w 449"/>
                  <a:gd name="T17" fmla="*/ 27 h 100"/>
                  <a:gd name="T18" fmla="*/ 435 w 449"/>
                  <a:gd name="T19" fmla="*/ 53 h 100"/>
                  <a:gd name="T20" fmla="*/ 448 w 449"/>
                  <a:gd name="T21" fmla="*/ 94 h 100"/>
                  <a:gd name="T22" fmla="*/ 337 w 449"/>
                  <a:gd name="T23" fmla="*/ 91 h 100"/>
                  <a:gd name="T24" fmla="*/ 344 w 449"/>
                  <a:gd name="T25" fmla="*/ 63 h 100"/>
                  <a:gd name="T26" fmla="*/ 314 w 449"/>
                  <a:gd name="T27" fmla="*/ 55 h 100"/>
                  <a:gd name="T28" fmla="*/ 285 w 449"/>
                  <a:gd name="T29" fmla="*/ 50 h 100"/>
                  <a:gd name="T30" fmla="*/ 241 w 449"/>
                  <a:gd name="T31" fmla="*/ 47 h 100"/>
                  <a:gd name="T32" fmla="*/ 179 w 449"/>
                  <a:gd name="T33" fmla="*/ 48 h 100"/>
                  <a:gd name="T34" fmla="*/ 134 w 449"/>
                  <a:gd name="T35" fmla="*/ 54 h 100"/>
                  <a:gd name="T36" fmla="*/ 104 w 449"/>
                  <a:gd name="T37" fmla="*/ 59 h 100"/>
                  <a:gd name="T38" fmla="*/ 113 w 449"/>
                  <a:gd name="T39" fmla="*/ 86 h 100"/>
                  <a:gd name="T40" fmla="*/ 0 w 449"/>
                  <a:gd name="T41"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100">
                    <a:moveTo>
                      <a:pt x="0" y="99"/>
                    </a:moveTo>
                    <a:lnTo>
                      <a:pt x="4" y="55"/>
                    </a:lnTo>
                    <a:lnTo>
                      <a:pt x="31" y="26"/>
                    </a:lnTo>
                    <a:lnTo>
                      <a:pt x="104" y="9"/>
                    </a:lnTo>
                    <a:lnTo>
                      <a:pt x="181" y="3"/>
                    </a:lnTo>
                    <a:lnTo>
                      <a:pt x="244" y="0"/>
                    </a:lnTo>
                    <a:lnTo>
                      <a:pt x="310" y="6"/>
                    </a:lnTo>
                    <a:lnTo>
                      <a:pt x="360" y="14"/>
                    </a:lnTo>
                    <a:lnTo>
                      <a:pt x="410" y="27"/>
                    </a:lnTo>
                    <a:lnTo>
                      <a:pt x="435" y="53"/>
                    </a:lnTo>
                    <a:lnTo>
                      <a:pt x="448" y="94"/>
                    </a:lnTo>
                    <a:lnTo>
                      <a:pt x="337" y="91"/>
                    </a:lnTo>
                    <a:lnTo>
                      <a:pt x="344" y="63"/>
                    </a:lnTo>
                    <a:lnTo>
                      <a:pt x="314" y="55"/>
                    </a:lnTo>
                    <a:lnTo>
                      <a:pt x="285" y="50"/>
                    </a:lnTo>
                    <a:lnTo>
                      <a:pt x="241" y="47"/>
                    </a:lnTo>
                    <a:lnTo>
                      <a:pt x="179" y="48"/>
                    </a:lnTo>
                    <a:lnTo>
                      <a:pt x="134" y="54"/>
                    </a:lnTo>
                    <a:lnTo>
                      <a:pt x="104" y="59"/>
                    </a:lnTo>
                    <a:lnTo>
                      <a:pt x="113" y="86"/>
                    </a:lnTo>
                    <a:lnTo>
                      <a:pt x="0" y="99"/>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58" name="Freeform 202"/>
              <p:cNvSpPr>
                <a:spLocks/>
              </p:cNvSpPr>
              <p:nvPr/>
            </p:nvSpPr>
            <p:spPr bwMode="auto">
              <a:xfrm>
                <a:off x="3875" y="2834"/>
                <a:ext cx="108" cy="29"/>
              </a:xfrm>
              <a:custGeom>
                <a:avLst/>
                <a:gdLst>
                  <a:gd name="T0" fmla="*/ 0 w 108"/>
                  <a:gd name="T1" fmla="*/ 0 h 29"/>
                  <a:gd name="T2" fmla="*/ 107 w 108"/>
                  <a:gd name="T3" fmla="*/ 3 h 29"/>
                  <a:gd name="T4" fmla="*/ 103 w 108"/>
                  <a:gd name="T5" fmla="*/ 28 h 29"/>
                  <a:gd name="T6" fmla="*/ 4 w 108"/>
                  <a:gd name="T7" fmla="*/ 24 h 29"/>
                  <a:gd name="T8" fmla="*/ 0 w 108"/>
                  <a:gd name="T9" fmla="*/ 0 h 29"/>
                </a:gdLst>
                <a:ahLst/>
                <a:cxnLst>
                  <a:cxn ang="0">
                    <a:pos x="T0" y="T1"/>
                  </a:cxn>
                  <a:cxn ang="0">
                    <a:pos x="T2" y="T3"/>
                  </a:cxn>
                  <a:cxn ang="0">
                    <a:pos x="T4" y="T5"/>
                  </a:cxn>
                  <a:cxn ang="0">
                    <a:pos x="T6" y="T7"/>
                  </a:cxn>
                  <a:cxn ang="0">
                    <a:pos x="T8" y="T9"/>
                  </a:cxn>
                </a:cxnLst>
                <a:rect l="0" t="0" r="r" b="b"/>
                <a:pathLst>
                  <a:path w="108" h="29">
                    <a:moveTo>
                      <a:pt x="0" y="0"/>
                    </a:moveTo>
                    <a:lnTo>
                      <a:pt x="107" y="3"/>
                    </a:lnTo>
                    <a:lnTo>
                      <a:pt x="103" y="28"/>
                    </a:lnTo>
                    <a:lnTo>
                      <a:pt x="4" y="24"/>
                    </a:lnTo>
                    <a:lnTo>
                      <a:pt x="0" y="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67" name="Group 211"/>
            <p:cNvGrpSpPr>
              <a:grpSpLocks/>
            </p:cNvGrpSpPr>
            <p:nvPr/>
          </p:nvGrpSpPr>
          <p:grpSpPr bwMode="auto">
            <a:xfrm>
              <a:off x="3610" y="2778"/>
              <a:ext cx="302" cy="264"/>
              <a:chOff x="3610" y="2778"/>
              <a:chExt cx="302" cy="264"/>
            </a:xfrm>
          </p:grpSpPr>
          <p:sp>
            <p:nvSpPr>
              <p:cNvPr id="19660" name="Freeform 204"/>
              <p:cNvSpPr>
                <a:spLocks/>
              </p:cNvSpPr>
              <p:nvPr/>
            </p:nvSpPr>
            <p:spPr bwMode="auto">
              <a:xfrm>
                <a:off x="3633" y="2809"/>
                <a:ext cx="255" cy="167"/>
              </a:xfrm>
              <a:custGeom>
                <a:avLst/>
                <a:gdLst>
                  <a:gd name="T0" fmla="*/ 0 w 255"/>
                  <a:gd name="T1" fmla="*/ 166 h 167"/>
                  <a:gd name="T2" fmla="*/ 23 w 255"/>
                  <a:gd name="T3" fmla="*/ 0 h 167"/>
                  <a:gd name="T4" fmla="*/ 231 w 255"/>
                  <a:gd name="T5" fmla="*/ 0 h 167"/>
                  <a:gd name="T6" fmla="*/ 254 w 255"/>
                  <a:gd name="T7" fmla="*/ 166 h 167"/>
                  <a:gd name="T8" fmla="*/ 0 w 255"/>
                  <a:gd name="T9" fmla="*/ 166 h 167"/>
                </a:gdLst>
                <a:ahLst/>
                <a:cxnLst>
                  <a:cxn ang="0">
                    <a:pos x="T0" y="T1"/>
                  </a:cxn>
                  <a:cxn ang="0">
                    <a:pos x="T2" y="T3"/>
                  </a:cxn>
                  <a:cxn ang="0">
                    <a:pos x="T4" y="T5"/>
                  </a:cxn>
                  <a:cxn ang="0">
                    <a:pos x="T6" y="T7"/>
                  </a:cxn>
                  <a:cxn ang="0">
                    <a:pos x="T8" y="T9"/>
                  </a:cxn>
                </a:cxnLst>
                <a:rect l="0" t="0" r="r" b="b"/>
                <a:pathLst>
                  <a:path w="255" h="167">
                    <a:moveTo>
                      <a:pt x="0" y="166"/>
                    </a:moveTo>
                    <a:lnTo>
                      <a:pt x="23" y="0"/>
                    </a:lnTo>
                    <a:lnTo>
                      <a:pt x="231" y="0"/>
                    </a:lnTo>
                    <a:lnTo>
                      <a:pt x="254" y="166"/>
                    </a:lnTo>
                    <a:lnTo>
                      <a:pt x="0" y="166"/>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61" name="Freeform 205"/>
              <p:cNvSpPr>
                <a:spLocks/>
              </p:cNvSpPr>
              <p:nvPr/>
            </p:nvSpPr>
            <p:spPr bwMode="auto">
              <a:xfrm>
                <a:off x="3610" y="2975"/>
                <a:ext cx="302" cy="67"/>
              </a:xfrm>
              <a:custGeom>
                <a:avLst/>
                <a:gdLst>
                  <a:gd name="T0" fmla="*/ 24 w 302"/>
                  <a:gd name="T1" fmla="*/ 0 h 67"/>
                  <a:gd name="T2" fmla="*/ 277 w 302"/>
                  <a:gd name="T3" fmla="*/ 0 h 67"/>
                  <a:gd name="T4" fmla="*/ 301 w 302"/>
                  <a:gd name="T5" fmla="*/ 66 h 67"/>
                  <a:gd name="T6" fmla="*/ 0 w 302"/>
                  <a:gd name="T7" fmla="*/ 66 h 67"/>
                  <a:gd name="T8" fmla="*/ 24 w 302"/>
                  <a:gd name="T9" fmla="*/ 0 h 67"/>
                </a:gdLst>
                <a:ahLst/>
                <a:cxnLst>
                  <a:cxn ang="0">
                    <a:pos x="T0" y="T1"/>
                  </a:cxn>
                  <a:cxn ang="0">
                    <a:pos x="T2" y="T3"/>
                  </a:cxn>
                  <a:cxn ang="0">
                    <a:pos x="T4" y="T5"/>
                  </a:cxn>
                  <a:cxn ang="0">
                    <a:pos x="T6" y="T7"/>
                  </a:cxn>
                  <a:cxn ang="0">
                    <a:pos x="T8" y="T9"/>
                  </a:cxn>
                </a:cxnLst>
                <a:rect l="0" t="0" r="r" b="b"/>
                <a:pathLst>
                  <a:path w="302" h="67">
                    <a:moveTo>
                      <a:pt x="24" y="0"/>
                    </a:moveTo>
                    <a:lnTo>
                      <a:pt x="277" y="0"/>
                    </a:lnTo>
                    <a:lnTo>
                      <a:pt x="301" y="66"/>
                    </a:lnTo>
                    <a:lnTo>
                      <a:pt x="0" y="66"/>
                    </a:lnTo>
                    <a:lnTo>
                      <a:pt x="24"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62" name="Freeform 206"/>
              <p:cNvSpPr>
                <a:spLocks/>
              </p:cNvSpPr>
              <p:nvPr/>
            </p:nvSpPr>
            <p:spPr bwMode="auto">
              <a:xfrm>
                <a:off x="3610" y="2809"/>
                <a:ext cx="47" cy="233"/>
              </a:xfrm>
              <a:custGeom>
                <a:avLst/>
                <a:gdLst>
                  <a:gd name="T0" fmla="*/ 23 w 47"/>
                  <a:gd name="T1" fmla="*/ 166 h 233"/>
                  <a:gd name="T2" fmla="*/ 0 w 47"/>
                  <a:gd name="T3" fmla="*/ 232 h 233"/>
                  <a:gd name="T4" fmla="*/ 24 w 47"/>
                  <a:gd name="T5" fmla="*/ 69 h 233"/>
                  <a:gd name="T6" fmla="*/ 46 w 47"/>
                  <a:gd name="T7" fmla="*/ 0 h 233"/>
                  <a:gd name="T8" fmla="*/ 23 w 47"/>
                  <a:gd name="T9" fmla="*/ 166 h 233"/>
                </a:gdLst>
                <a:ahLst/>
                <a:cxnLst>
                  <a:cxn ang="0">
                    <a:pos x="T0" y="T1"/>
                  </a:cxn>
                  <a:cxn ang="0">
                    <a:pos x="T2" y="T3"/>
                  </a:cxn>
                  <a:cxn ang="0">
                    <a:pos x="T4" y="T5"/>
                  </a:cxn>
                  <a:cxn ang="0">
                    <a:pos x="T6" y="T7"/>
                  </a:cxn>
                  <a:cxn ang="0">
                    <a:pos x="T8" y="T9"/>
                  </a:cxn>
                </a:cxnLst>
                <a:rect l="0" t="0" r="r" b="b"/>
                <a:pathLst>
                  <a:path w="47" h="233">
                    <a:moveTo>
                      <a:pt x="23" y="166"/>
                    </a:moveTo>
                    <a:lnTo>
                      <a:pt x="0" y="232"/>
                    </a:lnTo>
                    <a:lnTo>
                      <a:pt x="24" y="69"/>
                    </a:lnTo>
                    <a:lnTo>
                      <a:pt x="46" y="0"/>
                    </a:lnTo>
                    <a:lnTo>
                      <a:pt x="23" y="16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63" name="Freeform 207"/>
              <p:cNvSpPr>
                <a:spLocks/>
              </p:cNvSpPr>
              <p:nvPr/>
            </p:nvSpPr>
            <p:spPr bwMode="auto">
              <a:xfrm>
                <a:off x="3864" y="2807"/>
                <a:ext cx="48" cy="234"/>
              </a:xfrm>
              <a:custGeom>
                <a:avLst/>
                <a:gdLst>
                  <a:gd name="T0" fmla="*/ 23 w 48"/>
                  <a:gd name="T1" fmla="*/ 165 h 234"/>
                  <a:gd name="T2" fmla="*/ 47 w 48"/>
                  <a:gd name="T3" fmla="*/ 233 h 234"/>
                  <a:gd name="T4" fmla="*/ 22 w 48"/>
                  <a:gd name="T5" fmla="*/ 68 h 234"/>
                  <a:gd name="T6" fmla="*/ 0 w 48"/>
                  <a:gd name="T7" fmla="*/ 0 h 234"/>
                  <a:gd name="T8" fmla="*/ 23 w 48"/>
                  <a:gd name="T9" fmla="*/ 165 h 234"/>
                </a:gdLst>
                <a:ahLst/>
                <a:cxnLst>
                  <a:cxn ang="0">
                    <a:pos x="T0" y="T1"/>
                  </a:cxn>
                  <a:cxn ang="0">
                    <a:pos x="T2" y="T3"/>
                  </a:cxn>
                  <a:cxn ang="0">
                    <a:pos x="T4" y="T5"/>
                  </a:cxn>
                  <a:cxn ang="0">
                    <a:pos x="T6" y="T7"/>
                  </a:cxn>
                  <a:cxn ang="0">
                    <a:pos x="T8" y="T9"/>
                  </a:cxn>
                </a:cxnLst>
                <a:rect l="0" t="0" r="r" b="b"/>
                <a:pathLst>
                  <a:path w="48" h="234">
                    <a:moveTo>
                      <a:pt x="23" y="165"/>
                    </a:moveTo>
                    <a:lnTo>
                      <a:pt x="47" y="233"/>
                    </a:lnTo>
                    <a:lnTo>
                      <a:pt x="22" y="68"/>
                    </a:lnTo>
                    <a:lnTo>
                      <a:pt x="0" y="0"/>
                    </a:lnTo>
                    <a:lnTo>
                      <a:pt x="23" y="16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64" name="Freeform 208"/>
              <p:cNvSpPr>
                <a:spLocks/>
              </p:cNvSpPr>
              <p:nvPr/>
            </p:nvSpPr>
            <p:spPr bwMode="auto">
              <a:xfrm>
                <a:off x="3679" y="2778"/>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65" name="Freeform 209"/>
              <p:cNvSpPr>
                <a:spLocks/>
              </p:cNvSpPr>
              <p:nvPr/>
            </p:nvSpPr>
            <p:spPr bwMode="auto">
              <a:xfrm>
                <a:off x="3799" y="2778"/>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66" name="Freeform 210"/>
              <p:cNvSpPr>
                <a:spLocks/>
              </p:cNvSpPr>
              <p:nvPr/>
            </p:nvSpPr>
            <p:spPr bwMode="auto">
              <a:xfrm>
                <a:off x="3652" y="2822"/>
                <a:ext cx="217" cy="142"/>
              </a:xfrm>
              <a:custGeom>
                <a:avLst/>
                <a:gdLst>
                  <a:gd name="T0" fmla="*/ 0 w 217"/>
                  <a:gd name="T1" fmla="*/ 141 h 142"/>
                  <a:gd name="T2" fmla="*/ 20 w 217"/>
                  <a:gd name="T3" fmla="*/ 0 h 142"/>
                  <a:gd name="T4" fmla="*/ 196 w 217"/>
                  <a:gd name="T5" fmla="*/ 0 h 142"/>
                  <a:gd name="T6" fmla="*/ 216 w 217"/>
                  <a:gd name="T7" fmla="*/ 141 h 142"/>
                  <a:gd name="T8" fmla="*/ 0 w 217"/>
                  <a:gd name="T9" fmla="*/ 141 h 142"/>
                </a:gdLst>
                <a:ahLst/>
                <a:cxnLst>
                  <a:cxn ang="0">
                    <a:pos x="T0" y="T1"/>
                  </a:cxn>
                  <a:cxn ang="0">
                    <a:pos x="T2" y="T3"/>
                  </a:cxn>
                  <a:cxn ang="0">
                    <a:pos x="T4" y="T5"/>
                  </a:cxn>
                  <a:cxn ang="0">
                    <a:pos x="T6" y="T7"/>
                  </a:cxn>
                  <a:cxn ang="0">
                    <a:pos x="T8" y="T9"/>
                  </a:cxn>
                </a:cxnLst>
                <a:rect l="0" t="0" r="r" b="b"/>
                <a:pathLst>
                  <a:path w="217" h="142">
                    <a:moveTo>
                      <a:pt x="0" y="141"/>
                    </a:moveTo>
                    <a:lnTo>
                      <a:pt x="20" y="0"/>
                    </a:lnTo>
                    <a:lnTo>
                      <a:pt x="196" y="0"/>
                    </a:lnTo>
                    <a:lnTo>
                      <a:pt x="216" y="141"/>
                    </a:lnTo>
                    <a:lnTo>
                      <a:pt x="0" y="14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80" name="Group 224"/>
            <p:cNvGrpSpPr>
              <a:grpSpLocks/>
            </p:cNvGrpSpPr>
            <p:nvPr/>
          </p:nvGrpSpPr>
          <p:grpSpPr bwMode="auto">
            <a:xfrm>
              <a:off x="3710" y="2845"/>
              <a:ext cx="103" cy="94"/>
              <a:chOff x="3710" y="2845"/>
              <a:chExt cx="103" cy="94"/>
            </a:xfrm>
          </p:grpSpPr>
          <p:sp>
            <p:nvSpPr>
              <p:cNvPr id="19668" name="Rectangle 212"/>
              <p:cNvSpPr>
                <a:spLocks noChangeArrowheads="1"/>
              </p:cNvSpPr>
              <p:nvPr/>
            </p:nvSpPr>
            <p:spPr bwMode="auto">
              <a:xfrm>
                <a:off x="3710" y="2845"/>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69" name="Rectangle 213"/>
              <p:cNvSpPr>
                <a:spLocks noChangeArrowheads="1"/>
              </p:cNvSpPr>
              <p:nvPr/>
            </p:nvSpPr>
            <p:spPr bwMode="auto">
              <a:xfrm>
                <a:off x="3748" y="2845"/>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0" name="Rectangle 214"/>
              <p:cNvSpPr>
                <a:spLocks noChangeArrowheads="1"/>
              </p:cNvSpPr>
              <p:nvPr/>
            </p:nvSpPr>
            <p:spPr bwMode="auto">
              <a:xfrm>
                <a:off x="3788" y="2845"/>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1" name="Rectangle 215"/>
              <p:cNvSpPr>
                <a:spLocks noChangeArrowheads="1"/>
              </p:cNvSpPr>
              <p:nvPr/>
            </p:nvSpPr>
            <p:spPr bwMode="auto">
              <a:xfrm>
                <a:off x="3710" y="2873"/>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2" name="Rectangle 216"/>
              <p:cNvSpPr>
                <a:spLocks noChangeArrowheads="1"/>
              </p:cNvSpPr>
              <p:nvPr/>
            </p:nvSpPr>
            <p:spPr bwMode="auto">
              <a:xfrm>
                <a:off x="3748" y="2873"/>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3" name="Rectangle 217"/>
              <p:cNvSpPr>
                <a:spLocks noChangeArrowheads="1"/>
              </p:cNvSpPr>
              <p:nvPr/>
            </p:nvSpPr>
            <p:spPr bwMode="auto">
              <a:xfrm>
                <a:off x="3788" y="2873"/>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4" name="Rectangle 218"/>
              <p:cNvSpPr>
                <a:spLocks noChangeArrowheads="1"/>
              </p:cNvSpPr>
              <p:nvPr/>
            </p:nvSpPr>
            <p:spPr bwMode="auto">
              <a:xfrm>
                <a:off x="3710" y="2900"/>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5" name="Rectangle 219"/>
              <p:cNvSpPr>
                <a:spLocks noChangeArrowheads="1"/>
              </p:cNvSpPr>
              <p:nvPr/>
            </p:nvSpPr>
            <p:spPr bwMode="auto">
              <a:xfrm>
                <a:off x="3748" y="2900"/>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6" name="Rectangle 220"/>
              <p:cNvSpPr>
                <a:spLocks noChangeArrowheads="1"/>
              </p:cNvSpPr>
              <p:nvPr/>
            </p:nvSpPr>
            <p:spPr bwMode="auto">
              <a:xfrm>
                <a:off x="3788" y="2900"/>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7" name="Rectangle 221"/>
              <p:cNvSpPr>
                <a:spLocks noChangeArrowheads="1"/>
              </p:cNvSpPr>
              <p:nvPr/>
            </p:nvSpPr>
            <p:spPr bwMode="auto">
              <a:xfrm>
                <a:off x="3710" y="2927"/>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8" name="Rectangle 222"/>
              <p:cNvSpPr>
                <a:spLocks noChangeArrowheads="1"/>
              </p:cNvSpPr>
              <p:nvPr/>
            </p:nvSpPr>
            <p:spPr bwMode="auto">
              <a:xfrm>
                <a:off x="3748" y="2927"/>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79" name="Rectangle 223"/>
              <p:cNvSpPr>
                <a:spLocks noChangeArrowheads="1"/>
              </p:cNvSpPr>
              <p:nvPr/>
            </p:nvSpPr>
            <p:spPr bwMode="auto">
              <a:xfrm>
                <a:off x="3788" y="2927"/>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9707" name="Group 251"/>
          <p:cNvGrpSpPr>
            <a:grpSpLocks/>
          </p:cNvGrpSpPr>
          <p:nvPr/>
        </p:nvGrpSpPr>
        <p:grpSpPr bwMode="auto">
          <a:xfrm>
            <a:off x="6616700" y="2286000"/>
            <a:ext cx="712788" cy="473075"/>
            <a:chOff x="4168" y="1440"/>
            <a:chExt cx="449" cy="298"/>
          </a:xfrm>
        </p:grpSpPr>
        <p:grpSp>
          <p:nvGrpSpPr>
            <p:cNvPr id="19685" name="Group 229"/>
            <p:cNvGrpSpPr>
              <a:grpSpLocks/>
            </p:cNvGrpSpPr>
            <p:nvPr/>
          </p:nvGrpSpPr>
          <p:grpSpPr bwMode="auto">
            <a:xfrm>
              <a:off x="4168" y="1440"/>
              <a:ext cx="449" cy="126"/>
              <a:chOff x="4168" y="1440"/>
              <a:chExt cx="449" cy="126"/>
            </a:xfrm>
          </p:grpSpPr>
          <p:sp>
            <p:nvSpPr>
              <p:cNvPr id="19682" name="Freeform 226"/>
              <p:cNvSpPr>
                <a:spLocks/>
              </p:cNvSpPr>
              <p:nvPr/>
            </p:nvSpPr>
            <p:spPr bwMode="auto">
              <a:xfrm>
                <a:off x="4168" y="1525"/>
                <a:ext cx="118" cy="41"/>
              </a:xfrm>
              <a:custGeom>
                <a:avLst/>
                <a:gdLst>
                  <a:gd name="T0" fmla="*/ 8 w 118"/>
                  <a:gd name="T1" fmla="*/ 40 h 41"/>
                  <a:gd name="T2" fmla="*/ 0 w 118"/>
                  <a:gd name="T3" fmla="*/ 13 h 41"/>
                  <a:gd name="T4" fmla="*/ 115 w 118"/>
                  <a:gd name="T5" fmla="*/ 0 h 41"/>
                  <a:gd name="T6" fmla="*/ 117 w 118"/>
                  <a:gd name="T7" fmla="*/ 27 h 41"/>
                  <a:gd name="T8" fmla="*/ 8 w 118"/>
                  <a:gd name="T9" fmla="*/ 40 h 41"/>
                </a:gdLst>
                <a:ahLst/>
                <a:cxnLst>
                  <a:cxn ang="0">
                    <a:pos x="T0" y="T1"/>
                  </a:cxn>
                  <a:cxn ang="0">
                    <a:pos x="T2" y="T3"/>
                  </a:cxn>
                  <a:cxn ang="0">
                    <a:pos x="T4" y="T5"/>
                  </a:cxn>
                  <a:cxn ang="0">
                    <a:pos x="T6" y="T7"/>
                  </a:cxn>
                  <a:cxn ang="0">
                    <a:pos x="T8" y="T9"/>
                  </a:cxn>
                </a:cxnLst>
                <a:rect l="0" t="0" r="r" b="b"/>
                <a:pathLst>
                  <a:path w="118" h="41">
                    <a:moveTo>
                      <a:pt x="8" y="40"/>
                    </a:moveTo>
                    <a:lnTo>
                      <a:pt x="0" y="13"/>
                    </a:lnTo>
                    <a:lnTo>
                      <a:pt x="115" y="0"/>
                    </a:lnTo>
                    <a:lnTo>
                      <a:pt x="117" y="27"/>
                    </a:lnTo>
                    <a:lnTo>
                      <a:pt x="8" y="4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83" name="Freeform 227"/>
              <p:cNvSpPr>
                <a:spLocks/>
              </p:cNvSpPr>
              <p:nvPr/>
            </p:nvSpPr>
            <p:spPr bwMode="auto">
              <a:xfrm>
                <a:off x="4168" y="1440"/>
                <a:ext cx="449" cy="100"/>
              </a:xfrm>
              <a:custGeom>
                <a:avLst/>
                <a:gdLst>
                  <a:gd name="T0" fmla="*/ 0 w 449"/>
                  <a:gd name="T1" fmla="*/ 99 h 100"/>
                  <a:gd name="T2" fmla="*/ 4 w 449"/>
                  <a:gd name="T3" fmla="*/ 55 h 100"/>
                  <a:gd name="T4" fmla="*/ 31 w 449"/>
                  <a:gd name="T5" fmla="*/ 26 h 100"/>
                  <a:gd name="T6" fmla="*/ 104 w 449"/>
                  <a:gd name="T7" fmla="*/ 9 h 100"/>
                  <a:gd name="T8" fmla="*/ 181 w 449"/>
                  <a:gd name="T9" fmla="*/ 3 h 100"/>
                  <a:gd name="T10" fmla="*/ 244 w 449"/>
                  <a:gd name="T11" fmla="*/ 0 h 100"/>
                  <a:gd name="T12" fmla="*/ 310 w 449"/>
                  <a:gd name="T13" fmla="*/ 6 h 100"/>
                  <a:gd name="T14" fmla="*/ 360 w 449"/>
                  <a:gd name="T15" fmla="*/ 14 h 100"/>
                  <a:gd name="T16" fmla="*/ 410 w 449"/>
                  <a:gd name="T17" fmla="*/ 27 h 100"/>
                  <a:gd name="T18" fmla="*/ 435 w 449"/>
                  <a:gd name="T19" fmla="*/ 53 h 100"/>
                  <a:gd name="T20" fmla="*/ 448 w 449"/>
                  <a:gd name="T21" fmla="*/ 94 h 100"/>
                  <a:gd name="T22" fmla="*/ 337 w 449"/>
                  <a:gd name="T23" fmla="*/ 91 h 100"/>
                  <a:gd name="T24" fmla="*/ 344 w 449"/>
                  <a:gd name="T25" fmla="*/ 63 h 100"/>
                  <a:gd name="T26" fmla="*/ 314 w 449"/>
                  <a:gd name="T27" fmla="*/ 55 h 100"/>
                  <a:gd name="T28" fmla="*/ 285 w 449"/>
                  <a:gd name="T29" fmla="*/ 50 h 100"/>
                  <a:gd name="T30" fmla="*/ 241 w 449"/>
                  <a:gd name="T31" fmla="*/ 47 h 100"/>
                  <a:gd name="T32" fmla="*/ 179 w 449"/>
                  <a:gd name="T33" fmla="*/ 48 h 100"/>
                  <a:gd name="T34" fmla="*/ 134 w 449"/>
                  <a:gd name="T35" fmla="*/ 54 h 100"/>
                  <a:gd name="T36" fmla="*/ 104 w 449"/>
                  <a:gd name="T37" fmla="*/ 59 h 100"/>
                  <a:gd name="T38" fmla="*/ 113 w 449"/>
                  <a:gd name="T39" fmla="*/ 86 h 100"/>
                  <a:gd name="T40" fmla="*/ 0 w 449"/>
                  <a:gd name="T41"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100">
                    <a:moveTo>
                      <a:pt x="0" y="99"/>
                    </a:moveTo>
                    <a:lnTo>
                      <a:pt x="4" y="55"/>
                    </a:lnTo>
                    <a:lnTo>
                      <a:pt x="31" y="26"/>
                    </a:lnTo>
                    <a:lnTo>
                      <a:pt x="104" y="9"/>
                    </a:lnTo>
                    <a:lnTo>
                      <a:pt x="181" y="3"/>
                    </a:lnTo>
                    <a:lnTo>
                      <a:pt x="244" y="0"/>
                    </a:lnTo>
                    <a:lnTo>
                      <a:pt x="310" y="6"/>
                    </a:lnTo>
                    <a:lnTo>
                      <a:pt x="360" y="14"/>
                    </a:lnTo>
                    <a:lnTo>
                      <a:pt x="410" y="27"/>
                    </a:lnTo>
                    <a:lnTo>
                      <a:pt x="435" y="53"/>
                    </a:lnTo>
                    <a:lnTo>
                      <a:pt x="448" y="94"/>
                    </a:lnTo>
                    <a:lnTo>
                      <a:pt x="337" y="91"/>
                    </a:lnTo>
                    <a:lnTo>
                      <a:pt x="344" y="63"/>
                    </a:lnTo>
                    <a:lnTo>
                      <a:pt x="314" y="55"/>
                    </a:lnTo>
                    <a:lnTo>
                      <a:pt x="285" y="50"/>
                    </a:lnTo>
                    <a:lnTo>
                      <a:pt x="241" y="47"/>
                    </a:lnTo>
                    <a:lnTo>
                      <a:pt x="179" y="48"/>
                    </a:lnTo>
                    <a:lnTo>
                      <a:pt x="134" y="54"/>
                    </a:lnTo>
                    <a:lnTo>
                      <a:pt x="104" y="59"/>
                    </a:lnTo>
                    <a:lnTo>
                      <a:pt x="113" y="86"/>
                    </a:lnTo>
                    <a:lnTo>
                      <a:pt x="0" y="99"/>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84" name="Freeform 228"/>
              <p:cNvSpPr>
                <a:spLocks/>
              </p:cNvSpPr>
              <p:nvPr/>
            </p:nvSpPr>
            <p:spPr bwMode="auto">
              <a:xfrm>
                <a:off x="4507" y="1530"/>
                <a:ext cx="108" cy="29"/>
              </a:xfrm>
              <a:custGeom>
                <a:avLst/>
                <a:gdLst>
                  <a:gd name="T0" fmla="*/ 0 w 108"/>
                  <a:gd name="T1" fmla="*/ 0 h 29"/>
                  <a:gd name="T2" fmla="*/ 107 w 108"/>
                  <a:gd name="T3" fmla="*/ 3 h 29"/>
                  <a:gd name="T4" fmla="*/ 103 w 108"/>
                  <a:gd name="T5" fmla="*/ 28 h 29"/>
                  <a:gd name="T6" fmla="*/ 4 w 108"/>
                  <a:gd name="T7" fmla="*/ 24 h 29"/>
                  <a:gd name="T8" fmla="*/ 0 w 108"/>
                  <a:gd name="T9" fmla="*/ 0 h 29"/>
                </a:gdLst>
                <a:ahLst/>
                <a:cxnLst>
                  <a:cxn ang="0">
                    <a:pos x="T0" y="T1"/>
                  </a:cxn>
                  <a:cxn ang="0">
                    <a:pos x="T2" y="T3"/>
                  </a:cxn>
                  <a:cxn ang="0">
                    <a:pos x="T4" y="T5"/>
                  </a:cxn>
                  <a:cxn ang="0">
                    <a:pos x="T6" y="T7"/>
                  </a:cxn>
                  <a:cxn ang="0">
                    <a:pos x="T8" y="T9"/>
                  </a:cxn>
                </a:cxnLst>
                <a:rect l="0" t="0" r="r" b="b"/>
                <a:pathLst>
                  <a:path w="108" h="29">
                    <a:moveTo>
                      <a:pt x="0" y="0"/>
                    </a:moveTo>
                    <a:lnTo>
                      <a:pt x="107" y="3"/>
                    </a:lnTo>
                    <a:lnTo>
                      <a:pt x="103" y="28"/>
                    </a:lnTo>
                    <a:lnTo>
                      <a:pt x="4" y="24"/>
                    </a:lnTo>
                    <a:lnTo>
                      <a:pt x="0" y="0"/>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693" name="Group 237"/>
            <p:cNvGrpSpPr>
              <a:grpSpLocks/>
            </p:cNvGrpSpPr>
            <p:nvPr/>
          </p:nvGrpSpPr>
          <p:grpSpPr bwMode="auto">
            <a:xfrm>
              <a:off x="4242" y="1474"/>
              <a:ext cx="302" cy="264"/>
              <a:chOff x="4242" y="1474"/>
              <a:chExt cx="302" cy="264"/>
            </a:xfrm>
          </p:grpSpPr>
          <p:sp>
            <p:nvSpPr>
              <p:cNvPr id="19686" name="Freeform 230"/>
              <p:cNvSpPr>
                <a:spLocks/>
              </p:cNvSpPr>
              <p:nvPr/>
            </p:nvSpPr>
            <p:spPr bwMode="auto">
              <a:xfrm>
                <a:off x="4265" y="1505"/>
                <a:ext cx="255" cy="167"/>
              </a:xfrm>
              <a:custGeom>
                <a:avLst/>
                <a:gdLst>
                  <a:gd name="T0" fmla="*/ 0 w 255"/>
                  <a:gd name="T1" fmla="*/ 166 h 167"/>
                  <a:gd name="T2" fmla="*/ 23 w 255"/>
                  <a:gd name="T3" fmla="*/ 0 h 167"/>
                  <a:gd name="T4" fmla="*/ 231 w 255"/>
                  <a:gd name="T5" fmla="*/ 0 h 167"/>
                  <a:gd name="T6" fmla="*/ 254 w 255"/>
                  <a:gd name="T7" fmla="*/ 166 h 167"/>
                  <a:gd name="T8" fmla="*/ 0 w 255"/>
                  <a:gd name="T9" fmla="*/ 166 h 167"/>
                </a:gdLst>
                <a:ahLst/>
                <a:cxnLst>
                  <a:cxn ang="0">
                    <a:pos x="T0" y="T1"/>
                  </a:cxn>
                  <a:cxn ang="0">
                    <a:pos x="T2" y="T3"/>
                  </a:cxn>
                  <a:cxn ang="0">
                    <a:pos x="T4" y="T5"/>
                  </a:cxn>
                  <a:cxn ang="0">
                    <a:pos x="T6" y="T7"/>
                  </a:cxn>
                  <a:cxn ang="0">
                    <a:pos x="T8" y="T9"/>
                  </a:cxn>
                </a:cxnLst>
                <a:rect l="0" t="0" r="r" b="b"/>
                <a:pathLst>
                  <a:path w="255" h="167">
                    <a:moveTo>
                      <a:pt x="0" y="166"/>
                    </a:moveTo>
                    <a:lnTo>
                      <a:pt x="23" y="0"/>
                    </a:lnTo>
                    <a:lnTo>
                      <a:pt x="231" y="0"/>
                    </a:lnTo>
                    <a:lnTo>
                      <a:pt x="254" y="166"/>
                    </a:lnTo>
                    <a:lnTo>
                      <a:pt x="0" y="166"/>
                    </a:lnTo>
                  </a:path>
                </a:pathLst>
              </a:custGeom>
              <a:solidFill>
                <a:srgbClr val="E0E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87" name="Freeform 231"/>
              <p:cNvSpPr>
                <a:spLocks/>
              </p:cNvSpPr>
              <p:nvPr/>
            </p:nvSpPr>
            <p:spPr bwMode="auto">
              <a:xfrm>
                <a:off x="4242" y="1671"/>
                <a:ext cx="302" cy="67"/>
              </a:xfrm>
              <a:custGeom>
                <a:avLst/>
                <a:gdLst>
                  <a:gd name="T0" fmla="*/ 24 w 302"/>
                  <a:gd name="T1" fmla="*/ 0 h 67"/>
                  <a:gd name="T2" fmla="*/ 277 w 302"/>
                  <a:gd name="T3" fmla="*/ 0 h 67"/>
                  <a:gd name="T4" fmla="*/ 301 w 302"/>
                  <a:gd name="T5" fmla="*/ 66 h 67"/>
                  <a:gd name="T6" fmla="*/ 0 w 302"/>
                  <a:gd name="T7" fmla="*/ 66 h 67"/>
                  <a:gd name="T8" fmla="*/ 24 w 302"/>
                  <a:gd name="T9" fmla="*/ 0 h 67"/>
                </a:gdLst>
                <a:ahLst/>
                <a:cxnLst>
                  <a:cxn ang="0">
                    <a:pos x="T0" y="T1"/>
                  </a:cxn>
                  <a:cxn ang="0">
                    <a:pos x="T2" y="T3"/>
                  </a:cxn>
                  <a:cxn ang="0">
                    <a:pos x="T4" y="T5"/>
                  </a:cxn>
                  <a:cxn ang="0">
                    <a:pos x="T6" y="T7"/>
                  </a:cxn>
                  <a:cxn ang="0">
                    <a:pos x="T8" y="T9"/>
                  </a:cxn>
                </a:cxnLst>
                <a:rect l="0" t="0" r="r" b="b"/>
                <a:pathLst>
                  <a:path w="302" h="67">
                    <a:moveTo>
                      <a:pt x="24" y="0"/>
                    </a:moveTo>
                    <a:lnTo>
                      <a:pt x="277" y="0"/>
                    </a:lnTo>
                    <a:lnTo>
                      <a:pt x="301" y="66"/>
                    </a:lnTo>
                    <a:lnTo>
                      <a:pt x="0" y="66"/>
                    </a:lnTo>
                    <a:lnTo>
                      <a:pt x="24"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88" name="Freeform 232"/>
              <p:cNvSpPr>
                <a:spLocks/>
              </p:cNvSpPr>
              <p:nvPr/>
            </p:nvSpPr>
            <p:spPr bwMode="auto">
              <a:xfrm>
                <a:off x="4242" y="1505"/>
                <a:ext cx="47" cy="233"/>
              </a:xfrm>
              <a:custGeom>
                <a:avLst/>
                <a:gdLst>
                  <a:gd name="T0" fmla="*/ 23 w 47"/>
                  <a:gd name="T1" fmla="*/ 166 h 233"/>
                  <a:gd name="T2" fmla="*/ 0 w 47"/>
                  <a:gd name="T3" fmla="*/ 232 h 233"/>
                  <a:gd name="T4" fmla="*/ 24 w 47"/>
                  <a:gd name="T5" fmla="*/ 69 h 233"/>
                  <a:gd name="T6" fmla="*/ 46 w 47"/>
                  <a:gd name="T7" fmla="*/ 0 h 233"/>
                  <a:gd name="T8" fmla="*/ 23 w 47"/>
                  <a:gd name="T9" fmla="*/ 166 h 233"/>
                </a:gdLst>
                <a:ahLst/>
                <a:cxnLst>
                  <a:cxn ang="0">
                    <a:pos x="T0" y="T1"/>
                  </a:cxn>
                  <a:cxn ang="0">
                    <a:pos x="T2" y="T3"/>
                  </a:cxn>
                  <a:cxn ang="0">
                    <a:pos x="T4" y="T5"/>
                  </a:cxn>
                  <a:cxn ang="0">
                    <a:pos x="T6" y="T7"/>
                  </a:cxn>
                  <a:cxn ang="0">
                    <a:pos x="T8" y="T9"/>
                  </a:cxn>
                </a:cxnLst>
                <a:rect l="0" t="0" r="r" b="b"/>
                <a:pathLst>
                  <a:path w="47" h="233">
                    <a:moveTo>
                      <a:pt x="23" y="166"/>
                    </a:moveTo>
                    <a:lnTo>
                      <a:pt x="0" y="232"/>
                    </a:lnTo>
                    <a:lnTo>
                      <a:pt x="24" y="69"/>
                    </a:lnTo>
                    <a:lnTo>
                      <a:pt x="46" y="0"/>
                    </a:lnTo>
                    <a:lnTo>
                      <a:pt x="23" y="16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89" name="Freeform 233"/>
              <p:cNvSpPr>
                <a:spLocks/>
              </p:cNvSpPr>
              <p:nvPr/>
            </p:nvSpPr>
            <p:spPr bwMode="auto">
              <a:xfrm>
                <a:off x="4496" y="1503"/>
                <a:ext cx="48" cy="234"/>
              </a:xfrm>
              <a:custGeom>
                <a:avLst/>
                <a:gdLst>
                  <a:gd name="T0" fmla="*/ 23 w 48"/>
                  <a:gd name="T1" fmla="*/ 165 h 234"/>
                  <a:gd name="T2" fmla="*/ 47 w 48"/>
                  <a:gd name="T3" fmla="*/ 233 h 234"/>
                  <a:gd name="T4" fmla="*/ 22 w 48"/>
                  <a:gd name="T5" fmla="*/ 68 h 234"/>
                  <a:gd name="T6" fmla="*/ 0 w 48"/>
                  <a:gd name="T7" fmla="*/ 0 h 234"/>
                  <a:gd name="T8" fmla="*/ 23 w 48"/>
                  <a:gd name="T9" fmla="*/ 165 h 234"/>
                </a:gdLst>
                <a:ahLst/>
                <a:cxnLst>
                  <a:cxn ang="0">
                    <a:pos x="T0" y="T1"/>
                  </a:cxn>
                  <a:cxn ang="0">
                    <a:pos x="T2" y="T3"/>
                  </a:cxn>
                  <a:cxn ang="0">
                    <a:pos x="T4" y="T5"/>
                  </a:cxn>
                  <a:cxn ang="0">
                    <a:pos x="T6" y="T7"/>
                  </a:cxn>
                  <a:cxn ang="0">
                    <a:pos x="T8" y="T9"/>
                  </a:cxn>
                </a:cxnLst>
                <a:rect l="0" t="0" r="r" b="b"/>
                <a:pathLst>
                  <a:path w="48" h="234">
                    <a:moveTo>
                      <a:pt x="23" y="165"/>
                    </a:moveTo>
                    <a:lnTo>
                      <a:pt x="47" y="233"/>
                    </a:lnTo>
                    <a:lnTo>
                      <a:pt x="22" y="68"/>
                    </a:lnTo>
                    <a:lnTo>
                      <a:pt x="0" y="0"/>
                    </a:lnTo>
                    <a:lnTo>
                      <a:pt x="23" y="16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90" name="Freeform 234"/>
              <p:cNvSpPr>
                <a:spLocks/>
              </p:cNvSpPr>
              <p:nvPr/>
            </p:nvSpPr>
            <p:spPr bwMode="auto">
              <a:xfrm>
                <a:off x="4311" y="1474"/>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91" name="Freeform 235"/>
              <p:cNvSpPr>
                <a:spLocks/>
              </p:cNvSpPr>
              <p:nvPr/>
            </p:nvSpPr>
            <p:spPr bwMode="auto">
              <a:xfrm>
                <a:off x="4431" y="1474"/>
                <a:ext cx="39" cy="32"/>
              </a:xfrm>
              <a:custGeom>
                <a:avLst/>
                <a:gdLst>
                  <a:gd name="T0" fmla="*/ 0 w 39"/>
                  <a:gd name="T1" fmla="*/ 31 h 32"/>
                  <a:gd name="T2" fmla="*/ 0 w 39"/>
                  <a:gd name="T3" fmla="*/ 23 h 32"/>
                  <a:gd name="T4" fmla="*/ 6 w 39"/>
                  <a:gd name="T5" fmla="*/ 0 h 32"/>
                  <a:gd name="T6" fmla="*/ 31 w 39"/>
                  <a:gd name="T7" fmla="*/ 0 h 32"/>
                  <a:gd name="T8" fmla="*/ 38 w 39"/>
                  <a:gd name="T9" fmla="*/ 22 h 32"/>
                  <a:gd name="T10" fmla="*/ 38 w 39"/>
                  <a:gd name="T11" fmla="*/ 31 h 32"/>
                  <a:gd name="T12" fmla="*/ 0 w 39"/>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31"/>
                    </a:moveTo>
                    <a:lnTo>
                      <a:pt x="0" y="23"/>
                    </a:lnTo>
                    <a:lnTo>
                      <a:pt x="6" y="0"/>
                    </a:lnTo>
                    <a:lnTo>
                      <a:pt x="31" y="0"/>
                    </a:lnTo>
                    <a:lnTo>
                      <a:pt x="38" y="22"/>
                    </a:lnTo>
                    <a:lnTo>
                      <a:pt x="38" y="31"/>
                    </a:lnTo>
                    <a:lnTo>
                      <a:pt x="0" y="3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692" name="Freeform 236"/>
              <p:cNvSpPr>
                <a:spLocks/>
              </p:cNvSpPr>
              <p:nvPr/>
            </p:nvSpPr>
            <p:spPr bwMode="auto">
              <a:xfrm>
                <a:off x="4284" y="1518"/>
                <a:ext cx="217" cy="142"/>
              </a:xfrm>
              <a:custGeom>
                <a:avLst/>
                <a:gdLst>
                  <a:gd name="T0" fmla="*/ 0 w 217"/>
                  <a:gd name="T1" fmla="*/ 141 h 142"/>
                  <a:gd name="T2" fmla="*/ 20 w 217"/>
                  <a:gd name="T3" fmla="*/ 0 h 142"/>
                  <a:gd name="T4" fmla="*/ 196 w 217"/>
                  <a:gd name="T5" fmla="*/ 0 h 142"/>
                  <a:gd name="T6" fmla="*/ 216 w 217"/>
                  <a:gd name="T7" fmla="*/ 141 h 142"/>
                  <a:gd name="T8" fmla="*/ 0 w 217"/>
                  <a:gd name="T9" fmla="*/ 141 h 142"/>
                </a:gdLst>
                <a:ahLst/>
                <a:cxnLst>
                  <a:cxn ang="0">
                    <a:pos x="T0" y="T1"/>
                  </a:cxn>
                  <a:cxn ang="0">
                    <a:pos x="T2" y="T3"/>
                  </a:cxn>
                  <a:cxn ang="0">
                    <a:pos x="T4" y="T5"/>
                  </a:cxn>
                  <a:cxn ang="0">
                    <a:pos x="T6" y="T7"/>
                  </a:cxn>
                  <a:cxn ang="0">
                    <a:pos x="T8" y="T9"/>
                  </a:cxn>
                </a:cxnLst>
                <a:rect l="0" t="0" r="r" b="b"/>
                <a:pathLst>
                  <a:path w="217" h="142">
                    <a:moveTo>
                      <a:pt x="0" y="141"/>
                    </a:moveTo>
                    <a:lnTo>
                      <a:pt x="20" y="0"/>
                    </a:lnTo>
                    <a:lnTo>
                      <a:pt x="196" y="0"/>
                    </a:lnTo>
                    <a:lnTo>
                      <a:pt x="216" y="141"/>
                    </a:lnTo>
                    <a:lnTo>
                      <a:pt x="0" y="141"/>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706" name="Group 250"/>
            <p:cNvGrpSpPr>
              <a:grpSpLocks/>
            </p:cNvGrpSpPr>
            <p:nvPr/>
          </p:nvGrpSpPr>
          <p:grpSpPr bwMode="auto">
            <a:xfrm>
              <a:off x="4342" y="1541"/>
              <a:ext cx="103" cy="94"/>
              <a:chOff x="4342" y="1541"/>
              <a:chExt cx="103" cy="94"/>
            </a:xfrm>
          </p:grpSpPr>
          <p:sp>
            <p:nvSpPr>
              <p:cNvPr id="19694" name="Rectangle 238"/>
              <p:cNvSpPr>
                <a:spLocks noChangeArrowheads="1"/>
              </p:cNvSpPr>
              <p:nvPr/>
            </p:nvSpPr>
            <p:spPr bwMode="auto">
              <a:xfrm>
                <a:off x="4342" y="1541"/>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95" name="Rectangle 239"/>
              <p:cNvSpPr>
                <a:spLocks noChangeArrowheads="1"/>
              </p:cNvSpPr>
              <p:nvPr/>
            </p:nvSpPr>
            <p:spPr bwMode="auto">
              <a:xfrm>
                <a:off x="4380" y="1541"/>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96" name="Rectangle 240"/>
              <p:cNvSpPr>
                <a:spLocks noChangeArrowheads="1"/>
              </p:cNvSpPr>
              <p:nvPr/>
            </p:nvSpPr>
            <p:spPr bwMode="auto">
              <a:xfrm>
                <a:off x="4420" y="1541"/>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97" name="Rectangle 241"/>
              <p:cNvSpPr>
                <a:spLocks noChangeArrowheads="1"/>
              </p:cNvSpPr>
              <p:nvPr/>
            </p:nvSpPr>
            <p:spPr bwMode="auto">
              <a:xfrm>
                <a:off x="4342" y="1569"/>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98" name="Rectangle 242"/>
              <p:cNvSpPr>
                <a:spLocks noChangeArrowheads="1"/>
              </p:cNvSpPr>
              <p:nvPr/>
            </p:nvSpPr>
            <p:spPr bwMode="auto">
              <a:xfrm>
                <a:off x="4380" y="1569"/>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99" name="Rectangle 243"/>
              <p:cNvSpPr>
                <a:spLocks noChangeArrowheads="1"/>
              </p:cNvSpPr>
              <p:nvPr/>
            </p:nvSpPr>
            <p:spPr bwMode="auto">
              <a:xfrm>
                <a:off x="4420" y="1569"/>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0" name="Rectangle 244"/>
              <p:cNvSpPr>
                <a:spLocks noChangeArrowheads="1"/>
              </p:cNvSpPr>
              <p:nvPr/>
            </p:nvSpPr>
            <p:spPr bwMode="auto">
              <a:xfrm>
                <a:off x="4342" y="1596"/>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1" name="Rectangle 245"/>
              <p:cNvSpPr>
                <a:spLocks noChangeArrowheads="1"/>
              </p:cNvSpPr>
              <p:nvPr/>
            </p:nvSpPr>
            <p:spPr bwMode="auto">
              <a:xfrm>
                <a:off x="4380" y="1596"/>
                <a:ext cx="26"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2" name="Rectangle 246"/>
              <p:cNvSpPr>
                <a:spLocks noChangeArrowheads="1"/>
              </p:cNvSpPr>
              <p:nvPr/>
            </p:nvSpPr>
            <p:spPr bwMode="auto">
              <a:xfrm>
                <a:off x="4420" y="1596"/>
                <a:ext cx="25" cy="11"/>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3" name="Rectangle 247"/>
              <p:cNvSpPr>
                <a:spLocks noChangeArrowheads="1"/>
              </p:cNvSpPr>
              <p:nvPr/>
            </p:nvSpPr>
            <p:spPr bwMode="auto">
              <a:xfrm>
                <a:off x="4342" y="1623"/>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4" name="Rectangle 248"/>
              <p:cNvSpPr>
                <a:spLocks noChangeArrowheads="1"/>
              </p:cNvSpPr>
              <p:nvPr/>
            </p:nvSpPr>
            <p:spPr bwMode="auto">
              <a:xfrm>
                <a:off x="4380" y="1623"/>
                <a:ext cx="26"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5" name="Rectangle 249"/>
              <p:cNvSpPr>
                <a:spLocks noChangeArrowheads="1"/>
              </p:cNvSpPr>
              <p:nvPr/>
            </p:nvSpPr>
            <p:spPr bwMode="auto">
              <a:xfrm>
                <a:off x="4420" y="1623"/>
                <a:ext cx="25" cy="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9708" name="Line 252"/>
          <p:cNvSpPr>
            <a:spLocks noChangeShapeType="1"/>
          </p:cNvSpPr>
          <p:nvPr/>
        </p:nvSpPr>
        <p:spPr bwMode="auto">
          <a:xfrm>
            <a:off x="1917700" y="2705100"/>
            <a:ext cx="5537200" cy="1435100"/>
          </a:xfrm>
          <a:prstGeom prst="line">
            <a:avLst/>
          </a:prstGeom>
          <a:noFill/>
          <a:ln w="508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09" name="Rectangle 253"/>
          <p:cNvSpPr>
            <a:spLocks noChangeArrowheads="1"/>
          </p:cNvSpPr>
          <p:nvPr/>
        </p:nvSpPr>
        <p:spPr bwMode="auto">
          <a:xfrm>
            <a:off x="1662113" y="5191125"/>
            <a:ext cx="5794375" cy="8921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ct val="110000"/>
              </a:lnSpc>
            </a:pPr>
            <a:r>
              <a:rPr lang="en-US" altLang="en-US" sz="2400">
                <a:solidFill>
                  <a:srgbClr val="F95AB7"/>
                </a:solidFill>
              </a:rPr>
              <a:t>A temporary communication channel </a:t>
            </a:r>
          </a:p>
          <a:p>
            <a:pPr algn="ctr">
              <a:lnSpc>
                <a:spcPct val="110000"/>
              </a:lnSpc>
            </a:pPr>
            <a:r>
              <a:rPr lang="en-US" altLang="en-US" sz="2400">
                <a:solidFill>
                  <a:srgbClr val="F95AB7"/>
                </a:solidFill>
              </a:rPr>
              <a:t>is build through the telephone network</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50B0C154-953D-49AD-AEAE-B011B8CAEB3C}" type="slidenum">
              <a:rPr lang="en-US" altLang="en-US"/>
              <a:pPr/>
              <a:t>13</a:t>
            </a:fld>
            <a:endParaRPr lang="en-US" altLang="en-US"/>
          </a:p>
        </p:txBody>
      </p:sp>
      <p:sp>
        <p:nvSpPr>
          <p:cNvPr id="20482" name="Rectangle 2"/>
          <p:cNvSpPr>
            <a:spLocks noGrp="1" noChangeArrowheads="1"/>
          </p:cNvSpPr>
          <p:nvPr>
            <p:ph type="title"/>
          </p:nvPr>
        </p:nvSpPr>
        <p:spPr>
          <a:xfrm>
            <a:off x="938213" y="185738"/>
            <a:ext cx="8045450" cy="1074737"/>
          </a:xfrm>
          <a:noFill/>
          <a:ln/>
        </p:spPr>
        <p:txBody>
          <a:bodyPr/>
          <a:lstStyle/>
          <a:p>
            <a:r>
              <a:rPr lang="en-US" altLang="en-US"/>
              <a:t>Connection oriented communication</a:t>
            </a:r>
            <a:r>
              <a:rPr lang="en-US" altLang="en-US" sz="4000"/>
              <a:t/>
            </a:r>
            <a:br>
              <a:rPr lang="en-US" altLang="en-US" sz="4000"/>
            </a:br>
            <a:r>
              <a:rPr lang="en-US" altLang="en-US" sz="3200" i="1">
                <a:solidFill>
                  <a:schemeClr val="tx1"/>
                </a:solidFill>
              </a:rPr>
              <a:t>Main points</a:t>
            </a:r>
            <a:endParaRPr lang="en-US" altLang="en-US" i="1">
              <a:solidFill>
                <a:schemeClr val="tx1"/>
              </a:solidFill>
            </a:endParaRPr>
          </a:p>
        </p:txBody>
      </p:sp>
      <p:sp>
        <p:nvSpPr>
          <p:cNvPr id="20483" name="Rectangle 3"/>
          <p:cNvSpPr>
            <a:spLocks noGrp="1" noChangeArrowheads="1"/>
          </p:cNvSpPr>
          <p:nvPr>
            <p:ph type="body" idx="1"/>
          </p:nvPr>
        </p:nvSpPr>
        <p:spPr bwMode="auto">
          <a:xfrm>
            <a:off x="400050" y="1816100"/>
            <a:ext cx="8343900" cy="46101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a:t>Network has a state : the list of active connections</a:t>
            </a:r>
          </a:p>
          <a:p>
            <a:r>
              <a:rPr lang="en-US" altLang="en-US"/>
              <a:t>Network can guarantee Quality Of Service</a:t>
            </a:r>
          </a:p>
          <a:p>
            <a:pPr lvl="1"/>
            <a:r>
              <a:rPr lang="en-US" altLang="en-US" sz="2000"/>
              <a:t>Reservation of  transmission capacity at connection establishment</a:t>
            </a:r>
          </a:p>
          <a:p>
            <a:pPr lvl="1"/>
            <a:r>
              <a:rPr lang="en-US" altLang="en-US" sz="2000"/>
              <a:t>Monitoring of data transfer and correction of transmission errors by retransmission</a:t>
            </a:r>
          </a:p>
          <a:p>
            <a:r>
              <a:rPr lang="en-US" altLang="en-US"/>
              <a:t>Network is fragile : state can be lost.</a:t>
            </a:r>
          </a:p>
          <a:p>
            <a:r>
              <a:rPr lang="en-US" altLang="en-US"/>
              <a:t>Application domain :</a:t>
            </a:r>
          </a:p>
          <a:p>
            <a:pPr lvl="1"/>
            <a:r>
              <a:rPr lang="en-US" altLang="en-US" sz="2000"/>
              <a:t>Very efficient for transferring high volumes of data</a:t>
            </a:r>
          </a:p>
          <a:p>
            <a:pPr lvl="1"/>
            <a:r>
              <a:rPr lang="en-US" altLang="en-US" sz="2000"/>
              <a:t>Mandatory if stringent Quality Of Service  requirements</a:t>
            </a:r>
          </a:p>
          <a:p>
            <a:pPr lvl="1"/>
            <a:r>
              <a:rPr lang="en-US" altLang="en-US" sz="2000"/>
              <a:t>Poor initial response times due to connection setup</a:t>
            </a:r>
          </a:p>
          <a:p>
            <a:pPr lvl="1"/>
            <a:r>
              <a:rPr lang="en-US" altLang="en-US" sz="2000"/>
              <a:t>Inapplicable if nodes have high failure rate.</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2"/>
          <p:cNvSpPr>
            <a:spLocks noGrp="1"/>
          </p:cNvSpPr>
          <p:nvPr>
            <p:ph type="sldNum" sz="quarter" idx="10"/>
          </p:nvPr>
        </p:nvSpPr>
        <p:spPr/>
        <p:txBody>
          <a:bodyPr/>
          <a:lstStyle/>
          <a:p>
            <a:fld id="{4F25E80F-33FF-4650-AEB9-0E57F5540519}" type="slidenum">
              <a:rPr lang="en-US" altLang="en-US"/>
              <a:pPr/>
              <a:t>14</a:t>
            </a:fld>
            <a:endParaRPr lang="en-US" altLang="en-US"/>
          </a:p>
        </p:txBody>
      </p:sp>
      <p:sp>
        <p:nvSpPr>
          <p:cNvPr id="21506" name="Rectangle 2"/>
          <p:cNvSpPr>
            <a:spLocks noGrp="1" noChangeArrowheads="1"/>
          </p:cNvSpPr>
          <p:nvPr>
            <p:ph type="title"/>
          </p:nvPr>
        </p:nvSpPr>
        <p:spPr>
          <a:xfrm>
            <a:off x="1074738" y="185738"/>
            <a:ext cx="7004050" cy="587375"/>
          </a:xfrm>
          <a:noFill/>
          <a:ln/>
        </p:spPr>
        <p:txBody>
          <a:bodyPr/>
          <a:lstStyle/>
          <a:p>
            <a:r>
              <a:rPr lang="en-US" altLang="en-US"/>
              <a:t>Connectionless communication</a:t>
            </a:r>
            <a:endParaRPr lang="en-US" altLang="en-US" sz="4000"/>
          </a:p>
        </p:txBody>
      </p:sp>
      <p:sp>
        <p:nvSpPr>
          <p:cNvPr id="21507" name="Rectangle 3"/>
          <p:cNvSpPr>
            <a:spLocks noChangeArrowheads="1"/>
          </p:cNvSpPr>
          <p:nvPr/>
        </p:nvSpPr>
        <p:spPr bwMode="auto">
          <a:xfrm>
            <a:off x="3140075" y="1309688"/>
            <a:ext cx="2840038" cy="7461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i="1"/>
              <a:t>Typical example:</a:t>
            </a:r>
          </a:p>
          <a:p>
            <a:pPr algn="ctr"/>
            <a:r>
              <a:rPr lang="en-US" altLang="en-US" sz="2400" i="1"/>
              <a:t>The postal service</a:t>
            </a:r>
          </a:p>
        </p:txBody>
      </p:sp>
      <p:graphicFrame>
        <p:nvGraphicFramePr>
          <p:cNvPr id="21508" name="Object 4">
            <a:hlinkClick r:id="" action="ppaction://ole?verb=0"/>
          </p:cNvPr>
          <p:cNvGraphicFramePr>
            <a:graphicFrameLocks/>
          </p:cNvGraphicFramePr>
          <p:nvPr/>
        </p:nvGraphicFramePr>
        <p:xfrm>
          <a:off x="3971925" y="2247900"/>
          <a:ext cx="1200150" cy="733425"/>
        </p:xfrm>
        <a:graphic>
          <a:graphicData uri="http://schemas.openxmlformats.org/presentationml/2006/ole">
            <mc:AlternateContent xmlns:mc="http://schemas.openxmlformats.org/markup-compatibility/2006">
              <mc:Choice xmlns:v="urn:schemas-microsoft-com:vml" Requires="v">
                <p:oleObj spid="_x0000_s21556" name="ClipArt" r:id="rId4" imgW="3070080" imgH="1879560" progId="MS_ClipArt_Gallery.2">
                  <p:embed/>
                </p:oleObj>
              </mc:Choice>
              <mc:Fallback>
                <p:oleObj name="ClipArt" r:id="rId4" imgW="3070080" imgH="1879560" progId="MS_ClipArt_Gallery.2">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1925" y="2247900"/>
                        <a:ext cx="1200150" cy="7334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09" name="Object 5">
            <a:hlinkClick r:id="" action="ppaction://ole?verb=0"/>
          </p:cNvPr>
          <p:cNvGraphicFramePr>
            <a:graphicFrameLocks/>
          </p:cNvGraphicFramePr>
          <p:nvPr/>
        </p:nvGraphicFramePr>
        <p:xfrm>
          <a:off x="461963" y="1479550"/>
          <a:ext cx="1336675" cy="1195388"/>
        </p:xfrm>
        <a:graphic>
          <a:graphicData uri="http://schemas.openxmlformats.org/presentationml/2006/ole">
            <mc:AlternateContent xmlns:mc="http://schemas.openxmlformats.org/markup-compatibility/2006">
              <mc:Choice xmlns:v="urn:schemas-microsoft-com:vml" Requires="v">
                <p:oleObj spid="_x0000_s21557" name="ClipArt" r:id="rId6" imgW="4143240" imgH="3717720" progId="MS_ClipArt_Gallery.2">
                  <p:embed/>
                </p:oleObj>
              </mc:Choice>
              <mc:Fallback>
                <p:oleObj name="ClipArt" r:id="rId6" imgW="4143240" imgH="3717720" progId="MS_ClipArt_Gallery.2">
                  <p:embed/>
                  <p:pic>
                    <p:nvPicPr>
                      <p:cNvPr id="0" name="Object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963" y="1479550"/>
                        <a:ext cx="1336675" cy="11953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10" name="Object 6">
            <a:hlinkClick r:id="" action="ppaction://ole?verb=0"/>
          </p:cNvPr>
          <p:cNvGraphicFramePr>
            <a:graphicFrameLocks/>
          </p:cNvGraphicFramePr>
          <p:nvPr/>
        </p:nvGraphicFramePr>
        <p:xfrm>
          <a:off x="7473950" y="1436688"/>
          <a:ext cx="1079500" cy="1279525"/>
        </p:xfrm>
        <a:graphic>
          <a:graphicData uri="http://schemas.openxmlformats.org/presentationml/2006/ole">
            <mc:AlternateContent xmlns:mc="http://schemas.openxmlformats.org/markup-compatibility/2006">
              <mc:Choice xmlns:v="urn:schemas-microsoft-com:vml" Requires="v">
                <p:oleObj spid="_x0000_s21558" name="ClipArt" r:id="rId8" imgW="3740040" imgH="4425840" progId="MS_ClipArt_Gallery.2">
                  <p:embed/>
                </p:oleObj>
              </mc:Choice>
              <mc:Fallback>
                <p:oleObj name="ClipArt" r:id="rId8" imgW="3740040" imgH="4425840" progId="MS_ClipArt_Gallery.2">
                  <p:embed/>
                  <p:pic>
                    <p:nvPicPr>
                      <p:cNvPr id="0" name="Object 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73950" y="1436688"/>
                        <a:ext cx="1079500" cy="12795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11" name="Line 7"/>
          <p:cNvSpPr>
            <a:spLocks noChangeShapeType="1"/>
          </p:cNvSpPr>
          <p:nvPr/>
        </p:nvSpPr>
        <p:spPr bwMode="auto">
          <a:xfrm>
            <a:off x="1905000" y="2101850"/>
            <a:ext cx="1866900" cy="45085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2" name="Line 8"/>
          <p:cNvSpPr>
            <a:spLocks noChangeShapeType="1"/>
          </p:cNvSpPr>
          <p:nvPr/>
        </p:nvSpPr>
        <p:spPr bwMode="auto">
          <a:xfrm flipV="1">
            <a:off x="5321300" y="2051050"/>
            <a:ext cx="1981200" cy="57785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3" name="Rectangle 9"/>
          <p:cNvSpPr>
            <a:spLocks noChangeArrowheads="1"/>
          </p:cNvSpPr>
          <p:nvPr/>
        </p:nvSpPr>
        <p:spPr bwMode="auto">
          <a:xfrm>
            <a:off x="1765300" y="4135438"/>
            <a:ext cx="5614988" cy="14033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ct val="120000"/>
              </a:lnSpc>
            </a:pPr>
            <a:r>
              <a:rPr lang="en-US" altLang="en-US" sz="2400">
                <a:solidFill>
                  <a:schemeClr val="tx2"/>
                </a:solidFill>
              </a:rPr>
              <a:t>Letters, </a:t>
            </a:r>
            <a:r>
              <a:rPr lang="en-US" altLang="en-US" sz="2400" i="1">
                <a:solidFill>
                  <a:schemeClr val="tx2"/>
                </a:solidFill>
              </a:rPr>
              <a:t>with an address and a stamp,</a:t>
            </a:r>
            <a:endParaRPr lang="en-US" altLang="en-US" sz="2400">
              <a:solidFill>
                <a:schemeClr val="tx2"/>
              </a:solidFill>
            </a:endParaRPr>
          </a:p>
          <a:p>
            <a:pPr algn="ctr">
              <a:lnSpc>
                <a:spcPct val="120000"/>
              </a:lnSpc>
            </a:pPr>
            <a:r>
              <a:rPr lang="en-US" altLang="en-US" sz="2400">
                <a:solidFill>
                  <a:schemeClr val="tx2"/>
                </a:solidFill>
              </a:rPr>
              <a:t>are individually carried from a </a:t>
            </a:r>
          </a:p>
          <a:p>
            <a:pPr algn="ctr">
              <a:lnSpc>
                <a:spcPct val="120000"/>
              </a:lnSpc>
            </a:pPr>
            <a:r>
              <a:rPr lang="en-US" altLang="en-US" sz="2400">
                <a:solidFill>
                  <a:schemeClr val="tx2"/>
                </a:solidFill>
              </a:rPr>
              <a:t>Post office box to a personal mailbox</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2"/>
          <p:cNvSpPr>
            <a:spLocks noGrp="1"/>
          </p:cNvSpPr>
          <p:nvPr>
            <p:ph type="sldNum" sz="quarter" idx="10"/>
          </p:nvPr>
        </p:nvSpPr>
        <p:spPr/>
        <p:txBody>
          <a:bodyPr/>
          <a:lstStyle/>
          <a:p>
            <a:fld id="{F21F7A52-24D5-4BC7-8B32-2B19242819D1}" type="slidenum">
              <a:rPr lang="en-US" altLang="en-US"/>
              <a:pPr/>
              <a:t>15</a:t>
            </a:fld>
            <a:endParaRPr lang="en-US" altLang="en-US"/>
          </a:p>
        </p:txBody>
      </p:sp>
      <p:sp>
        <p:nvSpPr>
          <p:cNvPr id="22530" name="Rectangle 2"/>
          <p:cNvSpPr>
            <a:spLocks noGrp="1" noChangeArrowheads="1"/>
          </p:cNvSpPr>
          <p:nvPr>
            <p:ph type="title"/>
          </p:nvPr>
        </p:nvSpPr>
        <p:spPr>
          <a:xfrm>
            <a:off x="1165225" y="185738"/>
            <a:ext cx="7004050" cy="587375"/>
          </a:xfrm>
          <a:noFill/>
          <a:ln/>
        </p:spPr>
        <p:txBody>
          <a:bodyPr/>
          <a:lstStyle/>
          <a:p>
            <a:r>
              <a:rPr lang="en-US" altLang="en-US"/>
              <a:t>Connectionless communication</a:t>
            </a:r>
            <a:endParaRPr lang="en-US" altLang="en-US" sz="4000"/>
          </a:p>
        </p:txBody>
      </p:sp>
      <p:sp>
        <p:nvSpPr>
          <p:cNvPr id="22531" name="Oval 3"/>
          <p:cNvSpPr>
            <a:spLocks noChangeArrowheads="1"/>
          </p:cNvSpPr>
          <p:nvPr/>
        </p:nvSpPr>
        <p:spPr bwMode="auto">
          <a:xfrm>
            <a:off x="844550" y="2368550"/>
            <a:ext cx="7429500" cy="2133600"/>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2532" name="Object 4">
            <a:hlinkClick r:id="" action="ppaction://ole?verb=0"/>
          </p:cNvPr>
          <p:cNvGraphicFramePr>
            <a:graphicFrameLocks/>
          </p:cNvGraphicFramePr>
          <p:nvPr/>
        </p:nvGraphicFramePr>
        <p:xfrm>
          <a:off x="5962650" y="2190750"/>
          <a:ext cx="538163" cy="639763"/>
        </p:xfrm>
        <a:graphic>
          <a:graphicData uri="http://schemas.openxmlformats.org/presentationml/2006/ole">
            <mc:AlternateContent xmlns:mc="http://schemas.openxmlformats.org/markup-compatibility/2006">
              <mc:Choice xmlns:v="urn:schemas-microsoft-com:vml" Requires="v">
                <p:oleObj spid="_x0000_s22833" name="ClipArt" r:id="rId4" imgW="3740040" imgH="4425840" progId="MS_ClipArt_Gallery.2">
                  <p:embed/>
                </p:oleObj>
              </mc:Choice>
              <mc:Fallback>
                <p:oleObj name="ClipArt" r:id="rId4" imgW="3740040" imgH="4425840" progId="MS_ClipArt_Gallery.2">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2650" y="21907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3" name="Object 5">
            <a:hlinkClick r:id="" action="ppaction://ole?verb=0"/>
          </p:cNvPr>
          <p:cNvGraphicFramePr>
            <a:graphicFrameLocks/>
          </p:cNvGraphicFramePr>
          <p:nvPr/>
        </p:nvGraphicFramePr>
        <p:xfrm>
          <a:off x="7740650" y="3486150"/>
          <a:ext cx="538163" cy="639763"/>
        </p:xfrm>
        <a:graphic>
          <a:graphicData uri="http://schemas.openxmlformats.org/presentationml/2006/ole">
            <mc:AlternateContent xmlns:mc="http://schemas.openxmlformats.org/markup-compatibility/2006">
              <mc:Choice xmlns:v="urn:schemas-microsoft-com:vml" Requires="v">
                <p:oleObj spid="_x0000_s22834" name="ClipArt" r:id="rId6" imgW="3740040" imgH="4425840" progId="MS_ClipArt_Gallery.2">
                  <p:embed/>
                </p:oleObj>
              </mc:Choice>
              <mc:Fallback>
                <p:oleObj name="ClipArt" r:id="rId6" imgW="3740040" imgH="4425840" progId="MS_ClipArt_Gallery.2">
                  <p:embed/>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0650" y="34861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4" name="Object 6">
            <a:hlinkClick r:id="" action="ppaction://ole?verb=0"/>
          </p:cNvPr>
          <p:cNvGraphicFramePr>
            <a:graphicFrameLocks/>
          </p:cNvGraphicFramePr>
          <p:nvPr/>
        </p:nvGraphicFramePr>
        <p:xfrm>
          <a:off x="6508750" y="3981450"/>
          <a:ext cx="538163" cy="639763"/>
        </p:xfrm>
        <a:graphic>
          <a:graphicData uri="http://schemas.openxmlformats.org/presentationml/2006/ole">
            <mc:AlternateContent xmlns:mc="http://schemas.openxmlformats.org/markup-compatibility/2006">
              <mc:Choice xmlns:v="urn:schemas-microsoft-com:vml" Requires="v">
                <p:oleObj spid="_x0000_s22835" name="ClipArt" r:id="rId7" imgW="3740040" imgH="4425840" progId="MS_ClipArt_Gallery.2">
                  <p:embed/>
                </p:oleObj>
              </mc:Choice>
              <mc:Fallback>
                <p:oleObj name="ClipArt" r:id="rId7" imgW="3740040" imgH="4425840" progId="MS_ClipArt_Gallery.2">
                  <p:embed/>
                  <p:pic>
                    <p:nvPicPr>
                      <p:cNvPr id="0" name="Objec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0" y="39814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5" name="Object 7">
            <a:hlinkClick r:id="" action="ppaction://ole?verb=0"/>
          </p:cNvPr>
          <p:cNvGraphicFramePr>
            <a:graphicFrameLocks/>
          </p:cNvGraphicFramePr>
          <p:nvPr/>
        </p:nvGraphicFramePr>
        <p:xfrm>
          <a:off x="3714750" y="4235450"/>
          <a:ext cx="538163" cy="639763"/>
        </p:xfrm>
        <a:graphic>
          <a:graphicData uri="http://schemas.openxmlformats.org/presentationml/2006/ole">
            <mc:AlternateContent xmlns:mc="http://schemas.openxmlformats.org/markup-compatibility/2006">
              <mc:Choice xmlns:v="urn:schemas-microsoft-com:vml" Requires="v">
                <p:oleObj spid="_x0000_s22836" name="ClipArt" r:id="rId8" imgW="3740040" imgH="4425840" progId="MS_ClipArt_Gallery.2">
                  <p:embed/>
                </p:oleObj>
              </mc:Choice>
              <mc:Fallback>
                <p:oleObj name="ClipArt" r:id="rId8" imgW="3740040" imgH="4425840" progId="MS_ClipArt_Gallery.2">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750" y="42354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6" name="Object 8">
            <a:hlinkClick r:id="" action="ppaction://ole?verb=0"/>
          </p:cNvPr>
          <p:cNvGraphicFramePr>
            <a:graphicFrameLocks/>
          </p:cNvGraphicFramePr>
          <p:nvPr/>
        </p:nvGraphicFramePr>
        <p:xfrm>
          <a:off x="2863850" y="2178050"/>
          <a:ext cx="538163" cy="639763"/>
        </p:xfrm>
        <a:graphic>
          <a:graphicData uri="http://schemas.openxmlformats.org/presentationml/2006/ole">
            <mc:AlternateContent xmlns:mc="http://schemas.openxmlformats.org/markup-compatibility/2006">
              <mc:Choice xmlns:v="urn:schemas-microsoft-com:vml" Requires="v">
                <p:oleObj spid="_x0000_s22837" name="ClipArt" r:id="rId9" imgW="3740040" imgH="4425840" progId="MS_ClipArt_Gallery.2">
                  <p:embed/>
                </p:oleObj>
              </mc:Choice>
              <mc:Fallback>
                <p:oleObj name="ClipArt" r:id="rId9" imgW="3740040" imgH="4425840" progId="MS_ClipArt_Gallery.2">
                  <p:embed/>
                  <p:pic>
                    <p:nvPicPr>
                      <p:cNvPr id="0" name="Objec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3850" y="21780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7" name="Object 9">
            <a:hlinkClick r:id="" action="ppaction://ole?verb=0"/>
          </p:cNvPr>
          <p:cNvGraphicFramePr>
            <a:graphicFrameLocks/>
          </p:cNvGraphicFramePr>
          <p:nvPr/>
        </p:nvGraphicFramePr>
        <p:xfrm>
          <a:off x="5326063" y="4356100"/>
          <a:ext cx="523875" cy="465138"/>
        </p:xfrm>
        <a:graphic>
          <a:graphicData uri="http://schemas.openxmlformats.org/presentationml/2006/ole">
            <mc:AlternateContent xmlns:mc="http://schemas.openxmlformats.org/markup-compatibility/2006">
              <mc:Choice xmlns:v="urn:schemas-microsoft-com:vml" Requires="v">
                <p:oleObj spid="_x0000_s22838" name="ClipArt" r:id="rId10" imgW="4143240" imgH="3717720" progId="MS_ClipArt_Gallery.2">
                  <p:embed/>
                </p:oleObj>
              </mc:Choice>
              <mc:Fallback>
                <p:oleObj name="ClipArt" r:id="rId10" imgW="4143240" imgH="3717720" progId="MS_ClipArt_Gallery.2">
                  <p:embed/>
                  <p:pic>
                    <p:nvPicPr>
                      <p:cNvPr id="0" name="Object 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26063" y="4356100"/>
                        <a:ext cx="523875" cy="4651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8" name="Object 10">
            <a:hlinkClick r:id="" action="ppaction://ole?verb=0"/>
          </p:cNvPr>
          <p:cNvGraphicFramePr>
            <a:graphicFrameLocks/>
          </p:cNvGraphicFramePr>
          <p:nvPr/>
        </p:nvGraphicFramePr>
        <p:xfrm>
          <a:off x="7231063" y="2603500"/>
          <a:ext cx="523875" cy="465138"/>
        </p:xfrm>
        <a:graphic>
          <a:graphicData uri="http://schemas.openxmlformats.org/presentationml/2006/ole">
            <mc:AlternateContent xmlns:mc="http://schemas.openxmlformats.org/markup-compatibility/2006">
              <mc:Choice xmlns:v="urn:schemas-microsoft-com:vml" Requires="v">
                <p:oleObj spid="_x0000_s22839" name="ClipArt" r:id="rId12" imgW="4143240" imgH="3717720" progId="MS_ClipArt_Gallery.2">
                  <p:embed/>
                </p:oleObj>
              </mc:Choice>
              <mc:Fallback>
                <p:oleObj name="ClipArt" r:id="rId12" imgW="4143240" imgH="3717720" progId="MS_ClipArt_Gallery.2">
                  <p:embed/>
                  <p:pic>
                    <p:nvPicPr>
                      <p:cNvPr id="0" name="Object 1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1063" y="2603500"/>
                        <a:ext cx="523875" cy="4651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9" name="Object 11">
            <a:hlinkClick r:id="" action="ppaction://ole?verb=0"/>
          </p:cNvPr>
          <p:cNvGraphicFramePr>
            <a:graphicFrameLocks/>
          </p:cNvGraphicFramePr>
          <p:nvPr/>
        </p:nvGraphicFramePr>
        <p:xfrm>
          <a:off x="2595563" y="4140200"/>
          <a:ext cx="523875" cy="465138"/>
        </p:xfrm>
        <a:graphic>
          <a:graphicData uri="http://schemas.openxmlformats.org/presentationml/2006/ole">
            <mc:AlternateContent xmlns:mc="http://schemas.openxmlformats.org/markup-compatibility/2006">
              <mc:Choice xmlns:v="urn:schemas-microsoft-com:vml" Requires="v">
                <p:oleObj spid="_x0000_s22840" name="ClipArt" r:id="rId13" imgW="4143240" imgH="3717720" progId="MS_ClipArt_Gallery.2">
                  <p:embed/>
                </p:oleObj>
              </mc:Choice>
              <mc:Fallback>
                <p:oleObj name="ClipArt" r:id="rId13" imgW="4143240" imgH="3717720" progId="MS_ClipArt_Gallery.2">
                  <p:embed/>
                  <p:pic>
                    <p:nvPicPr>
                      <p:cNvPr id="0" name="Object 1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95563" y="4140200"/>
                        <a:ext cx="523875" cy="4651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0" name="Object 12">
            <a:hlinkClick r:id="" action="ppaction://ole?verb=0"/>
          </p:cNvPr>
          <p:cNvGraphicFramePr>
            <a:graphicFrameLocks/>
          </p:cNvGraphicFramePr>
          <p:nvPr/>
        </p:nvGraphicFramePr>
        <p:xfrm>
          <a:off x="1250950" y="3829050"/>
          <a:ext cx="538163" cy="639763"/>
        </p:xfrm>
        <a:graphic>
          <a:graphicData uri="http://schemas.openxmlformats.org/presentationml/2006/ole">
            <mc:AlternateContent xmlns:mc="http://schemas.openxmlformats.org/markup-compatibility/2006">
              <mc:Choice xmlns:v="urn:schemas-microsoft-com:vml" Requires="v">
                <p:oleObj spid="_x0000_s22841" name="ClipArt" r:id="rId14" imgW="3740040" imgH="4425840" progId="MS_ClipArt_Gallery.2">
                  <p:embed/>
                </p:oleObj>
              </mc:Choice>
              <mc:Fallback>
                <p:oleObj name="ClipArt" r:id="rId14" imgW="3740040" imgH="4425840" progId="MS_ClipArt_Gallery.2">
                  <p:embed/>
                  <p:pic>
                    <p:nvPicPr>
                      <p:cNvPr id="0" name="Object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0950" y="38290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1" name="Object 13">
            <a:hlinkClick r:id="" action="ppaction://ole?verb=0"/>
          </p:cNvPr>
          <p:cNvGraphicFramePr>
            <a:graphicFrameLocks/>
          </p:cNvGraphicFramePr>
          <p:nvPr/>
        </p:nvGraphicFramePr>
        <p:xfrm>
          <a:off x="1263650" y="2571750"/>
          <a:ext cx="538163" cy="639763"/>
        </p:xfrm>
        <a:graphic>
          <a:graphicData uri="http://schemas.openxmlformats.org/presentationml/2006/ole">
            <mc:AlternateContent xmlns:mc="http://schemas.openxmlformats.org/markup-compatibility/2006">
              <mc:Choice xmlns:v="urn:schemas-microsoft-com:vml" Requires="v">
                <p:oleObj spid="_x0000_s22842" name="ClipArt" r:id="rId15" imgW="3740040" imgH="4425840" progId="MS_ClipArt_Gallery.2">
                  <p:embed/>
                </p:oleObj>
              </mc:Choice>
              <mc:Fallback>
                <p:oleObj name="ClipArt" r:id="rId15" imgW="3740040" imgH="4425840" progId="MS_ClipArt_Gallery.2">
                  <p:embed/>
                  <p:pic>
                    <p:nvPicPr>
                      <p:cNvPr id="0" name="Object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3650" y="2571750"/>
                        <a:ext cx="538163" cy="6397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2" name="Object 14">
            <a:hlinkClick r:id="" action="ppaction://ole?verb=0"/>
          </p:cNvPr>
          <p:cNvGraphicFramePr>
            <a:graphicFrameLocks/>
          </p:cNvGraphicFramePr>
          <p:nvPr/>
        </p:nvGraphicFramePr>
        <p:xfrm>
          <a:off x="1711325" y="3314700"/>
          <a:ext cx="330200" cy="200025"/>
        </p:xfrm>
        <a:graphic>
          <a:graphicData uri="http://schemas.openxmlformats.org/presentationml/2006/ole">
            <mc:AlternateContent xmlns:mc="http://schemas.openxmlformats.org/markup-compatibility/2006">
              <mc:Choice xmlns:v="urn:schemas-microsoft-com:vml" Requires="v">
                <p:oleObj spid="_x0000_s22843" name="ClipArt" r:id="rId16" imgW="3070080" imgH="1879560" progId="MS_ClipArt_Gallery.2">
                  <p:embed/>
                </p:oleObj>
              </mc:Choice>
              <mc:Fallback>
                <p:oleObj name="ClipArt" r:id="rId16" imgW="3070080" imgH="1879560" progId="MS_ClipArt_Gallery.2">
                  <p:embed/>
                  <p:pic>
                    <p:nvPicPr>
                      <p:cNvPr id="0" name="Object 14"/>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11325" y="33147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3" name="Object 15">
            <a:hlinkClick r:id="" action="ppaction://ole?verb=0"/>
          </p:cNvPr>
          <p:cNvGraphicFramePr>
            <a:graphicFrameLocks/>
          </p:cNvGraphicFramePr>
          <p:nvPr/>
        </p:nvGraphicFramePr>
        <p:xfrm>
          <a:off x="4310063" y="2076450"/>
          <a:ext cx="523875" cy="465138"/>
        </p:xfrm>
        <a:graphic>
          <a:graphicData uri="http://schemas.openxmlformats.org/presentationml/2006/ole">
            <mc:AlternateContent xmlns:mc="http://schemas.openxmlformats.org/markup-compatibility/2006">
              <mc:Choice xmlns:v="urn:schemas-microsoft-com:vml" Requires="v">
                <p:oleObj spid="_x0000_s22844" name="ClipArt" r:id="rId18" imgW="4143240" imgH="3717720" progId="MS_ClipArt_Gallery.2">
                  <p:embed/>
                </p:oleObj>
              </mc:Choice>
              <mc:Fallback>
                <p:oleObj name="ClipArt" r:id="rId18" imgW="4143240" imgH="3717720" progId="MS_ClipArt_Gallery.2">
                  <p:embed/>
                  <p:pic>
                    <p:nvPicPr>
                      <p:cNvPr id="0" name="Object 1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10063" y="2076450"/>
                        <a:ext cx="523875" cy="4651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4" name="Object 16">
            <a:hlinkClick r:id="" action="ppaction://ole?verb=0"/>
          </p:cNvPr>
          <p:cNvGraphicFramePr>
            <a:graphicFrameLocks/>
          </p:cNvGraphicFramePr>
          <p:nvPr/>
        </p:nvGraphicFramePr>
        <p:xfrm>
          <a:off x="3629025" y="3009900"/>
          <a:ext cx="330200" cy="200025"/>
        </p:xfrm>
        <a:graphic>
          <a:graphicData uri="http://schemas.openxmlformats.org/presentationml/2006/ole">
            <mc:AlternateContent xmlns:mc="http://schemas.openxmlformats.org/markup-compatibility/2006">
              <mc:Choice xmlns:v="urn:schemas-microsoft-com:vml" Requires="v">
                <p:oleObj spid="_x0000_s22845" name="ClipArt" r:id="rId19" imgW="3070080" imgH="1879560" progId="MS_ClipArt_Gallery.2">
                  <p:embed/>
                </p:oleObj>
              </mc:Choice>
              <mc:Fallback>
                <p:oleObj name="ClipArt" r:id="rId19" imgW="3070080" imgH="1879560" progId="MS_ClipArt_Gallery.2">
                  <p:embed/>
                  <p:pic>
                    <p:nvPicPr>
                      <p:cNvPr id="0" name="Object 16"/>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29025" y="30099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5" name="Object 17">
            <a:hlinkClick r:id="" action="ppaction://ole?verb=0"/>
          </p:cNvPr>
          <p:cNvGraphicFramePr>
            <a:graphicFrameLocks/>
          </p:cNvGraphicFramePr>
          <p:nvPr/>
        </p:nvGraphicFramePr>
        <p:xfrm>
          <a:off x="3895725" y="3657600"/>
          <a:ext cx="330200" cy="200025"/>
        </p:xfrm>
        <a:graphic>
          <a:graphicData uri="http://schemas.openxmlformats.org/presentationml/2006/ole">
            <mc:AlternateContent xmlns:mc="http://schemas.openxmlformats.org/markup-compatibility/2006">
              <mc:Choice xmlns:v="urn:schemas-microsoft-com:vml" Requires="v">
                <p:oleObj spid="_x0000_s22846" name="ClipArt" r:id="rId20" imgW="3070080" imgH="1879560" progId="MS_ClipArt_Gallery.2">
                  <p:embed/>
                </p:oleObj>
              </mc:Choice>
              <mc:Fallback>
                <p:oleObj name="ClipArt" r:id="rId20" imgW="3070080" imgH="1879560" progId="MS_ClipArt_Gallery.2">
                  <p:embed/>
                  <p:pic>
                    <p:nvPicPr>
                      <p:cNvPr id="0" name="Object 17"/>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95725" y="36576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6" name="Object 18">
            <a:hlinkClick r:id="" action="ppaction://ole?verb=0"/>
          </p:cNvPr>
          <p:cNvGraphicFramePr>
            <a:graphicFrameLocks/>
          </p:cNvGraphicFramePr>
          <p:nvPr/>
        </p:nvGraphicFramePr>
        <p:xfrm>
          <a:off x="5076825" y="3136900"/>
          <a:ext cx="330200" cy="200025"/>
        </p:xfrm>
        <a:graphic>
          <a:graphicData uri="http://schemas.openxmlformats.org/presentationml/2006/ole">
            <mc:AlternateContent xmlns:mc="http://schemas.openxmlformats.org/markup-compatibility/2006">
              <mc:Choice xmlns:v="urn:schemas-microsoft-com:vml" Requires="v">
                <p:oleObj spid="_x0000_s22847" name="ClipArt" r:id="rId21" imgW="3070080" imgH="1879560" progId="MS_ClipArt_Gallery.2">
                  <p:embed/>
                </p:oleObj>
              </mc:Choice>
              <mc:Fallback>
                <p:oleObj name="ClipArt" r:id="rId21" imgW="3070080" imgH="1879560" progId="MS_ClipArt_Gallery.2">
                  <p:embed/>
                  <p:pic>
                    <p:nvPicPr>
                      <p:cNvPr id="0" name="Object 18"/>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076825" y="31369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7" name="Object 19">
            <a:hlinkClick r:id="" action="ppaction://ole?verb=0"/>
          </p:cNvPr>
          <p:cNvGraphicFramePr>
            <a:graphicFrameLocks/>
          </p:cNvGraphicFramePr>
          <p:nvPr/>
        </p:nvGraphicFramePr>
        <p:xfrm>
          <a:off x="6524625" y="3543300"/>
          <a:ext cx="330200" cy="200025"/>
        </p:xfrm>
        <a:graphic>
          <a:graphicData uri="http://schemas.openxmlformats.org/presentationml/2006/ole">
            <mc:AlternateContent xmlns:mc="http://schemas.openxmlformats.org/markup-compatibility/2006">
              <mc:Choice xmlns:v="urn:schemas-microsoft-com:vml" Requires="v">
                <p:oleObj spid="_x0000_s22848" name="ClipArt" r:id="rId22" imgW="3070080" imgH="1879560" progId="MS_ClipArt_Gallery.2">
                  <p:embed/>
                </p:oleObj>
              </mc:Choice>
              <mc:Fallback>
                <p:oleObj name="ClipArt" r:id="rId22" imgW="3070080" imgH="1879560" progId="MS_ClipArt_Gallery.2">
                  <p:embed/>
                  <p:pic>
                    <p:nvPicPr>
                      <p:cNvPr id="0" name="Object 19"/>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24625" y="35433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8" name="Object 20">
            <a:hlinkClick r:id="" action="ppaction://ole?verb=0"/>
          </p:cNvPr>
          <p:cNvGraphicFramePr>
            <a:graphicFrameLocks/>
          </p:cNvGraphicFramePr>
          <p:nvPr/>
        </p:nvGraphicFramePr>
        <p:xfrm>
          <a:off x="2905125" y="3517900"/>
          <a:ext cx="330200" cy="200025"/>
        </p:xfrm>
        <a:graphic>
          <a:graphicData uri="http://schemas.openxmlformats.org/presentationml/2006/ole">
            <mc:AlternateContent xmlns:mc="http://schemas.openxmlformats.org/markup-compatibility/2006">
              <mc:Choice xmlns:v="urn:schemas-microsoft-com:vml" Requires="v">
                <p:oleObj spid="_x0000_s22849" name="ClipArt" r:id="rId23" imgW="3070080" imgH="1879560" progId="MS_ClipArt_Gallery.2">
                  <p:embed/>
                </p:oleObj>
              </mc:Choice>
              <mc:Fallback>
                <p:oleObj name="ClipArt" r:id="rId23" imgW="3070080" imgH="1879560" progId="MS_ClipArt_Gallery.2">
                  <p:embed/>
                  <p:pic>
                    <p:nvPicPr>
                      <p:cNvPr id="0" name="Object 2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05125" y="35179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9" name="Object 21">
            <a:hlinkClick r:id="" action="ppaction://ole?verb=0"/>
          </p:cNvPr>
          <p:cNvGraphicFramePr>
            <a:graphicFrameLocks/>
          </p:cNvGraphicFramePr>
          <p:nvPr/>
        </p:nvGraphicFramePr>
        <p:xfrm>
          <a:off x="5368925" y="3797300"/>
          <a:ext cx="330200" cy="200025"/>
        </p:xfrm>
        <a:graphic>
          <a:graphicData uri="http://schemas.openxmlformats.org/presentationml/2006/ole">
            <mc:AlternateContent xmlns:mc="http://schemas.openxmlformats.org/markup-compatibility/2006">
              <mc:Choice xmlns:v="urn:schemas-microsoft-com:vml" Requires="v">
                <p:oleObj spid="_x0000_s22850" name="ClipArt" r:id="rId24" imgW="3070080" imgH="1879560" progId="MS_ClipArt_Gallery.2">
                  <p:embed/>
                </p:oleObj>
              </mc:Choice>
              <mc:Fallback>
                <p:oleObj name="ClipArt" r:id="rId24" imgW="3070080" imgH="1879560" progId="MS_ClipArt_Gallery.2">
                  <p:embed/>
                  <p:pic>
                    <p:nvPicPr>
                      <p:cNvPr id="0" name="Object 21"/>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68925" y="37973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50" name="Object 22">
            <a:hlinkClick r:id="" action="ppaction://ole?verb=0"/>
          </p:cNvPr>
          <p:cNvGraphicFramePr>
            <a:graphicFrameLocks/>
          </p:cNvGraphicFramePr>
          <p:nvPr/>
        </p:nvGraphicFramePr>
        <p:xfrm>
          <a:off x="2651125" y="3098800"/>
          <a:ext cx="330200" cy="200025"/>
        </p:xfrm>
        <a:graphic>
          <a:graphicData uri="http://schemas.openxmlformats.org/presentationml/2006/ole">
            <mc:AlternateContent xmlns:mc="http://schemas.openxmlformats.org/markup-compatibility/2006">
              <mc:Choice xmlns:v="urn:schemas-microsoft-com:vml" Requires="v">
                <p:oleObj spid="_x0000_s22851" name="ClipArt" r:id="rId25" imgW="3070080" imgH="1879560" progId="MS_ClipArt_Gallery.2">
                  <p:embed/>
                </p:oleObj>
              </mc:Choice>
              <mc:Fallback>
                <p:oleObj name="ClipArt" r:id="rId25" imgW="3070080" imgH="1879560" progId="MS_ClipArt_Gallery.2">
                  <p:embed/>
                  <p:pic>
                    <p:nvPicPr>
                      <p:cNvPr id="0" name="Object 22"/>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51125" y="30988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51" name="Object 23">
            <a:hlinkClick r:id="" action="ppaction://ole?verb=0"/>
          </p:cNvPr>
          <p:cNvGraphicFramePr>
            <a:graphicFrameLocks/>
          </p:cNvGraphicFramePr>
          <p:nvPr/>
        </p:nvGraphicFramePr>
        <p:xfrm>
          <a:off x="6080125" y="3124200"/>
          <a:ext cx="330200" cy="200025"/>
        </p:xfrm>
        <a:graphic>
          <a:graphicData uri="http://schemas.openxmlformats.org/presentationml/2006/ole">
            <mc:AlternateContent xmlns:mc="http://schemas.openxmlformats.org/markup-compatibility/2006">
              <mc:Choice xmlns:v="urn:schemas-microsoft-com:vml" Requires="v">
                <p:oleObj spid="_x0000_s22852" name="ClipArt" r:id="rId26" imgW="3070080" imgH="1879560" progId="MS_ClipArt_Gallery.2">
                  <p:embed/>
                </p:oleObj>
              </mc:Choice>
              <mc:Fallback>
                <p:oleObj name="ClipArt" r:id="rId26" imgW="3070080" imgH="1879560" progId="MS_ClipArt_Gallery.2">
                  <p:embed/>
                  <p:pic>
                    <p:nvPicPr>
                      <p:cNvPr id="0" name="Object 23"/>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80125" y="3124200"/>
                        <a:ext cx="330200" cy="200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52" name="Rectangle 24"/>
          <p:cNvSpPr>
            <a:spLocks noChangeArrowheads="1"/>
          </p:cNvSpPr>
          <p:nvPr/>
        </p:nvSpPr>
        <p:spPr bwMode="auto">
          <a:xfrm>
            <a:off x="1543050" y="5640388"/>
            <a:ext cx="6056313"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i="1">
                <a:solidFill>
                  <a:srgbClr val="F95AB7"/>
                </a:solidFill>
              </a:rPr>
              <a:t>No connections are needed to carry mail</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50058A6-7E34-472F-B084-53C2D487224A}" type="slidenum">
              <a:rPr lang="en-US" altLang="en-US"/>
              <a:pPr/>
              <a:t>16</a:t>
            </a:fld>
            <a:endParaRPr lang="en-US" altLang="en-US"/>
          </a:p>
        </p:txBody>
      </p:sp>
      <p:sp>
        <p:nvSpPr>
          <p:cNvPr id="23554" name="Rectangle 2"/>
          <p:cNvSpPr>
            <a:spLocks noGrp="1" noChangeArrowheads="1"/>
          </p:cNvSpPr>
          <p:nvPr>
            <p:ph type="title"/>
          </p:nvPr>
        </p:nvSpPr>
        <p:spPr>
          <a:xfrm>
            <a:off x="1258888" y="185738"/>
            <a:ext cx="7004050" cy="1196975"/>
          </a:xfrm>
          <a:noFill/>
          <a:ln/>
        </p:spPr>
        <p:txBody>
          <a:bodyPr/>
          <a:lstStyle/>
          <a:p>
            <a:r>
              <a:rPr lang="en-US" altLang="en-US"/>
              <a:t>Connectionless communication</a:t>
            </a:r>
            <a:r>
              <a:rPr lang="en-US" altLang="en-US" sz="4000"/>
              <a:t/>
            </a:r>
            <a:br>
              <a:rPr lang="en-US" altLang="en-US" sz="4000"/>
            </a:br>
            <a:r>
              <a:rPr lang="en-US" altLang="en-US" sz="4000"/>
              <a:t> </a:t>
            </a:r>
            <a:r>
              <a:rPr lang="en-US" altLang="en-US" sz="3200" i="1">
                <a:solidFill>
                  <a:schemeClr val="tx1"/>
                </a:solidFill>
              </a:rPr>
              <a:t>Main points</a:t>
            </a:r>
            <a:endParaRPr lang="en-US" altLang="en-US" i="1">
              <a:solidFill>
                <a:schemeClr val="tx1"/>
              </a:solidFill>
            </a:endParaRPr>
          </a:p>
        </p:txBody>
      </p:sp>
      <p:sp>
        <p:nvSpPr>
          <p:cNvPr id="23555" name="Rectangle 3"/>
          <p:cNvSpPr>
            <a:spLocks noGrp="1" noChangeArrowheads="1"/>
          </p:cNvSpPr>
          <p:nvPr>
            <p:ph type="body" idx="1"/>
          </p:nvPr>
        </p:nvSpPr>
        <p:spPr bwMode="auto">
          <a:xfrm>
            <a:off x="685800" y="1981200"/>
            <a:ext cx="7772400" cy="41148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a:t>The network is stateless.</a:t>
            </a:r>
          </a:p>
          <a:p>
            <a:r>
              <a:rPr lang="en-US" altLang="en-US"/>
              <a:t>No guaranteed Quality Of Service.</a:t>
            </a:r>
          </a:p>
          <a:p>
            <a:pPr lvl="1"/>
            <a:r>
              <a:rPr lang="en-US" altLang="en-US" sz="2000"/>
              <a:t>No reservation of transmission capacity</a:t>
            </a:r>
          </a:p>
          <a:p>
            <a:pPr lvl="1"/>
            <a:r>
              <a:rPr lang="en-US" altLang="en-US" sz="2000"/>
              <a:t>No error correction by retransmission</a:t>
            </a:r>
            <a:endParaRPr lang="en-US" altLang="en-US"/>
          </a:p>
          <a:p>
            <a:r>
              <a:rPr lang="en-US" altLang="en-US"/>
              <a:t>Network is robust :</a:t>
            </a:r>
          </a:p>
          <a:p>
            <a:pPr lvl="1"/>
            <a:r>
              <a:rPr lang="en-US" altLang="en-US" sz="2000"/>
              <a:t>No state stored in any node</a:t>
            </a:r>
          </a:p>
          <a:p>
            <a:pPr lvl="1"/>
            <a:r>
              <a:rPr lang="en-US" altLang="en-US" sz="2000"/>
              <a:t>Each node operates almost independently from others</a:t>
            </a:r>
          </a:p>
          <a:p>
            <a:r>
              <a:rPr lang="en-US" altLang="en-US"/>
              <a:t>Application domain :</a:t>
            </a:r>
          </a:p>
          <a:p>
            <a:pPr lvl="1"/>
            <a:r>
              <a:rPr lang="en-US" altLang="en-US" sz="2000"/>
              <a:t>Whenever single message response times are critical</a:t>
            </a:r>
          </a:p>
          <a:p>
            <a:pPr lvl="1"/>
            <a:r>
              <a:rPr lang="en-US" altLang="en-US" sz="2000"/>
              <a:t>Whenever nodes are unreliable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2"/>
          <p:cNvSpPr>
            <a:spLocks noGrp="1"/>
          </p:cNvSpPr>
          <p:nvPr>
            <p:ph type="sldNum" sz="quarter" idx="10"/>
          </p:nvPr>
        </p:nvSpPr>
        <p:spPr/>
        <p:txBody>
          <a:bodyPr/>
          <a:lstStyle/>
          <a:p>
            <a:fld id="{FDDDBC6E-C623-4FA2-A8A7-D515FE4BE131}" type="slidenum">
              <a:rPr lang="en-US" altLang="en-US"/>
              <a:pPr/>
              <a:t>17</a:t>
            </a:fld>
            <a:endParaRPr lang="en-US" altLang="en-US"/>
          </a:p>
        </p:txBody>
      </p:sp>
      <p:sp>
        <p:nvSpPr>
          <p:cNvPr id="25602" name="Rectangle 2"/>
          <p:cNvSpPr>
            <a:spLocks noGrp="1" noChangeArrowheads="1"/>
          </p:cNvSpPr>
          <p:nvPr>
            <p:ph type="title"/>
          </p:nvPr>
        </p:nvSpPr>
        <p:spPr>
          <a:xfrm>
            <a:off x="2289175" y="185738"/>
            <a:ext cx="4811713" cy="708025"/>
          </a:xfrm>
          <a:noFill/>
          <a:ln/>
        </p:spPr>
        <p:txBody>
          <a:bodyPr/>
          <a:lstStyle/>
          <a:p>
            <a:r>
              <a:rPr lang="en-US" altLang="en-US" sz="4400"/>
              <a:t>A two layers model.</a:t>
            </a:r>
            <a:endParaRPr lang="en-US" altLang="en-US" sz="4800"/>
          </a:p>
        </p:txBody>
      </p:sp>
      <p:grpSp>
        <p:nvGrpSpPr>
          <p:cNvPr id="25607" name="Group 7"/>
          <p:cNvGrpSpPr>
            <a:grpSpLocks/>
          </p:cNvGrpSpPr>
          <p:nvPr/>
        </p:nvGrpSpPr>
        <p:grpSpPr bwMode="auto">
          <a:xfrm>
            <a:off x="1377950" y="1511300"/>
            <a:ext cx="6007100" cy="1384300"/>
            <a:chOff x="868" y="952"/>
            <a:chExt cx="3784" cy="872"/>
          </a:xfrm>
        </p:grpSpPr>
        <p:sp>
          <p:nvSpPr>
            <p:cNvPr id="25603" name="Rectangle 3"/>
            <p:cNvSpPr>
              <a:spLocks noChangeArrowheads="1"/>
            </p:cNvSpPr>
            <p:nvPr/>
          </p:nvSpPr>
          <p:spPr bwMode="auto">
            <a:xfrm>
              <a:off x="868" y="952"/>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04" name="Rectangle 4"/>
            <p:cNvSpPr>
              <a:spLocks noChangeArrowheads="1"/>
            </p:cNvSpPr>
            <p:nvPr/>
          </p:nvSpPr>
          <p:spPr bwMode="auto">
            <a:xfrm>
              <a:off x="964" y="1048"/>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05" name="Rectangle 5"/>
            <p:cNvSpPr>
              <a:spLocks noChangeArrowheads="1"/>
            </p:cNvSpPr>
            <p:nvPr/>
          </p:nvSpPr>
          <p:spPr bwMode="auto">
            <a:xfrm>
              <a:off x="1060" y="1144"/>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06" name="Rectangle 6"/>
            <p:cNvSpPr>
              <a:spLocks noChangeArrowheads="1"/>
            </p:cNvSpPr>
            <p:nvPr/>
          </p:nvSpPr>
          <p:spPr bwMode="auto">
            <a:xfrm>
              <a:off x="1156" y="1240"/>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5608" name="Rectangle 8"/>
          <p:cNvSpPr>
            <a:spLocks noChangeArrowheads="1"/>
          </p:cNvSpPr>
          <p:nvPr/>
        </p:nvSpPr>
        <p:spPr bwMode="auto">
          <a:xfrm>
            <a:off x="2927350" y="2205038"/>
            <a:ext cx="2906713"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Applications Layer</a:t>
            </a:r>
          </a:p>
        </p:txBody>
      </p:sp>
      <p:grpSp>
        <p:nvGrpSpPr>
          <p:cNvPr id="25613" name="Group 13"/>
          <p:cNvGrpSpPr>
            <a:grpSpLocks/>
          </p:cNvGrpSpPr>
          <p:nvPr/>
        </p:nvGrpSpPr>
        <p:grpSpPr bwMode="auto">
          <a:xfrm>
            <a:off x="1454150" y="4622800"/>
            <a:ext cx="5854700" cy="1231900"/>
            <a:chOff x="916" y="2912"/>
            <a:chExt cx="3688" cy="776"/>
          </a:xfrm>
        </p:grpSpPr>
        <p:sp>
          <p:nvSpPr>
            <p:cNvPr id="25610" name="Rectangle 10"/>
            <p:cNvSpPr>
              <a:spLocks noChangeArrowheads="1"/>
            </p:cNvSpPr>
            <p:nvPr/>
          </p:nvSpPr>
          <p:spPr bwMode="auto">
            <a:xfrm>
              <a:off x="916" y="2912"/>
              <a:ext cx="3496"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11" name="Rectangle 11"/>
            <p:cNvSpPr>
              <a:spLocks noChangeArrowheads="1"/>
            </p:cNvSpPr>
            <p:nvPr/>
          </p:nvSpPr>
          <p:spPr bwMode="auto">
            <a:xfrm>
              <a:off x="1012" y="3008"/>
              <a:ext cx="3496"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12" name="Rectangle 12"/>
            <p:cNvSpPr>
              <a:spLocks noChangeArrowheads="1"/>
            </p:cNvSpPr>
            <p:nvPr/>
          </p:nvSpPr>
          <p:spPr bwMode="auto">
            <a:xfrm>
              <a:off x="1108" y="3104"/>
              <a:ext cx="3496"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5615" name="Rectangle 15"/>
          <p:cNvSpPr>
            <a:spLocks noChangeArrowheads="1"/>
          </p:cNvSpPr>
          <p:nvPr/>
        </p:nvSpPr>
        <p:spPr bwMode="auto">
          <a:xfrm>
            <a:off x="3155950" y="5183188"/>
            <a:ext cx="2452688"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Networks Layer</a:t>
            </a:r>
          </a:p>
        </p:txBody>
      </p:sp>
      <p:sp>
        <p:nvSpPr>
          <p:cNvPr id="25616" name="Rectangle 16"/>
          <p:cNvSpPr>
            <a:spLocks noChangeArrowheads="1"/>
          </p:cNvSpPr>
          <p:nvPr/>
        </p:nvSpPr>
        <p:spPr bwMode="auto">
          <a:xfrm rot="16200000">
            <a:off x="6652419" y="5322094"/>
            <a:ext cx="2009775"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F57B49"/>
                </a:solidFill>
              </a:rPr>
              <a:t>Connectivity</a:t>
            </a:r>
          </a:p>
        </p:txBody>
      </p:sp>
      <p:sp>
        <p:nvSpPr>
          <p:cNvPr id="25617" name="Rectangle 17"/>
          <p:cNvSpPr>
            <a:spLocks noChangeArrowheads="1"/>
          </p:cNvSpPr>
          <p:nvPr/>
        </p:nvSpPr>
        <p:spPr bwMode="auto">
          <a:xfrm rot="16200000">
            <a:off x="6969919" y="3853657"/>
            <a:ext cx="2381250"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E3BEFF"/>
                </a:solidFill>
              </a:rPr>
              <a:t>Interoperability</a:t>
            </a:r>
          </a:p>
        </p:txBody>
      </p:sp>
      <p:sp>
        <p:nvSpPr>
          <p:cNvPr id="25618" name="Line 18"/>
          <p:cNvSpPr>
            <a:spLocks noChangeShapeType="1"/>
          </p:cNvSpPr>
          <p:nvPr/>
        </p:nvSpPr>
        <p:spPr bwMode="auto">
          <a:xfrm>
            <a:off x="7899400" y="4530725"/>
            <a:ext cx="0" cy="1981200"/>
          </a:xfrm>
          <a:prstGeom prst="line">
            <a:avLst/>
          </a:prstGeom>
          <a:noFill/>
          <a:ln w="508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19" name="Line 19"/>
          <p:cNvSpPr>
            <a:spLocks noChangeShapeType="1"/>
          </p:cNvSpPr>
          <p:nvPr/>
        </p:nvSpPr>
        <p:spPr bwMode="auto">
          <a:xfrm flipV="1">
            <a:off x="8547100" y="1355725"/>
            <a:ext cx="0" cy="5207000"/>
          </a:xfrm>
          <a:prstGeom prst="line">
            <a:avLst/>
          </a:prstGeom>
          <a:noFill/>
          <a:ln w="50800">
            <a:solidFill>
              <a:srgbClr val="E3BE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5634" name="Group 34"/>
          <p:cNvGrpSpPr>
            <a:grpSpLocks/>
          </p:cNvGrpSpPr>
          <p:nvPr/>
        </p:nvGrpSpPr>
        <p:grpSpPr bwMode="auto">
          <a:xfrm>
            <a:off x="1512888" y="3221038"/>
            <a:ext cx="5738812" cy="1201737"/>
            <a:chOff x="976" y="2029"/>
            <a:chExt cx="3615" cy="757"/>
          </a:xfrm>
        </p:grpSpPr>
        <p:sp>
          <p:nvSpPr>
            <p:cNvPr id="25620" name="AutoShape 20"/>
            <p:cNvSpPr>
              <a:spLocks noChangeArrowheads="1"/>
            </p:cNvSpPr>
            <p:nvPr/>
          </p:nvSpPr>
          <p:spPr bwMode="auto">
            <a:xfrm>
              <a:off x="2844"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1" name="AutoShape 21"/>
            <p:cNvSpPr>
              <a:spLocks noChangeArrowheads="1"/>
            </p:cNvSpPr>
            <p:nvPr/>
          </p:nvSpPr>
          <p:spPr bwMode="auto">
            <a:xfrm>
              <a:off x="3155" y="2029"/>
              <a:ext cx="190" cy="757"/>
            </a:xfrm>
            <a:prstGeom prst="upDownArrow">
              <a:avLst>
                <a:gd name="adj1" fmla="val 50000"/>
                <a:gd name="adj2" fmla="val 79684"/>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2" name="AutoShape 22"/>
            <p:cNvSpPr>
              <a:spLocks noChangeArrowheads="1"/>
            </p:cNvSpPr>
            <p:nvPr/>
          </p:nvSpPr>
          <p:spPr bwMode="auto">
            <a:xfrm>
              <a:off x="3467"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3" name="AutoShape 23"/>
            <p:cNvSpPr>
              <a:spLocks noChangeArrowheads="1"/>
            </p:cNvSpPr>
            <p:nvPr/>
          </p:nvSpPr>
          <p:spPr bwMode="auto">
            <a:xfrm>
              <a:off x="3778"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4" name="AutoShape 24"/>
            <p:cNvSpPr>
              <a:spLocks noChangeArrowheads="1"/>
            </p:cNvSpPr>
            <p:nvPr/>
          </p:nvSpPr>
          <p:spPr bwMode="auto">
            <a:xfrm>
              <a:off x="4089" y="2029"/>
              <a:ext cx="190" cy="757"/>
            </a:xfrm>
            <a:prstGeom prst="upDownArrow">
              <a:avLst>
                <a:gd name="adj1" fmla="val 50000"/>
                <a:gd name="adj2" fmla="val 79684"/>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5" name="AutoShape 25"/>
            <p:cNvSpPr>
              <a:spLocks noChangeArrowheads="1"/>
            </p:cNvSpPr>
            <p:nvPr/>
          </p:nvSpPr>
          <p:spPr bwMode="auto">
            <a:xfrm>
              <a:off x="4402"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8" name="AutoShape 28"/>
            <p:cNvSpPr>
              <a:spLocks noChangeArrowheads="1"/>
            </p:cNvSpPr>
            <p:nvPr/>
          </p:nvSpPr>
          <p:spPr bwMode="auto">
            <a:xfrm>
              <a:off x="976"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29" name="AutoShape 29"/>
            <p:cNvSpPr>
              <a:spLocks noChangeArrowheads="1"/>
            </p:cNvSpPr>
            <p:nvPr/>
          </p:nvSpPr>
          <p:spPr bwMode="auto">
            <a:xfrm>
              <a:off x="1287" y="2029"/>
              <a:ext cx="190" cy="757"/>
            </a:xfrm>
            <a:prstGeom prst="upDownArrow">
              <a:avLst>
                <a:gd name="adj1" fmla="val 50000"/>
                <a:gd name="adj2" fmla="val 79684"/>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30" name="AutoShape 30"/>
            <p:cNvSpPr>
              <a:spLocks noChangeArrowheads="1"/>
            </p:cNvSpPr>
            <p:nvPr/>
          </p:nvSpPr>
          <p:spPr bwMode="auto">
            <a:xfrm>
              <a:off x="1599"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31" name="AutoShape 31"/>
            <p:cNvSpPr>
              <a:spLocks noChangeArrowheads="1"/>
            </p:cNvSpPr>
            <p:nvPr/>
          </p:nvSpPr>
          <p:spPr bwMode="auto">
            <a:xfrm>
              <a:off x="1910"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32" name="AutoShape 32"/>
            <p:cNvSpPr>
              <a:spLocks noChangeArrowheads="1"/>
            </p:cNvSpPr>
            <p:nvPr/>
          </p:nvSpPr>
          <p:spPr bwMode="auto">
            <a:xfrm>
              <a:off x="2221" y="2029"/>
              <a:ext cx="190" cy="757"/>
            </a:xfrm>
            <a:prstGeom prst="upDownArrow">
              <a:avLst>
                <a:gd name="adj1" fmla="val 50000"/>
                <a:gd name="adj2" fmla="val 79684"/>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33" name="AutoShape 33"/>
            <p:cNvSpPr>
              <a:spLocks noChangeArrowheads="1"/>
            </p:cNvSpPr>
            <p:nvPr/>
          </p:nvSpPr>
          <p:spPr bwMode="auto">
            <a:xfrm>
              <a:off x="2533" y="2029"/>
              <a:ext cx="189" cy="757"/>
            </a:xfrm>
            <a:prstGeom prst="upDownArrow">
              <a:avLst>
                <a:gd name="adj1" fmla="val 50000"/>
                <a:gd name="adj2" fmla="val 80106"/>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5635" name="Text Box 35"/>
          <p:cNvSpPr txBox="1">
            <a:spLocks noChangeArrowheads="1"/>
          </p:cNvSpPr>
          <p:nvPr/>
        </p:nvSpPr>
        <p:spPr bwMode="auto">
          <a:xfrm>
            <a:off x="1171575" y="6091238"/>
            <a:ext cx="6221413" cy="42068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a:solidFill>
                  <a:schemeClr val="tx2"/>
                </a:solidFill>
              </a:rPr>
              <a:t># Interfaces = # Applications * # Networks</a:t>
            </a:r>
            <a:endParaRPr lang="fr-BE" altLang="en-US" sz="2400">
              <a:solidFill>
                <a:schemeClr val="tx2"/>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2"/>
          <p:cNvSpPr>
            <a:spLocks noGrp="1"/>
          </p:cNvSpPr>
          <p:nvPr>
            <p:ph type="sldNum" sz="quarter" idx="10"/>
          </p:nvPr>
        </p:nvSpPr>
        <p:spPr/>
        <p:txBody>
          <a:bodyPr/>
          <a:lstStyle/>
          <a:p>
            <a:fld id="{600690D7-D174-43CF-921C-618C51A79B75}" type="slidenum">
              <a:rPr lang="en-US" altLang="en-US"/>
              <a:pPr/>
              <a:t>18</a:t>
            </a:fld>
            <a:endParaRPr lang="en-US" altLang="en-US"/>
          </a:p>
        </p:txBody>
      </p:sp>
      <p:sp>
        <p:nvSpPr>
          <p:cNvPr id="48130" name="Rectangle 2"/>
          <p:cNvSpPr>
            <a:spLocks noGrp="1" noChangeArrowheads="1"/>
          </p:cNvSpPr>
          <p:nvPr>
            <p:ph type="title"/>
          </p:nvPr>
        </p:nvSpPr>
        <p:spPr>
          <a:xfrm>
            <a:off x="1973263" y="185738"/>
            <a:ext cx="5183187" cy="708025"/>
          </a:xfrm>
          <a:noFill/>
          <a:ln/>
        </p:spPr>
        <p:txBody>
          <a:bodyPr/>
          <a:lstStyle/>
          <a:p>
            <a:r>
              <a:rPr lang="en-US" altLang="en-US" sz="4400"/>
              <a:t>A three layers model.</a:t>
            </a:r>
            <a:endParaRPr lang="en-US" altLang="en-US" sz="4800"/>
          </a:p>
        </p:txBody>
      </p:sp>
      <p:grpSp>
        <p:nvGrpSpPr>
          <p:cNvPr id="48131" name="Group 3"/>
          <p:cNvGrpSpPr>
            <a:grpSpLocks/>
          </p:cNvGrpSpPr>
          <p:nvPr/>
        </p:nvGrpSpPr>
        <p:grpSpPr bwMode="auto">
          <a:xfrm>
            <a:off x="1377950" y="1511300"/>
            <a:ext cx="6007100" cy="1384300"/>
            <a:chOff x="868" y="952"/>
            <a:chExt cx="3784" cy="872"/>
          </a:xfrm>
        </p:grpSpPr>
        <p:sp>
          <p:nvSpPr>
            <p:cNvPr id="48132" name="Rectangle 4"/>
            <p:cNvSpPr>
              <a:spLocks noChangeArrowheads="1"/>
            </p:cNvSpPr>
            <p:nvPr/>
          </p:nvSpPr>
          <p:spPr bwMode="auto">
            <a:xfrm>
              <a:off x="868" y="952"/>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3" name="Rectangle 5"/>
            <p:cNvSpPr>
              <a:spLocks noChangeArrowheads="1"/>
            </p:cNvSpPr>
            <p:nvPr/>
          </p:nvSpPr>
          <p:spPr bwMode="auto">
            <a:xfrm>
              <a:off x="964" y="1048"/>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4" name="Rectangle 6"/>
            <p:cNvSpPr>
              <a:spLocks noChangeArrowheads="1"/>
            </p:cNvSpPr>
            <p:nvPr/>
          </p:nvSpPr>
          <p:spPr bwMode="auto">
            <a:xfrm>
              <a:off x="1060" y="1144"/>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5" name="Rectangle 7"/>
            <p:cNvSpPr>
              <a:spLocks noChangeArrowheads="1"/>
            </p:cNvSpPr>
            <p:nvPr/>
          </p:nvSpPr>
          <p:spPr bwMode="auto">
            <a:xfrm>
              <a:off x="1156" y="1240"/>
              <a:ext cx="3496"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36" name="Rectangle 8"/>
          <p:cNvSpPr>
            <a:spLocks noChangeArrowheads="1"/>
          </p:cNvSpPr>
          <p:nvPr/>
        </p:nvSpPr>
        <p:spPr bwMode="auto">
          <a:xfrm>
            <a:off x="2927350" y="2205038"/>
            <a:ext cx="2906713"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Applications Layer</a:t>
            </a:r>
          </a:p>
        </p:txBody>
      </p:sp>
      <p:sp>
        <p:nvSpPr>
          <p:cNvPr id="48137" name="Rectangle 9"/>
          <p:cNvSpPr>
            <a:spLocks noChangeArrowheads="1"/>
          </p:cNvSpPr>
          <p:nvPr/>
        </p:nvSpPr>
        <p:spPr bwMode="auto">
          <a:xfrm>
            <a:off x="1606550" y="3314700"/>
            <a:ext cx="5549900" cy="927100"/>
          </a:xfrm>
          <a:prstGeom prst="rect">
            <a:avLst/>
          </a:prstGeom>
          <a:solidFill>
            <a:srgbClr val="3365FB"/>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8138" name="Group 10"/>
          <p:cNvGrpSpPr>
            <a:grpSpLocks/>
          </p:cNvGrpSpPr>
          <p:nvPr/>
        </p:nvGrpSpPr>
        <p:grpSpPr bwMode="auto">
          <a:xfrm>
            <a:off x="1454150" y="4622800"/>
            <a:ext cx="5854700" cy="1231900"/>
            <a:chOff x="916" y="2912"/>
            <a:chExt cx="3688" cy="776"/>
          </a:xfrm>
        </p:grpSpPr>
        <p:sp>
          <p:nvSpPr>
            <p:cNvPr id="48139" name="Rectangle 11"/>
            <p:cNvSpPr>
              <a:spLocks noChangeArrowheads="1"/>
            </p:cNvSpPr>
            <p:nvPr/>
          </p:nvSpPr>
          <p:spPr bwMode="auto">
            <a:xfrm>
              <a:off x="916" y="2912"/>
              <a:ext cx="3496"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0" name="Rectangle 12"/>
            <p:cNvSpPr>
              <a:spLocks noChangeArrowheads="1"/>
            </p:cNvSpPr>
            <p:nvPr/>
          </p:nvSpPr>
          <p:spPr bwMode="auto">
            <a:xfrm>
              <a:off x="1012" y="3008"/>
              <a:ext cx="3496"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1" name="Rectangle 13"/>
            <p:cNvSpPr>
              <a:spLocks noChangeArrowheads="1"/>
            </p:cNvSpPr>
            <p:nvPr/>
          </p:nvSpPr>
          <p:spPr bwMode="auto">
            <a:xfrm>
              <a:off x="1108" y="3104"/>
              <a:ext cx="3496"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42" name="Rectangle 14"/>
          <p:cNvSpPr>
            <a:spLocks noChangeArrowheads="1"/>
          </p:cNvSpPr>
          <p:nvPr/>
        </p:nvSpPr>
        <p:spPr bwMode="auto">
          <a:xfrm>
            <a:off x="2378075" y="3579813"/>
            <a:ext cx="4008438"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rPr>
              <a:t>Internet &amp; Transport Layer</a:t>
            </a:r>
          </a:p>
        </p:txBody>
      </p:sp>
      <p:sp>
        <p:nvSpPr>
          <p:cNvPr id="48143" name="Rectangle 15"/>
          <p:cNvSpPr>
            <a:spLocks noChangeArrowheads="1"/>
          </p:cNvSpPr>
          <p:nvPr/>
        </p:nvSpPr>
        <p:spPr bwMode="auto">
          <a:xfrm>
            <a:off x="3155950" y="5183188"/>
            <a:ext cx="2452688"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Networks Layer</a:t>
            </a:r>
          </a:p>
        </p:txBody>
      </p:sp>
      <p:sp>
        <p:nvSpPr>
          <p:cNvPr id="48144" name="Rectangle 16"/>
          <p:cNvSpPr>
            <a:spLocks noChangeArrowheads="1"/>
          </p:cNvSpPr>
          <p:nvPr/>
        </p:nvSpPr>
        <p:spPr bwMode="auto">
          <a:xfrm rot="16200000">
            <a:off x="6652419" y="5322094"/>
            <a:ext cx="2009775"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F57B49"/>
                </a:solidFill>
              </a:rPr>
              <a:t>Connectivity</a:t>
            </a:r>
          </a:p>
        </p:txBody>
      </p:sp>
      <p:sp>
        <p:nvSpPr>
          <p:cNvPr id="48145" name="Rectangle 17"/>
          <p:cNvSpPr>
            <a:spLocks noChangeArrowheads="1"/>
          </p:cNvSpPr>
          <p:nvPr/>
        </p:nvSpPr>
        <p:spPr bwMode="auto">
          <a:xfrm rot="16200000">
            <a:off x="6969919" y="3853657"/>
            <a:ext cx="2381250"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E3BEFF"/>
                </a:solidFill>
              </a:rPr>
              <a:t>Interoperability</a:t>
            </a:r>
          </a:p>
        </p:txBody>
      </p:sp>
      <p:sp>
        <p:nvSpPr>
          <p:cNvPr id="48146" name="Line 18"/>
          <p:cNvSpPr>
            <a:spLocks noChangeShapeType="1"/>
          </p:cNvSpPr>
          <p:nvPr/>
        </p:nvSpPr>
        <p:spPr bwMode="auto">
          <a:xfrm>
            <a:off x="7899400" y="4530725"/>
            <a:ext cx="0" cy="1981200"/>
          </a:xfrm>
          <a:prstGeom prst="line">
            <a:avLst/>
          </a:prstGeom>
          <a:noFill/>
          <a:ln w="508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7" name="Line 19"/>
          <p:cNvSpPr>
            <a:spLocks noChangeShapeType="1"/>
          </p:cNvSpPr>
          <p:nvPr/>
        </p:nvSpPr>
        <p:spPr bwMode="auto">
          <a:xfrm flipV="1">
            <a:off x="8547100" y="1355725"/>
            <a:ext cx="0" cy="5207000"/>
          </a:xfrm>
          <a:prstGeom prst="line">
            <a:avLst/>
          </a:prstGeom>
          <a:noFill/>
          <a:ln w="50800">
            <a:solidFill>
              <a:srgbClr val="E3BE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8" name="Text Box 20"/>
          <p:cNvSpPr txBox="1">
            <a:spLocks noChangeArrowheads="1"/>
          </p:cNvSpPr>
          <p:nvPr/>
        </p:nvSpPr>
        <p:spPr bwMode="auto">
          <a:xfrm>
            <a:off x="1171575" y="6091238"/>
            <a:ext cx="6280150" cy="42068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a:solidFill>
                  <a:schemeClr val="tx2"/>
                </a:solidFill>
              </a:rPr>
              <a:t># Interfaces = # Applications + # Networks</a:t>
            </a:r>
            <a:endParaRPr lang="fr-BE" altLang="en-US" sz="2400">
              <a:solidFill>
                <a:schemeClr val="tx2"/>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2"/>
          <p:cNvSpPr>
            <a:spLocks noGrp="1"/>
          </p:cNvSpPr>
          <p:nvPr>
            <p:ph type="sldNum" sz="quarter" idx="10"/>
          </p:nvPr>
        </p:nvSpPr>
        <p:spPr/>
        <p:txBody>
          <a:bodyPr/>
          <a:lstStyle/>
          <a:p>
            <a:fld id="{941E1C5B-26A8-4A60-9707-C91EAE4CCBED}" type="slidenum">
              <a:rPr lang="en-US" altLang="en-US"/>
              <a:pPr/>
              <a:t>19</a:t>
            </a:fld>
            <a:endParaRPr lang="en-US" altLang="en-US"/>
          </a:p>
        </p:txBody>
      </p:sp>
      <p:sp>
        <p:nvSpPr>
          <p:cNvPr id="51202" name="Rectangle 2"/>
          <p:cNvSpPr>
            <a:spLocks noGrp="1" noChangeArrowheads="1"/>
          </p:cNvSpPr>
          <p:nvPr>
            <p:ph type="title"/>
          </p:nvPr>
        </p:nvSpPr>
        <p:spPr>
          <a:xfrm>
            <a:off x="1203325" y="185738"/>
            <a:ext cx="7518400" cy="647700"/>
          </a:xfrm>
          <a:noFill/>
          <a:ln/>
        </p:spPr>
        <p:txBody>
          <a:bodyPr/>
          <a:lstStyle/>
          <a:p>
            <a:r>
              <a:rPr lang="en-US" altLang="en-US" sz="4000"/>
              <a:t>The Internet &amp; Transport Layer</a:t>
            </a:r>
            <a:endParaRPr lang="en-US" altLang="en-US" sz="4400"/>
          </a:p>
        </p:txBody>
      </p:sp>
      <p:grpSp>
        <p:nvGrpSpPr>
          <p:cNvPr id="51203" name="Group 3"/>
          <p:cNvGrpSpPr>
            <a:grpSpLocks/>
          </p:cNvGrpSpPr>
          <p:nvPr/>
        </p:nvGrpSpPr>
        <p:grpSpPr bwMode="auto">
          <a:xfrm>
            <a:off x="627063" y="1328738"/>
            <a:ext cx="7972425" cy="927100"/>
            <a:chOff x="374" y="1322"/>
            <a:chExt cx="5022" cy="584"/>
          </a:xfrm>
        </p:grpSpPr>
        <p:sp>
          <p:nvSpPr>
            <p:cNvPr id="51204" name="Rectangle 4"/>
            <p:cNvSpPr>
              <a:spLocks noChangeArrowheads="1"/>
            </p:cNvSpPr>
            <p:nvPr/>
          </p:nvSpPr>
          <p:spPr bwMode="auto">
            <a:xfrm>
              <a:off x="374" y="1322"/>
              <a:ext cx="5022"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 name="Rectangle 5"/>
            <p:cNvSpPr>
              <a:spLocks noChangeArrowheads="1"/>
            </p:cNvSpPr>
            <p:nvPr/>
          </p:nvSpPr>
          <p:spPr bwMode="auto">
            <a:xfrm>
              <a:off x="1970" y="1483"/>
              <a:ext cx="1831" cy="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Applications Layer</a:t>
              </a:r>
            </a:p>
          </p:txBody>
        </p:sp>
        <p:sp>
          <p:nvSpPr>
            <p:cNvPr id="51206" name="Rectangle 6"/>
            <p:cNvSpPr>
              <a:spLocks noChangeArrowheads="1"/>
            </p:cNvSpPr>
            <p:nvPr/>
          </p:nvSpPr>
          <p:spPr bwMode="auto">
            <a:xfrm>
              <a:off x="518" y="1433"/>
              <a:ext cx="674"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 name="Rectangle 7"/>
            <p:cNvSpPr>
              <a:spLocks noChangeArrowheads="1"/>
            </p:cNvSpPr>
            <p:nvPr/>
          </p:nvSpPr>
          <p:spPr bwMode="auto">
            <a:xfrm>
              <a:off x="4551" y="1433"/>
              <a:ext cx="674"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08" name="Rectangle 8"/>
          <p:cNvSpPr>
            <a:spLocks noChangeArrowheads="1"/>
          </p:cNvSpPr>
          <p:nvPr/>
        </p:nvSpPr>
        <p:spPr bwMode="auto">
          <a:xfrm>
            <a:off x="600075" y="2649538"/>
            <a:ext cx="7972425" cy="2243137"/>
          </a:xfrm>
          <a:prstGeom prst="rect">
            <a:avLst/>
          </a:prstGeom>
          <a:solidFill>
            <a:srgbClr val="3365FB"/>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 name="Rectangle 9"/>
          <p:cNvSpPr>
            <a:spLocks noChangeArrowheads="1"/>
          </p:cNvSpPr>
          <p:nvPr/>
        </p:nvSpPr>
        <p:spPr bwMode="auto">
          <a:xfrm>
            <a:off x="828675" y="2846388"/>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 name="Rectangle 10"/>
          <p:cNvSpPr>
            <a:spLocks noChangeArrowheads="1"/>
          </p:cNvSpPr>
          <p:nvPr/>
        </p:nvSpPr>
        <p:spPr bwMode="auto">
          <a:xfrm>
            <a:off x="835025" y="4146550"/>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 name="Rectangle 11"/>
          <p:cNvSpPr>
            <a:spLocks noChangeArrowheads="1"/>
          </p:cNvSpPr>
          <p:nvPr/>
        </p:nvSpPr>
        <p:spPr bwMode="auto">
          <a:xfrm>
            <a:off x="7234238" y="2846388"/>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 name="Rectangle 12"/>
          <p:cNvSpPr>
            <a:spLocks noChangeArrowheads="1"/>
          </p:cNvSpPr>
          <p:nvPr/>
        </p:nvSpPr>
        <p:spPr bwMode="auto">
          <a:xfrm>
            <a:off x="7240588" y="4164013"/>
            <a:ext cx="1069975" cy="57467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 name="Rectangle 13"/>
          <p:cNvSpPr>
            <a:spLocks noChangeArrowheads="1"/>
          </p:cNvSpPr>
          <p:nvPr/>
        </p:nvSpPr>
        <p:spPr bwMode="auto">
          <a:xfrm>
            <a:off x="3046413" y="4333875"/>
            <a:ext cx="3079750" cy="404813"/>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214" name="Group 14"/>
          <p:cNvGrpSpPr>
            <a:grpSpLocks/>
          </p:cNvGrpSpPr>
          <p:nvPr/>
        </p:nvGrpSpPr>
        <p:grpSpPr bwMode="auto">
          <a:xfrm>
            <a:off x="600075" y="5240338"/>
            <a:ext cx="7972425" cy="1201737"/>
            <a:chOff x="382" y="3301"/>
            <a:chExt cx="5022" cy="757"/>
          </a:xfrm>
        </p:grpSpPr>
        <p:sp>
          <p:nvSpPr>
            <p:cNvPr id="51215" name="Rectangle 15"/>
            <p:cNvSpPr>
              <a:spLocks noChangeArrowheads="1"/>
            </p:cNvSpPr>
            <p:nvPr/>
          </p:nvSpPr>
          <p:spPr bwMode="auto">
            <a:xfrm>
              <a:off x="382" y="3301"/>
              <a:ext cx="5022" cy="757"/>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6" name="Rectangle 16"/>
            <p:cNvSpPr>
              <a:spLocks noChangeArrowheads="1"/>
            </p:cNvSpPr>
            <p:nvPr/>
          </p:nvSpPr>
          <p:spPr bwMode="auto">
            <a:xfrm>
              <a:off x="531" y="3411"/>
              <a:ext cx="1940"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7" name="Rectangle 17"/>
            <p:cNvSpPr>
              <a:spLocks noChangeArrowheads="1"/>
            </p:cNvSpPr>
            <p:nvPr/>
          </p:nvSpPr>
          <p:spPr bwMode="auto">
            <a:xfrm>
              <a:off x="3291" y="3411"/>
              <a:ext cx="1940"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18" name="Rectangle 18"/>
          <p:cNvSpPr>
            <a:spLocks noChangeArrowheads="1"/>
          </p:cNvSpPr>
          <p:nvPr/>
        </p:nvSpPr>
        <p:spPr bwMode="auto">
          <a:xfrm>
            <a:off x="3487738" y="3849688"/>
            <a:ext cx="2197100"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rPr>
              <a:t>Internet Layer</a:t>
            </a:r>
          </a:p>
        </p:txBody>
      </p:sp>
      <p:sp>
        <p:nvSpPr>
          <p:cNvPr id="51219" name="Rectangle 19"/>
          <p:cNvSpPr>
            <a:spLocks noChangeArrowheads="1"/>
          </p:cNvSpPr>
          <p:nvPr/>
        </p:nvSpPr>
        <p:spPr bwMode="auto">
          <a:xfrm>
            <a:off x="3348038" y="2876550"/>
            <a:ext cx="2501900"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rPr>
              <a:t>Transport Layer</a:t>
            </a:r>
          </a:p>
        </p:txBody>
      </p:sp>
      <p:sp>
        <p:nvSpPr>
          <p:cNvPr id="51220" name="AutoShape 20"/>
          <p:cNvSpPr>
            <a:spLocks noChangeArrowheads="1"/>
          </p:cNvSpPr>
          <p:nvPr/>
        </p:nvSpPr>
        <p:spPr bwMode="auto">
          <a:xfrm>
            <a:off x="1239838" y="3430588"/>
            <a:ext cx="287337" cy="730250"/>
          </a:xfrm>
          <a:prstGeom prst="upDownArrow">
            <a:avLst>
              <a:gd name="adj1" fmla="val 50000"/>
              <a:gd name="adj2" fmla="val 50829"/>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1" name="AutoShape 21"/>
          <p:cNvSpPr>
            <a:spLocks noChangeArrowheads="1"/>
          </p:cNvSpPr>
          <p:nvPr/>
        </p:nvSpPr>
        <p:spPr bwMode="auto">
          <a:xfrm>
            <a:off x="1239838" y="2079625"/>
            <a:ext cx="287337" cy="796925"/>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2" name="AutoShape 22"/>
          <p:cNvSpPr>
            <a:spLocks noChangeArrowheads="1"/>
          </p:cNvSpPr>
          <p:nvPr/>
        </p:nvSpPr>
        <p:spPr bwMode="auto">
          <a:xfrm>
            <a:off x="7672388" y="2079625"/>
            <a:ext cx="287337" cy="796925"/>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3" name="AutoShape 23"/>
          <p:cNvSpPr>
            <a:spLocks noChangeArrowheads="1"/>
          </p:cNvSpPr>
          <p:nvPr/>
        </p:nvSpPr>
        <p:spPr bwMode="auto">
          <a:xfrm>
            <a:off x="7672388" y="3416300"/>
            <a:ext cx="287337" cy="730250"/>
          </a:xfrm>
          <a:prstGeom prst="upDownArrow">
            <a:avLst>
              <a:gd name="adj1" fmla="val 50000"/>
              <a:gd name="adj2" fmla="val 50829"/>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4" name="AutoShape 24"/>
          <p:cNvSpPr>
            <a:spLocks noChangeArrowheads="1"/>
          </p:cNvSpPr>
          <p:nvPr/>
        </p:nvSpPr>
        <p:spPr bwMode="auto">
          <a:xfrm>
            <a:off x="1239838"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5" name="AutoShape 25"/>
          <p:cNvSpPr>
            <a:spLocks noChangeArrowheads="1"/>
          </p:cNvSpPr>
          <p:nvPr/>
        </p:nvSpPr>
        <p:spPr bwMode="auto">
          <a:xfrm>
            <a:off x="3382963"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6" name="AutoShape 26"/>
          <p:cNvSpPr>
            <a:spLocks noChangeArrowheads="1"/>
          </p:cNvSpPr>
          <p:nvPr/>
        </p:nvSpPr>
        <p:spPr bwMode="auto">
          <a:xfrm>
            <a:off x="5527675" y="4738688"/>
            <a:ext cx="287338"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7" name="AutoShape 27"/>
          <p:cNvSpPr>
            <a:spLocks noChangeArrowheads="1"/>
          </p:cNvSpPr>
          <p:nvPr/>
        </p:nvSpPr>
        <p:spPr bwMode="auto">
          <a:xfrm>
            <a:off x="7672388"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8" name="Rectangle 28"/>
          <p:cNvSpPr>
            <a:spLocks noChangeArrowheads="1"/>
          </p:cNvSpPr>
          <p:nvPr/>
        </p:nvSpPr>
        <p:spPr bwMode="auto">
          <a:xfrm>
            <a:off x="3360738" y="5976938"/>
            <a:ext cx="245268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Networks Layer</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839D947-6900-4063-A4A1-8265AF68CEC9}" type="slidenum">
              <a:rPr lang="en-US" altLang="en-US"/>
              <a:pPr/>
              <a:t>2</a:t>
            </a:fld>
            <a:endParaRPr lang="en-US" altLang="en-US"/>
          </a:p>
        </p:txBody>
      </p:sp>
      <p:sp>
        <p:nvSpPr>
          <p:cNvPr id="7170" name="Rectangle 2"/>
          <p:cNvSpPr>
            <a:spLocks noGrp="1" noChangeArrowheads="1"/>
          </p:cNvSpPr>
          <p:nvPr>
            <p:ph type="title"/>
          </p:nvPr>
        </p:nvSpPr>
        <p:spPr>
          <a:xfrm>
            <a:off x="1489075" y="185738"/>
            <a:ext cx="6176963" cy="708025"/>
          </a:xfrm>
          <a:noFill/>
          <a:ln/>
        </p:spPr>
        <p:txBody>
          <a:bodyPr/>
          <a:lstStyle/>
          <a:p>
            <a:r>
              <a:rPr lang="en-US" altLang="en-US" sz="4400"/>
              <a:t>Layered Network Models</a:t>
            </a:r>
          </a:p>
        </p:txBody>
      </p:sp>
      <p:sp>
        <p:nvSpPr>
          <p:cNvPr id="7171" name="Rectangle 3"/>
          <p:cNvSpPr>
            <a:spLocks noGrp="1" noChangeArrowheads="1"/>
          </p:cNvSpPr>
          <p:nvPr>
            <p:ph type="body" idx="1"/>
          </p:nvPr>
        </p:nvSpPr>
        <p:spPr bwMode="auto">
          <a:xfrm>
            <a:off x="671513" y="1771650"/>
            <a:ext cx="7772400" cy="41148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a:t>The problem: </a:t>
            </a:r>
          </a:p>
          <a:p>
            <a:pPr lvl="1">
              <a:buFontTx/>
              <a:buNone/>
            </a:pPr>
            <a:r>
              <a:rPr lang="en-US" altLang="en-US" sz="2400"/>
              <a:t>Complexity of networked systems</a:t>
            </a:r>
            <a:endParaRPr lang="en-US" altLang="en-US"/>
          </a:p>
          <a:p>
            <a:r>
              <a:rPr lang="en-US" altLang="en-US"/>
              <a:t>The solution: </a:t>
            </a:r>
          </a:p>
          <a:p>
            <a:pPr lvl="1">
              <a:buFontTx/>
              <a:buNone/>
            </a:pPr>
            <a:r>
              <a:rPr lang="en-US" altLang="en-US" sz="2400"/>
              <a:t>Decomposition into independent subsystems</a:t>
            </a:r>
          </a:p>
          <a:p>
            <a:r>
              <a:rPr lang="en-US" altLang="en-US"/>
              <a:t> Layered network model</a:t>
            </a:r>
          </a:p>
          <a:p>
            <a:pPr lvl="1"/>
            <a:r>
              <a:rPr lang="en-US" altLang="en-US" sz="2400"/>
              <a:t>Introduced by IBM (SNA, 1971)</a:t>
            </a:r>
          </a:p>
          <a:p>
            <a:pPr lvl="1"/>
            <a:r>
              <a:rPr lang="en-US" altLang="en-US" sz="2400"/>
              <a:t>Standardized by ITU (X200) and ISO (7498)</a:t>
            </a:r>
          </a:p>
          <a:p>
            <a:pPr lvl="1"/>
            <a:r>
              <a:rPr lang="en-US" altLang="en-US" sz="2400"/>
              <a:t>Method universally adopted</a:t>
            </a:r>
          </a:p>
          <a:p>
            <a:pPr lvl="1"/>
            <a:r>
              <a:rPr lang="en-US" altLang="en-US" sz="2400"/>
              <a:t>Standards not really obeyed in practice</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lide Number Placeholder 2"/>
          <p:cNvSpPr>
            <a:spLocks noGrp="1"/>
          </p:cNvSpPr>
          <p:nvPr>
            <p:ph type="sldNum" sz="quarter" idx="10"/>
          </p:nvPr>
        </p:nvSpPr>
        <p:spPr/>
        <p:txBody>
          <a:bodyPr/>
          <a:lstStyle/>
          <a:p>
            <a:fld id="{262A701F-E33A-4018-92F2-5D1C75231CC9}" type="slidenum">
              <a:rPr lang="en-US" altLang="en-US"/>
              <a:pPr/>
              <a:t>20</a:t>
            </a:fld>
            <a:endParaRPr lang="en-US" altLang="en-US"/>
          </a:p>
        </p:txBody>
      </p:sp>
      <p:sp>
        <p:nvSpPr>
          <p:cNvPr id="52226" name="Rectangle 2"/>
          <p:cNvSpPr>
            <a:spLocks noGrp="1" noChangeArrowheads="1"/>
          </p:cNvSpPr>
          <p:nvPr>
            <p:ph type="title"/>
          </p:nvPr>
        </p:nvSpPr>
        <p:spPr>
          <a:xfrm>
            <a:off x="1090613" y="185738"/>
            <a:ext cx="7029450" cy="1074737"/>
          </a:xfrm>
          <a:noFill/>
          <a:ln/>
        </p:spPr>
        <p:txBody>
          <a:bodyPr/>
          <a:lstStyle/>
          <a:p>
            <a:r>
              <a:rPr lang="en-US" altLang="en-US"/>
              <a:t>The Internet &amp; Transport Layers</a:t>
            </a:r>
            <a:r>
              <a:rPr lang="en-US" altLang="en-US" sz="3200"/>
              <a:t/>
            </a:r>
            <a:br>
              <a:rPr lang="en-US" altLang="en-US" sz="3200"/>
            </a:br>
            <a:r>
              <a:rPr lang="en-US" altLang="en-US" sz="3200"/>
              <a:t>Example: www</a:t>
            </a:r>
            <a:endParaRPr lang="en-US" altLang="en-US"/>
          </a:p>
        </p:txBody>
      </p:sp>
      <p:sp>
        <p:nvSpPr>
          <p:cNvPr id="52227" name="Rectangle 3"/>
          <p:cNvSpPr>
            <a:spLocks noChangeArrowheads="1"/>
          </p:cNvSpPr>
          <p:nvPr/>
        </p:nvSpPr>
        <p:spPr bwMode="auto">
          <a:xfrm>
            <a:off x="600075" y="3284538"/>
            <a:ext cx="7972425" cy="1608137"/>
          </a:xfrm>
          <a:prstGeom prst="rect">
            <a:avLst/>
          </a:prstGeom>
          <a:solidFill>
            <a:srgbClr val="3365FB"/>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BE" altLang="en-US"/>
          </a:p>
        </p:txBody>
      </p:sp>
      <p:grpSp>
        <p:nvGrpSpPr>
          <p:cNvPr id="52228" name="Group 4"/>
          <p:cNvGrpSpPr>
            <a:grpSpLocks/>
          </p:cNvGrpSpPr>
          <p:nvPr/>
        </p:nvGrpSpPr>
        <p:grpSpPr bwMode="auto">
          <a:xfrm>
            <a:off x="600075" y="5240338"/>
            <a:ext cx="7972425" cy="1201737"/>
            <a:chOff x="382" y="3301"/>
            <a:chExt cx="5022" cy="757"/>
          </a:xfrm>
        </p:grpSpPr>
        <p:sp>
          <p:nvSpPr>
            <p:cNvPr id="52229" name="Rectangle 5"/>
            <p:cNvSpPr>
              <a:spLocks noChangeArrowheads="1"/>
            </p:cNvSpPr>
            <p:nvPr/>
          </p:nvSpPr>
          <p:spPr bwMode="auto">
            <a:xfrm>
              <a:off x="382" y="3301"/>
              <a:ext cx="5022" cy="757"/>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0" name="Rectangle 6"/>
            <p:cNvSpPr>
              <a:spLocks noChangeArrowheads="1"/>
            </p:cNvSpPr>
            <p:nvPr/>
          </p:nvSpPr>
          <p:spPr bwMode="auto">
            <a:xfrm>
              <a:off x="531" y="3411"/>
              <a:ext cx="1940"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1" name="Rectangle 7"/>
            <p:cNvSpPr>
              <a:spLocks noChangeArrowheads="1"/>
            </p:cNvSpPr>
            <p:nvPr/>
          </p:nvSpPr>
          <p:spPr bwMode="auto">
            <a:xfrm>
              <a:off x="3291" y="3411"/>
              <a:ext cx="1940" cy="362"/>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2232" name="AutoShape 8"/>
          <p:cNvSpPr>
            <a:spLocks noChangeArrowheads="1"/>
          </p:cNvSpPr>
          <p:nvPr/>
        </p:nvSpPr>
        <p:spPr bwMode="auto">
          <a:xfrm>
            <a:off x="1239838" y="2651125"/>
            <a:ext cx="287337" cy="796925"/>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3" name="AutoShape 9"/>
          <p:cNvSpPr>
            <a:spLocks noChangeArrowheads="1"/>
          </p:cNvSpPr>
          <p:nvPr/>
        </p:nvSpPr>
        <p:spPr bwMode="auto">
          <a:xfrm>
            <a:off x="7672388" y="2651125"/>
            <a:ext cx="287337" cy="796925"/>
          </a:xfrm>
          <a:prstGeom prst="upDownArrow">
            <a:avLst>
              <a:gd name="adj1" fmla="val 50000"/>
              <a:gd name="adj2" fmla="val 5547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4" name="Rectangle 10"/>
          <p:cNvSpPr>
            <a:spLocks noChangeArrowheads="1"/>
          </p:cNvSpPr>
          <p:nvPr/>
        </p:nvSpPr>
        <p:spPr bwMode="auto">
          <a:xfrm>
            <a:off x="828675" y="3455988"/>
            <a:ext cx="1069975" cy="388937"/>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5" name="Rectangle 11"/>
          <p:cNvSpPr>
            <a:spLocks noChangeArrowheads="1"/>
          </p:cNvSpPr>
          <p:nvPr/>
        </p:nvSpPr>
        <p:spPr bwMode="auto">
          <a:xfrm>
            <a:off x="835025" y="4337050"/>
            <a:ext cx="1069975" cy="390525"/>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6" name="Rectangle 12"/>
          <p:cNvSpPr>
            <a:spLocks noChangeArrowheads="1"/>
          </p:cNvSpPr>
          <p:nvPr/>
        </p:nvSpPr>
        <p:spPr bwMode="auto">
          <a:xfrm>
            <a:off x="7259638" y="3455988"/>
            <a:ext cx="1095375" cy="388937"/>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7" name="Rectangle 13"/>
          <p:cNvSpPr>
            <a:spLocks noChangeArrowheads="1"/>
          </p:cNvSpPr>
          <p:nvPr/>
        </p:nvSpPr>
        <p:spPr bwMode="auto">
          <a:xfrm>
            <a:off x="7240588" y="4349750"/>
            <a:ext cx="1069975" cy="388938"/>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8" name="Rectangle 14"/>
          <p:cNvSpPr>
            <a:spLocks noChangeArrowheads="1"/>
          </p:cNvSpPr>
          <p:nvPr/>
        </p:nvSpPr>
        <p:spPr bwMode="auto">
          <a:xfrm>
            <a:off x="3046413" y="4464050"/>
            <a:ext cx="3079750" cy="274638"/>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0" name="Rectangle 16"/>
          <p:cNvSpPr>
            <a:spLocks noChangeArrowheads="1"/>
          </p:cNvSpPr>
          <p:nvPr/>
        </p:nvSpPr>
        <p:spPr bwMode="auto">
          <a:xfrm>
            <a:off x="4238625" y="3438525"/>
            <a:ext cx="69056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tx2"/>
                </a:solidFill>
              </a:rPr>
              <a:t>TCP</a:t>
            </a:r>
          </a:p>
        </p:txBody>
      </p:sp>
      <p:sp>
        <p:nvSpPr>
          <p:cNvPr id="52241" name="AutoShape 17"/>
          <p:cNvSpPr>
            <a:spLocks noChangeArrowheads="1"/>
          </p:cNvSpPr>
          <p:nvPr/>
        </p:nvSpPr>
        <p:spPr bwMode="auto">
          <a:xfrm>
            <a:off x="1239838" y="3851275"/>
            <a:ext cx="287337" cy="477838"/>
          </a:xfrm>
          <a:prstGeom prst="upDownArrow">
            <a:avLst>
              <a:gd name="adj1" fmla="val 50000"/>
              <a:gd name="adj2" fmla="val 33260"/>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2" name="AutoShape 18"/>
          <p:cNvSpPr>
            <a:spLocks noChangeArrowheads="1"/>
          </p:cNvSpPr>
          <p:nvPr/>
        </p:nvSpPr>
        <p:spPr bwMode="auto">
          <a:xfrm>
            <a:off x="7672388" y="3841750"/>
            <a:ext cx="287337" cy="495300"/>
          </a:xfrm>
          <a:prstGeom prst="upDownArrow">
            <a:avLst>
              <a:gd name="adj1" fmla="val 50000"/>
              <a:gd name="adj2" fmla="val 34475"/>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3" name="AutoShape 19"/>
          <p:cNvSpPr>
            <a:spLocks noChangeArrowheads="1"/>
          </p:cNvSpPr>
          <p:nvPr/>
        </p:nvSpPr>
        <p:spPr bwMode="auto">
          <a:xfrm>
            <a:off x="1239838"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4" name="AutoShape 20"/>
          <p:cNvSpPr>
            <a:spLocks noChangeArrowheads="1"/>
          </p:cNvSpPr>
          <p:nvPr/>
        </p:nvSpPr>
        <p:spPr bwMode="auto">
          <a:xfrm>
            <a:off x="3382963"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5" name="AutoShape 21"/>
          <p:cNvSpPr>
            <a:spLocks noChangeArrowheads="1"/>
          </p:cNvSpPr>
          <p:nvPr/>
        </p:nvSpPr>
        <p:spPr bwMode="auto">
          <a:xfrm>
            <a:off x="5527675" y="4738688"/>
            <a:ext cx="287338"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6" name="AutoShape 22"/>
          <p:cNvSpPr>
            <a:spLocks noChangeArrowheads="1"/>
          </p:cNvSpPr>
          <p:nvPr/>
        </p:nvSpPr>
        <p:spPr bwMode="auto">
          <a:xfrm>
            <a:off x="7672388" y="4738688"/>
            <a:ext cx="287337" cy="676275"/>
          </a:xfrm>
          <a:prstGeom prst="upDownArrow">
            <a:avLst>
              <a:gd name="adj1" fmla="val 50000"/>
              <a:gd name="adj2" fmla="val 47072"/>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7" name="Rectangle 23"/>
          <p:cNvSpPr>
            <a:spLocks noChangeArrowheads="1"/>
          </p:cNvSpPr>
          <p:nvPr/>
        </p:nvSpPr>
        <p:spPr bwMode="auto">
          <a:xfrm>
            <a:off x="3360738" y="5976938"/>
            <a:ext cx="245268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Networks Layer</a:t>
            </a:r>
          </a:p>
        </p:txBody>
      </p:sp>
      <p:sp>
        <p:nvSpPr>
          <p:cNvPr id="52248" name="Rectangle 24"/>
          <p:cNvSpPr>
            <a:spLocks noChangeArrowheads="1"/>
          </p:cNvSpPr>
          <p:nvPr/>
        </p:nvSpPr>
        <p:spPr bwMode="auto">
          <a:xfrm>
            <a:off x="627063" y="2293938"/>
            <a:ext cx="7972425" cy="533400"/>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9" name="Rectangle 25"/>
          <p:cNvSpPr>
            <a:spLocks noChangeArrowheads="1"/>
          </p:cNvSpPr>
          <p:nvPr/>
        </p:nvSpPr>
        <p:spPr bwMode="auto">
          <a:xfrm>
            <a:off x="4268788" y="2441575"/>
            <a:ext cx="660400"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http</a:t>
            </a:r>
          </a:p>
        </p:txBody>
      </p:sp>
      <p:sp>
        <p:nvSpPr>
          <p:cNvPr id="52250" name="Rectangle 26"/>
          <p:cNvSpPr>
            <a:spLocks noChangeArrowheads="1"/>
          </p:cNvSpPr>
          <p:nvPr/>
        </p:nvSpPr>
        <p:spPr bwMode="auto">
          <a:xfrm>
            <a:off x="855663" y="2395538"/>
            <a:ext cx="1069975" cy="330200"/>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51" name="Rectangle 27"/>
          <p:cNvSpPr>
            <a:spLocks noChangeArrowheads="1"/>
          </p:cNvSpPr>
          <p:nvPr/>
        </p:nvSpPr>
        <p:spPr bwMode="auto">
          <a:xfrm>
            <a:off x="7258050" y="2395538"/>
            <a:ext cx="1069975" cy="330200"/>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52" name="Oval 28"/>
          <p:cNvSpPr>
            <a:spLocks noChangeArrowheads="1"/>
          </p:cNvSpPr>
          <p:nvPr/>
        </p:nvSpPr>
        <p:spPr bwMode="auto">
          <a:xfrm>
            <a:off x="381000" y="1130300"/>
            <a:ext cx="2032000" cy="3378200"/>
          </a:xfrm>
          <a:prstGeom prst="ellipse">
            <a:avLst/>
          </a:prstGeom>
          <a:solidFill>
            <a:srgbClr val="FDFDF1">
              <a:alpha val="50000"/>
            </a:srgb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BE" altLang="en-US"/>
          </a:p>
        </p:txBody>
      </p:sp>
      <p:graphicFrame>
        <p:nvGraphicFramePr>
          <p:cNvPr id="52253" name="Object 29">
            <a:hlinkClick r:id="" action="ppaction://ole?verb=0"/>
          </p:cNvPr>
          <p:cNvGraphicFramePr>
            <a:graphicFrameLocks/>
          </p:cNvGraphicFramePr>
          <p:nvPr/>
        </p:nvGraphicFramePr>
        <p:xfrm>
          <a:off x="852488" y="1368425"/>
          <a:ext cx="1089025" cy="798513"/>
        </p:xfrm>
        <a:graphic>
          <a:graphicData uri="http://schemas.openxmlformats.org/presentationml/2006/ole">
            <mc:AlternateContent xmlns:mc="http://schemas.openxmlformats.org/markup-compatibility/2006">
              <mc:Choice xmlns:v="urn:schemas-microsoft-com:vml" Requires="v">
                <p:oleObj spid="_x0000_s52308" name="Microsoft ClipArt Gallery" r:id="rId4" imgW="6078240" imgH="4714560" progId="MS_ClipArt_Gallery">
                  <p:embed/>
                </p:oleObj>
              </mc:Choice>
              <mc:Fallback>
                <p:oleObj name="Microsoft ClipArt Gallery" r:id="rId4" imgW="6078240" imgH="4714560" progId="MS_ClipArt_Gallery">
                  <p:embed/>
                  <p:pic>
                    <p:nvPicPr>
                      <p:cNvPr id="0" name="Object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2488" y="1368425"/>
                        <a:ext cx="1089025" cy="798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2254" name="Picture 30" descr="explor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3325" y="2403475"/>
            <a:ext cx="341313" cy="325438"/>
          </a:xfrm>
          <a:prstGeom prst="rect">
            <a:avLst/>
          </a:prstGeom>
          <a:noFill/>
          <a:extLst>
            <a:ext uri="{909E8E84-426E-40DD-AFC4-6F175D3DCCD1}">
              <a14:hiddenFill xmlns:a14="http://schemas.microsoft.com/office/drawing/2010/main">
                <a:solidFill>
                  <a:srgbClr val="FFFFFF"/>
                </a:solidFill>
              </a14:hiddenFill>
            </a:ext>
          </a:extLst>
        </p:spPr>
      </p:pic>
      <p:sp>
        <p:nvSpPr>
          <p:cNvPr id="52255" name="Oval 31"/>
          <p:cNvSpPr>
            <a:spLocks noChangeArrowheads="1"/>
          </p:cNvSpPr>
          <p:nvPr/>
        </p:nvSpPr>
        <p:spPr bwMode="auto">
          <a:xfrm>
            <a:off x="6781800" y="1130300"/>
            <a:ext cx="2032000" cy="3378200"/>
          </a:xfrm>
          <a:prstGeom prst="ellipse">
            <a:avLst/>
          </a:prstGeom>
          <a:solidFill>
            <a:srgbClr val="FDFDF1">
              <a:alpha val="50000"/>
            </a:srgb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2256" name="Picture 32" descr="nlbe0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32700" y="2403475"/>
            <a:ext cx="361950" cy="314325"/>
          </a:xfrm>
          <a:prstGeom prst="rect">
            <a:avLst/>
          </a:prstGeom>
          <a:noFill/>
          <a:extLst>
            <a:ext uri="{909E8E84-426E-40DD-AFC4-6F175D3DCCD1}">
              <a14:hiddenFill xmlns:a14="http://schemas.microsoft.com/office/drawing/2010/main">
                <a:solidFill>
                  <a:srgbClr val="FFFFFF"/>
                </a:solidFill>
              </a14:hiddenFill>
            </a:ext>
          </a:extLst>
        </p:spPr>
      </p:pic>
      <p:grpSp>
        <p:nvGrpSpPr>
          <p:cNvPr id="52257" name="Group 33"/>
          <p:cNvGrpSpPr>
            <a:grpSpLocks/>
          </p:cNvGrpSpPr>
          <p:nvPr/>
        </p:nvGrpSpPr>
        <p:grpSpPr bwMode="auto">
          <a:xfrm>
            <a:off x="7183438" y="1541463"/>
            <a:ext cx="1247775" cy="684212"/>
            <a:chOff x="1893" y="907"/>
            <a:chExt cx="1978" cy="1015"/>
          </a:xfrm>
        </p:grpSpPr>
        <p:sp>
          <p:nvSpPr>
            <p:cNvPr id="52258" name="AutoShape 34"/>
            <p:cNvSpPr>
              <a:spLocks noChangeArrowheads="1"/>
            </p:cNvSpPr>
            <p:nvPr/>
          </p:nvSpPr>
          <p:spPr bwMode="auto">
            <a:xfrm>
              <a:off x="1893" y="907"/>
              <a:ext cx="1978" cy="1015"/>
            </a:xfrm>
            <a:prstGeom prst="roundRect">
              <a:avLst>
                <a:gd name="adj" fmla="val 12495"/>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2259" name="Group 35"/>
            <p:cNvGrpSpPr>
              <a:grpSpLocks/>
            </p:cNvGrpSpPr>
            <p:nvPr/>
          </p:nvGrpSpPr>
          <p:grpSpPr bwMode="auto">
            <a:xfrm>
              <a:off x="1973" y="994"/>
              <a:ext cx="376" cy="856"/>
              <a:chOff x="1973" y="994"/>
              <a:chExt cx="376" cy="856"/>
            </a:xfrm>
          </p:grpSpPr>
          <p:sp>
            <p:nvSpPr>
              <p:cNvPr id="52260" name="Rectangle 36"/>
              <p:cNvSpPr>
                <a:spLocks noChangeArrowheads="1"/>
              </p:cNvSpPr>
              <p:nvPr/>
            </p:nvSpPr>
            <p:spPr bwMode="auto">
              <a:xfrm>
                <a:off x="1973" y="994"/>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1" name="AutoShape 37"/>
              <p:cNvSpPr>
                <a:spLocks noChangeArrowheads="1"/>
              </p:cNvSpPr>
              <p:nvPr/>
            </p:nvSpPr>
            <p:spPr bwMode="auto">
              <a:xfrm>
                <a:off x="2029" y="1338"/>
                <a:ext cx="264" cy="168"/>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2" name="AutoShape 38"/>
              <p:cNvSpPr>
                <a:spLocks noChangeArrowheads="1"/>
              </p:cNvSpPr>
              <p:nvPr/>
            </p:nvSpPr>
            <p:spPr bwMode="auto">
              <a:xfrm>
                <a:off x="2213" y="1762"/>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3" name="Oval 39"/>
              <p:cNvSpPr>
                <a:spLocks noChangeArrowheads="1"/>
              </p:cNvSpPr>
              <p:nvPr/>
            </p:nvSpPr>
            <p:spPr bwMode="auto">
              <a:xfrm>
                <a:off x="2261" y="1042"/>
                <a:ext cx="40" cy="4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264" name="Group 40"/>
            <p:cNvGrpSpPr>
              <a:grpSpLocks/>
            </p:cNvGrpSpPr>
            <p:nvPr/>
          </p:nvGrpSpPr>
          <p:grpSpPr bwMode="auto">
            <a:xfrm>
              <a:off x="2453" y="994"/>
              <a:ext cx="376" cy="856"/>
              <a:chOff x="2453" y="994"/>
              <a:chExt cx="376" cy="856"/>
            </a:xfrm>
          </p:grpSpPr>
          <p:sp>
            <p:nvSpPr>
              <p:cNvPr id="52265" name="Rectangle 41"/>
              <p:cNvSpPr>
                <a:spLocks noChangeArrowheads="1"/>
              </p:cNvSpPr>
              <p:nvPr/>
            </p:nvSpPr>
            <p:spPr bwMode="auto">
              <a:xfrm>
                <a:off x="2453" y="994"/>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6" name="AutoShape 42"/>
              <p:cNvSpPr>
                <a:spLocks noChangeArrowheads="1"/>
              </p:cNvSpPr>
              <p:nvPr/>
            </p:nvSpPr>
            <p:spPr bwMode="auto">
              <a:xfrm>
                <a:off x="2693" y="1762"/>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7" name="Rectangle 43"/>
              <p:cNvSpPr>
                <a:spLocks noChangeArrowheads="1"/>
              </p:cNvSpPr>
              <p:nvPr/>
            </p:nvSpPr>
            <p:spPr bwMode="auto">
              <a:xfrm>
                <a:off x="2479" y="1020"/>
                <a:ext cx="323"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8" name="Oval 44"/>
              <p:cNvSpPr>
                <a:spLocks noChangeArrowheads="1"/>
              </p:cNvSpPr>
              <p:nvPr/>
            </p:nvSpPr>
            <p:spPr bwMode="auto">
              <a:xfrm>
                <a:off x="2501" y="1090"/>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9" name="Oval 45"/>
              <p:cNvSpPr>
                <a:spLocks noChangeArrowheads="1"/>
              </p:cNvSpPr>
              <p:nvPr/>
            </p:nvSpPr>
            <p:spPr bwMode="auto">
              <a:xfrm>
                <a:off x="2693" y="1090"/>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0" name="AutoShape 46"/>
              <p:cNvSpPr>
                <a:spLocks noChangeArrowheads="1"/>
              </p:cNvSpPr>
              <p:nvPr/>
            </p:nvSpPr>
            <p:spPr bwMode="auto">
              <a:xfrm>
                <a:off x="2585" y="1047"/>
                <a:ext cx="112"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271" name="Group 47"/>
            <p:cNvGrpSpPr>
              <a:grpSpLocks/>
            </p:cNvGrpSpPr>
            <p:nvPr/>
          </p:nvGrpSpPr>
          <p:grpSpPr bwMode="auto">
            <a:xfrm>
              <a:off x="2924" y="990"/>
              <a:ext cx="376" cy="856"/>
              <a:chOff x="2924" y="990"/>
              <a:chExt cx="376" cy="856"/>
            </a:xfrm>
          </p:grpSpPr>
          <p:sp>
            <p:nvSpPr>
              <p:cNvPr id="52272" name="Rectangle 48"/>
              <p:cNvSpPr>
                <a:spLocks noChangeArrowheads="1"/>
              </p:cNvSpPr>
              <p:nvPr/>
            </p:nvSpPr>
            <p:spPr bwMode="auto">
              <a:xfrm>
                <a:off x="2924" y="990"/>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3" name="AutoShape 49"/>
              <p:cNvSpPr>
                <a:spLocks noChangeArrowheads="1"/>
              </p:cNvSpPr>
              <p:nvPr/>
            </p:nvSpPr>
            <p:spPr bwMode="auto">
              <a:xfrm>
                <a:off x="3164" y="1758"/>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4" name="Rectangle 50"/>
              <p:cNvSpPr>
                <a:spLocks noChangeArrowheads="1"/>
              </p:cNvSpPr>
              <p:nvPr/>
            </p:nvSpPr>
            <p:spPr bwMode="auto">
              <a:xfrm>
                <a:off x="2950" y="1016"/>
                <a:ext cx="323"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5" name="Oval 51"/>
              <p:cNvSpPr>
                <a:spLocks noChangeArrowheads="1"/>
              </p:cNvSpPr>
              <p:nvPr/>
            </p:nvSpPr>
            <p:spPr bwMode="auto">
              <a:xfrm>
                <a:off x="2972" y="1086"/>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6" name="Oval 52"/>
              <p:cNvSpPr>
                <a:spLocks noChangeArrowheads="1"/>
              </p:cNvSpPr>
              <p:nvPr/>
            </p:nvSpPr>
            <p:spPr bwMode="auto">
              <a:xfrm>
                <a:off x="3164" y="1086"/>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7" name="AutoShape 53"/>
              <p:cNvSpPr>
                <a:spLocks noChangeArrowheads="1"/>
              </p:cNvSpPr>
              <p:nvPr/>
            </p:nvSpPr>
            <p:spPr bwMode="auto">
              <a:xfrm>
                <a:off x="3056" y="1043"/>
                <a:ext cx="112"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278" name="Group 54"/>
            <p:cNvGrpSpPr>
              <a:grpSpLocks/>
            </p:cNvGrpSpPr>
            <p:nvPr/>
          </p:nvGrpSpPr>
          <p:grpSpPr bwMode="auto">
            <a:xfrm>
              <a:off x="3414" y="982"/>
              <a:ext cx="376" cy="856"/>
              <a:chOff x="3414" y="982"/>
              <a:chExt cx="376" cy="856"/>
            </a:xfrm>
          </p:grpSpPr>
          <p:sp>
            <p:nvSpPr>
              <p:cNvPr id="52279" name="Rectangle 55"/>
              <p:cNvSpPr>
                <a:spLocks noChangeArrowheads="1"/>
              </p:cNvSpPr>
              <p:nvPr/>
            </p:nvSpPr>
            <p:spPr bwMode="auto">
              <a:xfrm>
                <a:off x="3414" y="982"/>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0" name="AutoShape 56"/>
              <p:cNvSpPr>
                <a:spLocks noChangeArrowheads="1"/>
              </p:cNvSpPr>
              <p:nvPr/>
            </p:nvSpPr>
            <p:spPr bwMode="auto">
              <a:xfrm>
                <a:off x="3654" y="1750"/>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1" name="Rectangle 57"/>
              <p:cNvSpPr>
                <a:spLocks noChangeArrowheads="1"/>
              </p:cNvSpPr>
              <p:nvPr/>
            </p:nvSpPr>
            <p:spPr bwMode="auto">
              <a:xfrm>
                <a:off x="3440" y="1008"/>
                <a:ext cx="323"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2" name="Oval 58"/>
              <p:cNvSpPr>
                <a:spLocks noChangeArrowheads="1"/>
              </p:cNvSpPr>
              <p:nvPr/>
            </p:nvSpPr>
            <p:spPr bwMode="auto">
              <a:xfrm>
                <a:off x="3462" y="1078"/>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3" name="Oval 59"/>
              <p:cNvSpPr>
                <a:spLocks noChangeArrowheads="1"/>
              </p:cNvSpPr>
              <p:nvPr/>
            </p:nvSpPr>
            <p:spPr bwMode="auto">
              <a:xfrm>
                <a:off x="3654" y="1078"/>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4" name="AutoShape 60"/>
              <p:cNvSpPr>
                <a:spLocks noChangeArrowheads="1"/>
              </p:cNvSpPr>
              <p:nvPr/>
            </p:nvSpPr>
            <p:spPr bwMode="auto">
              <a:xfrm>
                <a:off x="3546" y="1035"/>
                <a:ext cx="112"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52285" name="Oval 61"/>
          <p:cNvSpPr>
            <a:spLocks noChangeArrowheads="1"/>
          </p:cNvSpPr>
          <p:nvPr/>
        </p:nvSpPr>
        <p:spPr bwMode="auto">
          <a:xfrm>
            <a:off x="4711700" y="4432300"/>
            <a:ext cx="4140200" cy="1930400"/>
          </a:xfrm>
          <a:prstGeom prst="ellipse">
            <a:avLst/>
          </a:prstGeom>
          <a:solidFill>
            <a:srgbClr val="FDFDF1">
              <a:alpha val="50000"/>
            </a:srgb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6" name="Oval 62"/>
          <p:cNvSpPr>
            <a:spLocks noChangeArrowheads="1"/>
          </p:cNvSpPr>
          <p:nvPr/>
        </p:nvSpPr>
        <p:spPr bwMode="auto">
          <a:xfrm>
            <a:off x="292100" y="4432300"/>
            <a:ext cx="4140200" cy="1930400"/>
          </a:xfrm>
          <a:prstGeom prst="ellipse">
            <a:avLst/>
          </a:prstGeom>
          <a:solidFill>
            <a:srgbClr val="FDFDF1">
              <a:alpha val="50000"/>
            </a:srgb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87" name="Text Box 63"/>
          <p:cNvSpPr txBox="1">
            <a:spLocks noChangeArrowheads="1"/>
          </p:cNvSpPr>
          <p:nvPr/>
        </p:nvSpPr>
        <p:spPr bwMode="auto">
          <a:xfrm>
            <a:off x="1584325" y="5470525"/>
            <a:ext cx="1625600"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accent2"/>
                </a:solidFill>
              </a:rPr>
              <a:t>SKYNET</a:t>
            </a:r>
          </a:p>
        </p:txBody>
      </p:sp>
      <p:sp>
        <p:nvSpPr>
          <p:cNvPr id="52288" name="Text Box 64"/>
          <p:cNvSpPr txBox="1">
            <a:spLocks noChangeArrowheads="1"/>
          </p:cNvSpPr>
          <p:nvPr/>
        </p:nvSpPr>
        <p:spPr bwMode="auto">
          <a:xfrm>
            <a:off x="6118225" y="5470525"/>
            <a:ext cx="1409700"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accent2"/>
                </a:solidFill>
              </a:rPr>
              <a:t>UUNET</a:t>
            </a:r>
          </a:p>
        </p:txBody>
      </p:sp>
      <p:sp>
        <p:nvSpPr>
          <p:cNvPr id="52291" name="Text Box 67"/>
          <p:cNvSpPr txBox="1">
            <a:spLocks noChangeArrowheads="1"/>
          </p:cNvSpPr>
          <p:nvPr/>
        </p:nvSpPr>
        <p:spPr bwMode="auto">
          <a:xfrm>
            <a:off x="2200275" y="4402138"/>
            <a:ext cx="423863" cy="3667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solidFill>
                  <a:schemeClr val="tx2"/>
                </a:solidFill>
              </a:rPr>
              <a:t>IP</a:t>
            </a:r>
          </a:p>
        </p:txBody>
      </p:sp>
      <p:sp>
        <p:nvSpPr>
          <p:cNvPr id="52292" name="Text Box 68"/>
          <p:cNvSpPr txBox="1">
            <a:spLocks noChangeArrowheads="1"/>
          </p:cNvSpPr>
          <p:nvPr/>
        </p:nvSpPr>
        <p:spPr bwMode="auto">
          <a:xfrm>
            <a:off x="6569075" y="4402138"/>
            <a:ext cx="423863" cy="3667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solidFill>
                  <a:schemeClr val="tx2"/>
                </a:solidFill>
              </a:rPr>
              <a:t>IP</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lide Number Placeholder 2"/>
          <p:cNvSpPr>
            <a:spLocks noGrp="1"/>
          </p:cNvSpPr>
          <p:nvPr>
            <p:ph type="sldNum" sz="quarter" idx="10"/>
          </p:nvPr>
        </p:nvSpPr>
        <p:spPr/>
        <p:txBody>
          <a:bodyPr/>
          <a:lstStyle/>
          <a:p>
            <a:fld id="{246743FA-3A06-4467-BFD2-2C0ABFCD5CD7}" type="slidenum">
              <a:rPr lang="en-US" altLang="en-US"/>
              <a:pPr/>
              <a:t>21</a:t>
            </a:fld>
            <a:endParaRPr lang="en-US" altLang="en-US"/>
          </a:p>
        </p:txBody>
      </p:sp>
      <p:sp>
        <p:nvSpPr>
          <p:cNvPr id="54274" name="Rectangle 2"/>
          <p:cNvSpPr>
            <a:spLocks noGrp="1" noChangeArrowheads="1"/>
          </p:cNvSpPr>
          <p:nvPr>
            <p:ph type="title"/>
          </p:nvPr>
        </p:nvSpPr>
        <p:spPr>
          <a:xfrm>
            <a:off x="2719388" y="185738"/>
            <a:ext cx="3751262" cy="647700"/>
          </a:xfrm>
          <a:noFill/>
          <a:ln/>
        </p:spPr>
        <p:txBody>
          <a:bodyPr/>
          <a:lstStyle/>
          <a:p>
            <a:r>
              <a:rPr lang="en-US" altLang="en-US" sz="4000"/>
              <a:t>The 7 OSI layers</a:t>
            </a:r>
            <a:endParaRPr lang="en-US" altLang="en-US" sz="4400"/>
          </a:p>
        </p:txBody>
      </p:sp>
      <p:grpSp>
        <p:nvGrpSpPr>
          <p:cNvPr id="54275" name="Group 3"/>
          <p:cNvGrpSpPr>
            <a:grpSpLocks/>
          </p:cNvGrpSpPr>
          <p:nvPr/>
        </p:nvGrpSpPr>
        <p:grpSpPr bwMode="auto">
          <a:xfrm>
            <a:off x="1708150" y="1511300"/>
            <a:ext cx="4983163" cy="1384300"/>
            <a:chOff x="1076" y="952"/>
            <a:chExt cx="3139" cy="872"/>
          </a:xfrm>
        </p:grpSpPr>
        <p:sp>
          <p:nvSpPr>
            <p:cNvPr id="54276" name="Rectangle 4"/>
            <p:cNvSpPr>
              <a:spLocks noChangeArrowheads="1"/>
            </p:cNvSpPr>
            <p:nvPr/>
          </p:nvSpPr>
          <p:spPr bwMode="auto">
            <a:xfrm>
              <a:off x="1076" y="952"/>
              <a:ext cx="2900"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77" name="Rectangle 5"/>
            <p:cNvSpPr>
              <a:spLocks noChangeArrowheads="1"/>
            </p:cNvSpPr>
            <p:nvPr/>
          </p:nvSpPr>
          <p:spPr bwMode="auto">
            <a:xfrm>
              <a:off x="1156" y="1048"/>
              <a:ext cx="2900"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78" name="Rectangle 6"/>
            <p:cNvSpPr>
              <a:spLocks noChangeArrowheads="1"/>
            </p:cNvSpPr>
            <p:nvPr/>
          </p:nvSpPr>
          <p:spPr bwMode="auto">
            <a:xfrm>
              <a:off x="1235" y="1144"/>
              <a:ext cx="2901"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79" name="Rectangle 7"/>
            <p:cNvSpPr>
              <a:spLocks noChangeArrowheads="1"/>
            </p:cNvSpPr>
            <p:nvPr/>
          </p:nvSpPr>
          <p:spPr bwMode="auto">
            <a:xfrm>
              <a:off x="1315" y="1240"/>
              <a:ext cx="2900" cy="584"/>
            </a:xfrm>
            <a:prstGeom prst="rect">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4280" name="Rectangle 8"/>
          <p:cNvSpPr>
            <a:spLocks noChangeArrowheads="1"/>
          </p:cNvSpPr>
          <p:nvPr/>
        </p:nvSpPr>
        <p:spPr bwMode="auto">
          <a:xfrm>
            <a:off x="2976563" y="2205038"/>
            <a:ext cx="3076575"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Applications Layers</a:t>
            </a:r>
          </a:p>
        </p:txBody>
      </p:sp>
      <p:sp>
        <p:nvSpPr>
          <p:cNvPr id="54281" name="Rectangle 9"/>
          <p:cNvSpPr>
            <a:spLocks noChangeArrowheads="1"/>
          </p:cNvSpPr>
          <p:nvPr/>
        </p:nvSpPr>
        <p:spPr bwMode="auto">
          <a:xfrm>
            <a:off x="1889125" y="3073400"/>
            <a:ext cx="4603750" cy="927100"/>
          </a:xfrm>
          <a:prstGeom prst="rect">
            <a:avLst/>
          </a:prstGeom>
          <a:solidFill>
            <a:srgbClr val="3365FB"/>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82" name="Rectangle 10"/>
          <p:cNvSpPr>
            <a:spLocks noChangeArrowheads="1"/>
          </p:cNvSpPr>
          <p:nvPr/>
        </p:nvSpPr>
        <p:spPr bwMode="auto">
          <a:xfrm>
            <a:off x="2146300" y="3328988"/>
            <a:ext cx="4008438"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rPr>
              <a:t>Internet &amp; Transport Layer</a:t>
            </a:r>
          </a:p>
        </p:txBody>
      </p:sp>
      <p:grpSp>
        <p:nvGrpSpPr>
          <p:cNvPr id="54283" name="Group 11"/>
          <p:cNvGrpSpPr>
            <a:grpSpLocks/>
          </p:cNvGrpSpPr>
          <p:nvPr/>
        </p:nvGrpSpPr>
        <p:grpSpPr bwMode="auto">
          <a:xfrm>
            <a:off x="1733550" y="4210050"/>
            <a:ext cx="4856163" cy="1231900"/>
            <a:chOff x="1103" y="3096"/>
            <a:chExt cx="3059" cy="776"/>
          </a:xfrm>
        </p:grpSpPr>
        <p:grpSp>
          <p:nvGrpSpPr>
            <p:cNvPr id="54284" name="Group 12"/>
            <p:cNvGrpSpPr>
              <a:grpSpLocks/>
            </p:cNvGrpSpPr>
            <p:nvPr/>
          </p:nvGrpSpPr>
          <p:grpSpPr bwMode="auto">
            <a:xfrm>
              <a:off x="1103" y="3096"/>
              <a:ext cx="3059" cy="776"/>
              <a:chOff x="1103" y="3096"/>
              <a:chExt cx="3059" cy="776"/>
            </a:xfrm>
          </p:grpSpPr>
          <p:sp>
            <p:nvSpPr>
              <p:cNvPr id="54285" name="Rectangle 13"/>
              <p:cNvSpPr>
                <a:spLocks noChangeArrowheads="1"/>
              </p:cNvSpPr>
              <p:nvPr/>
            </p:nvSpPr>
            <p:spPr bwMode="auto">
              <a:xfrm>
                <a:off x="1103" y="3096"/>
                <a:ext cx="2900"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86" name="Rectangle 14"/>
              <p:cNvSpPr>
                <a:spLocks noChangeArrowheads="1"/>
              </p:cNvSpPr>
              <p:nvPr/>
            </p:nvSpPr>
            <p:spPr bwMode="auto">
              <a:xfrm>
                <a:off x="1182" y="3192"/>
                <a:ext cx="2900"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87" name="Rectangle 15"/>
              <p:cNvSpPr>
                <a:spLocks noChangeArrowheads="1"/>
              </p:cNvSpPr>
              <p:nvPr/>
            </p:nvSpPr>
            <p:spPr bwMode="auto">
              <a:xfrm>
                <a:off x="1262" y="3288"/>
                <a:ext cx="2900" cy="584"/>
              </a:xfrm>
              <a:prstGeom prst="rect">
                <a:avLst/>
              </a:prstGeom>
              <a:solidFill>
                <a:srgbClr val="AD69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4288" name="Rectangle 16"/>
            <p:cNvSpPr>
              <a:spLocks noChangeArrowheads="1"/>
            </p:cNvSpPr>
            <p:nvPr/>
          </p:nvSpPr>
          <p:spPr bwMode="auto">
            <a:xfrm>
              <a:off x="1982" y="3449"/>
              <a:ext cx="1652" cy="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t>Networks Layers</a:t>
              </a:r>
            </a:p>
          </p:txBody>
        </p:sp>
      </p:grpSp>
      <p:sp>
        <p:nvSpPr>
          <p:cNvPr id="54289" name="Rectangle 17"/>
          <p:cNvSpPr>
            <a:spLocks noChangeArrowheads="1"/>
          </p:cNvSpPr>
          <p:nvPr/>
        </p:nvSpPr>
        <p:spPr bwMode="auto">
          <a:xfrm rot="16200000">
            <a:off x="-281781" y="5090319"/>
            <a:ext cx="2009775"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F57B49"/>
                </a:solidFill>
              </a:rPr>
              <a:t>Connectivity</a:t>
            </a:r>
          </a:p>
        </p:txBody>
      </p:sp>
      <p:sp>
        <p:nvSpPr>
          <p:cNvPr id="54290" name="Rectangle 18"/>
          <p:cNvSpPr>
            <a:spLocks noChangeArrowheads="1"/>
          </p:cNvSpPr>
          <p:nvPr/>
        </p:nvSpPr>
        <p:spPr bwMode="auto">
          <a:xfrm rot="16200000">
            <a:off x="34132" y="3848893"/>
            <a:ext cx="2381250"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E3BEFF"/>
                </a:solidFill>
              </a:rPr>
              <a:t>Interoperability</a:t>
            </a:r>
          </a:p>
        </p:txBody>
      </p:sp>
      <p:sp>
        <p:nvSpPr>
          <p:cNvPr id="54291" name="Line 19"/>
          <p:cNvSpPr>
            <a:spLocks noChangeShapeType="1"/>
          </p:cNvSpPr>
          <p:nvPr/>
        </p:nvSpPr>
        <p:spPr bwMode="auto">
          <a:xfrm>
            <a:off x="987425" y="4173538"/>
            <a:ext cx="0" cy="1984375"/>
          </a:xfrm>
          <a:prstGeom prst="line">
            <a:avLst/>
          </a:prstGeom>
          <a:noFill/>
          <a:ln w="508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2" name="Line 20"/>
          <p:cNvSpPr>
            <a:spLocks noChangeShapeType="1"/>
          </p:cNvSpPr>
          <p:nvPr/>
        </p:nvSpPr>
        <p:spPr bwMode="auto">
          <a:xfrm flipV="1">
            <a:off x="1485900" y="1354138"/>
            <a:ext cx="0" cy="4779962"/>
          </a:xfrm>
          <a:prstGeom prst="line">
            <a:avLst/>
          </a:prstGeom>
          <a:noFill/>
          <a:ln w="50800">
            <a:solidFill>
              <a:srgbClr val="E3BE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3" name="Line 21"/>
          <p:cNvSpPr>
            <a:spLocks noChangeShapeType="1"/>
          </p:cNvSpPr>
          <p:nvPr/>
        </p:nvSpPr>
        <p:spPr bwMode="auto">
          <a:xfrm>
            <a:off x="6496050" y="3725863"/>
            <a:ext cx="21463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4" name="Line 22"/>
          <p:cNvSpPr>
            <a:spLocks noChangeShapeType="1"/>
          </p:cNvSpPr>
          <p:nvPr/>
        </p:nvSpPr>
        <p:spPr bwMode="auto">
          <a:xfrm>
            <a:off x="6605588" y="4692650"/>
            <a:ext cx="2082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5" name="Line 23"/>
          <p:cNvSpPr>
            <a:spLocks noChangeShapeType="1"/>
          </p:cNvSpPr>
          <p:nvPr/>
        </p:nvSpPr>
        <p:spPr bwMode="auto">
          <a:xfrm>
            <a:off x="6592888" y="5099050"/>
            <a:ext cx="20955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6" name="Line 24"/>
          <p:cNvSpPr>
            <a:spLocks noChangeShapeType="1"/>
          </p:cNvSpPr>
          <p:nvPr/>
        </p:nvSpPr>
        <p:spPr bwMode="auto">
          <a:xfrm>
            <a:off x="6592888" y="5454650"/>
            <a:ext cx="20955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7" name="Rectangle 25"/>
          <p:cNvSpPr>
            <a:spLocks noChangeArrowheads="1"/>
          </p:cNvSpPr>
          <p:nvPr/>
        </p:nvSpPr>
        <p:spPr bwMode="auto">
          <a:xfrm>
            <a:off x="6734175" y="5100638"/>
            <a:ext cx="1576388" cy="3635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1 : Physical</a:t>
            </a:r>
          </a:p>
        </p:txBody>
      </p:sp>
      <p:sp>
        <p:nvSpPr>
          <p:cNvPr id="54298" name="Rectangle 26"/>
          <p:cNvSpPr>
            <a:spLocks noChangeArrowheads="1"/>
          </p:cNvSpPr>
          <p:nvPr/>
        </p:nvSpPr>
        <p:spPr bwMode="auto">
          <a:xfrm>
            <a:off x="6734175" y="4733925"/>
            <a:ext cx="1689100"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2 : Data Link</a:t>
            </a:r>
          </a:p>
        </p:txBody>
      </p:sp>
      <p:sp>
        <p:nvSpPr>
          <p:cNvPr id="54299" name="Rectangle 27"/>
          <p:cNvSpPr>
            <a:spLocks noChangeArrowheads="1"/>
          </p:cNvSpPr>
          <p:nvPr/>
        </p:nvSpPr>
        <p:spPr bwMode="auto">
          <a:xfrm>
            <a:off x="6734175" y="4035425"/>
            <a:ext cx="154781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3 : Network</a:t>
            </a:r>
          </a:p>
        </p:txBody>
      </p:sp>
      <p:sp>
        <p:nvSpPr>
          <p:cNvPr id="54300" name="Line 28"/>
          <p:cNvSpPr>
            <a:spLocks noChangeShapeType="1"/>
          </p:cNvSpPr>
          <p:nvPr/>
        </p:nvSpPr>
        <p:spPr bwMode="auto">
          <a:xfrm>
            <a:off x="6470650" y="3060700"/>
            <a:ext cx="2235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01" name="Rectangle 29"/>
          <p:cNvSpPr>
            <a:spLocks noChangeArrowheads="1"/>
          </p:cNvSpPr>
          <p:nvPr/>
        </p:nvSpPr>
        <p:spPr bwMode="auto">
          <a:xfrm>
            <a:off x="6718300" y="3344863"/>
            <a:ext cx="1731963" cy="3635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4 : Transport</a:t>
            </a:r>
          </a:p>
        </p:txBody>
      </p:sp>
      <p:sp>
        <p:nvSpPr>
          <p:cNvPr id="54302" name="Line 30"/>
          <p:cNvSpPr>
            <a:spLocks noChangeShapeType="1"/>
          </p:cNvSpPr>
          <p:nvPr/>
        </p:nvSpPr>
        <p:spPr bwMode="auto">
          <a:xfrm>
            <a:off x="6699250" y="2603500"/>
            <a:ext cx="2006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03" name="Line 31"/>
          <p:cNvSpPr>
            <a:spLocks noChangeShapeType="1"/>
          </p:cNvSpPr>
          <p:nvPr/>
        </p:nvSpPr>
        <p:spPr bwMode="auto">
          <a:xfrm>
            <a:off x="6699250" y="2298700"/>
            <a:ext cx="2006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04" name="Line 32"/>
          <p:cNvSpPr>
            <a:spLocks noChangeShapeType="1"/>
          </p:cNvSpPr>
          <p:nvPr/>
        </p:nvSpPr>
        <p:spPr bwMode="auto">
          <a:xfrm>
            <a:off x="6699250" y="1981200"/>
            <a:ext cx="2006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05" name="Rectangle 33"/>
          <p:cNvSpPr>
            <a:spLocks noChangeArrowheads="1"/>
          </p:cNvSpPr>
          <p:nvPr/>
        </p:nvSpPr>
        <p:spPr bwMode="auto">
          <a:xfrm>
            <a:off x="6751638" y="2657475"/>
            <a:ext cx="1520825"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5 : Session</a:t>
            </a:r>
          </a:p>
        </p:txBody>
      </p:sp>
      <p:sp>
        <p:nvSpPr>
          <p:cNvPr id="54306" name="Rectangle 34"/>
          <p:cNvSpPr>
            <a:spLocks noChangeArrowheads="1"/>
          </p:cNvSpPr>
          <p:nvPr/>
        </p:nvSpPr>
        <p:spPr bwMode="auto">
          <a:xfrm>
            <a:off x="6751638" y="2289175"/>
            <a:ext cx="2084387"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6 : Presentation</a:t>
            </a:r>
          </a:p>
        </p:txBody>
      </p:sp>
      <p:sp>
        <p:nvSpPr>
          <p:cNvPr id="54307" name="Rectangle 35"/>
          <p:cNvSpPr>
            <a:spLocks noChangeArrowheads="1"/>
          </p:cNvSpPr>
          <p:nvPr/>
        </p:nvSpPr>
        <p:spPr bwMode="auto">
          <a:xfrm>
            <a:off x="6751638" y="1971675"/>
            <a:ext cx="1928812"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t>7 : Application</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2661B35-0472-4BBE-A93A-1E46F95FBCC6}" type="slidenum">
              <a:rPr lang="en-US" altLang="en-US"/>
              <a:pPr/>
              <a:t>22</a:t>
            </a:fld>
            <a:endParaRPr lang="en-US" altLang="en-US"/>
          </a:p>
        </p:txBody>
      </p:sp>
      <p:sp>
        <p:nvSpPr>
          <p:cNvPr id="218114" name="Rectangle 2"/>
          <p:cNvSpPr>
            <a:spLocks noGrp="1" noChangeArrowheads="1"/>
          </p:cNvSpPr>
          <p:nvPr>
            <p:ph type="title"/>
          </p:nvPr>
        </p:nvSpPr>
        <p:spPr>
          <a:xfrm>
            <a:off x="1420813" y="211138"/>
            <a:ext cx="6311900" cy="708025"/>
          </a:xfrm>
          <a:noFill/>
          <a:ln/>
        </p:spPr>
        <p:txBody>
          <a:bodyPr wrap="none"/>
          <a:lstStyle/>
          <a:p>
            <a:r>
              <a:rPr lang="en-US" altLang="en-US" sz="4400"/>
              <a:t>Hierarchical Addresses</a:t>
            </a:r>
          </a:p>
        </p:txBody>
      </p:sp>
      <p:sp>
        <p:nvSpPr>
          <p:cNvPr id="218115" name="Rectangle 3"/>
          <p:cNvSpPr>
            <a:spLocks noGrp="1" noChangeArrowheads="1"/>
          </p:cNvSpPr>
          <p:nvPr>
            <p:ph type="body" idx="1"/>
          </p:nvPr>
        </p:nvSpPr>
        <p:spPr bwMode="auto">
          <a:xfrm>
            <a:off x="508000" y="1300163"/>
            <a:ext cx="8102600" cy="48514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10000"/>
              </a:lnSpc>
            </a:pPr>
            <a:r>
              <a:rPr lang="en-US" altLang="en-US" dirty="0"/>
              <a:t>Addresses composed of meaningful fields</a:t>
            </a:r>
          </a:p>
          <a:p>
            <a:pPr>
              <a:lnSpc>
                <a:spcPct val="110000"/>
              </a:lnSpc>
            </a:pPr>
            <a:r>
              <a:rPr lang="en-US" altLang="en-US" dirty="0"/>
              <a:t>Address = hierarchical list of domain names</a:t>
            </a:r>
          </a:p>
          <a:p>
            <a:pPr>
              <a:lnSpc>
                <a:spcPct val="110000"/>
              </a:lnSpc>
            </a:pPr>
            <a:r>
              <a:rPr lang="en-US" altLang="en-US" dirty="0"/>
              <a:t>A domain is an organizational and/or geographic entity regrouping lower level domains or hosts. </a:t>
            </a:r>
          </a:p>
          <a:p>
            <a:pPr>
              <a:lnSpc>
                <a:spcPct val="110000"/>
              </a:lnSpc>
            </a:pPr>
            <a:r>
              <a:rPr lang="en-US" altLang="en-US" dirty="0"/>
              <a:t>Addresses belonging to a given domain are maintained by the authority of that domain.</a:t>
            </a:r>
          </a:p>
          <a:p>
            <a:pPr>
              <a:lnSpc>
                <a:spcPct val="110000"/>
              </a:lnSpc>
            </a:pPr>
            <a:r>
              <a:rPr lang="en-US" altLang="en-US" dirty="0"/>
              <a:t>Example : classical telephone numbers </a:t>
            </a:r>
          </a:p>
          <a:p>
            <a:pPr lvl="1">
              <a:lnSpc>
                <a:spcPct val="110000"/>
              </a:lnSpc>
            </a:pPr>
            <a:r>
              <a:rPr lang="en-US" altLang="en-US" sz="2400" dirty="0"/>
              <a:t>32 2 629 2905, 32 </a:t>
            </a:r>
            <a:r>
              <a:rPr lang="en-US" altLang="en-US" sz="2400" dirty="0" smtClean="0"/>
              <a:t>47 5819327</a:t>
            </a:r>
            <a:endParaRPr lang="en-US" altLang="en-US" sz="2400" dirty="0"/>
          </a:p>
          <a:p>
            <a:pPr lvl="1">
              <a:lnSpc>
                <a:spcPct val="110000"/>
              </a:lnSpc>
            </a:pPr>
            <a:r>
              <a:rPr lang="en-US" altLang="en-US" sz="2400" i="1" dirty="0"/>
              <a:t>hierarchy jeopardized by number portability!</a:t>
            </a:r>
            <a:endParaRPr lang="en-US" altLang="en-US" sz="2400" dirty="0"/>
          </a:p>
        </p:txBody>
      </p:sp>
    </p:spTree>
    <p:extLst>
      <p:ext uri="{BB962C8B-B14F-4D97-AF65-F5344CB8AC3E}">
        <p14:creationId xmlns:p14="http://schemas.microsoft.com/office/powerpoint/2010/main" val="296507393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79C4E7B-30C4-4F1A-BF99-C9B650EFEDDC}" type="slidenum">
              <a:rPr lang="en-US" altLang="en-US"/>
              <a:pPr/>
              <a:t>23</a:t>
            </a:fld>
            <a:endParaRPr lang="en-US" altLang="en-US"/>
          </a:p>
        </p:txBody>
      </p:sp>
      <p:sp>
        <p:nvSpPr>
          <p:cNvPr id="173058" name="Rectangle 2"/>
          <p:cNvSpPr>
            <a:spLocks noGrp="1" noChangeArrowheads="1"/>
          </p:cNvSpPr>
          <p:nvPr>
            <p:ph type="title"/>
          </p:nvPr>
        </p:nvSpPr>
        <p:spPr>
          <a:xfrm>
            <a:off x="2525713" y="211138"/>
            <a:ext cx="4103687" cy="708025"/>
          </a:xfrm>
          <a:noFill/>
          <a:ln/>
        </p:spPr>
        <p:txBody>
          <a:bodyPr wrap="none"/>
          <a:lstStyle/>
          <a:p>
            <a:r>
              <a:rPr lang="en-US" altLang="en-US" sz="4400"/>
              <a:t>Flat Addresses</a:t>
            </a:r>
          </a:p>
        </p:txBody>
      </p:sp>
      <p:sp>
        <p:nvSpPr>
          <p:cNvPr id="173059" name="Rectangle 3"/>
          <p:cNvSpPr>
            <a:spLocks noGrp="1" noChangeArrowheads="1"/>
          </p:cNvSpPr>
          <p:nvPr>
            <p:ph type="body" idx="1"/>
          </p:nvPr>
        </p:nvSpPr>
        <p:spPr bwMode="auto">
          <a:xfrm>
            <a:off x="508000" y="1189038"/>
            <a:ext cx="8102600" cy="48514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a:t>Organizational and geographic hierarchy do not necessarily match</a:t>
            </a:r>
          </a:p>
          <a:p>
            <a:r>
              <a:rPr lang="en-US" altLang="en-US"/>
              <a:t>Address values contain no useful information </a:t>
            </a:r>
          </a:p>
          <a:p>
            <a:r>
              <a:rPr lang="en-US" altLang="en-US"/>
              <a:t>Example : Internet network ID’s </a:t>
            </a:r>
          </a:p>
          <a:p>
            <a:pPr lvl="1"/>
            <a:r>
              <a:rPr lang="en-US" altLang="en-US" sz="2400"/>
              <a:t>VUB 	= 134.184		ULB 		= 164.15</a:t>
            </a:r>
          </a:p>
          <a:p>
            <a:pPr lvl="1"/>
            <a:r>
              <a:rPr lang="en-US" altLang="en-US" sz="2400"/>
              <a:t>KUL 	= 134.58 		KULAK	= 193.190</a:t>
            </a:r>
          </a:p>
          <a:p>
            <a:pPr lvl="1"/>
            <a:r>
              <a:rPr lang="en-US" altLang="en-US" sz="2400"/>
              <a:t>RUG 	= 157.193</a:t>
            </a:r>
          </a:p>
          <a:p>
            <a:r>
              <a:rPr lang="en-US" altLang="en-US"/>
              <a:t>Using large set of flat addresses user-unfriendly</a:t>
            </a:r>
          </a:p>
          <a:p>
            <a:r>
              <a:rPr lang="en-US" altLang="en-US">
                <a:solidFill>
                  <a:schemeClr val="tx2"/>
                </a:solidFill>
              </a:rPr>
              <a:t>Solution :</a:t>
            </a:r>
          </a:p>
          <a:p>
            <a:pPr>
              <a:buFontTx/>
              <a:buChar char=" "/>
            </a:pPr>
            <a:r>
              <a:rPr lang="en-US" altLang="en-US" i="1">
                <a:solidFill>
                  <a:schemeClr val="tx2"/>
                </a:solidFill>
              </a:rPr>
              <a:t>Assign a flat and an hierarchical address to every user and maintain a database linking both</a:t>
            </a:r>
            <a:endParaRPr lang="en-US" altLang="en-US"/>
          </a:p>
          <a:p>
            <a:endParaRPr lang="en-US" altLang="en-US"/>
          </a:p>
        </p:txBody>
      </p:sp>
    </p:spTree>
    <p:extLst>
      <p:ext uri="{BB962C8B-B14F-4D97-AF65-F5344CB8AC3E}">
        <p14:creationId xmlns:p14="http://schemas.microsoft.com/office/powerpoint/2010/main" val="78821285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Slide Number Placeholder 3"/>
          <p:cNvSpPr>
            <a:spLocks noGrp="1"/>
          </p:cNvSpPr>
          <p:nvPr>
            <p:ph type="sldNum" sz="quarter" idx="10"/>
          </p:nvPr>
        </p:nvSpPr>
        <p:spPr/>
        <p:txBody>
          <a:bodyPr/>
          <a:lstStyle/>
          <a:p>
            <a:fld id="{5FC524EF-17F3-4DB2-BB71-DFD751432D75}" type="slidenum">
              <a:rPr lang="en-US" altLang="en-US"/>
              <a:pPr/>
              <a:t>24</a:t>
            </a:fld>
            <a:endParaRPr lang="en-US" altLang="en-US"/>
          </a:p>
        </p:txBody>
      </p:sp>
      <p:sp>
        <p:nvSpPr>
          <p:cNvPr id="174082" name="Line 2"/>
          <p:cNvSpPr>
            <a:spLocks noChangeShapeType="1"/>
          </p:cNvSpPr>
          <p:nvPr/>
        </p:nvSpPr>
        <p:spPr bwMode="auto">
          <a:xfrm>
            <a:off x="7778750" y="2857500"/>
            <a:ext cx="406400" cy="996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83" name="Rectangle 3"/>
          <p:cNvSpPr>
            <a:spLocks noGrp="1" noChangeArrowheads="1"/>
          </p:cNvSpPr>
          <p:nvPr>
            <p:ph type="title"/>
          </p:nvPr>
        </p:nvSpPr>
        <p:spPr>
          <a:xfrm>
            <a:off x="2233613" y="211138"/>
            <a:ext cx="4660900" cy="708025"/>
          </a:xfrm>
          <a:noFill/>
          <a:ln/>
        </p:spPr>
        <p:txBody>
          <a:bodyPr wrap="none"/>
          <a:lstStyle/>
          <a:p>
            <a:r>
              <a:rPr lang="en-US" altLang="en-US" sz="4400"/>
              <a:t>Internet Domains</a:t>
            </a:r>
          </a:p>
        </p:txBody>
      </p:sp>
      <p:sp>
        <p:nvSpPr>
          <p:cNvPr id="174084" name="Oval 4"/>
          <p:cNvSpPr>
            <a:spLocks noChangeArrowheads="1"/>
          </p:cNvSpPr>
          <p:nvPr/>
        </p:nvSpPr>
        <p:spPr bwMode="auto">
          <a:xfrm>
            <a:off x="844550" y="2609850"/>
            <a:ext cx="1231900" cy="482600"/>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85" name="Rectangle 5"/>
          <p:cNvSpPr>
            <a:spLocks noChangeArrowheads="1"/>
          </p:cNvSpPr>
          <p:nvPr/>
        </p:nvSpPr>
        <p:spPr bwMode="auto">
          <a:xfrm>
            <a:off x="1185863" y="2636838"/>
            <a:ext cx="549275" cy="4302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uk</a:t>
            </a:r>
          </a:p>
        </p:txBody>
      </p:sp>
      <p:sp>
        <p:nvSpPr>
          <p:cNvPr id="174086" name="Line 6"/>
          <p:cNvSpPr>
            <a:spLocks noChangeShapeType="1"/>
          </p:cNvSpPr>
          <p:nvPr/>
        </p:nvSpPr>
        <p:spPr bwMode="auto">
          <a:xfrm flipH="1">
            <a:off x="158750" y="1771650"/>
            <a:ext cx="3771900" cy="787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87" name="Line 7"/>
          <p:cNvSpPr>
            <a:spLocks noChangeShapeType="1"/>
          </p:cNvSpPr>
          <p:nvPr/>
        </p:nvSpPr>
        <p:spPr bwMode="auto">
          <a:xfrm flipH="1">
            <a:off x="1822450" y="1733550"/>
            <a:ext cx="2743200" cy="914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88" name="Line 8"/>
          <p:cNvSpPr>
            <a:spLocks noChangeShapeType="1"/>
          </p:cNvSpPr>
          <p:nvPr/>
        </p:nvSpPr>
        <p:spPr bwMode="auto">
          <a:xfrm flipH="1">
            <a:off x="2978150" y="1746250"/>
            <a:ext cx="1587500" cy="1092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89" name="Line 9"/>
          <p:cNvSpPr>
            <a:spLocks noChangeShapeType="1"/>
          </p:cNvSpPr>
          <p:nvPr/>
        </p:nvSpPr>
        <p:spPr bwMode="auto">
          <a:xfrm>
            <a:off x="4565650" y="1733550"/>
            <a:ext cx="406400" cy="1079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90" name="Line 10"/>
          <p:cNvSpPr>
            <a:spLocks noChangeShapeType="1"/>
          </p:cNvSpPr>
          <p:nvPr/>
        </p:nvSpPr>
        <p:spPr bwMode="auto">
          <a:xfrm>
            <a:off x="4565650" y="1720850"/>
            <a:ext cx="1397000" cy="9271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91" name="Line 11"/>
          <p:cNvSpPr>
            <a:spLocks noChangeShapeType="1"/>
          </p:cNvSpPr>
          <p:nvPr/>
        </p:nvSpPr>
        <p:spPr bwMode="auto">
          <a:xfrm>
            <a:off x="4565650" y="1720850"/>
            <a:ext cx="2717800" cy="939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92" name="Line 12"/>
          <p:cNvSpPr>
            <a:spLocks noChangeShapeType="1"/>
          </p:cNvSpPr>
          <p:nvPr/>
        </p:nvSpPr>
        <p:spPr bwMode="auto">
          <a:xfrm>
            <a:off x="4565650" y="1682750"/>
            <a:ext cx="4406900" cy="876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4093" name="Group 13"/>
          <p:cNvGrpSpPr>
            <a:grpSpLocks/>
          </p:cNvGrpSpPr>
          <p:nvPr/>
        </p:nvGrpSpPr>
        <p:grpSpPr bwMode="auto">
          <a:xfrm>
            <a:off x="3943350" y="1479550"/>
            <a:ext cx="1231900" cy="482600"/>
            <a:chOff x="2484" y="932"/>
            <a:chExt cx="776" cy="304"/>
          </a:xfrm>
        </p:grpSpPr>
        <p:sp>
          <p:nvSpPr>
            <p:cNvPr id="174094" name="Oval 14"/>
            <p:cNvSpPr>
              <a:spLocks noChangeArrowheads="1"/>
            </p:cNvSpPr>
            <p:nvPr/>
          </p:nvSpPr>
          <p:spPr bwMode="auto">
            <a:xfrm>
              <a:off x="2484" y="932"/>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95" name="Rectangle 15"/>
            <p:cNvSpPr>
              <a:spLocks noChangeArrowheads="1"/>
            </p:cNvSpPr>
            <p:nvPr/>
          </p:nvSpPr>
          <p:spPr bwMode="auto">
            <a:xfrm>
              <a:off x="2593" y="949"/>
              <a:ext cx="559"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Root</a:t>
              </a:r>
            </a:p>
          </p:txBody>
        </p:sp>
      </p:grpSp>
      <p:grpSp>
        <p:nvGrpSpPr>
          <p:cNvPr id="174096" name="Group 16"/>
          <p:cNvGrpSpPr>
            <a:grpSpLocks/>
          </p:cNvGrpSpPr>
          <p:nvPr/>
        </p:nvGrpSpPr>
        <p:grpSpPr bwMode="auto">
          <a:xfrm>
            <a:off x="118629" y="3650369"/>
            <a:ext cx="1231900" cy="482600"/>
            <a:chOff x="292" y="2324"/>
            <a:chExt cx="776" cy="304"/>
          </a:xfrm>
        </p:grpSpPr>
        <p:sp>
          <p:nvSpPr>
            <p:cNvPr id="174097" name="Oval 17"/>
            <p:cNvSpPr>
              <a:spLocks noChangeArrowheads="1"/>
            </p:cNvSpPr>
            <p:nvPr/>
          </p:nvSpPr>
          <p:spPr bwMode="auto">
            <a:xfrm>
              <a:off x="292" y="2324"/>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098" name="Rectangle 18"/>
            <p:cNvSpPr>
              <a:spLocks noChangeArrowheads="1"/>
            </p:cNvSpPr>
            <p:nvPr/>
          </p:nvSpPr>
          <p:spPr bwMode="auto">
            <a:xfrm>
              <a:off x="507" y="2341"/>
              <a:ext cx="455" cy="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ibm</a:t>
              </a:r>
            </a:p>
          </p:txBody>
        </p:sp>
      </p:grpSp>
      <p:grpSp>
        <p:nvGrpSpPr>
          <p:cNvPr id="3" name="Group 2"/>
          <p:cNvGrpSpPr/>
          <p:nvPr/>
        </p:nvGrpSpPr>
        <p:grpSpPr>
          <a:xfrm>
            <a:off x="2749550" y="3627394"/>
            <a:ext cx="1231900" cy="489412"/>
            <a:chOff x="2180742" y="3644438"/>
            <a:chExt cx="1231900" cy="489412"/>
          </a:xfrm>
        </p:grpSpPr>
        <p:sp>
          <p:nvSpPr>
            <p:cNvPr id="174099" name="Oval 19"/>
            <p:cNvSpPr>
              <a:spLocks noChangeArrowheads="1"/>
            </p:cNvSpPr>
            <p:nvPr/>
          </p:nvSpPr>
          <p:spPr bwMode="auto">
            <a:xfrm>
              <a:off x="2180742" y="3644438"/>
              <a:ext cx="1231900" cy="482600"/>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00" name="Rectangle 20"/>
            <p:cNvSpPr>
              <a:spLocks noChangeArrowheads="1"/>
            </p:cNvSpPr>
            <p:nvPr/>
          </p:nvSpPr>
          <p:spPr bwMode="auto">
            <a:xfrm>
              <a:off x="2510942" y="3716338"/>
              <a:ext cx="571500"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err="1">
                  <a:solidFill>
                    <a:schemeClr val="accent1"/>
                  </a:solidFill>
                </a:rPr>
                <a:t>vrt</a:t>
              </a:r>
              <a:endParaRPr lang="en-US" altLang="en-US" sz="2400" dirty="0">
                <a:solidFill>
                  <a:schemeClr val="accent1"/>
                </a:solidFill>
              </a:endParaRPr>
            </a:p>
          </p:txBody>
        </p:sp>
      </p:grpSp>
      <p:sp>
        <p:nvSpPr>
          <p:cNvPr id="174101" name="Line 21"/>
          <p:cNvSpPr>
            <a:spLocks noChangeShapeType="1"/>
          </p:cNvSpPr>
          <p:nvPr/>
        </p:nvSpPr>
        <p:spPr bwMode="auto">
          <a:xfrm>
            <a:off x="3422650" y="2976995"/>
            <a:ext cx="920750" cy="68262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02" name="Line 22"/>
          <p:cNvSpPr>
            <a:spLocks noChangeShapeType="1"/>
          </p:cNvSpPr>
          <p:nvPr/>
        </p:nvSpPr>
        <p:spPr bwMode="auto">
          <a:xfrm>
            <a:off x="2940050" y="2857500"/>
            <a:ext cx="339726" cy="8417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03" name="Line 23"/>
          <p:cNvSpPr>
            <a:spLocks noChangeShapeType="1"/>
          </p:cNvSpPr>
          <p:nvPr/>
        </p:nvSpPr>
        <p:spPr bwMode="auto">
          <a:xfrm flipH="1">
            <a:off x="939800" y="3016250"/>
            <a:ext cx="1554163" cy="81961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4104" name="Group 24"/>
          <p:cNvGrpSpPr>
            <a:grpSpLocks/>
          </p:cNvGrpSpPr>
          <p:nvPr/>
        </p:nvGrpSpPr>
        <p:grpSpPr bwMode="auto">
          <a:xfrm>
            <a:off x="2317750" y="2609850"/>
            <a:ext cx="1231900" cy="482600"/>
            <a:chOff x="1460" y="1644"/>
            <a:chExt cx="776" cy="304"/>
          </a:xfrm>
        </p:grpSpPr>
        <p:sp>
          <p:nvSpPr>
            <p:cNvPr id="174105" name="Oval 25"/>
            <p:cNvSpPr>
              <a:spLocks noChangeArrowheads="1"/>
            </p:cNvSpPr>
            <p:nvPr/>
          </p:nvSpPr>
          <p:spPr bwMode="auto">
            <a:xfrm>
              <a:off x="1460" y="1644"/>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06" name="Rectangle 26"/>
            <p:cNvSpPr>
              <a:spLocks noChangeArrowheads="1"/>
            </p:cNvSpPr>
            <p:nvPr/>
          </p:nvSpPr>
          <p:spPr bwMode="auto">
            <a:xfrm>
              <a:off x="1675" y="1661"/>
              <a:ext cx="346"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be</a:t>
              </a:r>
            </a:p>
          </p:txBody>
        </p:sp>
      </p:grpSp>
      <p:sp>
        <p:nvSpPr>
          <p:cNvPr id="174107" name="Line 27"/>
          <p:cNvSpPr>
            <a:spLocks noChangeShapeType="1"/>
          </p:cNvSpPr>
          <p:nvPr/>
        </p:nvSpPr>
        <p:spPr bwMode="auto">
          <a:xfrm flipH="1">
            <a:off x="4175009" y="4094870"/>
            <a:ext cx="310052" cy="33901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08" name="Line 28"/>
          <p:cNvSpPr>
            <a:spLocks noChangeShapeType="1"/>
          </p:cNvSpPr>
          <p:nvPr/>
        </p:nvSpPr>
        <p:spPr bwMode="auto">
          <a:xfrm>
            <a:off x="4884188" y="4061619"/>
            <a:ext cx="564401" cy="4151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4109" name="Group 29"/>
          <p:cNvGrpSpPr>
            <a:grpSpLocks/>
          </p:cNvGrpSpPr>
          <p:nvPr/>
        </p:nvGrpSpPr>
        <p:grpSpPr bwMode="auto">
          <a:xfrm>
            <a:off x="4055803" y="3612718"/>
            <a:ext cx="1231900" cy="482600"/>
            <a:chOff x="2020" y="2308"/>
            <a:chExt cx="776" cy="304"/>
          </a:xfrm>
        </p:grpSpPr>
        <p:sp>
          <p:nvSpPr>
            <p:cNvPr id="174110" name="Oval 30"/>
            <p:cNvSpPr>
              <a:spLocks noChangeArrowheads="1"/>
            </p:cNvSpPr>
            <p:nvPr/>
          </p:nvSpPr>
          <p:spPr bwMode="auto">
            <a:xfrm>
              <a:off x="2020" y="2308"/>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11" name="Rectangle 31"/>
            <p:cNvSpPr>
              <a:spLocks noChangeArrowheads="1"/>
            </p:cNvSpPr>
            <p:nvPr/>
          </p:nvSpPr>
          <p:spPr bwMode="auto">
            <a:xfrm>
              <a:off x="2240" y="2325"/>
              <a:ext cx="336"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ac</a:t>
              </a:r>
            </a:p>
          </p:txBody>
        </p:sp>
      </p:grpSp>
      <p:grpSp>
        <p:nvGrpSpPr>
          <p:cNvPr id="7" name="Group 6"/>
          <p:cNvGrpSpPr/>
          <p:nvPr/>
        </p:nvGrpSpPr>
        <p:grpSpPr>
          <a:xfrm>
            <a:off x="4968846" y="4402138"/>
            <a:ext cx="1231900" cy="482600"/>
            <a:chOff x="4968846" y="4402138"/>
            <a:chExt cx="1231900" cy="482600"/>
          </a:xfrm>
        </p:grpSpPr>
        <p:sp>
          <p:nvSpPr>
            <p:cNvPr id="174112" name="Oval 32"/>
            <p:cNvSpPr>
              <a:spLocks noChangeArrowheads="1"/>
            </p:cNvSpPr>
            <p:nvPr/>
          </p:nvSpPr>
          <p:spPr bwMode="auto">
            <a:xfrm>
              <a:off x="4968846" y="4402138"/>
              <a:ext cx="1231900" cy="482600"/>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13" name="Rectangle 33"/>
            <p:cNvSpPr>
              <a:spLocks noChangeArrowheads="1"/>
            </p:cNvSpPr>
            <p:nvPr/>
          </p:nvSpPr>
          <p:spPr bwMode="auto">
            <a:xfrm>
              <a:off x="5260153" y="4441032"/>
              <a:ext cx="649287" cy="4302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err="1">
                  <a:solidFill>
                    <a:schemeClr val="accent1"/>
                  </a:solidFill>
                </a:rPr>
                <a:t>ulb</a:t>
              </a:r>
              <a:endParaRPr lang="en-US" altLang="en-US" sz="2400" dirty="0">
                <a:solidFill>
                  <a:schemeClr val="accent1"/>
                </a:solidFill>
              </a:endParaRPr>
            </a:p>
          </p:txBody>
        </p:sp>
      </p:grpSp>
      <p:sp>
        <p:nvSpPr>
          <p:cNvPr id="174114" name="Line 34"/>
          <p:cNvSpPr>
            <a:spLocks noChangeShapeType="1"/>
          </p:cNvSpPr>
          <p:nvPr/>
        </p:nvSpPr>
        <p:spPr bwMode="auto">
          <a:xfrm flipH="1">
            <a:off x="1782763" y="3067050"/>
            <a:ext cx="839787" cy="10731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15" name="Line 35"/>
          <p:cNvSpPr>
            <a:spLocks noChangeShapeType="1"/>
          </p:cNvSpPr>
          <p:nvPr/>
        </p:nvSpPr>
        <p:spPr bwMode="auto">
          <a:xfrm>
            <a:off x="4231714" y="4865689"/>
            <a:ext cx="291450" cy="520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 name="Group 1"/>
          <p:cNvGrpSpPr/>
          <p:nvPr/>
        </p:nvGrpSpPr>
        <p:grpSpPr>
          <a:xfrm>
            <a:off x="3879850" y="5380038"/>
            <a:ext cx="1427021" cy="431800"/>
            <a:chOff x="3548134" y="5380038"/>
            <a:chExt cx="1427021" cy="431800"/>
          </a:xfrm>
        </p:grpSpPr>
        <p:sp>
          <p:nvSpPr>
            <p:cNvPr id="174116" name="Oval 36"/>
            <p:cNvSpPr>
              <a:spLocks noChangeArrowheads="1"/>
            </p:cNvSpPr>
            <p:nvPr/>
          </p:nvSpPr>
          <p:spPr bwMode="auto">
            <a:xfrm>
              <a:off x="3548134" y="5380038"/>
              <a:ext cx="1427021" cy="4318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17" name="Rectangle 37"/>
            <p:cNvSpPr>
              <a:spLocks noChangeArrowheads="1"/>
            </p:cNvSpPr>
            <p:nvPr/>
          </p:nvSpPr>
          <p:spPr bwMode="auto">
            <a:xfrm>
              <a:off x="3612428" y="5445125"/>
              <a:ext cx="1298433" cy="3390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800" dirty="0" err="1" smtClean="0">
                  <a:solidFill>
                    <a:schemeClr val="accent1"/>
                  </a:solidFill>
                </a:rPr>
                <a:t>tiberghien</a:t>
              </a:r>
              <a:endParaRPr lang="en-US" altLang="en-US" sz="1800" dirty="0">
                <a:solidFill>
                  <a:schemeClr val="accent1"/>
                </a:solidFill>
              </a:endParaRPr>
            </a:p>
          </p:txBody>
        </p:sp>
      </p:grpSp>
      <p:grpSp>
        <p:nvGrpSpPr>
          <p:cNvPr id="174118" name="Group 38"/>
          <p:cNvGrpSpPr>
            <a:grpSpLocks/>
          </p:cNvGrpSpPr>
          <p:nvPr/>
        </p:nvGrpSpPr>
        <p:grpSpPr bwMode="auto">
          <a:xfrm>
            <a:off x="3538913" y="4408488"/>
            <a:ext cx="1231900" cy="482600"/>
            <a:chOff x="1548" y="2796"/>
            <a:chExt cx="776" cy="304"/>
          </a:xfrm>
        </p:grpSpPr>
        <p:sp>
          <p:nvSpPr>
            <p:cNvPr id="174119" name="Oval 39"/>
            <p:cNvSpPr>
              <a:spLocks noChangeArrowheads="1"/>
            </p:cNvSpPr>
            <p:nvPr/>
          </p:nvSpPr>
          <p:spPr bwMode="auto">
            <a:xfrm>
              <a:off x="1548" y="2796"/>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20" name="Rectangle 40"/>
            <p:cNvSpPr>
              <a:spLocks noChangeArrowheads="1"/>
            </p:cNvSpPr>
            <p:nvPr/>
          </p:nvSpPr>
          <p:spPr bwMode="auto">
            <a:xfrm>
              <a:off x="1705" y="2813"/>
              <a:ext cx="463"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vub</a:t>
              </a:r>
            </a:p>
          </p:txBody>
        </p:sp>
      </p:grpSp>
      <p:sp>
        <p:nvSpPr>
          <p:cNvPr id="174121" name="Line 41"/>
          <p:cNvSpPr>
            <a:spLocks noChangeShapeType="1"/>
          </p:cNvSpPr>
          <p:nvPr/>
        </p:nvSpPr>
        <p:spPr bwMode="auto">
          <a:xfrm flipH="1">
            <a:off x="6051550" y="2857500"/>
            <a:ext cx="355600" cy="76517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 name="Group 4"/>
          <p:cNvGrpSpPr/>
          <p:nvPr/>
        </p:nvGrpSpPr>
        <p:grpSpPr>
          <a:xfrm>
            <a:off x="5416839" y="3587750"/>
            <a:ext cx="1231900" cy="482600"/>
            <a:chOff x="4884852" y="3621881"/>
            <a:chExt cx="1231900" cy="482600"/>
          </a:xfrm>
        </p:grpSpPr>
        <p:sp>
          <p:nvSpPr>
            <p:cNvPr id="174122" name="Oval 42"/>
            <p:cNvSpPr>
              <a:spLocks noChangeArrowheads="1"/>
            </p:cNvSpPr>
            <p:nvPr/>
          </p:nvSpPr>
          <p:spPr bwMode="auto">
            <a:xfrm>
              <a:off x="4884852" y="3621881"/>
              <a:ext cx="1231900" cy="4826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23" name="Rectangle 43"/>
            <p:cNvSpPr>
              <a:spLocks noChangeArrowheads="1"/>
            </p:cNvSpPr>
            <p:nvPr/>
          </p:nvSpPr>
          <p:spPr bwMode="auto">
            <a:xfrm>
              <a:off x="5110163" y="3665538"/>
              <a:ext cx="736600" cy="4302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mtv</a:t>
              </a:r>
            </a:p>
          </p:txBody>
        </p:sp>
      </p:grpSp>
      <p:sp>
        <p:nvSpPr>
          <p:cNvPr id="174124" name="Line 44"/>
          <p:cNvSpPr>
            <a:spLocks noChangeShapeType="1"/>
          </p:cNvSpPr>
          <p:nvPr/>
        </p:nvSpPr>
        <p:spPr bwMode="auto">
          <a:xfrm flipH="1">
            <a:off x="1839954" y="4045412"/>
            <a:ext cx="172345" cy="4268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25" name="Oval 45"/>
          <p:cNvSpPr>
            <a:spLocks noChangeArrowheads="1"/>
          </p:cNvSpPr>
          <p:nvPr/>
        </p:nvSpPr>
        <p:spPr bwMode="auto">
          <a:xfrm>
            <a:off x="7524750" y="3625850"/>
            <a:ext cx="1231900" cy="4826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26" name="Rectangle 46"/>
          <p:cNvSpPr>
            <a:spLocks noChangeArrowheads="1"/>
          </p:cNvSpPr>
          <p:nvPr/>
        </p:nvSpPr>
        <p:spPr bwMode="auto">
          <a:xfrm>
            <a:off x="7747000" y="3652838"/>
            <a:ext cx="787400" cy="4302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ieee</a:t>
            </a:r>
          </a:p>
        </p:txBody>
      </p:sp>
      <p:sp>
        <p:nvSpPr>
          <p:cNvPr id="174127" name="Line 47"/>
          <p:cNvSpPr>
            <a:spLocks noChangeShapeType="1"/>
          </p:cNvSpPr>
          <p:nvPr/>
        </p:nvSpPr>
        <p:spPr bwMode="auto">
          <a:xfrm>
            <a:off x="6381750" y="2857500"/>
            <a:ext cx="342900" cy="768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28" name="Line 48"/>
          <p:cNvSpPr>
            <a:spLocks noChangeShapeType="1"/>
          </p:cNvSpPr>
          <p:nvPr/>
        </p:nvSpPr>
        <p:spPr bwMode="auto">
          <a:xfrm flipH="1">
            <a:off x="4476750" y="2857500"/>
            <a:ext cx="469900" cy="4762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29" name="Line 49"/>
          <p:cNvSpPr>
            <a:spLocks noChangeShapeType="1"/>
          </p:cNvSpPr>
          <p:nvPr/>
        </p:nvSpPr>
        <p:spPr bwMode="auto">
          <a:xfrm>
            <a:off x="4978400" y="2857500"/>
            <a:ext cx="0" cy="488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30" name="Line 50"/>
          <p:cNvSpPr>
            <a:spLocks noChangeShapeType="1"/>
          </p:cNvSpPr>
          <p:nvPr/>
        </p:nvSpPr>
        <p:spPr bwMode="auto">
          <a:xfrm>
            <a:off x="4997450" y="2857500"/>
            <a:ext cx="368300" cy="4381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31" name="Line 51"/>
          <p:cNvSpPr>
            <a:spLocks noChangeShapeType="1"/>
          </p:cNvSpPr>
          <p:nvPr/>
        </p:nvSpPr>
        <p:spPr bwMode="auto">
          <a:xfrm flipH="1">
            <a:off x="7321550" y="2857500"/>
            <a:ext cx="444500" cy="5016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32" name="Line 52"/>
          <p:cNvSpPr>
            <a:spLocks noChangeShapeType="1"/>
          </p:cNvSpPr>
          <p:nvPr/>
        </p:nvSpPr>
        <p:spPr bwMode="auto">
          <a:xfrm flipH="1">
            <a:off x="7715250" y="2857500"/>
            <a:ext cx="63500" cy="488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33" name="Line 53"/>
          <p:cNvSpPr>
            <a:spLocks noChangeShapeType="1"/>
          </p:cNvSpPr>
          <p:nvPr/>
        </p:nvSpPr>
        <p:spPr bwMode="auto">
          <a:xfrm>
            <a:off x="6369050" y="2857500"/>
            <a:ext cx="12700" cy="5270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4134" name="Group 54"/>
          <p:cNvGrpSpPr>
            <a:grpSpLocks/>
          </p:cNvGrpSpPr>
          <p:nvPr/>
        </p:nvGrpSpPr>
        <p:grpSpPr bwMode="auto">
          <a:xfrm>
            <a:off x="5746750" y="2609850"/>
            <a:ext cx="1231900" cy="482600"/>
            <a:chOff x="3620" y="1644"/>
            <a:chExt cx="776" cy="304"/>
          </a:xfrm>
        </p:grpSpPr>
        <p:sp>
          <p:nvSpPr>
            <p:cNvPr id="174135" name="Oval 55"/>
            <p:cNvSpPr>
              <a:spLocks noChangeArrowheads="1"/>
            </p:cNvSpPr>
            <p:nvPr/>
          </p:nvSpPr>
          <p:spPr bwMode="auto">
            <a:xfrm>
              <a:off x="3620" y="1644"/>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36" name="Rectangle 56"/>
            <p:cNvSpPr>
              <a:spLocks noChangeArrowheads="1"/>
            </p:cNvSpPr>
            <p:nvPr/>
          </p:nvSpPr>
          <p:spPr bwMode="auto">
            <a:xfrm>
              <a:off x="3750" y="1661"/>
              <a:ext cx="517"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com</a:t>
              </a:r>
            </a:p>
          </p:txBody>
        </p:sp>
      </p:grpSp>
      <p:grpSp>
        <p:nvGrpSpPr>
          <p:cNvPr id="174137" name="Group 57"/>
          <p:cNvGrpSpPr>
            <a:grpSpLocks/>
          </p:cNvGrpSpPr>
          <p:nvPr/>
        </p:nvGrpSpPr>
        <p:grpSpPr bwMode="auto">
          <a:xfrm>
            <a:off x="7118350" y="2609850"/>
            <a:ext cx="1231900" cy="482600"/>
            <a:chOff x="4484" y="1644"/>
            <a:chExt cx="776" cy="304"/>
          </a:xfrm>
        </p:grpSpPr>
        <p:sp>
          <p:nvSpPr>
            <p:cNvPr id="174138" name="Oval 58"/>
            <p:cNvSpPr>
              <a:spLocks noChangeArrowheads="1"/>
            </p:cNvSpPr>
            <p:nvPr/>
          </p:nvSpPr>
          <p:spPr bwMode="auto">
            <a:xfrm>
              <a:off x="4484" y="1644"/>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39" name="Rectangle 59"/>
            <p:cNvSpPr>
              <a:spLocks noChangeArrowheads="1"/>
            </p:cNvSpPr>
            <p:nvPr/>
          </p:nvSpPr>
          <p:spPr bwMode="auto">
            <a:xfrm>
              <a:off x="4657" y="1661"/>
              <a:ext cx="431"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org</a:t>
              </a:r>
            </a:p>
          </p:txBody>
        </p:sp>
      </p:grpSp>
      <p:grpSp>
        <p:nvGrpSpPr>
          <p:cNvPr id="174140" name="Group 60"/>
          <p:cNvGrpSpPr>
            <a:grpSpLocks/>
          </p:cNvGrpSpPr>
          <p:nvPr/>
        </p:nvGrpSpPr>
        <p:grpSpPr bwMode="auto">
          <a:xfrm>
            <a:off x="4375150" y="2609850"/>
            <a:ext cx="1231900" cy="482600"/>
            <a:chOff x="2756" y="1644"/>
            <a:chExt cx="776" cy="304"/>
          </a:xfrm>
        </p:grpSpPr>
        <p:sp>
          <p:nvSpPr>
            <p:cNvPr id="174141" name="Oval 61"/>
            <p:cNvSpPr>
              <a:spLocks noChangeArrowheads="1"/>
            </p:cNvSpPr>
            <p:nvPr/>
          </p:nvSpPr>
          <p:spPr bwMode="auto">
            <a:xfrm>
              <a:off x="2756" y="1644"/>
              <a:ext cx="776" cy="304"/>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42" name="Rectangle 62"/>
            <p:cNvSpPr>
              <a:spLocks noChangeArrowheads="1"/>
            </p:cNvSpPr>
            <p:nvPr/>
          </p:nvSpPr>
          <p:spPr bwMode="auto">
            <a:xfrm>
              <a:off x="2886" y="1661"/>
              <a:ext cx="463" cy="27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edu</a:t>
              </a:r>
            </a:p>
          </p:txBody>
        </p:sp>
      </p:grpSp>
      <p:sp>
        <p:nvSpPr>
          <p:cNvPr id="174143" name="Rectangle 63"/>
          <p:cNvSpPr>
            <a:spLocks noChangeArrowheads="1"/>
          </p:cNvSpPr>
          <p:nvPr/>
        </p:nvSpPr>
        <p:spPr bwMode="auto">
          <a:xfrm>
            <a:off x="2903295" y="5901749"/>
            <a:ext cx="3472105" cy="4221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smtClean="0">
                <a:solidFill>
                  <a:srgbClr val="FE9B03"/>
                </a:solidFill>
              </a:rPr>
              <a:t>tiberghien@vub.ac.be</a:t>
            </a:r>
            <a:endParaRPr lang="en-US" altLang="en-US" sz="2400" dirty="0">
              <a:solidFill>
                <a:srgbClr val="FE9B03"/>
              </a:solidFill>
            </a:endParaRPr>
          </a:p>
        </p:txBody>
      </p:sp>
      <p:grpSp>
        <p:nvGrpSpPr>
          <p:cNvPr id="6" name="Group 5"/>
          <p:cNvGrpSpPr/>
          <p:nvPr/>
        </p:nvGrpSpPr>
        <p:grpSpPr>
          <a:xfrm>
            <a:off x="1371600" y="3639706"/>
            <a:ext cx="1311275" cy="482600"/>
            <a:chOff x="1371600" y="3639706"/>
            <a:chExt cx="1311275" cy="482600"/>
          </a:xfrm>
        </p:grpSpPr>
        <p:sp>
          <p:nvSpPr>
            <p:cNvPr id="174145" name="Oval 65"/>
            <p:cNvSpPr>
              <a:spLocks noChangeArrowheads="1"/>
            </p:cNvSpPr>
            <p:nvPr/>
          </p:nvSpPr>
          <p:spPr bwMode="auto">
            <a:xfrm>
              <a:off x="1427711" y="3639706"/>
              <a:ext cx="1231900" cy="482600"/>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46" name="Rectangle 66"/>
            <p:cNvSpPr>
              <a:spLocks noChangeArrowheads="1"/>
            </p:cNvSpPr>
            <p:nvPr/>
          </p:nvSpPr>
          <p:spPr bwMode="auto">
            <a:xfrm>
              <a:off x="1371600" y="3660775"/>
              <a:ext cx="1311275" cy="4222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err="1" smtClean="0">
                  <a:solidFill>
                    <a:schemeClr val="accent1"/>
                  </a:solidFill>
                </a:rPr>
                <a:t>etrovub</a:t>
              </a:r>
              <a:endParaRPr lang="en-US" altLang="en-US" sz="2400" dirty="0">
                <a:solidFill>
                  <a:schemeClr val="accent1"/>
                </a:solidFill>
              </a:endParaRPr>
            </a:p>
          </p:txBody>
        </p:sp>
      </p:grpSp>
      <p:grpSp>
        <p:nvGrpSpPr>
          <p:cNvPr id="4" name="Group 3"/>
          <p:cNvGrpSpPr/>
          <p:nvPr/>
        </p:nvGrpSpPr>
        <p:grpSpPr>
          <a:xfrm>
            <a:off x="1147154" y="4467131"/>
            <a:ext cx="1557947" cy="425637"/>
            <a:chOff x="946242" y="5019488"/>
            <a:chExt cx="1557947" cy="544700"/>
          </a:xfrm>
        </p:grpSpPr>
        <p:sp>
          <p:nvSpPr>
            <p:cNvPr id="174148" name="Oval 68"/>
            <p:cNvSpPr>
              <a:spLocks noChangeArrowheads="1"/>
            </p:cNvSpPr>
            <p:nvPr/>
          </p:nvSpPr>
          <p:spPr bwMode="auto">
            <a:xfrm>
              <a:off x="946242" y="5019488"/>
              <a:ext cx="1557947" cy="544700"/>
            </a:xfrm>
            <a:prstGeom prst="ellipse">
              <a:avLst/>
            </a:prstGeom>
            <a:solidFill>
              <a:srgbClr val="FE9B0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74149" name="Rectangle 69"/>
            <p:cNvSpPr>
              <a:spLocks noChangeArrowheads="1"/>
            </p:cNvSpPr>
            <p:nvPr/>
          </p:nvSpPr>
          <p:spPr bwMode="auto">
            <a:xfrm>
              <a:off x="1075999" y="5118036"/>
              <a:ext cx="1298433" cy="3390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800" dirty="0" err="1">
                  <a:solidFill>
                    <a:schemeClr val="accent1"/>
                  </a:solidFill>
                </a:rPr>
                <a:t>tiberghien</a:t>
              </a:r>
              <a:endParaRPr lang="en-US" altLang="en-US" sz="1800" dirty="0">
                <a:solidFill>
                  <a:schemeClr val="accent1"/>
                </a:solidFill>
              </a:endParaRPr>
            </a:p>
          </p:txBody>
        </p:sp>
      </p:grpSp>
      <p:sp>
        <p:nvSpPr>
          <p:cNvPr id="77" name="Rectangle 63"/>
          <p:cNvSpPr>
            <a:spLocks noChangeArrowheads="1"/>
          </p:cNvSpPr>
          <p:nvPr/>
        </p:nvSpPr>
        <p:spPr bwMode="auto">
          <a:xfrm>
            <a:off x="241781" y="5006935"/>
            <a:ext cx="3541035" cy="4221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smtClean="0">
                <a:solidFill>
                  <a:srgbClr val="FE9B03"/>
                </a:solidFill>
              </a:rPr>
              <a:t>tiberghien@etrovub.be</a:t>
            </a:r>
            <a:endParaRPr lang="en-US" altLang="en-US" sz="2400" dirty="0">
              <a:solidFill>
                <a:srgbClr val="FE9B03"/>
              </a:solidFill>
            </a:endParaRPr>
          </a:p>
        </p:txBody>
      </p:sp>
    </p:spTree>
    <p:extLst>
      <p:ext uri="{BB962C8B-B14F-4D97-AF65-F5344CB8AC3E}">
        <p14:creationId xmlns:p14="http://schemas.microsoft.com/office/powerpoint/2010/main" val="3941793568"/>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205DACE-C65A-4BAF-80EF-ECDF54EEA05B}" type="slidenum">
              <a:rPr lang="en-US" altLang="en-US"/>
              <a:pPr/>
              <a:t>25</a:t>
            </a:fld>
            <a:endParaRPr lang="en-US" altLang="en-US"/>
          </a:p>
        </p:txBody>
      </p:sp>
      <p:sp>
        <p:nvSpPr>
          <p:cNvPr id="175106" name="Rectangle 2"/>
          <p:cNvSpPr>
            <a:spLocks noGrp="1" noChangeArrowheads="1"/>
          </p:cNvSpPr>
          <p:nvPr>
            <p:ph type="title"/>
          </p:nvPr>
        </p:nvSpPr>
        <p:spPr>
          <a:xfrm>
            <a:off x="1954627" y="211138"/>
            <a:ext cx="5344284" cy="1208023"/>
          </a:xfrm>
          <a:noFill/>
          <a:ln/>
        </p:spPr>
        <p:txBody>
          <a:bodyPr wrap="none"/>
          <a:lstStyle/>
          <a:p>
            <a:r>
              <a:rPr lang="en-US" altLang="en-US" sz="4400" dirty="0" smtClean="0"/>
              <a:t>Some Applications:</a:t>
            </a:r>
            <a:br>
              <a:rPr lang="en-US" altLang="en-US" sz="4400" dirty="0" smtClean="0"/>
            </a:br>
            <a:r>
              <a:rPr lang="en-US" altLang="en-US" sz="3200" dirty="0" smtClean="0"/>
              <a:t>Domain </a:t>
            </a:r>
            <a:r>
              <a:rPr lang="en-US" altLang="en-US" sz="3200" dirty="0"/>
              <a:t>Name Servers</a:t>
            </a:r>
            <a:endParaRPr lang="en-US" altLang="en-US" sz="4400" dirty="0"/>
          </a:p>
        </p:txBody>
      </p:sp>
      <p:sp>
        <p:nvSpPr>
          <p:cNvPr id="175107" name="Rectangle 3"/>
          <p:cNvSpPr>
            <a:spLocks noGrp="1" noChangeArrowheads="1"/>
          </p:cNvSpPr>
          <p:nvPr>
            <p:ph type="body" idx="1"/>
          </p:nvPr>
        </p:nvSpPr>
        <p:spPr bwMode="auto">
          <a:xfrm>
            <a:off x="673100" y="1600200"/>
            <a:ext cx="7772400" cy="47244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a:t>In Each domain, there is at least one DNS</a:t>
            </a:r>
          </a:p>
          <a:p>
            <a:pPr lvl="1"/>
            <a:r>
              <a:rPr lang="en-US" altLang="en-US"/>
              <a:t>Name &amp; DNS Address of all subdomains</a:t>
            </a:r>
          </a:p>
          <a:p>
            <a:pPr lvl="1"/>
            <a:r>
              <a:rPr lang="en-US" altLang="en-US"/>
              <a:t>Name &amp; address of all hosts in the domain</a:t>
            </a:r>
          </a:p>
          <a:p>
            <a:pPr lvl="1"/>
            <a:r>
              <a:rPr lang="en-US" altLang="en-US"/>
              <a:t>DNS address of, at least, root of DNS system</a:t>
            </a:r>
          </a:p>
          <a:p>
            <a:pPr lvl="1"/>
            <a:r>
              <a:rPr lang="en-US" altLang="en-US"/>
              <a:t>Names &amp; DNS addresses of frequently used domains</a:t>
            </a:r>
          </a:p>
          <a:p>
            <a:r>
              <a:rPr lang="en-US" altLang="en-US"/>
              <a:t>Each host must know the address of one DNS</a:t>
            </a:r>
          </a:p>
          <a:p>
            <a:r>
              <a:rPr lang="en-US" altLang="en-US"/>
              <a:t>Address resolution can be done recursively or by successive calls to different DNS</a:t>
            </a:r>
          </a:p>
          <a:p>
            <a:r>
              <a:rPr lang="en-US" altLang="en-US"/>
              <a:t>Local DNS is locally maintained</a:t>
            </a:r>
          </a:p>
          <a:p>
            <a:r>
              <a:rPr lang="en-US" altLang="en-US"/>
              <a:t>Caching greatly improves performance of DNS by keeping the translations of most recently accessed domains and hosts</a:t>
            </a:r>
          </a:p>
        </p:txBody>
      </p:sp>
    </p:spTree>
    <p:extLst>
      <p:ext uri="{BB962C8B-B14F-4D97-AF65-F5344CB8AC3E}">
        <p14:creationId xmlns:p14="http://schemas.microsoft.com/office/powerpoint/2010/main" val="226087304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2"/>
          <p:cNvSpPr>
            <a:spLocks noGrp="1"/>
          </p:cNvSpPr>
          <p:nvPr>
            <p:ph type="sldNum" sz="quarter" idx="10"/>
          </p:nvPr>
        </p:nvSpPr>
        <p:spPr/>
        <p:txBody>
          <a:bodyPr/>
          <a:lstStyle/>
          <a:p>
            <a:fld id="{0897CD9E-0778-4766-B67A-003A074E3DA2}" type="slidenum">
              <a:rPr lang="en-US"/>
              <a:pPr/>
              <a:t>26</a:t>
            </a:fld>
            <a:endParaRPr lang="en-US"/>
          </a:p>
        </p:txBody>
      </p:sp>
      <p:sp>
        <p:nvSpPr>
          <p:cNvPr id="156674" name="Rectangle 2"/>
          <p:cNvSpPr>
            <a:spLocks noGrp="1" noChangeArrowheads="1"/>
          </p:cNvSpPr>
          <p:nvPr>
            <p:ph type="title"/>
          </p:nvPr>
        </p:nvSpPr>
        <p:spPr>
          <a:xfrm>
            <a:off x="1839567" y="211138"/>
            <a:ext cx="5501379" cy="1392689"/>
          </a:xfrm>
          <a:noFill/>
          <a:ln/>
        </p:spPr>
        <p:txBody>
          <a:bodyPr wrap="none"/>
          <a:lstStyle/>
          <a:p>
            <a:r>
              <a:rPr lang="en-US" sz="4400" dirty="0"/>
              <a:t> </a:t>
            </a:r>
            <a:r>
              <a:rPr lang="en-US" altLang="en-US" sz="4400" dirty="0"/>
              <a:t>Some Applications:</a:t>
            </a:r>
            <a:br>
              <a:rPr lang="en-US" altLang="en-US" sz="4400" dirty="0"/>
            </a:br>
            <a:r>
              <a:rPr lang="en-US" altLang="en-US" sz="3200" dirty="0"/>
              <a:t>Domain Name Servers</a:t>
            </a:r>
            <a:r>
              <a:rPr lang="en-US" sz="4400" dirty="0" smtClean="0"/>
              <a:t> </a:t>
            </a:r>
            <a:endParaRPr lang="en-US" sz="4400" dirty="0"/>
          </a:p>
        </p:txBody>
      </p:sp>
      <p:sp>
        <p:nvSpPr>
          <p:cNvPr id="156675" name="Rectangle 3"/>
          <p:cNvSpPr>
            <a:spLocks noChangeArrowheads="1"/>
          </p:cNvSpPr>
          <p:nvPr/>
        </p:nvSpPr>
        <p:spPr bwMode="auto">
          <a:xfrm>
            <a:off x="1090613" y="1263650"/>
            <a:ext cx="6959600" cy="5492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6719" name="Group 47"/>
          <p:cNvGrpSpPr>
            <a:grpSpLocks/>
          </p:cNvGrpSpPr>
          <p:nvPr/>
        </p:nvGrpSpPr>
        <p:grpSpPr bwMode="auto">
          <a:xfrm>
            <a:off x="528638" y="2738438"/>
            <a:ext cx="7950200" cy="3563937"/>
            <a:chOff x="333" y="1725"/>
            <a:chExt cx="5008" cy="2245"/>
          </a:xfrm>
        </p:grpSpPr>
        <p:sp>
          <p:nvSpPr>
            <p:cNvPr id="156698" name="Line 26"/>
            <p:cNvSpPr>
              <a:spLocks noChangeShapeType="1"/>
            </p:cNvSpPr>
            <p:nvPr/>
          </p:nvSpPr>
          <p:spPr bwMode="auto">
            <a:xfrm flipH="1" flipV="1">
              <a:off x="2818" y="2675"/>
              <a:ext cx="502" cy="590"/>
            </a:xfrm>
            <a:prstGeom prst="line">
              <a:avLst/>
            </a:prstGeom>
            <a:noFill/>
            <a:ln w="1270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99" name="Line 27"/>
            <p:cNvSpPr>
              <a:spLocks noChangeShapeType="1"/>
            </p:cNvSpPr>
            <p:nvPr/>
          </p:nvSpPr>
          <p:spPr bwMode="auto">
            <a:xfrm flipV="1">
              <a:off x="4822" y="2695"/>
              <a:ext cx="9" cy="583"/>
            </a:xfrm>
            <a:prstGeom prst="line">
              <a:avLst/>
            </a:prstGeom>
            <a:noFill/>
            <a:ln w="1270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00" name="Line 28"/>
            <p:cNvSpPr>
              <a:spLocks noChangeShapeType="1"/>
            </p:cNvSpPr>
            <p:nvPr/>
          </p:nvSpPr>
          <p:spPr bwMode="auto">
            <a:xfrm flipV="1">
              <a:off x="3327" y="2250"/>
              <a:ext cx="987" cy="4"/>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6716" name="Group 44"/>
            <p:cNvGrpSpPr>
              <a:grpSpLocks/>
            </p:cNvGrpSpPr>
            <p:nvPr/>
          </p:nvGrpSpPr>
          <p:grpSpPr bwMode="auto">
            <a:xfrm>
              <a:off x="333" y="3285"/>
              <a:ext cx="1011" cy="685"/>
              <a:chOff x="333" y="3285"/>
              <a:chExt cx="1011" cy="685"/>
            </a:xfrm>
          </p:grpSpPr>
          <p:sp>
            <p:nvSpPr>
              <p:cNvPr id="156692" name="AutoShape 20"/>
              <p:cNvSpPr>
                <a:spLocks noChangeArrowheads="1"/>
              </p:cNvSpPr>
              <p:nvPr/>
            </p:nvSpPr>
            <p:spPr bwMode="auto">
              <a:xfrm>
                <a:off x="333" y="3285"/>
                <a:ext cx="993" cy="685"/>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56693" name="Object 21">
                <a:hlinkClick r:id="" action="ppaction://ole?verb=0"/>
              </p:cNvPr>
              <p:cNvGraphicFramePr>
                <a:graphicFrameLocks/>
              </p:cNvGraphicFramePr>
              <p:nvPr/>
            </p:nvGraphicFramePr>
            <p:xfrm>
              <a:off x="424" y="3371"/>
              <a:ext cx="806" cy="517"/>
            </p:xfrm>
            <a:graphic>
              <a:graphicData uri="http://schemas.openxmlformats.org/presentationml/2006/ole">
                <mc:AlternateContent xmlns:mc="http://schemas.openxmlformats.org/markup-compatibility/2006">
                  <mc:Choice xmlns:v="urn:schemas-microsoft-com:vml" Requires="v">
                    <p:oleObj spid="_x0000_s57366" name="Clip" r:id="rId4" imgW="6078240" imgH="4714560" progId="MS_ClipArt_Gallery.2">
                      <p:embed/>
                    </p:oleObj>
                  </mc:Choice>
                  <mc:Fallback>
                    <p:oleObj name="Clip" r:id="rId4"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 y="3371"/>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6701" name="Rectangle 29"/>
              <p:cNvSpPr>
                <a:spLocks noChangeArrowheads="1"/>
              </p:cNvSpPr>
              <p:nvPr/>
            </p:nvSpPr>
            <p:spPr bwMode="auto">
              <a:xfrm>
                <a:off x="889" y="3784"/>
                <a:ext cx="455" cy="18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bg1"/>
                    </a:solidFill>
                  </a:rPr>
                  <a:t>a@m1</a:t>
                </a:r>
              </a:p>
            </p:txBody>
          </p:sp>
        </p:grpSp>
        <p:grpSp>
          <p:nvGrpSpPr>
            <p:cNvPr id="156715" name="Group 43"/>
            <p:cNvGrpSpPr>
              <a:grpSpLocks/>
            </p:cNvGrpSpPr>
            <p:nvPr/>
          </p:nvGrpSpPr>
          <p:grpSpPr bwMode="auto">
            <a:xfrm>
              <a:off x="4325" y="3289"/>
              <a:ext cx="1003" cy="681"/>
              <a:chOff x="4381" y="3280"/>
              <a:chExt cx="1003" cy="681"/>
            </a:xfrm>
          </p:grpSpPr>
          <p:sp>
            <p:nvSpPr>
              <p:cNvPr id="156694" name="AutoShape 22"/>
              <p:cNvSpPr>
                <a:spLocks noChangeArrowheads="1"/>
              </p:cNvSpPr>
              <p:nvPr/>
            </p:nvSpPr>
            <p:spPr bwMode="auto">
              <a:xfrm>
                <a:off x="4381" y="3280"/>
                <a:ext cx="1003" cy="68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56695" name="Object 23">
                <a:hlinkClick r:id="" action="ppaction://ole?verb=0"/>
              </p:cNvPr>
              <p:cNvGraphicFramePr>
                <a:graphicFrameLocks/>
              </p:cNvGraphicFramePr>
              <p:nvPr/>
            </p:nvGraphicFramePr>
            <p:xfrm>
              <a:off x="4551" y="3378"/>
              <a:ext cx="660" cy="493"/>
            </p:xfrm>
            <a:graphic>
              <a:graphicData uri="http://schemas.openxmlformats.org/presentationml/2006/ole">
                <mc:AlternateContent xmlns:mc="http://schemas.openxmlformats.org/markup-compatibility/2006">
                  <mc:Choice xmlns:v="urn:schemas-microsoft-com:vml" Requires="v">
                    <p:oleObj spid="_x0000_s57367" name="Clip" r:id="rId6" imgW="6146640" imgH="5127480" progId="MS_ClipArt_Gallery.2">
                      <p:embed/>
                    </p:oleObj>
                  </mc:Choice>
                  <mc:Fallback>
                    <p:oleObj name="Clip" r:id="rId6" imgW="6146640" imgH="5127480" progId="MS_ClipArt_Gallery.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1" y="3378"/>
                            <a:ext cx="660" cy="4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6702" name="Rectangle 30"/>
              <p:cNvSpPr>
                <a:spLocks noChangeArrowheads="1"/>
              </p:cNvSpPr>
              <p:nvPr/>
            </p:nvSpPr>
            <p:spPr bwMode="auto">
              <a:xfrm>
                <a:off x="4391" y="3784"/>
                <a:ext cx="453" cy="17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accent2"/>
                    </a:solidFill>
                  </a:rPr>
                  <a:t>d@m4</a:t>
                </a:r>
              </a:p>
            </p:txBody>
          </p:sp>
        </p:grpSp>
        <p:grpSp>
          <p:nvGrpSpPr>
            <p:cNvPr id="156718" name="Group 46"/>
            <p:cNvGrpSpPr>
              <a:grpSpLocks/>
            </p:cNvGrpSpPr>
            <p:nvPr/>
          </p:nvGrpSpPr>
          <p:grpSpPr bwMode="auto">
            <a:xfrm>
              <a:off x="2822" y="3275"/>
              <a:ext cx="993" cy="695"/>
              <a:chOff x="2822" y="3266"/>
              <a:chExt cx="993" cy="695"/>
            </a:xfrm>
          </p:grpSpPr>
          <p:sp>
            <p:nvSpPr>
              <p:cNvPr id="156696" name="AutoShape 24"/>
              <p:cNvSpPr>
                <a:spLocks noChangeArrowheads="1"/>
              </p:cNvSpPr>
              <p:nvPr/>
            </p:nvSpPr>
            <p:spPr bwMode="auto">
              <a:xfrm>
                <a:off x="2822" y="3266"/>
                <a:ext cx="993" cy="68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6713" name="Group 41"/>
              <p:cNvGrpSpPr>
                <a:grpSpLocks/>
              </p:cNvGrpSpPr>
              <p:nvPr/>
            </p:nvGrpSpPr>
            <p:grpSpPr bwMode="auto">
              <a:xfrm>
                <a:off x="2938" y="3361"/>
                <a:ext cx="857" cy="600"/>
                <a:chOff x="3242" y="3361"/>
                <a:chExt cx="857" cy="600"/>
              </a:xfrm>
            </p:grpSpPr>
            <p:graphicFrame>
              <p:nvGraphicFramePr>
                <p:cNvPr id="156697" name="Object 25">
                  <a:hlinkClick r:id="" action="ppaction://ole?verb=0"/>
                </p:cNvPr>
                <p:cNvGraphicFramePr>
                  <a:graphicFrameLocks/>
                </p:cNvGraphicFramePr>
                <p:nvPr/>
              </p:nvGraphicFramePr>
              <p:xfrm>
                <a:off x="3242" y="3361"/>
                <a:ext cx="806" cy="517"/>
              </p:xfrm>
              <a:graphic>
                <a:graphicData uri="http://schemas.openxmlformats.org/presentationml/2006/ole">
                  <mc:AlternateContent xmlns:mc="http://schemas.openxmlformats.org/markup-compatibility/2006">
                    <mc:Choice xmlns:v="urn:schemas-microsoft-com:vml" Requires="v">
                      <p:oleObj spid="_x0000_s57368" name="Clip" r:id="rId8" imgW="6078240" imgH="4714560" progId="MS_ClipArt_Gallery.2">
                        <p:embed/>
                      </p:oleObj>
                    </mc:Choice>
                    <mc:Fallback>
                      <p:oleObj name="Clip" r:id="rId8"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2" y="3361"/>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6703" name="Rectangle 31"/>
                <p:cNvSpPr>
                  <a:spLocks noChangeArrowheads="1"/>
                </p:cNvSpPr>
                <p:nvPr/>
              </p:nvSpPr>
              <p:spPr bwMode="auto">
                <a:xfrm>
                  <a:off x="3652" y="3784"/>
                  <a:ext cx="447" cy="17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accent2"/>
                      </a:solidFill>
                    </a:rPr>
                    <a:t>c@m4</a:t>
                  </a:r>
                </a:p>
              </p:txBody>
            </p:sp>
          </p:grpSp>
        </p:grpSp>
        <p:grpSp>
          <p:nvGrpSpPr>
            <p:cNvPr id="156717" name="Group 45"/>
            <p:cNvGrpSpPr>
              <a:grpSpLocks/>
            </p:cNvGrpSpPr>
            <p:nvPr/>
          </p:nvGrpSpPr>
          <p:grpSpPr bwMode="auto">
            <a:xfrm>
              <a:off x="1563" y="3290"/>
              <a:ext cx="1003" cy="680"/>
              <a:chOff x="1563" y="3290"/>
              <a:chExt cx="1003" cy="680"/>
            </a:xfrm>
          </p:grpSpPr>
          <p:grpSp>
            <p:nvGrpSpPr>
              <p:cNvPr id="156676" name="Group 4"/>
              <p:cNvGrpSpPr>
                <a:grpSpLocks/>
              </p:cNvGrpSpPr>
              <p:nvPr/>
            </p:nvGrpSpPr>
            <p:grpSpPr bwMode="auto">
              <a:xfrm>
                <a:off x="1563" y="3290"/>
                <a:ext cx="1003" cy="680"/>
                <a:chOff x="1563" y="3290"/>
                <a:chExt cx="1003" cy="680"/>
              </a:xfrm>
            </p:grpSpPr>
            <p:sp>
              <p:nvSpPr>
                <p:cNvPr id="156677" name="AutoShape 5"/>
                <p:cNvSpPr>
                  <a:spLocks noChangeArrowheads="1"/>
                </p:cNvSpPr>
                <p:nvPr/>
              </p:nvSpPr>
              <p:spPr bwMode="auto">
                <a:xfrm>
                  <a:off x="1563" y="3290"/>
                  <a:ext cx="1003" cy="680"/>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56678" name="Object 6">
                  <a:hlinkClick r:id="" action="ppaction://ole?verb=0"/>
                </p:cNvPr>
                <p:cNvGraphicFramePr>
                  <a:graphicFrameLocks/>
                </p:cNvGraphicFramePr>
                <p:nvPr/>
              </p:nvGraphicFramePr>
              <p:xfrm>
                <a:off x="1733" y="3388"/>
                <a:ext cx="660" cy="493"/>
              </p:xfrm>
              <a:graphic>
                <a:graphicData uri="http://schemas.openxmlformats.org/presentationml/2006/ole">
                  <mc:AlternateContent xmlns:mc="http://schemas.openxmlformats.org/markup-compatibility/2006">
                    <mc:Choice xmlns:v="urn:schemas-microsoft-com:vml" Requires="v">
                      <p:oleObj spid="_x0000_s57369" name="Clip" r:id="rId9" imgW="6146640" imgH="5127480" progId="MS_ClipArt_Gallery.2">
                        <p:embed/>
                      </p:oleObj>
                    </mc:Choice>
                    <mc:Fallback>
                      <p:oleObj name="Clip" r:id="rId9" imgW="6146640" imgH="5127480" progId="MS_ClipArt_Gallery.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33" y="3388"/>
                              <a:ext cx="660" cy="4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56704" name="Rectangle 32"/>
              <p:cNvSpPr>
                <a:spLocks noChangeArrowheads="1"/>
              </p:cNvSpPr>
              <p:nvPr/>
            </p:nvSpPr>
            <p:spPr bwMode="auto">
              <a:xfrm>
                <a:off x="1582" y="3784"/>
                <a:ext cx="461" cy="18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bg1"/>
                    </a:solidFill>
                  </a:rPr>
                  <a:t>b@m2</a:t>
                </a:r>
              </a:p>
            </p:txBody>
          </p:sp>
        </p:grpSp>
        <p:grpSp>
          <p:nvGrpSpPr>
            <p:cNvPr id="156714" name="Group 42"/>
            <p:cNvGrpSpPr>
              <a:grpSpLocks/>
            </p:cNvGrpSpPr>
            <p:nvPr/>
          </p:nvGrpSpPr>
          <p:grpSpPr bwMode="auto">
            <a:xfrm>
              <a:off x="4312" y="1806"/>
              <a:ext cx="1029" cy="887"/>
              <a:chOff x="3753" y="2053"/>
              <a:chExt cx="1029" cy="887"/>
            </a:xfrm>
          </p:grpSpPr>
          <p:sp>
            <p:nvSpPr>
              <p:cNvPr id="156680" name="AutoShape 8"/>
              <p:cNvSpPr>
                <a:spLocks noChangeArrowheads="1"/>
              </p:cNvSpPr>
              <p:nvPr/>
            </p:nvSpPr>
            <p:spPr bwMode="auto">
              <a:xfrm>
                <a:off x="3753" y="2053"/>
                <a:ext cx="1029" cy="887"/>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6681" name="Group 9"/>
              <p:cNvGrpSpPr>
                <a:grpSpLocks/>
              </p:cNvGrpSpPr>
              <p:nvPr/>
            </p:nvGrpSpPr>
            <p:grpSpPr bwMode="auto">
              <a:xfrm>
                <a:off x="3833" y="2129"/>
                <a:ext cx="376" cy="748"/>
                <a:chOff x="3833" y="2129"/>
                <a:chExt cx="376" cy="748"/>
              </a:xfrm>
            </p:grpSpPr>
            <p:sp>
              <p:nvSpPr>
                <p:cNvPr id="156682" name="Rectangle 10"/>
                <p:cNvSpPr>
                  <a:spLocks noChangeArrowheads="1"/>
                </p:cNvSpPr>
                <p:nvPr/>
              </p:nvSpPr>
              <p:spPr bwMode="auto">
                <a:xfrm>
                  <a:off x="3833" y="2129"/>
                  <a:ext cx="376" cy="748"/>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3" name="AutoShape 11"/>
                <p:cNvSpPr>
                  <a:spLocks noChangeArrowheads="1"/>
                </p:cNvSpPr>
                <p:nvPr/>
              </p:nvSpPr>
              <p:spPr bwMode="auto">
                <a:xfrm>
                  <a:off x="3889" y="2431"/>
                  <a:ext cx="264" cy="144"/>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4" name="AutoShape 12"/>
                <p:cNvSpPr>
                  <a:spLocks noChangeArrowheads="1"/>
                </p:cNvSpPr>
                <p:nvPr/>
              </p:nvSpPr>
              <p:spPr bwMode="auto">
                <a:xfrm>
                  <a:off x="4073" y="2801"/>
                  <a:ext cx="88"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5" name="Oval 13"/>
                <p:cNvSpPr>
                  <a:spLocks noChangeArrowheads="1"/>
                </p:cNvSpPr>
                <p:nvPr/>
              </p:nvSpPr>
              <p:spPr bwMode="auto">
                <a:xfrm>
                  <a:off x="4121" y="2171"/>
                  <a:ext cx="40" cy="34"/>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6686" name="Rectangle 14"/>
              <p:cNvSpPr>
                <a:spLocks noChangeArrowheads="1"/>
              </p:cNvSpPr>
              <p:nvPr/>
            </p:nvSpPr>
            <p:spPr bwMode="auto">
              <a:xfrm>
                <a:off x="4313" y="2129"/>
                <a:ext cx="376" cy="748"/>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7" name="AutoShape 15"/>
              <p:cNvSpPr>
                <a:spLocks noChangeArrowheads="1"/>
              </p:cNvSpPr>
              <p:nvPr/>
            </p:nvSpPr>
            <p:spPr bwMode="auto">
              <a:xfrm>
                <a:off x="4553" y="2801"/>
                <a:ext cx="88"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8" name="Rectangle 16"/>
              <p:cNvSpPr>
                <a:spLocks noChangeArrowheads="1"/>
              </p:cNvSpPr>
              <p:nvPr/>
            </p:nvSpPr>
            <p:spPr bwMode="auto">
              <a:xfrm>
                <a:off x="4339" y="2151"/>
                <a:ext cx="323" cy="195"/>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9" name="Oval 17"/>
              <p:cNvSpPr>
                <a:spLocks noChangeArrowheads="1"/>
              </p:cNvSpPr>
              <p:nvPr/>
            </p:nvSpPr>
            <p:spPr bwMode="auto">
              <a:xfrm>
                <a:off x="4361" y="2213"/>
                <a:ext cx="88"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90" name="Oval 18"/>
              <p:cNvSpPr>
                <a:spLocks noChangeArrowheads="1"/>
              </p:cNvSpPr>
              <p:nvPr/>
            </p:nvSpPr>
            <p:spPr bwMode="auto">
              <a:xfrm>
                <a:off x="4553" y="2213"/>
                <a:ext cx="88"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91" name="AutoShape 19"/>
              <p:cNvSpPr>
                <a:spLocks noChangeArrowheads="1"/>
              </p:cNvSpPr>
              <p:nvPr/>
            </p:nvSpPr>
            <p:spPr bwMode="auto">
              <a:xfrm>
                <a:off x="4445" y="2175"/>
                <a:ext cx="11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05" name="Rectangle 33"/>
              <p:cNvSpPr>
                <a:spLocks noChangeArrowheads="1"/>
              </p:cNvSpPr>
              <p:nvPr/>
            </p:nvSpPr>
            <p:spPr bwMode="auto">
              <a:xfrm>
                <a:off x="3825" y="2135"/>
                <a:ext cx="276" cy="17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bg1"/>
                    </a:solidFill>
                  </a:rPr>
                  <a:t>m4</a:t>
                </a:r>
              </a:p>
            </p:txBody>
          </p:sp>
        </p:grpSp>
        <p:sp>
          <p:nvSpPr>
            <p:cNvPr id="156706" name="Rectangle 34"/>
            <p:cNvSpPr>
              <a:spLocks noChangeArrowheads="1"/>
            </p:cNvSpPr>
            <p:nvPr/>
          </p:nvSpPr>
          <p:spPr bwMode="auto">
            <a:xfrm>
              <a:off x="382" y="2960"/>
              <a:ext cx="607" cy="2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a:solidFill>
                    <a:srgbClr val="F95AB7"/>
                  </a:solidFill>
                </a:rPr>
                <a:t>d@m4</a:t>
              </a:r>
            </a:p>
          </p:txBody>
        </p:sp>
        <p:sp>
          <p:nvSpPr>
            <p:cNvPr id="156707" name="Oval 35"/>
            <p:cNvSpPr>
              <a:spLocks noChangeArrowheads="1"/>
            </p:cNvSpPr>
            <p:nvPr/>
          </p:nvSpPr>
          <p:spPr bwMode="auto">
            <a:xfrm>
              <a:off x="645" y="1725"/>
              <a:ext cx="2699" cy="1058"/>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08" name="Line 36"/>
            <p:cNvSpPr>
              <a:spLocks noChangeShapeType="1"/>
            </p:cNvSpPr>
            <p:nvPr/>
          </p:nvSpPr>
          <p:spPr bwMode="auto">
            <a:xfrm flipV="1">
              <a:off x="817" y="2718"/>
              <a:ext cx="468" cy="577"/>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09" name="Line 37"/>
            <p:cNvSpPr>
              <a:spLocks noChangeShapeType="1"/>
            </p:cNvSpPr>
            <p:nvPr/>
          </p:nvSpPr>
          <p:spPr bwMode="auto">
            <a:xfrm flipV="1">
              <a:off x="2066" y="2797"/>
              <a:ext cx="0" cy="498"/>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10" name="Rectangle 38"/>
            <p:cNvSpPr>
              <a:spLocks noChangeArrowheads="1"/>
            </p:cNvSpPr>
            <p:nvPr/>
          </p:nvSpPr>
          <p:spPr bwMode="auto">
            <a:xfrm>
              <a:off x="1328" y="2055"/>
              <a:ext cx="1394" cy="33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a:solidFill>
                    <a:srgbClr val="00FF00"/>
                  </a:solidFill>
                </a:rPr>
                <a:t>INTERNET</a:t>
              </a:r>
            </a:p>
          </p:txBody>
        </p:sp>
      </p:grpSp>
      <p:sp>
        <p:nvSpPr>
          <p:cNvPr id="156711" name="Rectangle 39"/>
          <p:cNvSpPr>
            <a:spLocks noChangeArrowheads="1"/>
          </p:cNvSpPr>
          <p:nvPr/>
        </p:nvSpPr>
        <p:spPr bwMode="auto">
          <a:xfrm>
            <a:off x="833665" y="1575594"/>
            <a:ext cx="7678642" cy="3667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dirty="0">
                <a:solidFill>
                  <a:srgbClr val="F95AB7"/>
                </a:solidFill>
              </a:rPr>
              <a:t>m4 is a </a:t>
            </a:r>
            <a:r>
              <a:rPr lang="en-US" sz="2000" dirty="0" smtClean="0">
                <a:solidFill>
                  <a:srgbClr val="F95AB7"/>
                </a:solidFill>
              </a:rPr>
              <a:t>“mail </a:t>
            </a:r>
            <a:r>
              <a:rPr lang="en-US" sz="2000" dirty="0">
                <a:solidFill>
                  <a:srgbClr val="F95AB7"/>
                </a:solidFill>
              </a:rPr>
              <a:t>server”, with a mailbox for each registered user.</a:t>
            </a:r>
          </a:p>
        </p:txBody>
      </p:sp>
      <p:sp>
        <p:nvSpPr>
          <p:cNvPr id="156712" name="Rectangle 40"/>
          <p:cNvSpPr>
            <a:spLocks noChangeArrowheads="1"/>
          </p:cNvSpPr>
          <p:nvPr/>
        </p:nvSpPr>
        <p:spPr bwMode="auto">
          <a:xfrm>
            <a:off x="719679" y="1997755"/>
            <a:ext cx="7603044" cy="643766"/>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000" dirty="0">
                <a:solidFill>
                  <a:schemeClr val="tx2"/>
                </a:solidFill>
              </a:rPr>
              <a:t>Connection between </a:t>
            </a:r>
            <a:r>
              <a:rPr lang="en-US" sz="2000" dirty="0" smtClean="0">
                <a:solidFill>
                  <a:schemeClr val="tx2"/>
                </a:solidFill>
              </a:rPr>
              <a:t>mail </a:t>
            </a:r>
            <a:r>
              <a:rPr lang="en-US" sz="2000" dirty="0">
                <a:solidFill>
                  <a:schemeClr val="tx2"/>
                </a:solidFill>
              </a:rPr>
              <a:t>server and users can be temporary</a:t>
            </a:r>
          </a:p>
          <a:p>
            <a:pPr algn="ctr"/>
            <a:r>
              <a:rPr lang="en-US" sz="2000" dirty="0">
                <a:solidFill>
                  <a:schemeClr val="tx2"/>
                </a:solidFill>
              </a:rPr>
              <a:t>(direct or via internet)</a:t>
            </a:r>
          </a:p>
        </p:txBody>
      </p:sp>
    </p:spTree>
    <p:extLst>
      <p:ext uri="{BB962C8B-B14F-4D97-AF65-F5344CB8AC3E}">
        <p14:creationId xmlns:p14="http://schemas.microsoft.com/office/powerpoint/2010/main" val="245449264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lide Number Placeholder 3"/>
          <p:cNvSpPr>
            <a:spLocks noGrp="1"/>
          </p:cNvSpPr>
          <p:nvPr>
            <p:ph type="sldNum" sz="quarter" idx="10"/>
          </p:nvPr>
        </p:nvSpPr>
        <p:spPr/>
        <p:txBody>
          <a:bodyPr/>
          <a:lstStyle/>
          <a:p>
            <a:fld id="{C9D61A99-D475-43DA-BEAD-ACEB386020B7}" type="slidenum">
              <a:rPr lang="en-US"/>
              <a:pPr/>
              <a:t>27</a:t>
            </a:fld>
            <a:endParaRPr lang="en-US"/>
          </a:p>
        </p:txBody>
      </p:sp>
      <p:sp>
        <p:nvSpPr>
          <p:cNvPr id="172034" name="Rectangle 2"/>
          <p:cNvSpPr>
            <a:spLocks noGrp="1" noChangeArrowheads="1"/>
          </p:cNvSpPr>
          <p:nvPr>
            <p:ph type="title"/>
          </p:nvPr>
        </p:nvSpPr>
        <p:spPr>
          <a:xfrm>
            <a:off x="971550" y="211138"/>
            <a:ext cx="7921625" cy="708025"/>
          </a:xfrm>
        </p:spPr>
        <p:txBody>
          <a:bodyPr/>
          <a:lstStyle/>
          <a:p>
            <a:r>
              <a:rPr lang="en-US" sz="4400"/>
              <a:t>Email Protocols</a:t>
            </a:r>
          </a:p>
        </p:txBody>
      </p:sp>
      <p:sp>
        <p:nvSpPr>
          <p:cNvPr id="172086" name="Text Box 54"/>
          <p:cNvSpPr txBox="1">
            <a:spLocks noChangeArrowheads="1"/>
          </p:cNvSpPr>
          <p:nvPr/>
        </p:nvSpPr>
        <p:spPr bwMode="auto">
          <a:xfrm>
            <a:off x="715963" y="6262688"/>
            <a:ext cx="1233487" cy="42068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t>Eudora</a:t>
            </a:r>
          </a:p>
        </p:txBody>
      </p:sp>
      <p:sp>
        <p:nvSpPr>
          <p:cNvPr id="172087" name="Text Box 55"/>
          <p:cNvSpPr txBox="1">
            <a:spLocks noChangeArrowheads="1"/>
          </p:cNvSpPr>
          <p:nvPr/>
        </p:nvSpPr>
        <p:spPr bwMode="auto">
          <a:xfrm>
            <a:off x="2444750" y="6254750"/>
            <a:ext cx="1333500" cy="4206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t>Outlook</a:t>
            </a:r>
          </a:p>
        </p:txBody>
      </p:sp>
      <p:sp>
        <p:nvSpPr>
          <p:cNvPr id="172088" name="Text Box 56"/>
          <p:cNvSpPr txBox="1">
            <a:spLocks noChangeArrowheads="1"/>
          </p:cNvSpPr>
          <p:nvPr/>
        </p:nvSpPr>
        <p:spPr bwMode="auto">
          <a:xfrm>
            <a:off x="6477000" y="6259513"/>
            <a:ext cx="1624013" cy="42068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t>Exchange</a:t>
            </a:r>
          </a:p>
        </p:txBody>
      </p:sp>
      <p:sp>
        <p:nvSpPr>
          <p:cNvPr id="172089" name="Text Box 57"/>
          <p:cNvSpPr txBox="1">
            <a:spLocks noChangeArrowheads="1"/>
          </p:cNvSpPr>
          <p:nvPr/>
        </p:nvSpPr>
        <p:spPr bwMode="auto">
          <a:xfrm>
            <a:off x="4262438" y="6267450"/>
            <a:ext cx="1541462" cy="4206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t>Netscape</a:t>
            </a:r>
          </a:p>
        </p:txBody>
      </p:sp>
      <p:sp>
        <p:nvSpPr>
          <p:cNvPr id="172038" name="Line 6"/>
          <p:cNvSpPr>
            <a:spLocks noChangeShapeType="1"/>
          </p:cNvSpPr>
          <p:nvPr/>
        </p:nvSpPr>
        <p:spPr bwMode="auto">
          <a:xfrm flipH="1" flipV="1">
            <a:off x="4041775" y="3246438"/>
            <a:ext cx="958850" cy="1998662"/>
          </a:xfrm>
          <a:prstGeom prst="line">
            <a:avLst/>
          </a:prstGeom>
          <a:noFill/>
          <a:ln w="1270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39" name="Line 7"/>
          <p:cNvSpPr>
            <a:spLocks noChangeShapeType="1"/>
          </p:cNvSpPr>
          <p:nvPr/>
        </p:nvSpPr>
        <p:spPr bwMode="auto">
          <a:xfrm flipV="1">
            <a:off x="7270750" y="3227388"/>
            <a:ext cx="9525" cy="2000250"/>
          </a:xfrm>
          <a:prstGeom prst="line">
            <a:avLst/>
          </a:prstGeom>
          <a:noFill/>
          <a:ln w="1270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40" name="Line 8"/>
          <p:cNvSpPr>
            <a:spLocks noChangeShapeType="1"/>
          </p:cNvSpPr>
          <p:nvPr/>
        </p:nvSpPr>
        <p:spPr bwMode="auto">
          <a:xfrm flipV="1">
            <a:off x="5046663" y="2565400"/>
            <a:ext cx="1476375" cy="635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2041" name="Group 9"/>
          <p:cNvGrpSpPr>
            <a:grpSpLocks/>
          </p:cNvGrpSpPr>
          <p:nvPr/>
        </p:nvGrpSpPr>
        <p:grpSpPr bwMode="auto">
          <a:xfrm>
            <a:off x="533400" y="5262563"/>
            <a:ext cx="1541463" cy="1012825"/>
            <a:chOff x="333" y="3285"/>
            <a:chExt cx="1031" cy="694"/>
          </a:xfrm>
        </p:grpSpPr>
        <p:sp>
          <p:nvSpPr>
            <p:cNvPr id="172042" name="AutoShape 10"/>
            <p:cNvSpPr>
              <a:spLocks noChangeArrowheads="1"/>
            </p:cNvSpPr>
            <p:nvPr/>
          </p:nvSpPr>
          <p:spPr bwMode="auto">
            <a:xfrm>
              <a:off x="333" y="3285"/>
              <a:ext cx="993" cy="685"/>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72043" name="Object 11">
              <a:hlinkClick r:id="" action="ppaction://ole?verb=0"/>
            </p:cNvPr>
            <p:cNvGraphicFramePr>
              <a:graphicFrameLocks/>
            </p:cNvGraphicFramePr>
            <p:nvPr/>
          </p:nvGraphicFramePr>
          <p:xfrm>
            <a:off x="424" y="3371"/>
            <a:ext cx="806" cy="517"/>
          </p:xfrm>
          <a:graphic>
            <a:graphicData uri="http://schemas.openxmlformats.org/presentationml/2006/ole">
              <mc:AlternateContent xmlns:mc="http://schemas.openxmlformats.org/markup-compatibility/2006">
                <mc:Choice xmlns:v="urn:schemas-microsoft-com:vml" Requires="v">
                  <p:oleObj spid="_x0000_s58386" name="Clip" r:id="rId4" imgW="6078240" imgH="4714560" progId="MS_ClipArt_Gallery.2">
                    <p:embed/>
                  </p:oleObj>
                </mc:Choice>
                <mc:Fallback>
                  <p:oleObj name="Clip" r:id="rId4"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 y="3371"/>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2044" name="Rectangle 12"/>
            <p:cNvSpPr>
              <a:spLocks noChangeArrowheads="1"/>
            </p:cNvSpPr>
            <p:nvPr/>
          </p:nvSpPr>
          <p:spPr bwMode="auto">
            <a:xfrm>
              <a:off x="889" y="3787"/>
              <a:ext cx="475" cy="19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bg1"/>
                  </a:solidFill>
                </a:rPr>
                <a:t>a@m1</a:t>
              </a:r>
            </a:p>
          </p:txBody>
        </p:sp>
      </p:grpSp>
      <p:grpSp>
        <p:nvGrpSpPr>
          <p:cNvPr id="172045" name="Group 13"/>
          <p:cNvGrpSpPr>
            <a:grpSpLocks/>
          </p:cNvGrpSpPr>
          <p:nvPr/>
        </p:nvGrpSpPr>
        <p:grpSpPr bwMode="auto">
          <a:xfrm>
            <a:off x="6503988" y="5267325"/>
            <a:ext cx="1500187" cy="1017588"/>
            <a:chOff x="4381" y="3280"/>
            <a:chExt cx="1003" cy="697"/>
          </a:xfrm>
        </p:grpSpPr>
        <p:sp>
          <p:nvSpPr>
            <p:cNvPr id="172046" name="AutoShape 14"/>
            <p:cNvSpPr>
              <a:spLocks noChangeArrowheads="1"/>
            </p:cNvSpPr>
            <p:nvPr/>
          </p:nvSpPr>
          <p:spPr bwMode="auto">
            <a:xfrm>
              <a:off x="4381" y="3280"/>
              <a:ext cx="1003" cy="68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72047" name="Object 15">
              <a:hlinkClick r:id="" action="ppaction://ole?verb=0"/>
            </p:cNvPr>
            <p:cNvGraphicFramePr>
              <a:graphicFrameLocks/>
            </p:cNvGraphicFramePr>
            <p:nvPr/>
          </p:nvGraphicFramePr>
          <p:xfrm>
            <a:off x="4551" y="3378"/>
            <a:ext cx="660" cy="493"/>
          </p:xfrm>
          <a:graphic>
            <a:graphicData uri="http://schemas.openxmlformats.org/presentationml/2006/ole">
              <mc:AlternateContent xmlns:mc="http://schemas.openxmlformats.org/markup-compatibility/2006">
                <mc:Choice xmlns:v="urn:schemas-microsoft-com:vml" Requires="v">
                  <p:oleObj spid="_x0000_s58387" name="Clip" r:id="rId6" imgW="6146640" imgH="5127480" progId="MS_ClipArt_Gallery.2">
                    <p:embed/>
                  </p:oleObj>
                </mc:Choice>
                <mc:Fallback>
                  <p:oleObj name="Clip" r:id="rId6" imgW="6146640" imgH="5127480" progId="MS_ClipArt_Gallery.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1" y="3378"/>
                          <a:ext cx="660" cy="4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2048" name="Rectangle 16"/>
            <p:cNvSpPr>
              <a:spLocks noChangeArrowheads="1"/>
            </p:cNvSpPr>
            <p:nvPr/>
          </p:nvSpPr>
          <p:spPr bwMode="auto">
            <a:xfrm>
              <a:off x="4389" y="3785"/>
              <a:ext cx="481" cy="19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accent2"/>
                  </a:solidFill>
                </a:rPr>
                <a:t>d@m4</a:t>
              </a:r>
            </a:p>
          </p:txBody>
        </p:sp>
      </p:grpSp>
      <p:grpSp>
        <p:nvGrpSpPr>
          <p:cNvPr id="172049" name="Group 17"/>
          <p:cNvGrpSpPr>
            <a:grpSpLocks/>
          </p:cNvGrpSpPr>
          <p:nvPr/>
        </p:nvGrpSpPr>
        <p:grpSpPr bwMode="auto">
          <a:xfrm>
            <a:off x="4256088" y="5248275"/>
            <a:ext cx="1495425" cy="1036638"/>
            <a:chOff x="2822" y="3266"/>
            <a:chExt cx="1000" cy="711"/>
          </a:xfrm>
        </p:grpSpPr>
        <p:sp>
          <p:nvSpPr>
            <p:cNvPr id="172050" name="AutoShape 18"/>
            <p:cNvSpPr>
              <a:spLocks noChangeArrowheads="1"/>
            </p:cNvSpPr>
            <p:nvPr/>
          </p:nvSpPr>
          <p:spPr bwMode="auto">
            <a:xfrm>
              <a:off x="2822" y="3266"/>
              <a:ext cx="993" cy="68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2051" name="Group 19"/>
            <p:cNvGrpSpPr>
              <a:grpSpLocks/>
            </p:cNvGrpSpPr>
            <p:nvPr/>
          </p:nvGrpSpPr>
          <p:grpSpPr bwMode="auto">
            <a:xfrm>
              <a:off x="2938" y="3361"/>
              <a:ext cx="884" cy="616"/>
              <a:chOff x="3242" y="3361"/>
              <a:chExt cx="884" cy="616"/>
            </a:xfrm>
          </p:grpSpPr>
          <p:graphicFrame>
            <p:nvGraphicFramePr>
              <p:cNvPr id="172052" name="Object 20">
                <a:hlinkClick r:id="" action="ppaction://ole?verb=0"/>
              </p:cNvPr>
              <p:cNvGraphicFramePr>
                <a:graphicFrameLocks/>
              </p:cNvGraphicFramePr>
              <p:nvPr/>
            </p:nvGraphicFramePr>
            <p:xfrm>
              <a:off x="3242" y="3361"/>
              <a:ext cx="806" cy="517"/>
            </p:xfrm>
            <a:graphic>
              <a:graphicData uri="http://schemas.openxmlformats.org/presentationml/2006/ole">
                <mc:AlternateContent xmlns:mc="http://schemas.openxmlformats.org/markup-compatibility/2006">
                  <mc:Choice xmlns:v="urn:schemas-microsoft-com:vml" Requires="v">
                    <p:oleObj spid="_x0000_s58388" name="Clip" r:id="rId8" imgW="6078240" imgH="4714560" progId="MS_ClipArt_Gallery.2">
                      <p:embed/>
                    </p:oleObj>
                  </mc:Choice>
                  <mc:Fallback>
                    <p:oleObj name="Clip" r:id="rId8"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2" y="3361"/>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2053" name="Rectangle 21"/>
              <p:cNvSpPr>
                <a:spLocks noChangeArrowheads="1"/>
              </p:cNvSpPr>
              <p:nvPr/>
            </p:nvSpPr>
            <p:spPr bwMode="auto">
              <a:xfrm>
                <a:off x="3651" y="3784"/>
                <a:ext cx="475" cy="1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accent2"/>
                    </a:solidFill>
                  </a:rPr>
                  <a:t>c@m4</a:t>
                </a:r>
              </a:p>
            </p:txBody>
          </p:sp>
        </p:grpSp>
      </p:grpSp>
      <p:grpSp>
        <p:nvGrpSpPr>
          <p:cNvPr id="172054" name="Group 22"/>
          <p:cNvGrpSpPr>
            <a:grpSpLocks/>
          </p:cNvGrpSpPr>
          <p:nvPr/>
        </p:nvGrpSpPr>
        <p:grpSpPr bwMode="auto">
          <a:xfrm>
            <a:off x="2373313" y="5268913"/>
            <a:ext cx="1500187" cy="1001712"/>
            <a:chOff x="1563" y="3290"/>
            <a:chExt cx="1003" cy="686"/>
          </a:xfrm>
        </p:grpSpPr>
        <p:grpSp>
          <p:nvGrpSpPr>
            <p:cNvPr id="172055" name="Group 23"/>
            <p:cNvGrpSpPr>
              <a:grpSpLocks/>
            </p:cNvGrpSpPr>
            <p:nvPr/>
          </p:nvGrpSpPr>
          <p:grpSpPr bwMode="auto">
            <a:xfrm>
              <a:off x="1563" y="3290"/>
              <a:ext cx="1003" cy="680"/>
              <a:chOff x="1563" y="3290"/>
              <a:chExt cx="1003" cy="680"/>
            </a:xfrm>
          </p:grpSpPr>
          <p:sp>
            <p:nvSpPr>
              <p:cNvPr id="172056" name="AutoShape 24"/>
              <p:cNvSpPr>
                <a:spLocks noChangeArrowheads="1"/>
              </p:cNvSpPr>
              <p:nvPr/>
            </p:nvSpPr>
            <p:spPr bwMode="auto">
              <a:xfrm>
                <a:off x="1563" y="3290"/>
                <a:ext cx="1003" cy="680"/>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72057" name="Object 25">
                <a:hlinkClick r:id="" action="ppaction://ole?verb=0"/>
              </p:cNvPr>
              <p:cNvGraphicFramePr>
                <a:graphicFrameLocks/>
              </p:cNvGraphicFramePr>
              <p:nvPr/>
            </p:nvGraphicFramePr>
            <p:xfrm>
              <a:off x="1733" y="3388"/>
              <a:ext cx="660" cy="493"/>
            </p:xfrm>
            <a:graphic>
              <a:graphicData uri="http://schemas.openxmlformats.org/presentationml/2006/ole">
                <mc:AlternateContent xmlns:mc="http://schemas.openxmlformats.org/markup-compatibility/2006">
                  <mc:Choice xmlns:v="urn:schemas-microsoft-com:vml" Requires="v">
                    <p:oleObj spid="_x0000_s58389" name="Clip" r:id="rId9" imgW="6146640" imgH="5127480" progId="MS_ClipArt_Gallery.2">
                      <p:embed/>
                    </p:oleObj>
                  </mc:Choice>
                  <mc:Fallback>
                    <p:oleObj name="Clip" r:id="rId9" imgW="6146640" imgH="5127480" progId="MS_ClipArt_Gallery.2">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33" y="3388"/>
                            <a:ext cx="660" cy="4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72058" name="Rectangle 26"/>
            <p:cNvSpPr>
              <a:spLocks noChangeArrowheads="1"/>
            </p:cNvSpPr>
            <p:nvPr/>
          </p:nvSpPr>
          <p:spPr bwMode="auto">
            <a:xfrm>
              <a:off x="1582" y="3784"/>
              <a:ext cx="481" cy="19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bg1"/>
                  </a:solidFill>
                </a:rPr>
                <a:t>b@m2</a:t>
              </a:r>
            </a:p>
          </p:txBody>
        </p:sp>
      </p:grpSp>
      <p:grpSp>
        <p:nvGrpSpPr>
          <p:cNvPr id="172059" name="Group 27"/>
          <p:cNvGrpSpPr>
            <a:grpSpLocks/>
          </p:cNvGrpSpPr>
          <p:nvPr/>
        </p:nvGrpSpPr>
        <p:grpSpPr bwMode="auto">
          <a:xfrm>
            <a:off x="6521450" y="1917700"/>
            <a:ext cx="1538288" cy="1295400"/>
            <a:chOff x="3753" y="2053"/>
            <a:chExt cx="1029" cy="887"/>
          </a:xfrm>
        </p:grpSpPr>
        <p:sp>
          <p:nvSpPr>
            <p:cNvPr id="172060" name="AutoShape 28"/>
            <p:cNvSpPr>
              <a:spLocks noChangeArrowheads="1"/>
            </p:cNvSpPr>
            <p:nvPr/>
          </p:nvSpPr>
          <p:spPr bwMode="auto">
            <a:xfrm>
              <a:off x="3753" y="2053"/>
              <a:ext cx="1029" cy="887"/>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2061" name="Group 29"/>
            <p:cNvGrpSpPr>
              <a:grpSpLocks/>
            </p:cNvGrpSpPr>
            <p:nvPr/>
          </p:nvGrpSpPr>
          <p:grpSpPr bwMode="auto">
            <a:xfrm>
              <a:off x="3833" y="2129"/>
              <a:ext cx="376" cy="748"/>
              <a:chOff x="3833" y="2129"/>
              <a:chExt cx="376" cy="748"/>
            </a:xfrm>
          </p:grpSpPr>
          <p:sp>
            <p:nvSpPr>
              <p:cNvPr id="172062" name="Rectangle 30"/>
              <p:cNvSpPr>
                <a:spLocks noChangeArrowheads="1"/>
              </p:cNvSpPr>
              <p:nvPr/>
            </p:nvSpPr>
            <p:spPr bwMode="auto">
              <a:xfrm>
                <a:off x="3833" y="2129"/>
                <a:ext cx="376" cy="748"/>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63" name="AutoShape 31"/>
              <p:cNvSpPr>
                <a:spLocks noChangeArrowheads="1"/>
              </p:cNvSpPr>
              <p:nvPr/>
            </p:nvSpPr>
            <p:spPr bwMode="auto">
              <a:xfrm>
                <a:off x="3889" y="2431"/>
                <a:ext cx="264" cy="144"/>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64" name="AutoShape 32"/>
              <p:cNvSpPr>
                <a:spLocks noChangeArrowheads="1"/>
              </p:cNvSpPr>
              <p:nvPr/>
            </p:nvSpPr>
            <p:spPr bwMode="auto">
              <a:xfrm>
                <a:off x="4073" y="2801"/>
                <a:ext cx="88"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65" name="Oval 33"/>
              <p:cNvSpPr>
                <a:spLocks noChangeArrowheads="1"/>
              </p:cNvSpPr>
              <p:nvPr/>
            </p:nvSpPr>
            <p:spPr bwMode="auto">
              <a:xfrm>
                <a:off x="4121" y="2171"/>
                <a:ext cx="40" cy="34"/>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72066" name="Rectangle 34"/>
            <p:cNvSpPr>
              <a:spLocks noChangeArrowheads="1"/>
            </p:cNvSpPr>
            <p:nvPr/>
          </p:nvSpPr>
          <p:spPr bwMode="auto">
            <a:xfrm>
              <a:off x="4313" y="2129"/>
              <a:ext cx="376" cy="748"/>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67" name="AutoShape 35"/>
            <p:cNvSpPr>
              <a:spLocks noChangeArrowheads="1"/>
            </p:cNvSpPr>
            <p:nvPr/>
          </p:nvSpPr>
          <p:spPr bwMode="auto">
            <a:xfrm>
              <a:off x="4553" y="2801"/>
              <a:ext cx="88"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68" name="Rectangle 36"/>
            <p:cNvSpPr>
              <a:spLocks noChangeArrowheads="1"/>
            </p:cNvSpPr>
            <p:nvPr/>
          </p:nvSpPr>
          <p:spPr bwMode="auto">
            <a:xfrm>
              <a:off x="4339" y="2151"/>
              <a:ext cx="323" cy="195"/>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69" name="Oval 37"/>
            <p:cNvSpPr>
              <a:spLocks noChangeArrowheads="1"/>
            </p:cNvSpPr>
            <p:nvPr/>
          </p:nvSpPr>
          <p:spPr bwMode="auto">
            <a:xfrm>
              <a:off x="4361" y="2213"/>
              <a:ext cx="88"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70" name="Oval 38"/>
            <p:cNvSpPr>
              <a:spLocks noChangeArrowheads="1"/>
            </p:cNvSpPr>
            <p:nvPr/>
          </p:nvSpPr>
          <p:spPr bwMode="auto">
            <a:xfrm>
              <a:off x="4553" y="2213"/>
              <a:ext cx="88"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71" name="AutoShape 39"/>
            <p:cNvSpPr>
              <a:spLocks noChangeArrowheads="1"/>
            </p:cNvSpPr>
            <p:nvPr/>
          </p:nvSpPr>
          <p:spPr bwMode="auto">
            <a:xfrm>
              <a:off x="4445" y="2175"/>
              <a:ext cx="11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72" name="Rectangle 40"/>
            <p:cNvSpPr>
              <a:spLocks noChangeArrowheads="1"/>
            </p:cNvSpPr>
            <p:nvPr/>
          </p:nvSpPr>
          <p:spPr bwMode="auto">
            <a:xfrm>
              <a:off x="3826" y="2134"/>
              <a:ext cx="293" cy="1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400">
                  <a:solidFill>
                    <a:schemeClr val="bg1"/>
                  </a:solidFill>
                </a:rPr>
                <a:t>m4</a:t>
              </a:r>
            </a:p>
          </p:txBody>
        </p:sp>
      </p:grpSp>
      <p:sp>
        <p:nvSpPr>
          <p:cNvPr id="172074" name="Oval 42"/>
          <p:cNvSpPr>
            <a:spLocks noChangeArrowheads="1"/>
          </p:cNvSpPr>
          <p:nvPr/>
        </p:nvSpPr>
        <p:spPr bwMode="auto">
          <a:xfrm>
            <a:off x="1036638" y="1800225"/>
            <a:ext cx="4035425" cy="1543050"/>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75" name="Line 43"/>
          <p:cNvSpPr>
            <a:spLocks noChangeShapeType="1"/>
          </p:cNvSpPr>
          <p:nvPr/>
        </p:nvSpPr>
        <p:spPr bwMode="auto">
          <a:xfrm flipV="1">
            <a:off x="1270000" y="3284538"/>
            <a:ext cx="1081088" cy="196850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76" name="Line 44"/>
          <p:cNvSpPr>
            <a:spLocks noChangeShapeType="1"/>
          </p:cNvSpPr>
          <p:nvPr/>
        </p:nvSpPr>
        <p:spPr bwMode="auto">
          <a:xfrm flipV="1">
            <a:off x="3130550" y="3328988"/>
            <a:ext cx="7938" cy="1958975"/>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80" name="Freeform 48"/>
          <p:cNvSpPr>
            <a:spLocks/>
          </p:cNvSpPr>
          <p:nvPr/>
        </p:nvSpPr>
        <p:spPr bwMode="auto">
          <a:xfrm>
            <a:off x="1166813" y="2459038"/>
            <a:ext cx="5348287" cy="2808287"/>
          </a:xfrm>
          <a:custGeom>
            <a:avLst/>
            <a:gdLst>
              <a:gd name="T0" fmla="*/ 0 w 3576"/>
              <a:gd name="T1" fmla="*/ 1924 h 1924"/>
              <a:gd name="T2" fmla="*/ 724 w 3576"/>
              <a:gd name="T3" fmla="*/ 568 h 1924"/>
              <a:gd name="T4" fmla="*/ 839 w 3576"/>
              <a:gd name="T5" fmla="*/ 403 h 1924"/>
              <a:gd name="T6" fmla="*/ 1102 w 3576"/>
              <a:gd name="T7" fmla="*/ 231 h 1924"/>
              <a:gd name="T8" fmla="*/ 1521 w 3576"/>
              <a:gd name="T9" fmla="*/ 91 h 1924"/>
              <a:gd name="T10" fmla="*/ 1932 w 3576"/>
              <a:gd name="T11" fmla="*/ 17 h 1924"/>
              <a:gd name="T12" fmla="*/ 2359 w 3576"/>
              <a:gd name="T13" fmla="*/ 1 h 1924"/>
              <a:gd name="T14" fmla="*/ 2614 w 3576"/>
              <a:gd name="T15" fmla="*/ 9 h 1924"/>
              <a:gd name="T16" fmla="*/ 3576 w 3576"/>
              <a:gd name="T17" fmla="*/ 9 h 1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76" h="1924">
                <a:moveTo>
                  <a:pt x="0" y="1924"/>
                </a:moveTo>
                <a:cubicBezTo>
                  <a:pt x="292" y="1372"/>
                  <a:pt x="584" y="821"/>
                  <a:pt x="724" y="568"/>
                </a:cubicBezTo>
                <a:cubicBezTo>
                  <a:pt x="864" y="315"/>
                  <a:pt x="776" y="459"/>
                  <a:pt x="839" y="403"/>
                </a:cubicBezTo>
                <a:cubicBezTo>
                  <a:pt x="902" y="347"/>
                  <a:pt x="988" y="283"/>
                  <a:pt x="1102" y="231"/>
                </a:cubicBezTo>
                <a:cubicBezTo>
                  <a:pt x="1216" y="179"/>
                  <a:pt x="1383" y="127"/>
                  <a:pt x="1521" y="91"/>
                </a:cubicBezTo>
                <a:cubicBezTo>
                  <a:pt x="1659" y="55"/>
                  <a:pt x="1792" y="32"/>
                  <a:pt x="1932" y="17"/>
                </a:cubicBezTo>
                <a:cubicBezTo>
                  <a:pt x="2072" y="2"/>
                  <a:pt x="2245" y="2"/>
                  <a:pt x="2359" y="1"/>
                </a:cubicBezTo>
                <a:cubicBezTo>
                  <a:pt x="2473" y="0"/>
                  <a:pt x="2411" y="8"/>
                  <a:pt x="2614" y="9"/>
                </a:cubicBezTo>
                <a:cubicBezTo>
                  <a:pt x="2817" y="10"/>
                  <a:pt x="3416" y="10"/>
                  <a:pt x="3576" y="9"/>
                </a:cubicBezTo>
              </a:path>
            </a:pathLst>
          </a:custGeom>
          <a:noFill/>
          <a:ln w="57150" cap="flat" cmpd="sng">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83" name="Text Box 51"/>
          <p:cNvSpPr txBox="1">
            <a:spLocks noChangeArrowheads="1"/>
          </p:cNvSpPr>
          <p:nvPr/>
        </p:nvSpPr>
        <p:spPr bwMode="auto">
          <a:xfrm>
            <a:off x="438150" y="3817938"/>
            <a:ext cx="1171575"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00FF00"/>
                </a:solidFill>
              </a:rPr>
              <a:t>SMTP</a:t>
            </a:r>
            <a:endParaRPr lang="en-US"/>
          </a:p>
        </p:txBody>
      </p:sp>
      <p:sp>
        <p:nvSpPr>
          <p:cNvPr id="172084" name="Line 52"/>
          <p:cNvSpPr>
            <a:spLocks noChangeShapeType="1"/>
          </p:cNvSpPr>
          <p:nvPr/>
        </p:nvSpPr>
        <p:spPr bwMode="auto">
          <a:xfrm>
            <a:off x="7127875" y="3228975"/>
            <a:ext cx="0" cy="2038350"/>
          </a:xfrm>
          <a:prstGeom prst="line">
            <a:avLst/>
          </a:prstGeom>
          <a:noFill/>
          <a:ln w="571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85" name="Text Box 53"/>
          <p:cNvSpPr txBox="1">
            <a:spLocks noChangeArrowheads="1"/>
          </p:cNvSpPr>
          <p:nvPr/>
        </p:nvSpPr>
        <p:spPr bwMode="auto">
          <a:xfrm>
            <a:off x="6034088" y="3557588"/>
            <a:ext cx="1035050" cy="8604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00FF00"/>
                </a:solidFill>
              </a:rPr>
              <a:t>pop3</a:t>
            </a:r>
          </a:p>
          <a:p>
            <a:r>
              <a:rPr lang="en-US">
                <a:solidFill>
                  <a:srgbClr val="00FF00"/>
                </a:solidFill>
              </a:rPr>
              <a:t>imap</a:t>
            </a:r>
          </a:p>
        </p:txBody>
      </p:sp>
      <p:sp>
        <p:nvSpPr>
          <p:cNvPr id="172090" name="Text Box 58"/>
          <p:cNvSpPr txBox="1">
            <a:spLocks noChangeArrowheads="1"/>
          </p:cNvSpPr>
          <p:nvPr/>
        </p:nvSpPr>
        <p:spPr bwMode="auto">
          <a:xfrm>
            <a:off x="8027988" y="6092825"/>
            <a:ext cx="793750" cy="3127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600">
                <a:solidFill>
                  <a:srgbClr val="F95AB7"/>
                </a:solidFill>
              </a:rPr>
              <a:t>(X400)</a:t>
            </a:r>
          </a:p>
        </p:txBody>
      </p:sp>
      <p:sp>
        <p:nvSpPr>
          <p:cNvPr id="172091" name="Freeform 59"/>
          <p:cNvSpPr>
            <a:spLocks/>
          </p:cNvSpPr>
          <p:nvPr/>
        </p:nvSpPr>
        <p:spPr bwMode="auto">
          <a:xfrm>
            <a:off x="4140200" y="2655888"/>
            <a:ext cx="2386013" cy="2574925"/>
          </a:xfrm>
          <a:custGeom>
            <a:avLst/>
            <a:gdLst>
              <a:gd name="T0" fmla="*/ 1596 w 1596"/>
              <a:gd name="T1" fmla="*/ 14 h 1765"/>
              <a:gd name="T2" fmla="*/ 593 w 1596"/>
              <a:gd name="T3" fmla="*/ 23 h 1765"/>
              <a:gd name="T4" fmla="*/ 157 w 1596"/>
              <a:gd name="T5" fmla="*/ 154 h 1765"/>
              <a:gd name="T6" fmla="*/ 67 w 1596"/>
              <a:gd name="T7" fmla="*/ 393 h 1765"/>
              <a:gd name="T8" fmla="*/ 100 w 1596"/>
              <a:gd name="T9" fmla="*/ 606 h 1765"/>
              <a:gd name="T10" fmla="*/ 667 w 1596"/>
              <a:gd name="T11" fmla="*/ 1765 h 1765"/>
            </a:gdLst>
            <a:ahLst/>
            <a:cxnLst>
              <a:cxn ang="0">
                <a:pos x="T0" y="T1"/>
              </a:cxn>
              <a:cxn ang="0">
                <a:pos x="T2" y="T3"/>
              </a:cxn>
              <a:cxn ang="0">
                <a:pos x="T4" y="T5"/>
              </a:cxn>
              <a:cxn ang="0">
                <a:pos x="T6" y="T7"/>
              </a:cxn>
              <a:cxn ang="0">
                <a:pos x="T8" y="T9"/>
              </a:cxn>
              <a:cxn ang="0">
                <a:pos x="T10" y="T11"/>
              </a:cxn>
            </a:cxnLst>
            <a:rect l="0" t="0" r="r" b="b"/>
            <a:pathLst>
              <a:path w="1596" h="1765">
                <a:moveTo>
                  <a:pt x="1596" y="14"/>
                </a:moveTo>
                <a:cubicBezTo>
                  <a:pt x="1214" y="7"/>
                  <a:pt x="833" y="0"/>
                  <a:pt x="593" y="23"/>
                </a:cubicBezTo>
                <a:cubicBezTo>
                  <a:pt x="353" y="46"/>
                  <a:pt x="245" y="92"/>
                  <a:pt x="157" y="154"/>
                </a:cubicBezTo>
                <a:cubicBezTo>
                  <a:pt x="69" y="216"/>
                  <a:pt x="76" y="318"/>
                  <a:pt x="67" y="393"/>
                </a:cubicBezTo>
                <a:cubicBezTo>
                  <a:pt x="58" y="468"/>
                  <a:pt x="0" y="377"/>
                  <a:pt x="100" y="606"/>
                </a:cubicBezTo>
                <a:cubicBezTo>
                  <a:pt x="200" y="835"/>
                  <a:pt x="572" y="1572"/>
                  <a:pt x="667" y="1765"/>
                </a:cubicBezTo>
              </a:path>
            </a:pathLst>
          </a:custGeom>
          <a:noFill/>
          <a:ln w="38100" cap="flat" cmpd="sng">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092" name="Text Box 60"/>
          <p:cNvSpPr txBox="1">
            <a:spLocks noChangeArrowheads="1"/>
          </p:cNvSpPr>
          <p:nvPr/>
        </p:nvSpPr>
        <p:spPr bwMode="auto">
          <a:xfrm>
            <a:off x="4619625" y="3771900"/>
            <a:ext cx="857250"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00FF00"/>
                </a:solidFill>
              </a:rPr>
              <a:t>http</a:t>
            </a:r>
          </a:p>
        </p:txBody>
      </p:sp>
      <p:sp>
        <p:nvSpPr>
          <p:cNvPr id="172093" name="Text Box 61"/>
          <p:cNvSpPr txBox="1">
            <a:spLocks noChangeArrowheads="1"/>
          </p:cNvSpPr>
          <p:nvPr/>
        </p:nvSpPr>
        <p:spPr bwMode="auto">
          <a:xfrm>
            <a:off x="5651500" y="908050"/>
            <a:ext cx="3028950" cy="9413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2400">
                <a:solidFill>
                  <a:srgbClr val="00FF00"/>
                </a:solidFill>
              </a:rPr>
              <a:t>Pop/imap server</a:t>
            </a:r>
            <a:endParaRPr lang="en-US" sz="2400"/>
          </a:p>
          <a:p>
            <a:pPr algn="ctr"/>
            <a:r>
              <a:rPr lang="en-US" sz="2400">
                <a:solidFill>
                  <a:srgbClr val="F95AB7"/>
                </a:solidFill>
              </a:rPr>
              <a:t>Mail Transfer Agent</a:t>
            </a:r>
          </a:p>
          <a:p>
            <a:pPr algn="ctr"/>
            <a:r>
              <a:rPr lang="en-US" sz="1400">
                <a:solidFill>
                  <a:srgbClr val="F95AB7"/>
                </a:solidFill>
              </a:rPr>
              <a:t>(X400)</a:t>
            </a:r>
          </a:p>
        </p:txBody>
      </p:sp>
      <p:sp>
        <p:nvSpPr>
          <p:cNvPr id="172096" name="Text Box 64"/>
          <p:cNvSpPr txBox="1">
            <a:spLocks noChangeArrowheads="1"/>
          </p:cNvSpPr>
          <p:nvPr/>
        </p:nvSpPr>
        <p:spPr bwMode="auto">
          <a:xfrm>
            <a:off x="7956550" y="5300663"/>
            <a:ext cx="1047750" cy="749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a:solidFill>
                  <a:srgbClr val="F95AB7"/>
                </a:solidFill>
              </a:rPr>
              <a:t>User</a:t>
            </a:r>
          </a:p>
          <a:p>
            <a:r>
              <a:rPr lang="en-US" sz="2400">
                <a:solidFill>
                  <a:srgbClr val="F95AB7"/>
                </a:solidFill>
              </a:rPr>
              <a:t>Agent</a:t>
            </a:r>
          </a:p>
        </p:txBody>
      </p:sp>
    </p:spTree>
    <p:extLst>
      <p:ext uri="{BB962C8B-B14F-4D97-AF65-F5344CB8AC3E}">
        <p14:creationId xmlns:p14="http://schemas.microsoft.com/office/powerpoint/2010/main" val="27538963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lide Number Placeholder 5"/>
          <p:cNvSpPr>
            <a:spLocks noGrp="1"/>
          </p:cNvSpPr>
          <p:nvPr>
            <p:ph type="sldNum" sz="quarter" idx="10"/>
          </p:nvPr>
        </p:nvSpPr>
        <p:spPr/>
        <p:txBody>
          <a:bodyPr/>
          <a:lstStyle/>
          <a:p>
            <a:fld id="{95204023-80E4-48EF-9686-48EF4CF1F600}" type="slidenum">
              <a:rPr lang="en-US" altLang="en-US"/>
              <a:pPr/>
              <a:t>28</a:t>
            </a:fld>
            <a:endParaRPr lang="en-US" altLang="en-US"/>
          </a:p>
        </p:txBody>
      </p:sp>
      <p:sp>
        <p:nvSpPr>
          <p:cNvPr id="250882" name="Rectangle 2"/>
          <p:cNvSpPr>
            <a:spLocks noGrp="1" noChangeArrowheads="1"/>
          </p:cNvSpPr>
          <p:nvPr>
            <p:ph type="title"/>
          </p:nvPr>
        </p:nvSpPr>
        <p:spPr>
          <a:xfrm>
            <a:off x="791303" y="200025"/>
            <a:ext cx="7564571" cy="1208023"/>
          </a:xfrm>
          <a:noFill/>
          <a:ln/>
        </p:spPr>
        <p:txBody>
          <a:bodyPr/>
          <a:lstStyle/>
          <a:p>
            <a:r>
              <a:rPr lang="en-US" altLang="en-US" sz="4400" dirty="0"/>
              <a:t>Some Applications:</a:t>
            </a:r>
            <a:br>
              <a:rPr lang="en-US" altLang="en-US" sz="4400" dirty="0"/>
            </a:br>
            <a:r>
              <a:rPr lang="en-US" altLang="en-US" sz="3200" dirty="0" smtClean="0"/>
              <a:t>Multi-media real-time communications</a:t>
            </a:r>
            <a:endParaRPr lang="en-US" altLang="en-US" sz="4400" dirty="0"/>
          </a:p>
        </p:txBody>
      </p:sp>
      <p:sp>
        <p:nvSpPr>
          <p:cNvPr id="250883" name="Rectangle 3"/>
          <p:cNvSpPr>
            <a:spLocks noGrp="1" noChangeArrowheads="1"/>
          </p:cNvSpPr>
          <p:nvPr>
            <p:ph type="body" sz="half" idx="1"/>
          </p:nvPr>
        </p:nvSpPr>
        <p:spPr>
          <a:xfrm>
            <a:off x="723900" y="1214438"/>
            <a:ext cx="3816350" cy="4857750"/>
          </a:xfrm>
          <a:noFill/>
          <a:ln/>
        </p:spPr>
        <p:txBody>
          <a:bodyPr lIns="90488" tIns="44450" rIns="90488" bIns="44450"/>
          <a:lstStyle/>
          <a:p>
            <a:endParaRPr lang="en-US" altLang="en-US" b="0">
              <a:solidFill>
                <a:srgbClr val="00478E"/>
              </a:solidFill>
              <a:latin typeface="Times New Roman" panose="02020603050405020304" pitchFamily="18" charset="0"/>
            </a:endParaRPr>
          </a:p>
          <a:p>
            <a:pPr lvl="1"/>
            <a:endParaRPr lang="en-US" altLang="en-US" b="0">
              <a:solidFill>
                <a:srgbClr val="00478E"/>
              </a:solidFill>
              <a:latin typeface="Times New Roman" panose="02020603050405020304" pitchFamily="18" charset="0"/>
            </a:endParaRPr>
          </a:p>
        </p:txBody>
      </p:sp>
      <p:sp>
        <p:nvSpPr>
          <p:cNvPr id="250884" name="Line 4"/>
          <p:cNvSpPr>
            <a:spLocks noChangeShapeType="1"/>
          </p:cNvSpPr>
          <p:nvPr/>
        </p:nvSpPr>
        <p:spPr bwMode="auto">
          <a:xfrm flipV="1">
            <a:off x="7653338" y="3417850"/>
            <a:ext cx="0" cy="885825"/>
          </a:xfrm>
          <a:prstGeom prst="line">
            <a:avLst/>
          </a:prstGeom>
          <a:noFill/>
          <a:ln w="38100">
            <a:solidFill>
              <a:srgbClr val="99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5" name="Line 5"/>
          <p:cNvSpPr>
            <a:spLocks noChangeShapeType="1"/>
          </p:cNvSpPr>
          <p:nvPr/>
        </p:nvSpPr>
        <p:spPr bwMode="auto">
          <a:xfrm flipV="1">
            <a:off x="5419725" y="2755863"/>
            <a:ext cx="1476375" cy="635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6" name="AutoShape 6"/>
          <p:cNvSpPr>
            <a:spLocks noChangeArrowheads="1"/>
          </p:cNvSpPr>
          <p:nvPr/>
        </p:nvSpPr>
        <p:spPr bwMode="auto">
          <a:xfrm>
            <a:off x="849313" y="4300500"/>
            <a:ext cx="1484312" cy="1000125"/>
          </a:xfrm>
          <a:prstGeom prst="roundRect">
            <a:avLst>
              <a:gd name="adj" fmla="val 12495"/>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7" name="AutoShape 7"/>
          <p:cNvSpPr>
            <a:spLocks noChangeArrowheads="1"/>
          </p:cNvSpPr>
          <p:nvPr/>
        </p:nvSpPr>
        <p:spPr bwMode="auto">
          <a:xfrm>
            <a:off x="6734175" y="4314788"/>
            <a:ext cx="1500188" cy="992187"/>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8" name="AutoShape 8"/>
          <p:cNvSpPr>
            <a:spLocks noChangeArrowheads="1"/>
          </p:cNvSpPr>
          <p:nvPr/>
        </p:nvSpPr>
        <p:spPr bwMode="auto">
          <a:xfrm>
            <a:off x="4648200" y="4286213"/>
            <a:ext cx="1484313" cy="998537"/>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89" name="AutoShape 9"/>
          <p:cNvSpPr>
            <a:spLocks noChangeArrowheads="1"/>
          </p:cNvSpPr>
          <p:nvPr/>
        </p:nvSpPr>
        <p:spPr bwMode="auto">
          <a:xfrm>
            <a:off x="6894513" y="2004661"/>
            <a:ext cx="1033462" cy="1398902"/>
          </a:xfrm>
          <a:prstGeom prst="roundRect">
            <a:avLst>
              <a:gd name="adj" fmla="val 12495"/>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50890" name="Oval 10"/>
          <p:cNvSpPr>
            <a:spLocks noChangeArrowheads="1"/>
          </p:cNvSpPr>
          <p:nvPr/>
        </p:nvSpPr>
        <p:spPr bwMode="auto">
          <a:xfrm>
            <a:off x="1409700" y="1990688"/>
            <a:ext cx="4035425" cy="1543050"/>
          </a:xfrm>
          <a:prstGeom prst="ellipse">
            <a:avLst/>
          </a:prstGeom>
          <a:solidFill>
            <a:srgbClr val="993366"/>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800">
              <a:solidFill>
                <a:schemeClr val="folHlink"/>
              </a:solidFill>
              <a:latin typeface="Arial" panose="020B0604020202020204" pitchFamily="34" charset="0"/>
            </a:endParaRPr>
          </a:p>
        </p:txBody>
      </p:sp>
      <p:sp>
        <p:nvSpPr>
          <p:cNvPr id="250891" name="Line 11"/>
          <p:cNvSpPr>
            <a:spLocks noChangeShapeType="1"/>
          </p:cNvSpPr>
          <p:nvPr/>
        </p:nvSpPr>
        <p:spPr bwMode="auto">
          <a:xfrm flipV="1">
            <a:off x="2090738" y="3475000"/>
            <a:ext cx="719137" cy="825500"/>
          </a:xfrm>
          <a:prstGeom prst="line">
            <a:avLst/>
          </a:prstGeom>
          <a:noFill/>
          <a:ln w="38100">
            <a:solidFill>
              <a:srgbClr val="99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2" name="Freeform 12"/>
          <p:cNvSpPr>
            <a:spLocks/>
          </p:cNvSpPr>
          <p:nvPr/>
        </p:nvSpPr>
        <p:spPr bwMode="auto">
          <a:xfrm>
            <a:off x="1806575" y="2649500"/>
            <a:ext cx="5081588" cy="1636713"/>
          </a:xfrm>
          <a:custGeom>
            <a:avLst/>
            <a:gdLst>
              <a:gd name="T0" fmla="*/ 0 w 3576"/>
              <a:gd name="T1" fmla="*/ 1924 h 1924"/>
              <a:gd name="T2" fmla="*/ 724 w 3576"/>
              <a:gd name="T3" fmla="*/ 568 h 1924"/>
              <a:gd name="T4" fmla="*/ 839 w 3576"/>
              <a:gd name="T5" fmla="*/ 403 h 1924"/>
              <a:gd name="T6" fmla="*/ 1102 w 3576"/>
              <a:gd name="T7" fmla="*/ 231 h 1924"/>
              <a:gd name="T8" fmla="*/ 1521 w 3576"/>
              <a:gd name="T9" fmla="*/ 91 h 1924"/>
              <a:gd name="T10" fmla="*/ 1932 w 3576"/>
              <a:gd name="T11" fmla="*/ 17 h 1924"/>
              <a:gd name="T12" fmla="*/ 2359 w 3576"/>
              <a:gd name="T13" fmla="*/ 1 h 1924"/>
              <a:gd name="T14" fmla="*/ 2614 w 3576"/>
              <a:gd name="T15" fmla="*/ 9 h 1924"/>
              <a:gd name="T16" fmla="*/ 3576 w 3576"/>
              <a:gd name="T17" fmla="*/ 9 h 1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76" h="1924">
                <a:moveTo>
                  <a:pt x="0" y="1924"/>
                </a:moveTo>
                <a:cubicBezTo>
                  <a:pt x="292" y="1372"/>
                  <a:pt x="584" y="821"/>
                  <a:pt x="724" y="568"/>
                </a:cubicBezTo>
                <a:cubicBezTo>
                  <a:pt x="864" y="315"/>
                  <a:pt x="776" y="459"/>
                  <a:pt x="839" y="403"/>
                </a:cubicBezTo>
                <a:cubicBezTo>
                  <a:pt x="902" y="347"/>
                  <a:pt x="988" y="283"/>
                  <a:pt x="1102" y="231"/>
                </a:cubicBezTo>
                <a:cubicBezTo>
                  <a:pt x="1216" y="179"/>
                  <a:pt x="1383" y="127"/>
                  <a:pt x="1521" y="91"/>
                </a:cubicBezTo>
                <a:cubicBezTo>
                  <a:pt x="1659" y="55"/>
                  <a:pt x="1792" y="32"/>
                  <a:pt x="1932" y="17"/>
                </a:cubicBezTo>
                <a:cubicBezTo>
                  <a:pt x="2072" y="2"/>
                  <a:pt x="2245" y="2"/>
                  <a:pt x="2359" y="1"/>
                </a:cubicBezTo>
                <a:cubicBezTo>
                  <a:pt x="2473" y="0"/>
                  <a:pt x="2411" y="8"/>
                  <a:pt x="2614" y="9"/>
                </a:cubicBezTo>
                <a:cubicBezTo>
                  <a:pt x="2817" y="10"/>
                  <a:pt x="3416" y="10"/>
                  <a:pt x="3576" y="9"/>
                </a:cubicBezTo>
              </a:path>
            </a:pathLst>
          </a:custGeom>
          <a:noFill/>
          <a:ln w="57150" cap="flat" cmpd="sng">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3" name="Line 13"/>
          <p:cNvSpPr>
            <a:spLocks noChangeShapeType="1"/>
          </p:cNvSpPr>
          <p:nvPr/>
        </p:nvSpPr>
        <p:spPr bwMode="auto">
          <a:xfrm>
            <a:off x="7281863" y="3428963"/>
            <a:ext cx="0" cy="866775"/>
          </a:xfrm>
          <a:prstGeom prst="line">
            <a:avLst/>
          </a:prstGeom>
          <a:noFill/>
          <a:ln w="5715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4" name="Freeform 14"/>
          <p:cNvSpPr>
            <a:spLocks/>
          </p:cNvSpPr>
          <p:nvPr/>
        </p:nvSpPr>
        <p:spPr bwMode="auto">
          <a:xfrm>
            <a:off x="4494213" y="2846350"/>
            <a:ext cx="2405062" cy="1431925"/>
          </a:xfrm>
          <a:custGeom>
            <a:avLst/>
            <a:gdLst>
              <a:gd name="T0" fmla="*/ 1596 w 1596"/>
              <a:gd name="T1" fmla="*/ 14 h 1765"/>
              <a:gd name="T2" fmla="*/ 593 w 1596"/>
              <a:gd name="T3" fmla="*/ 23 h 1765"/>
              <a:gd name="T4" fmla="*/ 157 w 1596"/>
              <a:gd name="T5" fmla="*/ 154 h 1765"/>
              <a:gd name="T6" fmla="*/ 67 w 1596"/>
              <a:gd name="T7" fmla="*/ 393 h 1765"/>
              <a:gd name="T8" fmla="*/ 100 w 1596"/>
              <a:gd name="T9" fmla="*/ 606 h 1765"/>
              <a:gd name="T10" fmla="*/ 667 w 1596"/>
              <a:gd name="T11" fmla="*/ 1765 h 1765"/>
            </a:gdLst>
            <a:ahLst/>
            <a:cxnLst>
              <a:cxn ang="0">
                <a:pos x="T0" y="T1"/>
              </a:cxn>
              <a:cxn ang="0">
                <a:pos x="T2" y="T3"/>
              </a:cxn>
              <a:cxn ang="0">
                <a:pos x="T4" y="T5"/>
              </a:cxn>
              <a:cxn ang="0">
                <a:pos x="T6" y="T7"/>
              </a:cxn>
              <a:cxn ang="0">
                <a:pos x="T8" y="T9"/>
              </a:cxn>
              <a:cxn ang="0">
                <a:pos x="T10" y="T11"/>
              </a:cxn>
            </a:cxnLst>
            <a:rect l="0" t="0" r="r" b="b"/>
            <a:pathLst>
              <a:path w="1596" h="1765">
                <a:moveTo>
                  <a:pt x="1596" y="14"/>
                </a:moveTo>
                <a:cubicBezTo>
                  <a:pt x="1214" y="7"/>
                  <a:pt x="833" y="0"/>
                  <a:pt x="593" y="23"/>
                </a:cubicBezTo>
                <a:cubicBezTo>
                  <a:pt x="353" y="46"/>
                  <a:pt x="245" y="92"/>
                  <a:pt x="157" y="154"/>
                </a:cubicBezTo>
                <a:cubicBezTo>
                  <a:pt x="69" y="216"/>
                  <a:pt x="76" y="318"/>
                  <a:pt x="67" y="393"/>
                </a:cubicBezTo>
                <a:cubicBezTo>
                  <a:pt x="58" y="468"/>
                  <a:pt x="0" y="377"/>
                  <a:pt x="100" y="606"/>
                </a:cubicBezTo>
                <a:cubicBezTo>
                  <a:pt x="200" y="835"/>
                  <a:pt x="572" y="1572"/>
                  <a:pt x="667" y="1765"/>
                </a:cubicBezTo>
              </a:path>
            </a:pathLst>
          </a:custGeom>
          <a:noFill/>
          <a:ln w="38100" cap="flat" cmpd="sng">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895" name="AutoShape 15"/>
          <p:cNvSpPr>
            <a:spLocks noChangeAspect="1" noChangeArrowheads="1" noTextEdit="1"/>
          </p:cNvSpPr>
          <p:nvPr/>
        </p:nvSpPr>
        <p:spPr bwMode="auto">
          <a:xfrm flipH="1">
            <a:off x="1206500" y="4449725"/>
            <a:ext cx="987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250896" name="Group 16"/>
          <p:cNvGrpSpPr>
            <a:grpSpLocks/>
          </p:cNvGrpSpPr>
          <p:nvPr/>
        </p:nvGrpSpPr>
        <p:grpSpPr bwMode="auto">
          <a:xfrm flipH="1">
            <a:off x="1211263" y="4875175"/>
            <a:ext cx="212725" cy="252413"/>
            <a:chOff x="4977" y="3425"/>
            <a:chExt cx="134" cy="159"/>
          </a:xfrm>
        </p:grpSpPr>
        <p:sp>
          <p:nvSpPr>
            <p:cNvPr id="250897" name="Freeform 17"/>
            <p:cNvSpPr>
              <a:spLocks/>
            </p:cNvSpPr>
            <p:nvPr/>
          </p:nvSpPr>
          <p:spPr bwMode="auto">
            <a:xfrm>
              <a:off x="4977" y="3425"/>
              <a:ext cx="134" cy="159"/>
            </a:xfrm>
            <a:custGeom>
              <a:avLst/>
              <a:gdLst>
                <a:gd name="T0" fmla="*/ 419 w 941"/>
                <a:gd name="T1" fmla="*/ 187 h 1269"/>
                <a:gd name="T2" fmla="*/ 591 w 941"/>
                <a:gd name="T3" fmla="*/ 172 h 1269"/>
                <a:gd name="T4" fmla="*/ 695 w 941"/>
                <a:gd name="T5" fmla="*/ 145 h 1269"/>
                <a:gd name="T6" fmla="*/ 727 w 941"/>
                <a:gd name="T7" fmla="*/ 98 h 1269"/>
                <a:gd name="T8" fmla="*/ 727 w 941"/>
                <a:gd name="T9" fmla="*/ 56 h 1269"/>
                <a:gd name="T10" fmla="*/ 756 w 941"/>
                <a:gd name="T11" fmla="*/ 21 h 1269"/>
                <a:gd name="T12" fmla="*/ 852 w 941"/>
                <a:gd name="T13" fmla="*/ 0 h 1269"/>
                <a:gd name="T14" fmla="*/ 941 w 941"/>
                <a:gd name="T15" fmla="*/ 7 h 1269"/>
                <a:gd name="T16" fmla="*/ 832 w 941"/>
                <a:gd name="T17" fmla="*/ 989 h 1269"/>
                <a:gd name="T18" fmla="*/ 756 w 941"/>
                <a:gd name="T19" fmla="*/ 1079 h 1269"/>
                <a:gd name="T20" fmla="*/ 660 w 941"/>
                <a:gd name="T21" fmla="*/ 1168 h 1269"/>
                <a:gd name="T22" fmla="*/ 524 w 941"/>
                <a:gd name="T23" fmla="*/ 1236 h 1269"/>
                <a:gd name="T24" fmla="*/ 364 w 941"/>
                <a:gd name="T25" fmla="*/ 1257 h 1269"/>
                <a:gd name="T26" fmla="*/ 150 w 941"/>
                <a:gd name="T27" fmla="*/ 1269 h 1269"/>
                <a:gd name="T28" fmla="*/ 27 w 941"/>
                <a:gd name="T29" fmla="*/ 1250 h 1269"/>
                <a:gd name="T30" fmla="*/ 0 w 941"/>
                <a:gd name="T31" fmla="*/ 1180 h 1269"/>
                <a:gd name="T32" fmla="*/ 14 w 941"/>
                <a:gd name="T33" fmla="*/ 1091 h 1269"/>
                <a:gd name="T34" fmla="*/ 103 w 941"/>
                <a:gd name="T35" fmla="*/ 817 h 1269"/>
                <a:gd name="T36" fmla="*/ 177 w 941"/>
                <a:gd name="T37" fmla="*/ 544 h 1269"/>
                <a:gd name="T38" fmla="*/ 212 w 941"/>
                <a:gd name="T39" fmla="*/ 337 h 1269"/>
                <a:gd name="T40" fmla="*/ 212 w 941"/>
                <a:gd name="T41" fmla="*/ 282 h 1269"/>
                <a:gd name="T42" fmla="*/ 261 w 941"/>
                <a:gd name="T43" fmla="*/ 207 h 1269"/>
                <a:gd name="T44" fmla="*/ 317 w 941"/>
                <a:gd name="T45" fmla="*/ 187 h 1269"/>
                <a:gd name="T46" fmla="*/ 419 w 941"/>
                <a:gd name="T47" fmla="*/ 18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1" h="1269">
                  <a:moveTo>
                    <a:pt x="419" y="187"/>
                  </a:moveTo>
                  <a:lnTo>
                    <a:pt x="591" y="172"/>
                  </a:lnTo>
                  <a:lnTo>
                    <a:pt x="695" y="145"/>
                  </a:lnTo>
                  <a:lnTo>
                    <a:pt x="727" y="98"/>
                  </a:lnTo>
                  <a:lnTo>
                    <a:pt x="727" y="56"/>
                  </a:lnTo>
                  <a:lnTo>
                    <a:pt x="756" y="21"/>
                  </a:lnTo>
                  <a:lnTo>
                    <a:pt x="852" y="0"/>
                  </a:lnTo>
                  <a:lnTo>
                    <a:pt x="941" y="7"/>
                  </a:lnTo>
                  <a:lnTo>
                    <a:pt x="832" y="989"/>
                  </a:lnTo>
                  <a:lnTo>
                    <a:pt x="756" y="1079"/>
                  </a:lnTo>
                  <a:lnTo>
                    <a:pt x="660" y="1168"/>
                  </a:lnTo>
                  <a:lnTo>
                    <a:pt x="524" y="1236"/>
                  </a:lnTo>
                  <a:lnTo>
                    <a:pt x="364" y="1257"/>
                  </a:lnTo>
                  <a:lnTo>
                    <a:pt x="150" y="1269"/>
                  </a:lnTo>
                  <a:lnTo>
                    <a:pt x="27" y="1250"/>
                  </a:lnTo>
                  <a:lnTo>
                    <a:pt x="0" y="1180"/>
                  </a:lnTo>
                  <a:lnTo>
                    <a:pt x="14" y="1091"/>
                  </a:lnTo>
                  <a:lnTo>
                    <a:pt x="103" y="817"/>
                  </a:lnTo>
                  <a:lnTo>
                    <a:pt x="177" y="544"/>
                  </a:lnTo>
                  <a:lnTo>
                    <a:pt x="212" y="337"/>
                  </a:lnTo>
                  <a:lnTo>
                    <a:pt x="212" y="282"/>
                  </a:lnTo>
                  <a:lnTo>
                    <a:pt x="261" y="207"/>
                  </a:lnTo>
                  <a:lnTo>
                    <a:pt x="317" y="187"/>
                  </a:lnTo>
                  <a:lnTo>
                    <a:pt x="419" y="187"/>
                  </a:lnTo>
                  <a:close/>
                </a:path>
              </a:pathLst>
            </a:custGeom>
            <a:solidFill>
              <a:srgbClr val="404040"/>
            </a:solidFill>
            <a:ln w="1588">
              <a:solidFill>
                <a:srgbClr val="000000"/>
              </a:solidFill>
              <a:prstDash val="solid"/>
              <a:round/>
              <a:headEnd/>
              <a:tailEnd/>
            </a:ln>
          </p:spPr>
          <p:txBody>
            <a:bodyPr/>
            <a:lstStyle/>
            <a:p>
              <a:endParaRPr lang="en-US"/>
            </a:p>
          </p:txBody>
        </p:sp>
        <p:sp>
          <p:nvSpPr>
            <p:cNvPr id="250898" name="Freeform 18"/>
            <p:cNvSpPr>
              <a:spLocks/>
            </p:cNvSpPr>
            <p:nvPr/>
          </p:nvSpPr>
          <p:spPr bwMode="auto">
            <a:xfrm>
              <a:off x="4992" y="3433"/>
              <a:ext cx="116" cy="146"/>
            </a:xfrm>
            <a:custGeom>
              <a:avLst/>
              <a:gdLst>
                <a:gd name="T0" fmla="*/ 280 w 809"/>
                <a:gd name="T1" fmla="*/ 233 h 1164"/>
                <a:gd name="T2" fmla="*/ 433 w 809"/>
                <a:gd name="T3" fmla="*/ 226 h 1164"/>
                <a:gd name="T4" fmla="*/ 590 w 809"/>
                <a:gd name="T5" fmla="*/ 198 h 1164"/>
                <a:gd name="T6" fmla="*/ 685 w 809"/>
                <a:gd name="T7" fmla="*/ 151 h 1164"/>
                <a:gd name="T8" fmla="*/ 740 w 809"/>
                <a:gd name="T9" fmla="*/ 109 h 1164"/>
                <a:gd name="T10" fmla="*/ 809 w 809"/>
                <a:gd name="T11" fmla="*/ 0 h 1164"/>
                <a:gd name="T12" fmla="*/ 706 w 809"/>
                <a:gd name="T13" fmla="*/ 896 h 1164"/>
                <a:gd name="T14" fmla="*/ 637 w 809"/>
                <a:gd name="T15" fmla="*/ 979 h 1164"/>
                <a:gd name="T16" fmla="*/ 562 w 809"/>
                <a:gd name="T17" fmla="*/ 1054 h 1164"/>
                <a:gd name="T18" fmla="*/ 467 w 809"/>
                <a:gd name="T19" fmla="*/ 1108 h 1164"/>
                <a:gd name="T20" fmla="*/ 384 w 809"/>
                <a:gd name="T21" fmla="*/ 1136 h 1164"/>
                <a:gd name="T22" fmla="*/ 280 w 809"/>
                <a:gd name="T23" fmla="*/ 1150 h 1164"/>
                <a:gd name="T24" fmla="*/ 185 w 809"/>
                <a:gd name="T25" fmla="*/ 1164 h 1164"/>
                <a:gd name="T26" fmla="*/ 75 w 809"/>
                <a:gd name="T27" fmla="*/ 1164 h 1164"/>
                <a:gd name="T28" fmla="*/ 26 w 809"/>
                <a:gd name="T29" fmla="*/ 1150 h 1164"/>
                <a:gd name="T30" fmla="*/ 0 w 809"/>
                <a:gd name="T31" fmla="*/ 1108 h 1164"/>
                <a:gd name="T32" fmla="*/ 12 w 809"/>
                <a:gd name="T33" fmla="*/ 1042 h 1164"/>
                <a:gd name="T34" fmla="*/ 82 w 809"/>
                <a:gd name="T35" fmla="*/ 882 h 1164"/>
                <a:gd name="T36" fmla="*/ 200 w 809"/>
                <a:gd name="T37" fmla="*/ 349 h 1164"/>
                <a:gd name="T38" fmla="*/ 219 w 809"/>
                <a:gd name="T39" fmla="*/ 274 h 1164"/>
                <a:gd name="T40" fmla="*/ 280 w 809"/>
                <a:gd name="T41" fmla="*/ 233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9" h="1164">
                  <a:moveTo>
                    <a:pt x="280" y="233"/>
                  </a:moveTo>
                  <a:lnTo>
                    <a:pt x="433" y="226"/>
                  </a:lnTo>
                  <a:lnTo>
                    <a:pt x="590" y="198"/>
                  </a:lnTo>
                  <a:lnTo>
                    <a:pt x="685" y="151"/>
                  </a:lnTo>
                  <a:lnTo>
                    <a:pt x="740" y="109"/>
                  </a:lnTo>
                  <a:lnTo>
                    <a:pt x="809" y="0"/>
                  </a:lnTo>
                  <a:lnTo>
                    <a:pt x="706" y="896"/>
                  </a:lnTo>
                  <a:lnTo>
                    <a:pt x="637" y="979"/>
                  </a:lnTo>
                  <a:lnTo>
                    <a:pt x="562" y="1054"/>
                  </a:lnTo>
                  <a:lnTo>
                    <a:pt x="467" y="1108"/>
                  </a:lnTo>
                  <a:lnTo>
                    <a:pt x="384" y="1136"/>
                  </a:lnTo>
                  <a:lnTo>
                    <a:pt x="280" y="1150"/>
                  </a:lnTo>
                  <a:lnTo>
                    <a:pt x="185" y="1164"/>
                  </a:lnTo>
                  <a:lnTo>
                    <a:pt x="75" y="1164"/>
                  </a:lnTo>
                  <a:lnTo>
                    <a:pt x="26" y="1150"/>
                  </a:lnTo>
                  <a:lnTo>
                    <a:pt x="0" y="1108"/>
                  </a:lnTo>
                  <a:lnTo>
                    <a:pt x="12" y="1042"/>
                  </a:lnTo>
                  <a:lnTo>
                    <a:pt x="82" y="882"/>
                  </a:lnTo>
                  <a:lnTo>
                    <a:pt x="200" y="349"/>
                  </a:lnTo>
                  <a:lnTo>
                    <a:pt x="219" y="274"/>
                  </a:lnTo>
                  <a:lnTo>
                    <a:pt x="280" y="233"/>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899" name="Group 19"/>
          <p:cNvGrpSpPr>
            <a:grpSpLocks/>
          </p:cNvGrpSpPr>
          <p:nvPr/>
        </p:nvGrpSpPr>
        <p:grpSpPr bwMode="auto">
          <a:xfrm>
            <a:off x="7112000" y="4449725"/>
            <a:ext cx="720725" cy="611188"/>
            <a:chOff x="877" y="2200"/>
            <a:chExt cx="586" cy="581"/>
          </a:xfrm>
        </p:grpSpPr>
        <p:grpSp>
          <p:nvGrpSpPr>
            <p:cNvPr id="250900" name="Group 20"/>
            <p:cNvGrpSpPr>
              <a:grpSpLocks/>
            </p:cNvGrpSpPr>
            <p:nvPr/>
          </p:nvGrpSpPr>
          <p:grpSpPr bwMode="auto">
            <a:xfrm>
              <a:off x="877" y="2346"/>
              <a:ext cx="223" cy="256"/>
              <a:chOff x="787" y="2346"/>
              <a:chExt cx="223" cy="256"/>
            </a:xfrm>
          </p:grpSpPr>
          <p:sp>
            <p:nvSpPr>
              <p:cNvPr id="250901" name="Freeform 21"/>
              <p:cNvSpPr>
                <a:spLocks/>
              </p:cNvSpPr>
              <p:nvPr/>
            </p:nvSpPr>
            <p:spPr bwMode="auto">
              <a:xfrm>
                <a:off x="787" y="2346"/>
                <a:ext cx="72" cy="232"/>
              </a:xfrm>
              <a:custGeom>
                <a:avLst/>
                <a:gdLst>
                  <a:gd name="T0" fmla="*/ 68 w 72"/>
                  <a:gd name="T1" fmla="*/ 4 h 232"/>
                  <a:gd name="T2" fmla="*/ 56 w 72"/>
                  <a:gd name="T3" fmla="*/ 1 h 232"/>
                  <a:gd name="T4" fmla="*/ 51 w 72"/>
                  <a:gd name="T5" fmla="*/ 0 h 232"/>
                  <a:gd name="T6" fmla="*/ 46 w 72"/>
                  <a:gd name="T7" fmla="*/ 0 h 232"/>
                  <a:gd name="T8" fmla="*/ 41 w 72"/>
                  <a:gd name="T9" fmla="*/ 0 h 232"/>
                  <a:gd name="T10" fmla="*/ 32 w 72"/>
                  <a:gd name="T11" fmla="*/ 3 h 232"/>
                  <a:gd name="T12" fmla="*/ 26 w 72"/>
                  <a:gd name="T13" fmla="*/ 5 h 232"/>
                  <a:gd name="T14" fmla="*/ 20 w 72"/>
                  <a:gd name="T15" fmla="*/ 9 h 232"/>
                  <a:gd name="T16" fmla="*/ 15 w 72"/>
                  <a:gd name="T17" fmla="*/ 12 h 232"/>
                  <a:gd name="T18" fmla="*/ 10 w 72"/>
                  <a:gd name="T19" fmla="*/ 17 h 232"/>
                  <a:gd name="T20" fmla="*/ 6 w 72"/>
                  <a:gd name="T21" fmla="*/ 31 h 232"/>
                  <a:gd name="T22" fmla="*/ 3 w 72"/>
                  <a:gd name="T23" fmla="*/ 48 h 232"/>
                  <a:gd name="T24" fmla="*/ 0 w 72"/>
                  <a:gd name="T25" fmla="*/ 84 h 232"/>
                  <a:gd name="T26" fmla="*/ 0 w 72"/>
                  <a:gd name="T27" fmla="*/ 119 h 232"/>
                  <a:gd name="T28" fmla="*/ 2 w 72"/>
                  <a:gd name="T29" fmla="*/ 167 h 232"/>
                  <a:gd name="T30" fmla="*/ 5 w 72"/>
                  <a:gd name="T31" fmla="*/ 191 h 232"/>
                  <a:gd name="T32" fmla="*/ 7 w 72"/>
                  <a:gd name="T33" fmla="*/ 201 h 232"/>
                  <a:gd name="T34" fmla="*/ 11 w 72"/>
                  <a:gd name="T35" fmla="*/ 212 h 232"/>
                  <a:gd name="T36" fmla="*/ 12 w 72"/>
                  <a:gd name="T37" fmla="*/ 217 h 232"/>
                  <a:gd name="T38" fmla="*/ 16 w 72"/>
                  <a:gd name="T39" fmla="*/ 221 h 232"/>
                  <a:gd name="T40" fmla="*/ 21 w 72"/>
                  <a:gd name="T41" fmla="*/ 224 h 232"/>
                  <a:gd name="T42" fmla="*/ 27 w 72"/>
                  <a:gd name="T43" fmla="*/ 227 h 232"/>
                  <a:gd name="T44" fmla="*/ 34 w 72"/>
                  <a:gd name="T45" fmla="*/ 228 h 232"/>
                  <a:gd name="T46" fmla="*/ 43 w 72"/>
                  <a:gd name="T47" fmla="*/ 230 h 232"/>
                  <a:gd name="T48" fmla="*/ 56 w 72"/>
                  <a:gd name="T49" fmla="*/ 231 h 232"/>
                  <a:gd name="T50" fmla="*/ 71 w 72"/>
                  <a:gd name="T51" fmla="*/ 225 h 232"/>
                  <a:gd name="T52" fmla="*/ 61 w 72"/>
                  <a:gd name="T53" fmla="*/ 169 h 232"/>
                  <a:gd name="T54" fmla="*/ 46 w 72"/>
                  <a:gd name="T55" fmla="*/ 173 h 232"/>
                  <a:gd name="T56" fmla="*/ 30 w 72"/>
                  <a:gd name="T57" fmla="*/ 175 h 232"/>
                  <a:gd name="T58" fmla="*/ 28 w 72"/>
                  <a:gd name="T59" fmla="*/ 156 h 232"/>
                  <a:gd name="T60" fmla="*/ 26 w 72"/>
                  <a:gd name="T61" fmla="*/ 145 h 232"/>
                  <a:gd name="T62" fmla="*/ 26 w 72"/>
                  <a:gd name="T63" fmla="*/ 75 h 232"/>
                  <a:gd name="T64" fmla="*/ 31 w 72"/>
                  <a:gd name="T65" fmla="*/ 52 h 232"/>
                  <a:gd name="T66" fmla="*/ 45 w 72"/>
                  <a:gd name="T67" fmla="*/ 58 h 232"/>
                  <a:gd name="T68" fmla="*/ 59 w 72"/>
                  <a:gd name="T69" fmla="*/ 59 h 232"/>
                  <a:gd name="T70" fmla="*/ 68 w 72"/>
                  <a:gd name="T71" fmla="*/ 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232">
                    <a:moveTo>
                      <a:pt x="68" y="4"/>
                    </a:moveTo>
                    <a:lnTo>
                      <a:pt x="56" y="1"/>
                    </a:lnTo>
                    <a:lnTo>
                      <a:pt x="51" y="0"/>
                    </a:lnTo>
                    <a:lnTo>
                      <a:pt x="46" y="0"/>
                    </a:lnTo>
                    <a:lnTo>
                      <a:pt x="41" y="0"/>
                    </a:lnTo>
                    <a:lnTo>
                      <a:pt x="32" y="3"/>
                    </a:lnTo>
                    <a:lnTo>
                      <a:pt x="26" y="5"/>
                    </a:lnTo>
                    <a:lnTo>
                      <a:pt x="20" y="9"/>
                    </a:lnTo>
                    <a:lnTo>
                      <a:pt x="15" y="12"/>
                    </a:lnTo>
                    <a:lnTo>
                      <a:pt x="10" y="17"/>
                    </a:lnTo>
                    <a:lnTo>
                      <a:pt x="6" y="31"/>
                    </a:lnTo>
                    <a:lnTo>
                      <a:pt x="3" y="48"/>
                    </a:lnTo>
                    <a:lnTo>
                      <a:pt x="0" y="84"/>
                    </a:lnTo>
                    <a:lnTo>
                      <a:pt x="0" y="119"/>
                    </a:lnTo>
                    <a:lnTo>
                      <a:pt x="2" y="167"/>
                    </a:lnTo>
                    <a:lnTo>
                      <a:pt x="5" y="191"/>
                    </a:lnTo>
                    <a:lnTo>
                      <a:pt x="7" y="201"/>
                    </a:lnTo>
                    <a:lnTo>
                      <a:pt x="11" y="212"/>
                    </a:lnTo>
                    <a:lnTo>
                      <a:pt x="12" y="217"/>
                    </a:lnTo>
                    <a:lnTo>
                      <a:pt x="16" y="221"/>
                    </a:lnTo>
                    <a:lnTo>
                      <a:pt x="21" y="224"/>
                    </a:lnTo>
                    <a:lnTo>
                      <a:pt x="27" y="227"/>
                    </a:lnTo>
                    <a:lnTo>
                      <a:pt x="34" y="228"/>
                    </a:lnTo>
                    <a:lnTo>
                      <a:pt x="43" y="230"/>
                    </a:lnTo>
                    <a:lnTo>
                      <a:pt x="56" y="231"/>
                    </a:lnTo>
                    <a:lnTo>
                      <a:pt x="71" y="225"/>
                    </a:lnTo>
                    <a:lnTo>
                      <a:pt x="61" y="169"/>
                    </a:lnTo>
                    <a:lnTo>
                      <a:pt x="46" y="173"/>
                    </a:lnTo>
                    <a:lnTo>
                      <a:pt x="30" y="175"/>
                    </a:lnTo>
                    <a:lnTo>
                      <a:pt x="28" y="156"/>
                    </a:lnTo>
                    <a:lnTo>
                      <a:pt x="26" y="145"/>
                    </a:lnTo>
                    <a:lnTo>
                      <a:pt x="26" y="75"/>
                    </a:lnTo>
                    <a:lnTo>
                      <a:pt x="31" y="52"/>
                    </a:lnTo>
                    <a:lnTo>
                      <a:pt x="45" y="58"/>
                    </a:lnTo>
                    <a:lnTo>
                      <a:pt x="59" y="59"/>
                    </a:lnTo>
                    <a:lnTo>
                      <a:pt x="68" y="4"/>
                    </a:lnTo>
                  </a:path>
                </a:pathLst>
              </a:custGeom>
              <a:solidFill>
                <a:srgbClr val="FFE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2" name="Freeform 22"/>
              <p:cNvSpPr>
                <a:spLocks/>
              </p:cNvSpPr>
              <p:nvPr/>
            </p:nvSpPr>
            <p:spPr bwMode="auto">
              <a:xfrm>
                <a:off x="833" y="2516"/>
                <a:ext cx="26" cy="62"/>
              </a:xfrm>
              <a:custGeom>
                <a:avLst/>
                <a:gdLst>
                  <a:gd name="T0" fmla="*/ 15 w 26"/>
                  <a:gd name="T1" fmla="*/ 0 h 62"/>
                  <a:gd name="T2" fmla="*/ 0 w 26"/>
                  <a:gd name="T3" fmla="*/ 3 h 62"/>
                  <a:gd name="T4" fmla="*/ 10 w 26"/>
                  <a:gd name="T5" fmla="*/ 61 h 62"/>
                  <a:gd name="T6" fmla="*/ 25 w 26"/>
                  <a:gd name="T7" fmla="*/ 55 h 62"/>
                  <a:gd name="T8" fmla="*/ 15 w 26"/>
                  <a:gd name="T9" fmla="*/ 0 h 62"/>
                </a:gdLst>
                <a:ahLst/>
                <a:cxnLst>
                  <a:cxn ang="0">
                    <a:pos x="T0" y="T1"/>
                  </a:cxn>
                  <a:cxn ang="0">
                    <a:pos x="T2" y="T3"/>
                  </a:cxn>
                  <a:cxn ang="0">
                    <a:pos x="T4" y="T5"/>
                  </a:cxn>
                  <a:cxn ang="0">
                    <a:pos x="T6" y="T7"/>
                  </a:cxn>
                  <a:cxn ang="0">
                    <a:pos x="T8" y="T9"/>
                  </a:cxn>
                </a:cxnLst>
                <a:rect l="0" t="0" r="r" b="b"/>
                <a:pathLst>
                  <a:path w="26" h="62">
                    <a:moveTo>
                      <a:pt x="15" y="0"/>
                    </a:moveTo>
                    <a:lnTo>
                      <a:pt x="0" y="3"/>
                    </a:lnTo>
                    <a:lnTo>
                      <a:pt x="10" y="61"/>
                    </a:lnTo>
                    <a:lnTo>
                      <a:pt x="25" y="55"/>
                    </a:lnTo>
                    <a:lnTo>
                      <a:pt x="15" y="0"/>
                    </a:lnTo>
                  </a:path>
                </a:pathLst>
              </a:custGeom>
              <a:solidFill>
                <a:srgbClr val="FFE0C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3" name="Freeform 23"/>
              <p:cNvSpPr>
                <a:spLocks/>
              </p:cNvSpPr>
              <p:nvPr/>
            </p:nvSpPr>
            <p:spPr bwMode="auto">
              <a:xfrm>
                <a:off x="833" y="2348"/>
                <a:ext cx="24" cy="60"/>
              </a:xfrm>
              <a:custGeom>
                <a:avLst/>
                <a:gdLst>
                  <a:gd name="T0" fmla="*/ 10 w 24"/>
                  <a:gd name="T1" fmla="*/ 0 h 60"/>
                  <a:gd name="T2" fmla="*/ 23 w 24"/>
                  <a:gd name="T3" fmla="*/ 4 h 60"/>
                  <a:gd name="T4" fmla="*/ 14 w 24"/>
                  <a:gd name="T5" fmla="*/ 59 h 60"/>
                  <a:gd name="T6" fmla="*/ 0 w 24"/>
                  <a:gd name="T7" fmla="*/ 56 h 60"/>
                  <a:gd name="T8" fmla="*/ 10 w 24"/>
                  <a:gd name="T9" fmla="*/ 0 h 60"/>
                </a:gdLst>
                <a:ahLst/>
                <a:cxnLst>
                  <a:cxn ang="0">
                    <a:pos x="T0" y="T1"/>
                  </a:cxn>
                  <a:cxn ang="0">
                    <a:pos x="T2" y="T3"/>
                  </a:cxn>
                  <a:cxn ang="0">
                    <a:pos x="T4" y="T5"/>
                  </a:cxn>
                  <a:cxn ang="0">
                    <a:pos x="T6" y="T7"/>
                  </a:cxn>
                  <a:cxn ang="0">
                    <a:pos x="T8" y="T9"/>
                  </a:cxn>
                </a:cxnLst>
                <a:rect l="0" t="0" r="r" b="b"/>
                <a:pathLst>
                  <a:path w="24" h="60">
                    <a:moveTo>
                      <a:pt x="10" y="0"/>
                    </a:moveTo>
                    <a:lnTo>
                      <a:pt x="23" y="4"/>
                    </a:lnTo>
                    <a:lnTo>
                      <a:pt x="14" y="59"/>
                    </a:lnTo>
                    <a:lnTo>
                      <a:pt x="0" y="56"/>
                    </a:lnTo>
                    <a:lnTo>
                      <a:pt x="10" y="0"/>
                    </a:lnTo>
                  </a:path>
                </a:pathLst>
              </a:custGeom>
              <a:solidFill>
                <a:srgbClr val="FFE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4" name="Freeform 24"/>
              <p:cNvSpPr>
                <a:spLocks/>
              </p:cNvSpPr>
              <p:nvPr/>
            </p:nvSpPr>
            <p:spPr bwMode="auto">
              <a:xfrm>
                <a:off x="830" y="2576"/>
                <a:ext cx="60" cy="26"/>
              </a:xfrm>
              <a:custGeom>
                <a:avLst/>
                <a:gdLst>
                  <a:gd name="T0" fmla="*/ 1 w 60"/>
                  <a:gd name="T1" fmla="*/ 0 h 26"/>
                  <a:gd name="T2" fmla="*/ 0 w 60"/>
                  <a:gd name="T3" fmla="*/ 4 h 26"/>
                  <a:gd name="T4" fmla="*/ 0 w 60"/>
                  <a:gd name="T5" fmla="*/ 8 h 26"/>
                  <a:gd name="T6" fmla="*/ 0 w 60"/>
                  <a:gd name="T7" fmla="*/ 12 h 26"/>
                  <a:gd name="T8" fmla="*/ 1 w 60"/>
                  <a:gd name="T9" fmla="*/ 13 h 26"/>
                  <a:gd name="T10" fmla="*/ 4 w 60"/>
                  <a:gd name="T11" fmla="*/ 16 h 26"/>
                  <a:gd name="T12" fmla="*/ 15 w 60"/>
                  <a:gd name="T13" fmla="*/ 25 h 26"/>
                  <a:gd name="T14" fmla="*/ 24 w 60"/>
                  <a:gd name="T15" fmla="*/ 25 h 26"/>
                  <a:gd name="T16" fmla="*/ 34 w 60"/>
                  <a:gd name="T17" fmla="*/ 9 h 26"/>
                  <a:gd name="T18" fmla="*/ 51 w 60"/>
                  <a:gd name="T19" fmla="*/ 25 h 26"/>
                  <a:gd name="T20" fmla="*/ 59 w 60"/>
                  <a:gd name="T21" fmla="*/ 25 h 26"/>
                  <a:gd name="T22" fmla="*/ 37 w 60"/>
                  <a:gd name="T23" fmla="*/ 3 h 26"/>
                  <a:gd name="T24" fmla="*/ 30 w 60"/>
                  <a:gd name="T25" fmla="*/ 3 h 26"/>
                  <a:gd name="T26" fmla="*/ 22 w 60"/>
                  <a:gd name="T27" fmla="*/ 16 h 26"/>
                  <a:gd name="T28" fmla="*/ 20 w 60"/>
                  <a:gd name="T29" fmla="*/ 19 h 26"/>
                  <a:gd name="T30" fmla="*/ 18 w 60"/>
                  <a:gd name="T31" fmla="*/ 21 h 26"/>
                  <a:gd name="T32" fmla="*/ 17 w 60"/>
                  <a:gd name="T33" fmla="*/ 20 h 26"/>
                  <a:gd name="T34" fmla="*/ 13 w 60"/>
                  <a:gd name="T35" fmla="*/ 18 h 26"/>
                  <a:gd name="T36" fmla="*/ 10 w 60"/>
                  <a:gd name="T37" fmla="*/ 14 h 26"/>
                  <a:gd name="T38" fmla="*/ 6 w 60"/>
                  <a:gd name="T39" fmla="*/ 12 h 26"/>
                  <a:gd name="T40" fmla="*/ 5 w 60"/>
                  <a:gd name="T41" fmla="*/ 10 h 26"/>
                  <a:gd name="T42" fmla="*/ 4 w 60"/>
                  <a:gd name="T43" fmla="*/ 8 h 26"/>
                  <a:gd name="T44" fmla="*/ 5 w 60"/>
                  <a:gd name="T45" fmla="*/ 4 h 26"/>
                  <a:gd name="T46" fmla="*/ 6 w 60"/>
                  <a:gd name="T47" fmla="*/ 0 h 26"/>
                  <a:gd name="T48" fmla="*/ 1 w 60"/>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26">
                    <a:moveTo>
                      <a:pt x="1" y="0"/>
                    </a:moveTo>
                    <a:lnTo>
                      <a:pt x="0" y="4"/>
                    </a:lnTo>
                    <a:lnTo>
                      <a:pt x="0" y="8"/>
                    </a:lnTo>
                    <a:lnTo>
                      <a:pt x="0" y="12"/>
                    </a:lnTo>
                    <a:lnTo>
                      <a:pt x="1" y="13"/>
                    </a:lnTo>
                    <a:lnTo>
                      <a:pt x="4" y="16"/>
                    </a:lnTo>
                    <a:lnTo>
                      <a:pt x="15" y="25"/>
                    </a:lnTo>
                    <a:lnTo>
                      <a:pt x="24" y="25"/>
                    </a:lnTo>
                    <a:lnTo>
                      <a:pt x="34" y="9"/>
                    </a:lnTo>
                    <a:lnTo>
                      <a:pt x="51" y="25"/>
                    </a:lnTo>
                    <a:lnTo>
                      <a:pt x="59" y="25"/>
                    </a:lnTo>
                    <a:lnTo>
                      <a:pt x="37" y="3"/>
                    </a:lnTo>
                    <a:lnTo>
                      <a:pt x="30" y="3"/>
                    </a:lnTo>
                    <a:lnTo>
                      <a:pt x="22" y="16"/>
                    </a:lnTo>
                    <a:lnTo>
                      <a:pt x="20" y="19"/>
                    </a:lnTo>
                    <a:lnTo>
                      <a:pt x="18" y="21"/>
                    </a:lnTo>
                    <a:lnTo>
                      <a:pt x="17" y="20"/>
                    </a:lnTo>
                    <a:lnTo>
                      <a:pt x="13" y="18"/>
                    </a:lnTo>
                    <a:lnTo>
                      <a:pt x="10" y="14"/>
                    </a:lnTo>
                    <a:lnTo>
                      <a:pt x="6" y="12"/>
                    </a:lnTo>
                    <a:lnTo>
                      <a:pt x="5" y="10"/>
                    </a:lnTo>
                    <a:lnTo>
                      <a:pt x="4" y="8"/>
                    </a:lnTo>
                    <a:lnTo>
                      <a:pt x="5" y="4"/>
                    </a:lnTo>
                    <a:lnTo>
                      <a:pt x="6" y="0"/>
                    </a:lnTo>
                    <a:lnTo>
                      <a:pt x="1"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5" name="Freeform 25"/>
              <p:cNvSpPr>
                <a:spLocks/>
              </p:cNvSpPr>
              <p:nvPr/>
            </p:nvSpPr>
            <p:spPr bwMode="auto">
              <a:xfrm>
                <a:off x="979" y="2578"/>
                <a:ext cx="31" cy="24"/>
              </a:xfrm>
              <a:custGeom>
                <a:avLst/>
                <a:gdLst>
                  <a:gd name="T0" fmla="*/ 9 w 31"/>
                  <a:gd name="T1" fmla="*/ 0 h 24"/>
                  <a:gd name="T2" fmla="*/ 0 w 31"/>
                  <a:gd name="T3" fmla="*/ 0 h 24"/>
                  <a:gd name="T4" fmla="*/ 21 w 31"/>
                  <a:gd name="T5" fmla="*/ 23 h 24"/>
                  <a:gd name="T6" fmla="*/ 30 w 31"/>
                  <a:gd name="T7" fmla="*/ 23 h 24"/>
                  <a:gd name="T8" fmla="*/ 9 w 31"/>
                  <a:gd name="T9" fmla="*/ 0 h 24"/>
                </a:gdLst>
                <a:ahLst/>
                <a:cxnLst>
                  <a:cxn ang="0">
                    <a:pos x="T0" y="T1"/>
                  </a:cxn>
                  <a:cxn ang="0">
                    <a:pos x="T2" y="T3"/>
                  </a:cxn>
                  <a:cxn ang="0">
                    <a:pos x="T4" y="T5"/>
                  </a:cxn>
                  <a:cxn ang="0">
                    <a:pos x="T6" y="T7"/>
                  </a:cxn>
                  <a:cxn ang="0">
                    <a:pos x="T8" y="T9"/>
                  </a:cxn>
                </a:cxnLst>
                <a:rect l="0" t="0" r="r" b="b"/>
                <a:pathLst>
                  <a:path w="31" h="24">
                    <a:moveTo>
                      <a:pt x="9" y="0"/>
                    </a:moveTo>
                    <a:lnTo>
                      <a:pt x="0" y="0"/>
                    </a:lnTo>
                    <a:lnTo>
                      <a:pt x="21" y="23"/>
                    </a:lnTo>
                    <a:lnTo>
                      <a:pt x="30" y="23"/>
                    </a:lnTo>
                    <a:lnTo>
                      <a:pt x="9"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6" name="Freeform 26"/>
              <p:cNvSpPr>
                <a:spLocks/>
              </p:cNvSpPr>
              <p:nvPr/>
            </p:nvSpPr>
            <p:spPr bwMode="auto">
              <a:xfrm>
                <a:off x="956" y="2578"/>
                <a:ext cx="32" cy="24"/>
              </a:xfrm>
              <a:custGeom>
                <a:avLst/>
                <a:gdLst>
                  <a:gd name="T0" fmla="*/ 9 w 32"/>
                  <a:gd name="T1" fmla="*/ 0 h 24"/>
                  <a:gd name="T2" fmla="*/ 0 w 32"/>
                  <a:gd name="T3" fmla="*/ 0 h 24"/>
                  <a:gd name="T4" fmla="*/ 22 w 32"/>
                  <a:gd name="T5" fmla="*/ 23 h 24"/>
                  <a:gd name="T6" fmla="*/ 31 w 32"/>
                  <a:gd name="T7" fmla="*/ 23 h 24"/>
                  <a:gd name="T8" fmla="*/ 9 w 32"/>
                  <a:gd name="T9" fmla="*/ 0 h 24"/>
                </a:gdLst>
                <a:ahLst/>
                <a:cxnLst>
                  <a:cxn ang="0">
                    <a:pos x="T0" y="T1"/>
                  </a:cxn>
                  <a:cxn ang="0">
                    <a:pos x="T2" y="T3"/>
                  </a:cxn>
                  <a:cxn ang="0">
                    <a:pos x="T4" y="T5"/>
                  </a:cxn>
                  <a:cxn ang="0">
                    <a:pos x="T6" y="T7"/>
                  </a:cxn>
                  <a:cxn ang="0">
                    <a:pos x="T8" y="T9"/>
                  </a:cxn>
                </a:cxnLst>
                <a:rect l="0" t="0" r="r" b="b"/>
                <a:pathLst>
                  <a:path w="32" h="24">
                    <a:moveTo>
                      <a:pt x="9" y="0"/>
                    </a:moveTo>
                    <a:lnTo>
                      <a:pt x="0" y="0"/>
                    </a:lnTo>
                    <a:lnTo>
                      <a:pt x="22" y="23"/>
                    </a:lnTo>
                    <a:lnTo>
                      <a:pt x="31" y="23"/>
                    </a:lnTo>
                    <a:lnTo>
                      <a:pt x="9"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7" name="Freeform 27"/>
              <p:cNvSpPr>
                <a:spLocks/>
              </p:cNvSpPr>
              <p:nvPr/>
            </p:nvSpPr>
            <p:spPr bwMode="auto">
              <a:xfrm>
                <a:off x="933" y="2578"/>
                <a:ext cx="33" cy="24"/>
              </a:xfrm>
              <a:custGeom>
                <a:avLst/>
                <a:gdLst>
                  <a:gd name="T0" fmla="*/ 9 w 33"/>
                  <a:gd name="T1" fmla="*/ 0 h 24"/>
                  <a:gd name="T2" fmla="*/ 0 w 33"/>
                  <a:gd name="T3" fmla="*/ 0 h 24"/>
                  <a:gd name="T4" fmla="*/ 23 w 33"/>
                  <a:gd name="T5" fmla="*/ 23 h 24"/>
                  <a:gd name="T6" fmla="*/ 32 w 33"/>
                  <a:gd name="T7" fmla="*/ 23 h 24"/>
                  <a:gd name="T8" fmla="*/ 9 w 33"/>
                  <a:gd name="T9" fmla="*/ 0 h 24"/>
                </a:gdLst>
                <a:ahLst/>
                <a:cxnLst>
                  <a:cxn ang="0">
                    <a:pos x="T0" y="T1"/>
                  </a:cxn>
                  <a:cxn ang="0">
                    <a:pos x="T2" y="T3"/>
                  </a:cxn>
                  <a:cxn ang="0">
                    <a:pos x="T4" y="T5"/>
                  </a:cxn>
                  <a:cxn ang="0">
                    <a:pos x="T6" y="T7"/>
                  </a:cxn>
                  <a:cxn ang="0">
                    <a:pos x="T8" y="T9"/>
                  </a:cxn>
                </a:cxnLst>
                <a:rect l="0" t="0" r="r" b="b"/>
                <a:pathLst>
                  <a:path w="33" h="24">
                    <a:moveTo>
                      <a:pt x="9" y="0"/>
                    </a:moveTo>
                    <a:lnTo>
                      <a:pt x="0" y="0"/>
                    </a:lnTo>
                    <a:lnTo>
                      <a:pt x="23" y="23"/>
                    </a:lnTo>
                    <a:lnTo>
                      <a:pt x="32" y="23"/>
                    </a:lnTo>
                    <a:lnTo>
                      <a:pt x="9"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8" name="Freeform 28"/>
              <p:cNvSpPr>
                <a:spLocks/>
              </p:cNvSpPr>
              <p:nvPr/>
            </p:nvSpPr>
            <p:spPr bwMode="auto">
              <a:xfrm>
                <a:off x="911" y="2578"/>
                <a:ext cx="31" cy="24"/>
              </a:xfrm>
              <a:custGeom>
                <a:avLst/>
                <a:gdLst>
                  <a:gd name="T0" fmla="*/ 8 w 31"/>
                  <a:gd name="T1" fmla="*/ 0 h 24"/>
                  <a:gd name="T2" fmla="*/ 0 w 31"/>
                  <a:gd name="T3" fmla="*/ 0 h 24"/>
                  <a:gd name="T4" fmla="*/ 22 w 31"/>
                  <a:gd name="T5" fmla="*/ 23 h 24"/>
                  <a:gd name="T6" fmla="*/ 30 w 31"/>
                  <a:gd name="T7" fmla="*/ 23 h 24"/>
                  <a:gd name="T8" fmla="*/ 8 w 31"/>
                  <a:gd name="T9" fmla="*/ 0 h 24"/>
                </a:gdLst>
                <a:ahLst/>
                <a:cxnLst>
                  <a:cxn ang="0">
                    <a:pos x="T0" y="T1"/>
                  </a:cxn>
                  <a:cxn ang="0">
                    <a:pos x="T2" y="T3"/>
                  </a:cxn>
                  <a:cxn ang="0">
                    <a:pos x="T4" y="T5"/>
                  </a:cxn>
                  <a:cxn ang="0">
                    <a:pos x="T6" y="T7"/>
                  </a:cxn>
                  <a:cxn ang="0">
                    <a:pos x="T8" y="T9"/>
                  </a:cxn>
                </a:cxnLst>
                <a:rect l="0" t="0" r="r" b="b"/>
                <a:pathLst>
                  <a:path w="31" h="24">
                    <a:moveTo>
                      <a:pt x="8" y="0"/>
                    </a:moveTo>
                    <a:lnTo>
                      <a:pt x="0" y="0"/>
                    </a:lnTo>
                    <a:lnTo>
                      <a:pt x="22" y="23"/>
                    </a:lnTo>
                    <a:lnTo>
                      <a:pt x="30" y="23"/>
                    </a:lnTo>
                    <a:lnTo>
                      <a:pt x="8"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9" name="Freeform 29"/>
              <p:cNvSpPr>
                <a:spLocks/>
              </p:cNvSpPr>
              <p:nvPr/>
            </p:nvSpPr>
            <p:spPr bwMode="auto">
              <a:xfrm>
                <a:off x="885" y="2578"/>
                <a:ext cx="32" cy="24"/>
              </a:xfrm>
              <a:custGeom>
                <a:avLst/>
                <a:gdLst>
                  <a:gd name="T0" fmla="*/ 9 w 32"/>
                  <a:gd name="T1" fmla="*/ 0 h 24"/>
                  <a:gd name="T2" fmla="*/ 0 w 32"/>
                  <a:gd name="T3" fmla="*/ 0 h 24"/>
                  <a:gd name="T4" fmla="*/ 23 w 32"/>
                  <a:gd name="T5" fmla="*/ 23 h 24"/>
                  <a:gd name="T6" fmla="*/ 31 w 32"/>
                  <a:gd name="T7" fmla="*/ 23 h 24"/>
                  <a:gd name="T8" fmla="*/ 9 w 32"/>
                  <a:gd name="T9" fmla="*/ 0 h 24"/>
                </a:gdLst>
                <a:ahLst/>
                <a:cxnLst>
                  <a:cxn ang="0">
                    <a:pos x="T0" y="T1"/>
                  </a:cxn>
                  <a:cxn ang="0">
                    <a:pos x="T2" y="T3"/>
                  </a:cxn>
                  <a:cxn ang="0">
                    <a:pos x="T4" y="T5"/>
                  </a:cxn>
                  <a:cxn ang="0">
                    <a:pos x="T6" y="T7"/>
                  </a:cxn>
                  <a:cxn ang="0">
                    <a:pos x="T8" y="T9"/>
                  </a:cxn>
                </a:cxnLst>
                <a:rect l="0" t="0" r="r" b="b"/>
                <a:pathLst>
                  <a:path w="32" h="24">
                    <a:moveTo>
                      <a:pt x="9" y="0"/>
                    </a:moveTo>
                    <a:lnTo>
                      <a:pt x="0" y="0"/>
                    </a:lnTo>
                    <a:lnTo>
                      <a:pt x="23" y="23"/>
                    </a:lnTo>
                    <a:lnTo>
                      <a:pt x="31" y="23"/>
                    </a:lnTo>
                    <a:lnTo>
                      <a:pt x="9"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50910" name="Freeform 30"/>
            <p:cNvSpPr>
              <a:spLocks/>
            </p:cNvSpPr>
            <p:nvPr/>
          </p:nvSpPr>
          <p:spPr bwMode="auto">
            <a:xfrm>
              <a:off x="1093" y="2577"/>
              <a:ext cx="31" cy="24"/>
            </a:xfrm>
            <a:custGeom>
              <a:avLst/>
              <a:gdLst>
                <a:gd name="T0" fmla="*/ 9 w 31"/>
                <a:gd name="T1" fmla="*/ 0 h 24"/>
                <a:gd name="T2" fmla="*/ 0 w 31"/>
                <a:gd name="T3" fmla="*/ 0 h 24"/>
                <a:gd name="T4" fmla="*/ 21 w 31"/>
                <a:gd name="T5" fmla="*/ 23 h 24"/>
                <a:gd name="T6" fmla="*/ 30 w 31"/>
                <a:gd name="T7" fmla="*/ 23 h 24"/>
                <a:gd name="T8" fmla="*/ 9 w 31"/>
                <a:gd name="T9" fmla="*/ 0 h 24"/>
              </a:gdLst>
              <a:ahLst/>
              <a:cxnLst>
                <a:cxn ang="0">
                  <a:pos x="T0" y="T1"/>
                </a:cxn>
                <a:cxn ang="0">
                  <a:pos x="T2" y="T3"/>
                </a:cxn>
                <a:cxn ang="0">
                  <a:pos x="T4" y="T5"/>
                </a:cxn>
                <a:cxn ang="0">
                  <a:pos x="T6" y="T7"/>
                </a:cxn>
                <a:cxn ang="0">
                  <a:pos x="T8" y="T9"/>
                </a:cxn>
              </a:cxnLst>
              <a:rect l="0" t="0" r="r" b="b"/>
              <a:pathLst>
                <a:path w="31" h="24">
                  <a:moveTo>
                    <a:pt x="9" y="0"/>
                  </a:moveTo>
                  <a:lnTo>
                    <a:pt x="0" y="0"/>
                  </a:lnTo>
                  <a:lnTo>
                    <a:pt x="21" y="23"/>
                  </a:lnTo>
                  <a:lnTo>
                    <a:pt x="30" y="23"/>
                  </a:lnTo>
                  <a:lnTo>
                    <a:pt x="9" y="0"/>
                  </a:lnTo>
                </a:path>
              </a:pathLst>
            </a:custGeom>
            <a:solidFill>
              <a:srgbClr val="FFC080"/>
            </a:solidFill>
            <a:ln w="12700" cap="rnd" cmpd="sng">
              <a:solidFill>
                <a:srgbClr val="FDE3B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50911" name="Group 31"/>
            <p:cNvGrpSpPr>
              <a:grpSpLocks/>
            </p:cNvGrpSpPr>
            <p:nvPr/>
          </p:nvGrpSpPr>
          <p:grpSpPr bwMode="auto">
            <a:xfrm>
              <a:off x="1120" y="2200"/>
              <a:ext cx="343" cy="581"/>
              <a:chOff x="1060" y="1858"/>
              <a:chExt cx="343" cy="581"/>
            </a:xfrm>
          </p:grpSpPr>
          <p:grpSp>
            <p:nvGrpSpPr>
              <p:cNvPr id="250912" name="Group 32"/>
              <p:cNvGrpSpPr>
                <a:grpSpLocks/>
              </p:cNvGrpSpPr>
              <p:nvPr/>
            </p:nvGrpSpPr>
            <p:grpSpPr bwMode="auto">
              <a:xfrm>
                <a:off x="1060" y="1858"/>
                <a:ext cx="343" cy="581"/>
                <a:chOff x="1060" y="1858"/>
                <a:chExt cx="343" cy="581"/>
              </a:xfrm>
            </p:grpSpPr>
            <p:grpSp>
              <p:nvGrpSpPr>
                <p:cNvPr id="250913" name="Group 33"/>
                <p:cNvGrpSpPr>
                  <a:grpSpLocks/>
                </p:cNvGrpSpPr>
                <p:nvPr/>
              </p:nvGrpSpPr>
              <p:grpSpPr bwMode="auto">
                <a:xfrm>
                  <a:off x="1088" y="2302"/>
                  <a:ext cx="300" cy="137"/>
                  <a:chOff x="1088" y="2302"/>
                  <a:chExt cx="300" cy="137"/>
                </a:xfrm>
              </p:grpSpPr>
              <p:sp>
                <p:nvSpPr>
                  <p:cNvPr id="250914" name="Freeform 34"/>
                  <p:cNvSpPr>
                    <a:spLocks/>
                  </p:cNvSpPr>
                  <p:nvPr/>
                </p:nvSpPr>
                <p:spPr bwMode="auto">
                  <a:xfrm>
                    <a:off x="1088" y="2302"/>
                    <a:ext cx="42" cy="137"/>
                  </a:xfrm>
                  <a:custGeom>
                    <a:avLst/>
                    <a:gdLst>
                      <a:gd name="T0" fmla="*/ 41 w 42"/>
                      <a:gd name="T1" fmla="*/ 96 h 137"/>
                      <a:gd name="T2" fmla="*/ 4 w 42"/>
                      <a:gd name="T3" fmla="*/ 0 h 137"/>
                      <a:gd name="T4" fmla="*/ 0 w 42"/>
                      <a:gd name="T5" fmla="*/ 17 h 137"/>
                      <a:gd name="T6" fmla="*/ 34 w 42"/>
                      <a:gd name="T7" fmla="*/ 136 h 137"/>
                      <a:gd name="T8" fmla="*/ 41 w 42"/>
                      <a:gd name="T9" fmla="*/ 96 h 137"/>
                    </a:gdLst>
                    <a:ahLst/>
                    <a:cxnLst>
                      <a:cxn ang="0">
                        <a:pos x="T0" y="T1"/>
                      </a:cxn>
                      <a:cxn ang="0">
                        <a:pos x="T2" y="T3"/>
                      </a:cxn>
                      <a:cxn ang="0">
                        <a:pos x="T4" y="T5"/>
                      </a:cxn>
                      <a:cxn ang="0">
                        <a:pos x="T6" y="T7"/>
                      </a:cxn>
                      <a:cxn ang="0">
                        <a:pos x="T8" y="T9"/>
                      </a:cxn>
                    </a:cxnLst>
                    <a:rect l="0" t="0" r="r" b="b"/>
                    <a:pathLst>
                      <a:path w="42" h="137">
                        <a:moveTo>
                          <a:pt x="41" y="96"/>
                        </a:moveTo>
                        <a:lnTo>
                          <a:pt x="4" y="0"/>
                        </a:lnTo>
                        <a:lnTo>
                          <a:pt x="0" y="17"/>
                        </a:lnTo>
                        <a:lnTo>
                          <a:pt x="34" y="136"/>
                        </a:lnTo>
                        <a:lnTo>
                          <a:pt x="41" y="96"/>
                        </a:lnTo>
                      </a:path>
                    </a:pathLst>
                  </a:custGeom>
                  <a:solidFill>
                    <a:srgbClr val="E0E0E0"/>
                  </a:solidFill>
                  <a:ln w="127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15" name="Freeform 35"/>
                  <p:cNvSpPr>
                    <a:spLocks/>
                  </p:cNvSpPr>
                  <p:nvPr/>
                </p:nvSpPr>
                <p:spPr bwMode="auto">
                  <a:xfrm>
                    <a:off x="1097" y="2305"/>
                    <a:ext cx="281" cy="95"/>
                  </a:xfrm>
                  <a:custGeom>
                    <a:avLst/>
                    <a:gdLst>
                      <a:gd name="T0" fmla="*/ 0 w 281"/>
                      <a:gd name="T1" fmla="*/ 9 h 95"/>
                      <a:gd name="T2" fmla="*/ 33 w 281"/>
                      <a:gd name="T3" fmla="*/ 94 h 95"/>
                      <a:gd name="T4" fmla="*/ 280 w 281"/>
                      <a:gd name="T5" fmla="*/ 94 h 95"/>
                      <a:gd name="T6" fmla="*/ 233 w 281"/>
                      <a:gd name="T7" fmla="*/ 0 h 95"/>
                      <a:gd name="T8" fmla="*/ 0 w 281"/>
                      <a:gd name="T9" fmla="*/ 9 h 95"/>
                    </a:gdLst>
                    <a:ahLst/>
                    <a:cxnLst>
                      <a:cxn ang="0">
                        <a:pos x="T0" y="T1"/>
                      </a:cxn>
                      <a:cxn ang="0">
                        <a:pos x="T2" y="T3"/>
                      </a:cxn>
                      <a:cxn ang="0">
                        <a:pos x="T4" y="T5"/>
                      </a:cxn>
                      <a:cxn ang="0">
                        <a:pos x="T6" y="T7"/>
                      </a:cxn>
                      <a:cxn ang="0">
                        <a:pos x="T8" y="T9"/>
                      </a:cxn>
                    </a:cxnLst>
                    <a:rect l="0" t="0" r="r" b="b"/>
                    <a:pathLst>
                      <a:path w="281" h="95">
                        <a:moveTo>
                          <a:pt x="0" y="9"/>
                        </a:moveTo>
                        <a:lnTo>
                          <a:pt x="33" y="94"/>
                        </a:lnTo>
                        <a:lnTo>
                          <a:pt x="280" y="94"/>
                        </a:lnTo>
                        <a:lnTo>
                          <a:pt x="233" y="0"/>
                        </a:lnTo>
                        <a:lnTo>
                          <a:pt x="0" y="9"/>
                        </a:lnTo>
                      </a:path>
                    </a:pathLst>
                  </a:custGeom>
                  <a:solidFill>
                    <a:srgbClr val="A0A0A0"/>
                  </a:solidFill>
                  <a:ln w="127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16" name="Freeform 36"/>
                  <p:cNvSpPr>
                    <a:spLocks/>
                  </p:cNvSpPr>
                  <p:nvPr/>
                </p:nvSpPr>
                <p:spPr bwMode="auto">
                  <a:xfrm>
                    <a:off x="1122" y="2399"/>
                    <a:ext cx="266" cy="40"/>
                  </a:xfrm>
                  <a:custGeom>
                    <a:avLst/>
                    <a:gdLst>
                      <a:gd name="T0" fmla="*/ 0 w 266"/>
                      <a:gd name="T1" fmla="*/ 39 h 40"/>
                      <a:gd name="T2" fmla="*/ 7 w 266"/>
                      <a:gd name="T3" fmla="*/ 0 h 40"/>
                      <a:gd name="T4" fmla="*/ 255 w 266"/>
                      <a:gd name="T5" fmla="*/ 0 h 40"/>
                      <a:gd name="T6" fmla="*/ 265 w 266"/>
                      <a:gd name="T7" fmla="*/ 39 h 40"/>
                      <a:gd name="T8" fmla="*/ 0 w 266"/>
                      <a:gd name="T9" fmla="*/ 39 h 40"/>
                    </a:gdLst>
                    <a:ahLst/>
                    <a:cxnLst>
                      <a:cxn ang="0">
                        <a:pos x="T0" y="T1"/>
                      </a:cxn>
                      <a:cxn ang="0">
                        <a:pos x="T2" y="T3"/>
                      </a:cxn>
                      <a:cxn ang="0">
                        <a:pos x="T4" y="T5"/>
                      </a:cxn>
                      <a:cxn ang="0">
                        <a:pos x="T6" y="T7"/>
                      </a:cxn>
                      <a:cxn ang="0">
                        <a:pos x="T8" y="T9"/>
                      </a:cxn>
                    </a:cxnLst>
                    <a:rect l="0" t="0" r="r" b="b"/>
                    <a:pathLst>
                      <a:path w="266" h="40">
                        <a:moveTo>
                          <a:pt x="0" y="39"/>
                        </a:moveTo>
                        <a:lnTo>
                          <a:pt x="7" y="0"/>
                        </a:lnTo>
                        <a:lnTo>
                          <a:pt x="255" y="0"/>
                        </a:lnTo>
                        <a:lnTo>
                          <a:pt x="265" y="39"/>
                        </a:lnTo>
                        <a:lnTo>
                          <a:pt x="0" y="39"/>
                        </a:lnTo>
                      </a:path>
                    </a:pathLst>
                  </a:custGeom>
                  <a:solidFill>
                    <a:srgbClr val="C0C0C0"/>
                  </a:solidFill>
                  <a:ln w="127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50917" name="Group 37"/>
                <p:cNvGrpSpPr>
                  <a:grpSpLocks/>
                </p:cNvGrpSpPr>
                <p:nvPr/>
              </p:nvGrpSpPr>
              <p:grpSpPr bwMode="auto">
                <a:xfrm>
                  <a:off x="1159" y="2306"/>
                  <a:ext cx="138" cy="60"/>
                  <a:chOff x="1159" y="2306"/>
                  <a:chExt cx="138" cy="60"/>
                </a:xfrm>
              </p:grpSpPr>
              <p:grpSp>
                <p:nvGrpSpPr>
                  <p:cNvPr id="250918" name="Group 38"/>
                  <p:cNvGrpSpPr>
                    <a:grpSpLocks/>
                  </p:cNvGrpSpPr>
                  <p:nvPr/>
                </p:nvGrpSpPr>
                <p:grpSpPr bwMode="auto">
                  <a:xfrm>
                    <a:off x="1159" y="2323"/>
                    <a:ext cx="138" cy="43"/>
                    <a:chOff x="1159" y="2323"/>
                    <a:chExt cx="138" cy="43"/>
                  </a:xfrm>
                </p:grpSpPr>
                <p:sp>
                  <p:nvSpPr>
                    <p:cNvPr id="250919" name="Oval 39"/>
                    <p:cNvSpPr>
                      <a:spLocks noChangeArrowheads="1"/>
                    </p:cNvSpPr>
                    <p:nvPr/>
                  </p:nvSpPr>
                  <p:spPr bwMode="auto">
                    <a:xfrm>
                      <a:off x="1161" y="2323"/>
                      <a:ext cx="134" cy="43"/>
                    </a:xfrm>
                    <a:prstGeom prst="ellipse">
                      <a:avLst/>
                    </a:prstGeom>
                    <a:solidFill>
                      <a:srgbClr val="A0A0A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0" name="Rectangle 40"/>
                    <p:cNvSpPr>
                      <a:spLocks noChangeArrowheads="1"/>
                    </p:cNvSpPr>
                    <p:nvPr/>
                  </p:nvSpPr>
                  <p:spPr bwMode="auto">
                    <a:xfrm>
                      <a:off x="1161" y="2328"/>
                      <a:ext cx="134" cy="9"/>
                    </a:xfrm>
                    <a:prstGeom prst="rect">
                      <a:avLst/>
                    </a:prstGeom>
                    <a:solidFill>
                      <a:srgbClr val="A0A0A0"/>
                    </a:solidFill>
                    <a:ln w="12700">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1" name="Freeform 41"/>
                    <p:cNvSpPr>
                      <a:spLocks/>
                    </p:cNvSpPr>
                    <p:nvPr/>
                  </p:nvSpPr>
                  <p:spPr bwMode="auto">
                    <a:xfrm>
                      <a:off x="1159" y="2344"/>
                      <a:ext cx="138" cy="5"/>
                    </a:xfrm>
                    <a:custGeom>
                      <a:avLst/>
                      <a:gdLst>
                        <a:gd name="T0" fmla="*/ 0 w 138"/>
                        <a:gd name="T1" fmla="*/ 0 h 5"/>
                        <a:gd name="T2" fmla="*/ 0 w 138"/>
                        <a:gd name="T3" fmla="*/ 2 h 5"/>
                        <a:gd name="T4" fmla="*/ 30 w 138"/>
                        <a:gd name="T5" fmla="*/ 3 h 5"/>
                        <a:gd name="T6" fmla="*/ 113 w 138"/>
                        <a:gd name="T7" fmla="*/ 4 h 5"/>
                        <a:gd name="T8" fmla="*/ 137 w 138"/>
                        <a:gd name="T9" fmla="*/ 2 h 5"/>
                        <a:gd name="T10" fmla="*/ 137 w 138"/>
                        <a:gd name="T11" fmla="*/ 0 h 5"/>
                        <a:gd name="T12" fmla="*/ 0 w 13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38" h="5">
                          <a:moveTo>
                            <a:pt x="0" y="0"/>
                          </a:moveTo>
                          <a:lnTo>
                            <a:pt x="0" y="2"/>
                          </a:lnTo>
                          <a:lnTo>
                            <a:pt x="30" y="3"/>
                          </a:lnTo>
                          <a:lnTo>
                            <a:pt x="113" y="4"/>
                          </a:lnTo>
                          <a:lnTo>
                            <a:pt x="137" y="2"/>
                          </a:lnTo>
                          <a:lnTo>
                            <a:pt x="137" y="0"/>
                          </a:lnTo>
                          <a:lnTo>
                            <a:pt x="0" y="0"/>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50922" name="Group 42"/>
                  <p:cNvGrpSpPr>
                    <a:grpSpLocks/>
                  </p:cNvGrpSpPr>
                  <p:nvPr/>
                </p:nvGrpSpPr>
                <p:grpSpPr bwMode="auto">
                  <a:xfrm>
                    <a:off x="1159" y="2306"/>
                    <a:ext cx="138" cy="43"/>
                    <a:chOff x="1159" y="2306"/>
                    <a:chExt cx="138" cy="43"/>
                  </a:xfrm>
                </p:grpSpPr>
                <p:sp>
                  <p:nvSpPr>
                    <p:cNvPr id="250923" name="Oval 43"/>
                    <p:cNvSpPr>
                      <a:spLocks noChangeArrowheads="1"/>
                    </p:cNvSpPr>
                    <p:nvPr/>
                  </p:nvSpPr>
                  <p:spPr bwMode="auto">
                    <a:xfrm>
                      <a:off x="1161" y="2306"/>
                      <a:ext cx="134" cy="43"/>
                    </a:xfrm>
                    <a:prstGeom prst="ellipse">
                      <a:avLst/>
                    </a:prstGeom>
                    <a:solidFill>
                      <a:srgbClr val="A0A0A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4" name="Rectangle 44"/>
                    <p:cNvSpPr>
                      <a:spLocks noChangeArrowheads="1"/>
                    </p:cNvSpPr>
                    <p:nvPr/>
                  </p:nvSpPr>
                  <p:spPr bwMode="auto">
                    <a:xfrm>
                      <a:off x="1161" y="2311"/>
                      <a:ext cx="134" cy="9"/>
                    </a:xfrm>
                    <a:prstGeom prst="rect">
                      <a:avLst/>
                    </a:prstGeom>
                    <a:solidFill>
                      <a:srgbClr val="A0A0A0"/>
                    </a:solidFill>
                    <a:ln w="12700">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5" name="Freeform 45"/>
                    <p:cNvSpPr>
                      <a:spLocks/>
                    </p:cNvSpPr>
                    <p:nvPr/>
                  </p:nvSpPr>
                  <p:spPr bwMode="auto">
                    <a:xfrm>
                      <a:off x="1159" y="2328"/>
                      <a:ext cx="138" cy="4"/>
                    </a:xfrm>
                    <a:custGeom>
                      <a:avLst/>
                      <a:gdLst>
                        <a:gd name="T0" fmla="*/ 0 w 138"/>
                        <a:gd name="T1" fmla="*/ 0 h 4"/>
                        <a:gd name="T2" fmla="*/ 0 w 138"/>
                        <a:gd name="T3" fmla="*/ 1 h 4"/>
                        <a:gd name="T4" fmla="*/ 30 w 138"/>
                        <a:gd name="T5" fmla="*/ 3 h 4"/>
                        <a:gd name="T6" fmla="*/ 113 w 138"/>
                        <a:gd name="T7" fmla="*/ 3 h 4"/>
                        <a:gd name="T8" fmla="*/ 137 w 138"/>
                        <a:gd name="T9" fmla="*/ 1 h 4"/>
                        <a:gd name="T10" fmla="*/ 137 w 138"/>
                        <a:gd name="T11" fmla="*/ 0 h 4"/>
                        <a:gd name="T12" fmla="*/ 0 w 13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8" h="4">
                          <a:moveTo>
                            <a:pt x="0" y="0"/>
                          </a:moveTo>
                          <a:lnTo>
                            <a:pt x="0" y="1"/>
                          </a:lnTo>
                          <a:lnTo>
                            <a:pt x="30" y="3"/>
                          </a:lnTo>
                          <a:lnTo>
                            <a:pt x="113" y="3"/>
                          </a:lnTo>
                          <a:lnTo>
                            <a:pt x="137" y="1"/>
                          </a:lnTo>
                          <a:lnTo>
                            <a:pt x="137" y="0"/>
                          </a:lnTo>
                          <a:lnTo>
                            <a:pt x="0" y="0"/>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50926" name="Group 46"/>
                <p:cNvGrpSpPr>
                  <a:grpSpLocks/>
                </p:cNvGrpSpPr>
                <p:nvPr/>
              </p:nvGrpSpPr>
              <p:grpSpPr bwMode="auto">
                <a:xfrm>
                  <a:off x="1060" y="1858"/>
                  <a:ext cx="335" cy="467"/>
                  <a:chOff x="1060" y="1858"/>
                  <a:chExt cx="335" cy="467"/>
                </a:xfrm>
              </p:grpSpPr>
              <p:sp>
                <p:nvSpPr>
                  <p:cNvPr id="250927" name="AutoShape 47"/>
                  <p:cNvSpPr>
                    <a:spLocks noChangeArrowheads="1"/>
                  </p:cNvSpPr>
                  <p:nvPr/>
                </p:nvSpPr>
                <p:spPr bwMode="auto">
                  <a:xfrm>
                    <a:off x="1060" y="1858"/>
                    <a:ext cx="327" cy="467"/>
                  </a:xfrm>
                  <a:prstGeom prst="roundRect">
                    <a:avLst>
                      <a:gd name="adj" fmla="val 11944"/>
                    </a:avLst>
                  </a:prstGeom>
                  <a:solidFill>
                    <a:srgbClr val="E0E0E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8" name="AutoShape 48"/>
                  <p:cNvSpPr>
                    <a:spLocks noChangeArrowheads="1"/>
                  </p:cNvSpPr>
                  <p:nvPr/>
                </p:nvSpPr>
                <p:spPr bwMode="auto">
                  <a:xfrm>
                    <a:off x="1074" y="1866"/>
                    <a:ext cx="321" cy="458"/>
                  </a:xfrm>
                  <a:prstGeom prst="roundRect">
                    <a:avLst>
                      <a:gd name="adj" fmla="val 12157"/>
                    </a:avLst>
                  </a:prstGeom>
                  <a:solidFill>
                    <a:srgbClr val="C0C0C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29" name="AutoShape 49"/>
                  <p:cNvSpPr>
                    <a:spLocks noChangeArrowheads="1"/>
                  </p:cNvSpPr>
                  <p:nvPr/>
                </p:nvSpPr>
                <p:spPr bwMode="auto">
                  <a:xfrm>
                    <a:off x="1105" y="1918"/>
                    <a:ext cx="243" cy="347"/>
                  </a:xfrm>
                  <a:prstGeom prst="roundRect">
                    <a:avLst>
                      <a:gd name="adj" fmla="val 12347"/>
                    </a:avLst>
                  </a:prstGeom>
                  <a:solidFill>
                    <a:srgbClr val="E0E0E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0" name="AutoShape 50"/>
                  <p:cNvSpPr>
                    <a:spLocks noChangeArrowheads="1"/>
                  </p:cNvSpPr>
                  <p:nvPr/>
                </p:nvSpPr>
                <p:spPr bwMode="auto">
                  <a:xfrm>
                    <a:off x="1125" y="1918"/>
                    <a:ext cx="243" cy="347"/>
                  </a:xfrm>
                  <a:prstGeom prst="roundRect">
                    <a:avLst>
                      <a:gd name="adj" fmla="val 12347"/>
                    </a:avLst>
                  </a:prstGeom>
                  <a:solidFill>
                    <a:srgbClr val="A0A0A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1" name="AutoShape 51"/>
                  <p:cNvSpPr>
                    <a:spLocks noChangeArrowheads="1"/>
                  </p:cNvSpPr>
                  <p:nvPr/>
                </p:nvSpPr>
                <p:spPr bwMode="auto">
                  <a:xfrm>
                    <a:off x="1111" y="1925"/>
                    <a:ext cx="243" cy="331"/>
                  </a:xfrm>
                  <a:prstGeom prst="roundRect">
                    <a:avLst>
                      <a:gd name="adj" fmla="val 11574"/>
                    </a:avLst>
                  </a:prstGeom>
                  <a:solidFill>
                    <a:srgbClr val="20202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32" name="Freeform 52"/>
                  <p:cNvSpPr>
                    <a:spLocks/>
                  </p:cNvSpPr>
                  <p:nvPr/>
                </p:nvSpPr>
                <p:spPr bwMode="auto">
                  <a:xfrm>
                    <a:off x="1129" y="1912"/>
                    <a:ext cx="17" cy="5"/>
                  </a:xfrm>
                  <a:custGeom>
                    <a:avLst/>
                    <a:gdLst>
                      <a:gd name="T0" fmla="*/ 3 w 17"/>
                      <a:gd name="T1" fmla="*/ 0 h 5"/>
                      <a:gd name="T2" fmla="*/ 8 w 17"/>
                      <a:gd name="T3" fmla="*/ 0 h 5"/>
                      <a:gd name="T4" fmla="*/ 13 w 17"/>
                      <a:gd name="T5" fmla="*/ 2 h 5"/>
                      <a:gd name="T6" fmla="*/ 16 w 17"/>
                      <a:gd name="T7" fmla="*/ 3 h 5"/>
                      <a:gd name="T8" fmla="*/ 11 w 17"/>
                      <a:gd name="T9" fmla="*/ 3 h 5"/>
                      <a:gd name="T10" fmla="*/ 7 w 17"/>
                      <a:gd name="T11" fmla="*/ 3 h 5"/>
                      <a:gd name="T12" fmla="*/ 2 w 17"/>
                      <a:gd name="T13" fmla="*/ 4 h 5"/>
                      <a:gd name="T14" fmla="*/ 0 w 17"/>
                      <a:gd name="T15" fmla="*/ 3 h 5"/>
                      <a:gd name="T16" fmla="*/ 0 w 17"/>
                      <a:gd name="T17" fmla="*/ 1 h 5"/>
                      <a:gd name="T18" fmla="*/ 3 w 17"/>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5">
                        <a:moveTo>
                          <a:pt x="3" y="0"/>
                        </a:moveTo>
                        <a:lnTo>
                          <a:pt x="8" y="0"/>
                        </a:lnTo>
                        <a:lnTo>
                          <a:pt x="13" y="2"/>
                        </a:lnTo>
                        <a:lnTo>
                          <a:pt x="16" y="3"/>
                        </a:lnTo>
                        <a:lnTo>
                          <a:pt x="11" y="3"/>
                        </a:lnTo>
                        <a:lnTo>
                          <a:pt x="7" y="3"/>
                        </a:lnTo>
                        <a:lnTo>
                          <a:pt x="2" y="4"/>
                        </a:lnTo>
                        <a:lnTo>
                          <a:pt x="0" y="3"/>
                        </a:lnTo>
                        <a:lnTo>
                          <a:pt x="0" y="1"/>
                        </a:lnTo>
                        <a:lnTo>
                          <a:pt x="3" y="0"/>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33" name="Freeform 53"/>
                  <p:cNvSpPr>
                    <a:spLocks/>
                  </p:cNvSpPr>
                  <p:nvPr/>
                </p:nvSpPr>
                <p:spPr bwMode="auto">
                  <a:xfrm>
                    <a:off x="1127" y="2266"/>
                    <a:ext cx="230" cy="2"/>
                  </a:xfrm>
                  <a:custGeom>
                    <a:avLst/>
                    <a:gdLst>
                      <a:gd name="T0" fmla="*/ 0 w 230"/>
                      <a:gd name="T1" fmla="*/ 0 h 2"/>
                      <a:gd name="T2" fmla="*/ 4 w 230"/>
                      <a:gd name="T3" fmla="*/ 0 h 2"/>
                      <a:gd name="T4" fmla="*/ 12 w 230"/>
                      <a:gd name="T5" fmla="*/ 0 h 2"/>
                      <a:gd name="T6" fmla="*/ 24 w 230"/>
                      <a:gd name="T7" fmla="*/ 0 h 2"/>
                      <a:gd name="T8" fmla="*/ 193 w 230"/>
                      <a:gd name="T9" fmla="*/ 0 h 2"/>
                      <a:gd name="T10" fmla="*/ 203 w 230"/>
                      <a:gd name="T11" fmla="*/ 0 h 2"/>
                      <a:gd name="T12" fmla="*/ 209 w 230"/>
                      <a:gd name="T13" fmla="*/ 0 h 2"/>
                      <a:gd name="T14" fmla="*/ 214 w 230"/>
                      <a:gd name="T15" fmla="*/ 0 h 2"/>
                      <a:gd name="T16" fmla="*/ 229 w 230"/>
                      <a:gd name="T17" fmla="*/ 0 h 2"/>
                      <a:gd name="T18" fmla="*/ 224 w 230"/>
                      <a:gd name="T19" fmla="*/ 1 h 2"/>
                      <a:gd name="T20" fmla="*/ 220 w 230"/>
                      <a:gd name="T21" fmla="*/ 1 h 2"/>
                      <a:gd name="T22" fmla="*/ 215 w 230"/>
                      <a:gd name="T23" fmla="*/ 1 h 2"/>
                      <a:gd name="T24" fmla="*/ 198 w 230"/>
                      <a:gd name="T25" fmla="*/ 1 h 2"/>
                      <a:gd name="T26" fmla="*/ 37 w 230"/>
                      <a:gd name="T27" fmla="*/ 1 h 2"/>
                      <a:gd name="T28" fmla="*/ 11 w 230"/>
                      <a:gd name="T29" fmla="*/ 1 h 2"/>
                      <a:gd name="T30" fmla="*/ 2 w 230"/>
                      <a:gd name="T31" fmla="*/ 1 h 2"/>
                      <a:gd name="T32" fmla="*/ 0 w 230"/>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2">
                        <a:moveTo>
                          <a:pt x="0" y="0"/>
                        </a:moveTo>
                        <a:lnTo>
                          <a:pt x="4" y="0"/>
                        </a:lnTo>
                        <a:lnTo>
                          <a:pt x="12" y="0"/>
                        </a:lnTo>
                        <a:lnTo>
                          <a:pt x="24" y="0"/>
                        </a:lnTo>
                        <a:lnTo>
                          <a:pt x="193" y="0"/>
                        </a:lnTo>
                        <a:lnTo>
                          <a:pt x="203" y="0"/>
                        </a:lnTo>
                        <a:lnTo>
                          <a:pt x="209" y="0"/>
                        </a:lnTo>
                        <a:lnTo>
                          <a:pt x="214" y="0"/>
                        </a:lnTo>
                        <a:lnTo>
                          <a:pt x="229" y="0"/>
                        </a:lnTo>
                        <a:lnTo>
                          <a:pt x="224" y="1"/>
                        </a:lnTo>
                        <a:lnTo>
                          <a:pt x="220" y="1"/>
                        </a:lnTo>
                        <a:lnTo>
                          <a:pt x="215" y="1"/>
                        </a:lnTo>
                        <a:lnTo>
                          <a:pt x="198" y="1"/>
                        </a:lnTo>
                        <a:lnTo>
                          <a:pt x="37" y="1"/>
                        </a:lnTo>
                        <a:lnTo>
                          <a:pt x="11" y="1"/>
                        </a:lnTo>
                        <a:lnTo>
                          <a:pt x="2" y="1"/>
                        </a:lnTo>
                        <a:lnTo>
                          <a:pt x="0"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50934" name="Freeform 54"/>
                <p:cNvSpPr>
                  <a:spLocks/>
                </p:cNvSpPr>
                <p:nvPr/>
              </p:nvSpPr>
              <p:spPr bwMode="auto">
                <a:xfrm>
                  <a:off x="1139" y="2373"/>
                  <a:ext cx="46" cy="22"/>
                </a:xfrm>
                <a:custGeom>
                  <a:avLst/>
                  <a:gdLst>
                    <a:gd name="T0" fmla="*/ 0 w 46"/>
                    <a:gd name="T1" fmla="*/ 0 h 22"/>
                    <a:gd name="T2" fmla="*/ 7 w 46"/>
                    <a:gd name="T3" fmla="*/ 21 h 22"/>
                    <a:gd name="T4" fmla="*/ 45 w 46"/>
                    <a:gd name="T5" fmla="*/ 21 h 22"/>
                    <a:gd name="T6" fmla="*/ 31 w 46"/>
                    <a:gd name="T7" fmla="*/ 0 h 22"/>
                    <a:gd name="T8" fmla="*/ 0 w 46"/>
                    <a:gd name="T9" fmla="*/ 0 h 22"/>
                  </a:gdLst>
                  <a:ahLst/>
                  <a:cxnLst>
                    <a:cxn ang="0">
                      <a:pos x="T0" y="T1"/>
                    </a:cxn>
                    <a:cxn ang="0">
                      <a:pos x="T2" y="T3"/>
                    </a:cxn>
                    <a:cxn ang="0">
                      <a:pos x="T4" y="T5"/>
                    </a:cxn>
                    <a:cxn ang="0">
                      <a:pos x="T6" y="T7"/>
                    </a:cxn>
                    <a:cxn ang="0">
                      <a:pos x="T8" y="T9"/>
                    </a:cxn>
                  </a:cxnLst>
                  <a:rect l="0" t="0" r="r" b="b"/>
                  <a:pathLst>
                    <a:path w="46" h="22">
                      <a:moveTo>
                        <a:pt x="0" y="0"/>
                      </a:moveTo>
                      <a:lnTo>
                        <a:pt x="7" y="21"/>
                      </a:lnTo>
                      <a:lnTo>
                        <a:pt x="45" y="21"/>
                      </a:lnTo>
                      <a:lnTo>
                        <a:pt x="31" y="0"/>
                      </a:lnTo>
                      <a:lnTo>
                        <a:pt x="0" y="0"/>
                      </a:lnTo>
                    </a:path>
                  </a:pathLst>
                </a:custGeom>
                <a:solidFill>
                  <a:srgbClr val="606060"/>
                </a:solidFill>
                <a:ln w="127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35" name="Freeform 55"/>
                <p:cNvSpPr>
                  <a:spLocks/>
                </p:cNvSpPr>
                <p:nvPr/>
              </p:nvSpPr>
              <p:spPr bwMode="auto">
                <a:xfrm>
                  <a:off x="1140" y="2407"/>
                  <a:ext cx="60" cy="12"/>
                </a:xfrm>
                <a:custGeom>
                  <a:avLst/>
                  <a:gdLst>
                    <a:gd name="T0" fmla="*/ 0 w 60"/>
                    <a:gd name="T1" fmla="*/ 0 h 12"/>
                    <a:gd name="T2" fmla="*/ 0 w 60"/>
                    <a:gd name="T3" fmla="*/ 11 h 12"/>
                    <a:gd name="T4" fmla="*/ 59 w 60"/>
                    <a:gd name="T5" fmla="*/ 11 h 12"/>
                    <a:gd name="T6" fmla="*/ 59 w 60"/>
                    <a:gd name="T7" fmla="*/ 0 h 12"/>
                    <a:gd name="T8" fmla="*/ 0 w 60"/>
                    <a:gd name="T9" fmla="*/ 0 h 12"/>
                  </a:gdLst>
                  <a:ahLst/>
                  <a:cxnLst>
                    <a:cxn ang="0">
                      <a:pos x="T0" y="T1"/>
                    </a:cxn>
                    <a:cxn ang="0">
                      <a:pos x="T2" y="T3"/>
                    </a:cxn>
                    <a:cxn ang="0">
                      <a:pos x="T4" y="T5"/>
                    </a:cxn>
                    <a:cxn ang="0">
                      <a:pos x="T6" y="T7"/>
                    </a:cxn>
                    <a:cxn ang="0">
                      <a:pos x="T8" y="T9"/>
                    </a:cxn>
                  </a:cxnLst>
                  <a:rect l="0" t="0" r="r" b="b"/>
                  <a:pathLst>
                    <a:path w="60" h="12">
                      <a:moveTo>
                        <a:pt x="0" y="0"/>
                      </a:moveTo>
                      <a:lnTo>
                        <a:pt x="0" y="11"/>
                      </a:lnTo>
                      <a:lnTo>
                        <a:pt x="59" y="11"/>
                      </a:lnTo>
                      <a:lnTo>
                        <a:pt x="59" y="0"/>
                      </a:lnTo>
                      <a:lnTo>
                        <a:pt x="0" y="0"/>
                      </a:lnTo>
                    </a:path>
                  </a:pathLst>
                </a:custGeom>
                <a:solidFill>
                  <a:srgbClr val="606060"/>
                </a:solidFill>
                <a:ln w="127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36" name="Freeform 56"/>
                <p:cNvSpPr>
                  <a:spLocks/>
                </p:cNvSpPr>
                <p:nvPr/>
              </p:nvSpPr>
              <p:spPr bwMode="auto">
                <a:xfrm>
                  <a:off x="1385" y="1925"/>
                  <a:ext cx="18" cy="23"/>
                </a:xfrm>
                <a:custGeom>
                  <a:avLst/>
                  <a:gdLst>
                    <a:gd name="T0" fmla="*/ 17 w 18"/>
                    <a:gd name="T1" fmla="*/ 0 h 23"/>
                    <a:gd name="T2" fmla="*/ 0 w 18"/>
                    <a:gd name="T3" fmla="*/ 0 h 23"/>
                    <a:gd name="T4" fmla="*/ 1 w 18"/>
                    <a:gd name="T5" fmla="*/ 22 h 23"/>
                    <a:gd name="T6" fmla="*/ 17 w 18"/>
                    <a:gd name="T7" fmla="*/ 22 h 23"/>
                    <a:gd name="T8" fmla="*/ 17 w 18"/>
                    <a:gd name="T9" fmla="*/ 0 h 23"/>
                  </a:gdLst>
                  <a:ahLst/>
                  <a:cxnLst>
                    <a:cxn ang="0">
                      <a:pos x="T0" y="T1"/>
                    </a:cxn>
                    <a:cxn ang="0">
                      <a:pos x="T2" y="T3"/>
                    </a:cxn>
                    <a:cxn ang="0">
                      <a:pos x="T4" y="T5"/>
                    </a:cxn>
                    <a:cxn ang="0">
                      <a:pos x="T6" y="T7"/>
                    </a:cxn>
                    <a:cxn ang="0">
                      <a:pos x="T8" y="T9"/>
                    </a:cxn>
                  </a:cxnLst>
                  <a:rect l="0" t="0" r="r" b="b"/>
                  <a:pathLst>
                    <a:path w="18" h="23">
                      <a:moveTo>
                        <a:pt x="17" y="0"/>
                      </a:moveTo>
                      <a:lnTo>
                        <a:pt x="0" y="0"/>
                      </a:lnTo>
                      <a:lnTo>
                        <a:pt x="1" y="22"/>
                      </a:lnTo>
                      <a:lnTo>
                        <a:pt x="17" y="22"/>
                      </a:lnTo>
                      <a:lnTo>
                        <a:pt x="17" y="0"/>
                      </a:lnTo>
                    </a:path>
                  </a:pathLst>
                </a:custGeom>
                <a:solidFill>
                  <a:srgbClr val="C0C0C0"/>
                </a:solidFill>
                <a:ln w="127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37" name="Oval 57"/>
                <p:cNvSpPr>
                  <a:spLocks noChangeArrowheads="1"/>
                </p:cNvSpPr>
                <p:nvPr/>
              </p:nvSpPr>
              <p:spPr bwMode="auto">
                <a:xfrm>
                  <a:off x="1389" y="1931"/>
                  <a:ext cx="2" cy="2"/>
                </a:xfrm>
                <a:prstGeom prst="ellipse">
                  <a:avLst/>
                </a:prstGeom>
                <a:solidFill>
                  <a:srgbClr val="C0C0C0"/>
                </a:solidFill>
                <a:ln w="12700">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50938" name="Rectangle 58"/>
              <p:cNvSpPr>
                <a:spLocks noChangeArrowheads="1"/>
              </p:cNvSpPr>
              <p:nvPr/>
            </p:nvSpPr>
            <p:spPr bwMode="auto">
              <a:xfrm>
                <a:off x="1087" y="1913"/>
                <a:ext cx="2" cy="5"/>
              </a:xfrm>
              <a:prstGeom prst="rect">
                <a:avLst/>
              </a:prstGeom>
              <a:solidFill>
                <a:srgbClr val="008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50939" name="Rectangle 59"/>
            <p:cNvSpPr>
              <a:spLocks noChangeArrowheads="1"/>
            </p:cNvSpPr>
            <p:nvPr/>
          </p:nvSpPr>
          <p:spPr bwMode="auto">
            <a:xfrm>
              <a:off x="1193" y="2289"/>
              <a:ext cx="200" cy="286"/>
            </a:xfrm>
            <a:prstGeom prst="rect">
              <a:avLst/>
            </a:prstGeom>
            <a:solidFill>
              <a:srgbClr val="4040FF"/>
            </a:solidFill>
            <a:ln w="12700">
              <a:solidFill>
                <a:srgbClr val="000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50940" name="Object 60">
              <a:hlinkClick r:id="" action="ppaction://ole?verb=0"/>
            </p:cNvPr>
            <p:cNvGraphicFramePr>
              <a:graphicFrameLocks/>
            </p:cNvGraphicFramePr>
            <p:nvPr/>
          </p:nvGraphicFramePr>
          <p:xfrm>
            <a:off x="1185" y="2284"/>
            <a:ext cx="221" cy="296"/>
          </p:xfrm>
          <a:graphic>
            <a:graphicData uri="http://schemas.openxmlformats.org/presentationml/2006/ole">
              <mc:AlternateContent xmlns:mc="http://schemas.openxmlformats.org/markup-compatibility/2006">
                <mc:Choice xmlns:v="urn:schemas-microsoft-com:vml" Requires="v">
                  <p:oleObj spid="_x0000_s53263" name="Microsoft ClipArt Gallery" r:id="rId4" imgW="3914640" imgH="4875120" progId="MS_ClipArt_Gallery">
                    <p:embed/>
                  </p:oleObj>
                </mc:Choice>
                <mc:Fallback>
                  <p:oleObj name="Microsoft ClipArt Gallery" r:id="rId4" imgW="3914640" imgH="4875120" progId="MS_ClipArt_Gallery">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5" y="2284"/>
                          <a:ext cx="22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50941" name="Text Box 61"/>
          <p:cNvSpPr txBox="1">
            <a:spLocks noChangeArrowheads="1"/>
          </p:cNvSpPr>
          <p:nvPr/>
        </p:nvSpPr>
        <p:spPr bwMode="auto">
          <a:xfrm>
            <a:off x="6296868" y="1635329"/>
            <a:ext cx="21788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altLang="en-US" sz="1800" dirty="0" smtClean="0">
                <a:solidFill>
                  <a:schemeClr val="tx1"/>
                </a:solidFill>
              </a:rPr>
              <a:t>Cathy@vub.ac.be</a:t>
            </a:r>
            <a:endParaRPr lang="en-US" altLang="en-US" sz="1800" dirty="0">
              <a:solidFill>
                <a:schemeClr val="tx1"/>
              </a:solidFill>
            </a:endParaRPr>
          </a:p>
        </p:txBody>
      </p:sp>
      <p:sp>
        <p:nvSpPr>
          <p:cNvPr id="250942" name="AutoShape 62"/>
          <p:cNvSpPr>
            <a:spLocks noChangeAspect="1" noChangeArrowheads="1" noTextEdit="1"/>
          </p:cNvSpPr>
          <p:nvPr/>
        </p:nvSpPr>
        <p:spPr bwMode="auto">
          <a:xfrm>
            <a:off x="4821238" y="4424325"/>
            <a:ext cx="12065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50943" name="Line 63"/>
          <p:cNvSpPr>
            <a:spLocks noChangeShapeType="1"/>
          </p:cNvSpPr>
          <p:nvPr/>
        </p:nvSpPr>
        <p:spPr bwMode="auto">
          <a:xfrm>
            <a:off x="4427538" y="3441663"/>
            <a:ext cx="746125" cy="844550"/>
          </a:xfrm>
          <a:prstGeom prst="line">
            <a:avLst/>
          </a:prstGeom>
          <a:noFill/>
          <a:ln w="38100">
            <a:solidFill>
              <a:srgbClr val="99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50944" name="Picture 64" descr="j028577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14475" y="4511638"/>
            <a:ext cx="504825" cy="385762"/>
          </a:xfrm>
          <a:prstGeom prst="rect">
            <a:avLst/>
          </a:prstGeom>
          <a:noFill/>
          <a:extLst>
            <a:ext uri="{909E8E84-426E-40DD-AFC4-6F175D3DCCD1}">
              <a14:hiddenFill xmlns:a14="http://schemas.microsoft.com/office/drawing/2010/main">
                <a:solidFill>
                  <a:srgbClr val="FFFFFF"/>
                </a:solidFill>
              </a14:hiddenFill>
            </a:ext>
          </a:extLst>
        </p:spPr>
      </p:pic>
      <p:grpSp>
        <p:nvGrpSpPr>
          <p:cNvPr id="250945" name="Group 65"/>
          <p:cNvGrpSpPr>
            <a:grpSpLocks/>
          </p:cNvGrpSpPr>
          <p:nvPr/>
        </p:nvGrpSpPr>
        <p:grpSpPr bwMode="auto">
          <a:xfrm flipH="1">
            <a:off x="1247775" y="4449725"/>
            <a:ext cx="542925" cy="715963"/>
            <a:chOff x="4746" y="3157"/>
            <a:chExt cx="342" cy="451"/>
          </a:xfrm>
        </p:grpSpPr>
        <p:grpSp>
          <p:nvGrpSpPr>
            <p:cNvPr id="250946" name="Group 66"/>
            <p:cNvGrpSpPr>
              <a:grpSpLocks/>
            </p:cNvGrpSpPr>
            <p:nvPr/>
          </p:nvGrpSpPr>
          <p:grpSpPr bwMode="auto">
            <a:xfrm>
              <a:off x="4748" y="3481"/>
              <a:ext cx="325" cy="127"/>
              <a:chOff x="4748" y="3481"/>
              <a:chExt cx="325" cy="127"/>
            </a:xfrm>
          </p:grpSpPr>
          <p:sp>
            <p:nvSpPr>
              <p:cNvPr id="250947" name="Freeform 67"/>
              <p:cNvSpPr>
                <a:spLocks/>
              </p:cNvSpPr>
              <p:nvPr/>
            </p:nvSpPr>
            <p:spPr bwMode="auto">
              <a:xfrm>
                <a:off x="4748" y="3481"/>
                <a:ext cx="325" cy="127"/>
              </a:xfrm>
              <a:custGeom>
                <a:avLst/>
                <a:gdLst>
                  <a:gd name="T0" fmla="*/ 199 w 2278"/>
                  <a:gd name="T1" fmla="*/ 1011 h 1016"/>
                  <a:gd name="T2" fmla="*/ 5 w 2278"/>
                  <a:gd name="T3" fmla="*/ 987 h 1016"/>
                  <a:gd name="T4" fmla="*/ 0 w 2278"/>
                  <a:gd name="T5" fmla="*/ 758 h 1016"/>
                  <a:gd name="T6" fmla="*/ 10 w 2278"/>
                  <a:gd name="T7" fmla="*/ 585 h 1016"/>
                  <a:gd name="T8" fmla="*/ 109 w 2278"/>
                  <a:gd name="T9" fmla="*/ 482 h 1016"/>
                  <a:gd name="T10" fmla="*/ 229 w 2278"/>
                  <a:gd name="T11" fmla="*/ 422 h 1016"/>
                  <a:gd name="T12" fmla="*/ 501 w 2278"/>
                  <a:gd name="T13" fmla="*/ 322 h 1016"/>
                  <a:gd name="T14" fmla="*/ 902 w 2278"/>
                  <a:gd name="T15" fmla="*/ 226 h 1016"/>
                  <a:gd name="T16" fmla="*/ 981 w 2278"/>
                  <a:gd name="T17" fmla="*/ 219 h 1016"/>
                  <a:gd name="T18" fmla="*/ 1033 w 2278"/>
                  <a:gd name="T19" fmla="*/ 226 h 1016"/>
                  <a:gd name="T20" fmla="*/ 1046 w 2278"/>
                  <a:gd name="T21" fmla="*/ 205 h 1016"/>
                  <a:gd name="T22" fmla="*/ 1068 w 2278"/>
                  <a:gd name="T23" fmla="*/ 184 h 1016"/>
                  <a:gd name="T24" fmla="*/ 1093 w 2278"/>
                  <a:gd name="T25" fmla="*/ 188 h 1016"/>
                  <a:gd name="T26" fmla="*/ 1128 w 2278"/>
                  <a:gd name="T27" fmla="*/ 192 h 1016"/>
                  <a:gd name="T28" fmla="*/ 1143 w 2278"/>
                  <a:gd name="T29" fmla="*/ 150 h 1016"/>
                  <a:gd name="T30" fmla="*/ 1173 w 2278"/>
                  <a:gd name="T31" fmla="*/ 129 h 1016"/>
                  <a:gd name="T32" fmla="*/ 1205 w 2278"/>
                  <a:gd name="T33" fmla="*/ 122 h 1016"/>
                  <a:gd name="T34" fmla="*/ 1246 w 2278"/>
                  <a:gd name="T35" fmla="*/ 122 h 1016"/>
                  <a:gd name="T36" fmla="*/ 1240 w 2278"/>
                  <a:gd name="T37" fmla="*/ 89 h 1016"/>
                  <a:gd name="T38" fmla="*/ 1288 w 2278"/>
                  <a:gd name="T39" fmla="*/ 0 h 1016"/>
                  <a:gd name="T40" fmla="*/ 2223 w 2278"/>
                  <a:gd name="T41" fmla="*/ 24 h 1016"/>
                  <a:gd name="T42" fmla="*/ 2220 w 2278"/>
                  <a:gd name="T43" fmla="*/ 120 h 1016"/>
                  <a:gd name="T44" fmla="*/ 2237 w 2278"/>
                  <a:gd name="T45" fmla="*/ 205 h 1016"/>
                  <a:gd name="T46" fmla="*/ 2250 w 2278"/>
                  <a:gd name="T47" fmla="*/ 266 h 1016"/>
                  <a:gd name="T48" fmla="*/ 2266 w 2278"/>
                  <a:gd name="T49" fmla="*/ 342 h 1016"/>
                  <a:gd name="T50" fmla="*/ 2278 w 2278"/>
                  <a:gd name="T51" fmla="*/ 466 h 1016"/>
                  <a:gd name="T52" fmla="*/ 2264 w 2278"/>
                  <a:gd name="T53" fmla="*/ 539 h 1016"/>
                  <a:gd name="T54" fmla="*/ 2237 w 2278"/>
                  <a:gd name="T55" fmla="*/ 608 h 1016"/>
                  <a:gd name="T56" fmla="*/ 2204 w 2278"/>
                  <a:gd name="T57" fmla="*/ 665 h 1016"/>
                  <a:gd name="T58" fmla="*/ 2160 w 2278"/>
                  <a:gd name="T59" fmla="*/ 686 h 1016"/>
                  <a:gd name="T60" fmla="*/ 2093 w 2278"/>
                  <a:gd name="T61" fmla="*/ 707 h 1016"/>
                  <a:gd name="T62" fmla="*/ 2003 w 2278"/>
                  <a:gd name="T63" fmla="*/ 734 h 1016"/>
                  <a:gd name="T64" fmla="*/ 1962 w 2278"/>
                  <a:gd name="T65" fmla="*/ 782 h 1016"/>
                  <a:gd name="T66" fmla="*/ 1914 w 2278"/>
                  <a:gd name="T67" fmla="*/ 822 h 1016"/>
                  <a:gd name="T68" fmla="*/ 1838 w 2278"/>
                  <a:gd name="T69" fmla="*/ 857 h 1016"/>
                  <a:gd name="T70" fmla="*/ 1749 w 2278"/>
                  <a:gd name="T71" fmla="*/ 885 h 1016"/>
                  <a:gd name="T72" fmla="*/ 1607 w 2278"/>
                  <a:gd name="T73" fmla="*/ 902 h 1016"/>
                  <a:gd name="T74" fmla="*/ 1486 w 2278"/>
                  <a:gd name="T75" fmla="*/ 902 h 1016"/>
                  <a:gd name="T76" fmla="*/ 1394 w 2278"/>
                  <a:gd name="T77" fmla="*/ 892 h 1016"/>
                  <a:gd name="T78" fmla="*/ 1309 w 2278"/>
                  <a:gd name="T79" fmla="*/ 885 h 1016"/>
                  <a:gd name="T80" fmla="*/ 1246 w 2278"/>
                  <a:gd name="T81" fmla="*/ 919 h 1016"/>
                  <a:gd name="T82" fmla="*/ 1124 w 2278"/>
                  <a:gd name="T83" fmla="*/ 912 h 1016"/>
                  <a:gd name="T84" fmla="*/ 635 w 2278"/>
                  <a:gd name="T85" fmla="*/ 982 h 1016"/>
                  <a:gd name="T86" fmla="*/ 421 w 2278"/>
                  <a:gd name="T87" fmla="*/ 1016 h 1016"/>
                  <a:gd name="T88" fmla="*/ 199 w 2278"/>
                  <a:gd name="T89" fmla="*/ 1011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8" h="1016">
                    <a:moveTo>
                      <a:pt x="199" y="1011"/>
                    </a:moveTo>
                    <a:lnTo>
                      <a:pt x="5" y="987"/>
                    </a:lnTo>
                    <a:lnTo>
                      <a:pt x="0" y="758"/>
                    </a:lnTo>
                    <a:lnTo>
                      <a:pt x="10" y="585"/>
                    </a:lnTo>
                    <a:lnTo>
                      <a:pt x="109" y="482"/>
                    </a:lnTo>
                    <a:lnTo>
                      <a:pt x="229" y="422"/>
                    </a:lnTo>
                    <a:lnTo>
                      <a:pt x="501" y="322"/>
                    </a:lnTo>
                    <a:lnTo>
                      <a:pt x="902" y="226"/>
                    </a:lnTo>
                    <a:lnTo>
                      <a:pt x="981" y="219"/>
                    </a:lnTo>
                    <a:lnTo>
                      <a:pt x="1033" y="226"/>
                    </a:lnTo>
                    <a:lnTo>
                      <a:pt x="1046" y="205"/>
                    </a:lnTo>
                    <a:lnTo>
                      <a:pt x="1068" y="184"/>
                    </a:lnTo>
                    <a:lnTo>
                      <a:pt x="1093" y="188"/>
                    </a:lnTo>
                    <a:lnTo>
                      <a:pt x="1128" y="192"/>
                    </a:lnTo>
                    <a:lnTo>
                      <a:pt x="1143" y="150"/>
                    </a:lnTo>
                    <a:lnTo>
                      <a:pt x="1173" y="129"/>
                    </a:lnTo>
                    <a:lnTo>
                      <a:pt x="1205" y="122"/>
                    </a:lnTo>
                    <a:lnTo>
                      <a:pt x="1246" y="122"/>
                    </a:lnTo>
                    <a:lnTo>
                      <a:pt x="1240" y="89"/>
                    </a:lnTo>
                    <a:lnTo>
                      <a:pt x="1288" y="0"/>
                    </a:lnTo>
                    <a:lnTo>
                      <a:pt x="2223" y="24"/>
                    </a:lnTo>
                    <a:lnTo>
                      <a:pt x="2220" y="120"/>
                    </a:lnTo>
                    <a:lnTo>
                      <a:pt x="2237" y="205"/>
                    </a:lnTo>
                    <a:lnTo>
                      <a:pt x="2250" y="266"/>
                    </a:lnTo>
                    <a:lnTo>
                      <a:pt x="2266" y="342"/>
                    </a:lnTo>
                    <a:lnTo>
                      <a:pt x="2278" y="466"/>
                    </a:lnTo>
                    <a:lnTo>
                      <a:pt x="2264" y="539"/>
                    </a:lnTo>
                    <a:lnTo>
                      <a:pt x="2237" y="608"/>
                    </a:lnTo>
                    <a:lnTo>
                      <a:pt x="2204" y="665"/>
                    </a:lnTo>
                    <a:lnTo>
                      <a:pt x="2160" y="686"/>
                    </a:lnTo>
                    <a:lnTo>
                      <a:pt x="2093" y="707"/>
                    </a:lnTo>
                    <a:lnTo>
                      <a:pt x="2003" y="734"/>
                    </a:lnTo>
                    <a:lnTo>
                      <a:pt x="1962" y="782"/>
                    </a:lnTo>
                    <a:lnTo>
                      <a:pt x="1914" y="822"/>
                    </a:lnTo>
                    <a:lnTo>
                      <a:pt x="1838" y="857"/>
                    </a:lnTo>
                    <a:lnTo>
                      <a:pt x="1749" y="885"/>
                    </a:lnTo>
                    <a:lnTo>
                      <a:pt x="1607" y="902"/>
                    </a:lnTo>
                    <a:lnTo>
                      <a:pt x="1486" y="902"/>
                    </a:lnTo>
                    <a:lnTo>
                      <a:pt x="1394" y="892"/>
                    </a:lnTo>
                    <a:lnTo>
                      <a:pt x="1309" y="885"/>
                    </a:lnTo>
                    <a:lnTo>
                      <a:pt x="1246" y="919"/>
                    </a:lnTo>
                    <a:lnTo>
                      <a:pt x="1124" y="912"/>
                    </a:lnTo>
                    <a:lnTo>
                      <a:pt x="635" y="982"/>
                    </a:lnTo>
                    <a:lnTo>
                      <a:pt x="421" y="1016"/>
                    </a:lnTo>
                    <a:lnTo>
                      <a:pt x="199" y="1011"/>
                    </a:lnTo>
                    <a:close/>
                  </a:path>
                </a:pathLst>
              </a:custGeom>
              <a:solidFill>
                <a:srgbClr val="606060"/>
              </a:solidFill>
              <a:ln w="1588">
                <a:solidFill>
                  <a:srgbClr val="000000"/>
                </a:solidFill>
                <a:prstDash val="solid"/>
                <a:round/>
                <a:headEnd/>
                <a:tailEnd/>
              </a:ln>
            </p:spPr>
            <p:txBody>
              <a:bodyPr/>
              <a:lstStyle/>
              <a:p>
                <a:endParaRPr lang="en-US"/>
              </a:p>
            </p:txBody>
          </p:sp>
          <p:sp>
            <p:nvSpPr>
              <p:cNvPr id="250948" name="Freeform 68"/>
              <p:cNvSpPr>
                <a:spLocks/>
              </p:cNvSpPr>
              <p:nvPr/>
            </p:nvSpPr>
            <p:spPr bwMode="auto">
              <a:xfrm>
                <a:off x="4750" y="3493"/>
                <a:ext cx="319" cy="113"/>
              </a:xfrm>
              <a:custGeom>
                <a:avLst/>
                <a:gdLst>
                  <a:gd name="T0" fmla="*/ 2164 w 2233"/>
                  <a:gd name="T1" fmla="*/ 97 h 903"/>
                  <a:gd name="T2" fmla="*/ 2219 w 2233"/>
                  <a:gd name="T3" fmla="*/ 217 h 903"/>
                  <a:gd name="T4" fmla="*/ 2175 w 2233"/>
                  <a:gd name="T5" fmla="*/ 558 h 903"/>
                  <a:gd name="T6" fmla="*/ 2051 w 2233"/>
                  <a:gd name="T7" fmla="*/ 558 h 903"/>
                  <a:gd name="T8" fmla="*/ 1911 w 2233"/>
                  <a:gd name="T9" fmla="*/ 680 h 903"/>
                  <a:gd name="T10" fmla="*/ 1591 w 2233"/>
                  <a:gd name="T11" fmla="*/ 764 h 903"/>
                  <a:gd name="T12" fmla="*/ 1288 w 2233"/>
                  <a:gd name="T13" fmla="*/ 764 h 903"/>
                  <a:gd name="T14" fmla="*/ 1402 w 2233"/>
                  <a:gd name="T15" fmla="*/ 641 h 903"/>
                  <a:gd name="T16" fmla="*/ 1258 w 2233"/>
                  <a:gd name="T17" fmla="*/ 760 h 903"/>
                  <a:gd name="T18" fmla="*/ 1109 w 2233"/>
                  <a:gd name="T19" fmla="*/ 789 h 903"/>
                  <a:gd name="T20" fmla="*/ 1209 w 2233"/>
                  <a:gd name="T21" fmla="*/ 710 h 903"/>
                  <a:gd name="T22" fmla="*/ 1049 w 2233"/>
                  <a:gd name="T23" fmla="*/ 799 h 903"/>
                  <a:gd name="T24" fmla="*/ 535 w 2233"/>
                  <a:gd name="T25" fmla="*/ 869 h 903"/>
                  <a:gd name="T26" fmla="*/ 540 w 2233"/>
                  <a:gd name="T27" fmla="*/ 809 h 903"/>
                  <a:gd name="T28" fmla="*/ 530 w 2233"/>
                  <a:gd name="T29" fmla="*/ 784 h 903"/>
                  <a:gd name="T30" fmla="*/ 348 w 2233"/>
                  <a:gd name="T31" fmla="*/ 889 h 903"/>
                  <a:gd name="T32" fmla="*/ 515 w 2233"/>
                  <a:gd name="T33" fmla="*/ 729 h 903"/>
                  <a:gd name="T34" fmla="*/ 327 w 2233"/>
                  <a:gd name="T35" fmla="*/ 834 h 903"/>
                  <a:gd name="T36" fmla="*/ 233 w 2233"/>
                  <a:gd name="T37" fmla="*/ 809 h 903"/>
                  <a:gd name="T38" fmla="*/ 198 w 2233"/>
                  <a:gd name="T39" fmla="*/ 813 h 903"/>
                  <a:gd name="T40" fmla="*/ 64 w 2233"/>
                  <a:gd name="T41" fmla="*/ 864 h 903"/>
                  <a:gd name="T42" fmla="*/ 0 w 2233"/>
                  <a:gd name="T43" fmla="*/ 735 h 903"/>
                  <a:gd name="T44" fmla="*/ 44 w 2233"/>
                  <a:gd name="T45" fmla="*/ 474 h 903"/>
                  <a:gd name="T46" fmla="*/ 323 w 2233"/>
                  <a:gd name="T47" fmla="*/ 324 h 903"/>
                  <a:gd name="T48" fmla="*/ 867 w 2233"/>
                  <a:gd name="T49" fmla="*/ 157 h 903"/>
                  <a:gd name="T50" fmla="*/ 1055 w 2233"/>
                  <a:gd name="T51" fmla="*/ 226 h 903"/>
                  <a:gd name="T52" fmla="*/ 1134 w 2233"/>
                  <a:gd name="T53" fmla="*/ 236 h 903"/>
                  <a:gd name="T54" fmla="*/ 1039 w 2233"/>
                  <a:gd name="T55" fmla="*/ 142 h 903"/>
                  <a:gd name="T56" fmla="*/ 1099 w 2233"/>
                  <a:gd name="T57" fmla="*/ 118 h 903"/>
                  <a:gd name="T58" fmla="*/ 1158 w 2233"/>
                  <a:gd name="T59" fmla="*/ 177 h 903"/>
                  <a:gd name="T60" fmla="*/ 1164 w 2233"/>
                  <a:gd name="T61" fmla="*/ 147 h 903"/>
                  <a:gd name="T62" fmla="*/ 1154 w 2233"/>
                  <a:gd name="T63" fmla="*/ 73 h 903"/>
                  <a:gd name="T64" fmla="*/ 1293 w 2233"/>
                  <a:gd name="T65" fmla="*/ 122 h 903"/>
                  <a:gd name="T66" fmla="*/ 1279 w 2233"/>
                  <a:gd name="T67" fmla="*/ 68 h 903"/>
                  <a:gd name="T68" fmla="*/ 1248 w 2233"/>
                  <a:gd name="T69" fmla="*/ 0 h 903"/>
                  <a:gd name="T70" fmla="*/ 1392 w 2233"/>
                  <a:gd name="T71" fmla="*/ 58 h 903"/>
                  <a:gd name="T72" fmla="*/ 1650 w 2233"/>
                  <a:gd name="T73" fmla="*/ 113 h 903"/>
                  <a:gd name="T74" fmla="*/ 1708 w 2233"/>
                  <a:gd name="T75" fmla="*/ 38 h 903"/>
                  <a:gd name="T76" fmla="*/ 1772 w 2233"/>
                  <a:gd name="T77" fmla="*/ 122 h 903"/>
                  <a:gd name="T78" fmla="*/ 1901 w 2233"/>
                  <a:gd name="T79" fmla="*/ 68 h 903"/>
                  <a:gd name="T80" fmla="*/ 1956 w 2233"/>
                  <a:gd name="T81" fmla="*/ 142 h 903"/>
                  <a:gd name="T82" fmla="*/ 2121 w 2233"/>
                  <a:gd name="T83" fmla="*/ 118 h 903"/>
                  <a:gd name="T84" fmla="*/ 2160 w 2233"/>
                  <a:gd name="T85" fmla="*/ 3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3" h="903">
                    <a:moveTo>
                      <a:pt x="2160" y="33"/>
                    </a:moveTo>
                    <a:lnTo>
                      <a:pt x="2164" y="97"/>
                    </a:lnTo>
                    <a:lnTo>
                      <a:pt x="2190" y="73"/>
                    </a:lnTo>
                    <a:lnTo>
                      <a:pt x="2219" y="217"/>
                    </a:lnTo>
                    <a:lnTo>
                      <a:pt x="2233" y="384"/>
                    </a:lnTo>
                    <a:lnTo>
                      <a:pt x="2175" y="558"/>
                    </a:lnTo>
                    <a:lnTo>
                      <a:pt x="2036" y="598"/>
                    </a:lnTo>
                    <a:lnTo>
                      <a:pt x="2051" y="558"/>
                    </a:lnTo>
                    <a:lnTo>
                      <a:pt x="1977" y="618"/>
                    </a:lnTo>
                    <a:lnTo>
                      <a:pt x="1911" y="680"/>
                    </a:lnTo>
                    <a:lnTo>
                      <a:pt x="1768" y="749"/>
                    </a:lnTo>
                    <a:lnTo>
                      <a:pt x="1591" y="764"/>
                    </a:lnTo>
                    <a:lnTo>
                      <a:pt x="1377" y="774"/>
                    </a:lnTo>
                    <a:lnTo>
                      <a:pt x="1288" y="764"/>
                    </a:lnTo>
                    <a:lnTo>
                      <a:pt x="1367" y="729"/>
                    </a:lnTo>
                    <a:lnTo>
                      <a:pt x="1402" y="641"/>
                    </a:lnTo>
                    <a:lnTo>
                      <a:pt x="1338" y="715"/>
                    </a:lnTo>
                    <a:lnTo>
                      <a:pt x="1258" y="760"/>
                    </a:lnTo>
                    <a:lnTo>
                      <a:pt x="1184" y="799"/>
                    </a:lnTo>
                    <a:lnTo>
                      <a:pt x="1109" y="789"/>
                    </a:lnTo>
                    <a:lnTo>
                      <a:pt x="1158" y="754"/>
                    </a:lnTo>
                    <a:lnTo>
                      <a:pt x="1209" y="710"/>
                    </a:lnTo>
                    <a:lnTo>
                      <a:pt x="1129" y="739"/>
                    </a:lnTo>
                    <a:lnTo>
                      <a:pt x="1049" y="799"/>
                    </a:lnTo>
                    <a:lnTo>
                      <a:pt x="792" y="829"/>
                    </a:lnTo>
                    <a:lnTo>
                      <a:pt x="535" y="869"/>
                    </a:lnTo>
                    <a:lnTo>
                      <a:pt x="446" y="864"/>
                    </a:lnTo>
                    <a:lnTo>
                      <a:pt x="540" y="809"/>
                    </a:lnTo>
                    <a:lnTo>
                      <a:pt x="633" y="789"/>
                    </a:lnTo>
                    <a:lnTo>
                      <a:pt x="530" y="784"/>
                    </a:lnTo>
                    <a:lnTo>
                      <a:pt x="451" y="819"/>
                    </a:lnTo>
                    <a:lnTo>
                      <a:pt x="348" y="889"/>
                    </a:lnTo>
                    <a:lnTo>
                      <a:pt x="421" y="784"/>
                    </a:lnTo>
                    <a:lnTo>
                      <a:pt x="515" y="729"/>
                    </a:lnTo>
                    <a:lnTo>
                      <a:pt x="392" y="754"/>
                    </a:lnTo>
                    <a:lnTo>
                      <a:pt x="327" y="834"/>
                    </a:lnTo>
                    <a:lnTo>
                      <a:pt x="313" y="903"/>
                    </a:lnTo>
                    <a:lnTo>
                      <a:pt x="233" y="809"/>
                    </a:lnTo>
                    <a:lnTo>
                      <a:pt x="153" y="764"/>
                    </a:lnTo>
                    <a:lnTo>
                      <a:pt x="198" y="813"/>
                    </a:lnTo>
                    <a:lnTo>
                      <a:pt x="263" y="903"/>
                    </a:lnTo>
                    <a:lnTo>
                      <a:pt x="64" y="864"/>
                    </a:lnTo>
                    <a:lnTo>
                      <a:pt x="25" y="848"/>
                    </a:lnTo>
                    <a:lnTo>
                      <a:pt x="0" y="735"/>
                    </a:lnTo>
                    <a:lnTo>
                      <a:pt x="15" y="577"/>
                    </a:lnTo>
                    <a:lnTo>
                      <a:pt x="44" y="474"/>
                    </a:lnTo>
                    <a:lnTo>
                      <a:pt x="169" y="394"/>
                    </a:lnTo>
                    <a:lnTo>
                      <a:pt x="323" y="324"/>
                    </a:lnTo>
                    <a:lnTo>
                      <a:pt x="623" y="226"/>
                    </a:lnTo>
                    <a:lnTo>
                      <a:pt x="867" y="157"/>
                    </a:lnTo>
                    <a:lnTo>
                      <a:pt x="1000" y="147"/>
                    </a:lnTo>
                    <a:lnTo>
                      <a:pt x="1055" y="226"/>
                    </a:lnTo>
                    <a:lnTo>
                      <a:pt x="1223" y="310"/>
                    </a:lnTo>
                    <a:lnTo>
                      <a:pt x="1134" y="236"/>
                    </a:lnTo>
                    <a:lnTo>
                      <a:pt x="1065" y="197"/>
                    </a:lnTo>
                    <a:lnTo>
                      <a:pt x="1039" y="142"/>
                    </a:lnTo>
                    <a:lnTo>
                      <a:pt x="1049" y="118"/>
                    </a:lnTo>
                    <a:lnTo>
                      <a:pt x="1099" y="118"/>
                    </a:lnTo>
                    <a:lnTo>
                      <a:pt x="1129" y="147"/>
                    </a:lnTo>
                    <a:lnTo>
                      <a:pt x="1158" y="177"/>
                    </a:lnTo>
                    <a:lnTo>
                      <a:pt x="1234" y="206"/>
                    </a:lnTo>
                    <a:lnTo>
                      <a:pt x="1164" y="147"/>
                    </a:lnTo>
                    <a:lnTo>
                      <a:pt x="1134" y="103"/>
                    </a:lnTo>
                    <a:lnTo>
                      <a:pt x="1154" y="73"/>
                    </a:lnTo>
                    <a:lnTo>
                      <a:pt x="1213" y="54"/>
                    </a:lnTo>
                    <a:lnTo>
                      <a:pt x="1293" y="122"/>
                    </a:lnTo>
                    <a:lnTo>
                      <a:pt x="1367" y="167"/>
                    </a:lnTo>
                    <a:lnTo>
                      <a:pt x="1279" y="68"/>
                    </a:lnTo>
                    <a:lnTo>
                      <a:pt x="1248" y="29"/>
                    </a:lnTo>
                    <a:lnTo>
                      <a:pt x="1248" y="0"/>
                    </a:lnTo>
                    <a:lnTo>
                      <a:pt x="1322" y="10"/>
                    </a:lnTo>
                    <a:lnTo>
                      <a:pt x="1392" y="58"/>
                    </a:lnTo>
                    <a:lnTo>
                      <a:pt x="1437" y="93"/>
                    </a:lnTo>
                    <a:lnTo>
                      <a:pt x="1650" y="113"/>
                    </a:lnTo>
                    <a:lnTo>
                      <a:pt x="1644" y="58"/>
                    </a:lnTo>
                    <a:lnTo>
                      <a:pt x="1708" y="38"/>
                    </a:lnTo>
                    <a:lnTo>
                      <a:pt x="1708" y="108"/>
                    </a:lnTo>
                    <a:lnTo>
                      <a:pt x="1772" y="122"/>
                    </a:lnTo>
                    <a:lnTo>
                      <a:pt x="1911" y="142"/>
                    </a:lnTo>
                    <a:lnTo>
                      <a:pt x="1901" y="68"/>
                    </a:lnTo>
                    <a:lnTo>
                      <a:pt x="1951" y="68"/>
                    </a:lnTo>
                    <a:lnTo>
                      <a:pt x="1956" y="142"/>
                    </a:lnTo>
                    <a:lnTo>
                      <a:pt x="2036" y="138"/>
                    </a:lnTo>
                    <a:lnTo>
                      <a:pt x="2121" y="118"/>
                    </a:lnTo>
                    <a:lnTo>
                      <a:pt x="2125" y="58"/>
                    </a:lnTo>
                    <a:lnTo>
                      <a:pt x="2160" y="33"/>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49" name="Freeform 69"/>
              <p:cNvSpPr>
                <a:spLocks/>
              </p:cNvSpPr>
              <p:nvPr/>
            </p:nvSpPr>
            <p:spPr bwMode="auto">
              <a:xfrm>
                <a:off x="4981" y="3534"/>
                <a:ext cx="43" cy="7"/>
              </a:xfrm>
              <a:custGeom>
                <a:avLst/>
                <a:gdLst>
                  <a:gd name="T0" fmla="*/ 306 w 306"/>
                  <a:gd name="T1" fmla="*/ 0 h 52"/>
                  <a:gd name="T2" fmla="*/ 163 w 306"/>
                  <a:gd name="T3" fmla="*/ 52 h 52"/>
                  <a:gd name="T4" fmla="*/ 0 w 306"/>
                  <a:gd name="T5" fmla="*/ 38 h 52"/>
                  <a:gd name="T6" fmla="*/ 306 w 306"/>
                  <a:gd name="T7" fmla="*/ 0 h 52"/>
                </a:gdLst>
                <a:ahLst/>
                <a:cxnLst>
                  <a:cxn ang="0">
                    <a:pos x="T0" y="T1"/>
                  </a:cxn>
                  <a:cxn ang="0">
                    <a:pos x="T2" y="T3"/>
                  </a:cxn>
                  <a:cxn ang="0">
                    <a:pos x="T4" y="T5"/>
                  </a:cxn>
                  <a:cxn ang="0">
                    <a:pos x="T6" y="T7"/>
                  </a:cxn>
                </a:cxnLst>
                <a:rect l="0" t="0" r="r" b="b"/>
                <a:pathLst>
                  <a:path w="306" h="52">
                    <a:moveTo>
                      <a:pt x="306" y="0"/>
                    </a:moveTo>
                    <a:lnTo>
                      <a:pt x="163" y="52"/>
                    </a:lnTo>
                    <a:lnTo>
                      <a:pt x="0" y="38"/>
                    </a:lnTo>
                    <a:lnTo>
                      <a:pt x="306"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50" name="Freeform 70"/>
              <p:cNvSpPr>
                <a:spLocks/>
              </p:cNvSpPr>
              <p:nvPr/>
            </p:nvSpPr>
            <p:spPr bwMode="auto">
              <a:xfrm>
                <a:off x="5041" y="3524"/>
                <a:ext cx="26" cy="7"/>
              </a:xfrm>
              <a:custGeom>
                <a:avLst/>
                <a:gdLst>
                  <a:gd name="T0" fmla="*/ 186 w 186"/>
                  <a:gd name="T1" fmla="*/ 0 h 62"/>
                  <a:gd name="T2" fmla="*/ 138 w 186"/>
                  <a:gd name="T3" fmla="*/ 38 h 62"/>
                  <a:gd name="T4" fmla="*/ 0 w 186"/>
                  <a:gd name="T5" fmla="*/ 57 h 62"/>
                  <a:gd name="T6" fmla="*/ 142 w 186"/>
                  <a:gd name="T7" fmla="*/ 62 h 62"/>
                  <a:gd name="T8" fmla="*/ 186 w 186"/>
                  <a:gd name="T9" fmla="*/ 0 h 62"/>
                </a:gdLst>
                <a:ahLst/>
                <a:cxnLst>
                  <a:cxn ang="0">
                    <a:pos x="T0" y="T1"/>
                  </a:cxn>
                  <a:cxn ang="0">
                    <a:pos x="T2" y="T3"/>
                  </a:cxn>
                  <a:cxn ang="0">
                    <a:pos x="T4" y="T5"/>
                  </a:cxn>
                  <a:cxn ang="0">
                    <a:pos x="T6" y="T7"/>
                  </a:cxn>
                  <a:cxn ang="0">
                    <a:pos x="T8" y="T9"/>
                  </a:cxn>
                </a:cxnLst>
                <a:rect l="0" t="0" r="r" b="b"/>
                <a:pathLst>
                  <a:path w="186" h="62">
                    <a:moveTo>
                      <a:pt x="186" y="0"/>
                    </a:moveTo>
                    <a:lnTo>
                      <a:pt x="138" y="38"/>
                    </a:lnTo>
                    <a:lnTo>
                      <a:pt x="0" y="57"/>
                    </a:lnTo>
                    <a:lnTo>
                      <a:pt x="142" y="62"/>
                    </a:lnTo>
                    <a:lnTo>
                      <a:pt x="186"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51" name="Freeform 71"/>
              <p:cNvSpPr>
                <a:spLocks/>
              </p:cNvSpPr>
              <p:nvPr/>
            </p:nvSpPr>
            <p:spPr bwMode="auto">
              <a:xfrm>
                <a:off x="4915" y="3518"/>
                <a:ext cx="41" cy="19"/>
              </a:xfrm>
              <a:custGeom>
                <a:avLst/>
                <a:gdLst>
                  <a:gd name="T0" fmla="*/ 287 w 287"/>
                  <a:gd name="T1" fmla="*/ 0 h 157"/>
                  <a:gd name="T2" fmla="*/ 159 w 287"/>
                  <a:gd name="T3" fmla="*/ 15 h 157"/>
                  <a:gd name="T4" fmla="*/ 134 w 287"/>
                  <a:gd name="T5" fmla="*/ 34 h 157"/>
                  <a:gd name="T6" fmla="*/ 134 w 287"/>
                  <a:gd name="T7" fmla="*/ 84 h 157"/>
                  <a:gd name="T8" fmla="*/ 124 w 287"/>
                  <a:gd name="T9" fmla="*/ 136 h 157"/>
                  <a:gd name="T10" fmla="*/ 0 w 287"/>
                  <a:gd name="T11" fmla="*/ 157 h 157"/>
                  <a:gd name="T12" fmla="*/ 149 w 287"/>
                  <a:gd name="T13" fmla="*/ 151 h 157"/>
                  <a:gd name="T14" fmla="*/ 173 w 287"/>
                  <a:gd name="T15" fmla="*/ 53 h 157"/>
                  <a:gd name="T16" fmla="*/ 287 w 28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 h="157">
                    <a:moveTo>
                      <a:pt x="287" y="0"/>
                    </a:moveTo>
                    <a:lnTo>
                      <a:pt x="159" y="15"/>
                    </a:lnTo>
                    <a:lnTo>
                      <a:pt x="134" y="34"/>
                    </a:lnTo>
                    <a:lnTo>
                      <a:pt x="134" y="84"/>
                    </a:lnTo>
                    <a:lnTo>
                      <a:pt x="124" y="136"/>
                    </a:lnTo>
                    <a:lnTo>
                      <a:pt x="0" y="157"/>
                    </a:lnTo>
                    <a:lnTo>
                      <a:pt x="149" y="151"/>
                    </a:lnTo>
                    <a:lnTo>
                      <a:pt x="173" y="53"/>
                    </a:lnTo>
                    <a:lnTo>
                      <a:pt x="287"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52" name="Freeform 72"/>
              <p:cNvSpPr>
                <a:spLocks/>
              </p:cNvSpPr>
              <p:nvPr/>
            </p:nvSpPr>
            <p:spPr bwMode="auto">
              <a:xfrm>
                <a:off x="4782" y="3562"/>
                <a:ext cx="133" cy="29"/>
              </a:xfrm>
              <a:custGeom>
                <a:avLst/>
                <a:gdLst>
                  <a:gd name="T0" fmla="*/ 928 w 928"/>
                  <a:gd name="T1" fmla="*/ 0 h 230"/>
                  <a:gd name="T2" fmla="*/ 692 w 928"/>
                  <a:gd name="T3" fmla="*/ 10 h 230"/>
                  <a:gd name="T4" fmla="*/ 449 w 928"/>
                  <a:gd name="T5" fmla="*/ 68 h 230"/>
                  <a:gd name="T6" fmla="*/ 270 w 928"/>
                  <a:gd name="T7" fmla="*/ 77 h 230"/>
                  <a:gd name="T8" fmla="*/ 123 w 928"/>
                  <a:gd name="T9" fmla="*/ 108 h 230"/>
                  <a:gd name="T10" fmla="*/ 69 w 928"/>
                  <a:gd name="T11" fmla="*/ 185 h 230"/>
                  <a:gd name="T12" fmla="*/ 0 w 928"/>
                  <a:gd name="T13" fmla="*/ 230 h 230"/>
                  <a:gd name="T14" fmla="*/ 69 w 928"/>
                  <a:gd name="T15" fmla="*/ 216 h 230"/>
                  <a:gd name="T16" fmla="*/ 133 w 928"/>
                  <a:gd name="T17" fmla="*/ 127 h 230"/>
                  <a:gd name="T18" fmla="*/ 330 w 928"/>
                  <a:gd name="T19" fmla="*/ 87 h 230"/>
                  <a:gd name="T20" fmla="*/ 449 w 928"/>
                  <a:gd name="T21" fmla="*/ 87 h 230"/>
                  <a:gd name="T22" fmla="*/ 544 w 928"/>
                  <a:gd name="T23" fmla="*/ 68 h 230"/>
                  <a:gd name="T24" fmla="*/ 707 w 928"/>
                  <a:gd name="T25" fmla="*/ 25 h 230"/>
                  <a:gd name="T26" fmla="*/ 928 w 928"/>
                  <a:gd name="T2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8" h="230">
                    <a:moveTo>
                      <a:pt x="928" y="0"/>
                    </a:moveTo>
                    <a:lnTo>
                      <a:pt x="692" y="10"/>
                    </a:lnTo>
                    <a:lnTo>
                      <a:pt x="449" y="68"/>
                    </a:lnTo>
                    <a:lnTo>
                      <a:pt x="270" y="77"/>
                    </a:lnTo>
                    <a:lnTo>
                      <a:pt x="123" y="108"/>
                    </a:lnTo>
                    <a:lnTo>
                      <a:pt x="69" y="185"/>
                    </a:lnTo>
                    <a:lnTo>
                      <a:pt x="0" y="230"/>
                    </a:lnTo>
                    <a:lnTo>
                      <a:pt x="69" y="216"/>
                    </a:lnTo>
                    <a:lnTo>
                      <a:pt x="133" y="127"/>
                    </a:lnTo>
                    <a:lnTo>
                      <a:pt x="330" y="87"/>
                    </a:lnTo>
                    <a:lnTo>
                      <a:pt x="449" y="87"/>
                    </a:lnTo>
                    <a:lnTo>
                      <a:pt x="544" y="68"/>
                    </a:lnTo>
                    <a:lnTo>
                      <a:pt x="707" y="25"/>
                    </a:lnTo>
                    <a:lnTo>
                      <a:pt x="928"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953" name="Group 73"/>
            <p:cNvGrpSpPr>
              <a:grpSpLocks/>
            </p:cNvGrpSpPr>
            <p:nvPr/>
          </p:nvGrpSpPr>
          <p:grpSpPr bwMode="auto">
            <a:xfrm>
              <a:off x="4803" y="3343"/>
              <a:ext cx="134" cy="65"/>
              <a:chOff x="4803" y="3343"/>
              <a:chExt cx="134" cy="65"/>
            </a:xfrm>
          </p:grpSpPr>
          <p:grpSp>
            <p:nvGrpSpPr>
              <p:cNvPr id="250954" name="Group 74"/>
              <p:cNvGrpSpPr>
                <a:grpSpLocks/>
              </p:cNvGrpSpPr>
              <p:nvPr/>
            </p:nvGrpSpPr>
            <p:grpSpPr bwMode="auto">
              <a:xfrm>
                <a:off x="4803" y="3343"/>
                <a:ext cx="117" cy="52"/>
                <a:chOff x="4803" y="3343"/>
                <a:chExt cx="117" cy="52"/>
              </a:xfrm>
            </p:grpSpPr>
            <p:sp>
              <p:nvSpPr>
                <p:cNvPr id="250955" name="Freeform 75"/>
                <p:cNvSpPr>
                  <a:spLocks/>
                </p:cNvSpPr>
                <p:nvPr/>
              </p:nvSpPr>
              <p:spPr bwMode="auto">
                <a:xfrm>
                  <a:off x="4803" y="3343"/>
                  <a:ext cx="117" cy="52"/>
                </a:xfrm>
                <a:custGeom>
                  <a:avLst/>
                  <a:gdLst>
                    <a:gd name="T0" fmla="*/ 741 w 818"/>
                    <a:gd name="T1" fmla="*/ 413 h 413"/>
                    <a:gd name="T2" fmla="*/ 697 w 818"/>
                    <a:gd name="T3" fmla="*/ 403 h 413"/>
                    <a:gd name="T4" fmla="*/ 654 w 818"/>
                    <a:gd name="T5" fmla="*/ 384 h 413"/>
                    <a:gd name="T6" fmla="*/ 615 w 818"/>
                    <a:gd name="T7" fmla="*/ 375 h 413"/>
                    <a:gd name="T8" fmla="*/ 547 w 818"/>
                    <a:gd name="T9" fmla="*/ 385 h 413"/>
                    <a:gd name="T10" fmla="*/ 498 w 818"/>
                    <a:gd name="T11" fmla="*/ 384 h 413"/>
                    <a:gd name="T12" fmla="*/ 463 w 818"/>
                    <a:gd name="T13" fmla="*/ 372 h 413"/>
                    <a:gd name="T14" fmla="*/ 435 w 818"/>
                    <a:gd name="T15" fmla="*/ 362 h 413"/>
                    <a:gd name="T16" fmla="*/ 407 w 818"/>
                    <a:gd name="T17" fmla="*/ 349 h 413"/>
                    <a:gd name="T18" fmla="*/ 377 w 818"/>
                    <a:gd name="T19" fmla="*/ 322 h 413"/>
                    <a:gd name="T20" fmla="*/ 353 w 818"/>
                    <a:gd name="T21" fmla="*/ 298 h 413"/>
                    <a:gd name="T22" fmla="*/ 314 w 818"/>
                    <a:gd name="T23" fmla="*/ 268 h 413"/>
                    <a:gd name="T24" fmla="*/ 259 w 818"/>
                    <a:gd name="T25" fmla="*/ 277 h 413"/>
                    <a:gd name="T26" fmla="*/ 227 w 818"/>
                    <a:gd name="T27" fmla="*/ 280 h 413"/>
                    <a:gd name="T28" fmla="*/ 208 w 818"/>
                    <a:gd name="T29" fmla="*/ 274 h 413"/>
                    <a:gd name="T30" fmla="*/ 199 w 818"/>
                    <a:gd name="T31" fmla="*/ 265 h 413"/>
                    <a:gd name="T32" fmla="*/ 192 w 818"/>
                    <a:gd name="T33" fmla="*/ 249 h 413"/>
                    <a:gd name="T34" fmla="*/ 196 w 818"/>
                    <a:gd name="T35" fmla="*/ 235 h 413"/>
                    <a:gd name="T36" fmla="*/ 208 w 818"/>
                    <a:gd name="T37" fmla="*/ 218 h 413"/>
                    <a:gd name="T38" fmla="*/ 227 w 818"/>
                    <a:gd name="T39" fmla="*/ 211 h 413"/>
                    <a:gd name="T40" fmla="*/ 271 w 818"/>
                    <a:gd name="T41" fmla="*/ 205 h 413"/>
                    <a:gd name="T42" fmla="*/ 322 w 818"/>
                    <a:gd name="T43" fmla="*/ 186 h 413"/>
                    <a:gd name="T44" fmla="*/ 280 w 818"/>
                    <a:gd name="T45" fmla="*/ 153 h 413"/>
                    <a:gd name="T46" fmla="*/ 228 w 818"/>
                    <a:gd name="T47" fmla="*/ 132 h 413"/>
                    <a:gd name="T48" fmla="*/ 183 w 818"/>
                    <a:gd name="T49" fmla="*/ 136 h 413"/>
                    <a:gd name="T50" fmla="*/ 132 w 818"/>
                    <a:gd name="T51" fmla="*/ 132 h 413"/>
                    <a:gd name="T52" fmla="*/ 102 w 818"/>
                    <a:gd name="T53" fmla="*/ 142 h 413"/>
                    <a:gd name="T54" fmla="*/ 59 w 818"/>
                    <a:gd name="T55" fmla="*/ 144 h 413"/>
                    <a:gd name="T56" fmla="*/ 46 w 818"/>
                    <a:gd name="T57" fmla="*/ 132 h 413"/>
                    <a:gd name="T58" fmla="*/ 42 w 818"/>
                    <a:gd name="T59" fmla="*/ 114 h 413"/>
                    <a:gd name="T60" fmla="*/ 20 w 818"/>
                    <a:gd name="T61" fmla="*/ 115 h 413"/>
                    <a:gd name="T62" fmla="*/ 6 w 818"/>
                    <a:gd name="T63" fmla="*/ 112 h 413"/>
                    <a:gd name="T64" fmla="*/ 0 w 818"/>
                    <a:gd name="T65" fmla="*/ 95 h 413"/>
                    <a:gd name="T66" fmla="*/ 4 w 818"/>
                    <a:gd name="T67" fmla="*/ 81 h 413"/>
                    <a:gd name="T68" fmla="*/ 17 w 818"/>
                    <a:gd name="T69" fmla="*/ 74 h 413"/>
                    <a:gd name="T70" fmla="*/ 39 w 818"/>
                    <a:gd name="T71" fmla="*/ 62 h 413"/>
                    <a:gd name="T72" fmla="*/ 57 w 818"/>
                    <a:gd name="T73" fmla="*/ 48 h 413"/>
                    <a:gd name="T74" fmla="*/ 77 w 818"/>
                    <a:gd name="T75" fmla="*/ 37 h 413"/>
                    <a:gd name="T76" fmla="*/ 102 w 818"/>
                    <a:gd name="T77" fmla="*/ 30 h 413"/>
                    <a:gd name="T78" fmla="*/ 122 w 818"/>
                    <a:gd name="T79" fmla="*/ 30 h 413"/>
                    <a:gd name="T80" fmla="*/ 221 w 818"/>
                    <a:gd name="T81" fmla="*/ 10 h 413"/>
                    <a:gd name="T82" fmla="*/ 243 w 818"/>
                    <a:gd name="T83" fmla="*/ 4 h 413"/>
                    <a:gd name="T84" fmla="*/ 266 w 818"/>
                    <a:gd name="T85" fmla="*/ 0 h 413"/>
                    <a:gd name="T86" fmla="*/ 291 w 818"/>
                    <a:gd name="T87" fmla="*/ 4 h 413"/>
                    <a:gd name="T88" fmla="*/ 321 w 818"/>
                    <a:gd name="T89" fmla="*/ 14 h 413"/>
                    <a:gd name="T90" fmla="*/ 407 w 818"/>
                    <a:gd name="T91" fmla="*/ 62 h 413"/>
                    <a:gd name="T92" fmla="*/ 447 w 818"/>
                    <a:gd name="T93" fmla="*/ 69 h 413"/>
                    <a:gd name="T94" fmla="*/ 483 w 818"/>
                    <a:gd name="T95" fmla="*/ 77 h 413"/>
                    <a:gd name="T96" fmla="*/ 511 w 818"/>
                    <a:gd name="T97" fmla="*/ 95 h 413"/>
                    <a:gd name="T98" fmla="*/ 528 w 818"/>
                    <a:gd name="T99" fmla="*/ 118 h 413"/>
                    <a:gd name="T100" fmla="*/ 599 w 818"/>
                    <a:gd name="T101" fmla="*/ 167 h 413"/>
                    <a:gd name="T102" fmla="*/ 630 w 818"/>
                    <a:gd name="T103" fmla="*/ 190 h 413"/>
                    <a:gd name="T104" fmla="*/ 672 w 818"/>
                    <a:gd name="T105" fmla="*/ 235 h 413"/>
                    <a:gd name="T106" fmla="*/ 699 w 818"/>
                    <a:gd name="T107" fmla="*/ 248 h 413"/>
                    <a:gd name="T108" fmla="*/ 818 w 818"/>
                    <a:gd name="T109" fmla="*/ 253 h 413"/>
                    <a:gd name="T110" fmla="*/ 741 w 818"/>
                    <a:gd name="T111" fmla="*/ 41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8" h="413">
                      <a:moveTo>
                        <a:pt x="741" y="413"/>
                      </a:moveTo>
                      <a:lnTo>
                        <a:pt x="697" y="403"/>
                      </a:lnTo>
                      <a:lnTo>
                        <a:pt x="654" y="384"/>
                      </a:lnTo>
                      <a:lnTo>
                        <a:pt x="615" y="375"/>
                      </a:lnTo>
                      <a:lnTo>
                        <a:pt x="547" y="385"/>
                      </a:lnTo>
                      <a:lnTo>
                        <a:pt x="498" y="384"/>
                      </a:lnTo>
                      <a:lnTo>
                        <a:pt x="463" y="372"/>
                      </a:lnTo>
                      <a:lnTo>
                        <a:pt x="435" y="362"/>
                      </a:lnTo>
                      <a:lnTo>
                        <a:pt x="407" y="349"/>
                      </a:lnTo>
                      <a:lnTo>
                        <a:pt x="377" y="322"/>
                      </a:lnTo>
                      <a:lnTo>
                        <a:pt x="353" y="298"/>
                      </a:lnTo>
                      <a:lnTo>
                        <a:pt x="314" y="268"/>
                      </a:lnTo>
                      <a:lnTo>
                        <a:pt x="259" y="277"/>
                      </a:lnTo>
                      <a:lnTo>
                        <a:pt x="227" y="280"/>
                      </a:lnTo>
                      <a:lnTo>
                        <a:pt x="208" y="274"/>
                      </a:lnTo>
                      <a:lnTo>
                        <a:pt x="199" y="265"/>
                      </a:lnTo>
                      <a:lnTo>
                        <a:pt x="192" y="249"/>
                      </a:lnTo>
                      <a:lnTo>
                        <a:pt x="196" y="235"/>
                      </a:lnTo>
                      <a:lnTo>
                        <a:pt x="208" y="218"/>
                      </a:lnTo>
                      <a:lnTo>
                        <a:pt x="227" y="211"/>
                      </a:lnTo>
                      <a:lnTo>
                        <a:pt x="271" y="205"/>
                      </a:lnTo>
                      <a:lnTo>
                        <a:pt x="322" y="186"/>
                      </a:lnTo>
                      <a:lnTo>
                        <a:pt x="280" y="153"/>
                      </a:lnTo>
                      <a:lnTo>
                        <a:pt x="228" y="132"/>
                      </a:lnTo>
                      <a:lnTo>
                        <a:pt x="183" y="136"/>
                      </a:lnTo>
                      <a:lnTo>
                        <a:pt x="132" y="132"/>
                      </a:lnTo>
                      <a:lnTo>
                        <a:pt x="102" y="142"/>
                      </a:lnTo>
                      <a:lnTo>
                        <a:pt x="59" y="144"/>
                      </a:lnTo>
                      <a:lnTo>
                        <a:pt x="46" y="132"/>
                      </a:lnTo>
                      <a:lnTo>
                        <a:pt x="42" y="114"/>
                      </a:lnTo>
                      <a:lnTo>
                        <a:pt x="20" y="115"/>
                      </a:lnTo>
                      <a:lnTo>
                        <a:pt x="6" y="112"/>
                      </a:lnTo>
                      <a:lnTo>
                        <a:pt x="0" y="95"/>
                      </a:lnTo>
                      <a:lnTo>
                        <a:pt x="4" y="81"/>
                      </a:lnTo>
                      <a:lnTo>
                        <a:pt x="17" y="74"/>
                      </a:lnTo>
                      <a:lnTo>
                        <a:pt x="39" y="62"/>
                      </a:lnTo>
                      <a:lnTo>
                        <a:pt x="57" y="48"/>
                      </a:lnTo>
                      <a:lnTo>
                        <a:pt x="77" y="37"/>
                      </a:lnTo>
                      <a:lnTo>
                        <a:pt x="102" y="30"/>
                      </a:lnTo>
                      <a:lnTo>
                        <a:pt x="122" y="30"/>
                      </a:lnTo>
                      <a:lnTo>
                        <a:pt x="221" y="10"/>
                      </a:lnTo>
                      <a:lnTo>
                        <a:pt x="243" y="4"/>
                      </a:lnTo>
                      <a:lnTo>
                        <a:pt x="266" y="0"/>
                      </a:lnTo>
                      <a:lnTo>
                        <a:pt x="291" y="4"/>
                      </a:lnTo>
                      <a:lnTo>
                        <a:pt x="321" y="14"/>
                      </a:lnTo>
                      <a:lnTo>
                        <a:pt x="407" y="62"/>
                      </a:lnTo>
                      <a:lnTo>
                        <a:pt x="447" y="69"/>
                      </a:lnTo>
                      <a:lnTo>
                        <a:pt x="483" y="77"/>
                      </a:lnTo>
                      <a:lnTo>
                        <a:pt x="511" y="95"/>
                      </a:lnTo>
                      <a:lnTo>
                        <a:pt x="528" y="118"/>
                      </a:lnTo>
                      <a:lnTo>
                        <a:pt x="599" y="167"/>
                      </a:lnTo>
                      <a:lnTo>
                        <a:pt x="630" y="190"/>
                      </a:lnTo>
                      <a:lnTo>
                        <a:pt x="672" y="235"/>
                      </a:lnTo>
                      <a:lnTo>
                        <a:pt x="699" y="248"/>
                      </a:lnTo>
                      <a:lnTo>
                        <a:pt x="818" y="253"/>
                      </a:lnTo>
                      <a:lnTo>
                        <a:pt x="741" y="413"/>
                      </a:lnTo>
                      <a:close/>
                    </a:path>
                  </a:pathLst>
                </a:custGeom>
                <a:solidFill>
                  <a:srgbClr val="FFC080"/>
                </a:solidFill>
                <a:ln w="1588">
                  <a:solidFill>
                    <a:srgbClr val="402000"/>
                  </a:solidFill>
                  <a:prstDash val="solid"/>
                  <a:round/>
                  <a:headEnd/>
                  <a:tailEnd/>
                </a:ln>
              </p:spPr>
              <p:txBody>
                <a:bodyPr/>
                <a:lstStyle/>
                <a:p>
                  <a:endParaRPr lang="en-US"/>
                </a:p>
              </p:txBody>
            </p:sp>
            <p:sp>
              <p:nvSpPr>
                <p:cNvPr id="250956" name="Freeform 76"/>
                <p:cNvSpPr>
                  <a:spLocks/>
                </p:cNvSpPr>
                <p:nvPr/>
              </p:nvSpPr>
              <p:spPr bwMode="auto">
                <a:xfrm>
                  <a:off x="4848" y="3366"/>
                  <a:ext cx="28" cy="6"/>
                </a:xfrm>
                <a:custGeom>
                  <a:avLst/>
                  <a:gdLst>
                    <a:gd name="T0" fmla="*/ 0 w 194"/>
                    <a:gd name="T1" fmla="*/ 0 h 47"/>
                    <a:gd name="T2" fmla="*/ 5 w 194"/>
                    <a:gd name="T3" fmla="*/ 12 h 47"/>
                    <a:gd name="T4" fmla="*/ 40 w 194"/>
                    <a:gd name="T5" fmla="*/ 11 h 47"/>
                    <a:gd name="T6" fmla="*/ 54 w 194"/>
                    <a:gd name="T7" fmla="*/ 18 h 47"/>
                    <a:gd name="T8" fmla="*/ 82 w 194"/>
                    <a:gd name="T9" fmla="*/ 32 h 47"/>
                    <a:gd name="T10" fmla="*/ 121 w 194"/>
                    <a:gd name="T11" fmla="*/ 40 h 47"/>
                    <a:gd name="T12" fmla="*/ 163 w 194"/>
                    <a:gd name="T13" fmla="*/ 41 h 47"/>
                    <a:gd name="T14" fmla="*/ 194 w 194"/>
                    <a:gd name="T15" fmla="*/ 47 h 47"/>
                    <a:gd name="T16" fmla="*/ 168 w 194"/>
                    <a:gd name="T17" fmla="*/ 37 h 47"/>
                    <a:gd name="T18" fmla="*/ 136 w 194"/>
                    <a:gd name="T19" fmla="*/ 32 h 47"/>
                    <a:gd name="T20" fmla="*/ 113 w 194"/>
                    <a:gd name="T21" fmla="*/ 32 h 47"/>
                    <a:gd name="T22" fmla="*/ 82 w 194"/>
                    <a:gd name="T23" fmla="*/ 23 h 47"/>
                    <a:gd name="T24" fmla="*/ 57 w 194"/>
                    <a:gd name="T25" fmla="*/ 9 h 47"/>
                    <a:gd name="T26" fmla="*/ 46 w 194"/>
                    <a:gd name="T27" fmla="*/ 2 h 47"/>
                    <a:gd name="T28" fmla="*/ 0 w 194"/>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4" h="47">
                      <a:moveTo>
                        <a:pt x="0" y="0"/>
                      </a:moveTo>
                      <a:lnTo>
                        <a:pt x="5" y="12"/>
                      </a:lnTo>
                      <a:lnTo>
                        <a:pt x="40" y="11"/>
                      </a:lnTo>
                      <a:lnTo>
                        <a:pt x="54" y="18"/>
                      </a:lnTo>
                      <a:lnTo>
                        <a:pt x="82" y="32"/>
                      </a:lnTo>
                      <a:lnTo>
                        <a:pt x="121" y="40"/>
                      </a:lnTo>
                      <a:lnTo>
                        <a:pt x="163" y="41"/>
                      </a:lnTo>
                      <a:lnTo>
                        <a:pt x="194" y="47"/>
                      </a:lnTo>
                      <a:lnTo>
                        <a:pt x="168" y="37"/>
                      </a:lnTo>
                      <a:lnTo>
                        <a:pt x="136" y="32"/>
                      </a:lnTo>
                      <a:lnTo>
                        <a:pt x="113" y="32"/>
                      </a:lnTo>
                      <a:lnTo>
                        <a:pt x="82" y="23"/>
                      </a:lnTo>
                      <a:lnTo>
                        <a:pt x="57" y="9"/>
                      </a:lnTo>
                      <a:lnTo>
                        <a:pt x="46" y="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57" name="Freeform 77"/>
                <p:cNvSpPr>
                  <a:spLocks/>
                </p:cNvSpPr>
                <p:nvPr/>
              </p:nvSpPr>
              <p:spPr bwMode="auto">
                <a:xfrm>
                  <a:off x="4838" y="3371"/>
                  <a:ext cx="3" cy="4"/>
                </a:xfrm>
                <a:custGeom>
                  <a:avLst/>
                  <a:gdLst>
                    <a:gd name="T0" fmla="*/ 3 w 21"/>
                    <a:gd name="T1" fmla="*/ 0 h 27"/>
                    <a:gd name="T2" fmla="*/ 12 w 21"/>
                    <a:gd name="T3" fmla="*/ 7 h 27"/>
                    <a:gd name="T4" fmla="*/ 9 w 21"/>
                    <a:gd name="T5" fmla="*/ 17 h 27"/>
                    <a:gd name="T6" fmla="*/ 0 w 21"/>
                    <a:gd name="T7" fmla="*/ 27 h 27"/>
                    <a:gd name="T8" fmla="*/ 17 w 21"/>
                    <a:gd name="T9" fmla="*/ 21 h 27"/>
                    <a:gd name="T10" fmla="*/ 21 w 21"/>
                    <a:gd name="T11" fmla="*/ 9 h 27"/>
                    <a:gd name="T12" fmla="*/ 3 w 21"/>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1" h="27">
                      <a:moveTo>
                        <a:pt x="3" y="0"/>
                      </a:moveTo>
                      <a:lnTo>
                        <a:pt x="12" y="7"/>
                      </a:lnTo>
                      <a:lnTo>
                        <a:pt x="9" y="17"/>
                      </a:lnTo>
                      <a:lnTo>
                        <a:pt x="0" y="27"/>
                      </a:lnTo>
                      <a:lnTo>
                        <a:pt x="17" y="21"/>
                      </a:lnTo>
                      <a:lnTo>
                        <a:pt x="21" y="9"/>
                      </a:lnTo>
                      <a:lnTo>
                        <a:pt x="3"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58" name="Freeform 78"/>
                <p:cNvSpPr>
                  <a:spLocks/>
                </p:cNvSpPr>
                <p:nvPr/>
              </p:nvSpPr>
              <p:spPr bwMode="auto">
                <a:xfrm>
                  <a:off x="4808" y="3351"/>
                  <a:ext cx="17" cy="7"/>
                </a:xfrm>
                <a:custGeom>
                  <a:avLst/>
                  <a:gdLst>
                    <a:gd name="T0" fmla="*/ 0 w 113"/>
                    <a:gd name="T1" fmla="*/ 48 h 51"/>
                    <a:gd name="T2" fmla="*/ 12 w 113"/>
                    <a:gd name="T3" fmla="*/ 51 h 51"/>
                    <a:gd name="T4" fmla="*/ 28 w 113"/>
                    <a:gd name="T5" fmla="*/ 35 h 51"/>
                    <a:gd name="T6" fmla="*/ 50 w 113"/>
                    <a:gd name="T7" fmla="*/ 26 h 51"/>
                    <a:gd name="T8" fmla="*/ 61 w 113"/>
                    <a:gd name="T9" fmla="*/ 14 h 51"/>
                    <a:gd name="T10" fmla="*/ 72 w 113"/>
                    <a:gd name="T11" fmla="*/ 9 h 51"/>
                    <a:gd name="T12" fmla="*/ 97 w 113"/>
                    <a:gd name="T13" fmla="*/ 4 h 51"/>
                    <a:gd name="T14" fmla="*/ 113 w 113"/>
                    <a:gd name="T15" fmla="*/ 1 h 51"/>
                    <a:gd name="T16" fmla="*/ 92 w 113"/>
                    <a:gd name="T17" fmla="*/ 0 h 51"/>
                    <a:gd name="T18" fmla="*/ 64 w 113"/>
                    <a:gd name="T19" fmla="*/ 4 h 51"/>
                    <a:gd name="T20" fmla="*/ 54 w 113"/>
                    <a:gd name="T21" fmla="*/ 12 h 51"/>
                    <a:gd name="T22" fmla="*/ 40 w 113"/>
                    <a:gd name="T23" fmla="*/ 21 h 51"/>
                    <a:gd name="T24" fmla="*/ 0 w 113"/>
                    <a:gd name="T25"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51">
                      <a:moveTo>
                        <a:pt x="0" y="48"/>
                      </a:moveTo>
                      <a:lnTo>
                        <a:pt x="12" y="51"/>
                      </a:lnTo>
                      <a:lnTo>
                        <a:pt x="28" y="35"/>
                      </a:lnTo>
                      <a:lnTo>
                        <a:pt x="50" y="26"/>
                      </a:lnTo>
                      <a:lnTo>
                        <a:pt x="61" y="14"/>
                      </a:lnTo>
                      <a:lnTo>
                        <a:pt x="72" y="9"/>
                      </a:lnTo>
                      <a:lnTo>
                        <a:pt x="97" y="4"/>
                      </a:lnTo>
                      <a:lnTo>
                        <a:pt x="113" y="1"/>
                      </a:lnTo>
                      <a:lnTo>
                        <a:pt x="92" y="0"/>
                      </a:lnTo>
                      <a:lnTo>
                        <a:pt x="64" y="4"/>
                      </a:lnTo>
                      <a:lnTo>
                        <a:pt x="54" y="12"/>
                      </a:lnTo>
                      <a:lnTo>
                        <a:pt x="40" y="21"/>
                      </a:lnTo>
                      <a:lnTo>
                        <a:pt x="0" y="4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59" name="Freeform 79"/>
                <p:cNvSpPr>
                  <a:spLocks/>
                </p:cNvSpPr>
                <p:nvPr/>
              </p:nvSpPr>
              <p:spPr bwMode="auto">
                <a:xfrm>
                  <a:off x="4832" y="3348"/>
                  <a:ext cx="26" cy="6"/>
                </a:xfrm>
                <a:custGeom>
                  <a:avLst/>
                  <a:gdLst>
                    <a:gd name="T0" fmla="*/ 0 w 181"/>
                    <a:gd name="T1" fmla="*/ 11 h 46"/>
                    <a:gd name="T2" fmla="*/ 39 w 181"/>
                    <a:gd name="T3" fmla="*/ 7 h 46"/>
                    <a:gd name="T4" fmla="*/ 60 w 181"/>
                    <a:gd name="T5" fmla="*/ 0 h 46"/>
                    <a:gd name="T6" fmla="*/ 69 w 181"/>
                    <a:gd name="T7" fmla="*/ 0 h 46"/>
                    <a:gd name="T8" fmla="*/ 92 w 181"/>
                    <a:gd name="T9" fmla="*/ 6 h 46"/>
                    <a:gd name="T10" fmla="*/ 103 w 181"/>
                    <a:gd name="T11" fmla="*/ 16 h 46"/>
                    <a:gd name="T12" fmla="*/ 121 w 181"/>
                    <a:gd name="T13" fmla="*/ 26 h 46"/>
                    <a:gd name="T14" fmla="*/ 155 w 181"/>
                    <a:gd name="T15" fmla="*/ 39 h 46"/>
                    <a:gd name="T16" fmla="*/ 181 w 181"/>
                    <a:gd name="T17" fmla="*/ 39 h 46"/>
                    <a:gd name="T18" fmla="*/ 154 w 181"/>
                    <a:gd name="T19" fmla="*/ 46 h 46"/>
                    <a:gd name="T20" fmla="*/ 137 w 181"/>
                    <a:gd name="T21" fmla="*/ 43 h 46"/>
                    <a:gd name="T22" fmla="*/ 99 w 181"/>
                    <a:gd name="T23" fmla="*/ 25 h 46"/>
                    <a:gd name="T24" fmla="*/ 86 w 181"/>
                    <a:gd name="T25" fmla="*/ 11 h 46"/>
                    <a:gd name="T26" fmla="*/ 60 w 181"/>
                    <a:gd name="T27" fmla="*/ 9 h 46"/>
                    <a:gd name="T28" fmla="*/ 39 w 181"/>
                    <a:gd name="T29" fmla="*/ 11 h 46"/>
                    <a:gd name="T30" fmla="*/ 0 w 181"/>
                    <a:gd name="T31" fmla="*/ 1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46">
                      <a:moveTo>
                        <a:pt x="0" y="11"/>
                      </a:moveTo>
                      <a:lnTo>
                        <a:pt x="39" y="7"/>
                      </a:lnTo>
                      <a:lnTo>
                        <a:pt x="60" y="0"/>
                      </a:lnTo>
                      <a:lnTo>
                        <a:pt x="69" y="0"/>
                      </a:lnTo>
                      <a:lnTo>
                        <a:pt x="92" y="6"/>
                      </a:lnTo>
                      <a:lnTo>
                        <a:pt x="103" y="16"/>
                      </a:lnTo>
                      <a:lnTo>
                        <a:pt x="121" y="26"/>
                      </a:lnTo>
                      <a:lnTo>
                        <a:pt x="155" y="39"/>
                      </a:lnTo>
                      <a:lnTo>
                        <a:pt x="181" y="39"/>
                      </a:lnTo>
                      <a:lnTo>
                        <a:pt x="154" y="46"/>
                      </a:lnTo>
                      <a:lnTo>
                        <a:pt x="137" y="43"/>
                      </a:lnTo>
                      <a:lnTo>
                        <a:pt x="99" y="25"/>
                      </a:lnTo>
                      <a:lnTo>
                        <a:pt x="86" y="11"/>
                      </a:lnTo>
                      <a:lnTo>
                        <a:pt x="60" y="9"/>
                      </a:lnTo>
                      <a:lnTo>
                        <a:pt x="39" y="11"/>
                      </a:lnTo>
                      <a:lnTo>
                        <a:pt x="0" y="11"/>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60" name="Freeform 80"/>
                <p:cNvSpPr>
                  <a:spLocks/>
                </p:cNvSpPr>
                <p:nvPr/>
              </p:nvSpPr>
              <p:spPr bwMode="auto">
                <a:xfrm>
                  <a:off x="4813" y="3355"/>
                  <a:ext cx="5" cy="4"/>
                </a:xfrm>
                <a:custGeom>
                  <a:avLst/>
                  <a:gdLst>
                    <a:gd name="T0" fmla="*/ 27 w 36"/>
                    <a:gd name="T1" fmla="*/ 0 h 32"/>
                    <a:gd name="T2" fmla="*/ 36 w 36"/>
                    <a:gd name="T3" fmla="*/ 12 h 32"/>
                    <a:gd name="T4" fmla="*/ 25 w 36"/>
                    <a:gd name="T5" fmla="*/ 26 h 32"/>
                    <a:gd name="T6" fmla="*/ 0 w 36"/>
                    <a:gd name="T7" fmla="*/ 32 h 32"/>
                    <a:gd name="T8" fmla="*/ 27 w 36"/>
                    <a:gd name="T9" fmla="*/ 15 h 32"/>
                    <a:gd name="T10" fmla="*/ 27 w 36"/>
                    <a:gd name="T11" fmla="*/ 0 h 32"/>
                  </a:gdLst>
                  <a:ahLst/>
                  <a:cxnLst>
                    <a:cxn ang="0">
                      <a:pos x="T0" y="T1"/>
                    </a:cxn>
                    <a:cxn ang="0">
                      <a:pos x="T2" y="T3"/>
                    </a:cxn>
                    <a:cxn ang="0">
                      <a:pos x="T4" y="T5"/>
                    </a:cxn>
                    <a:cxn ang="0">
                      <a:pos x="T6" y="T7"/>
                    </a:cxn>
                    <a:cxn ang="0">
                      <a:pos x="T8" y="T9"/>
                    </a:cxn>
                    <a:cxn ang="0">
                      <a:pos x="T10" y="T11"/>
                    </a:cxn>
                  </a:cxnLst>
                  <a:rect l="0" t="0" r="r" b="b"/>
                  <a:pathLst>
                    <a:path w="36" h="32">
                      <a:moveTo>
                        <a:pt x="27" y="0"/>
                      </a:moveTo>
                      <a:lnTo>
                        <a:pt x="36" y="12"/>
                      </a:lnTo>
                      <a:lnTo>
                        <a:pt x="25" y="26"/>
                      </a:lnTo>
                      <a:lnTo>
                        <a:pt x="0" y="32"/>
                      </a:lnTo>
                      <a:lnTo>
                        <a:pt x="27" y="15"/>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61" name="Freeform 81"/>
                <p:cNvSpPr>
                  <a:spLocks/>
                </p:cNvSpPr>
                <p:nvPr/>
              </p:nvSpPr>
              <p:spPr bwMode="auto">
                <a:xfrm>
                  <a:off x="4807" y="3351"/>
                  <a:ext cx="5" cy="4"/>
                </a:xfrm>
                <a:custGeom>
                  <a:avLst/>
                  <a:gdLst>
                    <a:gd name="T0" fmla="*/ 36 w 36"/>
                    <a:gd name="T1" fmla="*/ 17 h 30"/>
                    <a:gd name="T2" fmla="*/ 27 w 36"/>
                    <a:gd name="T3" fmla="*/ 0 h 30"/>
                    <a:gd name="T4" fmla="*/ 25 w 36"/>
                    <a:gd name="T5" fmla="*/ 13 h 30"/>
                    <a:gd name="T6" fmla="*/ 0 w 36"/>
                    <a:gd name="T7" fmla="*/ 28 h 30"/>
                    <a:gd name="T8" fmla="*/ 3 w 36"/>
                    <a:gd name="T9" fmla="*/ 30 h 30"/>
                    <a:gd name="T10" fmla="*/ 36 w 36"/>
                    <a:gd name="T11" fmla="*/ 17 h 30"/>
                  </a:gdLst>
                  <a:ahLst/>
                  <a:cxnLst>
                    <a:cxn ang="0">
                      <a:pos x="T0" y="T1"/>
                    </a:cxn>
                    <a:cxn ang="0">
                      <a:pos x="T2" y="T3"/>
                    </a:cxn>
                    <a:cxn ang="0">
                      <a:pos x="T4" y="T5"/>
                    </a:cxn>
                    <a:cxn ang="0">
                      <a:pos x="T6" y="T7"/>
                    </a:cxn>
                    <a:cxn ang="0">
                      <a:pos x="T8" y="T9"/>
                    </a:cxn>
                    <a:cxn ang="0">
                      <a:pos x="T10" y="T11"/>
                    </a:cxn>
                  </a:cxnLst>
                  <a:rect l="0" t="0" r="r" b="b"/>
                  <a:pathLst>
                    <a:path w="36" h="30">
                      <a:moveTo>
                        <a:pt x="36" y="17"/>
                      </a:moveTo>
                      <a:lnTo>
                        <a:pt x="27" y="0"/>
                      </a:lnTo>
                      <a:lnTo>
                        <a:pt x="25" y="13"/>
                      </a:lnTo>
                      <a:lnTo>
                        <a:pt x="0" y="28"/>
                      </a:lnTo>
                      <a:lnTo>
                        <a:pt x="3" y="30"/>
                      </a:lnTo>
                      <a:lnTo>
                        <a:pt x="36" y="1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62" name="Freeform 82"/>
                <p:cNvSpPr>
                  <a:spLocks/>
                </p:cNvSpPr>
                <p:nvPr/>
              </p:nvSpPr>
              <p:spPr bwMode="auto">
                <a:xfrm>
                  <a:off x="4872" y="3357"/>
                  <a:ext cx="5" cy="5"/>
                </a:xfrm>
                <a:custGeom>
                  <a:avLst/>
                  <a:gdLst>
                    <a:gd name="T0" fmla="*/ 0 w 40"/>
                    <a:gd name="T1" fmla="*/ 0 h 46"/>
                    <a:gd name="T2" fmla="*/ 9 w 40"/>
                    <a:gd name="T3" fmla="*/ 24 h 46"/>
                    <a:gd name="T4" fmla="*/ 24 w 40"/>
                    <a:gd name="T5" fmla="*/ 43 h 46"/>
                    <a:gd name="T6" fmla="*/ 40 w 40"/>
                    <a:gd name="T7" fmla="*/ 46 h 46"/>
                    <a:gd name="T8" fmla="*/ 0 w 40"/>
                    <a:gd name="T9" fmla="*/ 0 h 46"/>
                  </a:gdLst>
                  <a:ahLst/>
                  <a:cxnLst>
                    <a:cxn ang="0">
                      <a:pos x="T0" y="T1"/>
                    </a:cxn>
                    <a:cxn ang="0">
                      <a:pos x="T2" y="T3"/>
                    </a:cxn>
                    <a:cxn ang="0">
                      <a:pos x="T4" y="T5"/>
                    </a:cxn>
                    <a:cxn ang="0">
                      <a:pos x="T6" y="T7"/>
                    </a:cxn>
                    <a:cxn ang="0">
                      <a:pos x="T8" y="T9"/>
                    </a:cxn>
                  </a:cxnLst>
                  <a:rect l="0" t="0" r="r" b="b"/>
                  <a:pathLst>
                    <a:path w="40" h="46">
                      <a:moveTo>
                        <a:pt x="0" y="0"/>
                      </a:moveTo>
                      <a:lnTo>
                        <a:pt x="9" y="24"/>
                      </a:lnTo>
                      <a:lnTo>
                        <a:pt x="24" y="43"/>
                      </a:lnTo>
                      <a:lnTo>
                        <a:pt x="40" y="46"/>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63" name="Freeform 83"/>
                <p:cNvSpPr>
                  <a:spLocks/>
                </p:cNvSpPr>
                <p:nvPr/>
              </p:nvSpPr>
              <p:spPr bwMode="auto">
                <a:xfrm>
                  <a:off x="4892" y="3382"/>
                  <a:ext cx="8" cy="5"/>
                </a:xfrm>
                <a:custGeom>
                  <a:avLst/>
                  <a:gdLst>
                    <a:gd name="T0" fmla="*/ 54 w 54"/>
                    <a:gd name="T1" fmla="*/ 0 h 43"/>
                    <a:gd name="T2" fmla="*/ 18 w 54"/>
                    <a:gd name="T3" fmla="*/ 16 h 43"/>
                    <a:gd name="T4" fmla="*/ 0 w 54"/>
                    <a:gd name="T5" fmla="*/ 43 h 43"/>
                    <a:gd name="T6" fmla="*/ 54 w 54"/>
                    <a:gd name="T7" fmla="*/ 0 h 43"/>
                  </a:gdLst>
                  <a:ahLst/>
                  <a:cxnLst>
                    <a:cxn ang="0">
                      <a:pos x="T0" y="T1"/>
                    </a:cxn>
                    <a:cxn ang="0">
                      <a:pos x="T2" y="T3"/>
                    </a:cxn>
                    <a:cxn ang="0">
                      <a:pos x="T4" y="T5"/>
                    </a:cxn>
                    <a:cxn ang="0">
                      <a:pos x="T6" y="T7"/>
                    </a:cxn>
                  </a:cxnLst>
                  <a:rect l="0" t="0" r="r" b="b"/>
                  <a:pathLst>
                    <a:path w="54" h="43">
                      <a:moveTo>
                        <a:pt x="54" y="0"/>
                      </a:moveTo>
                      <a:lnTo>
                        <a:pt x="18" y="16"/>
                      </a:lnTo>
                      <a:lnTo>
                        <a:pt x="0" y="43"/>
                      </a:lnTo>
                      <a:lnTo>
                        <a:pt x="54"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964" name="Group 84"/>
              <p:cNvGrpSpPr>
                <a:grpSpLocks/>
              </p:cNvGrpSpPr>
              <p:nvPr/>
            </p:nvGrpSpPr>
            <p:grpSpPr bwMode="auto">
              <a:xfrm>
                <a:off x="4903" y="3371"/>
                <a:ext cx="34" cy="37"/>
                <a:chOff x="4903" y="3371"/>
                <a:chExt cx="34" cy="37"/>
              </a:xfrm>
            </p:grpSpPr>
            <p:sp>
              <p:nvSpPr>
                <p:cNvPr id="250965" name="Freeform 85"/>
                <p:cNvSpPr>
                  <a:spLocks/>
                </p:cNvSpPr>
                <p:nvPr/>
              </p:nvSpPr>
              <p:spPr bwMode="auto">
                <a:xfrm>
                  <a:off x="4903" y="3371"/>
                  <a:ext cx="34" cy="37"/>
                </a:xfrm>
                <a:custGeom>
                  <a:avLst/>
                  <a:gdLst>
                    <a:gd name="T0" fmla="*/ 83 w 238"/>
                    <a:gd name="T1" fmla="*/ 20 h 292"/>
                    <a:gd name="T2" fmla="*/ 45 w 238"/>
                    <a:gd name="T3" fmla="*/ 61 h 292"/>
                    <a:gd name="T4" fmla="*/ 28 w 238"/>
                    <a:gd name="T5" fmla="*/ 96 h 292"/>
                    <a:gd name="T6" fmla="*/ 11 w 238"/>
                    <a:gd name="T7" fmla="*/ 151 h 292"/>
                    <a:gd name="T8" fmla="*/ 11 w 238"/>
                    <a:gd name="T9" fmla="*/ 182 h 292"/>
                    <a:gd name="T10" fmla="*/ 0 w 238"/>
                    <a:gd name="T11" fmla="*/ 230 h 292"/>
                    <a:gd name="T12" fmla="*/ 193 w 238"/>
                    <a:gd name="T13" fmla="*/ 292 h 292"/>
                    <a:gd name="T14" fmla="*/ 238 w 238"/>
                    <a:gd name="T15" fmla="*/ 0 h 292"/>
                    <a:gd name="T16" fmla="*/ 158 w 238"/>
                    <a:gd name="T17" fmla="*/ 20 h 292"/>
                    <a:gd name="T18" fmla="*/ 83 w 238"/>
                    <a:gd name="T19" fmla="*/ 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92">
                      <a:moveTo>
                        <a:pt x="83" y="20"/>
                      </a:moveTo>
                      <a:lnTo>
                        <a:pt x="45" y="61"/>
                      </a:lnTo>
                      <a:lnTo>
                        <a:pt x="28" y="96"/>
                      </a:lnTo>
                      <a:lnTo>
                        <a:pt x="11" y="151"/>
                      </a:lnTo>
                      <a:lnTo>
                        <a:pt x="11" y="182"/>
                      </a:lnTo>
                      <a:lnTo>
                        <a:pt x="0" y="230"/>
                      </a:lnTo>
                      <a:lnTo>
                        <a:pt x="193" y="292"/>
                      </a:lnTo>
                      <a:lnTo>
                        <a:pt x="238" y="0"/>
                      </a:lnTo>
                      <a:lnTo>
                        <a:pt x="158" y="20"/>
                      </a:lnTo>
                      <a:lnTo>
                        <a:pt x="83" y="20"/>
                      </a:lnTo>
                      <a:close/>
                    </a:path>
                  </a:pathLst>
                </a:custGeom>
                <a:solidFill>
                  <a:srgbClr val="C0C0C0"/>
                </a:solidFill>
                <a:ln w="1588">
                  <a:solidFill>
                    <a:srgbClr val="000000"/>
                  </a:solidFill>
                  <a:prstDash val="solid"/>
                  <a:round/>
                  <a:headEnd/>
                  <a:tailEnd/>
                </a:ln>
              </p:spPr>
              <p:txBody>
                <a:bodyPr/>
                <a:lstStyle/>
                <a:p>
                  <a:endParaRPr lang="en-US"/>
                </a:p>
              </p:txBody>
            </p:sp>
            <p:sp>
              <p:nvSpPr>
                <p:cNvPr id="250966" name="Freeform 86"/>
                <p:cNvSpPr>
                  <a:spLocks/>
                </p:cNvSpPr>
                <p:nvPr/>
              </p:nvSpPr>
              <p:spPr bwMode="auto">
                <a:xfrm>
                  <a:off x="4907" y="3375"/>
                  <a:ext cx="27" cy="30"/>
                </a:xfrm>
                <a:custGeom>
                  <a:avLst/>
                  <a:gdLst>
                    <a:gd name="T0" fmla="*/ 75 w 191"/>
                    <a:gd name="T1" fmla="*/ 7 h 240"/>
                    <a:gd name="T2" fmla="*/ 41 w 191"/>
                    <a:gd name="T3" fmla="*/ 45 h 240"/>
                    <a:gd name="T4" fmla="*/ 13 w 191"/>
                    <a:gd name="T5" fmla="*/ 100 h 240"/>
                    <a:gd name="T6" fmla="*/ 6 w 191"/>
                    <a:gd name="T7" fmla="*/ 140 h 240"/>
                    <a:gd name="T8" fmla="*/ 0 w 191"/>
                    <a:gd name="T9" fmla="*/ 186 h 240"/>
                    <a:gd name="T10" fmla="*/ 153 w 191"/>
                    <a:gd name="T11" fmla="*/ 240 h 240"/>
                    <a:gd name="T12" fmla="*/ 191 w 191"/>
                    <a:gd name="T13" fmla="*/ 0 h 240"/>
                    <a:gd name="T14" fmla="*/ 132 w 191"/>
                    <a:gd name="T15" fmla="*/ 10 h 240"/>
                    <a:gd name="T16" fmla="*/ 75 w 191"/>
                    <a:gd name="T17" fmla="*/ 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240">
                      <a:moveTo>
                        <a:pt x="75" y="7"/>
                      </a:moveTo>
                      <a:lnTo>
                        <a:pt x="41" y="45"/>
                      </a:lnTo>
                      <a:lnTo>
                        <a:pt x="13" y="100"/>
                      </a:lnTo>
                      <a:lnTo>
                        <a:pt x="6" y="140"/>
                      </a:lnTo>
                      <a:lnTo>
                        <a:pt x="0" y="186"/>
                      </a:lnTo>
                      <a:lnTo>
                        <a:pt x="153" y="240"/>
                      </a:lnTo>
                      <a:lnTo>
                        <a:pt x="191" y="0"/>
                      </a:lnTo>
                      <a:lnTo>
                        <a:pt x="132" y="10"/>
                      </a:lnTo>
                      <a:lnTo>
                        <a:pt x="75" y="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250967" name="Freeform 87"/>
            <p:cNvSpPr>
              <a:spLocks/>
            </p:cNvSpPr>
            <p:nvPr/>
          </p:nvSpPr>
          <p:spPr bwMode="auto">
            <a:xfrm>
              <a:off x="4933" y="3172"/>
              <a:ext cx="116" cy="110"/>
            </a:xfrm>
            <a:custGeom>
              <a:avLst/>
              <a:gdLst>
                <a:gd name="T0" fmla="*/ 264 w 807"/>
                <a:gd name="T1" fmla="*/ 28 h 880"/>
                <a:gd name="T2" fmla="*/ 195 w 807"/>
                <a:gd name="T3" fmla="*/ 79 h 880"/>
                <a:gd name="T4" fmla="*/ 157 w 807"/>
                <a:gd name="T5" fmla="*/ 142 h 880"/>
                <a:gd name="T6" fmla="*/ 122 w 807"/>
                <a:gd name="T7" fmla="*/ 209 h 880"/>
                <a:gd name="T8" fmla="*/ 100 w 807"/>
                <a:gd name="T9" fmla="*/ 244 h 880"/>
                <a:gd name="T10" fmla="*/ 100 w 807"/>
                <a:gd name="T11" fmla="*/ 282 h 880"/>
                <a:gd name="T12" fmla="*/ 118 w 807"/>
                <a:gd name="T13" fmla="*/ 327 h 880"/>
                <a:gd name="T14" fmla="*/ 83 w 807"/>
                <a:gd name="T15" fmla="*/ 362 h 880"/>
                <a:gd name="T16" fmla="*/ 28 w 807"/>
                <a:gd name="T17" fmla="*/ 457 h 880"/>
                <a:gd name="T18" fmla="*/ 0 w 807"/>
                <a:gd name="T19" fmla="*/ 509 h 880"/>
                <a:gd name="T20" fmla="*/ 0 w 807"/>
                <a:gd name="T21" fmla="*/ 525 h 880"/>
                <a:gd name="T22" fmla="*/ 7 w 807"/>
                <a:gd name="T23" fmla="*/ 543 h 880"/>
                <a:gd name="T24" fmla="*/ 31 w 807"/>
                <a:gd name="T25" fmla="*/ 548 h 880"/>
                <a:gd name="T26" fmla="*/ 65 w 807"/>
                <a:gd name="T27" fmla="*/ 549 h 880"/>
                <a:gd name="T28" fmla="*/ 86 w 807"/>
                <a:gd name="T29" fmla="*/ 556 h 880"/>
                <a:gd name="T30" fmla="*/ 83 w 807"/>
                <a:gd name="T31" fmla="*/ 594 h 880"/>
                <a:gd name="T32" fmla="*/ 73 w 807"/>
                <a:gd name="T33" fmla="*/ 639 h 880"/>
                <a:gd name="T34" fmla="*/ 94 w 807"/>
                <a:gd name="T35" fmla="*/ 664 h 880"/>
                <a:gd name="T36" fmla="*/ 87 w 807"/>
                <a:gd name="T37" fmla="*/ 697 h 880"/>
                <a:gd name="T38" fmla="*/ 104 w 807"/>
                <a:gd name="T39" fmla="*/ 718 h 880"/>
                <a:gd name="T40" fmla="*/ 119 w 807"/>
                <a:gd name="T41" fmla="*/ 776 h 880"/>
                <a:gd name="T42" fmla="*/ 145 w 807"/>
                <a:gd name="T43" fmla="*/ 793 h 880"/>
                <a:gd name="T44" fmla="*/ 182 w 807"/>
                <a:gd name="T45" fmla="*/ 793 h 880"/>
                <a:gd name="T46" fmla="*/ 236 w 807"/>
                <a:gd name="T47" fmla="*/ 785 h 880"/>
                <a:gd name="T48" fmla="*/ 293 w 807"/>
                <a:gd name="T49" fmla="*/ 776 h 880"/>
                <a:gd name="T50" fmla="*/ 287 w 807"/>
                <a:gd name="T51" fmla="*/ 880 h 880"/>
                <a:gd name="T52" fmla="*/ 716 w 807"/>
                <a:gd name="T53" fmla="*/ 742 h 880"/>
                <a:gd name="T54" fmla="*/ 682 w 807"/>
                <a:gd name="T55" fmla="*/ 661 h 880"/>
                <a:gd name="T56" fmla="*/ 691 w 807"/>
                <a:gd name="T57" fmla="*/ 598 h 880"/>
                <a:gd name="T58" fmla="*/ 807 w 807"/>
                <a:gd name="T59" fmla="*/ 481 h 880"/>
                <a:gd name="T60" fmla="*/ 807 w 807"/>
                <a:gd name="T61" fmla="*/ 168 h 880"/>
                <a:gd name="T62" fmla="*/ 728 w 807"/>
                <a:gd name="T63" fmla="*/ 83 h 880"/>
                <a:gd name="T64" fmla="*/ 629 w 807"/>
                <a:gd name="T65" fmla="*/ 38 h 880"/>
                <a:gd name="T66" fmla="*/ 524 w 807"/>
                <a:gd name="T67" fmla="*/ 0 h 880"/>
                <a:gd name="T68" fmla="*/ 387 w 807"/>
                <a:gd name="T69" fmla="*/ 19 h 880"/>
                <a:gd name="T70" fmla="*/ 264 w 807"/>
                <a:gd name="T71" fmla="*/ 28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7" h="880">
                  <a:moveTo>
                    <a:pt x="264" y="28"/>
                  </a:moveTo>
                  <a:lnTo>
                    <a:pt x="195" y="79"/>
                  </a:lnTo>
                  <a:lnTo>
                    <a:pt x="157" y="142"/>
                  </a:lnTo>
                  <a:lnTo>
                    <a:pt x="122" y="209"/>
                  </a:lnTo>
                  <a:lnTo>
                    <a:pt x="100" y="244"/>
                  </a:lnTo>
                  <a:lnTo>
                    <a:pt x="100" y="282"/>
                  </a:lnTo>
                  <a:lnTo>
                    <a:pt x="118" y="327"/>
                  </a:lnTo>
                  <a:lnTo>
                    <a:pt x="83" y="362"/>
                  </a:lnTo>
                  <a:lnTo>
                    <a:pt x="28" y="457"/>
                  </a:lnTo>
                  <a:lnTo>
                    <a:pt x="0" y="509"/>
                  </a:lnTo>
                  <a:lnTo>
                    <a:pt x="0" y="525"/>
                  </a:lnTo>
                  <a:lnTo>
                    <a:pt x="7" y="543"/>
                  </a:lnTo>
                  <a:lnTo>
                    <a:pt x="31" y="548"/>
                  </a:lnTo>
                  <a:lnTo>
                    <a:pt x="65" y="549"/>
                  </a:lnTo>
                  <a:lnTo>
                    <a:pt x="86" y="556"/>
                  </a:lnTo>
                  <a:lnTo>
                    <a:pt x="83" y="594"/>
                  </a:lnTo>
                  <a:lnTo>
                    <a:pt x="73" y="639"/>
                  </a:lnTo>
                  <a:lnTo>
                    <a:pt x="94" y="664"/>
                  </a:lnTo>
                  <a:lnTo>
                    <a:pt x="87" y="697"/>
                  </a:lnTo>
                  <a:lnTo>
                    <a:pt x="104" y="718"/>
                  </a:lnTo>
                  <a:lnTo>
                    <a:pt x="119" y="776"/>
                  </a:lnTo>
                  <a:lnTo>
                    <a:pt x="145" y="793"/>
                  </a:lnTo>
                  <a:lnTo>
                    <a:pt x="182" y="793"/>
                  </a:lnTo>
                  <a:lnTo>
                    <a:pt x="236" y="785"/>
                  </a:lnTo>
                  <a:lnTo>
                    <a:pt x="293" y="776"/>
                  </a:lnTo>
                  <a:lnTo>
                    <a:pt x="287" y="880"/>
                  </a:lnTo>
                  <a:lnTo>
                    <a:pt x="716" y="742"/>
                  </a:lnTo>
                  <a:lnTo>
                    <a:pt x="682" y="661"/>
                  </a:lnTo>
                  <a:lnTo>
                    <a:pt x="691" y="598"/>
                  </a:lnTo>
                  <a:lnTo>
                    <a:pt x="807" y="481"/>
                  </a:lnTo>
                  <a:lnTo>
                    <a:pt x="807" y="168"/>
                  </a:lnTo>
                  <a:lnTo>
                    <a:pt x="728" y="83"/>
                  </a:lnTo>
                  <a:lnTo>
                    <a:pt x="629" y="38"/>
                  </a:lnTo>
                  <a:lnTo>
                    <a:pt x="524" y="0"/>
                  </a:lnTo>
                  <a:lnTo>
                    <a:pt x="387" y="19"/>
                  </a:lnTo>
                  <a:lnTo>
                    <a:pt x="264" y="28"/>
                  </a:lnTo>
                  <a:close/>
                </a:path>
              </a:pathLst>
            </a:custGeom>
            <a:solidFill>
              <a:srgbClr val="FFC080"/>
            </a:solidFill>
            <a:ln w="1588">
              <a:solidFill>
                <a:srgbClr val="402000"/>
              </a:solidFill>
              <a:prstDash val="solid"/>
              <a:round/>
              <a:headEnd/>
              <a:tailEnd/>
            </a:ln>
          </p:spPr>
          <p:txBody>
            <a:bodyPr/>
            <a:lstStyle/>
            <a:p>
              <a:endParaRPr lang="en-US"/>
            </a:p>
          </p:txBody>
        </p:sp>
        <p:sp>
          <p:nvSpPr>
            <p:cNvPr id="250968" name="Freeform 88"/>
            <p:cNvSpPr>
              <a:spLocks/>
            </p:cNvSpPr>
            <p:nvPr/>
          </p:nvSpPr>
          <p:spPr bwMode="auto">
            <a:xfrm>
              <a:off x="4940" y="3239"/>
              <a:ext cx="6" cy="1"/>
            </a:xfrm>
            <a:custGeom>
              <a:avLst/>
              <a:gdLst>
                <a:gd name="T0" fmla="*/ 0 w 46"/>
                <a:gd name="T1" fmla="*/ 4 h 10"/>
                <a:gd name="T2" fmla="*/ 10 w 46"/>
                <a:gd name="T3" fmla="*/ 9 h 10"/>
                <a:gd name="T4" fmla="*/ 34 w 46"/>
                <a:gd name="T5" fmla="*/ 7 h 10"/>
                <a:gd name="T6" fmla="*/ 43 w 46"/>
                <a:gd name="T7" fmla="*/ 10 h 10"/>
                <a:gd name="T8" fmla="*/ 46 w 46"/>
                <a:gd name="T9" fmla="*/ 2 h 10"/>
                <a:gd name="T10" fmla="*/ 33 w 46"/>
                <a:gd name="T11" fmla="*/ 0 h 10"/>
                <a:gd name="T12" fmla="*/ 0 w 46"/>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46" h="10">
                  <a:moveTo>
                    <a:pt x="0" y="4"/>
                  </a:moveTo>
                  <a:lnTo>
                    <a:pt x="10" y="9"/>
                  </a:lnTo>
                  <a:lnTo>
                    <a:pt x="34" y="7"/>
                  </a:lnTo>
                  <a:lnTo>
                    <a:pt x="43" y="10"/>
                  </a:lnTo>
                  <a:lnTo>
                    <a:pt x="46" y="2"/>
                  </a:lnTo>
                  <a:lnTo>
                    <a:pt x="33" y="0"/>
                  </a:lnTo>
                  <a:lnTo>
                    <a:pt x="0" y="4"/>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69" name="Freeform 89"/>
            <p:cNvSpPr>
              <a:spLocks/>
            </p:cNvSpPr>
            <p:nvPr/>
          </p:nvSpPr>
          <p:spPr bwMode="auto">
            <a:xfrm>
              <a:off x="4946" y="3234"/>
              <a:ext cx="2" cy="5"/>
            </a:xfrm>
            <a:custGeom>
              <a:avLst/>
              <a:gdLst>
                <a:gd name="T0" fmla="*/ 0 w 19"/>
                <a:gd name="T1" fmla="*/ 0 h 34"/>
                <a:gd name="T2" fmla="*/ 12 w 19"/>
                <a:gd name="T3" fmla="*/ 8 h 34"/>
                <a:gd name="T4" fmla="*/ 12 w 19"/>
                <a:gd name="T5" fmla="*/ 18 h 34"/>
                <a:gd name="T6" fmla="*/ 14 w 19"/>
                <a:gd name="T7" fmla="*/ 34 h 34"/>
                <a:gd name="T8" fmla="*/ 19 w 19"/>
                <a:gd name="T9" fmla="*/ 14 h 34"/>
                <a:gd name="T10" fmla="*/ 19 w 19"/>
                <a:gd name="T11" fmla="*/ 2 h 34"/>
                <a:gd name="T12" fmla="*/ 0 w 19"/>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0" y="0"/>
                  </a:moveTo>
                  <a:lnTo>
                    <a:pt x="12" y="8"/>
                  </a:lnTo>
                  <a:lnTo>
                    <a:pt x="12" y="18"/>
                  </a:lnTo>
                  <a:lnTo>
                    <a:pt x="14" y="34"/>
                  </a:lnTo>
                  <a:lnTo>
                    <a:pt x="19" y="14"/>
                  </a:lnTo>
                  <a:lnTo>
                    <a:pt x="19" y="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0" name="Freeform 90"/>
            <p:cNvSpPr>
              <a:spLocks/>
            </p:cNvSpPr>
            <p:nvPr/>
          </p:nvSpPr>
          <p:spPr bwMode="auto">
            <a:xfrm>
              <a:off x="4950" y="3221"/>
              <a:ext cx="3" cy="8"/>
            </a:xfrm>
            <a:custGeom>
              <a:avLst/>
              <a:gdLst>
                <a:gd name="T0" fmla="*/ 22 w 22"/>
                <a:gd name="T1" fmla="*/ 0 h 66"/>
                <a:gd name="T2" fmla="*/ 6 w 22"/>
                <a:gd name="T3" fmla="*/ 38 h 66"/>
                <a:gd name="T4" fmla="*/ 0 w 22"/>
                <a:gd name="T5" fmla="*/ 66 h 66"/>
                <a:gd name="T6" fmla="*/ 10 w 22"/>
                <a:gd name="T7" fmla="*/ 48 h 66"/>
                <a:gd name="T8" fmla="*/ 22 w 22"/>
                <a:gd name="T9" fmla="*/ 0 h 66"/>
              </a:gdLst>
              <a:ahLst/>
              <a:cxnLst>
                <a:cxn ang="0">
                  <a:pos x="T0" y="T1"/>
                </a:cxn>
                <a:cxn ang="0">
                  <a:pos x="T2" y="T3"/>
                </a:cxn>
                <a:cxn ang="0">
                  <a:pos x="T4" y="T5"/>
                </a:cxn>
                <a:cxn ang="0">
                  <a:pos x="T6" y="T7"/>
                </a:cxn>
                <a:cxn ang="0">
                  <a:pos x="T8" y="T9"/>
                </a:cxn>
              </a:cxnLst>
              <a:rect l="0" t="0" r="r" b="b"/>
              <a:pathLst>
                <a:path w="22" h="66">
                  <a:moveTo>
                    <a:pt x="22" y="0"/>
                  </a:moveTo>
                  <a:lnTo>
                    <a:pt x="6" y="38"/>
                  </a:lnTo>
                  <a:lnTo>
                    <a:pt x="0" y="66"/>
                  </a:lnTo>
                  <a:lnTo>
                    <a:pt x="10" y="48"/>
                  </a:lnTo>
                  <a:lnTo>
                    <a:pt x="22"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1" name="Freeform 91"/>
            <p:cNvSpPr>
              <a:spLocks/>
            </p:cNvSpPr>
            <p:nvPr/>
          </p:nvSpPr>
          <p:spPr bwMode="auto">
            <a:xfrm>
              <a:off x="4953" y="3213"/>
              <a:ext cx="12" cy="7"/>
            </a:xfrm>
            <a:custGeom>
              <a:avLst/>
              <a:gdLst>
                <a:gd name="T0" fmla="*/ 0 w 87"/>
                <a:gd name="T1" fmla="*/ 0 h 55"/>
                <a:gd name="T2" fmla="*/ 18 w 87"/>
                <a:gd name="T3" fmla="*/ 31 h 55"/>
                <a:gd name="T4" fmla="*/ 15 w 87"/>
                <a:gd name="T5" fmla="*/ 39 h 55"/>
                <a:gd name="T6" fmla="*/ 15 w 87"/>
                <a:gd name="T7" fmla="*/ 44 h 55"/>
                <a:gd name="T8" fmla="*/ 10 w 87"/>
                <a:gd name="T9" fmla="*/ 55 h 55"/>
                <a:gd name="T10" fmla="*/ 22 w 87"/>
                <a:gd name="T11" fmla="*/ 37 h 55"/>
                <a:gd name="T12" fmla="*/ 38 w 87"/>
                <a:gd name="T13" fmla="*/ 37 h 55"/>
                <a:gd name="T14" fmla="*/ 56 w 87"/>
                <a:gd name="T15" fmla="*/ 31 h 55"/>
                <a:gd name="T16" fmla="*/ 87 w 87"/>
                <a:gd name="T17" fmla="*/ 28 h 55"/>
                <a:gd name="T18" fmla="*/ 56 w 87"/>
                <a:gd name="T19" fmla="*/ 11 h 55"/>
                <a:gd name="T20" fmla="*/ 0 w 87"/>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55">
                  <a:moveTo>
                    <a:pt x="0" y="0"/>
                  </a:moveTo>
                  <a:lnTo>
                    <a:pt x="18" y="31"/>
                  </a:lnTo>
                  <a:lnTo>
                    <a:pt x="15" y="39"/>
                  </a:lnTo>
                  <a:lnTo>
                    <a:pt x="15" y="44"/>
                  </a:lnTo>
                  <a:lnTo>
                    <a:pt x="10" y="55"/>
                  </a:lnTo>
                  <a:lnTo>
                    <a:pt x="22" y="37"/>
                  </a:lnTo>
                  <a:lnTo>
                    <a:pt x="38" y="37"/>
                  </a:lnTo>
                  <a:lnTo>
                    <a:pt x="56" y="31"/>
                  </a:lnTo>
                  <a:lnTo>
                    <a:pt x="87" y="28"/>
                  </a:lnTo>
                  <a:lnTo>
                    <a:pt x="56" y="11"/>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2" name="Freeform 92"/>
            <p:cNvSpPr>
              <a:spLocks/>
            </p:cNvSpPr>
            <p:nvPr/>
          </p:nvSpPr>
          <p:spPr bwMode="auto">
            <a:xfrm>
              <a:off x="4950" y="3203"/>
              <a:ext cx="20" cy="6"/>
            </a:xfrm>
            <a:custGeom>
              <a:avLst/>
              <a:gdLst>
                <a:gd name="T0" fmla="*/ 0 w 146"/>
                <a:gd name="T1" fmla="*/ 27 h 53"/>
                <a:gd name="T2" fmla="*/ 5 w 146"/>
                <a:gd name="T3" fmla="*/ 46 h 53"/>
                <a:gd name="T4" fmla="*/ 21 w 146"/>
                <a:gd name="T5" fmla="*/ 53 h 53"/>
                <a:gd name="T6" fmla="*/ 45 w 146"/>
                <a:gd name="T7" fmla="*/ 37 h 53"/>
                <a:gd name="T8" fmla="*/ 74 w 146"/>
                <a:gd name="T9" fmla="*/ 27 h 53"/>
                <a:gd name="T10" fmla="*/ 122 w 146"/>
                <a:gd name="T11" fmla="*/ 26 h 53"/>
                <a:gd name="T12" fmla="*/ 146 w 146"/>
                <a:gd name="T13" fmla="*/ 29 h 53"/>
                <a:gd name="T14" fmla="*/ 109 w 146"/>
                <a:gd name="T15" fmla="*/ 14 h 53"/>
                <a:gd name="T16" fmla="*/ 83 w 146"/>
                <a:gd name="T17" fmla="*/ 7 h 53"/>
                <a:gd name="T18" fmla="*/ 86 w 146"/>
                <a:gd name="T19" fmla="*/ 0 h 53"/>
                <a:gd name="T20" fmla="*/ 62 w 146"/>
                <a:gd name="T21" fmla="*/ 10 h 53"/>
                <a:gd name="T22" fmla="*/ 64 w 146"/>
                <a:gd name="T23" fmla="*/ 4 h 53"/>
                <a:gd name="T24" fmla="*/ 43 w 146"/>
                <a:gd name="T25" fmla="*/ 14 h 53"/>
                <a:gd name="T26" fmla="*/ 25 w 146"/>
                <a:gd name="T27" fmla="*/ 14 h 53"/>
                <a:gd name="T28" fmla="*/ 0 w 146"/>
                <a:gd name="T29"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 h="53">
                  <a:moveTo>
                    <a:pt x="0" y="27"/>
                  </a:moveTo>
                  <a:lnTo>
                    <a:pt x="5" y="46"/>
                  </a:lnTo>
                  <a:lnTo>
                    <a:pt x="21" y="53"/>
                  </a:lnTo>
                  <a:lnTo>
                    <a:pt x="45" y="37"/>
                  </a:lnTo>
                  <a:lnTo>
                    <a:pt x="74" y="27"/>
                  </a:lnTo>
                  <a:lnTo>
                    <a:pt x="122" y="26"/>
                  </a:lnTo>
                  <a:lnTo>
                    <a:pt x="146" y="29"/>
                  </a:lnTo>
                  <a:lnTo>
                    <a:pt x="109" y="14"/>
                  </a:lnTo>
                  <a:lnTo>
                    <a:pt x="83" y="7"/>
                  </a:lnTo>
                  <a:lnTo>
                    <a:pt x="86" y="0"/>
                  </a:lnTo>
                  <a:lnTo>
                    <a:pt x="62" y="10"/>
                  </a:lnTo>
                  <a:lnTo>
                    <a:pt x="64" y="4"/>
                  </a:lnTo>
                  <a:lnTo>
                    <a:pt x="43" y="14"/>
                  </a:lnTo>
                  <a:lnTo>
                    <a:pt x="25" y="14"/>
                  </a:lnTo>
                  <a:lnTo>
                    <a:pt x="0" y="2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3" name="Freeform 93"/>
            <p:cNvSpPr>
              <a:spLocks/>
            </p:cNvSpPr>
            <p:nvPr/>
          </p:nvSpPr>
          <p:spPr bwMode="auto">
            <a:xfrm>
              <a:off x="4997" y="3212"/>
              <a:ext cx="12" cy="21"/>
            </a:xfrm>
            <a:custGeom>
              <a:avLst/>
              <a:gdLst>
                <a:gd name="T0" fmla="*/ 0 w 86"/>
                <a:gd name="T1" fmla="*/ 33 h 173"/>
                <a:gd name="T2" fmla="*/ 26 w 86"/>
                <a:gd name="T3" fmla="*/ 12 h 173"/>
                <a:gd name="T4" fmla="*/ 58 w 86"/>
                <a:gd name="T5" fmla="*/ 17 h 173"/>
                <a:gd name="T6" fmla="*/ 74 w 86"/>
                <a:gd name="T7" fmla="*/ 45 h 173"/>
                <a:gd name="T8" fmla="*/ 78 w 86"/>
                <a:gd name="T9" fmla="*/ 85 h 173"/>
                <a:gd name="T10" fmla="*/ 74 w 86"/>
                <a:gd name="T11" fmla="*/ 115 h 173"/>
                <a:gd name="T12" fmla="*/ 64 w 86"/>
                <a:gd name="T13" fmla="*/ 140 h 173"/>
                <a:gd name="T14" fmla="*/ 49 w 86"/>
                <a:gd name="T15" fmla="*/ 101 h 173"/>
                <a:gd name="T16" fmla="*/ 34 w 86"/>
                <a:gd name="T17" fmla="*/ 80 h 173"/>
                <a:gd name="T18" fmla="*/ 6 w 86"/>
                <a:gd name="T19" fmla="*/ 65 h 173"/>
                <a:gd name="T20" fmla="*/ 27 w 86"/>
                <a:gd name="T21" fmla="*/ 97 h 173"/>
                <a:gd name="T22" fmla="*/ 52 w 86"/>
                <a:gd name="T23" fmla="*/ 122 h 173"/>
                <a:gd name="T24" fmla="*/ 54 w 86"/>
                <a:gd name="T25" fmla="*/ 146 h 173"/>
                <a:gd name="T26" fmla="*/ 44 w 86"/>
                <a:gd name="T27" fmla="*/ 170 h 173"/>
                <a:gd name="T28" fmla="*/ 31 w 86"/>
                <a:gd name="T29" fmla="*/ 173 h 173"/>
                <a:gd name="T30" fmla="*/ 67 w 86"/>
                <a:gd name="T31" fmla="*/ 166 h 173"/>
                <a:gd name="T32" fmla="*/ 85 w 86"/>
                <a:gd name="T33" fmla="*/ 128 h 173"/>
                <a:gd name="T34" fmla="*/ 86 w 86"/>
                <a:gd name="T35" fmla="*/ 80 h 173"/>
                <a:gd name="T36" fmla="*/ 85 w 86"/>
                <a:gd name="T37" fmla="*/ 36 h 173"/>
                <a:gd name="T38" fmla="*/ 64 w 86"/>
                <a:gd name="T39" fmla="*/ 8 h 173"/>
                <a:gd name="T40" fmla="*/ 37 w 86"/>
                <a:gd name="T41" fmla="*/ 0 h 173"/>
                <a:gd name="T42" fmla="*/ 11 w 86"/>
                <a:gd name="T43" fmla="*/ 5 h 173"/>
                <a:gd name="T44" fmla="*/ 0 w 86"/>
                <a:gd name="T45" fmla="*/ 3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73">
                  <a:moveTo>
                    <a:pt x="0" y="33"/>
                  </a:moveTo>
                  <a:lnTo>
                    <a:pt x="26" y="12"/>
                  </a:lnTo>
                  <a:lnTo>
                    <a:pt x="58" y="17"/>
                  </a:lnTo>
                  <a:lnTo>
                    <a:pt x="74" y="45"/>
                  </a:lnTo>
                  <a:lnTo>
                    <a:pt x="78" y="85"/>
                  </a:lnTo>
                  <a:lnTo>
                    <a:pt x="74" y="115"/>
                  </a:lnTo>
                  <a:lnTo>
                    <a:pt x="64" y="140"/>
                  </a:lnTo>
                  <a:lnTo>
                    <a:pt x="49" y="101"/>
                  </a:lnTo>
                  <a:lnTo>
                    <a:pt x="34" y="80"/>
                  </a:lnTo>
                  <a:lnTo>
                    <a:pt x="6" y="65"/>
                  </a:lnTo>
                  <a:lnTo>
                    <a:pt x="27" y="97"/>
                  </a:lnTo>
                  <a:lnTo>
                    <a:pt x="52" y="122"/>
                  </a:lnTo>
                  <a:lnTo>
                    <a:pt x="54" y="146"/>
                  </a:lnTo>
                  <a:lnTo>
                    <a:pt x="44" y="170"/>
                  </a:lnTo>
                  <a:lnTo>
                    <a:pt x="31" y="173"/>
                  </a:lnTo>
                  <a:lnTo>
                    <a:pt x="67" y="166"/>
                  </a:lnTo>
                  <a:lnTo>
                    <a:pt x="85" y="128"/>
                  </a:lnTo>
                  <a:lnTo>
                    <a:pt x="86" y="80"/>
                  </a:lnTo>
                  <a:lnTo>
                    <a:pt x="85" y="36"/>
                  </a:lnTo>
                  <a:lnTo>
                    <a:pt x="64" y="8"/>
                  </a:lnTo>
                  <a:lnTo>
                    <a:pt x="37" y="0"/>
                  </a:lnTo>
                  <a:lnTo>
                    <a:pt x="11" y="5"/>
                  </a:lnTo>
                  <a:lnTo>
                    <a:pt x="0" y="3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4" name="Freeform 94"/>
            <p:cNvSpPr>
              <a:spLocks/>
            </p:cNvSpPr>
            <p:nvPr/>
          </p:nvSpPr>
          <p:spPr bwMode="auto">
            <a:xfrm>
              <a:off x="4993" y="3208"/>
              <a:ext cx="20" cy="29"/>
            </a:xfrm>
            <a:custGeom>
              <a:avLst/>
              <a:gdLst>
                <a:gd name="T0" fmla="*/ 0 w 141"/>
                <a:gd name="T1" fmla="*/ 58 h 234"/>
                <a:gd name="T2" fmla="*/ 22 w 141"/>
                <a:gd name="T3" fmla="*/ 20 h 234"/>
                <a:gd name="T4" fmla="*/ 59 w 141"/>
                <a:gd name="T5" fmla="*/ 10 h 234"/>
                <a:gd name="T6" fmla="*/ 104 w 141"/>
                <a:gd name="T7" fmla="*/ 17 h 234"/>
                <a:gd name="T8" fmla="*/ 120 w 141"/>
                <a:gd name="T9" fmla="*/ 38 h 234"/>
                <a:gd name="T10" fmla="*/ 131 w 141"/>
                <a:gd name="T11" fmla="*/ 73 h 234"/>
                <a:gd name="T12" fmla="*/ 131 w 141"/>
                <a:gd name="T13" fmla="*/ 101 h 234"/>
                <a:gd name="T14" fmla="*/ 124 w 141"/>
                <a:gd name="T15" fmla="*/ 122 h 234"/>
                <a:gd name="T16" fmla="*/ 124 w 141"/>
                <a:gd name="T17" fmla="*/ 150 h 234"/>
                <a:gd name="T18" fmla="*/ 117 w 141"/>
                <a:gd name="T19" fmla="*/ 183 h 234"/>
                <a:gd name="T20" fmla="*/ 87 w 141"/>
                <a:gd name="T21" fmla="*/ 216 h 234"/>
                <a:gd name="T22" fmla="*/ 69 w 141"/>
                <a:gd name="T23" fmla="*/ 216 h 234"/>
                <a:gd name="T24" fmla="*/ 44 w 141"/>
                <a:gd name="T25" fmla="*/ 216 h 234"/>
                <a:gd name="T26" fmla="*/ 44 w 141"/>
                <a:gd name="T27" fmla="*/ 222 h 234"/>
                <a:gd name="T28" fmla="*/ 62 w 141"/>
                <a:gd name="T29" fmla="*/ 234 h 234"/>
                <a:gd name="T30" fmla="*/ 84 w 141"/>
                <a:gd name="T31" fmla="*/ 231 h 234"/>
                <a:gd name="T32" fmla="*/ 111 w 141"/>
                <a:gd name="T33" fmla="*/ 219 h 234"/>
                <a:gd name="T34" fmla="*/ 132 w 141"/>
                <a:gd name="T35" fmla="*/ 187 h 234"/>
                <a:gd name="T36" fmla="*/ 134 w 141"/>
                <a:gd name="T37" fmla="*/ 132 h 234"/>
                <a:gd name="T38" fmla="*/ 141 w 141"/>
                <a:gd name="T39" fmla="*/ 95 h 234"/>
                <a:gd name="T40" fmla="*/ 141 w 141"/>
                <a:gd name="T41" fmla="*/ 63 h 234"/>
                <a:gd name="T42" fmla="*/ 128 w 141"/>
                <a:gd name="T43" fmla="*/ 35 h 234"/>
                <a:gd name="T44" fmla="*/ 113 w 141"/>
                <a:gd name="T45" fmla="*/ 10 h 234"/>
                <a:gd name="T46" fmla="*/ 76 w 141"/>
                <a:gd name="T47" fmla="*/ 0 h 234"/>
                <a:gd name="T48" fmla="*/ 22 w 141"/>
                <a:gd name="T49" fmla="*/ 7 h 234"/>
                <a:gd name="T50" fmla="*/ 4 w 141"/>
                <a:gd name="T51" fmla="*/ 20 h 234"/>
                <a:gd name="T52" fmla="*/ 0 w 141"/>
                <a:gd name="T53" fmla="*/ 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 h="234">
                  <a:moveTo>
                    <a:pt x="0" y="58"/>
                  </a:moveTo>
                  <a:lnTo>
                    <a:pt x="22" y="20"/>
                  </a:lnTo>
                  <a:lnTo>
                    <a:pt x="59" y="10"/>
                  </a:lnTo>
                  <a:lnTo>
                    <a:pt x="104" y="17"/>
                  </a:lnTo>
                  <a:lnTo>
                    <a:pt x="120" y="38"/>
                  </a:lnTo>
                  <a:lnTo>
                    <a:pt x="131" y="73"/>
                  </a:lnTo>
                  <a:lnTo>
                    <a:pt x="131" y="101"/>
                  </a:lnTo>
                  <a:lnTo>
                    <a:pt x="124" y="122"/>
                  </a:lnTo>
                  <a:lnTo>
                    <a:pt x="124" y="150"/>
                  </a:lnTo>
                  <a:lnTo>
                    <a:pt x="117" y="183"/>
                  </a:lnTo>
                  <a:lnTo>
                    <a:pt x="87" y="216"/>
                  </a:lnTo>
                  <a:lnTo>
                    <a:pt x="69" y="216"/>
                  </a:lnTo>
                  <a:lnTo>
                    <a:pt x="44" y="216"/>
                  </a:lnTo>
                  <a:lnTo>
                    <a:pt x="44" y="222"/>
                  </a:lnTo>
                  <a:lnTo>
                    <a:pt x="62" y="234"/>
                  </a:lnTo>
                  <a:lnTo>
                    <a:pt x="84" y="231"/>
                  </a:lnTo>
                  <a:lnTo>
                    <a:pt x="111" y="219"/>
                  </a:lnTo>
                  <a:lnTo>
                    <a:pt x="132" y="187"/>
                  </a:lnTo>
                  <a:lnTo>
                    <a:pt x="134" y="132"/>
                  </a:lnTo>
                  <a:lnTo>
                    <a:pt x="141" y="95"/>
                  </a:lnTo>
                  <a:lnTo>
                    <a:pt x="141" y="63"/>
                  </a:lnTo>
                  <a:lnTo>
                    <a:pt x="128" y="35"/>
                  </a:lnTo>
                  <a:lnTo>
                    <a:pt x="113" y="10"/>
                  </a:lnTo>
                  <a:lnTo>
                    <a:pt x="76" y="0"/>
                  </a:lnTo>
                  <a:lnTo>
                    <a:pt x="22" y="7"/>
                  </a:lnTo>
                  <a:lnTo>
                    <a:pt x="4" y="20"/>
                  </a:lnTo>
                  <a:lnTo>
                    <a:pt x="0" y="5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5" name="Freeform 95"/>
            <p:cNvSpPr>
              <a:spLocks/>
            </p:cNvSpPr>
            <p:nvPr/>
          </p:nvSpPr>
          <p:spPr bwMode="auto">
            <a:xfrm>
              <a:off x="4983" y="3240"/>
              <a:ext cx="18" cy="24"/>
            </a:xfrm>
            <a:custGeom>
              <a:avLst/>
              <a:gdLst>
                <a:gd name="T0" fmla="*/ 128 w 128"/>
                <a:gd name="T1" fmla="*/ 0 h 196"/>
                <a:gd name="T2" fmla="*/ 111 w 128"/>
                <a:gd name="T3" fmla="*/ 43 h 196"/>
                <a:gd name="T4" fmla="*/ 84 w 128"/>
                <a:gd name="T5" fmla="*/ 88 h 196"/>
                <a:gd name="T6" fmla="*/ 56 w 128"/>
                <a:gd name="T7" fmla="*/ 127 h 196"/>
                <a:gd name="T8" fmla="*/ 18 w 128"/>
                <a:gd name="T9" fmla="*/ 179 h 196"/>
                <a:gd name="T10" fmla="*/ 0 w 128"/>
                <a:gd name="T11" fmla="*/ 196 h 196"/>
                <a:gd name="T12" fmla="*/ 42 w 128"/>
                <a:gd name="T13" fmla="*/ 173 h 196"/>
                <a:gd name="T14" fmla="*/ 76 w 128"/>
                <a:gd name="T15" fmla="*/ 126 h 196"/>
                <a:gd name="T16" fmla="*/ 108 w 128"/>
                <a:gd name="T17" fmla="*/ 73 h 196"/>
                <a:gd name="T18" fmla="*/ 128 w 128"/>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96">
                  <a:moveTo>
                    <a:pt x="128" y="0"/>
                  </a:moveTo>
                  <a:lnTo>
                    <a:pt x="111" y="43"/>
                  </a:lnTo>
                  <a:lnTo>
                    <a:pt x="84" y="88"/>
                  </a:lnTo>
                  <a:lnTo>
                    <a:pt x="56" y="127"/>
                  </a:lnTo>
                  <a:lnTo>
                    <a:pt x="18" y="179"/>
                  </a:lnTo>
                  <a:lnTo>
                    <a:pt x="0" y="196"/>
                  </a:lnTo>
                  <a:lnTo>
                    <a:pt x="42" y="173"/>
                  </a:lnTo>
                  <a:lnTo>
                    <a:pt x="76" y="126"/>
                  </a:lnTo>
                  <a:lnTo>
                    <a:pt x="108" y="73"/>
                  </a:lnTo>
                  <a:lnTo>
                    <a:pt x="128"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6" name="Freeform 96"/>
            <p:cNvSpPr>
              <a:spLocks/>
            </p:cNvSpPr>
            <p:nvPr/>
          </p:nvSpPr>
          <p:spPr bwMode="auto">
            <a:xfrm>
              <a:off x="4953" y="3157"/>
              <a:ext cx="104" cy="91"/>
            </a:xfrm>
            <a:custGeom>
              <a:avLst/>
              <a:gdLst>
                <a:gd name="T0" fmla="*/ 59 w 731"/>
                <a:gd name="T1" fmla="*/ 210 h 731"/>
                <a:gd name="T2" fmla="*/ 169 w 731"/>
                <a:gd name="T3" fmla="*/ 193 h 731"/>
                <a:gd name="T4" fmla="*/ 243 w 731"/>
                <a:gd name="T5" fmla="*/ 203 h 731"/>
                <a:gd name="T6" fmla="*/ 288 w 731"/>
                <a:gd name="T7" fmla="*/ 255 h 731"/>
                <a:gd name="T8" fmla="*/ 260 w 731"/>
                <a:gd name="T9" fmla="*/ 316 h 731"/>
                <a:gd name="T10" fmla="*/ 225 w 731"/>
                <a:gd name="T11" fmla="*/ 339 h 731"/>
                <a:gd name="T12" fmla="*/ 215 w 731"/>
                <a:gd name="T13" fmla="*/ 399 h 731"/>
                <a:gd name="T14" fmla="*/ 236 w 731"/>
                <a:gd name="T15" fmla="*/ 437 h 731"/>
                <a:gd name="T16" fmla="*/ 218 w 731"/>
                <a:gd name="T17" fmla="*/ 494 h 731"/>
                <a:gd name="T18" fmla="*/ 263 w 731"/>
                <a:gd name="T19" fmla="*/ 494 h 731"/>
                <a:gd name="T20" fmla="*/ 277 w 731"/>
                <a:gd name="T21" fmla="*/ 429 h 731"/>
                <a:gd name="T22" fmla="*/ 305 w 731"/>
                <a:gd name="T23" fmla="*/ 399 h 731"/>
                <a:gd name="T24" fmla="*/ 359 w 731"/>
                <a:gd name="T25" fmla="*/ 399 h 731"/>
                <a:gd name="T26" fmla="*/ 412 w 731"/>
                <a:gd name="T27" fmla="*/ 412 h 731"/>
                <a:gd name="T28" fmla="*/ 429 w 731"/>
                <a:gd name="T29" fmla="*/ 457 h 731"/>
                <a:gd name="T30" fmla="*/ 435 w 731"/>
                <a:gd name="T31" fmla="*/ 518 h 731"/>
                <a:gd name="T32" fmla="*/ 429 w 731"/>
                <a:gd name="T33" fmla="*/ 563 h 731"/>
                <a:gd name="T34" fmla="*/ 429 w 731"/>
                <a:gd name="T35" fmla="*/ 597 h 731"/>
                <a:gd name="T36" fmla="*/ 432 w 731"/>
                <a:gd name="T37" fmla="*/ 634 h 731"/>
                <a:gd name="T38" fmla="*/ 467 w 731"/>
                <a:gd name="T39" fmla="*/ 669 h 731"/>
                <a:gd name="T40" fmla="*/ 492 w 731"/>
                <a:gd name="T41" fmla="*/ 689 h 731"/>
                <a:gd name="T42" fmla="*/ 556 w 731"/>
                <a:gd name="T43" fmla="*/ 731 h 731"/>
                <a:gd name="T44" fmla="*/ 676 w 731"/>
                <a:gd name="T45" fmla="*/ 608 h 731"/>
                <a:gd name="T46" fmla="*/ 711 w 731"/>
                <a:gd name="T47" fmla="*/ 508 h 731"/>
                <a:gd name="T48" fmla="*/ 724 w 731"/>
                <a:gd name="T49" fmla="*/ 347 h 731"/>
                <a:gd name="T50" fmla="*/ 731 w 731"/>
                <a:gd name="T51" fmla="*/ 235 h 731"/>
                <a:gd name="T52" fmla="*/ 718 w 731"/>
                <a:gd name="T53" fmla="*/ 125 h 731"/>
                <a:gd name="T54" fmla="*/ 686 w 731"/>
                <a:gd name="T55" fmla="*/ 64 h 731"/>
                <a:gd name="T56" fmla="*/ 613 w 731"/>
                <a:gd name="T57" fmla="*/ 22 h 731"/>
                <a:gd name="T58" fmla="*/ 547 w 731"/>
                <a:gd name="T59" fmla="*/ 9 h 731"/>
                <a:gd name="T60" fmla="*/ 419 w 731"/>
                <a:gd name="T61" fmla="*/ 0 h 731"/>
                <a:gd name="T62" fmla="*/ 295 w 731"/>
                <a:gd name="T63" fmla="*/ 5 h 731"/>
                <a:gd name="T64" fmla="*/ 141 w 731"/>
                <a:gd name="T65" fmla="*/ 32 h 731"/>
                <a:gd name="T66" fmla="*/ 70 w 731"/>
                <a:gd name="T67" fmla="*/ 67 h 731"/>
                <a:gd name="T68" fmla="*/ 35 w 731"/>
                <a:gd name="T69" fmla="*/ 102 h 731"/>
                <a:gd name="T70" fmla="*/ 0 w 731"/>
                <a:gd name="T71" fmla="*/ 153 h 731"/>
                <a:gd name="T72" fmla="*/ 7 w 731"/>
                <a:gd name="T73" fmla="*/ 181 h 731"/>
                <a:gd name="T74" fmla="*/ 59 w 731"/>
                <a:gd name="T75" fmla="*/ 21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1" h="731">
                  <a:moveTo>
                    <a:pt x="59" y="210"/>
                  </a:moveTo>
                  <a:lnTo>
                    <a:pt x="169" y="193"/>
                  </a:lnTo>
                  <a:lnTo>
                    <a:pt x="243" y="203"/>
                  </a:lnTo>
                  <a:lnTo>
                    <a:pt x="288" y="255"/>
                  </a:lnTo>
                  <a:lnTo>
                    <a:pt x="260" y="316"/>
                  </a:lnTo>
                  <a:lnTo>
                    <a:pt x="225" y="339"/>
                  </a:lnTo>
                  <a:lnTo>
                    <a:pt x="215" y="399"/>
                  </a:lnTo>
                  <a:lnTo>
                    <a:pt x="236" y="437"/>
                  </a:lnTo>
                  <a:lnTo>
                    <a:pt x="218" y="494"/>
                  </a:lnTo>
                  <a:lnTo>
                    <a:pt x="263" y="494"/>
                  </a:lnTo>
                  <a:lnTo>
                    <a:pt x="277" y="429"/>
                  </a:lnTo>
                  <a:lnTo>
                    <a:pt x="305" y="399"/>
                  </a:lnTo>
                  <a:lnTo>
                    <a:pt x="359" y="399"/>
                  </a:lnTo>
                  <a:lnTo>
                    <a:pt x="412" y="412"/>
                  </a:lnTo>
                  <a:lnTo>
                    <a:pt x="429" y="457"/>
                  </a:lnTo>
                  <a:lnTo>
                    <a:pt x="435" y="518"/>
                  </a:lnTo>
                  <a:lnTo>
                    <a:pt x="429" y="563"/>
                  </a:lnTo>
                  <a:lnTo>
                    <a:pt x="429" y="597"/>
                  </a:lnTo>
                  <a:lnTo>
                    <a:pt x="432" y="634"/>
                  </a:lnTo>
                  <a:lnTo>
                    <a:pt x="467" y="669"/>
                  </a:lnTo>
                  <a:lnTo>
                    <a:pt x="492" y="689"/>
                  </a:lnTo>
                  <a:lnTo>
                    <a:pt x="556" y="731"/>
                  </a:lnTo>
                  <a:lnTo>
                    <a:pt x="676" y="608"/>
                  </a:lnTo>
                  <a:lnTo>
                    <a:pt x="711" y="508"/>
                  </a:lnTo>
                  <a:lnTo>
                    <a:pt x="724" y="347"/>
                  </a:lnTo>
                  <a:lnTo>
                    <a:pt x="731" y="235"/>
                  </a:lnTo>
                  <a:lnTo>
                    <a:pt x="718" y="125"/>
                  </a:lnTo>
                  <a:lnTo>
                    <a:pt x="686" y="64"/>
                  </a:lnTo>
                  <a:lnTo>
                    <a:pt x="613" y="22"/>
                  </a:lnTo>
                  <a:lnTo>
                    <a:pt x="547" y="9"/>
                  </a:lnTo>
                  <a:lnTo>
                    <a:pt x="419" y="0"/>
                  </a:lnTo>
                  <a:lnTo>
                    <a:pt x="295" y="5"/>
                  </a:lnTo>
                  <a:lnTo>
                    <a:pt x="141" y="32"/>
                  </a:lnTo>
                  <a:lnTo>
                    <a:pt x="70" y="67"/>
                  </a:lnTo>
                  <a:lnTo>
                    <a:pt x="35" y="102"/>
                  </a:lnTo>
                  <a:lnTo>
                    <a:pt x="0" y="153"/>
                  </a:lnTo>
                  <a:lnTo>
                    <a:pt x="7" y="181"/>
                  </a:lnTo>
                  <a:lnTo>
                    <a:pt x="59" y="21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77" name="Freeform 97"/>
            <p:cNvSpPr>
              <a:spLocks/>
            </p:cNvSpPr>
            <p:nvPr/>
          </p:nvSpPr>
          <p:spPr bwMode="auto">
            <a:xfrm>
              <a:off x="4956" y="3158"/>
              <a:ext cx="99" cy="88"/>
            </a:xfrm>
            <a:custGeom>
              <a:avLst/>
              <a:gdLst>
                <a:gd name="T0" fmla="*/ 28 w 693"/>
                <a:gd name="T1" fmla="*/ 107 h 701"/>
                <a:gd name="T2" fmla="*/ 14 w 693"/>
                <a:gd name="T3" fmla="*/ 165 h 701"/>
                <a:gd name="T4" fmla="*/ 174 w 693"/>
                <a:gd name="T5" fmla="*/ 172 h 701"/>
                <a:gd name="T6" fmla="*/ 315 w 693"/>
                <a:gd name="T7" fmla="*/ 137 h 701"/>
                <a:gd name="T8" fmla="*/ 249 w 693"/>
                <a:gd name="T9" fmla="*/ 161 h 701"/>
                <a:gd name="T10" fmla="*/ 232 w 693"/>
                <a:gd name="T11" fmla="*/ 184 h 701"/>
                <a:gd name="T12" fmla="*/ 302 w 693"/>
                <a:gd name="T13" fmla="*/ 177 h 701"/>
                <a:gd name="T14" fmla="*/ 319 w 693"/>
                <a:gd name="T15" fmla="*/ 188 h 701"/>
                <a:gd name="T16" fmla="*/ 277 w 693"/>
                <a:gd name="T17" fmla="*/ 236 h 701"/>
                <a:gd name="T18" fmla="*/ 291 w 693"/>
                <a:gd name="T19" fmla="*/ 246 h 701"/>
                <a:gd name="T20" fmla="*/ 252 w 693"/>
                <a:gd name="T21" fmla="*/ 305 h 701"/>
                <a:gd name="T22" fmla="*/ 380 w 693"/>
                <a:gd name="T23" fmla="*/ 278 h 701"/>
                <a:gd name="T24" fmla="*/ 211 w 693"/>
                <a:gd name="T25" fmla="*/ 338 h 701"/>
                <a:gd name="T26" fmla="*/ 305 w 693"/>
                <a:gd name="T27" fmla="*/ 327 h 701"/>
                <a:gd name="T28" fmla="*/ 222 w 693"/>
                <a:gd name="T29" fmla="*/ 369 h 701"/>
                <a:gd name="T30" fmla="*/ 249 w 693"/>
                <a:gd name="T31" fmla="*/ 390 h 701"/>
                <a:gd name="T32" fmla="*/ 385 w 693"/>
                <a:gd name="T33" fmla="*/ 375 h 701"/>
                <a:gd name="T34" fmla="*/ 484 w 693"/>
                <a:gd name="T35" fmla="*/ 387 h 701"/>
                <a:gd name="T36" fmla="*/ 477 w 693"/>
                <a:gd name="T37" fmla="*/ 414 h 701"/>
                <a:gd name="T38" fmla="*/ 501 w 693"/>
                <a:gd name="T39" fmla="*/ 428 h 701"/>
                <a:gd name="T40" fmla="*/ 421 w 693"/>
                <a:gd name="T41" fmla="*/ 482 h 701"/>
                <a:gd name="T42" fmla="*/ 494 w 693"/>
                <a:gd name="T43" fmla="*/ 480 h 701"/>
                <a:gd name="T44" fmla="*/ 421 w 693"/>
                <a:gd name="T45" fmla="*/ 557 h 701"/>
                <a:gd name="T46" fmla="*/ 471 w 693"/>
                <a:gd name="T47" fmla="*/ 554 h 701"/>
                <a:gd name="T48" fmla="*/ 449 w 693"/>
                <a:gd name="T49" fmla="*/ 638 h 701"/>
                <a:gd name="T50" fmla="*/ 540 w 693"/>
                <a:gd name="T51" fmla="*/ 514 h 701"/>
                <a:gd name="T52" fmla="*/ 456 w 693"/>
                <a:gd name="T53" fmla="*/ 653 h 701"/>
                <a:gd name="T54" fmla="*/ 559 w 693"/>
                <a:gd name="T55" fmla="*/ 602 h 701"/>
                <a:gd name="T56" fmla="*/ 535 w 693"/>
                <a:gd name="T57" fmla="*/ 656 h 701"/>
                <a:gd name="T58" fmla="*/ 589 w 693"/>
                <a:gd name="T59" fmla="*/ 653 h 701"/>
                <a:gd name="T60" fmla="*/ 675 w 693"/>
                <a:gd name="T61" fmla="*/ 420 h 701"/>
                <a:gd name="T62" fmla="*/ 634 w 693"/>
                <a:gd name="T63" fmla="*/ 278 h 701"/>
                <a:gd name="T64" fmla="*/ 559 w 693"/>
                <a:gd name="T65" fmla="*/ 290 h 701"/>
                <a:gd name="T66" fmla="*/ 686 w 693"/>
                <a:gd name="T67" fmla="*/ 243 h 701"/>
                <a:gd name="T68" fmla="*/ 600 w 693"/>
                <a:gd name="T69" fmla="*/ 154 h 701"/>
                <a:gd name="T70" fmla="*/ 544 w 693"/>
                <a:gd name="T71" fmla="*/ 154 h 701"/>
                <a:gd name="T72" fmla="*/ 662 w 693"/>
                <a:gd name="T73" fmla="*/ 75 h 701"/>
                <a:gd name="T74" fmla="*/ 525 w 693"/>
                <a:gd name="T75" fmla="*/ 45 h 701"/>
                <a:gd name="T76" fmla="*/ 563 w 693"/>
                <a:gd name="T77" fmla="*/ 17 h 701"/>
                <a:gd name="T78" fmla="*/ 391 w 693"/>
                <a:gd name="T79" fmla="*/ 13 h 701"/>
                <a:gd name="T80" fmla="*/ 324 w 693"/>
                <a:gd name="T81" fmla="*/ 35 h 701"/>
                <a:gd name="T82" fmla="*/ 312 w 693"/>
                <a:gd name="T83" fmla="*/ 3 h 701"/>
                <a:gd name="T84" fmla="*/ 177 w 693"/>
                <a:gd name="T85" fmla="*/ 58 h 701"/>
                <a:gd name="T86" fmla="*/ 201 w 693"/>
                <a:gd name="T87" fmla="*/ 17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701">
                  <a:moveTo>
                    <a:pt x="113" y="45"/>
                  </a:moveTo>
                  <a:lnTo>
                    <a:pt x="56" y="68"/>
                  </a:lnTo>
                  <a:lnTo>
                    <a:pt x="28" y="107"/>
                  </a:lnTo>
                  <a:lnTo>
                    <a:pt x="11" y="131"/>
                  </a:lnTo>
                  <a:lnTo>
                    <a:pt x="0" y="150"/>
                  </a:lnTo>
                  <a:lnTo>
                    <a:pt x="14" y="165"/>
                  </a:lnTo>
                  <a:lnTo>
                    <a:pt x="45" y="184"/>
                  </a:lnTo>
                  <a:lnTo>
                    <a:pt x="120" y="172"/>
                  </a:lnTo>
                  <a:lnTo>
                    <a:pt x="174" y="172"/>
                  </a:lnTo>
                  <a:lnTo>
                    <a:pt x="211" y="154"/>
                  </a:lnTo>
                  <a:lnTo>
                    <a:pt x="267" y="140"/>
                  </a:lnTo>
                  <a:lnTo>
                    <a:pt x="315" y="137"/>
                  </a:lnTo>
                  <a:lnTo>
                    <a:pt x="373" y="140"/>
                  </a:lnTo>
                  <a:lnTo>
                    <a:pt x="291" y="150"/>
                  </a:lnTo>
                  <a:lnTo>
                    <a:pt x="249" y="161"/>
                  </a:lnTo>
                  <a:lnTo>
                    <a:pt x="219" y="172"/>
                  </a:lnTo>
                  <a:lnTo>
                    <a:pt x="211" y="175"/>
                  </a:lnTo>
                  <a:lnTo>
                    <a:pt x="232" y="184"/>
                  </a:lnTo>
                  <a:lnTo>
                    <a:pt x="249" y="201"/>
                  </a:lnTo>
                  <a:lnTo>
                    <a:pt x="277" y="184"/>
                  </a:lnTo>
                  <a:lnTo>
                    <a:pt x="302" y="177"/>
                  </a:lnTo>
                  <a:lnTo>
                    <a:pt x="354" y="168"/>
                  </a:lnTo>
                  <a:lnTo>
                    <a:pt x="369" y="168"/>
                  </a:lnTo>
                  <a:lnTo>
                    <a:pt x="319" y="188"/>
                  </a:lnTo>
                  <a:lnTo>
                    <a:pt x="281" y="204"/>
                  </a:lnTo>
                  <a:lnTo>
                    <a:pt x="260" y="219"/>
                  </a:lnTo>
                  <a:lnTo>
                    <a:pt x="277" y="236"/>
                  </a:lnTo>
                  <a:lnTo>
                    <a:pt x="319" y="222"/>
                  </a:lnTo>
                  <a:lnTo>
                    <a:pt x="354" y="216"/>
                  </a:lnTo>
                  <a:lnTo>
                    <a:pt x="291" y="246"/>
                  </a:lnTo>
                  <a:lnTo>
                    <a:pt x="270" y="261"/>
                  </a:lnTo>
                  <a:lnTo>
                    <a:pt x="264" y="290"/>
                  </a:lnTo>
                  <a:lnTo>
                    <a:pt x="252" y="305"/>
                  </a:lnTo>
                  <a:lnTo>
                    <a:pt x="291" y="287"/>
                  </a:lnTo>
                  <a:lnTo>
                    <a:pt x="324" y="280"/>
                  </a:lnTo>
                  <a:lnTo>
                    <a:pt x="380" y="278"/>
                  </a:lnTo>
                  <a:lnTo>
                    <a:pt x="296" y="301"/>
                  </a:lnTo>
                  <a:lnTo>
                    <a:pt x="246" y="320"/>
                  </a:lnTo>
                  <a:lnTo>
                    <a:pt x="211" y="338"/>
                  </a:lnTo>
                  <a:lnTo>
                    <a:pt x="208" y="365"/>
                  </a:lnTo>
                  <a:lnTo>
                    <a:pt x="249" y="345"/>
                  </a:lnTo>
                  <a:lnTo>
                    <a:pt x="305" y="327"/>
                  </a:lnTo>
                  <a:lnTo>
                    <a:pt x="331" y="327"/>
                  </a:lnTo>
                  <a:lnTo>
                    <a:pt x="270" y="348"/>
                  </a:lnTo>
                  <a:lnTo>
                    <a:pt x="222" y="369"/>
                  </a:lnTo>
                  <a:lnTo>
                    <a:pt x="204" y="387"/>
                  </a:lnTo>
                  <a:lnTo>
                    <a:pt x="211" y="403"/>
                  </a:lnTo>
                  <a:lnTo>
                    <a:pt x="249" y="390"/>
                  </a:lnTo>
                  <a:lnTo>
                    <a:pt x="284" y="375"/>
                  </a:lnTo>
                  <a:lnTo>
                    <a:pt x="356" y="372"/>
                  </a:lnTo>
                  <a:lnTo>
                    <a:pt x="385" y="375"/>
                  </a:lnTo>
                  <a:lnTo>
                    <a:pt x="453" y="379"/>
                  </a:lnTo>
                  <a:lnTo>
                    <a:pt x="531" y="369"/>
                  </a:lnTo>
                  <a:lnTo>
                    <a:pt x="484" y="387"/>
                  </a:lnTo>
                  <a:lnTo>
                    <a:pt x="401" y="400"/>
                  </a:lnTo>
                  <a:lnTo>
                    <a:pt x="418" y="428"/>
                  </a:lnTo>
                  <a:lnTo>
                    <a:pt x="477" y="414"/>
                  </a:lnTo>
                  <a:lnTo>
                    <a:pt x="535" y="393"/>
                  </a:lnTo>
                  <a:lnTo>
                    <a:pt x="572" y="375"/>
                  </a:lnTo>
                  <a:lnTo>
                    <a:pt x="501" y="428"/>
                  </a:lnTo>
                  <a:lnTo>
                    <a:pt x="456" y="442"/>
                  </a:lnTo>
                  <a:lnTo>
                    <a:pt x="418" y="454"/>
                  </a:lnTo>
                  <a:lnTo>
                    <a:pt x="421" y="482"/>
                  </a:lnTo>
                  <a:lnTo>
                    <a:pt x="477" y="473"/>
                  </a:lnTo>
                  <a:lnTo>
                    <a:pt x="521" y="461"/>
                  </a:lnTo>
                  <a:lnTo>
                    <a:pt x="494" y="480"/>
                  </a:lnTo>
                  <a:lnTo>
                    <a:pt x="446" y="492"/>
                  </a:lnTo>
                  <a:lnTo>
                    <a:pt x="421" y="496"/>
                  </a:lnTo>
                  <a:lnTo>
                    <a:pt x="421" y="557"/>
                  </a:lnTo>
                  <a:lnTo>
                    <a:pt x="474" y="536"/>
                  </a:lnTo>
                  <a:lnTo>
                    <a:pt x="516" y="520"/>
                  </a:lnTo>
                  <a:lnTo>
                    <a:pt x="471" y="554"/>
                  </a:lnTo>
                  <a:lnTo>
                    <a:pt x="414" y="578"/>
                  </a:lnTo>
                  <a:lnTo>
                    <a:pt x="418" y="606"/>
                  </a:lnTo>
                  <a:lnTo>
                    <a:pt x="449" y="638"/>
                  </a:lnTo>
                  <a:lnTo>
                    <a:pt x="477" y="602"/>
                  </a:lnTo>
                  <a:lnTo>
                    <a:pt x="516" y="557"/>
                  </a:lnTo>
                  <a:lnTo>
                    <a:pt x="540" y="514"/>
                  </a:lnTo>
                  <a:lnTo>
                    <a:pt x="516" y="581"/>
                  </a:lnTo>
                  <a:lnTo>
                    <a:pt x="494" y="606"/>
                  </a:lnTo>
                  <a:lnTo>
                    <a:pt x="456" y="653"/>
                  </a:lnTo>
                  <a:lnTo>
                    <a:pt x="484" y="684"/>
                  </a:lnTo>
                  <a:lnTo>
                    <a:pt x="528" y="647"/>
                  </a:lnTo>
                  <a:lnTo>
                    <a:pt x="559" y="602"/>
                  </a:lnTo>
                  <a:lnTo>
                    <a:pt x="589" y="554"/>
                  </a:lnTo>
                  <a:lnTo>
                    <a:pt x="563" y="625"/>
                  </a:lnTo>
                  <a:lnTo>
                    <a:pt x="535" y="656"/>
                  </a:lnTo>
                  <a:lnTo>
                    <a:pt x="507" y="688"/>
                  </a:lnTo>
                  <a:lnTo>
                    <a:pt x="531" y="701"/>
                  </a:lnTo>
                  <a:lnTo>
                    <a:pt x="589" y="653"/>
                  </a:lnTo>
                  <a:lnTo>
                    <a:pt x="641" y="578"/>
                  </a:lnTo>
                  <a:lnTo>
                    <a:pt x="662" y="520"/>
                  </a:lnTo>
                  <a:lnTo>
                    <a:pt x="675" y="420"/>
                  </a:lnTo>
                  <a:lnTo>
                    <a:pt x="683" y="345"/>
                  </a:lnTo>
                  <a:lnTo>
                    <a:pt x="693" y="261"/>
                  </a:lnTo>
                  <a:lnTo>
                    <a:pt x="634" y="278"/>
                  </a:lnTo>
                  <a:lnTo>
                    <a:pt x="568" y="301"/>
                  </a:lnTo>
                  <a:lnTo>
                    <a:pt x="471" y="324"/>
                  </a:lnTo>
                  <a:lnTo>
                    <a:pt x="559" y="290"/>
                  </a:lnTo>
                  <a:lnTo>
                    <a:pt x="592" y="271"/>
                  </a:lnTo>
                  <a:lnTo>
                    <a:pt x="655" y="249"/>
                  </a:lnTo>
                  <a:lnTo>
                    <a:pt x="686" y="243"/>
                  </a:lnTo>
                  <a:lnTo>
                    <a:pt x="686" y="198"/>
                  </a:lnTo>
                  <a:lnTo>
                    <a:pt x="679" y="140"/>
                  </a:lnTo>
                  <a:lnTo>
                    <a:pt x="600" y="154"/>
                  </a:lnTo>
                  <a:lnTo>
                    <a:pt x="550" y="168"/>
                  </a:lnTo>
                  <a:lnTo>
                    <a:pt x="487" y="198"/>
                  </a:lnTo>
                  <a:lnTo>
                    <a:pt x="544" y="154"/>
                  </a:lnTo>
                  <a:lnTo>
                    <a:pt x="610" y="135"/>
                  </a:lnTo>
                  <a:lnTo>
                    <a:pt x="675" y="119"/>
                  </a:lnTo>
                  <a:lnTo>
                    <a:pt x="662" y="75"/>
                  </a:lnTo>
                  <a:lnTo>
                    <a:pt x="641" y="48"/>
                  </a:lnTo>
                  <a:lnTo>
                    <a:pt x="582" y="30"/>
                  </a:lnTo>
                  <a:lnTo>
                    <a:pt x="525" y="45"/>
                  </a:lnTo>
                  <a:lnTo>
                    <a:pt x="471" y="83"/>
                  </a:lnTo>
                  <a:lnTo>
                    <a:pt x="507" y="38"/>
                  </a:lnTo>
                  <a:lnTo>
                    <a:pt x="563" y="17"/>
                  </a:lnTo>
                  <a:lnTo>
                    <a:pt x="501" y="7"/>
                  </a:lnTo>
                  <a:lnTo>
                    <a:pt x="456" y="3"/>
                  </a:lnTo>
                  <a:lnTo>
                    <a:pt x="391" y="13"/>
                  </a:lnTo>
                  <a:lnTo>
                    <a:pt x="347" y="41"/>
                  </a:lnTo>
                  <a:lnTo>
                    <a:pt x="277" y="55"/>
                  </a:lnTo>
                  <a:lnTo>
                    <a:pt x="324" y="35"/>
                  </a:lnTo>
                  <a:lnTo>
                    <a:pt x="359" y="13"/>
                  </a:lnTo>
                  <a:lnTo>
                    <a:pt x="380" y="0"/>
                  </a:lnTo>
                  <a:lnTo>
                    <a:pt x="312" y="3"/>
                  </a:lnTo>
                  <a:lnTo>
                    <a:pt x="252" y="7"/>
                  </a:lnTo>
                  <a:lnTo>
                    <a:pt x="215" y="23"/>
                  </a:lnTo>
                  <a:lnTo>
                    <a:pt x="177" y="58"/>
                  </a:lnTo>
                  <a:lnTo>
                    <a:pt x="148" y="103"/>
                  </a:lnTo>
                  <a:lnTo>
                    <a:pt x="165" y="52"/>
                  </a:lnTo>
                  <a:lnTo>
                    <a:pt x="201" y="17"/>
                  </a:lnTo>
                  <a:lnTo>
                    <a:pt x="113" y="45"/>
                  </a:lnTo>
                  <a:close/>
                </a:path>
              </a:pathLst>
            </a:custGeom>
            <a:solidFill>
              <a:srgbClr val="A05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50978" name="Group 98"/>
            <p:cNvGrpSpPr>
              <a:grpSpLocks/>
            </p:cNvGrpSpPr>
            <p:nvPr/>
          </p:nvGrpSpPr>
          <p:grpSpPr bwMode="auto">
            <a:xfrm>
              <a:off x="4746" y="3379"/>
              <a:ext cx="108" cy="58"/>
              <a:chOff x="4746" y="3379"/>
              <a:chExt cx="108" cy="58"/>
            </a:xfrm>
          </p:grpSpPr>
          <p:sp>
            <p:nvSpPr>
              <p:cNvPr id="250979" name="Freeform 99"/>
              <p:cNvSpPr>
                <a:spLocks/>
              </p:cNvSpPr>
              <p:nvPr/>
            </p:nvSpPr>
            <p:spPr bwMode="auto">
              <a:xfrm>
                <a:off x="4746" y="3379"/>
                <a:ext cx="108" cy="58"/>
              </a:xfrm>
              <a:custGeom>
                <a:avLst/>
                <a:gdLst>
                  <a:gd name="T0" fmla="*/ 760 w 760"/>
                  <a:gd name="T1" fmla="*/ 276 h 463"/>
                  <a:gd name="T2" fmla="*/ 666 w 760"/>
                  <a:gd name="T3" fmla="*/ 254 h 463"/>
                  <a:gd name="T4" fmla="*/ 631 w 760"/>
                  <a:gd name="T5" fmla="*/ 248 h 463"/>
                  <a:gd name="T6" fmla="*/ 608 w 760"/>
                  <a:gd name="T7" fmla="*/ 229 h 463"/>
                  <a:gd name="T8" fmla="*/ 586 w 760"/>
                  <a:gd name="T9" fmla="*/ 198 h 463"/>
                  <a:gd name="T10" fmla="*/ 541 w 760"/>
                  <a:gd name="T11" fmla="*/ 155 h 463"/>
                  <a:gd name="T12" fmla="*/ 458 w 760"/>
                  <a:gd name="T13" fmla="*/ 86 h 463"/>
                  <a:gd name="T14" fmla="*/ 443 w 760"/>
                  <a:gd name="T15" fmla="*/ 63 h 463"/>
                  <a:gd name="T16" fmla="*/ 422 w 760"/>
                  <a:gd name="T17" fmla="*/ 41 h 463"/>
                  <a:gd name="T18" fmla="*/ 378 w 760"/>
                  <a:gd name="T19" fmla="*/ 35 h 463"/>
                  <a:gd name="T20" fmla="*/ 245 w 760"/>
                  <a:gd name="T21" fmla="*/ 12 h 463"/>
                  <a:gd name="T22" fmla="*/ 209 w 760"/>
                  <a:gd name="T23" fmla="*/ 0 h 463"/>
                  <a:gd name="T24" fmla="*/ 177 w 760"/>
                  <a:gd name="T25" fmla="*/ 15 h 463"/>
                  <a:gd name="T26" fmla="*/ 160 w 760"/>
                  <a:gd name="T27" fmla="*/ 30 h 463"/>
                  <a:gd name="T28" fmla="*/ 82 w 760"/>
                  <a:gd name="T29" fmla="*/ 57 h 463"/>
                  <a:gd name="T30" fmla="*/ 52 w 760"/>
                  <a:gd name="T31" fmla="*/ 68 h 463"/>
                  <a:gd name="T32" fmla="*/ 41 w 760"/>
                  <a:gd name="T33" fmla="*/ 79 h 463"/>
                  <a:gd name="T34" fmla="*/ 26 w 760"/>
                  <a:gd name="T35" fmla="*/ 124 h 463"/>
                  <a:gd name="T36" fmla="*/ 17 w 760"/>
                  <a:gd name="T37" fmla="*/ 145 h 463"/>
                  <a:gd name="T38" fmla="*/ 10 w 760"/>
                  <a:gd name="T39" fmla="*/ 159 h 463"/>
                  <a:gd name="T40" fmla="*/ 0 w 760"/>
                  <a:gd name="T41" fmla="*/ 180 h 463"/>
                  <a:gd name="T42" fmla="*/ 0 w 760"/>
                  <a:gd name="T43" fmla="*/ 197 h 463"/>
                  <a:gd name="T44" fmla="*/ 16 w 760"/>
                  <a:gd name="T45" fmla="*/ 208 h 463"/>
                  <a:gd name="T46" fmla="*/ 47 w 760"/>
                  <a:gd name="T47" fmla="*/ 207 h 463"/>
                  <a:gd name="T48" fmla="*/ 97 w 760"/>
                  <a:gd name="T49" fmla="*/ 184 h 463"/>
                  <a:gd name="T50" fmla="*/ 160 w 760"/>
                  <a:gd name="T51" fmla="*/ 172 h 463"/>
                  <a:gd name="T52" fmla="*/ 216 w 760"/>
                  <a:gd name="T53" fmla="*/ 180 h 463"/>
                  <a:gd name="T54" fmla="*/ 156 w 760"/>
                  <a:gd name="T55" fmla="*/ 195 h 463"/>
                  <a:gd name="T56" fmla="*/ 115 w 760"/>
                  <a:gd name="T57" fmla="*/ 208 h 463"/>
                  <a:gd name="T58" fmla="*/ 66 w 760"/>
                  <a:gd name="T59" fmla="*/ 229 h 463"/>
                  <a:gd name="T60" fmla="*/ 55 w 760"/>
                  <a:gd name="T61" fmla="*/ 244 h 463"/>
                  <a:gd name="T62" fmla="*/ 55 w 760"/>
                  <a:gd name="T63" fmla="*/ 263 h 463"/>
                  <a:gd name="T64" fmla="*/ 73 w 760"/>
                  <a:gd name="T65" fmla="*/ 276 h 463"/>
                  <a:gd name="T66" fmla="*/ 95 w 760"/>
                  <a:gd name="T67" fmla="*/ 272 h 463"/>
                  <a:gd name="T68" fmla="*/ 163 w 760"/>
                  <a:gd name="T69" fmla="*/ 254 h 463"/>
                  <a:gd name="T70" fmla="*/ 224 w 760"/>
                  <a:gd name="T71" fmla="*/ 251 h 463"/>
                  <a:gd name="T72" fmla="*/ 271 w 760"/>
                  <a:gd name="T73" fmla="*/ 254 h 463"/>
                  <a:gd name="T74" fmla="*/ 297 w 760"/>
                  <a:gd name="T75" fmla="*/ 272 h 463"/>
                  <a:gd name="T76" fmla="*/ 328 w 760"/>
                  <a:gd name="T77" fmla="*/ 304 h 463"/>
                  <a:gd name="T78" fmla="*/ 352 w 760"/>
                  <a:gd name="T79" fmla="*/ 338 h 463"/>
                  <a:gd name="T80" fmla="*/ 377 w 760"/>
                  <a:gd name="T81" fmla="*/ 372 h 463"/>
                  <a:gd name="T82" fmla="*/ 397 w 760"/>
                  <a:gd name="T83" fmla="*/ 399 h 463"/>
                  <a:gd name="T84" fmla="*/ 433 w 760"/>
                  <a:gd name="T85" fmla="*/ 424 h 463"/>
                  <a:gd name="T86" fmla="*/ 468 w 760"/>
                  <a:gd name="T87" fmla="*/ 432 h 463"/>
                  <a:gd name="T88" fmla="*/ 506 w 760"/>
                  <a:gd name="T89" fmla="*/ 435 h 463"/>
                  <a:gd name="T90" fmla="*/ 552 w 760"/>
                  <a:gd name="T91" fmla="*/ 432 h 463"/>
                  <a:gd name="T92" fmla="*/ 587 w 760"/>
                  <a:gd name="T93" fmla="*/ 429 h 463"/>
                  <a:gd name="T94" fmla="*/ 634 w 760"/>
                  <a:gd name="T95" fmla="*/ 441 h 463"/>
                  <a:gd name="T96" fmla="*/ 760 w 760"/>
                  <a:gd name="T97" fmla="*/ 463 h 463"/>
                  <a:gd name="T98" fmla="*/ 760 w 760"/>
                  <a:gd name="T99" fmla="*/ 276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0" h="463">
                    <a:moveTo>
                      <a:pt x="760" y="276"/>
                    </a:moveTo>
                    <a:lnTo>
                      <a:pt x="666" y="254"/>
                    </a:lnTo>
                    <a:lnTo>
                      <a:pt x="631" y="248"/>
                    </a:lnTo>
                    <a:lnTo>
                      <a:pt x="608" y="229"/>
                    </a:lnTo>
                    <a:lnTo>
                      <a:pt x="586" y="198"/>
                    </a:lnTo>
                    <a:lnTo>
                      <a:pt x="541" y="155"/>
                    </a:lnTo>
                    <a:lnTo>
                      <a:pt x="458" y="86"/>
                    </a:lnTo>
                    <a:lnTo>
                      <a:pt x="443" y="63"/>
                    </a:lnTo>
                    <a:lnTo>
                      <a:pt x="422" y="41"/>
                    </a:lnTo>
                    <a:lnTo>
                      <a:pt x="378" y="35"/>
                    </a:lnTo>
                    <a:lnTo>
                      <a:pt x="245" y="12"/>
                    </a:lnTo>
                    <a:lnTo>
                      <a:pt x="209" y="0"/>
                    </a:lnTo>
                    <a:lnTo>
                      <a:pt x="177" y="15"/>
                    </a:lnTo>
                    <a:lnTo>
                      <a:pt x="160" y="30"/>
                    </a:lnTo>
                    <a:lnTo>
                      <a:pt x="82" y="57"/>
                    </a:lnTo>
                    <a:lnTo>
                      <a:pt x="52" y="68"/>
                    </a:lnTo>
                    <a:lnTo>
                      <a:pt x="41" y="79"/>
                    </a:lnTo>
                    <a:lnTo>
                      <a:pt x="26" y="124"/>
                    </a:lnTo>
                    <a:lnTo>
                      <a:pt x="17" y="145"/>
                    </a:lnTo>
                    <a:lnTo>
                      <a:pt x="10" y="159"/>
                    </a:lnTo>
                    <a:lnTo>
                      <a:pt x="0" y="180"/>
                    </a:lnTo>
                    <a:lnTo>
                      <a:pt x="0" y="197"/>
                    </a:lnTo>
                    <a:lnTo>
                      <a:pt x="16" y="208"/>
                    </a:lnTo>
                    <a:lnTo>
                      <a:pt x="47" y="207"/>
                    </a:lnTo>
                    <a:lnTo>
                      <a:pt x="97" y="184"/>
                    </a:lnTo>
                    <a:lnTo>
                      <a:pt x="160" y="172"/>
                    </a:lnTo>
                    <a:lnTo>
                      <a:pt x="216" y="180"/>
                    </a:lnTo>
                    <a:lnTo>
                      <a:pt x="156" y="195"/>
                    </a:lnTo>
                    <a:lnTo>
                      <a:pt x="115" y="208"/>
                    </a:lnTo>
                    <a:lnTo>
                      <a:pt x="66" y="229"/>
                    </a:lnTo>
                    <a:lnTo>
                      <a:pt x="55" y="244"/>
                    </a:lnTo>
                    <a:lnTo>
                      <a:pt x="55" y="263"/>
                    </a:lnTo>
                    <a:lnTo>
                      <a:pt x="73" y="276"/>
                    </a:lnTo>
                    <a:lnTo>
                      <a:pt x="95" y="272"/>
                    </a:lnTo>
                    <a:lnTo>
                      <a:pt x="163" y="254"/>
                    </a:lnTo>
                    <a:lnTo>
                      <a:pt x="224" y="251"/>
                    </a:lnTo>
                    <a:lnTo>
                      <a:pt x="271" y="254"/>
                    </a:lnTo>
                    <a:lnTo>
                      <a:pt x="297" y="272"/>
                    </a:lnTo>
                    <a:lnTo>
                      <a:pt x="328" y="304"/>
                    </a:lnTo>
                    <a:lnTo>
                      <a:pt x="352" y="338"/>
                    </a:lnTo>
                    <a:lnTo>
                      <a:pt x="377" y="372"/>
                    </a:lnTo>
                    <a:lnTo>
                      <a:pt x="397" y="399"/>
                    </a:lnTo>
                    <a:lnTo>
                      <a:pt x="433" y="424"/>
                    </a:lnTo>
                    <a:lnTo>
                      <a:pt x="468" y="432"/>
                    </a:lnTo>
                    <a:lnTo>
                      <a:pt x="506" y="435"/>
                    </a:lnTo>
                    <a:lnTo>
                      <a:pt x="552" y="432"/>
                    </a:lnTo>
                    <a:lnTo>
                      <a:pt x="587" y="429"/>
                    </a:lnTo>
                    <a:lnTo>
                      <a:pt x="634" y="441"/>
                    </a:lnTo>
                    <a:lnTo>
                      <a:pt x="760" y="463"/>
                    </a:lnTo>
                    <a:lnTo>
                      <a:pt x="760" y="276"/>
                    </a:lnTo>
                    <a:close/>
                  </a:path>
                </a:pathLst>
              </a:custGeom>
              <a:solidFill>
                <a:srgbClr val="FFC080"/>
              </a:solidFill>
              <a:ln w="1588">
                <a:solidFill>
                  <a:srgbClr val="402000"/>
                </a:solidFill>
                <a:prstDash val="solid"/>
                <a:round/>
                <a:headEnd/>
                <a:tailEnd/>
              </a:ln>
            </p:spPr>
            <p:txBody>
              <a:bodyPr/>
              <a:lstStyle/>
              <a:p>
                <a:endParaRPr lang="en-US"/>
              </a:p>
            </p:txBody>
          </p:sp>
          <p:sp>
            <p:nvSpPr>
              <p:cNvPr id="250980" name="Freeform 100"/>
              <p:cNvSpPr>
                <a:spLocks/>
              </p:cNvSpPr>
              <p:nvPr/>
            </p:nvSpPr>
            <p:spPr bwMode="auto">
              <a:xfrm>
                <a:off x="4751" y="3390"/>
                <a:ext cx="34" cy="7"/>
              </a:xfrm>
              <a:custGeom>
                <a:avLst/>
                <a:gdLst>
                  <a:gd name="T0" fmla="*/ 0 w 243"/>
                  <a:gd name="T1" fmla="*/ 58 h 58"/>
                  <a:gd name="T2" fmla="*/ 42 w 243"/>
                  <a:gd name="T3" fmla="*/ 40 h 58"/>
                  <a:gd name="T4" fmla="*/ 75 w 243"/>
                  <a:gd name="T5" fmla="*/ 33 h 58"/>
                  <a:gd name="T6" fmla="*/ 117 w 243"/>
                  <a:gd name="T7" fmla="*/ 21 h 58"/>
                  <a:gd name="T8" fmla="*/ 152 w 243"/>
                  <a:gd name="T9" fmla="*/ 13 h 58"/>
                  <a:gd name="T10" fmla="*/ 206 w 243"/>
                  <a:gd name="T11" fmla="*/ 17 h 58"/>
                  <a:gd name="T12" fmla="*/ 243 w 243"/>
                  <a:gd name="T13" fmla="*/ 21 h 58"/>
                  <a:gd name="T14" fmla="*/ 187 w 243"/>
                  <a:gd name="T15" fmla="*/ 9 h 58"/>
                  <a:gd name="T16" fmla="*/ 138 w 243"/>
                  <a:gd name="T17" fmla="*/ 0 h 58"/>
                  <a:gd name="T18" fmla="*/ 75 w 243"/>
                  <a:gd name="T19" fmla="*/ 27 h 58"/>
                  <a:gd name="T20" fmla="*/ 42 w 243"/>
                  <a:gd name="T21" fmla="*/ 31 h 58"/>
                  <a:gd name="T22" fmla="*/ 3 w 243"/>
                  <a:gd name="T23" fmla="*/ 50 h 58"/>
                  <a:gd name="T24" fmla="*/ 0 w 243"/>
                  <a:gd name="T2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3" h="58">
                    <a:moveTo>
                      <a:pt x="0" y="58"/>
                    </a:moveTo>
                    <a:lnTo>
                      <a:pt x="42" y="40"/>
                    </a:lnTo>
                    <a:lnTo>
                      <a:pt x="75" y="33"/>
                    </a:lnTo>
                    <a:lnTo>
                      <a:pt x="117" y="21"/>
                    </a:lnTo>
                    <a:lnTo>
                      <a:pt x="152" y="13"/>
                    </a:lnTo>
                    <a:lnTo>
                      <a:pt x="206" y="17"/>
                    </a:lnTo>
                    <a:lnTo>
                      <a:pt x="243" y="21"/>
                    </a:lnTo>
                    <a:lnTo>
                      <a:pt x="187" y="9"/>
                    </a:lnTo>
                    <a:lnTo>
                      <a:pt x="138" y="0"/>
                    </a:lnTo>
                    <a:lnTo>
                      <a:pt x="75" y="27"/>
                    </a:lnTo>
                    <a:lnTo>
                      <a:pt x="42" y="31"/>
                    </a:lnTo>
                    <a:lnTo>
                      <a:pt x="3" y="50"/>
                    </a:lnTo>
                    <a:lnTo>
                      <a:pt x="0" y="5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1" name="Freeform 101"/>
              <p:cNvSpPr>
                <a:spLocks/>
              </p:cNvSpPr>
              <p:nvPr/>
            </p:nvSpPr>
            <p:spPr bwMode="auto">
              <a:xfrm>
                <a:off x="4769" y="3382"/>
                <a:ext cx="30" cy="5"/>
              </a:xfrm>
              <a:custGeom>
                <a:avLst/>
                <a:gdLst>
                  <a:gd name="T0" fmla="*/ 57 w 205"/>
                  <a:gd name="T1" fmla="*/ 0 h 39"/>
                  <a:gd name="T2" fmla="*/ 32 w 205"/>
                  <a:gd name="T3" fmla="*/ 1 h 39"/>
                  <a:gd name="T4" fmla="*/ 0 w 205"/>
                  <a:gd name="T5" fmla="*/ 12 h 39"/>
                  <a:gd name="T6" fmla="*/ 22 w 205"/>
                  <a:gd name="T7" fmla="*/ 10 h 39"/>
                  <a:gd name="T8" fmla="*/ 53 w 205"/>
                  <a:gd name="T9" fmla="*/ 4 h 39"/>
                  <a:gd name="T10" fmla="*/ 120 w 205"/>
                  <a:gd name="T11" fmla="*/ 21 h 39"/>
                  <a:gd name="T12" fmla="*/ 157 w 205"/>
                  <a:gd name="T13" fmla="*/ 32 h 39"/>
                  <a:gd name="T14" fmla="*/ 198 w 205"/>
                  <a:gd name="T15" fmla="*/ 39 h 39"/>
                  <a:gd name="T16" fmla="*/ 205 w 205"/>
                  <a:gd name="T17" fmla="*/ 32 h 39"/>
                  <a:gd name="T18" fmla="*/ 160 w 205"/>
                  <a:gd name="T19" fmla="*/ 23 h 39"/>
                  <a:gd name="T20" fmla="*/ 106 w 205"/>
                  <a:gd name="T21" fmla="*/ 12 h 39"/>
                  <a:gd name="T22" fmla="*/ 57 w 205"/>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39">
                    <a:moveTo>
                      <a:pt x="57" y="0"/>
                    </a:moveTo>
                    <a:lnTo>
                      <a:pt x="32" y="1"/>
                    </a:lnTo>
                    <a:lnTo>
                      <a:pt x="0" y="12"/>
                    </a:lnTo>
                    <a:lnTo>
                      <a:pt x="22" y="10"/>
                    </a:lnTo>
                    <a:lnTo>
                      <a:pt x="53" y="4"/>
                    </a:lnTo>
                    <a:lnTo>
                      <a:pt x="120" y="21"/>
                    </a:lnTo>
                    <a:lnTo>
                      <a:pt x="157" y="32"/>
                    </a:lnTo>
                    <a:lnTo>
                      <a:pt x="198" y="39"/>
                    </a:lnTo>
                    <a:lnTo>
                      <a:pt x="205" y="32"/>
                    </a:lnTo>
                    <a:lnTo>
                      <a:pt x="160" y="23"/>
                    </a:lnTo>
                    <a:lnTo>
                      <a:pt x="106" y="12"/>
                    </a:lnTo>
                    <a:lnTo>
                      <a:pt x="5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2" name="Freeform 102"/>
              <p:cNvSpPr>
                <a:spLocks/>
              </p:cNvSpPr>
              <p:nvPr/>
            </p:nvSpPr>
            <p:spPr bwMode="auto">
              <a:xfrm>
                <a:off x="4775" y="3400"/>
                <a:ext cx="12" cy="2"/>
              </a:xfrm>
              <a:custGeom>
                <a:avLst/>
                <a:gdLst>
                  <a:gd name="T0" fmla="*/ 0 w 83"/>
                  <a:gd name="T1" fmla="*/ 9 h 19"/>
                  <a:gd name="T2" fmla="*/ 9 w 83"/>
                  <a:gd name="T3" fmla="*/ 19 h 19"/>
                  <a:gd name="T4" fmla="*/ 39 w 83"/>
                  <a:gd name="T5" fmla="*/ 13 h 19"/>
                  <a:gd name="T6" fmla="*/ 73 w 83"/>
                  <a:gd name="T7" fmla="*/ 13 h 19"/>
                  <a:gd name="T8" fmla="*/ 83 w 83"/>
                  <a:gd name="T9" fmla="*/ 0 h 19"/>
                  <a:gd name="T10" fmla="*/ 59 w 83"/>
                  <a:gd name="T11" fmla="*/ 4 h 19"/>
                  <a:gd name="T12" fmla="*/ 0 w 83"/>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83" h="19">
                    <a:moveTo>
                      <a:pt x="0" y="9"/>
                    </a:moveTo>
                    <a:lnTo>
                      <a:pt x="9" y="19"/>
                    </a:lnTo>
                    <a:lnTo>
                      <a:pt x="39" y="13"/>
                    </a:lnTo>
                    <a:lnTo>
                      <a:pt x="73" y="13"/>
                    </a:lnTo>
                    <a:lnTo>
                      <a:pt x="83" y="0"/>
                    </a:lnTo>
                    <a:lnTo>
                      <a:pt x="59" y="4"/>
                    </a:lnTo>
                    <a:lnTo>
                      <a:pt x="0" y="9"/>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3" name="Freeform 103"/>
              <p:cNvSpPr>
                <a:spLocks/>
              </p:cNvSpPr>
              <p:nvPr/>
            </p:nvSpPr>
            <p:spPr bwMode="auto">
              <a:xfrm>
                <a:off x="4750" y="3398"/>
                <a:ext cx="3" cy="4"/>
              </a:xfrm>
              <a:custGeom>
                <a:avLst/>
                <a:gdLst>
                  <a:gd name="T0" fmla="*/ 20 w 20"/>
                  <a:gd name="T1" fmla="*/ 0 h 36"/>
                  <a:gd name="T2" fmla="*/ 20 w 20"/>
                  <a:gd name="T3" fmla="*/ 10 h 36"/>
                  <a:gd name="T4" fmla="*/ 15 w 20"/>
                  <a:gd name="T5" fmla="*/ 27 h 36"/>
                  <a:gd name="T6" fmla="*/ 0 w 20"/>
                  <a:gd name="T7" fmla="*/ 36 h 36"/>
                  <a:gd name="T8" fmla="*/ 20 w 20"/>
                  <a:gd name="T9" fmla="*/ 0 h 36"/>
                </a:gdLst>
                <a:ahLst/>
                <a:cxnLst>
                  <a:cxn ang="0">
                    <a:pos x="T0" y="T1"/>
                  </a:cxn>
                  <a:cxn ang="0">
                    <a:pos x="T2" y="T3"/>
                  </a:cxn>
                  <a:cxn ang="0">
                    <a:pos x="T4" y="T5"/>
                  </a:cxn>
                  <a:cxn ang="0">
                    <a:pos x="T6" y="T7"/>
                  </a:cxn>
                  <a:cxn ang="0">
                    <a:pos x="T8" y="T9"/>
                  </a:cxn>
                </a:cxnLst>
                <a:rect l="0" t="0" r="r" b="b"/>
                <a:pathLst>
                  <a:path w="20" h="36">
                    <a:moveTo>
                      <a:pt x="20" y="0"/>
                    </a:moveTo>
                    <a:lnTo>
                      <a:pt x="20" y="10"/>
                    </a:lnTo>
                    <a:lnTo>
                      <a:pt x="15" y="27"/>
                    </a:lnTo>
                    <a:lnTo>
                      <a:pt x="0" y="36"/>
                    </a:lnTo>
                    <a:lnTo>
                      <a:pt x="2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4" name="Freeform 104"/>
              <p:cNvSpPr>
                <a:spLocks/>
              </p:cNvSpPr>
              <p:nvPr/>
            </p:nvSpPr>
            <p:spPr bwMode="auto">
              <a:xfrm>
                <a:off x="4758" y="3409"/>
                <a:ext cx="3" cy="2"/>
              </a:xfrm>
              <a:custGeom>
                <a:avLst/>
                <a:gdLst>
                  <a:gd name="T0" fmla="*/ 16 w 16"/>
                  <a:gd name="T1" fmla="*/ 0 h 21"/>
                  <a:gd name="T2" fmla="*/ 12 w 16"/>
                  <a:gd name="T3" fmla="*/ 10 h 21"/>
                  <a:gd name="T4" fmla="*/ 0 w 16"/>
                  <a:gd name="T5" fmla="*/ 21 h 21"/>
                  <a:gd name="T6" fmla="*/ 16 w 16"/>
                  <a:gd name="T7" fmla="*/ 0 h 21"/>
                </a:gdLst>
                <a:ahLst/>
                <a:cxnLst>
                  <a:cxn ang="0">
                    <a:pos x="T0" y="T1"/>
                  </a:cxn>
                  <a:cxn ang="0">
                    <a:pos x="T2" y="T3"/>
                  </a:cxn>
                  <a:cxn ang="0">
                    <a:pos x="T4" y="T5"/>
                  </a:cxn>
                  <a:cxn ang="0">
                    <a:pos x="T6" y="T7"/>
                  </a:cxn>
                </a:cxnLst>
                <a:rect l="0" t="0" r="r" b="b"/>
                <a:pathLst>
                  <a:path w="16" h="21">
                    <a:moveTo>
                      <a:pt x="16" y="0"/>
                    </a:moveTo>
                    <a:lnTo>
                      <a:pt x="12" y="10"/>
                    </a:lnTo>
                    <a:lnTo>
                      <a:pt x="0" y="21"/>
                    </a:lnTo>
                    <a:lnTo>
                      <a:pt x="16"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5" name="Freeform 105"/>
              <p:cNvSpPr>
                <a:spLocks/>
              </p:cNvSpPr>
              <p:nvPr/>
            </p:nvSpPr>
            <p:spPr bwMode="auto">
              <a:xfrm>
                <a:off x="4797" y="3393"/>
                <a:ext cx="6" cy="6"/>
              </a:xfrm>
              <a:custGeom>
                <a:avLst/>
                <a:gdLst>
                  <a:gd name="T0" fmla="*/ 0 w 38"/>
                  <a:gd name="T1" fmla="*/ 0 h 47"/>
                  <a:gd name="T2" fmla="*/ 7 w 38"/>
                  <a:gd name="T3" fmla="*/ 16 h 47"/>
                  <a:gd name="T4" fmla="*/ 7 w 38"/>
                  <a:gd name="T5" fmla="*/ 27 h 47"/>
                  <a:gd name="T6" fmla="*/ 38 w 38"/>
                  <a:gd name="T7" fmla="*/ 47 h 47"/>
                  <a:gd name="T8" fmla="*/ 0 w 38"/>
                  <a:gd name="T9" fmla="*/ 0 h 47"/>
                </a:gdLst>
                <a:ahLst/>
                <a:cxnLst>
                  <a:cxn ang="0">
                    <a:pos x="T0" y="T1"/>
                  </a:cxn>
                  <a:cxn ang="0">
                    <a:pos x="T2" y="T3"/>
                  </a:cxn>
                  <a:cxn ang="0">
                    <a:pos x="T4" y="T5"/>
                  </a:cxn>
                  <a:cxn ang="0">
                    <a:pos x="T6" y="T7"/>
                  </a:cxn>
                  <a:cxn ang="0">
                    <a:pos x="T8" y="T9"/>
                  </a:cxn>
                </a:cxnLst>
                <a:rect l="0" t="0" r="r" b="b"/>
                <a:pathLst>
                  <a:path w="38" h="47">
                    <a:moveTo>
                      <a:pt x="0" y="0"/>
                    </a:moveTo>
                    <a:lnTo>
                      <a:pt x="7" y="16"/>
                    </a:lnTo>
                    <a:lnTo>
                      <a:pt x="7" y="27"/>
                    </a:lnTo>
                    <a:lnTo>
                      <a:pt x="38" y="47"/>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6" name="Freeform 106"/>
              <p:cNvSpPr>
                <a:spLocks/>
              </p:cNvSpPr>
              <p:nvPr/>
            </p:nvSpPr>
            <p:spPr bwMode="auto">
              <a:xfrm>
                <a:off x="4807" y="3393"/>
                <a:ext cx="18" cy="16"/>
              </a:xfrm>
              <a:custGeom>
                <a:avLst/>
                <a:gdLst>
                  <a:gd name="T0" fmla="*/ 0 w 124"/>
                  <a:gd name="T1" fmla="*/ 0 h 125"/>
                  <a:gd name="T2" fmla="*/ 22 w 124"/>
                  <a:gd name="T3" fmla="*/ 38 h 125"/>
                  <a:gd name="T4" fmla="*/ 46 w 124"/>
                  <a:gd name="T5" fmla="*/ 69 h 125"/>
                  <a:gd name="T6" fmla="*/ 124 w 124"/>
                  <a:gd name="T7" fmla="*/ 125 h 125"/>
                  <a:gd name="T8" fmla="*/ 51 w 124"/>
                  <a:gd name="T9" fmla="*/ 58 h 125"/>
                  <a:gd name="T10" fmla="*/ 0 w 124"/>
                  <a:gd name="T11" fmla="*/ 0 h 125"/>
                </a:gdLst>
                <a:ahLst/>
                <a:cxnLst>
                  <a:cxn ang="0">
                    <a:pos x="T0" y="T1"/>
                  </a:cxn>
                  <a:cxn ang="0">
                    <a:pos x="T2" y="T3"/>
                  </a:cxn>
                  <a:cxn ang="0">
                    <a:pos x="T4" y="T5"/>
                  </a:cxn>
                  <a:cxn ang="0">
                    <a:pos x="T6" y="T7"/>
                  </a:cxn>
                  <a:cxn ang="0">
                    <a:pos x="T8" y="T9"/>
                  </a:cxn>
                  <a:cxn ang="0">
                    <a:pos x="T10" y="T11"/>
                  </a:cxn>
                </a:cxnLst>
                <a:rect l="0" t="0" r="r" b="b"/>
                <a:pathLst>
                  <a:path w="124" h="125">
                    <a:moveTo>
                      <a:pt x="0" y="0"/>
                    </a:moveTo>
                    <a:lnTo>
                      <a:pt x="22" y="38"/>
                    </a:lnTo>
                    <a:lnTo>
                      <a:pt x="46" y="69"/>
                    </a:lnTo>
                    <a:lnTo>
                      <a:pt x="124" y="125"/>
                    </a:lnTo>
                    <a:lnTo>
                      <a:pt x="51" y="58"/>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7" name="Freeform 107"/>
              <p:cNvSpPr>
                <a:spLocks/>
              </p:cNvSpPr>
              <p:nvPr/>
            </p:nvSpPr>
            <p:spPr bwMode="auto">
              <a:xfrm>
                <a:off x="4830" y="3415"/>
                <a:ext cx="4" cy="11"/>
              </a:xfrm>
              <a:custGeom>
                <a:avLst/>
                <a:gdLst>
                  <a:gd name="T0" fmla="*/ 29 w 29"/>
                  <a:gd name="T1" fmla="*/ 0 h 89"/>
                  <a:gd name="T2" fmla="*/ 10 w 29"/>
                  <a:gd name="T3" fmla="*/ 32 h 89"/>
                  <a:gd name="T4" fmla="*/ 5 w 29"/>
                  <a:gd name="T5" fmla="*/ 62 h 89"/>
                  <a:gd name="T6" fmla="*/ 4 w 29"/>
                  <a:gd name="T7" fmla="*/ 89 h 89"/>
                  <a:gd name="T8" fmla="*/ 0 w 29"/>
                  <a:gd name="T9" fmla="*/ 51 h 89"/>
                  <a:gd name="T10" fmla="*/ 4 w 29"/>
                  <a:gd name="T11" fmla="*/ 23 h 89"/>
                  <a:gd name="T12" fmla="*/ 29 w 29"/>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29" h="89">
                    <a:moveTo>
                      <a:pt x="29" y="0"/>
                    </a:moveTo>
                    <a:lnTo>
                      <a:pt x="10" y="32"/>
                    </a:lnTo>
                    <a:lnTo>
                      <a:pt x="5" y="62"/>
                    </a:lnTo>
                    <a:lnTo>
                      <a:pt x="4" y="89"/>
                    </a:lnTo>
                    <a:lnTo>
                      <a:pt x="0" y="51"/>
                    </a:lnTo>
                    <a:lnTo>
                      <a:pt x="4" y="23"/>
                    </a:lnTo>
                    <a:lnTo>
                      <a:pt x="2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88" name="Freeform 108"/>
              <p:cNvSpPr>
                <a:spLocks/>
              </p:cNvSpPr>
              <p:nvPr/>
            </p:nvSpPr>
            <p:spPr bwMode="auto">
              <a:xfrm>
                <a:off x="4791" y="3404"/>
                <a:ext cx="2" cy="4"/>
              </a:xfrm>
              <a:custGeom>
                <a:avLst/>
                <a:gdLst>
                  <a:gd name="T0" fmla="*/ 12 w 16"/>
                  <a:gd name="T1" fmla="*/ 0 h 33"/>
                  <a:gd name="T2" fmla="*/ 16 w 16"/>
                  <a:gd name="T3" fmla="*/ 14 h 33"/>
                  <a:gd name="T4" fmla="*/ 0 w 16"/>
                  <a:gd name="T5" fmla="*/ 33 h 33"/>
                  <a:gd name="T6" fmla="*/ 12 w 16"/>
                  <a:gd name="T7" fmla="*/ 0 h 33"/>
                </a:gdLst>
                <a:ahLst/>
                <a:cxnLst>
                  <a:cxn ang="0">
                    <a:pos x="T0" y="T1"/>
                  </a:cxn>
                  <a:cxn ang="0">
                    <a:pos x="T2" y="T3"/>
                  </a:cxn>
                  <a:cxn ang="0">
                    <a:pos x="T4" y="T5"/>
                  </a:cxn>
                  <a:cxn ang="0">
                    <a:pos x="T6" y="T7"/>
                  </a:cxn>
                </a:cxnLst>
                <a:rect l="0" t="0" r="r" b="b"/>
                <a:pathLst>
                  <a:path w="16" h="33">
                    <a:moveTo>
                      <a:pt x="12" y="0"/>
                    </a:moveTo>
                    <a:lnTo>
                      <a:pt x="16" y="14"/>
                    </a:lnTo>
                    <a:lnTo>
                      <a:pt x="0" y="33"/>
                    </a:lnTo>
                    <a:lnTo>
                      <a:pt x="12"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0989" name="Group 109"/>
            <p:cNvGrpSpPr>
              <a:grpSpLocks/>
            </p:cNvGrpSpPr>
            <p:nvPr/>
          </p:nvGrpSpPr>
          <p:grpSpPr bwMode="auto">
            <a:xfrm>
              <a:off x="4838" y="3252"/>
              <a:ext cx="250" cy="249"/>
              <a:chOff x="4838" y="3252"/>
              <a:chExt cx="250" cy="249"/>
            </a:xfrm>
          </p:grpSpPr>
          <p:sp>
            <p:nvSpPr>
              <p:cNvPr id="250990" name="Freeform 110"/>
              <p:cNvSpPr>
                <a:spLocks/>
              </p:cNvSpPr>
              <p:nvPr/>
            </p:nvSpPr>
            <p:spPr bwMode="auto">
              <a:xfrm>
                <a:off x="4945" y="3252"/>
                <a:ext cx="8" cy="5"/>
              </a:xfrm>
              <a:custGeom>
                <a:avLst/>
                <a:gdLst>
                  <a:gd name="T0" fmla="*/ 0 w 56"/>
                  <a:gd name="T1" fmla="*/ 0 h 39"/>
                  <a:gd name="T2" fmla="*/ 16 w 56"/>
                  <a:gd name="T3" fmla="*/ 11 h 39"/>
                  <a:gd name="T4" fmla="*/ 33 w 56"/>
                  <a:gd name="T5" fmla="*/ 17 h 39"/>
                  <a:gd name="T6" fmla="*/ 47 w 56"/>
                  <a:gd name="T7" fmla="*/ 26 h 39"/>
                  <a:gd name="T8" fmla="*/ 56 w 56"/>
                  <a:gd name="T9" fmla="*/ 39 h 39"/>
                  <a:gd name="T10" fmla="*/ 43 w 56"/>
                  <a:gd name="T11" fmla="*/ 35 h 39"/>
                  <a:gd name="T12" fmla="*/ 16 w 56"/>
                  <a:gd name="T13" fmla="*/ 27 h 39"/>
                  <a:gd name="T14" fmla="*/ 0 w 56"/>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39">
                    <a:moveTo>
                      <a:pt x="0" y="0"/>
                    </a:moveTo>
                    <a:lnTo>
                      <a:pt x="16" y="11"/>
                    </a:lnTo>
                    <a:lnTo>
                      <a:pt x="33" y="17"/>
                    </a:lnTo>
                    <a:lnTo>
                      <a:pt x="47" y="26"/>
                    </a:lnTo>
                    <a:lnTo>
                      <a:pt x="56" y="39"/>
                    </a:lnTo>
                    <a:lnTo>
                      <a:pt x="43" y="35"/>
                    </a:lnTo>
                    <a:lnTo>
                      <a:pt x="16" y="27"/>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1" name="Freeform 111"/>
              <p:cNvSpPr>
                <a:spLocks/>
              </p:cNvSpPr>
              <p:nvPr/>
            </p:nvSpPr>
            <p:spPr bwMode="auto">
              <a:xfrm>
                <a:off x="4947" y="3260"/>
                <a:ext cx="2" cy="3"/>
              </a:xfrm>
              <a:custGeom>
                <a:avLst/>
                <a:gdLst>
                  <a:gd name="T0" fmla="*/ 0 w 15"/>
                  <a:gd name="T1" fmla="*/ 0 h 26"/>
                  <a:gd name="T2" fmla="*/ 15 w 15"/>
                  <a:gd name="T3" fmla="*/ 0 h 26"/>
                  <a:gd name="T4" fmla="*/ 15 w 15"/>
                  <a:gd name="T5" fmla="*/ 26 h 26"/>
                  <a:gd name="T6" fmla="*/ 0 w 15"/>
                  <a:gd name="T7" fmla="*/ 0 h 26"/>
                </a:gdLst>
                <a:ahLst/>
                <a:cxnLst>
                  <a:cxn ang="0">
                    <a:pos x="T0" y="T1"/>
                  </a:cxn>
                  <a:cxn ang="0">
                    <a:pos x="T2" y="T3"/>
                  </a:cxn>
                  <a:cxn ang="0">
                    <a:pos x="T4" y="T5"/>
                  </a:cxn>
                  <a:cxn ang="0">
                    <a:pos x="T6" y="T7"/>
                  </a:cxn>
                </a:cxnLst>
                <a:rect l="0" t="0" r="r" b="b"/>
                <a:pathLst>
                  <a:path w="15" h="26">
                    <a:moveTo>
                      <a:pt x="0" y="0"/>
                    </a:moveTo>
                    <a:lnTo>
                      <a:pt x="15" y="0"/>
                    </a:lnTo>
                    <a:lnTo>
                      <a:pt x="15" y="26"/>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2" name="Freeform 112"/>
              <p:cNvSpPr>
                <a:spLocks/>
              </p:cNvSpPr>
              <p:nvPr/>
            </p:nvSpPr>
            <p:spPr bwMode="auto">
              <a:xfrm>
                <a:off x="4914" y="3285"/>
                <a:ext cx="67" cy="147"/>
              </a:xfrm>
              <a:custGeom>
                <a:avLst/>
                <a:gdLst>
                  <a:gd name="T0" fmla="*/ 401 w 469"/>
                  <a:gd name="T1" fmla="*/ 0 h 1174"/>
                  <a:gd name="T2" fmla="*/ 358 w 469"/>
                  <a:gd name="T3" fmla="*/ 48 h 1174"/>
                  <a:gd name="T4" fmla="*/ 345 w 469"/>
                  <a:gd name="T5" fmla="*/ 118 h 1174"/>
                  <a:gd name="T6" fmla="*/ 277 w 469"/>
                  <a:gd name="T7" fmla="*/ 185 h 1174"/>
                  <a:gd name="T8" fmla="*/ 137 w 469"/>
                  <a:gd name="T9" fmla="*/ 502 h 1174"/>
                  <a:gd name="T10" fmla="*/ 62 w 469"/>
                  <a:gd name="T11" fmla="*/ 790 h 1174"/>
                  <a:gd name="T12" fmla="*/ 0 w 469"/>
                  <a:gd name="T13" fmla="*/ 1174 h 1174"/>
                  <a:gd name="T14" fmla="*/ 193 w 469"/>
                  <a:gd name="T15" fmla="*/ 1003 h 1174"/>
                  <a:gd name="T16" fmla="*/ 469 w 469"/>
                  <a:gd name="T17" fmla="*/ 153 h 1174"/>
                  <a:gd name="T18" fmla="*/ 401 w 469"/>
                  <a:gd name="T19" fmla="*/ 0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9" h="1174">
                    <a:moveTo>
                      <a:pt x="401" y="0"/>
                    </a:moveTo>
                    <a:lnTo>
                      <a:pt x="358" y="48"/>
                    </a:lnTo>
                    <a:lnTo>
                      <a:pt x="345" y="118"/>
                    </a:lnTo>
                    <a:lnTo>
                      <a:pt x="277" y="185"/>
                    </a:lnTo>
                    <a:lnTo>
                      <a:pt x="137" y="502"/>
                    </a:lnTo>
                    <a:lnTo>
                      <a:pt x="62" y="790"/>
                    </a:lnTo>
                    <a:lnTo>
                      <a:pt x="0" y="1174"/>
                    </a:lnTo>
                    <a:lnTo>
                      <a:pt x="193" y="1003"/>
                    </a:lnTo>
                    <a:lnTo>
                      <a:pt x="469" y="153"/>
                    </a:lnTo>
                    <a:lnTo>
                      <a:pt x="401" y="0"/>
                    </a:lnTo>
                    <a:close/>
                  </a:path>
                </a:pathLst>
              </a:custGeom>
              <a:solidFill>
                <a:srgbClr val="400000"/>
              </a:solidFill>
              <a:ln w="1588">
                <a:solidFill>
                  <a:srgbClr val="000000"/>
                </a:solidFill>
                <a:prstDash val="solid"/>
                <a:round/>
                <a:headEnd/>
                <a:tailEnd/>
              </a:ln>
            </p:spPr>
            <p:txBody>
              <a:bodyPr/>
              <a:lstStyle/>
              <a:p>
                <a:endParaRPr lang="en-US"/>
              </a:p>
            </p:txBody>
          </p:sp>
          <p:sp>
            <p:nvSpPr>
              <p:cNvPr id="250993" name="Freeform 113"/>
              <p:cNvSpPr>
                <a:spLocks/>
              </p:cNvSpPr>
              <p:nvPr/>
            </p:nvSpPr>
            <p:spPr bwMode="auto">
              <a:xfrm>
                <a:off x="4838" y="3257"/>
                <a:ext cx="250" cy="244"/>
              </a:xfrm>
              <a:custGeom>
                <a:avLst/>
                <a:gdLst>
                  <a:gd name="T0" fmla="*/ 1425 w 1749"/>
                  <a:gd name="T1" fmla="*/ 102 h 1955"/>
                  <a:gd name="T2" fmla="*/ 1370 w 1749"/>
                  <a:gd name="T3" fmla="*/ 0 h 1955"/>
                  <a:gd name="T4" fmla="*/ 944 w 1749"/>
                  <a:gd name="T5" fmla="*/ 178 h 1955"/>
                  <a:gd name="T6" fmla="*/ 925 w 1749"/>
                  <a:gd name="T7" fmla="*/ 315 h 1955"/>
                  <a:gd name="T8" fmla="*/ 890 w 1749"/>
                  <a:gd name="T9" fmla="*/ 362 h 1955"/>
                  <a:gd name="T10" fmla="*/ 842 w 1749"/>
                  <a:gd name="T11" fmla="*/ 417 h 1955"/>
                  <a:gd name="T12" fmla="*/ 813 w 1749"/>
                  <a:gd name="T13" fmla="*/ 515 h 1955"/>
                  <a:gd name="T14" fmla="*/ 718 w 1749"/>
                  <a:gd name="T15" fmla="*/ 740 h 1955"/>
                  <a:gd name="T16" fmla="*/ 641 w 1749"/>
                  <a:gd name="T17" fmla="*/ 1008 h 1955"/>
                  <a:gd name="T18" fmla="*/ 607 w 1749"/>
                  <a:gd name="T19" fmla="*/ 1187 h 1955"/>
                  <a:gd name="T20" fmla="*/ 264 w 1749"/>
                  <a:gd name="T21" fmla="*/ 1194 h 1955"/>
                  <a:gd name="T22" fmla="*/ 209 w 1749"/>
                  <a:gd name="T23" fmla="*/ 1228 h 1955"/>
                  <a:gd name="T24" fmla="*/ 50 w 1749"/>
                  <a:gd name="T25" fmla="*/ 1228 h 1955"/>
                  <a:gd name="T26" fmla="*/ 6 w 1749"/>
                  <a:gd name="T27" fmla="*/ 1297 h 1955"/>
                  <a:gd name="T28" fmla="*/ 0 w 1749"/>
                  <a:gd name="T29" fmla="*/ 1379 h 1955"/>
                  <a:gd name="T30" fmla="*/ 15 w 1749"/>
                  <a:gd name="T31" fmla="*/ 1454 h 1955"/>
                  <a:gd name="T32" fmla="*/ 160 w 1749"/>
                  <a:gd name="T33" fmla="*/ 1482 h 1955"/>
                  <a:gd name="T34" fmla="*/ 229 w 1749"/>
                  <a:gd name="T35" fmla="*/ 1584 h 1955"/>
                  <a:gd name="T36" fmla="*/ 366 w 1749"/>
                  <a:gd name="T37" fmla="*/ 1619 h 1955"/>
                  <a:gd name="T38" fmla="*/ 467 w 1749"/>
                  <a:gd name="T39" fmla="*/ 1619 h 1955"/>
                  <a:gd name="T40" fmla="*/ 585 w 1749"/>
                  <a:gd name="T41" fmla="*/ 1640 h 1955"/>
                  <a:gd name="T42" fmla="*/ 592 w 1749"/>
                  <a:gd name="T43" fmla="*/ 1689 h 1955"/>
                  <a:gd name="T44" fmla="*/ 585 w 1749"/>
                  <a:gd name="T45" fmla="*/ 1791 h 1955"/>
                  <a:gd name="T46" fmla="*/ 599 w 1749"/>
                  <a:gd name="T47" fmla="*/ 1861 h 1955"/>
                  <a:gd name="T48" fmla="*/ 662 w 1749"/>
                  <a:gd name="T49" fmla="*/ 1867 h 1955"/>
                  <a:gd name="T50" fmla="*/ 737 w 1749"/>
                  <a:gd name="T51" fmla="*/ 1881 h 1955"/>
                  <a:gd name="T52" fmla="*/ 813 w 1749"/>
                  <a:gd name="T53" fmla="*/ 1948 h 1955"/>
                  <a:gd name="T54" fmla="*/ 903 w 1749"/>
                  <a:gd name="T55" fmla="*/ 1948 h 1955"/>
                  <a:gd name="T56" fmla="*/ 985 w 1749"/>
                  <a:gd name="T57" fmla="*/ 1940 h 1955"/>
                  <a:gd name="T58" fmla="*/ 1109 w 1749"/>
                  <a:gd name="T59" fmla="*/ 1902 h 1955"/>
                  <a:gd name="T60" fmla="*/ 1246 w 1749"/>
                  <a:gd name="T61" fmla="*/ 1916 h 1955"/>
                  <a:gd name="T62" fmla="*/ 1386 w 1749"/>
                  <a:gd name="T63" fmla="*/ 1955 h 1955"/>
                  <a:gd name="T64" fmla="*/ 1516 w 1749"/>
                  <a:gd name="T65" fmla="*/ 1927 h 1955"/>
                  <a:gd name="T66" fmla="*/ 1604 w 1749"/>
                  <a:gd name="T67" fmla="*/ 1826 h 1955"/>
                  <a:gd name="T68" fmla="*/ 1597 w 1749"/>
                  <a:gd name="T69" fmla="*/ 1714 h 1955"/>
                  <a:gd name="T70" fmla="*/ 1631 w 1749"/>
                  <a:gd name="T71" fmla="*/ 1577 h 1955"/>
                  <a:gd name="T72" fmla="*/ 1651 w 1749"/>
                  <a:gd name="T73" fmla="*/ 1399 h 1955"/>
                  <a:gd name="T74" fmla="*/ 1693 w 1749"/>
                  <a:gd name="T75" fmla="*/ 1234 h 1955"/>
                  <a:gd name="T76" fmla="*/ 1749 w 1749"/>
                  <a:gd name="T77" fmla="*/ 988 h 1955"/>
                  <a:gd name="T78" fmla="*/ 1740 w 1749"/>
                  <a:gd name="T79" fmla="*/ 740 h 1955"/>
                  <a:gd name="T80" fmla="*/ 1740 w 1749"/>
                  <a:gd name="T81" fmla="*/ 522 h 1955"/>
                  <a:gd name="T82" fmla="*/ 1727 w 1749"/>
                  <a:gd name="T83" fmla="*/ 369 h 1955"/>
                  <a:gd name="T84" fmla="*/ 1693 w 1749"/>
                  <a:gd name="T85" fmla="*/ 301 h 1955"/>
                  <a:gd name="T86" fmla="*/ 1616 w 1749"/>
                  <a:gd name="T87" fmla="*/ 246 h 1955"/>
                  <a:gd name="T88" fmla="*/ 1527 w 1749"/>
                  <a:gd name="T89" fmla="*/ 155 h 1955"/>
                  <a:gd name="T90" fmla="*/ 1425 w 1749"/>
                  <a:gd name="T91" fmla="*/ 102 h 1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49" h="1955">
                    <a:moveTo>
                      <a:pt x="1425" y="102"/>
                    </a:moveTo>
                    <a:lnTo>
                      <a:pt x="1370" y="0"/>
                    </a:lnTo>
                    <a:lnTo>
                      <a:pt x="944" y="178"/>
                    </a:lnTo>
                    <a:lnTo>
                      <a:pt x="925" y="315"/>
                    </a:lnTo>
                    <a:lnTo>
                      <a:pt x="890" y="362"/>
                    </a:lnTo>
                    <a:lnTo>
                      <a:pt x="842" y="417"/>
                    </a:lnTo>
                    <a:lnTo>
                      <a:pt x="813" y="515"/>
                    </a:lnTo>
                    <a:lnTo>
                      <a:pt x="718" y="740"/>
                    </a:lnTo>
                    <a:lnTo>
                      <a:pt x="641" y="1008"/>
                    </a:lnTo>
                    <a:lnTo>
                      <a:pt x="607" y="1187"/>
                    </a:lnTo>
                    <a:lnTo>
                      <a:pt x="264" y="1194"/>
                    </a:lnTo>
                    <a:lnTo>
                      <a:pt x="209" y="1228"/>
                    </a:lnTo>
                    <a:lnTo>
                      <a:pt x="50" y="1228"/>
                    </a:lnTo>
                    <a:lnTo>
                      <a:pt x="6" y="1297"/>
                    </a:lnTo>
                    <a:lnTo>
                      <a:pt x="0" y="1379"/>
                    </a:lnTo>
                    <a:lnTo>
                      <a:pt x="15" y="1454"/>
                    </a:lnTo>
                    <a:lnTo>
                      <a:pt x="160" y="1482"/>
                    </a:lnTo>
                    <a:lnTo>
                      <a:pt x="229" y="1584"/>
                    </a:lnTo>
                    <a:lnTo>
                      <a:pt x="366" y="1619"/>
                    </a:lnTo>
                    <a:lnTo>
                      <a:pt x="467" y="1619"/>
                    </a:lnTo>
                    <a:lnTo>
                      <a:pt x="585" y="1640"/>
                    </a:lnTo>
                    <a:lnTo>
                      <a:pt x="592" y="1689"/>
                    </a:lnTo>
                    <a:lnTo>
                      <a:pt x="585" y="1791"/>
                    </a:lnTo>
                    <a:lnTo>
                      <a:pt x="599" y="1861"/>
                    </a:lnTo>
                    <a:lnTo>
                      <a:pt x="662" y="1867"/>
                    </a:lnTo>
                    <a:lnTo>
                      <a:pt x="737" y="1881"/>
                    </a:lnTo>
                    <a:lnTo>
                      <a:pt x="813" y="1948"/>
                    </a:lnTo>
                    <a:lnTo>
                      <a:pt x="903" y="1948"/>
                    </a:lnTo>
                    <a:lnTo>
                      <a:pt x="985" y="1940"/>
                    </a:lnTo>
                    <a:lnTo>
                      <a:pt x="1109" y="1902"/>
                    </a:lnTo>
                    <a:lnTo>
                      <a:pt x="1246" y="1916"/>
                    </a:lnTo>
                    <a:lnTo>
                      <a:pt x="1386" y="1955"/>
                    </a:lnTo>
                    <a:lnTo>
                      <a:pt x="1516" y="1927"/>
                    </a:lnTo>
                    <a:lnTo>
                      <a:pt x="1604" y="1826"/>
                    </a:lnTo>
                    <a:lnTo>
                      <a:pt x="1597" y="1714"/>
                    </a:lnTo>
                    <a:lnTo>
                      <a:pt x="1631" y="1577"/>
                    </a:lnTo>
                    <a:lnTo>
                      <a:pt x="1651" y="1399"/>
                    </a:lnTo>
                    <a:lnTo>
                      <a:pt x="1693" y="1234"/>
                    </a:lnTo>
                    <a:lnTo>
                      <a:pt x="1749" y="988"/>
                    </a:lnTo>
                    <a:lnTo>
                      <a:pt x="1740" y="740"/>
                    </a:lnTo>
                    <a:lnTo>
                      <a:pt x="1740" y="522"/>
                    </a:lnTo>
                    <a:lnTo>
                      <a:pt x="1727" y="369"/>
                    </a:lnTo>
                    <a:lnTo>
                      <a:pt x="1693" y="301"/>
                    </a:lnTo>
                    <a:lnTo>
                      <a:pt x="1616" y="246"/>
                    </a:lnTo>
                    <a:lnTo>
                      <a:pt x="1527" y="155"/>
                    </a:lnTo>
                    <a:lnTo>
                      <a:pt x="1425" y="102"/>
                    </a:lnTo>
                    <a:close/>
                  </a:path>
                </a:pathLst>
              </a:custGeom>
              <a:solidFill>
                <a:srgbClr val="C0C0C0"/>
              </a:solidFill>
              <a:ln w="1588">
                <a:solidFill>
                  <a:srgbClr val="000000"/>
                </a:solidFill>
                <a:prstDash val="solid"/>
                <a:round/>
                <a:headEnd/>
                <a:tailEnd/>
              </a:ln>
            </p:spPr>
            <p:txBody>
              <a:bodyPr/>
              <a:lstStyle/>
              <a:p>
                <a:endParaRPr lang="en-US"/>
              </a:p>
            </p:txBody>
          </p:sp>
          <p:sp>
            <p:nvSpPr>
              <p:cNvPr id="250994" name="Freeform 114"/>
              <p:cNvSpPr>
                <a:spLocks/>
              </p:cNvSpPr>
              <p:nvPr/>
            </p:nvSpPr>
            <p:spPr bwMode="auto">
              <a:xfrm>
                <a:off x="4926" y="3271"/>
                <a:ext cx="157" cy="228"/>
              </a:xfrm>
              <a:custGeom>
                <a:avLst/>
                <a:gdLst>
                  <a:gd name="T0" fmla="*/ 144 w 1105"/>
                  <a:gd name="T1" fmla="*/ 1507 h 1822"/>
                  <a:gd name="T2" fmla="*/ 404 w 1105"/>
                  <a:gd name="T3" fmla="*/ 1487 h 1822"/>
                  <a:gd name="T4" fmla="*/ 625 w 1105"/>
                  <a:gd name="T5" fmla="*/ 1419 h 1822"/>
                  <a:gd name="T6" fmla="*/ 715 w 1105"/>
                  <a:gd name="T7" fmla="*/ 1253 h 1822"/>
                  <a:gd name="T8" fmla="*/ 687 w 1105"/>
                  <a:gd name="T9" fmla="*/ 1145 h 1822"/>
                  <a:gd name="T10" fmla="*/ 858 w 1105"/>
                  <a:gd name="T11" fmla="*/ 913 h 1822"/>
                  <a:gd name="T12" fmla="*/ 700 w 1105"/>
                  <a:gd name="T13" fmla="*/ 1015 h 1822"/>
                  <a:gd name="T14" fmla="*/ 783 w 1105"/>
                  <a:gd name="T15" fmla="*/ 808 h 1822"/>
                  <a:gd name="T16" fmla="*/ 921 w 1105"/>
                  <a:gd name="T17" fmla="*/ 542 h 1822"/>
                  <a:gd name="T18" fmla="*/ 715 w 1105"/>
                  <a:gd name="T19" fmla="*/ 767 h 1822"/>
                  <a:gd name="T20" fmla="*/ 687 w 1105"/>
                  <a:gd name="T21" fmla="*/ 412 h 1822"/>
                  <a:gd name="T22" fmla="*/ 584 w 1105"/>
                  <a:gd name="T23" fmla="*/ 288 h 1822"/>
                  <a:gd name="T24" fmla="*/ 439 w 1105"/>
                  <a:gd name="T25" fmla="*/ 234 h 1822"/>
                  <a:gd name="T26" fmla="*/ 721 w 1105"/>
                  <a:gd name="T27" fmla="*/ 137 h 1822"/>
                  <a:gd name="T28" fmla="*/ 851 w 1105"/>
                  <a:gd name="T29" fmla="*/ 246 h 1822"/>
                  <a:gd name="T30" fmla="*/ 769 w 1105"/>
                  <a:gd name="T31" fmla="*/ 137 h 1822"/>
                  <a:gd name="T32" fmla="*/ 611 w 1105"/>
                  <a:gd name="T33" fmla="*/ 90 h 1822"/>
                  <a:gd name="T34" fmla="*/ 721 w 1105"/>
                  <a:gd name="T35" fmla="*/ 48 h 1822"/>
                  <a:gd name="T36" fmla="*/ 818 w 1105"/>
                  <a:gd name="T37" fmla="*/ 0 h 1822"/>
                  <a:gd name="T38" fmla="*/ 947 w 1105"/>
                  <a:gd name="T39" fmla="*/ 102 h 1822"/>
                  <a:gd name="T40" fmla="*/ 1064 w 1105"/>
                  <a:gd name="T41" fmla="*/ 199 h 1822"/>
                  <a:gd name="T42" fmla="*/ 1105 w 1105"/>
                  <a:gd name="T43" fmla="*/ 364 h 1822"/>
                  <a:gd name="T44" fmla="*/ 1099 w 1105"/>
                  <a:gd name="T45" fmla="*/ 684 h 1822"/>
                  <a:gd name="T46" fmla="*/ 1057 w 1105"/>
                  <a:gd name="T47" fmla="*/ 1063 h 1822"/>
                  <a:gd name="T48" fmla="*/ 995 w 1105"/>
                  <a:gd name="T49" fmla="*/ 1433 h 1822"/>
                  <a:gd name="T50" fmla="*/ 968 w 1105"/>
                  <a:gd name="T51" fmla="*/ 1666 h 1822"/>
                  <a:gd name="T52" fmla="*/ 905 w 1105"/>
                  <a:gd name="T53" fmla="*/ 1775 h 1822"/>
                  <a:gd name="T54" fmla="*/ 763 w 1105"/>
                  <a:gd name="T55" fmla="*/ 1822 h 1822"/>
                  <a:gd name="T56" fmla="*/ 667 w 1105"/>
                  <a:gd name="T57" fmla="*/ 1797 h 1822"/>
                  <a:gd name="T58" fmla="*/ 591 w 1105"/>
                  <a:gd name="T59" fmla="*/ 1701 h 1822"/>
                  <a:gd name="T60" fmla="*/ 562 w 1105"/>
                  <a:gd name="T61" fmla="*/ 1673 h 1822"/>
                  <a:gd name="T62" fmla="*/ 444 w 1105"/>
                  <a:gd name="T63" fmla="*/ 1769 h 1822"/>
                  <a:gd name="T64" fmla="*/ 302 w 1105"/>
                  <a:gd name="T65" fmla="*/ 1802 h 1822"/>
                  <a:gd name="T66" fmla="*/ 186 w 1105"/>
                  <a:gd name="T67" fmla="*/ 1784 h 1822"/>
                  <a:gd name="T68" fmla="*/ 262 w 1105"/>
                  <a:gd name="T69" fmla="*/ 1707 h 1822"/>
                  <a:gd name="T70" fmla="*/ 384 w 1105"/>
                  <a:gd name="T71" fmla="*/ 1577 h 1822"/>
                  <a:gd name="T72" fmla="*/ 193 w 1105"/>
                  <a:gd name="T73" fmla="*/ 1686 h 1822"/>
                  <a:gd name="T74" fmla="*/ 35 w 1105"/>
                  <a:gd name="T75" fmla="*/ 1734 h 1822"/>
                  <a:gd name="T76" fmla="*/ 0 w 1105"/>
                  <a:gd name="T77" fmla="*/ 1666 h 1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05" h="1822">
                    <a:moveTo>
                      <a:pt x="0" y="1529"/>
                    </a:moveTo>
                    <a:lnTo>
                      <a:pt x="144" y="1507"/>
                    </a:lnTo>
                    <a:lnTo>
                      <a:pt x="268" y="1501"/>
                    </a:lnTo>
                    <a:lnTo>
                      <a:pt x="404" y="1487"/>
                    </a:lnTo>
                    <a:lnTo>
                      <a:pt x="556" y="1466"/>
                    </a:lnTo>
                    <a:lnTo>
                      <a:pt x="625" y="1419"/>
                    </a:lnTo>
                    <a:lnTo>
                      <a:pt x="811" y="1187"/>
                    </a:lnTo>
                    <a:lnTo>
                      <a:pt x="715" y="1253"/>
                    </a:lnTo>
                    <a:lnTo>
                      <a:pt x="652" y="1309"/>
                    </a:lnTo>
                    <a:lnTo>
                      <a:pt x="687" y="1145"/>
                    </a:lnTo>
                    <a:lnTo>
                      <a:pt x="756" y="1082"/>
                    </a:lnTo>
                    <a:lnTo>
                      <a:pt x="858" y="913"/>
                    </a:lnTo>
                    <a:lnTo>
                      <a:pt x="763" y="994"/>
                    </a:lnTo>
                    <a:lnTo>
                      <a:pt x="700" y="1015"/>
                    </a:lnTo>
                    <a:lnTo>
                      <a:pt x="715" y="898"/>
                    </a:lnTo>
                    <a:lnTo>
                      <a:pt x="783" y="808"/>
                    </a:lnTo>
                    <a:lnTo>
                      <a:pt x="851" y="741"/>
                    </a:lnTo>
                    <a:lnTo>
                      <a:pt x="921" y="542"/>
                    </a:lnTo>
                    <a:lnTo>
                      <a:pt x="790" y="706"/>
                    </a:lnTo>
                    <a:lnTo>
                      <a:pt x="715" y="767"/>
                    </a:lnTo>
                    <a:lnTo>
                      <a:pt x="706" y="514"/>
                    </a:lnTo>
                    <a:lnTo>
                      <a:pt x="687" y="412"/>
                    </a:lnTo>
                    <a:lnTo>
                      <a:pt x="646" y="364"/>
                    </a:lnTo>
                    <a:lnTo>
                      <a:pt x="584" y="288"/>
                    </a:lnTo>
                    <a:lnTo>
                      <a:pt x="486" y="253"/>
                    </a:lnTo>
                    <a:lnTo>
                      <a:pt x="439" y="234"/>
                    </a:lnTo>
                    <a:lnTo>
                      <a:pt x="576" y="102"/>
                    </a:lnTo>
                    <a:lnTo>
                      <a:pt x="721" y="137"/>
                    </a:lnTo>
                    <a:lnTo>
                      <a:pt x="818" y="192"/>
                    </a:lnTo>
                    <a:lnTo>
                      <a:pt x="851" y="246"/>
                    </a:lnTo>
                    <a:lnTo>
                      <a:pt x="824" y="164"/>
                    </a:lnTo>
                    <a:lnTo>
                      <a:pt x="769" y="137"/>
                    </a:lnTo>
                    <a:lnTo>
                      <a:pt x="680" y="102"/>
                    </a:lnTo>
                    <a:lnTo>
                      <a:pt x="611" y="90"/>
                    </a:lnTo>
                    <a:lnTo>
                      <a:pt x="652" y="67"/>
                    </a:lnTo>
                    <a:lnTo>
                      <a:pt x="721" y="48"/>
                    </a:lnTo>
                    <a:lnTo>
                      <a:pt x="783" y="27"/>
                    </a:lnTo>
                    <a:lnTo>
                      <a:pt x="818" y="0"/>
                    </a:lnTo>
                    <a:lnTo>
                      <a:pt x="900" y="55"/>
                    </a:lnTo>
                    <a:lnTo>
                      <a:pt x="947" y="102"/>
                    </a:lnTo>
                    <a:lnTo>
                      <a:pt x="995" y="164"/>
                    </a:lnTo>
                    <a:lnTo>
                      <a:pt x="1064" y="199"/>
                    </a:lnTo>
                    <a:lnTo>
                      <a:pt x="1077" y="262"/>
                    </a:lnTo>
                    <a:lnTo>
                      <a:pt x="1105" y="364"/>
                    </a:lnTo>
                    <a:lnTo>
                      <a:pt x="1105" y="521"/>
                    </a:lnTo>
                    <a:lnTo>
                      <a:pt x="1099" y="684"/>
                    </a:lnTo>
                    <a:lnTo>
                      <a:pt x="1092" y="871"/>
                    </a:lnTo>
                    <a:lnTo>
                      <a:pt x="1057" y="1063"/>
                    </a:lnTo>
                    <a:lnTo>
                      <a:pt x="1015" y="1262"/>
                    </a:lnTo>
                    <a:lnTo>
                      <a:pt x="995" y="1433"/>
                    </a:lnTo>
                    <a:lnTo>
                      <a:pt x="962" y="1556"/>
                    </a:lnTo>
                    <a:lnTo>
                      <a:pt x="968" y="1666"/>
                    </a:lnTo>
                    <a:lnTo>
                      <a:pt x="954" y="1728"/>
                    </a:lnTo>
                    <a:lnTo>
                      <a:pt x="905" y="1775"/>
                    </a:lnTo>
                    <a:lnTo>
                      <a:pt x="845" y="1815"/>
                    </a:lnTo>
                    <a:lnTo>
                      <a:pt x="763" y="1822"/>
                    </a:lnTo>
                    <a:lnTo>
                      <a:pt x="721" y="1802"/>
                    </a:lnTo>
                    <a:lnTo>
                      <a:pt x="667" y="1797"/>
                    </a:lnTo>
                    <a:lnTo>
                      <a:pt x="534" y="1769"/>
                    </a:lnTo>
                    <a:lnTo>
                      <a:pt x="591" y="1701"/>
                    </a:lnTo>
                    <a:lnTo>
                      <a:pt x="652" y="1603"/>
                    </a:lnTo>
                    <a:lnTo>
                      <a:pt x="562" y="1673"/>
                    </a:lnTo>
                    <a:lnTo>
                      <a:pt x="493" y="1734"/>
                    </a:lnTo>
                    <a:lnTo>
                      <a:pt x="444" y="1769"/>
                    </a:lnTo>
                    <a:lnTo>
                      <a:pt x="377" y="1802"/>
                    </a:lnTo>
                    <a:lnTo>
                      <a:pt x="302" y="1802"/>
                    </a:lnTo>
                    <a:lnTo>
                      <a:pt x="227" y="1802"/>
                    </a:lnTo>
                    <a:lnTo>
                      <a:pt x="186" y="1784"/>
                    </a:lnTo>
                    <a:lnTo>
                      <a:pt x="166" y="1763"/>
                    </a:lnTo>
                    <a:lnTo>
                      <a:pt x="262" y="1707"/>
                    </a:lnTo>
                    <a:lnTo>
                      <a:pt x="357" y="1619"/>
                    </a:lnTo>
                    <a:lnTo>
                      <a:pt x="384" y="1577"/>
                    </a:lnTo>
                    <a:lnTo>
                      <a:pt x="308" y="1596"/>
                    </a:lnTo>
                    <a:lnTo>
                      <a:pt x="193" y="1686"/>
                    </a:lnTo>
                    <a:lnTo>
                      <a:pt x="144" y="1728"/>
                    </a:lnTo>
                    <a:lnTo>
                      <a:pt x="35" y="1734"/>
                    </a:lnTo>
                    <a:lnTo>
                      <a:pt x="0" y="1714"/>
                    </a:lnTo>
                    <a:lnTo>
                      <a:pt x="0" y="1666"/>
                    </a:lnTo>
                    <a:lnTo>
                      <a:pt x="0" y="152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5" name="Freeform 115"/>
              <p:cNvSpPr>
                <a:spLocks/>
              </p:cNvSpPr>
              <p:nvPr/>
            </p:nvSpPr>
            <p:spPr bwMode="auto">
              <a:xfrm>
                <a:off x="5026" y="3384"/>
                <a:ext cx="46" cy="106"/>
              </a:xfrm>
              <a:custGeom>
                <a:avLst/>
                <a:gdLst>
                  <a:gd name="T0" fmla="*/ 0 w 321"/>
                  <a:gd name="T1" fmla="*/ 844 h 844"/>
                  <a:gd name="T2" fmla="*/ 56 w 321"/>
                  <a:gd name="T3" fmla="*/ 816 h 844"/>
                  <a:gd name="T4" fmla="*/ 117 w 321"/>
                  <a:gd name="T5" fmla="*/ 748 h 844"/>
                  <a:gd name="T6" fmla="*/ 171 w 321"/>
                  <a:gd name="T7" fmla="*/ 625 h 844"/>
                  <a:gd name="T8" fmla="*/ 200 w 321"/>
                  <a:gd name="T9" fmla="*/ 520 h 844"/>
                  <a:gd name="T10" fmla="*/ 240 w 321"/>
                  <a:gd name="T11" fmla="*/ 404 h 844"/>
                  <a:gd name="T12" fmla="*/ 261 w 321"/>
                  <a:gd name="T13" fmla="*/ 294 h 844"/>
                  <a:gd name="T14" fmla="*/ 294 w 321"/>
                  <a:gd name="T15" fmla="*/ 125 h 844"/>
                  <a:gd name="T16" fmla="*/ 321 w 321"/>
                  <a:gd name="T17" fmla="*/ 0 h 844"/>
                  <a:gd name="T18" fmla="*/ 253 w 321"/>
                  <a:gd name="T19" fmla="*/ 247 h 844"/>
                  <a:gd name="T20" fmla="*/ 200 w 321"/>
                  <a:gd name="T21" fmla="*/ 438 h 844"/>
                  <a:gd name="T22" fmla="*/ 138 w 321"/>
                  <a:gd name="T23" fmla="*/ 569 h 844"/>
                  <a:gd name="T24" fmla="*/ 41 w 321"/>
                  <a:gd name="T25" fmla="*/ 707 h 844"/>
                  <a:gd name="T26" fmla="*/ 0 w 321"/>
                  <a:gd name="T27" fmla="*/ 844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1" h="844">
                    <a:moveTo>
                      <a:pt x="0" y="844"/>
                    </a:moveTo>
                    <a:lnTo>
                      <a:pt x="56" y="816"/>
                    </a:lnTo>
                    <a:lnTo>
                      <a:pt x="117" y="748"/>
                    </a:lnTo>
                    <a:lnTo>
                      <a:pt x="171" y="625"/>
                    </a:lnTo>
                    <a:lnTo>
                      <a:pt x="200" y="520"/>
                    </a:lnTo>
                    <a:lnTo>
                      <a:pt x="240" y="404"/>
                    </a:lnTo>
                    <a:lnTo>
                      <a:pt x="261" y="294"/>
                    </a:lnTo>
                    <a:lnTo>
                      <a:pt x="294" y="125"/>
                    </a:lnTo>
                    <a:lnTo>
                      <a:pt x="321" y="0"/>
                    </a:lnTo>
                    <a:lnTo>
                      <a:pt x="253" y="247"/>
                    </a:lnTo>
                    <a:lnTo>
                      <a:pt x="200" y="438"/>
                    </a:lnTo>
                    <a:lnTo>
                      <a:pt x="138" y="569"/>
                    </a:lnTo>
                    <a:lnTo>
                      <a:pt x="41" y="707"/>
                    </a:lnTo>
                    <a:lnTo>
                      <a:pt x="0" y="84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6" name="Freeform 116"/>
              <p:cNvSpPr>
                <a:spLocks/>
              </p:cNvSpPr>
              <p:nvPr/>
            </p:nvSpPr>
            <p:spPr bwMode="auto">
              <a:xfrm>
                <a:off x="4842" y="3300"/>
                <a:ext cx="182" cy="158"/>
              </a:xfrm>
              <a:custGeom>
                <a:avLst/>
                <a:gdLst>
                  <a:gd name="T0" fmla="*/ 893 w 1277"/>
                  <a:gd name="T1" fmla="*/ 47 h 1267"/>
                  <a:gd name="T2" fmla="*/ 783 w 1277"/>
                  <a:gd name="T3" fmla="*/ 233 h 1267"/>
                  <a:gd name="T4" fmla="*/ 805 w 1277"/>
                  <a:gd name="T5" fmla="*/ 416 h 1267"/>
                  <a:gd name="T6" fmla="*/ 791 w 1277"/>
                  <a:gd name="T7" fmla="*/ 623 h 1267"/>
                  <a:gd name="T8" fmla="*/ 791 w 1277"/>
                  <a:gd name="T9" fmla="*/ 677 h 1267"/>
                  <a:gd name="T10" fmla="*/ 805 w 1277"/>
                  <a:gd name="T11" fmla="*/ 746 h 1267"/>
                  <a:gd name="T12" fmla="*/ 749 w 1277"/>
                  <a:gd name="T13" fmla="*/ 795 h 1267"/>
                  <a:gd name="T14" fmla="*/ 701 w 1277"/>
                  <a:gd name="T15" fmla="*/ 850 h 1267"/>
                  <a:gd name="T16" fmla="*/ 619 w 1277"/>
                  <a:gd name="T17" fmla="*/ 850 h 1267"/>
                  <a:gd name="T18" fmla="*/ 330 w 1277"/>
                  <a:gd name="T19" fmla="*/ 864 h 1267"/>
                  <a:gd name="T20" fmla="*/ 185 w 1277"/>
                  <a:gd name="T21" fmla="*/ 906 h 1267"/>
                  <a:gd name="T22" fmla="*/ 0 w 1277"/>
                  <a:gd name="T23" fmla="*/ 952 h 1267"/>
                  <a:gd name="T24" fmla="*/ 6 w 1277"/>
                  <a:gd name="T25" fmla="*/ 1095 h 1267"/>
                  <a:gd name="T26" fmla="*/ 118 w 1277"/>
                  <a:gd name="T27" fmla="*/ 1067 h 1267"/>
                  <a:gd name="T28" fmla="*/ 145 w 1277"/>
                  <a:gd name="T29" fmla="*/ 999 h 1267"/>
                  <a:gd name="T30" fmla="*/ 159 w 1277"/>
                  <a:gd name="T31" fmla="*/ 1123 h 1267"/>
                  <a:gd name="T32" fmla="*/ 233 w 1277"/>
                  <a:gd name="T33" fmla="*/ 1220 h 1267"/>
                  <a:gd name="T34" fmla="*/ 438 w 1277"/>
                  <a:gd name="T35" fmla="*/ 1260 h 1267"/>
                  <a:gd name="T36" fmla="*/ 412 w 1277"/>
                  <a:gd name="T37" fmla="*/ 1192 h 1267"/>
                  <a:gd name="T38" fmla="*/ 303 w 1277"/>
                  <a:gd name="T39" fmla="*/ 1067 h 1267"/>
                  <a:gd name="T40" fmla="*/ 390 w 1277"/>
                  <a:gd name="T41" fmla="*/ 1013 h 1267"/>
                  <a:gd name="T42" fmla="*/ 438 w 1277"/>
                  <a:gd name="T43" fmla="*/ 1130 h 1267"/>
                  <a:gd name="T44" fmla="*/ 584 w 1277"/>
                  <a:gd name="T45" fmla="*/ 1253 h 1267"/>
                  <a:gd name="T46" fmla="*/ 776 w 1277"/>
                  <a:gd name="T47" fmla="*/ 1253 h 1267"/>
                  <a:gd name="T48" fmla="*/ 563 w 1277"/>
                  <a:gd name="T49" fmla="*/ 1108 h 1267"/>
                  <a:gd name="T50" fmla="*/ 473 w 1277"/>
                  <a:gd name="T51" fmla="*/ 1013 h 1267"/>
                  <a:gd name="T52" fmla="*/ 521 w 1277"/>
                  <a:gd name="T53" fmla="*/ 966 h 1267"/>
                  <a:gd name="T54" fmla="*/ 598 w 1277"/>
                  <a:gd name="T55" fmla="*/ 1060 h 1267"/>
                  <a:gd name="T56" fmla="*/ 735 w 1277"/>
                  <a:gd name="T57" fmla="*/ 1165 h 1267"/>
                  <a:gd name="T58" fmla="*/ 852 w 1277"/>
                  <a:gd name="T59" fmla="*/ 1225 h 1267"/>
                  <a:gd name="T60" fmla="*/ 1002 w 1277"/>
                  <a:gd name="T61" fmla="*/ 1239 h 1267"/>
                  <a:gd name="T62" fmla="*/ 907 w 1277"/>
                  <a:gd name="T63" fmla="*/ 1165 h 1267"/>
                  <a:gd name="T64" fmla="*/ 791 w 1277"/>
                  <a:gd name="T65" fmla="*/ 1067 h 1267"/>
                  <a:gd name="T66" fmla="*/ 824 w 1277"/>
                  <a:gd name="T67" fmla="*/ 1013 h 1267"/>
                  <a:gd name="T68" fmla="*/ 880 w 1277"/>
                  <a:gd name="T69" fmla="*/ 1102 h 1267"/>
                  <a:gd name="T70" fmla="*/ 996 w 1277"/>
                  <a:gd name="T71" fmla="*/ 1186 h 1267"/>
                  <a:gd name="T72" fmla="*/ 1140 w 1277"/>
                  <a:gd name="T73" fmla="*/ 1197 h 1267"/>
                  <a:gd name="T74" fmla="*/ 1216 w 1277"/>
                  <a:gd name="T75" fmla="*/ 1080 h 1267"/>
                  <a:gd name="T76" fmla="*/ 956 w 1277"/>
                  <a:gd name="T77" fmla="*/ 1041 h 1267"/>
                  <a:gd name="T78" fmla="*/ 798 w 1277"/>
                  <a:gd name="T79" fmla="*/ 946 h 1267"/>
                  <a:gd name="T80" fmla="*/ 770 w 1277"/>
                  <a:gd name="T81" fmla="*/ 864 h 1267"/>
                  <a:gd name="T82" fmla="*/ 833 w 1277"/>
                  <a:gd name="T83" fmla="*/ 906 h 1267"/>
                  <a:gd name="T84" fmla="*/ 1009 w 1277"/>
                  <a:gd name="T85" fmla="*/ 1020 h 1267"/>
                  <a:gd name="T86" fmla="*/ 1216 w 1277"/>
                  <a:gd name="T87" fmla="*/ 1080 h 1267"/>
                  <a:gd name="T88" fmla="*/ 1258 w 1277"/>
                  <a:gd name="T89" fmla="*/ 836 h 1267"/>
                  <a:gd name="T90" fmla="*/ 1140 w 1277"/>
                  <a:gd name="T91" fmla="*/ 808 h 1267"/>
                  <a:gd name="T92" fmla="*/ 893 w 1277"/>
                  <a:gd name="T93" fmla="*/ 830 h 1267"/>
                  <a:gd name="T94" fmla="*/ 852 w 1277"/>
                  <a:gd name="T95" fmla="*/ 781 h 1267"/>
                  <a:gd name="T96" fmla="*/ 981 w 1277"/>
                  <a:gd name="T97" fmla="*/ 801 h 1267"/>
                  <a:gd name="T98" fmla="*/ 1258 w 1277"/>
                  <a:gd name="T99" fmla="*/ 746 h 1267"/>
                  <a:gd name="T100" fmla="*/ 1271 w 1277"/>
                  <a:gd name="T101" fmla="*/ 527 h 1267"/>
                  <a:gd name="T102" fmla="*/ 1264 w 1277"/>
                  <a:gd name="T103" fmla="*/ 288 h 1267"/>
                  <a:gd name="T104" fmla="*/ 1126 w 1277"/>
                  <a:gd name="T105" fmla="*/ 165 h 1267"/>
                  <a:gd name="T106" fmla="*/ 1264 w 1277"/>
                  <a:gd name="T107" fmla="*/ 219 h 1267"/>
                  <a:gd name="T108" fmla="*/ 1188 w 1277"/>
                  <a:gd name="T109" fmla="*/ 74 h 1267"/>
                  <a:gd name="T110" fmla="*/ 1044 w 1277"/>
                  <a:gd name="T111" fmla="*/ 0 h 1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7" h="1267">
                    <a:moveTo>
                      <a:pt x="1044" y="0"/>
                    </a:moveTo>
                    <a:lnTo>
                      <a:pt x="893" y="47"/>
                    </a:lnTo>
                    <a:lnTo>
                      <a:pt x="824" y="109"/>
                    </a:lnTo>
                    <a:lnTo>
                      <a:pt x="783" y="233"/>
                    </a:lnTo>
                    <a:lnTo>
                      <a:pt x="783" y="350"/>
                    </a:lnTo>
                    <a:lnTo>
                      <a:pt x="805" y="416"/>
                    </a:lnTo>
                    <a:lnTo>
                      <a:pt x="791" y="533"/>
                    </a:lnTo>
                    <a:lnTo>
                      <a:pt x="791" y="623"/>
                    </a:lnTo>
                    <a:lnTo>
                      <a:pt x="811" y="644"/>
                    </a:lnTo>
                    <a:lnTo>
                      <a:pt x="791" y="677"/>
                    </a:lnTo>
                    <a:lnTo>
                      <a:pt x="776" y="712"/>
                    </a:lnTo>
                    <a:lnTo>
                      <a:pt x="805" y="746"/>
                    </a:lnTo>
                    <a:lnTo>
                      <a:pt x="805" y="781"/>
                    </a:lnTo>
                    <a:lnTo>
                      <a:pt x="749" y="795"/>
                    </a:lnTo>
                    <a:lnTo>
                      <a:pt x="756" y="830"/>
                    </a:lnTo>
                    <a:lnTo>
                      <a:pt x="701" y="850"/>
                    </a:lnTo>
                    <a:lnTo>
                      <a:pt x="652" y="836"/>
                    </a:lnTo>
                    <a:lnTo>
                      <a:pt x="619" y="850"/>
                    </a:lnTo>
                    <a:lnTo>
                      <a:pt x="466" y="871"/>
                    </a:lnTo>
                    <a:lnTo>
                      <a:pt x="330" y="864"/>
                    </a:lnTo>
                    <a:lnTo>
                      <a:pt x="241" y="871"/>
                    </a:lnTo>
                    <a:lnTo>
                      <a:pt x="185" y="906"/>
                    </a:lnTo>
                    <a:lnTo>
                      <a:pt x="48" y="906"/>
                    </a:lnTo>
                    <a:lnTo>
                      <a:pt x="0" y="952"/>
                    </a:lnTo>
                    <a:lnTo>
                      <a:pt x="0" y="1006"/>
                    </a:lnTo>
                    <a:lnTo>
                      <a:pt x="6" y="1095"/>
                    </a:lnTo>
                    <a:lnTo>
                      <a:pt x="118" y="1123"/>
                    </a:lnTo>
                    <a:lnTo>
                      <a:pt x="118" y="1067"/>
                    </a:lnTo>
                    <a:lnTo>
                      <a:pt x="124" y="1020"/>
                    </a:lnTo>
                    <a:lnTo>
                      <a:pt x="145" y="999"/>
                    </a:lnTo>
                    <a:lnTo>
                      <a:pt x="153" y="1053"/>
                    </a:lnTo>
                    <a:lnTo>
                      <a:pt x="159" y="1123"/>
                    </a:lnTo>
                    <a:lnTo>
                      <a:pt x="185" y="1165"/>
                    </a:lnTo>
                    <a:lnTo>
                      <a:pt x="233" y="1220"/>
                    </a:lnTo>
                    <a:lnTo>
                      <a:pt x="349" y="1245"/>
                    </a:lnTo>
                    <a:lnTo>
                      <a:pt x="438" y="1260"/>
                    </a:lnTo>
                    <a:lnTo>
                      <a:pt x="543" y="1267"/>
                    </a:lnTo>
                    <a:lnTo>
                      <a:pt x="412" y="1192"/>
                    </a:lnTo>
                    <a:lnTo>
                      <a:pt x="323" y="1123"/>
                    </a:lnTo>
                    <a:lnTo>
                      <a:pt x="303" y="1067"/>
                    </a:lnTo>
                    <a:lnTo>
                      <a:pt x="317" y="1020"/>
                    </a:lnTo>
                    <a:lnTo>
                      <a:pt x="390" y="1013"/>
                    </a:lnTo>
                    <a:lnTo>
                      <a:pt x="419" y="1067"/>
                    </a:lnTo>
                    <a:lnTo>
                      <a:pt x="438" y="1130"/>
                    </a:lnTo>
                    <a:lnTo>
                      <a:pt x="508" y="1197"/>
                    </a:lnTo>
                    <a:lnTo>
                      <a:pt x="584" y="1253"/>
                    </a:lnTo>
                    <a:lnTo>
                      <a:pt x="661" y="1260"/>
                    </a:lnTo>
                    <a:lnTo>
                      <a:pt x="776" y="1253"/>
                    </a:lnTo>
                    <a:lnTo>
                      <a:pt x="652" y="1157"/>
                    </a:lnTo>
                    <a:lnTo>
                      <a:pt x="563" y="1108"/>
                    </a:lnTo>
                    <a:lnTo>
                      <a:pt x="494" y="1053"/>
                    </a:lnTo>
                    <a:lnTo>
                      <a:pt x="473" y="1013"/>
                    </a:lnTo>
                    <a:lnTo>
                      <a:pt x="480" y="971"/>
                    </a:lnTo>
                    <a:lnTo>
                      <a:pt x="521" y="966"/>
                    </a:lnTo>
                    <a:lnTo>
                      <a:pt x="570" y="1006"/>
                    </a:lnTo>
                    <a:lnTo>
                      <a:pt x="598" y="1060"/>
                    </a:lnTo>
                    <a:lnTo>
                      <a:pt x="661" y="1130"/>
                    </a:lnTo>
                    <a:lnTo>
                      <a:pt x="735" y="1165"/>
                    </a:lnTo>
                    <a:lnTo>
                      <a:pt x="791" y="1197"/>
                    </a:lnTo>
                    <a:lnTo>
                      <a:pt x="852" y="1225"/>
                    </a:lnTo>
                    <a:lnTo>
                      <a:pt x="921" y="1239"/>
                    </a:lnTo>
                    <a:lnTo>
                      <a:pt x="1002" y="1239"/>
                    </a:lnTo>
                    <a:lnTo>
                      <a:pt x="1082" y="1224"/>
                    </a:lnTo>
                    <a:lnTo>
                      <a:pt x="907" y="1165"/>
                    </a:lnTo>
                    <a:lnTo>
                      <a:pt x="839" y="1130"/>
                    </a:lnTo>
                    <a:lnTo>
                      <a:pt x="791" y="1067"/>
                    </a:lnTo>
                    <a:lnTo>
                      <a:pt x="783" y="1013"/>
                    </a:lnTo>
                    <a:lnTo>
                      <a:pt x="824" y="1013"/>
                    </a:lnTo>
                    <a:lnTo>
                      <a:pt x="846" y="1060"/>
                    </a:lnTo>
                    <a:lnTo>
                      <a:pt x="880" y="1102"/>
                    </a:lnTo>
                    <a:lnTo>
                      <a:pt x="935" y="1144"/>
                    </a:lnTo>
                    <a:lnTo>
                      <a:pt x="996" y="1186"/>
                    </a:lnTo>
                    <a:lnTo>
                      <a:pt x="1077" y="1221"/>
                    </a:lnTo>
                    <a:lnTo>
                      <a:pt x="1140" y="1197"/>
                    </a:lnTo>
                    <a:lnTo>
                      <a:pt x="1168" y="1165"/>
                    </a:lnTo>
                    <a:lnTo>
                      <a:pt x="1216" y="1080"/>
                    </a:lnTo>
                    <a:lnTo>
                      <a:pt x="1126" y="1060"/>
                    </a:lnTo>
                    <a:lnTo>
                      <a:pt x="956" y="1041"/>
                    </a:lnTo>
                    <a:lnTo>
                      <a:pt x="852" y="993"/>
                    </a:lnTo>
                    <a:lnTo>
                      <a:pt x="798" y="946"/>
                    </a:lnTo>
                    <a:lnTo>
                      <a:pt x="776" y="890"/>
                    </a:lnTo>
                    <a:lnTo>
                      <a:pt x="770" y="864"/>
                    </a:lnTo>
                    <a:lnTo>
                      <a:pt x="798" y="864"/>
                    </a:lnTo>
                    <a:lnTo>
                      <a:pt x="833" y="906"/>
                    </a:lnTo>
                    <a:lnTo>
                      <a:pt x="887" y="978"/>
                    </a:lnTo>
                    <a:lnTo>
                      <a:pt x="1009" y="1020"/>
                    </a:lnTo>
                    <a:lnTo>
                      <a:pt x="1126" y="1056"/>
                    </a:lnTo>
                    <a:lnTo>
                      <a:pt x="1216" y="1080"/>
                    </a:lnTo>
                    <a:lnTo>
                      <a:pt x="1251" y="939"/>
                    </a:lnTo>
                    <a:lnTo>
                      <a:pt x="1258" y="836"/>
                    </a:lnTo>
                    <a:lnTo>
                      <a:pt x="1258" y="745"/>
                    </a:lnTo>
                    <a:lnTo>
                      <a:pt x="1140" y="808"/>
                    </a:lnTo>
                    <a:lnTo>
                      <a:pt x="1002" y="836"/>
                    </a:lnTo>
                    <a:lnTo>
                      <a:pt x="893" y="830"/>
                    </a:lnTo>
                    <a:lnTo>
                      <a:pt x="865" y="816"/>
                    </a:lnTo>
                    <a:lnTo>
                      <a:pt x="852" y="781"/>
                    </a:lnTo>
                    <a:lnTo>
                      <a:pt x="915" y="781"/>
                    </a:lnTo>
                    <a:lnTo>
                      <a:pt x="981" y="801"/>
                    </a:lnTo>
                    <a:lnTo>
                      <a:pt x="1143" y="808"/>
                    </a:lnTo>
                    <a:lnTo>
                      <a:pt x="1258" y="746"/>
                    </a:lnTo>
                    <a:lnTo>
                      <a:pt x="1264" y="616"/>
                    </a:lnTo>
                    <a:lnTo>
                      <a:pt x="1271" y="527"/>
                    </a:lnTo>
                    <a:lnTo>
                      <a:pt x="1277" y="437"/>
                    </a:lnTo>
                    <a:lnTo>
                      <a:pt x="1264" y="288"/>
                    </a:lnTo>
                    <a:lnTo>
                      <a:pt x="1229" y="233"/>
                    </a:lnTo>
                    <a:lnTo>
                      <a:pt x="1126" y="165"/>
                    </a:lnTo>
                    <a:lnTo>
                      <a:pt x="1160" y="172"/>
                    </a:lnTo>
                    <a:lnTo>
                      <a:pt x="1264" y="219"/>
                    </a:lnTo>
                    <a:lnTo>
                      <a:pt x="1223" y="124"/>
                    </a:lnTo>
                    <a:lnTo>
                      <a:pt x="1188" y="74"/>
                    </a:lnTo>
                    <a:lnTo>
                      <a:pt x="1160" y="42"/>
                    </a:lnTo>
                    <a:lnTo>
                      <a:pt x="104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7" name="Freeform 117"/>
              <p:cNvSpPr>
                <a:spLocks/>
              </p:cNvSpPr>
              <p:nvPr/>
            </p:nvSpPr>
            <p:spPr bwMode="auto">
              <a:xfrm>
                <a:off x="4966" y="3359"/>
                <a:ext cx="46" cy="35"/>
              </a:xfrm>
              <a:custGeom>
                <a:avLst/>
                <a:gdLst>
                  <a:gd name="T0" fmla="*/ 0 w 321"/>
                  <a:gd name="T1" fmla="*/ 0 h 287"/>
                  <a:gd name="T2" fmla="*/ 0 w 321"/>
                  <a:gd name="T3" fmla="*/ 23 h 287"/>
                  <a:gd name="T4" fmla="*/ 41 w 321"/>
                  <a:gd name="T5" fmla="*/ 78 h 287"/>
                  <a:gd name="T6" fmla="*/ 82 w 321"/>
                  <a:gd name="T7" fmla="*/ 108 h 287"/>
                  <a:gd name="T8" fmla="*/ 166 w 321"/>
                  <a:gd name="T9" fmla="*/ 172 h 287"/>
                  <a:gd name="T10" fmla="*/ 201 w 321"/>
                  <a:gd name="T11" fmla="*/ 199 h 287"/>
                  <a:gd name="T12" fmla="*/ 283 w 321"/>
                  <a:gd name="T13" fmla="*/ 261 h 287"/>
                  <a:gd name="T14" fmla="*/ 194 w 321"/>
                  <a:gd name="T15" fmla="*/ 233 h 287"/>
                  <a:gd name="T16" fmla="*/ 105 w 321"/>
                  <a:gd name="T17" fmla="*/ 205 h 287"/>
                  <a:gd name="T18" fmla="*/ 18 w 321"/>
                  <a:gd name="T19" fmla="*/ 199 h 287"/>
                  <a:gd name="T20" fmla="*/ 24 w 321"/>
                  <a:gd name="T21" fmla="*/ 226 h 287"/>
                  <a:gd name="T22" fmla="*/ 166 w 321"/>
                  <a:gd name="T23" fmla="*/ 252 h 287"/>
                  <a:gd name="T24" fmla="*/ 241 w 321"/>
                  <a:gd name="T25" fmla="*/ 280 h 287"/>
                  <a:gd name="T26" fmla="*/ 283 w 321"/>
                  <a:gd name="T27" fmla="*/ 287 h 287"/>
                  <a:gd name="T28" fmla="*/ 318 w 321"/>
                  <a:gd name="T29" fmla="*/ 276 h 287"/>
                  <a:gd name="T30" fmla="*/ 321 w 321"/>
                  <a:gd name="T31" fmla="*/ 242 h 287"/>
                  <a:gd name="T32" fmla="*/ 293 w 321"/>
                  <a:gd name="T33" fmla="*/ 217 h 287"/>
                  <a:gd name="T34" fmla="*/ 253 w 321"/>
                  <a:gd name="T35" fmla="*/ 177 h 287"/>
                  <a:gd name="T36" fmla="*/ 204 w 321"/>
                  <a:gd name="T37" fmla="*/ 123 h 287"/>
                  <a:gd name="T38" fmla="*/ 157 w 321"/>
                  <a:gd name="T39" fmla="*/ 61 h 287"/>
                  <a:gd name="T40" fmla="*/ 99 w 321"/>
                  <a:gd name="T41" fmla="*/ 19 h 287"/>
                  <a:gd name="T42" fmla="*/ 38 w 321"/>
                  <a:gd name="T43" fmla="*/ 3 h 287"/>
                  <a:gd name="T44" fmla="*/ 0 w 321"/>
                  <a:gd name="T4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1" h="287">
                    <a:moveTo>
                      <a:pt x="0" y="0"/>
                    </a:moveTo>
                    <a:lnTo>
                      <a:pt x="0" y="23"/>
                    </a:lnTo>
                    <a:lnTo>
                      <a:pt x="41" y="78"/>
                    </a:lnTo>
                    <a:lnTo>
                      <a:pt x="82" y="108"/>
                    </a:lnTo>
                    <a:lnTo>
                      <a:pt x="166" y="172"/>
                    </a:lnTo>
                    <a:lnTo>
                      <a:pt x="201" y="199"/>
                    </a:lnTo>
                    <a:lnTo>
                      <a:pt x="283" y="261"/>
                    </a:lnTo>
                    <a:lnTo>
                      <a:pt x="194" y="233"/>
                    </a:lnTo>
                    <a:lnTo>
                      <a:pt x="105" y="205"/>
                    </a:lnTo>
                    <a:lnTo>
                      <a:pt x="18" y="199"/>
                    </a:lnTo>
                    <a:lnTo>
                      <a:pt x="24" y="226"/>
                    </a:lnTo>
                    <a:lnTo>
                      <a:pt x="166" y="252"/>
                    </a:lnTo>
                    <a:lnTo>
                      <a:pt x="241" y="280"/>
                    </a:lnTo>
                    <a:lnTo>
                      <a:pt x="283" y="287"/>
                    </a:lnTo>
                    <a:lnTo>
                      <a:pt x="318" y="276"/>
                    </a:lnTo>
                    <a:lnTo>
                      <a:pt x="321" y="242"/>
                    </a:lnTo>
                    <a:lnTo>
                      <a:pt x="293" y="217"/>
                    </a:lnTo>
                    <a:lnTo>
                      <a:pt x="253" y="177"/>
                    </a:lnTo>
                    <a:lnTo>
                      <a:pt x="204" y="123"/>
                    </a:lnTo>
                    <a:lnTo>
                      <a:pt x="157" y="61"/>
                    </a:lnTo>
                    <a:lnTo>
                      <a:pt x="99" y="19"/>
                    </a:lnTo>
                    <a:lnTo>
                      <a:pt x="38" y="3"/>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8" name="Freeform 118"/>
              <p:cNvSpPr>
                <a:spLocks/>
              </p:cNvSpPr>
              <p:nvPr/>
            </p:nvSpPr>
            <p:spPr bwMode="auto">
              <a:xfrm>
                <a:off x="4969" y="3329"/>
                <a:ext cx="42" cy="47"/>
              </a:xfrm>
              <a:custGeom>
                <a:avLst/>
                <a:gdLst>
                  <a:gd name="T0" fmla="*/ 55 w 293"/>
                  <a:gd name="T1" fmla="*/ 0 h 375"/>
                  <a:gd name="T2" fmla="*/ 13 w 293"/>
                  <a:gd name="T3" fmla="*/ 6 h 375"/>
                  <a:gd name="T4" fmla="*/ 0 w 293"/>
                  <a:gd name="T5" fmla="*/ 41 h 375"/>
                  <a:gd name="T6" fmla="*/ 3 w 293"/>
                  <a:gd name="T7" fmla="*/ 70 h 375"/>
                  <a:gd name="T8" fmla="*/ 28 w 293"/>
                  <a:gd name="T9" fmla="*/ 110 h 375"/>
                  <a:gd name="T10" fmla="*/ 62 w 293"/>
                  <a:gd name="T11" fmla="*/ 121 h 375"/>
                  <a:gd name="T12" fmla="*/ 126 w 293"/>
                  <a:gd name="T13" fmla="*/ 162 h 375"/>
                  <a:gd name="T14" fmla="*/ 186 w 293"/>
                  <a:gd name="T15" fmla="*/ 212 h 375"/>
                  <a:gd name="T16" fmla="*/ 230 w 293"/>
                  <a:gd name="T17" fmla="*/ 282 h 375"/>
                  <a:gd name="T18" fmla="*/ 280 w 293"/>
                  <a:gd name="T19" fmla="*/ 354 h 375"/>
                  <a:gd name="T20" fmla="*/ 293 w 293"/>
                  <a:gd name="T21" fmla="*/ 375 h 375"/>
                  <a:gd name="T22" fmla="*/ 280 w 293"/>
                  <a:gd name="T23" fmla="*/ 291 h 375"/>
                  <a:gd name="T24" fmla="*/ 268 w 293"/>
                  <a:gd name="T25" fmla="*/ 215 h 375"/>
                  <a:gd name="T26" fmla="*/ 245 w 293"/>
                  <a:gd name="T27" fmla="*/ 151 h 375"/>
                  <a:gd name="T28" fmla="*/ 204 w 293"/>
                  <a:gd name="T29" fmla="*/ 93 h 375"/>
                  <a:gd name="T30" fmla="*/ 98 w 293"/>
                  <a:gd name="T31" fmla="*/ 10 h 375"/>
                  <a:gd name="T32" fmla="*/ 55 w 293"/>
                  <a:gd name="T33"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75">
                    <a:moveTo>
                      <a:pt x="55" y="0"/>
                    </a:moveTo>
                    <a:lnTo>
                      <a:pt x="13" y="6"/>
                    </a:lnTo>
                    <a:lnTo>
                      <a:pt x="0" y="41"/>
                    </a:lnTo>
                    <a:lnTo>
                      <a:pt x="3" y="70"/>
                    </a:lnTo>
                    <a:lnTo>
                      <a:pt x="28" y="110"/>
                    </a:lnTo>
                    <a:lnTo>
                      <a:pt x="62" y="121"/>
                    </a:lnTo>
                    <a:lnTo>
                      <a:pt x="126" y="162"/>
                    </a:lnTo>
                    <a:lnTo>
                      <a:pt x="186" y="212"/>
                    </a:lnTo>
                    <a:lnTo>
                      <a:pt x="230" y="282"/>
                    </a:lnTo>
                    <a:lnTo>
                      <a:pt x="280" y="354"/>
                    </a:lnTo>
                    <a:lnTo>
                      <a:pt x="293" y="375"/>
                    </a:lnTo>
                    <a:lnTo>
                      <a:pt x="280" y="291"/>
                    </a:lnTo>
                    <a:lnTo>
                      <a:pt x="268" y="215"/>
                    </a:lnTo>
                    <a:lnTo>
                      <a:pt x="245" y="151"/>
                    </a:lnTo>
                    <a:lnTo>
                      <a:pt x="204" y="93"/>
                    </a:lnTo>
                    <a:lnTo>
                      <a:pt x="98" y="10"/>
                    </a:lnTo>
                    <a:lnTo>
                      <a:pt x="55"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0999" name="Freeform 119"/>
              <p:cNvSpPr>
                <a:spLocks/>
              </p:cNvSpPr>
              <p:nvPr/>
            </p:nvSpPr>
            <p:spPr bwMode="auto">
              <a:xfrm>
                <a:off x="4961" y="3282"/>
                <a:ext cx="45" cy="28"/>
              </a:xfrm>
              <a:custGeom>
                <a:avLst/>
                <a:gdLst>
                  <a:gd name="T0" fmla="*/ 0 w 312"/>
                  <a:gd name="T1" fmla="*/ 217 h 217"/>
                  <a:gd name="T2" fmla="*/ 54 w 312"/>
                  <a:gd name="T3" fmla="*/ 170 h 217"/>
                  <a:gd name="T4" fmla="*/ 141 w 312"/>
                  <a:gd name="T5" fmla="*/ 136 h 217"/>
                  <a:gd name="T6" fmla="*/ 202 w 312"/>
                  <a:gd name="T7" fmla="*/ 120 h 217"/>
                  <a:gd name="T8" fmla="*/ 312 w 312"/>
                  <a:gd name="T9" fmla="*/ 0 h 217"/>
                  <a:gd name="T10" fmla="*/ 230 w 312"/>
                  <a:gd name="T11" fmla="*/ 47 h 217"/>
                  <a:gd name="T12" fmla="*/ 155 w 312"/>
                  <a:gd name="T13" fmla="*/ 80 h 217"/>
                  <a:gd name="T14" fmla="*/ 101 w 312"/>
                  <a:gd name="T15" fmla="*/ 108 h 217"/>
                  <a:gd name="T16" fmla="*/ 74 w 312"/>
                  <a:gd name="T17" fmla="*/ 136 h 217"/>
                  <a:gd name="T18" fmla="*/ 0 w 312"/>
                  <a:gd name="T1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217">
                    <a:moveTo>
                      <a:pt x="0" y="217"/>
                    </a:moveTo>
                    <a:lnTo>
                      <a:pt x="54" y="170"/>
                    </a:lnTo>
                    <a:lnTo>
                      <a:pt x="141" y="136"/>
                    </a:lnTo>
                    <a:lnTo>
                      <a:pt x="202" y="120"/>
                    </a:lnTo>
                    <a:lnTo>
                      <a:pt x="312" y="0"/>
                    </a:lnTo>
                    <a:lnTo>
                      <a:pt x="230" y="47"/>
                    </a:lnTo>
                    <a:lnTo>
                      <a:pt x="155" y="80"/>
                    </a:lnTo>
                    <a:lnTo>
                      <a:pt x="101" y="108"/>
                    </a:lnTo>
                    <a:lnTo>
                      <a:pt x="74" y="136"/>
                    </a:lnTo>
                    <a:lnTo>
                      <a:pt x="0" y="21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00" name="Freeform 120"/>
              <p:cNvSpPr>
                <a:spLocks/>
              </p:cNvSpPr>
              <p:nvPr/>
            </p:nvSpPr>
            <p:spPr bwMode="auto">
              <a:xfrm>
                <a:off x="4928" y="3332"/>
                <a:ext cx="25" cy="70"/>
              </a:xfrm>
              <a:custGeom>
                <a:avLst/>
                <a:gdLst>
                  <a:gd name="T0" fmla="*/ 0 w 176"/>
                  <a:gd name="T1" fmla="*/ 561 h 561"/>
                  <a:gd name="T2" fmla="*/ 87 w 176"/>
                  <a:gd name="T3" fmla="*/ 561 h 561"/>
                  <a:gd name="T4" fmla="*/ 116 w 176"/>
                  <a:gd name="T5" fmla="*/ 554 h 561"/>
                  <a:gd name="T6" fmla="*/ 116 w 176"/>
                  <a:gd name="T7" fmla="*/ 533 h 561"/>
                  <a:gd name="T8" fmla="*/ 135 w 176"/>
                  <a:gd name="T9" fmla="*/ 512 h 561"/>
                  <a:gd name="T10" fmla="*/ 163 w 176"/>
                  <a:gd name="T11" fmla="*/ 491 h 561"/>
                  <a:gd name="T12" fmla="*/ 149 w 176"/>
                  <a:gd name="T13" fmla="*/ 472 h 561"/>
                  <a:gd name="T14" fmla="*/ 149 w 176"/>
                  <a:gd name="T15" fmla="*/ 444 h 561"/>
                  <a:gd name="T16" fmla="*/ 170 w 176"/>
                  <a:gd name="T17" fmla="*/ 410 h 561"/>
                  <a:gd name="T18" fmla="*/ 170 w 176"/>
                  <a:gd name="T19" fmla="*/ 375 h 561"/>
                  <a:gd name="T20" fmla="*/ 156 w 176"/>
                  <a:gd name="T21" fmla="*/ 334 h 561"/>
                  <a:gd name="T22" fmla="*/ 156 w 176"/>
                  <a:gd name="T23" fmla="*/ 244 h 561"/>
                  <a:gd name="T24" fmla="*/ 176 w 176"/>
                  <a:gd name="T25" fmla="*/ 163 h 561"/>
                  <a:gd name="T26" fmla="*/ 170 w 176"/>
                  <a:gd name="T27" fmla="*/ 102 h 561"/>
                  <a:gd name="T28" fmla="*/ 170 w 176"/>
                  <a:gd name="T29" fmla="*/ 0 h 561"/>
                  <a:gd name="T30" fmla="*/ 116 w 176"/>
                  <a:gd name="T31" fmla="*/ 155 h 561"/>
                  <a:gd name="T32" fmla="*/ 67 w 176"/>
                  <a:gd name="T33" fmla="*/ 300 h 561"/>
                  <a:gd name="T34" fmla="*/ 35 w 176"/>
                  <a:gd name="T35" fmla="*/ 456 h 561"/>
                  <a:gd name="T36" fmla="*/ 0 w 176"/>
                  <a:gd name="T37" fmla="*/ 56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561">
                    <a:moveTo>
                      <a:pt x="0" y="561"/>
                    </a:moveTo>
                    <a:lnTo>
                      <a:pt x="87" y="561"/>
                    </a:lnTo>
                    <a:lnTo>
                      <a:pt x="116" y="554"/>
                    </a:lnTo>
                    <a:lnTo>
                      <a:pt x="116" y="533"/>
                    </a:lnTo>
                    <a:lnTo>
                      <a:pt x="135" y="512"/>
                    </a:lnTo>
                    <a:lnTo>
                      <a:pt x="163" y="491"/>
                    </a:lnTo>
                    <a:lnTo>
                      <a:pt x="149" y="472"/>
                    </a:lnTo>
                    <a:lnTo>
                      <a:pt x="149" y="444"/>
                    </a:lnTo>
                    <a:lnTo>
                      <a:pt x="170" y="410"/>
                    </a:lnTo>
                    <a:lnTo>
                      <a:pt x="170" y="375"/>
                    </a:lnTo>
                    <a:lnTo>
                      <a:pt x="156" y="334"/>
                    </a:lnTo>
                    <a:lnTo>
                      <a:pt x="156" y="244"/>
                    </a:lnTo>
                    <a:lnTo>
                      <a:pt x="176" y="163"/>
                    </a:lnTo>
                    <a:lnTo>
                      <a:pt x="170" y="102"/>
                    </a:lnTo>
                    <a:lnTo>
                      <a:pt x="170" y="0"/>
                    </a:lnTo>
                    <a:lnTo>
                      <a:pt x="116" y="155"/>
                    </a:lnTo>
                    <a:lnTo>
                      <a:pt x="67" y="300"/>
                    </a:lnTo>
                    <a:lnTo>
                      <a:pt x="35" y="456"/>
                    </a:lnTo>
                    <a:lnTo>
                      <a:pt x="0" y="561"/>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01" name="Freeform 121"/>
              <p:cNvSpPr>
                <a:spLocks/>
              </p:cNvSpPr>
              <p:nvPr/>
            </p:nvSpPr>
            <p:spPr bwMode="auto">
              <a:xfrm>
                <a:off x="4965" y="3408"/>
                <a:ext cx="45" cy="13"/>
              </a:xfrm>
              <a:custGeom>
                <a:avLst/>
                <a:gdLst>
                  <a:gd name="T0" fmla="*/ 251 w 314"/>
                  <a:gd name="T1" fmla="*/ 51 h 105"/>
                  <a:gd name="T2" fmla="*/ 182 w 314"/>
                  <a:gd name="T3" fmla="*/ 21 h 105"/>
                  <a:gd name="T4" fmla="*/ 119 w 314"/>
                  <a:gd name="T5" fmla="*/ 4 h 105"/>
                  <a:gd name="T6" fmla="*/ 34 w 314"/>
                  <a:gd name="T7" fmla="*/ 0 h 105"/>
                  <a:gd name="T8" fmla="*/ 0 w 314"/>
                  <a:gd name="T9" fmla="*/ 6 h 105"/>
                  <a:gd name="T10" fmla="*/ 15 w 314"/>
                  <a:gd name="T11" fmla="*/ 40 h 105"/>
                  <a:gd name="T12" fmla="*/ 48 w 314"/>
                  <a:gd name="T13" fmla="*/ 66 h 105"/>
                  <a:gd name="T14" fmla="*/ 122 w 314"/>
                  <a:gd name="T15" fmla="*/ 86 h 105"/>
                  <a:gd name="T16" fmla="*/ 238 w 314"/>
                  <a:gd name="T17" fmla="*/ 105 h 105"/>
                  <a:gd name="T18" fmla="*/ 314 w 314"/>
                  <a:gd name="T19" fmla="*/ 100 h 105"/>
                  <a:gd name="T20" fmla="*/ 251 w 314"/>
                  <a:gd name="T21" fmla="*/ 5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4" h="105">
                    <a:moveTo>
                      <a:pt x="251" y="51"/>
                    </a:moveTo>
                    <a:lnTo>
                      <a:pt x="182" y="21"/>
                    </a:lnTo>
                    <a:lnTo>
                      <a:pt x="119" y="4"/>
                    </a:lnTo>
                    <a:lnTo>
                      <a:pt x="34" y="0"/>
                    </a:lnTo>
                    <a:lnTo>
                      <a:pt x="0" y="6"/>
                    </a:lnTo>
                    <a:lnTo>
                      <a:pt x="15" y="40"/>
                    </a:lnTo>
                    <a:lnTo>
                      <a:pt x="48" y="66"/>
                    </a:lnTo>
                    <a:lnTo>
                      <a:pt x="122" y="86"/>
                    </a:lnTo>
                    <a:lnTo>
                      <a:pt x="238" y="105"/>
                    </a:lnTo>
                    <a:lnTo>
                      <a:pt x="314" y="100"/>
                    </a:lnTo>
                    <a:lnTo>
                      <a:pt x="251" y="51"/>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02" name="Freeform 122"/>
              <p:cNvSpPr>
                <a:spLocks/>
              </p:cNvSpPr>
              <p:nvPr/>
            </p:nvSpPr>
            <p:spPr bwMode="auto">
              <a:xfrm>
                <a:off x="4928" y="3415"/>
                <a:ext cx="27" cy="29"/>
              </a:xfrm>
              <a:custGeom>
                <a:avLst/>
                <a:gdLst>
                  <a:gd name="T0" fmla="*/ 87 w 191"/>
                  <a:gd name="T1" fmla="*/ 64 h 235"/>
                  <a:gd name="T2" fmla="*/ 64 w 191"/>
                  <a:gd name="T3" fmla="*/ 14 h 235"/>
                  <a:gd name="T4" fmla="*/ 28 w 191"/>
                  <a:gd name="T5" fmla="*/ 0 h 235"/>
                  <a:gd name="T6" fmla="*/ 3 w 191"/>
                  <a:gd name="T7" fmla="*/ 11 h 235"/>
                  <a:gd name="T8" fmla="*/ 0 w 191"/>
                  <a:gd name="T9" fmla="*/ 38 h 235"/>
                  <a:gd name="T10" fmla="*/ 16 w 191"/>
                  <a:gd name="T11" fmla="*/ 83 h 235"/>
                  <a:gd name="T12" fmla="*/ 44 w 191"/>
                  <a:gd name="T13" fmla="*/ 125 h 235"/>
                  <a:gd name="T14" fmla="*/ 77 w 191"/>
                  <a:gd name="T15" fmla="*/ 163 h 235"/>
                  <a:gd name="T16" fmla="*/ 122 w 191"/>
                  <a:gd name="T17" fmla="*/ 201 h 235"/>
                  <a:gd name="T18" fmla="*/ 191 w 191"/>
                  <a:gd name="T19" fmla="*/ 235 h 235"/>
                  <a:gd name="T20" fmla="*/ 129 w 191"/>
                  <a:gd name="T21" fmla="*/ 166 h 235"/>
                  <a:gd name="T22" fmla="*/ 109 w 191"/>
                  <a:gd name="T23" fmla="*/ 118 h 235"/>
                  <a:gd name="T24" fmla="*/ 87 w 191"/>
                  <a:gd name="T25" fmla="*/ 6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35">
                    <a:moveTo>
                      <a:pt x="87" y="64"/>
                    </a:moveTo>
                    <a:lnTo>
                      <a:pt x="64" y="14"/>
                    </a:lnTo>
                    <a:lnTo>
                      <a:pt x="28" y="0"/>
                    </a:lnTo>
                    <a:lnTo>
                      <a:pt x="3" y="11"/>
                    </a:lnTo>
                    <a:lnTo>
                      <a:pt x="0" y="38"/>
                    </a:lnTo>
                    <a:lnTo>
                      <a:pt x="16" y="83"/>
                    </a:lnTo>
                    <a:lnTo>
                      <a:pt x="44" y="125"/>
                    </a:lnTo>
                    <a:lnTo>
                      <a:pt x="77" y="163"/>
                    </a:lnTo>
                    <a:lnTo>
                      <a:pt x="122" y="201"/>
                    </a:lnTo>
                    <a:lnTo>
                      <a:pt x="191" y="235"/>
                    </a:lnTo>
                    <a:lnTo>
                      <a:pt x="129" y="166"/>
                    </a:lnTo>
                    <a:lnTo>
                      <a:pt x="109" y="118"/>
                    </a:lnTo>
                    <a:lnTo>
                      <a:pt x="87" y="6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03" name="Freeform 123"/>
              <p:cNvSpPr>
                <a:spLocks/>
              </p:cNvSpPr>
              <p:nvPr/>
            </p:nvSpPr>
            <p:spPr bwMode="auto">
              <a:xfrm>
                <a:off x="4972" y="3260"/>
                <a:ext cx="65" cy="35"/>
              </a:xfrm>
              <a:custGeom>
                <a:avLst/>
                <a:gdLst>
                  <a:gd name="T0" fmla="*/ 0 w 456"/>
                  <a:gd name="T1" fmla="*/ 283 h 283"/>
                  <a:gd name="T2" fmla="*/ 15 w 456"/>
                  <a:gd name="T3" fmla="*/ 166 h 283"/>
                  <a:gd name="T4" fmla="*/ 111 w 456"/>
                  <a:gd name="T5" fmla="*/ 126 h 283"/>
                  <a:gd name="T6" fmla="*/ 240 w 456"/>
                  <a:gd name="T7" fmla="*/ 75 h 283"/>
                  <a:gd name="T8" fmla="*/ 332 w 456"/>
                  <a:gd name="T9" fmla="*/ 38 h 283"/>
                  <a:gd name="T10" fmla="*/ 421 w 456"/>
                  <a:gd name="T11" fmla="*/ 0 h 283"/>
                  <a:gd name="T12" fmla="*/ 456 w 456"/>
                  <a:gd name="T13" fmla="*/ 82 h 283"/>
                  <a:gd name="T14" fmla="*/ 372 w 456"/>
                  <a:gd name="T15" fmla="*/ 129 h 283"/>
                  <a:gd name="T16" fmla="*/ 275 w 456"/>
                  <a:gd name="T17" fmla="*/ 163 h 283"/>
                  <a:gd name="T18" fmla="*/ 198 w 456"/>
                  <a:gd name="T19" fmla="*/ 185 h 283"/>
                  <a:gd name="T20" fmla="*/ 107 w 456"/>
                  <a:gd name="T21" fmla="*/ 235 h 283"/>
                  <a:gd name="T22" fmla="*/ 0 w 456"/>
                  <a:gd name="T23"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6" h="283">
                    <a:moveTo>
                      <a:pt x="0" y="283"/>
                    </a:moveTo>
                    <a:lnTo>
                      <a:pt x="15" y="166"/>
                    </a:lnTo>
                    <a:lnTo>
                      <a:pt x="111" y="126"/>
                    </a:lnTo>
                    <a:lnTo>
                      <a:pt x="240" y="75"/>
                    </a:lnTo>
                    <a:lnTo>
                      <a:pt x="332" y="38"/>
                    </a:lnTo>
                    <a:lnTo>
                      <a:pt x="421" y="0"/>
                    </a:lnTo>
                    <a:lnTo>
                      <a:pt x="456" y="82"/>
                    </a:lnTo>
                    <a:lnTo>
                      <a:pt x="372" y="129"/>
                    </a:lnTo>
                    <a:lnTo>
                      <a:pt x="275" y="163"/>
                    </a:lnTo>
                    <a:lnTo>
                      <a:pt x="198" y="185"/>
                    </a:lnTo>
                    <a:lnTo>
                      <a:pt x="107" y="235"/>
                    </a:lnTo>
                    <a:lnTo>
                      <a:pt x="0" y="283"/>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pic>
        <p:nvPicPr>
          <p:cNvPr id="251004" name="Picture 124" descr="j034637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73700" y="4592600"/>
            <a:ext cx="269875" cy="341313"/>
          </a:xfrm>
          <a:prstGeom prst="rect">
            <a:avLst/>
          </a:prstGeom>
          <a:noFill/>
          <a:extLst>
            <a:ext uri="{909E8E84-426E-40DD-AFC4-6F175D3DCCD1}">
              <a14:hiddenFill xmlns:a14="http://schemas.microsoft.com/office/drawing/2010/main">
                <a:solidFill>
                  <a:srgbClr val="FFFFFF"/>
                </a:solidFill>
              </a14:hiddenFill>
            </a:ext>
          </a:extLst>
        </p:spPr>
      </p:pic>
      <p:grpSp>
        <p:nvGrpSpPr>
          <p:cNvPr id="251005" name="Group 125"/>
          <p:cNvGrpSpPr>
            <a:grpSpLocks/>
          </p:cNvGrpSpPr>
          <p:nvPr/>
        </p:nvGrpSpPr>
        <p:grpSpPr bwMode="auto">
          <a:xfrm>
            <a:off x="4824413" y="4319550"/>
            <a:ext cx="795337" cy="854075"/>
            <a:chOff x="3039" y="2416"/>
            <a:chExt cx="405" cy="472"/>
          </a:xfrm>
        </p:grpSpPr>
        <p:grpSp>
          <p:nvGrpSpPr>
            <p:cNvPr id="251006" name="Group 126"/>
            <p:cNvGrpSpPr>
              <a:grpSpLocks/>
            </p:cNvGrpSpPr>
            <p:nvPr/>
          </p:nvGrpSpPr>
          <p:grpSpPr bwMode="auto">
            <a:xfrm>
              <a:off x="3114" y="2426"/>
              <a:ext cx="135" cy="127"/>
              <a:chOff x="3102" y="3152"/>
              <a:chExt cx="135" cy="127"/>
            </a:xfrm>
          </p:grpSpPr>
          <p:grpSp>
            <p:nvGrpSpPr>
              <p:cNvPr id="251007" name="Group 127"/>
              <p:cNvGrpSpPr>
                <a:grpSpLocks/>
              </p:cNvGrpSpPr>
              <p:nvPr/>
            </p:nvGrpSpPr>
            <p:grpSpPr bwMode="auto">
              <a:xfrm>
                <a:off x="3102" y="3152"/>
                <a:ext cx="135" cy="127"/>
                <a:chOff x="3102" y="3152"/>
                <a:chExt cx="135" cy="127"/>
              </a:xfrm>
            </p:grpSpPr>
            <p:sp>
              <p:nvSpPr>
                <p:cNvPr id="251008" name="Freeform 128"/>
                <p:cNvSpPr>
                  <a:spLocks/>
                </p:cNvSpPr>
                <p:nvPr/>
              </p:nvSpPr>
              <p:spPr bwMode="auto">
                <a:xfrm>
                  <a:off x="3102" y="3152"/>
                  <a:ext cx="135" cy="127"/>
                </a:xfrm>
                <a:custGeom>
                  <a:avLst/>
                  <a:gdLst>
                    <a:gd name="T0" fmla="*/ 564 w 811"/>
                    <a:gd name="T1" fmla="*/ 27 h 886"/>
                    <a:gd name="T2" fmla="*/ 669 w 811"/>
                    <a:gd name="T3" fmla="*/ 62 h 886"/>
                    <a:gd name="T4" fmla="*/ 707 w 811"/>
                    <a:gd name="T5" fmla="*/ 134 h 886"/>
                    <a:gd name="T6" fmla="*/ 739 w 811"/>
                    <a:gd name="T7" fmla="*/ 234 h 886"/>
                    <a:gd name="T8" fmla="*/ 744 w 811"/>
                    <a:gd name="T9" fmla="*/ 276 h 886"/>
                    <a:gd name="T10" fmla="*/ 739 w 811"/>
                    <a:gd name="T11" fmla="*/ 314 h 886"/>
                    <a:gd name="T12" fmla="*/ 725 w 811"/>
                    <a:gd name="T13" fmla="*/ 343 h 886"/>
                    <a:gd name="T14" fmla="*/ 746 w 811"/>
                    <a:gd name="T15" fmla="*/ 397 h 886"/>
                    <a:gd name="T16" fmla="*/ 774 w 811"/>
                    <a:gd name="T17" fmla="*/ 449 h 886"/>
                    <a:gd name="T18" fmla="*/ 787 w 811"/>
                    <a:gd name="T19" fmla="*/ 465 h 886"/>
                    <a:gd name="T20" fmla="*/ 799 w 811"/>
                    <a:gd name="T21" fmla="*/ 479 h 886"/>
                    <a:gd name="T22" fmla="*/ 807 w 811"/>
                    <a:gd name="T23" fmla="*/ 491 h 886"/>
                    <a:gd name="T24" fmla="*/ 811 w 811"/>
                    <a:gd name="T25" fmla="*/ 507 h 886"/>
                    <a:gd name="T26" fmla="*/ 806 w 811"/>
                    <a:gd name="T27" fmla="*/ 521 h 886"/>
                    <a:gd name="T28" fmla="*/ 795 w 811"/>
                    <a:gd name="T29" fmla="*/ 527 h 886"/>
                    <a:gd name="T30" fmla="*/ 762 w 811"/>
                    <a:gd name="T31" fmla="*/ 535 h 886"/>
                    <a:gd name="T32" fmla="*/ 748 w 811"/>
                    <a:gd name="T33" fmla="*/ 543 h 886"/>
                    <a:gd name="T34" fmla="*/ 743 w 811"/>
                    <a:gd name="T35" fmla="*/ 562 h 886"/>
                    <a:gd name="T36" fmla="*/ 746 w 811"/>
                    <a:gd name="T37" fmla="*/ 583 h 886"/>
                    <a:gd name="T38" fmla="*/ 761 w 811"/>
                    <a:gd name="T39" fmla="*/ 616 h 886"/>
                    <a:gd name="T40" fmla="*/ 754 w 811"/>
                    <a:gd name="T41" fmla="*/ 633 h 886"/>
                    <a:gd name="T42" fmla="*/ 739 w 811"/>
                    <a:gd name="T43" fmla="*/ 647 h 886"/>
                    <a:gd name="T44" fmla="*/ 744 w 811"/>
                    <a:gd name="T45" fmla="*/ 659 h 886"/>
                    <a:gd name="T46" fmla="*/ 746 w 811"/>
                    <a:gd name="T47" fmla="*/ 670 h 886"/>
                    <a:gd name="T48" fmla="*/ 739 w 811"/>
                    <a:gd name="T49" fmla="*/ 682 h 886"/>
                    <a:gd name="T50" fmla="*/ 725 w 811"/>
                    <a:gd name="T51" fmla="*/ 689 h 886"/>
                    <a:gd name="T52" fmla="*/ 716 w 811"/>
                    <a:gd name="T53" fmla="*/ 706 h 886"/>
                    <a:gd name="T54" fmla="*/ 716 w 811"/>
                    <a:gd name="T55" fmla="*/ 733 h 886"/>
                    <a:gd name="T56" fmla="*/ 708 w 811"/>
                    <a:gd name="T57" fmla="*/ 750 h 886"/>
                    <a:gd name="T58" fmla="*/ 695 w 811"/>
                    <a:gd name="T59" fmla="*/ 763 h 886"/>
                    <a:gd name="T60" fmla="*/ 680 w 811"/>
                    <a:gd name="T61" fmla="*/ 773 h 886"/>
                    <a:gd name="T62" fmla="*/ 660 w 811"/>
                    <a:gd name="T63" fmla="*/ 779 h 886"/>
                    <a:gd name="T64" fmla="*/ 635 w 811"/>
                    <a:gd name="T65" fmla="*/ 782 h 886"/>
                    <a:gd name="T66" fmla="*/ 575 w 811"/>
                    <a:gd name="T67" fmla="*/ 779 h 886"/>
                    <a:gd name="T68" fmla="*/ 520 w 811"/>
                    <a:gd name="T69" fmla="*/ 773 h 886"/>
                    <a:gd name="T70" fmla="*/ 440 w 811"/>
                    <a:gd name="T71" fmla="*/ 886 h 886"/>
                    <a:gd name="T72" fmla="*/ 107 w 811"/>
                    <a:gd name="T73" fmla="*/ 748 h 886"/>
                    <a:gd name="T74" fmla="*/ 139 w 811"/>
                    <a:gd name="T75" fmla="*/ 701 h 886"/>
                    <a:gd name="T76" fmla="*/ 157 w 811"/>
                    <a:gd name="T77" fmla="*/ 658 h 886"/>
                    <a:gd name="T78" fmla="*/ 157 w 811"/>
                    <a:gd name="T79" fmla="*/ 597 h 886"/>
                    <a:gd name="T80" fmla="*/ 0 w 811"/>
                    <a:gd name="T81" fmla="*/ 469 h 886"/>
                    <a:gd name="T82" fmla="*/ 0 w 811"/>
                    <a:gd name="T83" fmla="*/ 164 h 886"/>
                    <a:gd name="T84" fmla="*/ 82 w 811"/>
                    <a:gd name="T85" fmla="*/ 80 h 886"/>
                    <a:gd name="T86" fmla="*/ 186 w 811"/>
                    <a:gd name="T87" fmla="*/ 37 h 886"/>
                    <a:gd name="T88" fmla="*/ 293 w 811"/>
                    <a:gd name="T89" fmla="*/ 0 h 886"/>
                    <a:gd name="T90" fmla="*/ 436 w 811"/>
                    <a:gd name="T91" fmla="*/ 17 h 886"/>
                    <a:gd name="T92" fmla="*/ 564 w 811"/>
                    <a:gd name="T93" fmla="*/ 27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1" h="886">
                      <a:moveTo>
                        <a:pt x="564" y="27"/>
                      </a:moveTo>
                      <a:lnTo>
                        <a:pt x="669" y="62"/>
                      </a:lnTo>
                      <a:lnTo>
                        <a:pt x="707" y="134"/>
                      </a:lnTo>
                      <a:lnTo>
                        <a:pt x="739" y="234"/>
                      </a:lnTo>
                      <a:lnTo>
                        <a:pt x="744" y="276"/>
                      </a:lnTo>
                      <a:lnTo>
                        <a:pt x="739" y="314"/>
                      </a:lnTo>
                      <a:lnTo>
                        <a:pt x="725" y="343"/>
                      </a:lnTo>
                      <a:lnTo>
                        <a:pt x="746" y="397"/>
                      </a:lnTo>
                      <a:lnTo>
                        <a:pt x="774" y="449"/>
                      </a:lnTo>
                      <a:lnTo>
                        <a:pt x="787" y="465"/>
                      </a:lnTo>
                      <a:lnTo>
                        <a:pt x="799" y="479"/>
                      </a:lnTo>
                      <a:lnTo>
                        <a:pt x="807" y="491"/>
                      </a:lnTo>
                      <a:lnTo>
                        <a:pt x="811" y="507"/>
                      </a:lnTo>
                      <a:lnTo>
                        <a:pt x="806" y="521"/>
                      </a:lnTo>
                      <a:lnTo>
                        <a:pt x="795" y="527"/>
                      </a:lnTo>
                      <a:lnTo>
                        <a:pt x="762" y="535"/>
                      </a:lnTo>
                      <a:lnTo>
                        <a:pt x="748" y="543"/>
                      </a:lnTo>
                      <a:lnTo>
                        <a:pt x="743" y="562"/>
                      </a:lnTo>
                      <a:lnTo>
                        <a:pt x="746" y="583"/>
                      </a:lnTo>
                      <a:lnTo>
                        <a:pt x="761" y="616"/>
                      </a:lnTo>
                      <a:lnTo>
                        <a:pt x="754" y="633"/>
                      </a:lnTo>
                      <a:lnTo>
                        <a:pt x="739" y="647"/>
                      </a:lnTo>
                      <a:lnTo>
                        <a:pt x="744" y="659"/>
                      </a:lnTo>
                      <a:lnTo>
                        <a:pt x="746" y="670"/>
                      </a:lnTo>
                      <a:lnTo>
                        <a:pt x="739" y="682"/>
                      </a:lnTo>
                      <a:lnTo>
                        <a:pt x="725" y="689"/>
                      </a:lnTo>
                      <a:lnTo>
                        <a:pt x="716" y="706"/>
                      </a:lnTo>
                      <a:lnTo>
                        <a:pt x="716" y="733"/>
                      </a:lnTo>
                      <a:lnTo>
                        <a:pt x="708" y="750"/>
                      </a:lnTo>
                      <a:lnTo>
                        <a:pt x="695" y="763"/>
                      </a:lnTo>
                      <a:lnTo>
                        <a:pt x="680" y="773"/>
                      </a:lnTo>
                      <a:lnTo>
                        <a:pt x="660" y="779"/>
                      </a:lnTo>
                      <a:lnTo>
                        <a:pt x="635" y="782"/>
                      </a:lnTo>
                      <a:lnTo>
                        <a:pt x="575" y="779"/>
                      </a:lnTo>
                      <a:lnTo>
                        <a:pt x="520" y="773"/>
                      </a:lnTo>
                      <a:lnTo>
                        <a:pt x="440" y="886"/>
                      </a:lnTo>
                      <a:lnTo>
                        <a:pt x="107" y="748"/>
                      </a:lnTo>
                      <a:lnTo>
                        <a:pt x="139" y="701"/>
                      </a:lnTo>
                      <a:lnTo>
                        <a:pt x="157" y="658"/>
                      </a:lnTo>
                      <a:lnTo>
                        <a:pt x="157" y="597"/>
                      </a:lnTo>
                      <a:lnTo>
                        <a:pt x="0" y="469"/>
                      </a:lnTo>
                      <a:lnTo>
                        <a:pt x="0" y="164"/>
                      </a:lnTo>
                      <a:lnTo>
                        <a:pt x="82" y="80"/>
                      </a:lnTo>
                      <a:lnTo>
                        <a:pt x="186" y="37"/>
                      </a:lnTo>
                      <a:lnTo>
                        <a:pt x="293" y="0"/>
                      </a:lnTo>
                      <a:lnTo>
                        <a:pt x="436" y="17"/>
                      </a:lnTo>
                      <a:lnTo>
                        <a:pt x="564" y="27"/>
                      </a:lnTo>
                      <a:close/>
                    </a:path>
                  </a:pathLst>
                </a:custGeom>
                <a:solidFill>
                  <a:srgbClr val="FFC080"/>
                </a:solidFill>
                <a:ln w="3175">
                  <a:solidFill>
                    <a:srgbClr val="402000"/>
                  </a:solidFill>
                  <a:prstDash val="solid"/>
                  <a:round/>
                  <a:headEnd/>
                  <a:tailEnd/>
                </a:ln>
              </p:spPr>
              <p:txBody>
                <a:bodyPr/>
                <a:lstStyle/>
                <a:p>
                  <a:endParaRPr lang="en-US"/>
                </a:p>
              </p:txBody>
            </p:sp>
            <p:sp>
              <p:nvSpPr>
                <p:cNvPr id="251009" name="Freeform 129"/>
                <p:cNvSpPr>
                  <a:spLocks/>
                </p:cNvSpPr>
                <p:nvPr/>
              </p:nvSpPr>
              <p:spPr bwMode="auto">
                <a:xfrm>
                  <a:off x="3159" y="3232"/>
                  <a:ext cx="16" cy="20"/>
                </a:xfrm>
                <a:custGeom>
                  <a:avLst/>
                  <a:gdLst>
                    <a:gd name="T0" fmla="*/ 0 w 94"/>
                    <a:gd name="T1" fmla="*/ 0 h 139"/>
                    <a:gd name="T2" fmla="*/ 27 w 94"/>
                    <a:gd name="T3" fmla="*/ 66 h 139"/>
                    <a:gd name="T4" fmla="*/ 52 w 94"/>
                    <a:gd name="T5" fmla="*/ 100 h 139"/>
                    <a:gd name="T6" fmla="*/ 94 w 94"/>
                    <a:gd name="T7" fmla="*/ 139 h 139"/>
                    <a:gd name="T8" fmla="*/ 38 w 94"/>
                    <a:gd name="T9" fmla="*/ 105 h 139"/>
                    <a:gd name="T10" fmla="*/ 11 w 94"/>
                    <a:gd name="T11" fmla="*/ 66 h 139"/>
                    <a:gd name="T12" fmla="*/ 0 w 94"/>
                    <a:gd name="T13" fmla="*/ 0 h 139"/>
                  </a:gdLst>
                  <a:ahLst/>
                  <a:cxnLst>
                    <a:cxn ang="0">
                      <a:pos x="T0" y="T1"/>
                    </a:cxn>
                    <a:cxn ang="0">
                      <a:pos x="T2" y="T3"/>
                    </a:cxn>
                    <a:cxn ang="0">
                      <a:pos x="T4" y="T5"/>
                    </a:cxn>
                    <a:cxn ang="0">
                      <a:pos x="T6" y="T7"/>
                    </a:cxn>
                    <a:cxn ang="0">
                      <a:pos x="T8" y="T9"/>
                    </a:cxn>
                    <a:cxn ang="0">
                      <a:pos x="T10" y="T11"/>
                    </a:cxn>
                    <a:cxn ang="0">
                      <a:pos x="T12" y="T13"/>
                    </a:cxn>
                  </a:cxnLst>
                  <a:rect l="0" t="0" r="r" b="b"/>
                  <a:pathLst>
                    <a:path w="94" h="139">
                      <a:moveTo>
                        <a:pt x="0" y="0"/>
                      </a:moveTo>
                      <a:lnTo>
                        <a:pt x="27" y="66"/>
                      </a:lnTo>
                      <a:lnTo>
                        <a:pt x="52" y="100"/>
                      </a:lnTo>
                      <a:lnTo>
                        <a:pt x="94" y="139"/>
                      </a:lnTo>
                      <a:lnTo>
                        <a:pt x="38" y="105"/>
                      </a:lnTo>
                      <a:lnTo>
                        <a:pt x="11" y="66"/>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1010" name="Group 130"/>
              <p:cNvGrpSpPr>
                <a:grpSpLocks/>
              </p:cNvGrpSpPr>
              <p:nvPr/>
            </p:nvGrpSpPr>
            <p:grpSpPr bwMode="auto">
              <a:xfrm>
                <a:off x="3190" y="3193"/>
                <a:ext cx="40" cy="57"/>
                <a:chOff x="3190" y="3193"/>
                <a:chExt cx="40" cy="57"/>
              </a:xfrm>
            </p:grpSpPr>
            <p:sp>
              <p:nvSpPr>
                <p:cNvPr id="251011" name="Freeform 131"/>
                <p:cNvSpPr>
                  <a:spLocks/>
                </p:cNvSpPr>
                <p:nvPr/>
              </p:nvSpPr>
              <p:spPr bwMode="auto">
                <a:xfrm>
                  <a:off x="3199" y="3203"/>
                  <a:ext cx="17" cy="7"/>
                </a:xfrm>
                <a:custGeom>
                  <a:avLst/>
                  <a:gdLst>
                    <a:gd name="T0" fmla="*/ 91 w 100"/>
                    <a:gd name="T1" fmla="*/ 0 h 55"/>
                    <a:gd name="T2" fmla="*/ 85 w 100"/>
                    <a:gd name="T3" fmla="*/ 7 h 55"/>
                    <a:gd name="T4" fmla="*/ 100 w 100"/>
                    <a:gd name="T5" fmla="*/ 14 h 55"/>
                    <a:gd name="T6" fmla="*/ 79 w 100"/>
                    <a:gd name="T7" fmla="*/ 11 h 55"/>
                    <a:gd name="T8" fmla="*/ 73 w 100"/>
                    <a:gd name="T9" fmla="*/ 29 h 55"/>
                    <a:gd name="T10" fmla="*/ 82 w 100"/>
                    <a:gd name="T11" fmla="*/ 37 h 55"/>
                    <a:gd name="T12" fmla="*/ 74 w 100"/>
                    <a:gd name="T13" fmla="*/ 37 h 55"/>
                    <a:gd name="T14" fmla="*/ 80 w 100"/>
                    <a:gd name="T15" fmla="*/ 55 h 55"/>
                    <a:gd name="T16" fmla="*/ 69 w 100"/>
                    <a:gd name="T17" fmla="*/ 36 h 55"/>
                    <a:gd name="T18" fmla="*/ 49 w 100"/>
                    <a:gd name="T19" fmla="*/ 36 h 55"/>
                    <a:gd name="T20" fmla="*/ 31 w 100"/>
                    <a:gd name="T21" fmla="*/ 29 h 55"/>
                    <a:gd name="T22" fmla="*/ 0 w 100"/>
                    <a:gd name="T23" fmla="*/ 28 h 55"/>
                    <a:gd name="T24" fmla="*/ 31 w 100"/>
                    <a:gd name="T25" fmla="*/ 10 h 55"/>
                    <a:gd name="T26" fmla="*/ 91 w 100"/>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55">
                      <a:moveTo>
                        <a:pt x="91" y="0"/>
                      </a:moveTo>
                      <a:lnTo>
                        <a:pt x="85" y="7"/>
                      </a:lnTo>
                      <a:lnTo>
                        <a:pt x="100" y="14"/>
                      </a:lnTo>
                      <a:lnTo>
                        <a:pt x="79" y="11"/>
                      </a:lnTo>
                      <a:lnTo>
                        <a:pt x="73" y="29"/>
                      </a:lnTo>
                      <a:lnTo>
                        <a:pt x="82" y="37"/>
                      </a:lnTo>
                      <a:lnTo>
                        <a:pt x="74" y="37"/>
                      </a:lnTo>
                      <a:lnTo>
                        <a:pt x="80" y="55"/>
                      </a:lnTo>
                      <a:lnTo>
                        <a:pt x="69" y="36"/>
                      </a:lnTo>
                      <a:lnTo>
                        <a:pt x="49" y="36"/>
                      </a:lnTo>
                      <a:lnTo>
                        <a:pt x="31" y="29"/>
                      </a:lnTo>
                      <a:lnTo>
                        <a:pt x="0" y="28"/>
                      </a:lnTo>
                      <a:lnTo>
                        <a:pt x="31" y="10"/>
                      </a:lnTo>
                      <a:lnTo>
                        <a:pt x="9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2" name="Freeform 132"/>
                <p:cNvSpPr>
                  <a:spLocks/>
                </p:cNvSpPr>
                <p:nvPr/>
              </p:nvSpPr>
              <p:spPr bwMode="auto">
                <a:xfrm>
                  <a:off x="3190" y="3193"/>
                  <a:ext cx="29" cy="6"/>
                </a:xfrm>
                <a:custGeom>
                  <a:avLst/>
                  <a:gdLst>
                    <a:gd name="T0" fmla="*/ 173 w 173"/>
                    <a:gd name="T1" fmla="*/ 19 h 37"/>
                    <a:gd name="T2" fmla="*/ 166 w 173"/>
                    <a:gd name="T3" fmla="*/ 34 h 37"/>
                    <a:gd name="T4" fmla="*/ 147 w 173"/>
                    <a:gd name="T5" fmla="*/ 37 h 37"/>
                    <a:gd name="T6" fmla="*/ 121 w 173"/>
                    <a:gd name="T7" fmla="*/ 27 h 37"/>
                    <a:gd name="T8" fmla="*/ 85 w 173"/>
                    <a:gd name="T9" fmla="*/ 19 h 37"/>
                    <a:gd name="T10" fmla="*/ 27 w 173"/>
                    <a:gd name="T11" fmla="*/ 18 h 37"/>
                    <a:gd name="T12" fmla="*/ 0 w 173"/>
                    <a:gd name="T13" fmla="*/ 21 h 37"/>
                    <a:gd name="T14" fmla="*/ 44 w 173"/>
                    <a:gd name="T15" fmla="*/ 9 h 37"/>
                    <a:gd name="T16" fmla="*/ 76 w 173"/>
                    <a:gd name="T17" fmla="*/ 5 h 37"/>
                    <a:gd name="T18" fmla="*/ 71 w 173"/>
                    <a:gd name="T19" fmla="*/ 0 h 37"/>
                    <a:gd name="T20" fmla="*/ 101 w 173"/>
                    <a:gd name="T21" fmla="*/ 7 h 37"/>
                    <a:gd name="T22" fmla="*/ 97 w 173"/>
                    <a:gd name="T23" fmla="*/ 3 h 37"/>
                    <a:gd name="T24" fmla="*/ 122 w 173"/>
                    <a:gd name="T25" fmla="*/ 9 h 37"/>
                    <a:gd name="T26" fmla="*/ 146 w 173"/>
                    <a:gd name="T27" fmla="*/ 9 h 37"/>
                    <a:gd name="T28" fmla="*/ 173 w 173"/>
                    <a:gd name="T29"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37">
                      <a:moveTo>
                        <a:pt x="173" y="19"/>
                      </a:moveTo>
                      <a:lnTo>
                        <a:pt x="166" y="34"/>
                      </a:lnTo>
                      <a:lnTo>
                        <a:pt x="147" y="37"/>
                      </a:lnTo>
                      <a:lnTo>
                        <a:pt x="121" y="27"/>
                      </a:lnTo>
                      <a:lnTo>
                        <a:pt x="85" y="19"/>
                      </a:lnTo>
                      <a:lnTo>
                        <a:pt x="27" y="18"/>
                      </a:lnTo>
                      <a:lnTo>
                        <a:pt x="0" y="21"/>
                      </a:lnTo>
                      <a:lnTo>
                        <a:pt x="44" y="9"/>
                      </a:lnTo>
                      <a:lnTo>
                        <a:pt x="76" y="5"/>
                      </a:lnTo>
                      <a:lnTo>
                        <a:pt x="71" y="0"/>
                      </a:lnTo>
                      <a:lnTo>
                        <a:pt x="101" y="7"/>
                      </a:lnTo>
                      <a:lnTo>
                        <a:pt x="97" y="3"/>
                      </a:lnTo>
                      <a:lnTo>
                        <a:pt x="122" y="9"/>
                      </a:lnTo>
                      <a:lnTo>
                        <a:pt x="146" y="9"/>
                      </a:lnTo>
                      <a:lnTo>
                        <a:pt x="173"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3" name="Freeform 133"/>
                <p:cNvSpPr>
                  <a:spLocks/>
                </p:cNvSpPr>
                <p:nvPr/>
              </p:nvSpPr>
              <p:spPr bwMode="auto">
                <a:xfrm>
                  <a:off x="3215" y="3240"/>
                  <a:ext cx="13" cy="8"/>
                </a:xfrm>
                <a:custGeom>
                  <a:avLst/>
                  <a:gdLst>
                    <a:gd name="T0" fmla="*/ 79 w 79"/>
                    <a:gd name="T1" fmla="*/ 7 h 58"/>
                    <a:gd name="T2" fmla="*/ 66 w 79"/>
                    <a:gd name="T3" fmla="*/ 2 h 58"/>
                    <a:gd name="T4" fmla="*/ 55 w 79"/>
                    <a:gd name="T5" fmla="*/ 0 h 58"/>
                    <a:gd name="T6" fmla="*/ 46 w 79"/>
                    <a:gd name="T7" fmla="*/ 8 h 58"/>
                    <a:gd name="T8" fmla="*/ 33 w 79"/>
                    <a:gd name="T9" fmla="*/ 15 h 58"/>
                    <a:gd name="T10" fmla="*/ 19 w 79"/>
                    <a:gd name="T11" fmla="*/ 21 h 58"/>
                    <a:gd name="T12" fmla="*/ 8 w 79"/>
                    <a:gd name="T13" fmla="*/ 25 h 58"/>
                    <a:gd name="T14" fmla="*/ 5 w 79"/>
                    <a:gd name="T15" fmla="*/ 18 h 58"/>
                    <a:gd name="T16" fmla="*/ 2 w 79"/>
                    <a:gd name="T17" fmla="*/ 32 h 58"/>
                    <a:gd name="T18" fmla="*/ 0 w 79"/>
                    <a:gd name="T19" fmla="*/ 44 h 58"/>
                    <a:gd name="T20" fmla="*/ 0 w 79"/>
                    <a:gd name="T21" fmla="*/ 52 h 58"/>
                    <a:gd name="T22" fmla="*/ 4 w 79"/>
                    <a:gd name="T23" fmla="*/ 58 h 58"/>
                    <a:gd name="T24" fmla="*/ 3 w 79"/>
                    <a:gd name="T25" fmla="*/ 46 h 58"/>
                    <a:gd name="T26" fmla="*/ 9 w 79"/>
                    <a:gd name="T27" fmla="*/ 32 h 58"/>
                    <a:gd name="T28" fmla="*/ 33 w 79"/>
                    <a:gd name="T29" fmla="*/ 27 h 58"/>
                    <a:gd name="T30" fmla="*/ 47 w 79"/>
                    <a:gd name="T31" fmla="*/ 30 h 58"/>
                    <a:gd name="T32" fmla="*/ 60 w 79"/>
                    <a:gd name="T33" fmla="*/ 32 h 58"/>
                    <a:gd name="T34" fmla="*/ 74 w 79"/>
                    <a:gd name="T35" fmla="*/ 19 h 58"/>
                    <a:gd name="T36" fmla="*/ 79 w 79"/>
                    <a:gd name="T37"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58">
                      <a:moveTo>
                        <a:pt x="79" y="7"/>
                      </a:moveTo>
                      <a:lnTo>
                        <a:pt x="66" y="2"/>
                      </a:lnTo>
                      <a:lnTo>
                        <a:pt x="55" y="0"/>
                      </a:lnTo>
                      <a:lnTo>
                        <a:pt x="46" y="8"/>
                      </a:lnTo>
                      <a:lnTo>
                        <a:pt x="33" y="15"/>
                      </a:lnTo>
                      <a:lnTo>
                        <a:pt x="19" y="21"/>
                      </a:lnTo>
                      <a:lnTo>
                        <a:pt x="8" y="25"/>
                      </a:lnTo>
                      <a:lnTo>
                        <a:pt x="5" y="18"/>
                      </a:lnTo>
                      <a:lnTo>
                        <a:pt x="2" y="32"/>
                      </a:lnTo>
                      <a:lnTo>
                        <a:pt x="0" y="44"/>
                      </a:lnTo>
                      <a:lnTo>
                        <a:pt x="0" y="52"/>
                      </a:lnTo>
                      <a:lnTo>
                        <a:pt x="4" y="58"/>
                      </a:lnTo>
                      <a:lnTo>
                        <a:pt x="3" y="46"/>
                      </a:lnTo>
                      <a:lnTo>
                        <a:pt x="9" y="32"/>
                      </a:lnTo>
                      <a:lnTo>
                        <a:pt x="33" y="27"/>
                      </a:lnTo>
                      <a:lnTo>
                        <a:pt x="47" y="30"/>
                      </a:lnTo>
                      <a:lnTo>
                        <a:pt x="60" y="32"/>
                      </a:lnTo>
                      <a:lnTo>
                        <a:pt x="74" y="19"/>
                      </a:lnTo>
                      <a:lnTo>
                        <a:pt x="79" y="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4" name="Freeform 134"/>
                <p:cNvSpPr>
                  <a:spLocks/>
                </p:cNvSpPr>
                <p:nvPr/>
              </p:nvSpPr>
              <p:spPr bwMode="auto">
                <a:xfrm>
                  <a:off x="3220" y="3249"/>
                  <a:ext cx="5" cy="1"/>
                </a:xfrm>
                <a:custGeom>
                  <a:avLst/>
                  <a:gdLst>
                    <a:gd name="T0" fmla="*/ 29 w 29"/>
                    <a:gd name="T1" fmla="*/ 2 h 10"/>
                    <a:gd name="T2" fmla="*/ 12 w 29"/>
                    <a:gd name="T3" fmla="*/ 0 h 10"/>
                    <a:gd name="T4" fmla="*/ 0 w 29"/>
                    <a:gd name="T5" fmla="*/ 3 h 10"/>
                    <a:gd name="T6" fmla="*/ 16 w 29"/>
                    <a:gd name="T7" fmla="*/ 10 h 10"/>
                    <a:gd name="T8" fmla="*/ 29 w 29"/>
                    <a:gd name="T9" fmla="*/ 2 h 10"/>
                  </a:gdLst>
                  <a:ahLst/>
                  <a:cxnLst>
                    <a:cxn ang="0">
                      <a:pos x="T0" y="T1"/>
                    </a:cxn>
                    <a:cxn ang="0">
                      <a:pos x="T2" y="T3"/>
                    </a:cxn>
                    <a:cxn ang="0">
                      <a:pos x="T4" y="T5"/>
                    </a:cxn>
                    <a:cxn ang="0">
                      <a:pos x="T6" y="T7"/>
                    </a:cxn>
                    <a:cxn ang="0">
                      <a:pos x="T8" y="T9"/>
                    </a:cxn>
                  </a:cxnLst>
                  <a:rect l="0" t="0" r="r" b="b"/>
                  <a:pathLst>
                    <a:path w="29" h="10">
                      <a:moveTo>
                        <a:pt x="29" y="2"/>
                      </a:moveTo>
                      <a:lnTo>
                        <a:pt x="12" y="0"/>
                      </a:lnTo>
                      <a:lnTo>
                        <a:pt x="0" y="3"/>
                      </a:lnTo>
                      <a:lnTo>
                        <a:pt x="16" y="10"/>
                      </a:lnTo>
                      <a:lnTo>
                        <a:pt x="29" y="2"/>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5" name="Freeform 135"/>
                <p:cNvSpPr>
                  <a:spLocks/>
                </p:cNvSpPr>
                <p:nvPr/>
              </p:nvSpPr>
              <p:spPr bwMode="auto">
                <a:xfrm>
                  <a:off x="3225" y="3226"/>
                  <a:ext cx="5" cy="2"/>
                </a:xfrm>
                <a:custGeom>
                  <a:avLst/>
                  <a:gdLst>
                    <a:gd name="T0" fmla="*/ 32 w 32"/>
                    <a:gd name="T1" fmla="*/ 0 h 12"/>
                    <a:gd name="T2" fmla="*/ 15 w 32"/>
                    <a:gd name="T3" fmla="*/ 0 h 12"/>
                    <a:gd name="T4" fmla="*/ 2 w 32"/>
                    <a:gd name="T5" fmla="*/ 4 h 12"/>
                    <a:gd name="T6" fmla="*/ 0 w 32"/>
                    <a:gd name="T7" fmla="*/ 11 h 12"/>
                    <a:gd name="T8" fmla="*/ 7 w 32"/>
                    <a:gd name="T9" fmla="*/ 12 h 12"/>
                    <a:gd name="T10" fmla="*/ 16 w 32"/>
                    <a:gd name="T11" fmla="*/ 9 h 12"/>
                    <a:gd name="T12" fmla="*/ 32 w 3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2" h="12">
                      <a:moveTo>
                        <a:pt x="32" y="0"/>
                      </a:moveTo>
                      <a:lnTo>
                        <a:pt x="15" y="0"/>
                      </a:lnTo>
                      <a:lnTo>
                        <a:pt x="2" y="4"/>
                      </a:lnTo>
                      <a:lnTo>
                        <a:pt x="0" y="11"/>
                      </a:lnTo>
                      <a:lnTo>
                        <a:pt x="7" y="12"/>
                      </a:lnTo>
                      <a:lnTo>
                        <a:pt x="16" y="9"/>
                      </a:lnTo>
                      <a:lnTo>
                        <a:pt x="32"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6" name="Freeform 136"/>
                <p:cNvSpPr>
                  <a:spLocks/>
                </p:cNvSpPr>
                <p:nvPr/>
              </p:nvSpPr>
              <p:spPr bwMode="auto">
                <a:xfrm>
                  <a:off x="3219" y="3224"/>
                  <a:ext cx="3" cy="4"/>
                </a:xfrm>
                <a:custGeom>
                  <a:avLst/>
                  <a:gdLst>
                    <a:gd name="T0" fmla="*/ 6 w 15"/>
                    <a:gd name="T1" fmla="*/ 0 h 29"/>
                    <a:gd name="T2" fmla="*/ 3 w 15"/>
                    <a:gd name="T3" fmla="*/ 10 h 29"/>
                    <a:gd name="T4" fmla="*/ 8 w 15"/>
                    <a:gd name="T5" fmla="*/ 24 h 29"/>
                    <a:gd name="T6" fmla="*/ 15 w 15"/>
                    <a:gd name="T7" fmla="*/ 29 h 29"/>
                    <a:gd name="T8" fmla="*/ 4 w 15"/>
                    <a:gd name="T9" fmla="*/ 25 h 29"/>
                    <a:gd name="T10" fmla="*/ 0 w 15"/>
                    <a:gd name="T11" fmla="*/ 21 h 29"/>
                    <a:gd name="T12" fmla="*/ 0 w 15"/>
                    <a:gd name="T13" fmla="*/ 14 h 29"/>
                    <a:gd name="T14" fmla="*/ 6 w 15"/>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9">
                      <a:moveTo>
                        <a:pt x="6" y="0"/>
                      </a:moveTo>
                      <a:lnTo>
                        <a:pt x="3" y="10"/>
                      </a:lnTo>
                      <a:lnTo>
                        <a:pt x="8" y="24"/>
                      </a:lnTo>
                      <a:lnTo>
                        <a:pt x="15" y="29"/>
                      </a:lnTo>
                      <a:lnTo>
                        <a:pt x="4" y="25"/>
                      </a:lnTo>
                      <a:lnTo>
                        <a:pt x="0" y="21"/>
                      </a:lnTo>
                      <a:lnTo>
                        <a:pt x="0" y="14"/>
                      </a:lnTo>
                      <a:lnTo>
                        <a:pt x="6"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17" name="Freeform 137"/>
                <p:cNvSpPr>
                  <a:spLocks/>
                </p:cNvSpPr>
                <p:nvPr/>
              </p:nvSpPr>
              <p:spPr bwMode="auto">
                <a:xfrm>
                  <a:off x="3204" y="3205"/>
                  <a:ext cx="3" cy="1"/>
                </a:xfrm>
                <a:custGeom>
                  <a:avLst/>
                  <a:gdLst>
                    <a:gd name="T0" fmla="*/ 21 w 21"/>
                    <a:gd name="T1" fmla="*/ 0 h 10"/>
                    <a:gd name="T2" fmla="*/ 21 w 21"/>
                    <a:gd name="T3" fmla="*/ 10 h 10"/>
                    <a:gd name="T4" fmla="*/ 13 w 21"/>
                    <a:gd name="T5" fmla="*/ 8 h 10"/>
                    <a:gd name="T6" fmla="*/ 6 w 21"/>
                    <a:gd name="T7" fmla="*/ 7 h 10"/>
                    <a:gd name="T8" fmla="*/ 0 w 21"/>
                    <a:gd name="T9" fmla="*/ 7 h 10"/>
                    <a:gd name="T10" fmla="*/ 7 w 21"/>
                    <a:gd name="T11" fmla="*/ 2 h 10"/>
                    <a:gd name="T12" fmla="*/ 21 w 2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1" y="0"/>
                      </a:moveTo>
                      <a:lnTo>
                        <a:pt x="21" y="10"/>
                      </a:lnTo>
                      <a:lnTo>
                        <a:pt x="13" y="8"/>
                      </a:lnTo>
                      <a:lnTo>
                        <a:pt x="6" y="7"/>
                      </a:lnTo>
                      <a:lnTo>
                        <a:pt x="0" y="7"/>
                      </a:lnTo>
                      <a:lnTo>
                        <a:pt x="7" y="2"/>
                      </a:lnTo>
                      <a:lnTo>
                        <a:pt x="21" y="0"/>
                      </a:lnTo>
                      <a:close/>
                    </a:path>
                  </a:pathLst>
                </a:custGeom>
                <a:solidFill>
                  <a:srgbClr val="FFC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1018" name="Group 138"/>
              <p:cNvGrpSpPr>
                <a:grpSpLocks/>
              </p:cNvGrpSpPr>
              <p:nvPr/>
            </p:nvGrpSpPr>
            <p:grpSpPr bwMode="auto">
              <a:xfrm>
                <a:off x="3145" y="3198"/>
                <a:ext cx="19" cy="27"/>
                <a:chOff x="3145" y="3198"/>
                <a:chExt cx="19" cy="27"/>
              </a:xfrm>
            </p:grpSpPr>
            <p:sp>
              <p:nvSpPr>
                <p:cNvPr id="251019" name="Freeform 139"/>
                <p:cNvSpPr>
                  <a:spLocks/>
                </p:cNvSpPr>
                <p:nvPr/>
              </p:nvSpPr>
              <p:spPr bwMode="auto">
                <a:xfrm>
                  <a:off x="3149" y="3201"/>
                  <a:ext cx="12" cy="20"/>
                </a:xfrm>
                <a:custGeom>
                  <a:avLst/>
                  <a:gdLst>
                    <a:gd name="T0" fmla="*/ 69 w 69"/>
                    <a:gd name="T1" fmla="*/ 27 h 140"/>
                    <a:gd name="T2" fmla="*/ 48 w 69"/>
                    <a:gd name="T3" fmla="*/ 10 h 140"/>
                    <a:gd name="T4" fmla="*/ 23 w 69"/>
                    <a:gd name="T5" fmla="*/ 14 h 140"/>
                    <a:gd name="T6" fmla="*/ 10 w 69"/>
                    <a:gd name="T7" fmla="*/ 37 h 140"/>
                    <a:gd name="T8" fmla="*/ 6 w 69"/>
                    <a:gd name="T9" fmla="*/ 68 h 140"/>
                    <a:gd name="T10" fmla="*/ 10 w 69"/>
                    <a:gd name="T11" fmla="*/ 94 h 140"/>
                    <a:gd name="T12" fmla="*/ 18 w 69"/>
                    <a:gd name="T13" fmla="*/ 114 h 140"/>
                    <a:gd name="T14" fmla="*/ 30 w 69"/>
                    <a:gd name="T15" fmla="*/ 83 h 140"/>
                    <a:gd name="T16" fmla="*/ 41 w 69"/>
                    <a:gd name="T17" fmla="*/ 65 h 140"/>
                    <a:gd name="T18" fmla="*/ 66 w 69"/>
                    <a:gd name="T19" fmla="*/ 54 h 140"/>
                    <a:gd name="T20" fmla="*/ 47 w 69"/>
                    <a:gd name="T21" fmla="*/ 78 h 140"/>
                    <a:gd name="T22" fmla="*/ 28 w 69"/>
                    <a:gd name="T23" fmla="*/ 98 h 140"/>
                    <a:gd name="T24" fmla="*/ 25 w 69"/>
                    <a:gd name="T25" fmla="*/ 120 h 140"/>
                    <a:gd name="T26" fmla="*/ 33 w 69"/>
                    <a:gd name="T27" fmla="*/ 136 h 140"/>
                    <a:gd name="T28" fmla="*/ 45 w 69"/>
                    <a:gd name="T29" fmla="*/ 140 h 140"/>
                    <a:gd name="T30" fmla="*/ 14 w 69"/>
                    <a:gd name="T31" fmla="*/ 134 h 140"/>
                    <a:gd name="T32" fmla="*/ 1 w 69"/>
                    <a:gd name="T33" fmla="*/ 104 h 140"/>
                    <a:gd name="T34" fmla="*/ 0 w 69"/>
                    <a:gd name="T35" fmla="*/ 66 h 140"/>
                    <a:gd name="T36" fmla="*/ 1 w 69"/>
                    <a:gd name="T37" fmla="*/ 30 h 140"/>
                    <a:gd name="T38" fmla="*/ 18 w 69"/>
                    <a:gd name="T39" fmla="*/ 8 h 140"/>
                    <a:gd name="T40" fmla="*/ 39 w 69"/>
                    <a:gd name="T41" fmla="*/ 0 h 140"/>
                    <a:gd name="T42" fmla="*/ 60 w 69"/>
                    <a:gd name="T43" fmla="*/ 4 h 140"/>
                    <a:gd name="T44" fmla="*/ 69 w 69"/>
                    <a:gd name="T45" fmla="*/ 2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140">
                      <a:moveTo>
                        <a:pt x="69" y="27"/>
                      </a:moveTo>
                      <a:lnTo>
                        <a:pt x="48" y="10"/>
                      </a:lnTo>
                      <a:lnTo>
                        <a:pt x="23" y="14"/>
                      </a:lnTo>
                      <a:lnTo>
                        <a:pt x="10" y="37"/>
                      </a:lnTo>
                      <a:lnTo>
                        <a:pt x="6" y="68"/>
                      </a:lnTo>
                      <a:lnTo>
                        <a:pt x="10" y="94"/>
                      </a:lnTo>
                      <a:lnTo>
                        <a:pt x="18" y="114"/>
                      </a:lnTo>
                      <a:lnTo>
                        <a:pt x="30" y="83"/>
                      </a:lnTo>
                      <a:lnTo>
                        <a:pt x="41" y="65"/>
                      </a:lnTo>
                      <a:lnTo>
                        <a:pt x="66" y="54"/>
                      </a:lnTo>
                      <a:lnTo>
                        <a:pt x="47" y="78"/>
                      </a:lnTo>
                      <a:lnTo>
                        <a:pt x="28" y="98"/>
                      </a:lnTo>
                      <a:lnTo>
                        <a:pt x="25" y="120"/>
                      </a:lnTo>
                      <a:lnTo>
                        <a:pt x="33" y="136"/>
                      </a:lnTo>
                      <a:lnTo>
                        <a:pt x="45" y="140"/>
                      </a:lnTo>
                      <a:lnTo>
                        <a:pt x="14" y="134"/>
                      </a:lnTo>
                      <a:lnTo>
                        <a:pt x="1" y="104"/>
                      </a:lnTo>
                      <a:lnTo>
                        <a:pt x="0" y="66"/>
                      </a:lnTo>
                      <a:lnTo>
                        <a:pt x="1" y="30"/>
                      </a:lnTo>
                      <a:lnTo>
                        <a:pt x="18" y="8"/>
                      </a:lnTo>
                      <a:lnTo>
                        <a:pt x="39" y="0"/>
                      </a:lnTo>
                      <a:lnTo>
                        <a:pt x="60" y="4"/>
                      </a:lnTo>
                      <a:lnTo>
                        <a:pt x="69" y="2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0" name="Freeform 140"/>
                <p:cNvSpPr>
                  <a:spLocks/>
                </p:cNvSpPr>
                <p:nvPr/>
              </p:nvSpPr>
              <p:spPr bwMode="auto">
                <a:xfrm>
                  <a:off x="3145" y="3198"/>
                  <a:ext cx="19" cy="27"/>
                </a:xfrm>
                <a:custGeom>
                  <a:avLst/>
                  <a:gdLst>
                    <a:gd name="T0" fmla="*/ 113 w 113"/>
                    <a:gd name="T1" fmla="*/ 45 h 188"/>
                    <a:gd name="T2" fmla="*/ 95 w 113"/>
                    <a:gd name="T3" fmla="*/ 15 h 188"/>
                    <a:gd name="T4" fmla="*/ 67 w 113"/>
                    <a:gd name="T5" fmla="*/ 7 h 188"/>
                    <a:gd name="T6" fmla="*/ 30 w 113"/>
                    <a:gd name="T7" fmla="*/ 12 h 188"/>
                    <a:gd name="T8" fmla="*/ 18 w 113"/>
                    <a:gd name="T9" fmla="*/ 30 h 188"/>
                    <a:gd name="T10" fmla="*/ 8 w 113"/>
                    <a:gd name="T11" fmla="*/ 58 h 188"/>
                    <a:gd name="T12" fmla="*/ 8 w 113"/>
                    <a:gd name="T13" fmla="*/ 81 h 188"/>
                    <a:gd name="T14" fmla="*/ 13 w 113"/>
                    <a:gd name="T15" fmla="*/ 97 h 188"/>
                    <a:gd name="T16" fmla="*/ 13 w 113"/>
                    <a:gd name="T17" fmla="*/ 120 h 188"/>
                    <a:gd name="T18" fmla="*/ 19 w 113"/>
                    <a:gd name="T19" fmla="*/ 146 h 188"/>
                    <a:gd name="T20" fmla="*/ 43 w 113"/>
                    <a:gd name="T21" fmla="*/ 173 h 188"/>
                    <a:gd name="T22" fmla="*/ 58 w 113"/>
                    <a:gd name="T23" fmla="*/ 173 h 188"/>
                    <a:gd name="T24" fmla="*/ 79 w 113"/>
                    <a:gd name="T25" fmla="*/ 173 h 188"/>
                    <a:gd name="T26" fmla="*/ 79 w 113"/>
                    <a:gd name="T27" fmla="*/ 178 h 188"/>
                    <a:gd name="T28" fmla="*/ 64 w 113"/>
                    <a:gd name="T29" fmla="*/ 188 h 188"/>
                    <a:gd name="T30" fmla="*/ 47 w 113"/>
                    <a:gd name="T31" fmla="*/ 185 h 188"/>
                    <a:gd name="T32" fmla="*/ 25 w 113"/>
                    <a:gd name="T33" fmla="*/ 176 h 188"/>
                    <a:gd name="T34" fmla="*/ 6 w 113"/>
                    <a:gd name="T35" fmla="*/ 148 h 188"/>
                    <a:gd name="T36" fmla="*/ 5 w 113"/>
                    <a:gd name="T37" fmla="*/ 105 h 188"/>
                    <a:gd name="T38" fmla="*/ 0 w 113"/>
                    <a:gd name="T39" fmla="*/ 76 h 188"/>
                    <a:gd name="T40" fmla="*/ 0 w 113"/>
                    <a:gd name="T41" fmla="*/ 51 h 188"/>
                    <a:gd name="T42" fmla="*/ 11 w 113"/>
                    <a:gd name="T43" fmla="*/ 26 h 188"/>
                    <a:gd name="T44" fmla="*/ 23 w 113"/>
                    <a:gd name="T45" fmla="*/ 7 h 188"/>
                    <a:gd name="T46" fmla="*/ 53 w 113"/>
                    <a:gd name="T47" fmla="*/ 0 h 188"/>
                    <a:gd name="T48" fmla="*/ 95 w 113"/>
                    <a:gd name="T49" fmla="*/ 4 h 188"/>
                    <a:gd name="T50" fmla="*/ 111 w 113"/>
                    <a:gd name="T51" fmla="*/ 15 h 188"/>
                    <a:gd name="T52" fmla="*/ 113 w 113"/>
                    <a:gd name="T53" fmla="*/ 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188">
                      <a:moveTo>
                        <a:pt x="113" y="45"/>
                      </a:moveTo>
                      <a:lnTo>
                        <a:pt x="95" y="15"/>
                      </a:lnTo>
                      <a:lnTo>
                        <a:pt x="67" y="7"/>
                      </a:lnTo>
                      <a:lnTo>
                        <a:pt x="30" y="12"/>
                      </a:lnTo>
                      <a:lnTo>
                        <a:pt x="18" y="30"/>
                      </a:lnTo>
                      <a:lnTo>
                        <a:pt x="8" y="58"/>
                      </a:lnTo>
                      <a:lnTo>
                        <a:pt x="8" y="81"/>
                      </a:lnTo>
                      <a:lnTo>
                        <a:pt x="13" y="97"/>
                      </a:lnTo>
                      <a:lnTo>
                        <a:pt x="13" y="120"/>
                      </a:lnTo>
                      <a:lnTo>
                        <a:pt x="19" y="146"/>
                      </a:lnTo>
                      <a:lnTo>
                        <a:pt x="43" y="173"/>
                      </a:lnTo>
                      <a:lnTo>
                        <a:pt x="58" y="173"/>
                      </a:lnTo>
                      <a:lnTo>
                        <a:pt x="79" y="173"/>
                      </a:lnTo>
                      <a:lnTo>
                        <a:pt x="79" y="178"/>
                      </a:lnTo>
                      <a:lnTo>
                        <a:pt x="64" y="188"/>
                      </a:lnTo>
                      <a:lnTo>
                        <a:pt x="47" y="185"/>
                      </a:lnTo>
                      <a:lnTo>
                        <a:pt x="25" y="176"/>
                      </a:lnTo>
                      <a:lnTo>
                        <a:pt x="6" y="148"/>
                      </a:lnTo>
                      <a:lnTo>
                        <a:pt x="5" y="105"/>
                      </a:lnTo>
                      <a:lnTo>
                        <a:pt x="0" y="76"/>
                      </a:lnTo>
                      <a:lnTo>
                        <a:pt x="0" y="51"/>
                      </a:lnTo>
                      <a:lnTo>
                        <a:pt x="11" y="26"/>
                      </a:lnTo>
                      <a:lnTo>
                        <a:pt x="23" y="7"/>
                      </a:lnTo>
                      <a:lnTo>
                        <a:pt x="53" y="0"/>
                      </a:lnTo>
                      <a:lnTo>
                        <a:pt x="95" y="4"/>
                      </a:lnTo>
                      <a:lnTo>
                        <a:pt x="111" y="15"/>
                      </a:lnTo>
                      <a:lnTo>
                        <a:pt x="113" y="4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251021" name="Freeform 141"/>
            <p:cNvSpPr>
              <a:spLocks/>
            </p:cNvSpPr>
            <p:nvPr/>
          </p:nvSpPr>
          <p:spPr bwMode="auto">
            <a:xfrm>
              <a:off x="3080" y="2527"/>
              <a:ext cx="354" cy="361"/>
            </a:xfrm>
            <a:custGeom>
              <a:avLst/>
              <a:gdLst>
                <a:gd name="T0" fmla="*/ 313 w 2125"/>
                <a:gd name="T1" fmla="*/ 0 h 2526"/>
                <a:gd name="T2" fmla="*/ 636 w 2125"/>
                <a:gd name="T3" fmla="*/ 266 h 2526"/>
                <a:gd name="T4" fmla="*/ 743 w 2125"/>
                <a:gd name="T5" fmla="*/ 461 h 2526"/>
                <a:gd name="T6" fmla="*/ 926 w 2125"/>
                <a:gd name="T7" fmla="*/ 761 h 2526"/>
                <a:gd name="T8" fmla="*/ 966 w 2125"/>
                <a:gd name="T9" fmla="*/ 895 h 2526"/>
                <a:gd name="T10" fmla="*/ 949 w 2125"/>
                <a:gd name="T11" fmla="*/ 1014 h 2526"/>
                <a:gd name="T12" fmla="*/ 935 w 2125"/>
                <a:gd name="T13" fmla="*/ 1125 h 2526"/>
                <a:gd name="T14" fmla="*/ 1470 w 2125"/>
                <a:gd name="T15" fmla="*/ 1224 h 2526"/>
                <a:gd name="T16" fmla="*/ 1629 w 2125"/>
                <a:gd name="T17" fmla="*/ 1262 h 2526"/>
                <a:gd name="T18" fmla="*/ 1651 w 2125"/>
                <a:gd name="T19" fmla="*/ 1371 h 2526"/>
                <a:gd name="T20" fmla="*/ 1348 w 2125"/>
                <a:gd name="T21" fmla="*/ 1433 h 2526"/>
                <a:gd name="T22" fmla="*/ 1052 w 2125"/>
                <a:gd name="T23" fmla="*/ 1451 h 2526"/>
                <a:gd name="T24" fmla="*/ 948 w 2125"/>
                <a:gd name="T25" fmla="*/ 1561 h 2526"/>
                <a:gd name="T26" fmla="*/ 930 w 2125"/>
                <a:gd name="T27" fmla="*/ 1702 h 2526"/>
                <a:gd name="T28" fmla="*/ 976 w 2125"/>
                <a:gd name="T29" fmla="*/ 1755 h 2526"/>
                <a:gd name="T30" fmla="*/ 1105 w 2125"/>
                <a:gd name="T31" fmla="*/ 1792 h 2526"/>
                <a:gd name="T32" fmla="*/ 1243 w 2125"/>
                <a:gd name="T33" fmla="*/ 1853 h 2526"/>
                <a:gd name="T34" fmla="*/ 1822 w 2125"/>
                <a:gd name="T35" fmla="*/ 2047 h 2526"/>
                <a:gd name="T36" fmla="*/ 1976 w 2125"/>
                <a:gd name="T37" fmla="*/ 2170 h 2526"/>
                <a:gd name="T38" fmla="*/ 2125 w 2125"/>
                <a:gd name="T39" fmla="*/ 2526 h 2526"/>
                <a:gd name="T40" fmla="*/ 1063 w 2125"/>
                <a:gd name="T41" fmla="*/ 2457 h 2526"/>
                <a:gd name="T42" fmla="*/ 460 w 2125"/>
                <a:gd name="T43" fmla="*/ 2452 h 2526"/>
                <a:gd name="T44" fmla="*/ 181 w 2125"/>
                <a:gd name="T45" fmla="*/ 2422 h 2526"/>
                <a:gd name="T46" fmla="*/ 54 w 2125"/>
                <a:gd name="T47" fmla="*/ 2328 h 2526"/>
                <a:gd name="T48" fmla="*/ 14 w 2125"/>
                <a:gd name="T49" fmla="*/ 2174 h 2526"/>
                <a:gd name="T50" fmla="*/ 80 w 2125"/>
                <a:gd name="T51" fmla="*/ 1921 h 2526"/>
                <a:gd name="T52" fmla="*/ 156 w 2125"/>
                <a:gd name="T53" fmla="*/ 1699 h 2526"/>
                <a:gd name="T54" fmla="*/ 142 w 2125"/>
                <a:gd name="T55" fmla="*/ 1527 h 2526"/>
                <a:gd name="T56" fmla="*/ 150 w 2125"/>
                <a:gd name="T57" fmla="*/ 1358 h 2526"/>
                <a:gd name="T58" fmla="*/ 29 w 2125"/>
                <a:gd name="T59" fmla="*/ 976 h 2526"/>
                <a:gd name="T60" fmla="*/ 0 w 2125"/>
                <a:gd name="T61" fmla="*/ 610 h 2526"/>
                <a:gd name="T62" fmla="*/ 46 w 2125"/>
                <a:gd name="T63" fmla="*/ 416 h 2526"/>
                <a:gd name="T64" fmla="*/ 131 w 2125"/>
                <a:gd name="T65" fmla="*/ 238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5" h="2526">
                  <a:moveTo>
                    <a:pt x="267" y="131"/>
                  </a:moveTo>
                  <a:lnTo>
                    <a:pt x="313" y="0"/>
                  </a:lnTo>
                  <a:lnTo>
                    <a:pt x="674" y="163"/>
                  </a:lnTo>
                  <a:lnTo>
                    <a:pt x="636" y="266"/>
                  </a:lnTo>
                  <a:lnTo>
                    <a:pt x="686" y="367"/>
                  </a:lnTo>
                  <a:lnTo>
                    <a:pt x="743" y="461"/>
                  </a:lnTo>
                  <a:lnTo>
                    <a:pt x="824" y="623"/>
                  </a:lnTo>
                  <a:lnTo>
                    <a:pt x="926" y="761"/>
                  </a:lnTo>
                  <a:lnTo>
                    <a:pt x="958" y="841"/>
                  </a:lnTo>
                  <a:lnTo>
                    <a:pt x="966" y="895"/>
                  </a:lnTo>
                  <a:lnTo>
                    <a:pt x="963" y="957"/>
                  </a:lnTo>
                  <a:lnTo>
                    <a:pt x="949" y="1014"/>
                  </a:lnTo>
                  <a:lnTo>
                    <a:pt x="935" y="1064"/>
                  </a:lnTo>
                  <a:lnTo>
                    <a:pt x="935" y="1125"/>
                  </a:lnTo>
                  <a:lnTo>
                    <a:pt x="1277" y="1204"/>
                  </a:lnTo>
                  <a:lnTo>
                    <a:pt x="1470" y="1224"/>
                  </a:lnTo>
                  <a:lnTo>
                    <a:pt x="1610" y="1215"/>
                  </a:lnTo>
                  <a:lnTo>
                    <a:pt x="1629" y="1262"/>
                  </a:lnTo>
                  <a:lnTo>
                    <a:pt x="1642" y="1314"/>
                  </a:lnTo>
                  <a:lnTo>
                    <a:pt x="1651" y="1371"/>
                  </a:lnTo>
                  <a:lnTo>
                    <a:pt x="1510" y="1416"/>
                  </a:lnTo>
                  <a:lnTo>
                    <a:pt x="1348" y="1433"/>
                  </a:lnTo>
                  <a:lnTo>
                    <a:pt x="1214" y="1433"/>
                  </a:lnTo>
                  <a:lnTo>
                    <a:pt x="1052" y="1451"/>
                  </a:lnTo>
                  <a:lnTo>
                    <a:pt x="948" y="1433"/>
                  </a:lnTo>
                  <a:lnTo>
                    <a:pt x="948" y="1561"/>
                  </a:lnTo>
                  <a:lnTo>
                    <a:pt x="916" y="1632"/>
                  </a:lnTo>
                  <a:lnTo>
                    <a:pt x="930" y="1702"/>
                  </a:lnTo>
                  <a:lnTo>
                    <a:pt x="919" y="1751"/>
                  </a:lnTo>
                  <a:lnTo>
                    <a:pt x="976" y="1755"/>
                  </a:lnTo>
                  <a:lnTo>
                    <a:pt x="1012" y="1778"/>
                  </a:lnTo>
                  <a:lnTo>
                    <a:pt x="1105" y="1792"/>
                  </a:lnTo>
                  <a:lnTo>
                    <a:pt x="1173" y="1835"/>
                  </a:lnTo>
                  <a:lnTo>
                    <a:pt x="1243" y="1853"/>
                  </a:lnTo>
                  <a:lnTo>
                    <a:pt x="1676" y="1995"/>
                  </a:lnTo>
                  <a:lnTo>
                    <a:pt x="1822" y="2047"/>
                  </a:lnTo>
                  <a:lnTo>
                    <a:pt x="1914" y="2084"/>
                  </a:lnTo>
                  <a:lnTo>
                    <a:pt x="1976" y="2170"/>
                  </a:lnTo>
                  <a:lnTo>
                    <a:pt x="2048" y="2303"/>
                  </a:lnTo>
                  <a:lnTo>
                    <a:pt x="2125" y="2526"/>
                  </a:lnTo>
                  <a:lnTo>
                    <a:pt x="1313" y="2525"/>
                  </a:lnTo>
                  <a:lnTo>
                    <a:pt x="1063" y="2457"/>
                  </a:lnTo>
                  <a:lnTo>
                    <a:pt x="693" y="2451"/>
                  </a:lnTo>
                  <a:lnTo>
                    <a:pt x="460" y="2452"/>
                  </a:lnTo>
                  <a:lnTo>
                    <a:pt x="329" y="2457"/>
                  </a:lnTo>
                  <a:lnTo>
                    <a:pt x="181" y="2422"/>
                  </a:lnTo>
                  <a:lnTo>
                    <a:pt x="129" y="2397"/>
                  </a:lnTo>
                  <a:lnTo>
                    <a:pt x="54" y="2328"/>
                  </a:lnTo>
                  <a:lnTo>
                    <a:pt x="37" y="2276"/>
                  </a:lnTo>
                  <a:lnTo>
                    <a:pt x="14" y="2174"/>
                  </a:lnTo>
                  <a:lnTo>
                    <a:pt x="30" y="2083"/>
                  </a:lnTo>
                  <a:lnTo>
                    <a:pt x="80" y="1921"/>
                  </a:lnTo>
                  <a:lnTo>
                    <a:pt x="145" y="1761"/>
                  </a:lnTo>
                  <a:lnTo>
                    <a:pt x="156" y="1699"/>
                  </a:lnTo>
                  <a:lnTo>
                    <a:pt x="135" y="1655"/>
                  </a:lnTo>
                  <a:lnTo>
                    <a:pt x="142" y="1527"/>
                  </a:lnTo>
                  <a:lnTo>
                    <a:pt x="163" y="1474"/>
                  </a:lnTo>
                  <a:lnTo>
                    <a:pt x="150" y="1358"/>
                  </a:lnTo>
                  <a:lnTo>
                    <a:pt x="101" y="1197"/>
                  </a:lnTo>
                  <a:lnTo>
                    <a:pt x="29" y="976"/>
                  </a:lnTo>
                  <a:lnTo>
                    <a:pt x="0" y="778"/>
                  </a:lnTo>
                  <a:lnTo>
                    <a:pt x="0" y="610"/>
                  </a:lnTo>
                  <a:lnTo>
                    <a:pt x="18" y="487"/>
                  </a:lnTo>
                  <a:lnTo>
                    <a:pt x="46" y="416"/>
                  </a:lnTo>
                  <a:lnTo>
                    <a:pt x="86" y="329"/>
                  </a:lnTo>
                  <a:lnTo>
                    <a:pt x="131" y="238"/>
                  </a:lnTo>
                  <a:lnTo>
                    <a:pt x="267" y="131"/>
                  </a:lnTo>
                  <a:close/>
                </a:path>
              </a:pathLst>
            </a:custGeom>
            <a:solidFill>
              <a:srgbClr val="000060"/>
            </a:solidFill>
            <a:ln w="3175">
              <a:solidFill>
                <a:srgbClr val="000000"/>
              </a:solidFill>
              <a:prstDash val="solid"/>
              <a:round/>
              <a:headEnd/>
              <a:tailEnd/>
            </a:ln>
          </p:spPr>
          <p:txBody>
            <a:bodyPr/>
            <a:lstStyle/>
            <a:p>
              <a:endParaRPr lang="en-US"/>
            </a:p>
          </p:txBody>
        </p:sp>
        <p:grpSp>
          <p:nvGrpSpPr>
            <p:cNvPr id="251022" name="Group 142"/>
            <p:cNvGrpSpPr>
              <a:grpSpLocks/>
            </p:cNvGrpSpPr>
            <p:nvPr/>
          </p:nvGrpSpPr>
          <p:grpSpPr bwMode="auto">
            <a:xfrm>
              <a:off x="3338" y="2677"/>
              <a:ext cx="106" cy="44"/>
              <a:chOff x="3326" y="3403"/>
              <a:chExt cx="106" cy="44"/>
            </a:xfrm>
          </p:grpSpPr>
          <p:sp>
            <p:nvSpPr>
              <p:cNvPr id="251023" name="Freeform 143"/>
              <p:cNvSpPr>
                <a:spLocks/>
              </p:cNvSpPr>
              <p:nvPr/>
            </p:nvSpPr>
            <p:spPr bwMode="auto">
              <a:xfrm>
                <a:off x="3326" y="3403"/>
                <a:ext cx="106" cy="44"/>
              </a:xfrm>
              <a:custGeom>
                <a:avLst/>
                <a:gdLst>
                  <a:gd name="T0" fmla="*/ 0 w 636"/>
                  <a:gd name="T1" fmla="*/ 185 h 311"/>
                  <a:gd name="T2" fmla="*/ 78 w 636"/>
                  <a:gd name="T3" fmla="*/ 170 h 311"/>
                  <a:gd name="T4" fmla="*/ 107 w 636"/>
                  <a:gd name="T5" fmla="*/ 166 h 311"/>
                  <a:gd name="T6" fmla="*/ 124 w 636"/>
                  <a:gd name="T7" fmla="*/ 153 h 311"/>
                  <a:gd name="T8" fmla="*/ 144 w 636"/>
                  <a:gd name="T9" fmla="*/ 132 h 311"/>
                  <a:gd name="T10" fmla="*/ 182 w 636"/>
                  <a:gd name="T11" fmla="*/ 104 h 311"/>
                  <a:gd name="T12" fmla="*/ 250 w 636"/>
                  <a:gd name="T13" fmla="*/ 59 h 311"/>
                  <a:gd name="T14" fmla="*/ 262 w 636"/>
                  <a:gd name="T15" fmla="*/ 42 h 311"/>
                  <a:gd name="T16" fmla="*/ 281 w 636"/>
                  <a:gd name="T17" fmla="*/ 28 h 311"/>
                  <a:gd name="T18" fmla="*/ 319 w 636"/>
                  <a:gd name="T19" fmla="*/ 24 h 311"/>
                  <a:gd name="T20" fmla="*/ 428 w 636"/>
                  <a:gd name="T21" fmla="*/ 7 h 311"/>
                  <a:gd name="T22" fmla="*/ 461 w 636"/>
                  <a:gd name="T23" fmla="*/ 0 h 311"/>
                  <a:gd name="T24" fmla="*/ 487 w 636"/>
                  <a:gd name="T25" fmla="*/ 10 h 311"/>
                  <a:gd name="T26" fmla="*/ 501 w 636"/>
                  <a:gd name="T27" fmla="*/ 19 h 311"/>
                  <a:gd name="T28" fmla="*/ 539 w 636"/>
                  <a:gd name="T29" fmla="*/ 34 h 311"/>
                  <a:gd name="T30" fmla="*/ 561 w 636"/>
                  <a:gd name="T31" fmla="*/ 41 h 311"/>
                  <a:gd name="T32" fmla="*/ 581 w 636"/>
                  <a:gd name="T33" fmla="*/ 46 h 311"/>
                  <a:gd name="T34" fmla="*/ 591 w 636"/>
                  <a:gd name="T35" fmla="*/ 55 h 311"/>
                  <a:gd name="T36" fmla="*/ 605 w 636"/>
                  <a:gd name="T37" fmla="*/ 74 h 311"/>
                  <a:gd name="T38" fmla="*/ 618 w 636"/>
                  <a:gd name="T39" fmla="*/ 87 h 311"/>
                  <a:gd name="T40" fmla="*/ 621 w 636"/>
                  <a:gd name="T41" fmla="*/ 100 h 311"/>
                  <a:gd name="T42" fmla="*/ 625 w 636"/>
                  <a:gd name="T43" fmla="*/ 107 h 311"/>
                  <a:gd name="T44" fmla="*/ 636 w 636"/>
                  <a:gd name="T45" fmla="*/ 120 h 311"/>
                  <a:gd name="T46" fmla="*/ 625 w 636"/>
                  <a:gd name="T47" fmla="*/ 130 h 311"/>
                  <a:gd name="T48" fmla="*/ 614 w 636"/>
                  <a:gd name="T49" fmla="*/ 135 h 311"/>
                  <a:gd name="T50" fmla="*/ 594 w 636"/>
                  <a:gd name="T51" fmla="*/ 132 h 311"/>
                  <a:gd name="T52" fmla="*/ 576 w 636"/>
                  <a:gd name="T53" fmla="*/ 127 h 311"/>
                  <a:gd name="T54" fmla="*/ 559 w 636"/>
                  <a:gd name="T55" fmla="*/ 119 h 311"/>
                  <a:gd name="T56" fmla="*/ 543 w 636"/>
                  <a:gd name="T57" fmla="*/ 119 h 311"/>
                  <a:gd name="T58" fmla="*/ 524 w 636"/>
                  <a:gd name="T59" fmla="*/ 114 h 311"/>
                  <a:gd name="T60" fmla="*/ 503 w 636"/>
                  <a:gd name="T61" fmla="*/ 109 h 311"/>
                  <a:gd name="T62" fmla="*/ 476 w 636"/>
                  <a:gd name="T63" fmla="*/ 113 h 311"/>
                  <a:gd name="T64" fmla="*/ 455 w 636"/>
                  <a:gd name="T65" fmla="*/ 120 h 311"/>
                  <a:gd name="T66" fmla="*/ 503 w 636"/>
                  <a:gd name="T67" fmla="*/ 130 h 311"/>
                  <a:gd name="T68" fmla="*/ 538 w 636"/>
                  <a:gd name="T69" fmla="*/ 139 h 311"/>
                  <a:gd name="T70" fmla="*/ 580 w 636"/>
                  <a:gd name="T71" fmla="*/ 153 h 311"/>
                  <a:gd name="T72" fmla="*/ 590 w 636"/>
                  <a:gd name="T73" fmla="*/ 161 h 311"/>
                  <a:gd name="T74" fmla="*/ 593 w 636"/>
                  <a:gd name="T75" fmla="*/ 172 h 311"/>
                  <a:gd name="T76" fmla="*/ 584 w 636"/>
                  <a:gd name="T77" fmla="*/ 177 h 311"/>
                  <a:gd name="T78" fmla="*/ 571 w 636"/>
                  <a:gd name="T79" fmla="*/ 184 h 311"/>
                  <a:gd name="T80" fmla="*/ 555 w 636"/>
                  <a:gd name="T81" fmla="*/ 183 h 311"/>
                  <a:gd name="T82" fmla="*/ 499 w 636"/>
                  <a:gd name="T83" fmla="*/ 170 h 311"/>
                  <a:gd name="T84" fmla="*/ 446 w 636"/>
                  <a:gd name="T85" fmla="*/ 168 h 311"/>
                  <a:gd name="T86" fmla="*/ 408 w 636"/>
                  <a:gd name="T87" fmla="*/ 170 h 311"/>
                  <a:gd name="T88" fmla="*/ 386 w 636"/>
                  <a:gd name="T89" fmla="*/ 183 h 311"/>
                  <a:gd name="T90" fmla="*/ 361 w 636"/>
                  <a:gd name="T91" fmla="*/ 198 h 311"/>
                  <a:gd name="T92" fmla="*/ 340 w 636"/>
                  <a:gd name="T93" fmla="*/ 219 h 311"/>
                  <a:gd name="T94" fmla="*/ 321 w 636"/>
                  <a:gd name="T95" fmla="*/ 243 h 311"/>
                  <a:gd name="T96" fmla="*/ 297 w 636"/>
                  <a:gd name="T97" fmla="*/ 262 h 311"/>
                  <a:gd name="T98" fmla="*/ 271 w 636"/>
                  <a:gd name="T99" fmla="*/ 272 h 311"/>
                  <a:gd name="T100" fmla="*/ 244 w 636"/>
                  <a:gd name="T101" fmla="*/ 276 h 311"/>
                  <a:gd name="T102" fmla="*/ 214 w 636"/>
                  <a:gd name="T103" fmla="*/ 277 h 311"/>
                  <a:gd name="T104" fmla="*/ 176 w 636"/>
                  <a:gd name="T105" fmla="*/ 279 h 311"/>
                  <a:gd name="T106" fmla="*/ 135 w 636"/>
                  <a:gd name="T107" fmla="*/ 282 h 311"/>
                  <a:gd name="T108" fmla="*/ 103 w 636"/>
                  <a:gd name="T109" fmla="*/ 296 h 311"/>
                  <a:gd name="T110" fmla="*/ 0 w 636"/>
                  <a:gd name="T111" fmla="*/ 311 h 311"/>
                  <a:gd name="T112" fmla="*/ 0 w 636"/>
                  <a:gd name="T113" fmla="*/ 18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6" h="311">
                    <a:moveTo>
                      <a:pt x="0" y="185"/>
                    </a:moveTo>
                    <a:lnTo>
                      <a:pt x="78" y="170"/>
                    </a:lnTo>
                    <a:lnTo>
                      <a:pt x="107" y="166"/>
                    </a:lnTo>
                    <a:lnTo>
                      <a:pt x="124" y="153"/>
                    </a:lnTo>
                    <a:lnTo>
                      <a:pt x="144" y="132"/>
                    </a:lnTo>
                    <a:lnTo>
                      <a:pt x="182" y="104"/>
                    </a:lnTo>
                    <a:lnTo>
                      <a:pt x="250" y="59"/>
                    </a:lnTo>
                    <a:lnTo>
                      <a:pt x="262" y="42"/>
                    </a:lnTo>
                    <a:lnTo>
                      <a:pt x="281" y="28"/>
                    </a:lnTo>
                    <a:lnTo>
                      <a:pt x="319" y="24"/>
                    </a:lnTo>
                    <a:lnTo>
                      <a:pt x="428" y="7"/>
                    </a:lnTo>
                    <a:lnTo>
                      <a:pt x="461" y="0"/>
                    </a:lnTo>
                    <a:lnTo>
                      <a:pt x="487" y="10"/>
                    </a:lnTo>
                    <a:lnTo>
                      <a:pt x="501" y="19"/>
                    </a:lnTo>
                    <a:lnTo>
                      <a:pt x="539" y="34"/>
                    </a:lnTo>
                    <a:lnTo>
                      <a:pt x="561" y="41"/>
                    </a:lnTo>
                    <a:lnTo>
                      <a:pt x="581" y="46"/>
                    </a:lnTo>
                    <a:lnTo>
                      <a:pt x="591" y="55"/>
                    </a:lnTo>
                    <a:lnTo>
                      <a:pt x="605" y="74"/>
                    </a:lnTo>
                    <a:lnTo>
                      <a:pt x="618" y="87"/>
                    </a:lnTo>
                    <a:lnTo>
                      <a:pt x="621" y="100"/>
                    </a:lnTo>
                    <a:lnTo>
                      <a:pt x="625" y="107"/>
                    </a:lnTo>
                    <a:lnTo>
                      <a:pt x="636" y="120"/>
                    </a:lnTo>
                    <a:lnTo>
                      <a:pt x="625" y="130"/>
                    </a:lnTo>
                    <a:lnTo>
                      <a:pt x="614" y="135"/>
                    </a:lnTo>
                    <a:lnTo>
                      <a:pt x="594" y="132"/>
                    </a:lnTo>
                    <a:lnTo>
                      <a:pt x="576" y="127"/>
                    </a:lnTo>
                    <a:lnTo>
                      <a:pt x="559" y="119"/>
                    </a:lnTo>
                    <a:lnTo>
                      <a:pt x="543" y="119"/>
                    </a:lnTo>
                    <a:lnTo>
                      <a:pt x="524" y="114"/>
                    </a:lnTo>
                    <a:lnTo>
                      <a:pt x="503" y="109"/>
                    </a:lnTo>
                    <a:lnTo>
                      <a:pt x="476" y="113"/>
                    </a:lnTo>
                    <a:lnTo>
                      <a:pt x="455" y="120"/>
                    </a:lnTo>
                    <a:lnTo>
                      <a:pt x="503" y="130"/>
                    </a:lnTo>
                    <a:lnTo>
                      <a:pt x="538" y="139"/>
                    </a:lnTo>
                    <a:lnTo>
                      <a:pt x="580" y="153"/>
                    </a:lnTo>
                    <a:lnTo>
                      <a:pt x="590" y="161"/>
                    </a:lnTo>
                    <a:lnTo>
                      <a:pt x="593" y="172"/>
                    </a:lnTo>
                    <a:lnTo>
                      <a:pt x="584" y="177"/>
                    </a:lnTo>
                    <a:lnTo>
                      <a:pt x="571" y="184"/>
                    </a:lnTo>
                    <a:lnTo>
                      <a:pt x="555" y="183"/>
                    </a:lnTo>
                    <a:lnTo>
                      <a:pt x="499" y="170"/>
                    </a:lnTo>
                    <a:lnTo>
                      <a:pt x="446" y="168"/>
                    </a:lnTo>
                    <a:lnTo>
                      <a:pt x="408" y="170"/>
                    </a:lnTo>
                    <a:lnTo>
                      <a:pt x="386" y="183"/>
                    </a:lnTo>
                    <a:lnTo>
                      <a:pt x="361" y="198"/>
                    </a:lnTo>
                    <a:lnTo>
                      <a:pt x="340" y="219"/>
                    </a:lnTo>
                    <a:lnTo>
                      <a:pt x="321" y="243"/>
                    </a:lnTo>
                    <a:lnTo>
                      <a:pt x="297" y="262"/>
                    </a:lnTo>
                    <a:lnTo>
                      <a:pt x="271" y="272"/>
                    </a:lnTo>
                    <a:lnTo>
                      <a:pt x="244" y="276"/>
                    </a:lnTo>
                    <a:lnTo>
                      <a:pt x="214" y="277"/>
                    </a:lnTo>
                    <a:lnTo>
                      <a:pt x="176" y="279"/>
                    </a:lnTo>
                    <a:lnTo>
                      <a:pt x="135" y="282"/>
                    </a:lnTo>
                    <a:lnTo>
                      <a:pt x="103" y="296"/>
                    </a:lnTo>
                    <a:lnTo>
                      <a:pt x="0" y="311"/>
                    </a:lnTo>
                    <a:lnTo>
                      <a:pt x="0" y="185"/>
                    </a:lnTo>
                    <a:close/>
                  </a:path>
                </a:pathLst>
              </a:custGeom>
              <a:solidFill>
                <a:srgbClr val="FFC080"/>
              </a:solidFill>
              <a:ln w="3175">
                <a:solidFill>
                  <a:srgbClr val="402000"/>
                </a:solidFill>
                <a:prstDash val="solid"/>
                <a:round/>
                <a:headEnd/>
                <a:tailEnd/>
              </a:ln>
            </p:spPr>
            <p:txBody>
              <a:bodyPr/>
              <a:lstStyle/>
              <a:p>
                <a:endParaRPr lang="en-US"/>
              </a:p>
            </p:txBody>
          </p:sp>
          <p:sp>
            <p:nvSpPr>
              <p:cNvPr id="251024" name="Freeform 144"/>
              <p:cNvSpPr>
                <a:spLocks/>
              </p:cNvSpPr>
              <p:nvPr/>
            </p:nvSpPr>
            <p:spPr bwMode="auto">
              <a:xfrm>
                <a:off x="3392" y="3411"/>
                <a:ext cx="34" cy="5"/>
              </a:xfrm>
              <a:custGeom>
                <a:avLst/>
                <a:gdLst>
                  <a:gd name="T0" fmla="*/ 202 w 202"/>
                  <a:gd name="T1" fmla="*/ 37 h 37"/>
                  <a:gd name="T2" fmla="*/ 168 w 202"/>
                  <a:gd name="T3" fmla="*/ 25 h 37"/>
                  <a:gd name="T4" fmla="*/ 140 w 202"/>
                  <a:gd name="T5" fmla="*/ 20 h 37"/>
                  <a:gd name="T6" fmla="*/ 105 w 202"/>
                  <a:gd name="T7" fmla="*/ 13 h 37"/>
                  <a:gd name="T8" fmla="*/ 76 w 202"/>
                  <a:gd name="T9" fmla="*/ 7 h 37"/>
                  <a:gd name="T10" fmla="*/ 32 w 202"/>
                  <a:gd name="T11" fmla="*/ 11 h 37"/>
                  <a:gd name="T12" fmla="*/ 0 w 202"/>
                  <a:gd name="T13" fmla="*/ 13 h 37"/>
                  <a:gd name="T14" fmla="*/ 46 w 202"/>
                  <a:gd name="T15" fmla="*/ 6 h 37"/>
                  <a:gd name="T16" fmla="*/ 88 w 202"/>
                  <a:gd name="T17" fmla="*/ 0 h 37"/>
                  <a:gd name="T18" fmla="*/ 139 w 202"/>
                  <a:gd name="T19" fmla="*/ 17 h 37"/>
                  <a:gd name="T20" fmla="*/ 166 w 202"/>
                  <a:gd name="T21" fmla="*/ 20 h 37"/>
                  <a:gd name="T22" fmla="*/ 200 w 202"/>
                  <a:gd name="T23" fmla="*/ 33 h 37"/>
                  <a:gd name="T24" fmla="*/ 202 w 202"/>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37">
                    <a:moveTo>
                      <a:pt x="202" y="37"/>
                    </a:moveTo>
                    <a:lnTo>
                      <a:pt x="168" y="25"/>
                    </a:lnTo>
                    <a:lnTo>
                      <a:pt x="140" y="20"/>
                    </a:lnTo>
                    <a:lnTo>
                      <a:pt x="105" y="13"/>
                    </a:lnTo>
                    <a:lnTo>
                      <a:pt x="76" y="7"/>
                    </a:lnTo>
                    <a:lnTo>
                      <a:pt x="32" y="11"/>
                    </a:lnTo>
                    <a:lnTo>
                      <a:pt x="0" y="13"/>
                    </a:lnTo>
                    <a:lnTo>
                      <a:pt x="46" y="6"/>
                    </a:lnTo>
                    <a:lnTo>
                      <a:pt x="88" y="0"/>
                    </a:lnTo>
                    <a:lnTo>
                      <a:pt x="139" y="17"/>
                    </a:lnTo>
                    <a:lnTo>
                      <a:pt x="166" y="20"/>
                    </a:lnTo>
                    <a:lnTo>
                      <a:pt x="200" y="33"/>
                    </a:lnTo>
                    <a:lnTo>
                      <a:pt x="202" y="3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5" name="Freeform 145"/>
              <p:cNvSpPr>
                <a:spLocks/>
              </p:cNvSpPr>
              <p:nvPr/>
            </p:nvSpPr>
            <p:spPr bwMode="auto">
              <a:xfrm>
                <a:off x="3379" y="3405"/>
                <a:ext cx="29" cy="3"/>
              </a:xfrm>
              <a:custGeom>
                <a:avLst/>
                <a:gdLst>
                  <a:gd name="T0" fmla="*/ 123 w 171"/>
                  <a:gd name="T1" fmla="*/ 0 h 25"/>
                  <a:gd name="T2" fmla="*/ 144 w 171"/>
                  <a:gd name="T3" fmla="*/ 0 h 25"/>
                  <a:gd name="T4" fmla="*/ 171 w 171"/>
                  <a:gd name="T5" fmla="*/ 8 h 25"/>
                  <a:gd name="T6" fmla="*/ 153 w 171"/>
                  <a:gd name="T7" fmla="*/ 7 h 25"/>
                  <a:gd name="T8" fmla="*/ 127 w 171"/>
                  <a:gd name="T9" fmla="*/ 2 h 25"/>
                  <a:gd name="T10" fmla="*/ 72 w 171"/>
                  <a:gd name="T11" fmla="*/ 14 h 25"/>
                  <a:gd name="T12" fmla="*/ 40 w 171"/>
                  <a:gd name="T13" fmla="*/ 20 h 25"/>
                  <a:gd name="T14" fmla="*/ 6 w 171"/>
                  <a:gd name="T15" fmla="*/ 25 h 25"/>
                  <a:gd name="T16" fmla="*/ 0 w 171"/>
                  <a:gd name="T17" fmla="*/ 21 h 25"/>
                  <a:gd name="T18" fmla="*/ 37 w 171"/>
                  <a:gd name="T19" fmla="*/ 16 h 25"/>
                  <a:gd name="T20" fmla="*/ 83 w 171"/>
                  <a:gd name="T21" fmla="*/ 8 h 25"/>
                  <a:gd name="T22" fmla="*/ 123 w 171"/>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1" h="25">
                    <a:moveTo>
                      <a:pt x="123" y="0"/>
                    </a:moveTo>
                    <a:lnTo>
                      <a:pt x="144" y="0"/>
                    </a:lnTo>
                    <a:lnTo>
                      <a:pt x="171" y="8"/>
                    </a:lnTo>
                    <a:lnTo>
                      <a:pt x="153" y="7"/>
                    </a:lnTo>
                    <a:lnTo>
                      <a:pt x="127" y="2"/>
                    </a:lnTo>
                    <a:lnTo>
                      <a:pt x="72" y="14"/>
                    </a:lnTo>
                    <a:lnTo>
                      <a:pt x="40" y="20"/>
                    </a:lnTo>
                    <a:lnTo>
                      <a:pt x="6" y="25"/>
                    </a:lnTo>
                    <a:lnTo>
                      <a:pt x="0" y="21"/>
                    </a:lnTo>
                    <a:lnTo>
                      <a:pt x="37" y="16"/>
                    </a:lnTo>
                    <a:lnTo>
                      <a:pt x="83" y="8"/>
                    </a:lnTo>
                    <a:lnTo>
                      <a:pt x="123"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6" name="Freeform 146"/>
              <p:cNvSpPr>
                <a:spLocks/>
              </p:cNvSpPr>
              <p:nvPr/>
            </p:nvSpPr>
            <p:spPr bwMode="auto">
              <a:xfrm>
                <a:off x="3391" y="3419"/>
                <a:ext cx="11" cy="1"/>
              </a:xfrm>
              <a:custGeom>
                <a:avLst/>
                <a:gdLst>
                  <a:gd name="T0" fmla="*/ 70 w 70"/>
                  <a:gd name="T1" fmla="*/ 6 h 11"/>
                  <a:gd name="T2" fmla="*/ 61 w 70"/>
                  <a:gd name="T3" fmla="*/ 11 h 11"/>
                  <a:gd name="T4" fmla="*/ 37 w 70"/>
                  <a:gd name="T5" fmla="*/ 8 h 11"/>
                  <a:gd name="T6" fmla="*/ 9 w 70"/>
                  <a:gd name="T7" fmla="*/ 8 h 11"/>
                  <a:gd name="T8" fmla="*/ 0 w 70"/>
                  <a:gd name="T9" fmla="*/ 0 h 11"/>
                  <a:gd name="T10" fmla="*/ 20 w 70"/>
                  <a:gd name="T11" fmla="*/ 2 h 11"/>
                  <a:gd name="T12" fmla="*/ 70 w 70"/>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70" h="11">
                    <a:moveTo>
                      <a:pt x="70" y="6"/>
                    </a:moveTo>
                    <a:lnTo>
                      <a:pt x="61" y="11"/>
                    </a:lnTo>
                    <a:lnTo>
                      <a:pt x="37" y="8"/>
                    </a:lnTo>
                    <a:lnTo>
                      <a:pt x="9" y="8"/>
                    </a:lnTo>
                    <a:lnTo>
                      <a:pt x="0" y="0"/>
                    </a:lnTo>
                    <a:lnTo>
                      <a:pt x="20" y="2"/>
                    </a:lnTo>
                    <a:lnTo>
                      <a:pt x="70" y="6"/>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7" name="Freeform 147"/>
              <p:cNvSpPr>
                <a:spLocks/>
              </p:cNvSpPr>
              <p:nvPr/>
            </p:nvSpPr>
            <p:spPr bwMode="auto">
              <a:xfrm>
                <a:off x="3416" y="3425"/>
                <a:ext cx="2" cy="2"/>
              </a:xfrm>
              <a:custGeom>
                <a:avLst/>
                <a:gdLst>
                  <a:gd name="T0" fmla="*/ 0 w 13"/>
                  <a:gd name="T1" fmla="*/ 0 h 12"/>
                  <a:gd name="T2" fmla="*/ 2 w 13"/>
                  <a:gd name="T3" fmla="*/ 6 h 12"/>
                  <a:gd name="T4" fmla="*/ 13 w 13"/>
                  <a:gd name="T5" fmla="*/ 12 h 12"/>
                  <a:gd name="T6" fmla="*/ 0 w 13"/>
                  <a:gd name="T7" fmla="*/ 0 h 12"/>
                </a:gdLst>
                <a:ahLst/>
                <a:cxnLst>
                  <a:cxn ang="0">
                    <a:pos x="T0" y="T1"/>
                  </a:cxn>
                  <a:cxn ang="0">
                    <a:pos x="T2" y="T3"/>
                  </a:cxn>
                  <a:cxn ang="0">
                    <a:pos x="T4" y="T5"/>
                  </a:cxn>
                  <a:cxn ang="0">
                    <a:pos x="T6" y="T7"/>
                  </a:cxn>
                </a:cxnLst>
                <a:rect l="0" t="0" r="r" b="b"/>
                <a:pathLst>
                  <a:path w="13" h="12">
                    <a:moveTo>
                      <a:pt x="0" y="0"/>
                    </a:moveTo>
                    <a:lnTo>
                      <a:pt x="2" y="6"/>
                    </a:lnTo>
                    <a:lnTo>
                      <a:pt x="13" y="1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8" name="Freeform 148"/>
              <p:cNvSpPr>
                <a:spLocks/>
              </p:cNvSpPr>
              <p:nvPr/>
            </p:nvSpPr>
            <p:spPr bwMode="auto">
              <a:xfrm>
                <a:off x="3375" y="3414"/>
                <a:ext cx="5" cy="4"/>
              </a:xfrm>
              <a:custGeom>
                <a:avLst/>
                <a:gdLst>
                  <a:gd name="T0" fmla="*/ 32 w 32"/>
                  <a:gd name="T1" fmla="*/ 0 h 29"/>
                  <a:gd name="T2" fmla="*/ 28 w 32"/>
                  <a:gd name="T3" fmla="*/ 10 h 29"/>
                  <a:gd name="T4" fmla="*/ 28 w 32"/>
                  <a:gd name="T5" fmla="*/ 17 h 29"/>
                  <a:gd name="T6" fmla="*/ 0 w 32"/>
                  <a:gd name="T7" fmla="*/ 29 h 29"/>
                  <a:gd name="T8" fmla="*/ 32 w 32"/>
                  <a:gd name="T9" fmla="*/ 0 h 29"/>
                </a:gdLst>
                <a:ahLst/>
                <a:cxnLst>
                  <a:cxn ang="0">
                    <a:pos x="T0" y="T1"/>
                  </a:cxn>
                  <a:cxn ang="0">
                    <a:pos x="T2" y="T3"/>
                  </a:cxn>
                  <a:cxn ang="0">
                    <a:pos x="T4" y="T5"/>
                  </a:cxn>
                  <a:cxn ang="0">
                    <a:pos x="T6" y="T7"/>
                  </a:cxn>
                  <a:cxn ang="0">
                    <a:pos x="T8" y="T9"/>
                  </a:cxn>
                </a:cxnLst>
                <a:rect l="0" t="0" r="r" b="b"/>
                <a:pathLst>
                  <a:path w="32" h="29">
                    <a:moveTo>
                      <a:pt x="32" y="0"/>
                    </a:moveTo>
                    <a:lnTo>
                      <a:pt x="28" y="10"/>
                    </a:lnTo>
                    <a:lnTo>
                      <a:pt x="28" y="17"/>
                    </a:lnTo>
                    <a:lnTo>
                      <a:pt x="0" y="29"/>
                    </a:lnTo>
                    <a:lnTo>
                      <a:pt x="32"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29" name="Freeform 149"/>
              <p:cNvSpPr>
                <a:spLocks/>
              </p:cNvSpPr>
              <p:nvPr/>
            </p:nvSpPr>
            <p:spPr bwMode="auto">
              <a:xfrm>
                <a:off x="3385" y="3421"/>
                <a:ext cx="2" cy="4"/>
              </a:xfrm>
              <a:custGeom>
                <a:avLst/>
                <a:gdLst>
                  <a:gd name="T0" fmla="*/ 1 w 11"/>
                  <a:gd name="T1" fmla="*/ 0 h 23"/>
                  <a:gd name="T2" fmla="*/ 0 w 11"/>
                  <a:gd name="T3" fmla="*/ 9 h 23"/>
                  <a:gd name="T4" fmla="*/ 11 w 11"/>
                  <a:gd name="T5" fmla="*/ 23 h 23"/>
                  <a:gd name="T6" fmla="*/ 1 w 11"/>
                  <a:gd name="T7" fmla="*/ 0 h 23"/>
                </a:gdLst>
                <a:ahLst/>
                <a:cxnLst>
                  <a:cxn ang="0">
                    <a:pos x="T0" y="T1"/>
                  </a:cxn>
                  <a:cxn ang="0">
                    <a:pos x="T2" y="T3"/>
                  </a:cxn>
                  <a:cxn ang="0">
                    <a:pos x="T4" y="T5"/>
                  </a:cxn>
                  <a:cxn ang="0">
                    <a:pos x="T6" y="T7"/>
                  </a:cxn>
                </a:cxnLst>
                <a:rect l="0" t="0" r="r" b="b"/>
                <a:pathLst>
                  <a:path w="11" h="23">
                    <a:moveTo>
                      <a:pt x="1" y="0"/>
                    </a:moveTo>
                    <a:lnTo>
                      <a:pt x="0" y="9"/>
                    </a:lnTo>
                    <a:lnTo>
                      <a:pt x="11" y="23"/>
                    </a:lnTo>
                    <a:lnTo>
                      <a:pt x="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0" name="Freeform 150"/>
              <p:cNvSpPr>
                <a:spLocks/>
              </p:cNvSpPr>
              <p:nvPr/>
            </p:nvSpPr>
            <p:spPr bwMode="auto">
              <a:xfrm>
                <a:off x="3424" y="3418"/>
                <a:ext cx="3" cy="2"/>
              </a:xfrm>
              <a:custGeom>
                <a:avLst/>
                <a:gdLst>
                  <a:gd name="T0" fmla="*/ 18 w 18"/>
                  <a:gd name="T1" fmla="*/ 17 h 17"/>
                  <a:gd name="T2" fmla="*/ 7 w 18"/>
                  <a:gd name="T3" fmla="*/ 14 h 17"/>
                  <a:gd name="T4" fmla="*/ 3 w 18"/>
                  <a:gd name="T5" fmla="*/ 8 h 17"/>
                  <a:gd name="T6" fmla="*/ 1 w 18"/>
                  <a:gd name="T7" fmla="*/ 0 h 17"/>
                  <a:gd name="T8" fmla="*/ 0 w 18"/>
                  <a:gd name="T9" fmla="*/ 8 h 17"/>
                  <a:gd name="T10" fmla="*/ 4 w 18"/>
                  <a:gd name="T11" fmla="*/ 15 h 17"/>
                  <a:gd name="T12" fmla="*/ 18 w 18"/>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8" y="17"/>
                    </a:moveTo>
                    <a:lnTo>
                      <a:pt x="7" y="14"/>
                    </a:lnTo>
                    <a:lnTo>
                      <a:pt x="3" y="8"/>
                    </a:lnTo>
                    <a:lnTo>
                      <a:pt x="1" y="0"/>
                    </a:lnTo>
                    <a:lnTo>
                      <a:pt x="0" y="8"/>
                    </a:lnTo>
                    <a:lnTo>
                      <a:pt x="4" y="15"/>
                    </a:lnTo>
                    <a:lnTo>
                      <a:pt x="18" y="1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1031" name="Group 151"/>
            <p:cNvGrpSpPr>
              <a:grpSpLocks/>
            </p:cNvGrpSpPr>
            <p:nvPr/>
          </p:nvGrpSpPr>
          <p:grpSpPr bwMode="auto">
            <a:xfrm>
              <a:off x="3308" y="2649"/>
              <a:ext cx="112" cy="40"/>
              <a:chOff x="3296" y="3375"/>
              <a:chExt cx="112" cy="40"/>
            </a:xfrm>
          </p:grpSpPr>
          <p:sp>
            <p:nvSpPr>
              <p:cNvPr id="251032" name="Freeform 152"/>
              <p:cNvSpPr>
                <a:spLocks/>
              </p:cNvSpPr>
              <p:nvPr/>
            </p:nvSpPr>
            <p:spPr bwMode="auto">
              <a:xfrm>
                <a:off x="3296" y="3375"/>
                <a:ext cx="112" cy="40"/>
              </a:xfrm>
              <a:custGeom>
                <a:avLst/>
                <a:gdLst>
                  <a:gd name="T0" fmla="*/ 64 w 671"/>
                  <a:gd name="T1" fmla="*/ 280 h 280"/>
                  <a:gd name="T2" fmla="*/ 100 w 671"/>
                  <a:gd name="T3" fmla="*/ 274 h 280"/>
                  <a:gd name="T4" fmla="*/ 135 w 671"/>
                  <a:gd name="T5" fmla="*/ 260 h 280"/>
                  <a:gd name="T6" fmla="*/ 169 w 671"/>
                  <a:gd name="T7" fmla="*/ 255 h 280"/>
                  <a:gd name="T8" fmla="*/ 226 w 671"/>
                  <a:gd name="T9" fmla="*/ 261 h 280"/>
                  <a:gd name="T10" fmla="*/ 268 w 671"/>
                  <a:gd name="T11" fmla="*/ 259 h 280"/>
                  <a:gd name="T12" fmla="*/ 294 w 671"/>
                  <a:gd name="T13" fmla="*/ 247 h 280"/>
                  <a:gd name="T14" fmla="*/ 319 w 671"/>
                  <a:gd name="T15" fmla="*/ 237 h 280"/>
                  <a:gd name="T16" fmla="*/ 344 w 671"/>
                  <a:gd name="T17" fmla="*/ 233 h 280"/>
                  <a:gd name="T18" fmla="*/ 368 w 671"/>
                  <a:gd name="T19" fmla="*/ 222 h 280"/>
                  <a:gd name="T20" fmla="*/ 391 w 671"/>
                  <a:gd name="T21" fmla="*/ 208 h 280"/>
                  <a:gd name="T22" fmla="*/ 422 w 671"/>
                  <a:gd name="T23" fmla="*/ 194 h 280"/>
                  <a:gd name="T24" fmla="*/ 443 w 671"/>
                  <a:gd name="T25" fmla="*/ 190 h 280"/>
                  <a:gd name="T26" fmla="*/ 463 w 671"/>
                  <a:gd name="T27" fmla="*/ 185 h 280"/>
                  <a:gd name="T28" fmla="*/ 491 w 671"/>
                  <a:gd name="T29" fmla="*/ 183 h 280"/>
                  <a:gd name="T30" fmla="*/ 508 w 671"/>
                  <a:gd name="T31" fmla="*/ 178 h 280"/>
                  <a:gd name="T32" fmla="*/ 518 w 671"/>
                  <a:gd name="T33" fmla="*/ 172 h 280"/>
                  <a:gd name="T34" fmla="*/ 521 w 671"/>
                  <a:gd name="T35" fmla="*/ 163 h 280"/>
                  <a:gd name="T36" fmla="*/ 519 w 671"/>
                  <a:gd name="T37" fmla="*/ 159 h 280"/>
                  <a:gd name="T38" fmla="*/ 508 w 671"/>
                  <a:gd name="T39" fmla="*/ 152 h 280"/>
                  <a:gd name="T40" fmla="*/ 490 w 671"/>
                  <a:gd name="T41" fmla="*/ 147 h 280"/>
                  <a:gd name="T42" fmla="*/ 465 w 671"/>
                  <a:gd name="T43" fmla="*/ 143 h 280"/>
                  <a:gd name="T44" fmla="*/ 441 w 671"/>
                  <a:gd name="T45" fmla="*/ 144 h 280"/>
                  <a:gd name="T46" fmla="*/ 421 w 671"/>
                  <a:gd name="T47" fmla="*/ 152 h 280"/>
                  <a:gd name="T48" fmla="*/ 374 w 671"/>
                  <a:gd name="T49" fmla="*/ 152 h 280"/>
                  <a:gd name="T50" fmla="*/ 413 w 671"/>
                  <a:gd name="T51" fmla="*/ 127 h 280"/>
                  <a:gd name="T52" fmla="*/ 450 w 671"/>
                  <a:gd name="T53" fmla="*/ 103 h 280"/>
                  <a:gd name="T54" fmla="*/ 491 w 671"/>
                  <a:gd name="T55" fmla="*/ 90 h 280"/>
                  <a:gd name="T56" fmla="*/ 527 w 671"/>
                  <a:gd name="T57" fmla="*/ 88 h 280"/>
                  <a:gd name="T58" fmla="*/ 571 w 671"/>
                  <a:gd name="T59" fmla="*/ 83 h 280"/>
                  <a:gd name="T60" fmla="*/ 600 w 671"/>
                  <a:gd name="T61" fmla="*/ 91 h 280"/>
                  <a:gd name="T62" fmla="*/ 613 w 671"/>
                  <a:gd name="T63" fmla="*/ 96 h 280"/>
                  <a:gd name="T64" fmla="*/ 626 w 671"/>
                  <a:gd name="T65" fmla="*/ 96 h 280"/>
                  <a:gd name="T66" fmla="*/ 634 w 671"/>
                  <a:gd name="T67" fmla="*/ 90 h 280"/>
                  <a:gd name="T68" fmla="*/ 646 w 671"/>
                  <a:gd name="T69" fmla="*/ 87 h 280"/>
                  <a:gd name="T70" fmla="*/ 644 w 671"/>
                  <a:gd name="T71" fmla="*/ 75 h 280"/>
                  <a:gd name="T72" fmla="*/ 657 w 671"/>
                  <a:gd name="T73" fmla="*/ 75 h 280"/>
                  <a:gd name="T74" fmla="*/ 665 w 671"/>
                  <a:gd name="T75" fmla="*/ 70 h 280"/>
                  <a:gd name="T76" fmla="*/ 666 w 671"/>
                  <a:gd name="T77" fmla="*/ 64 h 280"/>
                  <a:gd name="T78" fmla="*/ 671 w 671"/>
                  <a:gd name="T79" fmla="*/ 60 h 280"/>
                  <a:gd name="T80" fmla="*/ 665 w 671"/>
                  <a:gd name="T81" fmla="*/ 54 h 280"/>
                  <a:gd name="T82" fmla="*/ 657 w 671"/>
                  <a:gd name="T83" fmla="*/ 49 h 280"/>
                  <a:gd name="T84" fmla="*/ 644 w 671"/>
                  <a:gd name="T85" fmla="*/ 42 h 280"/>
                  <a:gd name="T86" fmla="*/ 630 w 671"/>
                  <a:gd name="T87" fmla="*/ 33 h 280"/>
                  <a:gd name="T88" fmla="*/ 618 w 671"/>
                  <a:gd name="T89" fmla="*/ 25 h 280"/>
                  <a:gd name="T90" fmla="*/ 595 w 671"/>
                  <a:gd name="T91" fmla="*/ 22 h 280"/>
                  <a:gd name="T92" fmla="*/ 580 w 671"/>
                  <a:gd name="T93" fmla="*/ 21 h 280"/>
                  <a:gd name="T94" fmla="*/ 497 w 671"/>
                  <a:gd name="T95" fmla="*/ 7 h 280"/>
                  <a:gd name="T96" fmla="*/ 478 w 671"/>
                  <a:gd name="T97" fmla="*/ 5 h 280"/>
                  <a:gd name="T98" fmla="*/ 459 w 671"/>
                  <a:gd name="T99" fmla="*/ 0 h 280"/>
                  <a:gd name="T100" fmla="*/ 439 w 671"/>
                  <a:gd name="T101" fmla="*/ 3 h 280"/>
                  <a:gd name="T102" fmla="*/ 421 w 671"/>
                  <a:gd name="T103" fmla="*/ 13 h 280"/>
                  <a:gd name="T104" fmla="*/ 353 w 671"/>
                  <a:gd name="T105" fmla="*/ 33 h 280"/>
                  <a:gd name="T106" fmla="*/ 315 w 671"/>
                  <a:gd name="T107" fmla="*/ 36 h 280"/>
                  <a:gd name="T108" fmla="*/ 278 w 671"/>
                  <a:gd name="T109" fmla="*/ 63 h 280"/>
                  <a:gd name="T110" fmla="*/ 197 w 671"/>
                  <a:gd name="T111" fmla="*/ 114 h 280"/>
                  <a:gd name="T112" fmla="*/ 168 w 671"/>
                  <a:gd name="T113" fmla="*/ 136 h 280"/>
                  <a:gd name="T114" fmla="*/ 137 w 671"/>
                  <a:gd name="T115" fmla="*/ 161 h 280"/>
                  <a:gd name="T116" fmla="*/ 99 w 671"/>
                  <a:gd name="T117" fmla="*/ 168 h 280"/>
                  <a:gd name="T118" fmla="*/ 0 w 671"/>
                  <a:gd name="T119" fmla="*/ 172 h 280"/>
                  <a:gd name="T120" fmla="*/ 64 w 671"/>
                  <a:gd name="T121"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1" h="280">
                    <a:moveTo>
                      <a:pt x="64" y="280"/>
                    </a:moveTo>
                    <a:lnTo>
                      <a:pt x="100" y="274"/>
                    </a:lnTo>
                    <a:lnTo>
                      <a:pt x="135" y="260"/>
                    </a:lnTo>
                    <a:lnTo>
                      <a:pt x="169" y="255"/>
                    </a:lnTo>
                    <a:lnTo>
                      <a:pt x="226" y="261"/>
                    </a:lnTo>
                    <a:lnTo>
                      <a:pt x="268" y="259"/>
                    </a:lnTo>
                    <a:lnTo>
                      <a:pt x="294" y="247"/>
                    </a:lnTo>
                    <a:lnTo>
                      <a:pt x="319" y="237"/>
                    </a:lnTo>
                    <a:lnTo>
                      <a:pt x="344" y="233"/>
                    </a:lnTo>
                    <a:lnTo>
                      <a:pt x="368" y="222"/>
                    </a:lnTo>
                    <a:lnTo>
                      <a:pt x="391" y="208"/>
                    </a:lnTo>
                    <a:lnTo>
                      <a:pt x="422" y="194"/>
                    </a:lnTo>
                    <a:lnTo>
                      <a:pt x="443" y="190"/>
                    </a:lnTo>
                    <a:lnTo>
                      <a:pt x="463" y="185"/>
                    </a:lnTo>
                    <a:lnTo>
                      <a:pt x="491" y="183"/>
                    </a:lnTo>
                    <a:lnTo>
                      <a:pt x="508" y="178"/>
                    </a:lnTo>
                    <a:lnTo>
                      <a:pt x="518" y="172"/>
                    </a:lnTo>
                    <a:lnTo>
                      <a:pt x="521" y="163"/>
                    </a:lnTo>
                    <a:lnTo>
                      <a:pt x="519" y="159"/>
                    </a:lnTo>
                    <a:lnTo>
                      <a:pt x="508" y="152"/>
                    </a:lnTo>
                    <a:lnTo>
                      <a:pt x="490" y="147"/>
                    </a:lnTo>
                    <a:lnTo>
                      <a:pt x="465" y="143"/>
                    </a:lnTo>
                    <a:lnTo>
                      <a:pt x="441" y="144"/>
                    </a:lnTo>
                    <a:lnTo>
                      <a:pt x="421" y="152"/>
                    </a:lnTo>
                    <a:lnTo>
                      <a:pt x="374" y="152"/>
                    </a:lnTo>
                    <a:lnTo>
                      <a:pt x="413" y="127"/>
                    </a:lnTo>
                    <a:lnTo>
                      <a:pt x="450" y="103"/>
                    </a:lnTo>
                    <a:lnTo>
                      <a:pt x="491" y="90"/>
                    </a:lnTo>
                    <a:lnTo>
                      <a:pt x="527" y="88"/>
                    </a:lnTo>
                    <a:lnTo>
                      <a:pt x="571" y="83"/>
                    </a:lnTo>
                    <a:lnTo>
                      <a:pt x="600" y="91"/>
                    </a:lnTo>
                    <a:lnTo>
                      <a:pt x="613" y="96"/>
                    </a:lnTo>
                    <a:lnTo>
                      <a:pt x="626" y="96"/>
                    </a:lnTo>
                    <a:lnTo>
                      <a:pt x="634" y="90"/>
                    </a:lnTo>
                    <a:lnTo>
                      <a:pt x="646" y="87"/>
                    </a:lnTo>
                    <a:lnTo>
                      <a:pt x="644" y="75"/>
                    </a:lnTo>
                    <a:lnTo>
                      <a:pt x="657" y="75"/>
                    </a:lnTo>
                    <a:lnTo>
                      <a:pt x="665" y="70"/>
                    </a:lnTo>
                    <a:lnTo>
                      <a:pt x="666" y="64"/>
                    </a:lnTo>
                    <a:lnTo>
                      <a:pt x="671" y="60"/>
                    </a:lnTo>
                    <a:lnTo>
                      <a:pt x="665" y="54"/>
                    </a:lnTo>
                    <a:lnTo>
                      <a:pt x="657" y="49"/>
                    </a:lnTo>
                    <a:lnTo>
                      <a:pt x="644" y="42"/>
                    </a:lnTo>
                    <a:lnTo>
                      <a:pt x="630" y="33"/>
                    </a:lnTo>
                    <a:lnTo>
                      <a:pt x="618" y="25"/>
                    </a:lnTo>
                    <a:lnTo>
                      <a:pt x="595" y="22"/>
                    </a:lnTo>
                    <a:lnTo>
                      <a:pt x="580" y="21"/>
                    </a:lnTo>
                    <a:lnTo>
                      <a:pt x="497" y="7"/>
                    </a:lnTo>
                    <a:lnTo>
                      <a:pt x="478" y="5"/>
                    </a:lnTo>
                    <a:lnTo>
                      <a:pt x="459" y="0"/>
                    </a:lnTo>
                    <a:lnTo>
                      <a:pt x="439" y="3"/>
                    </a:lnTo>
                    <a:lnTo>
                      <a:pt x="421" y="13"/>
                    </a:lnTo>
                    <a:lnTo>
                      <a:pt x="353" y="33"/>
                    </a:lnTo>
                    <a:lnTo>
                      <a:pt x="315" y="36"/>
                    </a:lnTo>
                    <a:lnTo>
                      <a:pt x="278" y="63"/>
                    </a:lnTo>
                    <a:lnTo>
                      <a:pt x="197" y="114"/>
                    </a:lnTo>
                    <a:lnTo>
                      <a:pt x="168" y="136"/>
                    </a:lnTo>
                    <a:lnTo>
                      <a:pt x="137" y="161"/>
                    </a:lnTo>
                    <a:lnTo>
                      <a:pt x="99" y="168"/>
                    </a:lnTo>
                    <a:lnTo>
                      <a:pt x="0" y="172"/>
                    </a:lnTo>
                    <a:lnTo>
                      <a:pt x="64" y="280"/>
                    </a:lnTo>
                    <a:close/>
                  </a:path>
                </a:pathLst>
              </a:custGeom>
              <a:solidFill>
                <a:srgbClr val="FFC080"/>
              </a:solidFill>
              <a:ln w="3175">
                <a:solidFill>
                  <a:srgbClr val="402000"/>
                </a:solidFill>
                <a:prstDash val="solid"/>
                <a:round/>
                <a:headEnd/>
                <a:tailEnd/>
              </a:ln>
            </p:spPr>
            <p:txBody>
              <a:bodyPr/>
              <a:lstStyle/>
              <a:p>
                <a:endParaRPr lang="en-US"/>
              </a:p>
            </p:txBody>
          </p:sp>
          <p:sp>
            <p:nvSpPr>
              <p:cNvPr id="251033" name="Freeform 153"/>
              <p:cNvSpPr>
                <a:spLocks/>
              </p:cNvSpPr>
              <p:nvPr/>
            </p:nvSpPr>
            <p:spPr bwMode="auto">
              <a:xfrm>
                <a:off x="3389" y="3381"/>
                <a:ext cx="16" cy="5"/>
              </a:xfrm>
              <a:custGeom>
                <a:avLst/>
                <a:gdLst>
                  <a:gd name="T0" fmla="*/ 95 w 95"/>
                  <a:gd name="T1" fmla="*/ 30 h 34"/>
                  <a:gd name="T2" fmla="*/ 86 w 95"/>
                  <a:gd name="T3" fmla="*/ 34 h 34"/>
                  <a:gd name="T4" fmla="*/ 71 w 95"/>
                  <a:gd name="T5" fmla="*/ 23 h 34"/>
                  <a:gd name="T6" fmla="*/ 53 w 95"/>
                  <a:gd name="T7" fmla="*/ 16 h 34"/>
                  <a:gd name="T8" fmla="*/ 44 w 95"/>
                  <a:gd name="T9" fmla="*/ 9 h 34"/>
                  <a:gd name="T10" fmla="*/ 35 w 95"/>
                  <a:gd name="T11" fmla="*/ 6 h 34"/>
                  <a:gd name="T12" fmla="*/ 14 w 95"/>
                  <a:gd name="T13" fmla="*/ 2 h 34"/>
                  <a:gd name="T14" fmla="*/ 0 w 95"/>
                  <a:gd name="T15" fmla="*/ 0 h 34"/>
                  <a:gd name="T16" fmla="*/ 23 w 95"/>
                  <a:gd name="T17" fmla="*/ 0 h 34"/>
                  <a:gd name="T18" fmla="*/ 42 w 95"/>
                  <a:gd name="T19" fmla="*/ 2 h 34"/>
                  <a:gd name="T20" fmla="*/ 51 w 95"/>
                  <a:gd name="T21" fmla="*/ 7 h 34"/>
                  <a:gd name="T22" fmla="*/ 63 w 95"/>
                  <a:gd name="T23" fmla="*/ 14 h 34"/>
                  <a:gd name="T24" fmla="*/ 95 w 95"/>
                  <a:gd name="T25"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34">
                    <a:moveTo>
                      <a:pt x="95" y="30"/>
                    </a:moveTo>
                    <a:lnTo>
                      <a:pt x="86" y="34"/>
                    </a:lnTo>
                    <a:lnTo>
                      <a:pt x="71" y="23"/>
                    </a:lnTo>
                    <a:lnTo>
                      <a:pt x="53" y="16"/>
                    </a:lnTo>
                    <a:lnTo>
                      <a:pt x="44" y="9"/>
                    </a:lnTo>
                    <a:lnTo>
                      <a:pt x="35" y="6"/>
                    </a:lnTo>
                    <a:lnTo>
                      <a:pt x="14" y="2"/>
                    </a:lnTo>
                    <a:lnTo>
                      <a:pt x="0" y="0"/>
                    </a:lnTo>
                    <a:lnTo>
                      <a:pt x="23" y="0"/>
                    </a:lnTo>
                    <a:lnTo>
                      <a:pt x="42" y="2"/>
                    </a:lnTo>
                    <a:lnTo>
                      <a:pt x="51" y="7"/>
                    </a:lnTo>
                    <a:lnTo>
                      <a:pt x="63" y="14"/>
                    </a:lnTo>
                    <a:lnTo>
                      <a:pt x="95" y="3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4" name="Freeform 154"/>
              <p:cNvSpPr>
                <a:spLocks/>
              </p:cNvSpPr>
              <p:nvPr/>
            </p:nvSpPr>
            <p:spPr bwMode="auto">
              <a:xfrm>
                <a:off x="3316" y="3404"/>
                <a:ext cx="7" cy="4"/>
              </a:xfrm>
              <a:custGeom>
                <a:avLst/>
                <a:gdLst>
                  <a:gd name="T0" fmla="*/ 0 w 42"/>
                  <a:gd name="T1" fmla="*/ 0 h 28"/>
                  <a:gd name="T2" fmla="*/ 28 w 42"/>
                  <a:gd name="T3" fmla="*/ 12 h 28"/>
                  <a:gd name="T4" fmla="*/ 42 w 42"/>
                  <a:gd name="T5" fmla="*/ 28 h 28"/>
                  <a:gd name="T6" fmla="*/ 0 w 42"/>
                  <a:gd name="T7" fmla="*/ 0 h 28"/>
                </a:gdLst>
                <a:ahLst/>
                <a:cxnLst>
                  <a:cxn ang="0">
                    <a:pos x="T0" y="T1"/>
                  </a:cxn>
                  <a:cxn ang="0">
                    <a:pos x="T2" y="T3"/>
                  </a:cxn>
                  <a:cxn ang="0">
                    <a:pos x="T4" y="T5"/>
                  </a:cxn>
                  <a:cxn ang="0">
                    <a:pos x="T6" y="T7"/>
                  </a:cxn>
                </a:cxnLst>
                <a:rect l="0" t="0" r="r" b="b"/>
                <a:pathLst>
                  <a:path w="42" h="28">
                    <a:moveTo>
                      <a:pt x="0" y="0"/>
                    </a:moveTo>
                    <a:lnTo>
                      <a:pt x="28" y="12"/>
                    </a:lnTo>
                    <a:lnTo>
                      <a:pt x="42" y="28"/>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5" name="Freeform 155"/>
              <p:cNvSpPr>
                <a:spLocks/>
              </p:cNvSpPr>
              <p:nvPr/>
            </p:nvSpPr>
            <p:spPr bwMode="auto">
              <a:xfrm>
                <a:off x="3360" y="3379"/>
                <a:ext cx="25" cy="4"/>
              </a:xfrm>
              <a:custGeom>
                <a:avLst/>
                <a:gdLst>
                  <a:gd name="T0" fmla="*/ 149 w 149"/>
                  <a:gd name="T1" fmla="*/ 7 h 26"/>
                  <a:gd name="T2" fmla="*/ 104 w 149"/>
                  <a:gd name="T3" fmla="*/ 4 h 26"/>
                  <a:gd name="T4" fmla="*/ 82 w 149"/>
                  <a:gd name="T5" fmla="*/ 0 h 26"/>
                  <a:gd name="T6" fmla="*/ 68 w 149"/>
                  <a:gd name="T7" fmla="*/ 1 h 26"/>
                  <a:gd name="T8" fmla="*/ 56 w 149"/>
                  <a:gd name="T9" fmla="*/ 7 h 26"/>
                  <a:gd name="T10" fmla="*/ 47 w 149"/>
                  <a:gd name="T11" fmla="*/ 11 h 26"/>
                  <a:gd name="T12" fmla="*/ 24 w 149"/>
                  <a:gd name="T13" fmla="*/ 20 h 26"/>
                  <a:gd name="T14" fmla="*/ 0 w 149"/>
                  <a:gd name="T15" fmla="*/ 21 h 26"/>
                  <a:gd name="T16" fmla="*/ 13 w 149"/>
                  <a:gd name="T17" fmla="*/ 26 h 26"/>
                  <a:gd name="T18" fmla="*/ 41 w 149"/>
                  <a:gd name="T19" fmla="*/ 19 h 26"/>
                  <a:gd name="T20" fmla="*/ 64 w 149"/>
                  <a:gd name="T21" fmla="*/ 7 h 26"/>
                  <a:gd name="T22" fmla="*/ 78 w 149"/>
                  <a:gd name="T23" fmla="*/ 4 h 26"/>
                  <a:gd name="T24" fmla="*/ 92 w 149"/>
                  <a:gd name="T25" fmla="*/ 5 h 26"/>
                  <a:gd name="T26" fmla="*/ 112 w 149"/>
                  <a:gd name="T27" fmla="*/ 8 h 26"/>
                  <a:gd name="T28" fmla="*/ 149 w 149"/>
                  <a:gd name="T29"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26">
                    <a:moveTo>
                      <a:pt x="149" y="7"/>
                    </a:moveTo>
                    <a:lnTo>
                      <a:pt x="104" y="4"/>
                    </a:lnTo>
                    <a:lnTo>
                      <a:pt x="82" y="0"/>
                    </a:lnTo>
                    <a:lnTo>
                      <a:pt x="68" y="1"/>
                    </a:lnTo>
                    <a:lnTo>
                      <a:pt x="56" y="7"/>
                    </a:lnTo>
                    <a:lnTo>
                      <a:pt x="47" y="11"/>
                    </a:lnTo>
                    <a:lnTo>
                      <a:pt x="24" y="20"/>
                    </a:lnTo>
                    <a:lnTo>
                      <a:pt x="0" y="21"/>
                    </a:lnTo>
                    <a:lnTo>
                      <a:pt x="13" y="26"/>
                    </a:lnTo>
                    <a:lnTo>
                      <a:pt x="41" y="19"/>
                    </a:lnTo>
                    <a:lnTo>
                      <a:pt x="64" y="7"/>
                    </a:lnTo>
                    <a:lnTo>
                      <a:pt x="78" y="4"/>
                    </a:lnTo>
                    <a:lnTo>
                      <a:pt x="92" y="5"/>
                    </a:lnTo>
                    <a:lnTo>
                      <a:pt x="112" y="8"/>
                    </a:lnTo>
                    <a:lnTo>
                      <a:pt x="149" y="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6" name="Freeform 156"/>
              <p:cNvSpPr>
                <a:spLocks/>
              </p:cNvSpPr>
              <p:nvPr/>
            </p:nvSpPr>
            <p:spPr bwMode="auto">
              <a:xfrm>
                <a:off x="3375" y="3397"/>
                <a:ext cx="1" cy="2"/>
              </a:xfrm>
              <a:custGeom>
                <a:avLst/>
                <a:gdLst>
                  <a:gd name="T0" fmla="*/ 6 w 6"/>
                  <a:gd name="T1" fmla="*/ 0 h 13"/>
                  <a:gd name="T2" fmla="*/ 0 w 6"/>
                  <a:gd name="T3" fmla="*/ 7 h 13"/>
                  <a:gd name="T4" fmla="*/ 6 w 6"/>
                  <a:gd name="T5" fmla="*/ 13 h 13"/>
                  <a:gd name="T6" fmla="*/ 6 w 6"/>
                  <a:gd name="T7" fmla="*/ 0 h 13"/>
                </a:gdLst>
                <a:ahLst/>
                <a:cxnLst>
                  <a:cxn ang="0">
                    <a:pos x="T0" y="T1"/>
                  </a:cxn>
                  <a:cxn ang="0">
                    <a:pos x="T2" y="T3"/>
                  </a:cxn>
                  <a:cxn ang="0">
                    <a:pos x="T4" y="T5"/>
                  </a:cxn>
                  <a:cxn ang="0">
                    <a:pos x="T6" y="T7"/>
                  </a:cxn>
                </a:cxnLst>
                <a:rect l="0" t="0" r="r" b="b"/>
                <a:pathLst>
                  <a:path w="6" h="13">
                    <a:moveTo>
                      <a:pt x="6" y="0"/>
                    </a:moveTo>
                    <a:lnTo>
                      <a:pt x="0" y="7"/>
                    </a:lnTo>
                    <a:lnTo>
                      <a:pt x="6" y="13"/>
                    </a:lnTo>
                    <a:lnTo>
                      <a:pt x="6"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7" name="Freeform 157"/>
              <p:cNvSpPr>
                <a:spLocks/>
              </p:cNvSpPr>
              <p:nvPr/>
            </p:nvSpPr>
            <p:spPr bwMode="auto">
              <a:xfrm>
                <a:off x="3399" y="3386"/>
                <a:ext cx="3" cy="1"/>
              </a:xfrm>
              <a:custGeom>
                <a:avLst/>
                <a:gdLst>
                  <a:gd name="T0" fmla="*/ 15 w 19"/>
                  <a:gd name="T1" fmla="*/ 11 h 11"/>
                  <a:gd name="T2" fmla="*/ 19 w 19"/>
                  <a:gd name="T3" fmla="*/ 7 h 11"/>
                  <a:gd name="T4" fmla="*/ 10 w 19"/>
                  <a:gd name="T5" fmla="*/ 4 h 11"/>
                  <a:gd name="T6" fmla="*/ 0 w 19"/>
                  <a:gd name="T7" fmla="*/ 0 h 11"/>
                  <a:gd name="T8" fmla="*/ 15 w 19"/>
                  <a:gd name="T9" fmla="*/ 11 h 11"/>
                </a:gdLst>
                <a:ahLst/>
                <a:cxnLst>
                  <a:cxn ang="0">
                    <a:pos x="T0" y="T1"/>
                  </a:cxn>
                  <a:cxn ang="0">
                    <a:pos x="T2" y="T3"/>
                  </a:cxn>
                  <a:cxn ang="0">
                    <a:pos x="T4" y="T5"/>
                  </a:cxn>
                  <a:cxn ang="0">
                    <a:pos x="T6" y="T7"/>
                  </a:cxn>
                  <a:cxn ang="0">
                    <a:pos x="T8" y="T9"/>
                  </a:cxn>
                </a:cxnLst>
                <a:rect l="0" t="0" r="r" b="b"/>
                <a:pathLst>
                  <a:path w="19" h="11">
                    <a:moveTo>
                      <a:pt x="15" y="11"/>
                    </a:moveTo>
                    <a:lnTo>
                      <a:pt x="19" y="7"/>
                    </a:lnTo>
                    <a:lnTo>
                      <a:pt x="10" y="4"/>
                    </a:lnTo>
                    <a:lnTo>
                      <a:pt x="0" y="0"/>
                    </a:lnTo>
                    <a:lnTo>
                      <a:pt x="15" y="11"/>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8" name="Freeform 158"/>
              <p:cNvSpPr>
                <a:spLocks/>
              </p:cNvSpPr>
              <p:nvPr/>
            </p:nvSpPr>
            <p:spPr bwMode="auto">
              <a:xfrm>
                <a:off x="3404" y="3383"/>
                <a:ext cx="3" cy="1"/>
              </a:xfrm>
              <a:custGeom>
                <a:avLst/>
                <a:gdLst>
                  <a:gd name="T0" fmla="*/ 18 w 19"/>
                  <a:gd name="T1" fmla="*/ 8 h 8"/>
                  <a:gd name="T2" fmla="*/ 19 w 19"/>
                  <a:gd name="T3" fmla="*/ 5 h 8"/>
                  <a:gd name="T4" fmla="*/ 7 w 19"/>
                  <a:gd name="T5" fmla="*/ 4 h 8"/>
                  <a:gd name="T6" fmla="*/ 0 w 19"/>
                  <a:gd name="T7" fmla="*/ 0 h 8"/>
                  <a:gd name="T8" fmla="*/ 6 w 19"/>
                  <a:gd name="T9" fmla="*/ 5 h 8"/>
                  <a:gd name="T10" fmla="*/ 18 w 19"/>
                  <a:gd name="T11" fmla="*/ 8 h 8"/>
                </a:gdLst>
                <a:ahLst/>
                <a:cxnLst>
                  <a:cxn ang="0">
                    <a:pos x="T0" y="T1"/>
                  </a:cxn>
                  <a:cxn ang="0">
                    <a:pos x="T2" y="T3"/>
                  </a:cxn>
                  <a:cxn ang="0">
                    <a:pos x="T4" y="T5"/>
                  </a:cxn>
                  <a:cxn ang="0">
                    <a:pos x="T6" y="T7"/>
                  </a:cxn>
                  <a:cxn ang="0">
                    <a:pos x="T8" y="T9"/>
                  </a:cxn>
                  <a:cxn ang="0">
                    <a:pos x="T10" y="T11"/>
                  </a:cxn>
                </a:cxnLst>
                <a:rect l="0" t="0" r="r" b="b"/>
                <a:pathLst>
                  <a:path w="19" h="8">
                    <a:moveTo>
                      <a:pt x="18" y="8"/>
                    </a:moveTo>
                    <a:lnTo>
                      <a:pt x="19" y="5"/>
                    </a:lnTo>
                    <a:lnTo>
                      <a:pt x="7" y="4"/>
                    </a:lnTo>
                    <a:lnTo>
                      <a:pt x="0" y="0"/>
                    </a:lnTo>
                    <a:lnTo>
                      <a:pt x="6" y="5"/>
                    </a:lnTo>
                    <a:lnTo>
                      <a:pt x="18"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39" name="Freeform 159"/>
              <p:cNvSpPr>
                <a:spLocks/>
              </p:cNvSpPr>
              <p:nvPr/>
            </p:nvSpPr>
            <p:spPr bwMode="auto">
              <a:xfrm>
                <a:off x="3348" y="3395"/>
                <a:ext cx="11" cy="2"/>
              </a:xfrm>
              <a:custGeom>
                <a:avLst/>
                <a:gdLst>
                  <a:gd name="T0" fmla="*/ 60 w 60"/>
                  <a:gd name="T1" fmla="*/ 7 h 15"/>
                  <a:gd name="T2" fmla="*/ 57 w 60"/>
                  <a:gd name="T3" fmla="*/ 14 h 15"/>
                  <a:gd name="T4" fmla="*/ 46 w 60"/>
                  <a:gd name="T5" fmla="*/ 12 h 15"/>
                  <a:gd name="T6" fmla="*/ 26 w 60"/>
                  <a:gd name="T7" fmla="*/ 12 h 15"/>
                  <a:gd name="T8" fmla="*/ 9 w 60"/>
                  <a:gd name="T9" fmla="*/ 12 h 15"/>
                  <a:gd name="T10" fmla="*/ 0 w 60"/>
                  <a:gd name="T11" fmla="*/ 15 h 15"/>
                  <a:gd name="T12" fmla="*/ 15 w 60"/>
                  <a:gd name="T13" fmla="*/ 8 h 15"/>
                  <a:gd name="T14" fmla="*/ 31 w 60"/>
                  <a:gd name="T15" fmla="*/ 5 h 15"/>
                  <a:gd name="T16" fmla="*/ 41 w 60"/>
                  <a:gd name="T17" fmla="*/ 0 h 15"/>
                  <a:gd name="T18" fmla="*/ 33 w 60"/>
                  <a:gd name="T19" fmla="*/ 8 h 15"/>
                  <a:gd name="T20" fmla="*/ 50 w 60"/>
                  <a:gd name="T21" fmla="*/ 8 h 15"/>
                  <a:gd name="T22" fmla="*/ 60 w 60"/>
                  <a:gd name="T2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5">
                    <a:moveTo>
                      <a:pt x="60" y="7"/>
                    </a:moveTo>
                    <a:lnTo>
                      <a:pt x="57" y="14"/>
                    </a:lnTo>
                    <a:lnTo>
                      <a:pt x="46" y="12"/>
                    </a:lnTo>
                    <a:lnTo>
                      <a:pt x="26" y="12"/>
                    </a:lnTo>
                    <a:lnTo>
                      <a:pt x="9" y="12"/>
                    </a:lnTo>
                    <a:lnTo>
                      <a:pt x="0" y="15"/>
                    </a:lnTo>
                    <a:lnTo>
                      <a:pt x="15" y="8"/>
                    </a:lnTo>
                    <a:lnTo>
                      <a:pt x="31" y="5"/>
                    </a:lnTo>
                    <a:lnTo>
                      <a:pt x="41" y="0"/>
                    </a:lnTo>
                    <a:lnTo>
                      <a:pt x="33" y="8"/>
                    </a:lnTo>
                    <a:lnTo>
                      <a:pt x="50" y="8"/>
                    </a:lnTo>
                    <a:lnTo>
                      <a:pt x="60" y="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51040" name="Freeform 160"/>
            <p:cNvSpPr>
              <a:spLocks/>
            </p:cNvSpPr>
            <p:nvPr/>
          </p:nvSpPr>
          <p:spPr bwMode="auto">
            <a:xfrm>
              <a:off x="3220" y="2666"/>
              <a:ext cx="108" cy="39"/>
            </a:xfrm>
            <a:custGeom>
              <a:avLst/>
              <a:gdLst>
                <a:gd name="T0" fmla="*/ 91 w 649"/>
                <a:gd name="T1" fmla="*/ 27 h 274"/>
                <a:gd name="T2" fmla="*/ 263 w 649"/>
                <a:gd name="T3" fmla="*/ 40 h 274"/>
                <a:gd name="T4" fmla="*/ 395 w 649"/>
                <a:gd name="T5" fmla="*/ 54 h 274"/>
                <a:gd name="T6" fmla="*/ 463 w 649"/>
                <a:gd name="T7" fmla="*/ 50 h 274"/>
                <a:gd name="T8" fmla="*/ 595 w 649"/>
                <a:gd name="T9" fmla="*/ 47 h 274"/>
                <a:gd name="T10" fmla="*/ 634 w 649"/>
                <a:gd name="T11" fmla="*/ 97 h 274"/>
                <a:gd name="T12" fmla="*/ 649 w 649"/>
                <a:gd name="T13" fmla="*/ 171 h 274"/>
                <a:gd name="T14" fmla="*/ 556 w 649"/>
                <a:gd name="T15" fmla="*/ 187 h 274"/>
                <a:gd name="T16" fmla="*/ 377 w 649"/>
                <a:gd name="T17" fmla="*/ 231 h 274"/>
                <a:gd name="T18" fmla="*/ 21 w 649"/>
                <a:gd name="T19" fmla="*/ 274 h 274"/>
                <a:gd name="T20" fmla="*/ 0 w 649"/>
                <a:gd name="T21" fmla="*/ 0 h 274"/>
                <a:gd name="T22" fmla="*/ 91 w 649"/>
                <a:gd name="T23" fmla="*/ 2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9" h="274">
                  <a:moveTo>
                    <a:pt x="91" y="27"/>
                  </a:moveTo>
                  <a:lnTo>
                    <a:pt x="263" y="40"/>
                  </a:lnTo>
                  <a:lnTo>
                    <a:pt x="395" y="54"/>
                  </a:lnTo>
                  <a:lnTo>
                    <a:pt x="463" y="50"/>
                  </a:lnTo>
                  <a:lnTo>
                    <a:pt x="595" y="47"/>
                  </a:lnTo>
                  <a:lnTo>
                    <a:pt x="634" y="97"/>
                  </a:lnTo>
                  <a:lnTo>
                    <a:pt x="649" y="171"/>
                  </a:lnTo>
                  <a:lnTo>
                    <a:pt x="556" y="187"/>
                  </a:lnTo>
                  <a:lnTo>
                    <a:pt x="377" y="231"/>
                  </a:lnTo>
                  <a:lnTo>
                    <a:pt x="21" y="274"/>
                  </a:lnTo>
                  <a:lnTo>
                    <a:pt x="0" y="0"/>
                  </a:lnTo>
                  <a:lnTo>
                    <a:pt x="91" y="27"/>
                  </a:lnTo>
                  <a:close/>
                </a:path>
              </a:pathLst>
            </a:custGeom>
            <a:solidFill>
              <a:srgbClr val="000060"/>
            </a:solidFill>
            <a:ln w="3175">
              <a:solidFill>
                <a:srgbClr val="000000"/>
              </a:solidFill>
              <a:prstDash val="solid"/>
              <a:round/>
              <a:headEnd/>
              <a:tailEnd/>
            </a:ln>
          </p:spPr>
          <p:txBody>
            <a:bodyPr/>
            <a:lstStyle/>
            <a:p>
              <a:endParaRPr lang="en-US"/>
            </a:p>
          </p:txBody>
        </p:sp>
        <p:sp>
          <p:nvSpPr>
            <p:cNvPr id="251041" name="Freeform 161"/>
            <p:cNvSpPr>
              <a:spLocks/>
            </p:cNvSpPr>
            <p:nvPr/>
          </p:nvSpPr>
          <p:spPr bwMode="auto">
            <a:xfrm>
              <a:off x="3224" y="2670"/>
              <a:ext cx="100" cy="31"/>
            </a:xfrm>
            <a:custGeom>
              <a:avLst/>
              <a:gdLst>
                <a:gd name="T0" fmla="*/ 70 w 600"/>
                <a:gd name="T1" fmla="*/ 0 h 219"/>
                <a:gd name="T2" fmla="*/ 212 w 600"/>
                <a:gd name="T3" fmla="*/ 20 h 219"/>
                <a:gd name="T4" fmla="*/ 390 w 600"/>
                <a:gd name="T5" fmla="*/ 34 h 219"/>
                <a:gd name="T6" fmla="*/ 507 w 600"/>
                <a:gd name="T7" fmla="*/ 31 h 219"/>
                <a:gd name="T8" fmla="*/ 561 w 600"/>
                <a:gd name="T9" fmla="*/ 34 h 219"/>
                <a:gd name="T10" fmla="*/ 589 w 600"/>
                <a:gd name="T11" fmla="*/ 70 h 219"/>
                <a:gd name="T12" fmla="*/ 600 w 600"/>
                <a:gd name="T13" fmla="*/ 123 h 219"/>
                <a:gd name="T14" fmla="*/ 453 w 600"/>
                <a:gd name="T15" fmla="*/ 163 h 219"/>
                <a:gd name="T16" fmla="*/ 475 w 600"/>
                <a:gd name="T17" fmla="*/ 130 h 219"/>
                <a:gd name="T18" fmla="*/ 500 w 600"/>
                <a:gd name="T19" fmla="*/ 87 h 219"/>
                <a:gd name="T20" fmla="*/ 460 w 600"/>
                <a:gd name="T21" fmla="*/ 127 h 219"/>
                <a:gd name="T22" fmla="*/ 397 w 600"/>
                <a:gd name="T23" fmla="*/ 172 h 219"/>
                <a:gd name="T24" fmla="*/ 247 w 600"/>
                <a:gd name="T25" fmla="*/ 219 h 219"/>
                <a:gd name="T26" fmla="*/ 141 w 600"/>
                <a:gd name="T27" fmla="*/ 219 h 219"/>
                <a:gd name="T28" fmla="*/ 287 w 600"/>
                <a:gd name="T29" fmla="*/ 175 h 219"/>
                <a:gd name="T30" fmla="*/ 380 w 600"/>
                <a:gd name="T31" fmla="*/ 117 h 219"/>
                <a:gd name="T32" fmla="*/ 262 w 600"/>
                <a:gd name="T33" fmla="*/ 159 h 219"/>
                <a:gd name="T34" fmla="*/ 149 w 600"/>
                <a:gd name="T35" fmla="*/ 192 h 219"/>
                <a:gd name="T36" fmla="*/ 0 w 600"/>
                <a:gd name="T37" fmla="*/ 219 h 219"/>
                <a:gd name="T38" fmla="*/ 7 w 600"/>
                <a:gd name="T39" fmla="*/ 83 h 219"/>
                <a:gd name="T40" fmla="*/ 70 w 600"/>
                <a:gd name="T4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0" h="219">
                  <a:moveTo>
                    <a:pt x="70" y="0"/>
                  </a:moveTo>
                  <a:lnTo>
                    <a:pt x="212" y="20"/>
                  </a:lnTo>
                  <a:lnTo>
                    <a:pt x="390" y="34"/>
                  </a:lnTo>
                  <a:lnTo>
                    <a:pt x="507" y="31"/>
                  </a:lnTo>
                  <a:lnTo>
                    <a:pt x="561" y="34"/>
                  </a:lnTo>
                  <a:lnTo>
                    <a:pt x="589" y="70"/>
                  </a:lnTo>
                  <a:lnTo>
                    <a:pt x="600" y="123"/>
                  </a:lnTo>
                  <a:lnTo>
                    <a:pt x="453" y="163"/>
                  </a:lnTo>
                  <a:lnTo>
                    <a:pt x="475" y="130"/>
                  </a:lnTo>
                  <a:lnTo>
                    <a:pt x="500" y="87"/>
                  </a:lnTo>
                  <a:lnTo>
                    <a:pt x="460" y="127"/>
                  </a:lnTo>
                  <a:lnTo>
                    <a:pt x="397" y="172"/>
                  </a:lnTo>
                  <a:lnTo>
                    <a:pt x="247" y="219"/>
                  </a:lnTo>
                  <a:lnTo>
                    <a:pt x="141" y="219"/>
                  </a:lnTo>
                  <a:lnTo>
                    <a:pt x="287" y="175"/>
                  </a:lnTo>
                  <a:lnTo>
                    <a:pt x="380" y="117"/>
                  </a:lnTo>
                  <a:lnTo>
                    <a:pt x="262" y="159"/>
                  </a:lnTo>
                  <a:lnTo>
                    <a:pt x="149" y="192"/>
                  </a:lnTo>
                  <a:lnTo>
                    <a:pt x="0" y="219"/>
                  </a:lnTo>
                  <a:lnTo>
                    <a:pt x="7" y="83"/>
                  </a:lnTo>
                  <a:lnTo>
                    <a:pt x="70" y="0"/>
                  </a:lnTo>
                  <a:close/>
                </a:path>
              </a:pathLst>
            </a:custGeom>
            <a:solidFill>
              <a:srgbClr val="000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2" name="Freeform 162"/>
            <p:cNvSpPr>
              <a:spLocks/>
            </p:cNvSpPr>
            <p:nvPr/>
          </p:nvSpPr>
          <p:spPr bwMode="auto">
            <a:xfrm>
              <a:off x="3119" y="2560"/>
              <a:ext cx="232" cy="172"/>
            </a:xfrm>
            <a:custGeom>
              <a:avLst/>
              <a:gdLst>
                <a:gd name="T0" fmla="*/ 132 w 1389"/>
                <a:gd name="T1" fmla="*/ 0 h 1202"/>
                <a:gd name="T2" fmla="*/ 214 w 1389"/>
                <a:gd name="T3" fmla="*/ 14 h 1202"/>
                <a:gd name="T4" fmla="*/ 291 w 1389"/>
                <a:gd name="T5" fmla="*/ 57 h 1202"/>
                <a:gd name="T6" fmla="*/ 327 w 1389"/>
                <a:gd name="T7" fmla="*/ 125 h 1202"/>
                <a:gd name="T8" fmla="*/ 334 w 1389"/>
                <a:gd name="T9" fmla="*/ 213 h 1202"/>
                <a:gd name="T10" fmla="*/ 362 w 1389"/>
                <a:gd name="T11" fmla="*/ 339 h 1202"/>
                <a:gd name="T12" fmla="*/ 405 w 1389"/>
                <a:gd name="T13" fmla="*/ 452 h 1202"/>
                <a:gd name="T14" fmla="*/ 462 w 1389"/>
                <a:gd name="T15" fmla="*/ 587 h 1202"/>
                <a:gd name="T16" fmla="*/ 494 w 1389"/>
                <a:gd name="T17" fmla="*/ 691 h 1202"/>
                <a:gd name="T18" fmla="*/ 537 w 1389"/>
                <a:gd name="T19" fmla="*/ 798 h 1202"/>
                <a:gd name="T20" fmla="*/ 412 w 1389"/>
                <a:gd name="T21" fmla="*/ 842 h 1202"/>
                <a:gd name="T22" fmla="*/ 551 w 1389"/>
                <a:gd name="T23" fmla="*/ 822 h 1202"/>
                <a:gd name="T24" fmla="*/ 583 w 1389"/>
                <a:gd name="T25" fmla="*/ 865 h 1202"/>
                <a:gd name="T26" fmla="*/ 522 w 1389"/>
                <a:gd name="T27" fmla="*/ 915 h 1202"/>
                <a:gd name="T28" fmla="*/ 608 w 1389"/>
                <a:gd name="T29" fmla="*/ 886 h 1202"/>
                <a:gd name="T30" fmla="*/ 707 w 1389"/>
                <a:gd name="T31" fmla="*/ 918 h 1202"/>
                <a:gd name="T32" fmla="*/ 839 w 1389"/>
                <a:gd name="T33" fmla="*/ 946 h 1202"/>
                <a:gd name="T34" fmla="*/ 1000 w 1389"/>
                <a:gd name="T35" fmla="*/ 986 h 1202"/>
                <a:gd name="T36" fmla="*/ 1120 w 1389"/>
                <a:gd name="T37" fmla="*/ 998 h 1202"/>
                <a:gd name="T38" fmla="*/ 1263 w 1389"/>
                <a:gd name="T39" fmla="*/ 1011 h 1202"/>
                <a:gd name="T40" fmla="*/ 1356 w 1389"/>
                <a:gd name="T41" fmla="*/ 1004 h 1202"/>
                <a:gd name="T42" fmla="*/ 1372 w 1389"/>
                <a:gd name="T43" fmla="*/ 1033 h 1202"/>
                <a:gd name="T44" fmla="*/ 1389 w 1389"/>
                <a:gd name="T45" fmla="*/ 1090 h 1202"/>
                <a:gd name="T46" fmla="*/ 1388 w 1389"/>
                <a:gd name="T47" fmla="*/ 1132 h 1202"/>
                <a:gd name="T48" fmla="*/ 1292 w 1389"/>
                <a:gd name="T49" fmla="*/ 1169 h 1202"/>
                <a:gd name="T50" fmla="*/ 1274 w 1389"/>
                <a:gd name="T51" fmla="*/ 1135 h 1202"/>
                <a:gd name="T52" fmla="*/ 1249 w 1389"/>
                <a:gd name="T53" fmla="*/ 1169 h 1202"/>
                <a:gd name="T54" fmla="*/ 1106 w 1389"/>
                <a:gd name="T55" fmla="*/ 1182 h 1202"/>
                <a:gd name="T56" fmla="*/ 836 w 1389"/>
                <a:gd name="T57" fmla="*/ 1202 h 1202"/>
                <a:gd name="T58" fmla="*/ 488 w 1389"/>
                <a:gd name="T59" fmla="*/ 1144 h 1202"/>
                <a:gd name="T60" fmla="*/ 409 w 1389"/>
                <a:gd name="T61" fmla="*/ 1124 h 1202"/>
                <a:gd name="T62" fmla="*/ 303 w 1389"/>
                <a:gd name="T63" fmla="*/ 963 h 1202"/>
                <a:gd name="T64" fmla="*/ 153 w 1389"/>
                <a:gd name="T65" fmla="*/ 683 h 1202"/>
                <a:gd name="T66" fmla="*/ 46 w 1389"/>
                <a:gd name="T67" fmla="*/ 374 h 1202"/>
                <a:gd name="T68" fmla="*/ 0 w 1389"/>
                <a:gd name="T69" fmla="*/ 256 h 1202"/>
                <a:gd name="T70" fmla="*/ 14 w 1389"/>
                <a:gd name="T71" fmla="*/ 128 h 1202"/>
                <a:gd name="T72" fmla="*/ 64 w 1389"/>
                <a:gd name="T73" fmla="*/ 37 h 1202"/>
                <a:gd name="T74" fmla="*/ 132 w 1389"/>
                <a:gd name="T75"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9" h="1202">
                  <a:moveTo>
                    <a:pt x="132" y="0"/>
                  </a:moveTo>
                  <a:lnTo>
                    <a:pt x="214" y="14"/>
                  </a:lnTo>
                  <a:lnTo>
                    <a:pt x="291" y="57"/>
                  </a:lnTo>
                  <a:lnTo>
                    <a:pt x="327" y="125"/>
                  </a:lnTo>
                  <a:lnTo>
                    <a:pt x="334" y="213"/>
                  </a:lnTo>
                  <a:lnTo>
                    <a:pt x="362" y="339"/>
                  </a:lnTo>
                  <a:lnTo>
                    <a:pt x="405" y="452"/>
                  </a:lnTo>
                  <a:lnTo>
                    <a:pt x="462" y="587"/>
                  </a:lnTo>
                  <a:lnTo>
                    <a:pt x="494" y="691"/>
                  </a:lnTo>
                  <a:lnTo>
                    <a:pt x="537" y="798"/>
                  </a:lnTo>
                  <a:lnTo>
                    <a:pt x="412" y="842"/>
                  </a:lnTo>
                  <a:lnTo>
                    <a:pt x="551" y="822"/>
                  </a:lnTo>
                  <a:lnTo>
                    <a:pt x="583" y="865"/>
                  </a:lnTo>
                  <a:lnTo>
                    <a:pt x="522" y="915"/>
                  </a:lnTo>
                  <a:lnTo>
                    <a:pt x="608" y="886"/>
                  </a:lnTo>
                  <a:lnTo>
                    <a:pt x="707" y="918"/>
                  </a:lnTo>
                  <a:lnTo>
                    <a:pt x="839" y="946"/>
                  </a:lnTo>
                  <a:lnTo>
                    <a:pt x="1000" y="986"/>
                  </a:lnTo>
                  <a:lnTo>
                    <a:pt x="1120" y="998"/>
                  </a:lnTo>
                  <a:lnTo>
                    <a:pt x="1263" y="1011"/>
                  </a:lnTo>
                  <a:lnTo>
                    <a:pt x="1356" y="1004"/>
                  </a:lnTo>
                  <a:lnTo>
                    <a:pt x="1372" y="1033"/>
                  </a:lnTo>
                  <a:lnTo>
                    <a:pt x="1389" y="1090"/>
                  </a:lnTo>
                  <a:lnTo>
                    <a:pt x="1388" y="1132"/>
                  </a:lnTo>
                  <a:lnTo>
                    <a:pt x="1292" y="1169"/>
                  </a:lnTo>
                  <a:lnTo>
                    <a:pt x="1274" y="1135"/>
                  </a:lnTo>
                  <a:lnTo>
                    <a:pt x="1249" y="1169"/>
                  </a:lnTo>
                  <a:lnTo>
                    <a:pt x="1106" y="1182"/>
                  </a:lnTo>
                  <a:lnTo>
                    <a:pt x="836" y="1202"/>
                  </a:lnTo>
                  <a:lnTo>
                    <a:pt x="488" y="1144"/>
                  </a:lnTo>
                  <a:lnTo>
                    <a:pt x="409" y="1124"/>
                  </a:lnTo>
                  <a:lnTo>
                    <a:pt x="303" y="963"/>
                  </a:lnTo>
                  <a:lnTo>
                    <a:pt x="153" y="683"/>
                  </a:lnTo>
                  <a:lnTo>
                    <a:pt x="46" y="374"/>
                  </a:lnTo>
                  <a:lnTo>
                    <a:pt x="0" y="256"/>
                  </a:lnTo>
                  <a:lnTo>
                    <a:pt x="14" y="128"/>
                  </a:lnTo>
                  <a:lnTo>
                    <a:pt x="64" y="37"/>
                  </a:lnTo>
                  <a:lnTo>
                    <a:pt x="132" y="0"/>
                  </a:lnTo>
                  <a:close/>
                </a:path>
              </a:pathLst>
            </a:custGeom>
            <a:solidFill>
              <a:srgbClr val="000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3" name="Freeform 163"/>
            <p:cNvSpPr>
              <a:spLocks/>
            </p:cNvSpPr>
            <p:nvPr/>
          </p:nvSpPr>
          <p:spPr bwMode="auto">
            <a:xfrm>
              <a:off x="3149" y="2554"/>
              <a:ext cx="88" cy="133"/>
            </a:xfrm>
            <a:custGeom>
              <a:avLst/>
              <a:gdLst>
                <a:gd name="T0" fmla="*/ 72 w 529"/>
                <a:gd name="T1" fmla="*/ 0 h 932"/>
                <a:gd name="T2" fmla="*/ 0 w 529"/>
                <a:gd name="T3" fmla="*/ 50 h 932"/>
                <a:gd name="T4" fmla="*/ 36 w 529"/>
                <a:gd name="T5" fmla="*/ 71 h 932"/>
                <a:gd name="T6" fmla="*/ 86 w 529"/>
                <a:gd name="T7" fmla="*/ 131 h 932"/>
                <a:gd name="T8" fmla="*/ 156 w 529"/>
                <a:gd name="T9" fmla="*/ 181 h 932"/>
                <a:gd name="T10" fmla="*/ 203 w 529"/>
                <a:gd name="T11" fmla="*/ 341 h 932"/>
                <a:gd name="T12" fmla="*/ 245 w 529"/>
                <a:gd name="T13" fmla="*/ 438 h 932"/>
                <a:gd name="T14" fmla="*/ 303 w 529"/>
                <a:gd name="T15" fmla="*/ 515 h 932"/>
                <a:gd name="T16" fmla="*/ 353 w 529"/>
                <a:gd name="T17" fmla="*/ 582 h 932"/>
                <a:gd name="T18" fmla="*/ 281 w 529"/>
                <a:gd name="T19" fmla="*/ 528 h 932"/>
                <a:gd name="T20" fmla="*/ 231 w 529"/>
                <a:gd name="T21" fmla="*/ 448 h 932"/>
                <a:gd name="T22" fmla="*/ 281 w 529"/>
                <a:gd name="T23" fmla="*/ 575 h 932"/>
                <a:gd name="T24" fmla="*/ 324 w 529"/>
                <a:gd name="T25" fmla="*/ 683 h 932"/>
                <a:gd name="T26" fmla="*/ 363 w 529"/>
                <a:gd name="T27" fmla="*/ 792 h 932"/>
                <a:gd name="T28" fmla="*/ 388 w 529"/>
                <a:gd name="T29" fmla="*/ 850 h 932"/>
                <a:gd name="T30" fmla="*/ 416 w 529"/>
                <a:gd name="T31" fmla="*/ 883 h 932"/>
                <a:gd name="T32" fmla="*/ 448 w 529"/>
                <a:gd name="T33" fmla="*/ 913 h 932"/>
                <a:gd name="T34" fmla="*/ 501 w 529"/>
                <a:gd name="T35" fmla="*/ 932 h 932"/>
                <a:gd name="T36" fmla="*/ 505 w 529"/>
                <a:gd name="T37" fmla="*/ 872 h 932"/>
                <a:gd name="T38" fmla="*/ 511 w 529"/>
                <a:gd name="T39" fmla="*/ 809 h 932"/>
                <a:gd name="T40" fmla="*/ 529 w 529"/>
                <a:gd name="T41" fmla="*/ 742 h 932"/>
                <a:gd name="T42" fmla="*/ 529 w 529"/>
                <a:gd name="T43" fmla="*/ 676 h 932"/>
                <a:gd name="T44" fmla="*/ 504 w 529"/>
                <a:gd name="T45" fmla="*/ 595 h 932"/>
                <a:gd name="T46" fmla="*/ 469 w 529"/>
                <a:gd name="T47" fmla="*/ 535 h 932"/>
                <a:gd name="T48" fmla="*/ 426 w 529"/>
                <a:gd name="T49" fmla="*/ 495 h 932"/>
                <a:gd name="T50" fmla="*/ 370 w 529"/>
                <a:gd name="T51" fmla="*/ 448 h 932"/>
                <a:gd name="T52" fmla="*/ 303 w 529"/>
                <a:gd name="T53" fmla="*/ 368 h 932"/>
                <a:gd name="T54" fmla="*/ 242 w 529"/>
                <a:gd name="T55" fmla="*/ 274 h 932"/>
                <a:gd name="T56" fmla="*/ 295 w 529"/>
                <a:gd name="T57" fmla="*/ 325 h 932"/>
                <a:gd name="T58" fmla="*/ 345 w 529"/>
                <a:gd name="T59" fmla="*/ 395 h 932"/>
                <a:gd name="T60" fmla="*/ 408 w 529"/>
                <a:gd name="T61" fmla="*/ 465 h 932"/>
                <a:gd name="T62" fmla="*/ 349 w 529"/>
                <a:gd name="T63" fmla="*/ 365 h 932"/>
                <a:gd name="T64" fmla="*/ 285 w 529"/>
                <a:gd name="T65" fmla="*/ 237 h 932"/>
                <a:gd name="T66" fmla="*/ 210 w 529"/>
                <a:gd name="T67" fmla="*/ 97 h 932"/>
                <a:gd name="T68" fmla="*/ 170 w 529"/>
                <a:gd name="T69" fmla="*/ 54 h 932"/>
                <a:gd name="T70" fmla="*/ 72 w 529"/>
                <a:gd name="T71" fmla="*/ 0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932">
                  <a:moveTo>
                    <a:pt x="72" y="0"/>
                  </a:moveTo>
                  <a:lnTo>
                    <a:pt x="0" y="50"/>
                  </a:lnTo>
                  <a:lnTo>
                    <a:pt x="36" y="71"/>
                  </a:lnTo>
                  <a:lnTo>
                    <a:pt x="86" y="131"/>
                  </a:lnTo>
                  <a:lnTo>
                    <a:pt x="156" y="181"/>
                  </a:lnTo>
                  <a:lnTo>
                    <a:pt x="203" y="341"/>
                  </a:lnTo>
                  <a:lnTo>
                    <a:pt x="245" y="438"/>
                  </a:lnTo>
                  <a:lnTo>
                    <a:pt x="303" y="515"/>
                  </a:lnTo>
                  <a:lnTo>
                    <a:pt x="353" y="582"/>
                  </a:lnTo>
                  <a:lnTo>
                    <a:pt x="281" y="528"/>
                  </a:lnTo>
                  <a:lnTo>
                    <a:pt x="231" y="448"/>
                  </a:lnTo>
                  <a:lnTo>
                    <a:pt x="281" y="575"/>
                  </a:lnTo>
                  <a:lnTo>
                    <a:pt x="324" y="683"/>
                  </a:lnTo>
                  <a:lnTo>
                    <a:pt x="363" y="792"/>
                  </a:lnTo>
                  <a:lnTo>
                    <a:pt x="388" y="850"/>
                  </a:lnTo>
                  <a:lnTo>
                    <a:pt x="416" y="883"/>
                  </a:lnTo>
                  <a:lnTo>
                    <a:pt x="448" y="913"/>
                  </a:lnTo>
                  <a:lnTo>
                    <a:pt x="501" y="932"/>
                  </a:lnTo>
                  <a:lnTo>
                    <a:pt x="505" y="872"/>
                  </a:lnTo>
                  <a:lnTo>
                    <a:pt x="511" y="809"/>
                  </a:lnTo>
                  <a:lnTo>
                    <a:pt x="529" y="742"/>
                  </a:lnTo>
                  <a:lnTo>
                    <a:pt x="529" y="676"/>
                  </a:lnTo>
                  <a:lnTo>
                    <a:pt x="504" y="595"/>
                  </a:lnTo>
                  <a:lnTo>
                    <a:pt x="469" y="535"/>
                  </a:lnTo>
                  <a:lnTo>
                    <a:pt x="426" y="495"/>
                  </a:lnTo>
                  <a:lnTo>
                    <a:pt x="370" y="448"/>
                  </a:lnTo>
                  <a:lnTo>
                    <a:pt x="303" y="368"/>
                  </a:lnTo>
                  <a:lnTo>
                    <a:pt x="242" y="274"/>
                  </a:lnTo>
                  <a:lnTo>
                    <a:pt x="295" y="325"/>
                  </a:lnTo>
                  <a:lnTo>
                    <a:pt x="345" y="395"/>
                  </a:lnTo>
                  <a:lnTo>
                    <a:pt x="408" y="465"/>
                  </a:lnTo>
                  <a:lnTo>
                    <a:pt x="349" y="365"/>
                  </a:lnTo>
                  <a:lnTo>
                    <a:pt x="285" y="237"/>
                  </a:lnTo>
                  <a:lnTo>
                    <a:pt x="210" y="97"/>
                  </a:lnTo>
                  <a:lnTo>
                    <a:pt x="170" y="54"/>
                  </a:lnTo>
                  <a:lnTo>
                    <a:pt x="72" y="0"/>
                  </a:lnTo>
                  <a:close/>
                </a:path>
              </a:pathLst>
            </a:custGeom>
            <a:solidFill>
              <a:srgbClr val="000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4" name="Freeform 164"/>
            <p:cNvSpPr>
              <a:spLocks/>
            </p:cNvSpPr>
            <p:nvPr/>
          </p:nvSpPr>
          <p:spPr bwMode="auto">
            <a:xfrm>
              <a:off x="3082" y="2546"/>
              <a:ext cx="348" cy="340"/>
            </a:xfrm>
            <a:custGeom>
              <a:avLst/>
              <a:gdLst>
                <a:gd name="T0" fmla="*/ 322 w 2087"/>
                <a:gd name="T1" fmla="*/ 128 h 2380"/>
                <a:gd name="T2" fmla="*/ 232 w 2087"/>
                <a:gd name="T3" fmla="*/ 339 h 2380"/>
                <a:gd name="T4" fmla="*/ 192 w 2087"/>
                <a:gd name="T5" fmla="*/ 626 h 2380"/>
                <a:gd name="T6" fmla="*/ 228 w 2087"/>
                <a:gd name="T7" fmla="*/ 529 h 2380"/>
                <a:gd name="T8" fmla="*/ 310 w 2087"/>
                <a:gd name="T9" fmla="*/ 683 h 2380"/>
                <a:gd name="T10" fmla="*/ 317 w 2087"/>
                <a:gd name="T11" fmla="*/ 988 h 2380"/>
                <a:gd name="T12" fmla="*/ 338 w 2087"/>
                <a:gd name="T13" fmla="*/ 881 h 2380"/>
                <a:gd name="T14" fmla="*/ 513 w 2087"/>
                <a:gd name="T15" fmla="*/ 1108 h 2380"/>
                <a:gd name="T16" fmla="*/ 773 w 2087"/>
                <a:gd name="T17" fmla="*/ 1279 h 2380"/>
                <a:gd name="T18" fmla="*/ 777 w 2087"/>
                <a:gd name="T19" fmla="*/ 1370 h 2380"/>
                <a:gd name="T20" fmla="*/ 837 w 2087"/>
                <a:gd name="T21" fmla="*/ 1353 h 2380"/>
                <a:gd name="T22" fmla="*/ 879 w 2087"/>
                <a:gd name="T23" fmla="*/ 1484 h 2380"/>
                <a:gd name="T24" fmla="*/ 890 w 2087"/>
                <a:gd name="T25" fmla="*/ 1568 h 2380"/>
                <a:gd name="T26" fmla="*/ 691 w 2087"/>
                <a:gd name="T27" fmla="*/ 1711 h 2380"/>
                <a:gd name="T28" fmla="*/ 972 w 2087"/>
                <a:gd name="T29" fmla="*/ 1647 h 2380"/>
                <a:gd name="T30" fmla="*/ 805 w 2087"/>
                <a:gd name="T31" fmla="*/ 1775 h 2380"/>
                <a:gd name="T32" fmla="*/ 1065 w 2087"/>
                <a:gd name="T33" fmla="*/ 1678 h 2380"/>
                <a:gd name="T34" fmla="*/ 1054 w 2087"/>
                <a:gd name="T35" fmla="*/ 1762 h 2380"/>
                <a:gd name="T36" fmla="*/ 1154 w 2087"/>
                <a:gd name="T37" fmla="*/ 1721 h 2380"/>
                <a:gd name="T38" fmla="*/ 1719 w 2087"/>
                <a:gd name="T39" fmla="*/ 1905 h 2380"/>
                <a:gd name="T40" fmla="*/ 2009 w 2087"/>
                <a:gd name="T41" fmla="*/ 2169 h 2380"/>
                <a:gd name="T42" fmla="*/ 1268 w 2087"/>
                <a:gd name="T43" fmla="*/ 2367 h 2380"/>
                <a:gd name="T44" fmla="*/ 1408 w 2087"/>
                <a:gd name="T45" fmla="*/ 2323 h 2380"/>
                <a:gd name="T46" fmla="*/ 1308 w 2087"/>
                <a:gd name="T47" fmla="*/ 2300 h 2380"/>
                <a:gd name="T48" fmla="*/ 1097 w 2087"/>
                <a:gd name="T49" fmla="*/ 2323 h 2380"/>
                <a:gd name="T50" fmla="*/ 1511 w 2087"/>
                <a:gd name="T51" fmla="*/ 2135 h 2380"/>
                <a:gd name="T52" fmla="*/ 299 w 2087"/>
                <a:gd name="T53" fmla="*/ 2296 h 2380"/>
                <a:gd name="T54" fmla="*/ 47 w 2087"/>
                <a:gd name="T55" fmla="*/ 2176 h 2380"/>
                <a:gd name="T56" fmla="*/ 40 w 2087"/>
                <a:gd name="T57" fmla="*/ 1918 h 2380"/>
                <a:gd name="T58" fmla="*/ 153 w 2087"/>
                <a:gd name="T59" fmla="*/ 1577 h 2380"/>
                <a:gd name="T60" fmla="*/ 424 w 2087"/>
                <a:gd name="T61" fmla="*/ 1741 h 2380"/>
                <a:gd name="T62" fmla="*/ 260 w 2087"/>
                <a:gd name="T63" fmla="*/ 1484 h 2380"/>
                <a:gd name="T64" fmla="*/ 421 w 2087"/>
                <a:gd name="T65" fmla="*/ 1427 h 2380"/>
                <a:gd name="T66" fmla="*/ 338 w 2087"/>
                <a:gd name="T67" fmla="*/ 1289 h 2380"/>
                <a:gd name="T68" fmla="*/ 249 w 2087"/>
                <a:gd name="T69" fmla="*/ 1346 h 2380"/>
                <a:gd name="T70" fmla="*/ 72 w 2087"/>
                <a:gd name="T71" fmla="*/ 965 h 2380"/>
                <a:gd name="T72" fmla="*/ 65 w 2087"/>
                <a:gd name="T73" fmla="*/ 590 h 2380"/>
                <a:gd name="T74" fmla="*/ 25 w 2087"/>
                <a:gd name="T75" fmla="*/ 814 h 2380"/>
                <a:gd name="T76" fmla="*/ 4 w 2087"/>
                <a:gd name="T77" fmla="*/ 543 h 2380"/>
                <a:gd name="T78" fmla="*/ 135 w 2087"/>
                <a:gd name="T79" fmla="*/ 282 h 2380"/>
                <a:gd name="T80" fmla="*/ 0 w 2087"/>
                <a:gd name="T81" fmla="*/ 513 h 2380"/>
                <a:gd name="T82" fmla="*/ 82 w 2087"/>
                <a:gd name="T83" fmla="*/ 228 h 2380"/>
                <a:gd name="T84" fmla="*/ 271 w 2087"/>
                <a:gd name="T85" fmla="*/ 0 h 2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87" h="2380">
                  <a:moveTo>
                    <a:pt x="446" y="50"/>
                  </a:moveTo>
                  <a:lnTo>
                    <a:pt x="385" y="104"/>
                  </a:lnTo>
                  <a:lnTo>
                    <a:pt x="322" y="128"/>
                  </a:lnTo>
                  <a:lnTo>
                    <a:pt x="249" y="212"/>
                  </a:lnTo>
                  <a:lnTo>
                    <a:pt x="236" y="265"/>
                  </a:lnTo>
                  <a:lnTo>
                    <a:pt x="232" y="339"/>
                  </a:lnTo>
                  <a:lnTo>
                    <a:pt x="231" y="406"/>
                  </a:lnTo>
                  <a:lnTo>
                    <a:pt x="213" y="513"/>
                  </a:lnTo>
                  <a:lnTo>
                    <a:pt x="192" y="626"/>
                  </a:lnTo>
                  <a:lnTo>
                    <a:pt x="181" y="746"/>
                  </a:lnTo>
                  <a:lnTo>
                    <a:pt x="213" y="619"/>
                  </a:lnTo>
                  <a:lnTo>
                    <a:pt x="228" y="529"/>
                  </a:lnTo>
                  <a:lnTo>
                    <a:pt x="242" y="470"/>
                  </a:lnTo>
                  <a:lnTo>
                    <a:pt x="271" y="573"/>
                  </a:lnTo>
                  <a:lnTo>
                    <a:pt x="310" y="683"/>
                  </a:lnTo>
                  <a:lnTo>
                    <a:pt x="328" y="750"/>
                  </a:lnTo>
                  <a:lnTo>
                    <a:pt x="321" y="861"/>
                  </a:lnTo>
                  <a:lnTo>
                    <a:pt x="317" y="988"/>
                  </a:lnTo>
                  <a:lnTo>
                    <a:pt x="324" y="1108"/>
                  </a:lnTo>
                  <a:lnTo>
                    <a:pt x="331" y="975"/>
                  </a:lnTo>
                  <a:lnTo>
                    <a:pt x="338" y="881"/>
                  </a:lnTo>
                  <a:lnTo>
                    <a:pt x="356" y="800"/>
                  </a:lnTo>
                  <a:lnTo>
                    <a:pt x="442" y="995"/>
                  </a:lnTo>
                  <a:lnTo>
                    <a:pt x="513" y="1108"/>
                  </a:lnTo>
                  <a:lnTo>
                    <a:pt x="548" y="1155"/>
                  </a:lnTo>
                  <a:lnTo>
                    <a:pt x="598" y="1236"/>
                  </a:lnTo>
                  <a:lnTo>
                    <a:pt x="773" y="1279"/>
                  </a:lnTo>
                  <a:lnTo>
                    <a:pt x="855" y="1289"/>
                  </a:lnTo>
                  <a:lnTo>
                    <a:pt x="830" y="1330"/>
                  </a:lnTo>
                  <a:lnTo>
                    <a:pt x="777" y="1370"/>
                  </a:lnTo>
                  <a:lnTo>
                    <a:pt x="598" y="1464"/>
                  </a:lnTo>
                  <a:lnTo>
                    <a:pt x="748" y="1413"/>
                  </a:lnTo>
                  <a:lnTo>
                    <a:pt x="837" y="1353"/>
                  </a:lnTo>
                  <a:lnTo>
                    <a:pt x="918" y="1299"/>
                  </a:lnTo>
                  <a:lnTo>
                    <a:pt x="911" y="1420"/>
                  </a:lnTo>
                  <a:lnTo>
                    <a:pt x="879" y="1484"/>
                  </a:lnTo>
                  <a:lnTo>
                    <a:pt x="787" y="1528"/>
                  </a:lnTo>
                  <a:lnTo>
                    <a:pt x="886" y="1524"/>
                  </a:lnTo>
                  <a:lnTo>
                    <a:pt x="890" y="1568"/>
                  </a:lnTo>
                  <a:lnTo>
                    <a:pt x="879" y="1607"/>
                  </a:lnTo>
                  <a:lnTo>
                    <a:pt x="837" y="1641"/>
                  </a:lnTo>
                  <a:lnTo>
                    <a:pt x="691" y="1711"/>
                  </a:lnTo>
                  <a:lnTo>
                    <a:pt x="886" y="1647"/>
                  </a:lnTo>
                  <a:lnTo>
                    <a:pt x="933" y="1637"/>
                  </a:lnTo>
                  <a:lnTo>
                    <a:pt x="972" y="1647"/>
                  </a:lnTo>
                  <a:lnTo>
                    <a:pt x="968" y="1681"/>
                  </a:lnTo>
                  <a:lnTo>
                    <a:pt x="922" y="1718"/>
                  </a:lnTo>
                  <a:lnTo>
                    <a:pt x="805" y="1775"/>
                  </a:lnTo>
                  <a:lnTo>
                    <a:pt x="972" y="1718"/>
                  </a:lnTo>
                  <a:lnTo>
                    <a:pt x="1018" y="1668"/>
                  </a:lnTo>
                  <a:lnTo>
                    <a:pt x="1065" y="1678"/>
                  </a:lnTo>
                  <a:lnTo>
                    <a:pt x="1104" y="1694"/>
                  </a:lnTo>
                  <a:lnTo>
                    <a:pt x="1090" y="1731"/>
                  </a:lnTo>
                  <a:lnTo>
                    <a:pt x="1054" y="1762"/>
                  </a:lnTo>
                  <a:lnTo>
                    <a:pt x="968" y="1811"/>
                  </a:lnTo>
                  <a:lnTo>
                    <a:pt x="1090" y="1772"/>
                  </a:lnTo>
                  <a:lnTo>
                    <a:pt x="1154" y="1721"/>
                  </a:lnTo>
                  <a:lnTo>
                    <a:pt x="1236" y="1745"/>
                  </a:lnTo>
                  <a:lnTo>
                    <a:pt x="1497" y="1828"/>
                  </a:lnTo>
                  <a:lnTo>
                    <a:pt x="1719" y="1905"/>
                  </a:lnTo>
                  <a:lnTo>
                    <a:pt x="1884" y="1969"/>
                  </a:lnTo>
                  <a:lnTo>
                    <a:pt x="1941" y="2053"/>
                  </a:lnTo>
                  <a:lnTo>
                    <a:pt x="2009" y="2169"/>
                  </a:lnTo>
                  <a:lnTo>
                    <a:pt x="2087" y="2380"/>
                  </a:lnTo>
                  <a:lnTo>
                    <a:pt x="1325" y="2380"/>
                  </a:lnTo>
                  <a:lnTo>
                    <a:pt x="1268" y="2367"/>
                  </a:lnTo>
                  <a:lnTo>
                    <a:pt x="1461" y="2330"/>
                  </a:lnTo>
                  <a:lnTo>
                    <a:pt x="1766" y="2219"/>
                  </a:lnTo>
                  <a:lnTo>
                    <a:pt x="1408" y="2323"/>
                  </a:lnTo>
                  <a:lnTo>
                    <a:pt x="1243" y="2354"/>
                  </a:lnTo>
                  <a:lnTo>
                    <a:pt x="1125" y="2330"/>
                  </a:lnTo>
                  <a:lnTo>
                    <a:pt x="1308" y="2300"/>
                  </a:lnTo>
                  <a:lnTo>
                    <a:pt x="1684" y="2186"/>
                  </a:lnTo>
                  <a:lnTo>
                    <a:pt x="1275" y="2290"/>
                  </a:lnTo>
                  <a:lnTo>
                    <a:pt x="1097" y="2323"/>
                  </a:lnTo>
                  <a:lnTo>
                    <a:pt x="1068" y="2310"/>
                  </a:lnTo>
                  <a:lnTo>
                    <a:pt x="1233" y="2256"/>
                  </a:lnTo>
                  <a:lnTo>
                    <a:pt x="1511" y="2135"/>
                  </a:lnTo>
                  <a:lnTo>
                    <a:pt x="1186" y="2260"/>
                  </a:lnTo>
                  <a:lnTo>
                    <a:pt x="1018" y="2303"/>
                  </a:lnTo>
                  <a:lnTo>
                    <a:pt x="299" y="2296"/>
                  </a:lnTo>
                  <a:lnTo>
                    <a:pt x="210" y="2276"/>
                  </a:lnTo>
                  <a:lnTo>
                    <a:pt x="128" y="2249"/>
                  </a:lnTo>
                  <a:lnTo>
                    <a:pt x="47" y="2176"/>
                  </a:lnTo>
                  <a:lnTo>
                    <a:pt x="29" y="2096"/>
                  </a:lnTo>
                  <a:lnTo>
                    <a:pt x="22" y="2026"/>
                  </a:lnTo>
                  <a:lnTo>
                    <a:pt x="40" y="1918"/>
                  </a:lnTo>
                  <a:lnTo>
                    <a:pt x="93" y="1782"/>
                  </a:lnTo>
                  <a:lnTo>
                    <a:pt x="135" y="1674"/>
                  </a:lnTo>
                  <a:lnTo>
                    <a:pt x="153" y="1577"/>
                  </a:lnTo>
                  <a:lnTo>
                    <a:pt x="213" y="1565"/>
                  </a:lnTo>
                  <a:lnTo>
                    <a:pt x="267" y="1634"/>
                  </a:lnTo>
                  <a:lnTo>
                    <a:pt x="424" y="1741"/>
                  </a:lnTo>
                  <a:lnTo>
                    <a:pt x="285" y="1624"/>
                  </a:lnTo>
                  <a:lnTo>
                    <a:pt x="242" y="1558"/>
                  </a:lnTo>
                  <a:lnTo>
                    <a:pt x="260" y="1484"/>
                  </a:lnTo>
                  <a:lnTo>
                    <a:pt x="446" y="1437"/>
                  </a:lnTo>
                  <a:lnTo>
                    <a:pt x="577" y="1366"/>
                  </a:lnTo>
                  <a:lnTo>
                    <a:pt x="421" y="1427"/>
                  </a:lnTo>
                  <a:lnTo>
                    <a:pt x="263" y="1460"/>
                  </a:lnTo>
                  <a:lnTo>
                    <a:pt x="271" y="1360"/>
                  </a:lnTo>
                  <a:lnTo>
                    <a:pt x="338" y="1289"/>
                  </a:lnTo>
                  <a:lnTo>
                    <a:pt x="388" y="1178"/>
                  </a:lnTo>
                  <a:lnTo>
                    <a:pt x="324" y="1279"/>
                  </a:lnTo>
                  <a:lnTo>
                    <a:pt x="249" y="1346"/>
                  </a:lnTo>
                  <a:lnTo>
                    <a:pt x="174" y="1336"/>
                  </a:lnTo>
                  <a:lnTo>
                    <a:pt x="131" y="1152"/>
                  </a:lnTo>
                  <a:lnTo>
                    <a:pt x="72" y="965"/>
                  </a:lnTo>
                  <a:lnTo>
                    <a:pt x="43" y="840"/>
                  </a:lnTo>
                  <a:lnTo>
                    <a:pt x="47" y="726"/>
                  </a:lnTo>
                  <a:lnTo>
                    <a:pt x="65" y="590"/>
                  </a:lnTo>
                  <a:lnTo>
                    <a:pt x="43" y="663"/>
                  </a:lnTo>
                  <a:lnTo>
                    <a:pt x="29" y="746"/>
                  </a:lnTo>
                  <a:lnTo>
                    <a:pt x="25" y="814"/>
                  </a:lnTo>
                  <a:lnTo>
                    <a:pt x="7" y="696"/>
                  </a:lnTo>
                  <a:lnTo>
                    <a:pt x="4" y="605"/>
                  </a:lnTo>
                  <a:lnTo>
                    <a:pt x="4" y="543"/>
                  </a:lnTo>
                  <a:lnTo>
                    <a:pt x="29" y="450"/>
                  </a:lnTo>
                  <a:lnTo>
                    <a:pt x="72" y="363"/>
                  </a:lnTo>
                  <a:lnTo>
                    <a:pt x="135" y="282"/>
                  </a:lnTo>
                  <a:lnTo>
                    <a:pt x="68" y="349"/>
                  </a:lnTo>
                  <a:lnTo>
                    <a:pt x="36" y="406"/>
                  </a:lnTo>
                  <a:lnTo>
                    <a:pt x="0" y="513"/>
                  </a:lnTo>
                  <a:lnTo>
                    <a:pt x="7" y="436"/>
                  </a:lnTo>
                  <a:lnTo>
                    <a:pt x="29" y="339"/>
                  </a:lnTo>
                  <a:lnTo>
                    <a:pt x="82" y="228"/>
                  </a:lnTo>
                  <a:lnTo>
                    <a:pt x="128" y="118"/>
                  </a:lnTo>
                  <a:lnTo>
                    <a:pt x="188" y="64"/>
                  </a:lnTo>
                  <a:lnTo>
                    <a:pt x="271" y="0"/>
                  </a:lnTo>
                  <a:lnTo>
                    <a:pt x="360" y="10"/>
                  </a:lnTo>
                  <a:lnTo>
                    <a:pt x="446" y="50"/>
                  </a:lnTo>
                  <a:close/>
                </a:path>
              </a:pathLst>
            </a:custGeom>
            <a:solidFill>
              <a:srgbClr val="000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5" name="Freeform 165"/>
            <p:cNvSpPr>
              <a:spLocks/>
            </p:cNvSpPr>
            <p:nvPr/>
          </p:nvSpPr>
          <p:spPr bwMode="auto">
            <a:xfrm>
              <a:off x="3105" y="2739"/>
              <a:ext cx="17" cy="30"/>
            </a:xfrm>
            <a:custGeom>
              <a:avLst/>
              <a:gdLst>
                <a:gd name="T0" fmla="*/ 22 w 102"/>
                <a:gd name="T1" fmla="*/ 0 h 206"/>
                <a:gd name="T2" fmla="*/ 98 w 102"/>
                <a:gd name="T3" fmla="*/ 10 h 206"/>
                <a:gd name="T4" fmla="*/ 102 w 102"/>
                <a:gd name="T5" fmla="*/ 93 h 206"/>
                <a:gd name="T6" fmla="*/ 91 w 102"/>
                <a:gd name="T7" fmla="*/ 179 h 206"/>
                <a:gd name="T8" fmla="*/ 18 w 102"/>
                <a:gd name="T9" fmla="*/ 206 h 206"/>
                <a:gd name="T10" fmla="*/ 0 w 102"/>
                <a:gd name="T11" fmla="*/ 172 h 206"/>
                <a:gd name="T12" fmla="*/ 0 w 102"/>
                <a:gd name="T13" fmla="*/ 50 h 206"/>
                <a:gd name="T14" fmla="*/ 22 w 102"/>
                <a:gd name="T15" fmla="*/ 0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206">
                  <a:moveTo>
                    <a:pt x="22" y="0"/>
                  </a:moveTo>
                  <a:lnTo>
                    <a:pt x="98" y="10"/>
                  </a:lnTo>
                  <a:lnTo>
                    <a:pt x="102" y="93"/>
                  </a:lnTo>
                  <a:lnTo>
                    <a:pt x="91" y="179"/>
                  </a:lnTo>
                  <a:lnTo>
                    <a:pt x="18" y="206"/>
                  </a:lnTo>
                  <a:lnTo>
                    <a:pt x="0" y="172"/>
                  </a:lnTo>
                  <a:lnTo>
                    <a:pt x="0" y="50"/>
                  </a:lnTo>
                  <a:lnTo>
                    <a:pt x="22" y="0"/>
                  </a:lnTo>
                  <a:close/>
                </a:path>
              </a:pathLst>
            </a:custGeom>
            <a:solidFill>
              <a:srgbClr val="000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6" name="Freeform 166"/>
            <p:cNvSpPr>
              <a:spLocks/>
            </p:cNvSpPr>
            <p:nvPr/>
          </p:nvSpPr>
          <p:spPr bwMode="auto">
            <a:xfrm>
              <a:off x="3129" y="2834"/>
              <a:ext cx="164" cy="17"/>
            </a:xfrm>
            <a:custGeom>
              <a:avLst/>
              <a:gdLst>
                <a:gd name="T0" fmla="*/ 982 w 982"/>
                <a:gd name="T1" fmla="*/ 0 h 118"/>
                <a:gd name="T2" fmla="*/ 715 w 982"/>
                <a:gd name="T3" fmla="*/ 56 h 118"/>
                <a:gd name="T4" fmla="*/ 513 w 982"/>
                <a:gd name="T5" fmla="*/ 83 h 118"/>
                <a:gd name="T6" fmla="*/ 306 w 982"/>
                <a:gd name="T7" fmla="*/ 99 h 118"/>
                <a:gd name="T8" fmla="*/ 150 w 982"/>
                <a:gd name="T9" fmla="*/ 106 h 118"/>
                <a:gd name="T10" fmla="*/ 0 w 982"/>
                <a:gd name="T11" fmla="*/ 99 h 118"/>
                <a:gd name="T12" fmla="*/ 143 w 982"/>
                <a:gd name="T13" fmla="*/ 118 h 118"/>
                <a:gd name="T14" fmla="*/ 381 w 982"/>
                <a:gd name="T15" fmla="*/ 118 h 118"/>
                <a:gd name="T16" fmla="*/ 637 w 982"/>
                <a:gd name="T17" fmla="*/ 87 h 118"/>
                <a:gd name="T18" fmla="*/ 768 w 982"/>
                <a:gd name="T19" fmla="*/ 63 h 118"/>
                <a:gd name="T20" fmla="*/ 982 w 982"/>
                <a:gd name="T2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2" h="118">
                  <a:moveTo>
                    <a:pt x="982" y="0"/>
                  </a:moveTo>
                  <a:lnTo>
                    <a:pt x="715" y="56"/>
                  </a:lnTo>
                  <a:lnTo>
                    <a:pt x="513" y="83"/>
                  </a:lnTo>
                  <a:lnTo>
                    <a:pt x="306" y="99"/>
                  </a:lnTo>
                  <a:lnTo>
                    <a:pt x="150" y="106"/>
                  </a:lnTo>
                  <a:lnTo>
                    <a:pt x="0" y="99"/>
                  </a:lnTo>
                  <a:lnTo>
                    <a:pt x="143" y="118"/>
                  </a:lnTo>
                  <a:lnTo>
                    <a:pt x="381" y="118"/>
                  </a:lnTo>
                  <a:lnTo>
                    <a:pt x="637" y="87"/>
                  </a:lnTo>
                  <a:lnTo>
                    <a:pt x="768" y="63"/>
                  </a:lnTo>
                  <a:lnTo>
                    <a:pt x="982" y="0"/>
                  </a:lnTo>
                  <a:close/>
                </a:path>
              </a:pathLst>
            </a:custGeom>
            <a:solidFill>
              <a:srgbClr val="000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1047" name="Freeform 167"/>
            <p:cNvSpPr>
              <a:spLocks/>
            </p:cNvSpPr>
            <p:nvPr/>
          </p:nvSpPr>
          <p:spPr bwMode="auto">
            <a:xfrm>
              <a:off x="3096" y="2416"/>
              <a:ext cx="147" cy="165"/>
            </a:xfrm>
            <a:custGeom>
              <a:avLst/>
              <a:gdLst>
                <a:gd name="T0" fmla="*/ 483 w 881"/>
                <a:gd name="T1" fmla="*/ 450 h 1153"/>
                <a:gd name="T2" fmla="*/ 455 w 881"/>
                <a:gd name="T3" fmla="*/ 396 h 1153"/>
                <a:gd name="T4" fmla="*/ 418 w 881"/>
                <a:gd name="T5" fmla="*/ 391 h 1153"/>
                <a:gd name="T6" fmla="*/ 385 w 881"/>
                <a:gd name="T7" fmla="*/ 401 h 1153"/>
                <a:gd name="T8" fmla="*/ 368 w 881"/>
                <a:gd name="T9" fmla="*/ 434 h 1153"/>
                <a:gd name="T10" fmla="*/ 363 w 881"/>
                <a:gd name="T11" fmla="*/ 465 h 1153"/>
                <a:gd name="T12" fmla="*/ 373 w 881"/>
                <a:gd name="T13" fmla="*/ 537 h 1153"/>
                <a:gd name="T14" fmla="*/ 393 w 881"/>
                <a:gd name="T15" fmla="*/ 572 h 1153"/>
                <a:gd name="T16" fmla="*/ 402 w 881"/>
                <a:gd name="T17" fmla="*/ 615 h 1153"/>
                <a:gd name="T18" fmla="*/ 414 w 881"/>
                <a:gd name="T19" fmla="*/ 668 h 1153"/>
                <a:gd name="T20" fmla="*/ 442 w 881"/>
                <a:gd name="T21" fmla="*/ 733 h 1153"/>
                <a:gd name="T22" fmla="*/ 491 w 881"/>
                <a:gd name="T23" fmla="*/ 816 h 1153"/>
                <a:gd name="T24" fmla="*/ 531 w 881"/>
                <a:gd name="T25" fmla="*/ 894 h 1153"/>
                <a:gd name="T26" fmla="*/ 574 w 881"/>
                <a:gd name="T27" fmla="*/ 1002 h 1153"/>
                <a:gd name="T28" fmla="*/ 599 w 881"/>
                <a:gd name="T29" fmla="*/ 1082 h 1153"/>
                <a:gd name="T30" fmla="*/ 606 w 881"/>
                <a:gd name="T31" fmla="*/ 1153 h 1153"/>
                <a:gd name="T32" fmla="*/ 495 w 881"/>
                <a:gd name="T33" fmla="*/ 1045 h 1153"/>
                <a:gd name="T34" fmla="*/ 388 w 881"/>
                <a:gd name="T35" fmla="*/ 982 h 1153"/>
                <a:gd name="T36" fmla="*/ 327 w 881"/>
                <a:gd name="T37" fmla="*/ 948 h 1153"/>
                <a:gd name="T38" fmla="*/ 252 w 881"/>
                <a:gd name="T39" fmla="*/ 925 h 1153"/>
                <a:gd name="T40" fmla="*/ 170 w 881"/>
                <a:gd name="T41" fmla="*/ 928 h 1153"/>
                <a:gd name="T42" fmla="*/ 85 w 881"/>
                <a:gd name="T43" fmla="*/ 975 h 1153"/>
                <a:gd name="T44" fmla="*/ 7 w 881"/>
                <a:gd name="T45" fmla="*/ 1062 h 1153"/>
                <a:gd name="T46" fmla="*/ 0 w 881"/>
                <a:gd name="T47" fmla="*/ 988 h 1153"/>
                <a:gd name="T48" fmla="*/ 43 w 881"/>
                <a:gd name="T49" fmla="*/ 904 h 1153"/>
                <a:gd name="T50" fmla="*/ 100 w 881"/>
                <a:gd name="T51" fmla="*/ 803 h 1153"/>
                <a:gd name="T52" fmla="*/ 125 w 881"/>
                <a:gd name="T53" fmla="*/ 732 h 1153"/>
                <a:gd name="T54" fmla="*/ 129 w 881"/>
                <a:gd name="T55" fmla="*/ 658 h 1153"/>
                <a:gd name="T56" fmla="*/ 114 w 881"/>
                <a:gd name="T57" fmla="*/ 601 h 1153"/>
                <a:gd name="T58" fmla="*/ 81 w 881"/>
                <a:gd name="T59" fmla="*/ 557 h 1153"/>
                <a:gd name="T60" fmla="*/ 56 w 881"/>
                <a:gd name="T61" fmla="*/ 487 h 1153"/>
                <a:gd name="T62" fmla="*/ 49 w 881"/>
                <a:gd name="T63" fmla="*/ 437 h 1153"/>
                <a:gd name="T64" fmla="*/ 31 w 881"/>
                <a:gd name="T65" fmla="*/ 376 h 1153"/>
                <a:gd name="T66" fmla="*/ 27 w 881"/>
                <a:gd name="T67" fmla="*/ 302 h 1153"/>
                <a:gd name="T68" fmla="*/ 42 w 881"/>
                <a:gd name="T69" fmla="*/ 247 h 1153"/>
                <a:gd name="T70" fmla="*/ 68 w 881"/>
                <a:gd name="T71" fmla="*/ 198 h 1153"/>
                <a:gd name="T72" fmla="*/ 95 w 881"/>
                <a:gd name="T73" fmla="*/ 133 h 1153"/>
                <a:gd name="T74" fmla="*/ 146 w 881"/>
                <a:gd name="T75" fmla="*/ 77 h 1153"/>
                <a:gd name="T76" fmla="*/ 202 w 881"/>
                <a:gd name="T77" fmla="*/ 43 h 1153"/>
                <a:gd name="T78" fmla="*/ 285 w 881"/>
                <a:gd name="T79" fmla="*/ 20 h 1153"/>
                <a:gd name="T80" fmla="*/ 373 w 881"/>
                <a:gd name="T81" fmla="*/ 2 h 1153"/>
                <a:gd name="T82" fmla="*/ 520 w 881"/>
                <a:gd name="T83" fmla="*/ 0 h 1153"/>
                <a:gd name="T84" fmla="*/ 598 w 881"/>
                <a:gd name="T85" fmla="*/ 9 h 1153"/>
                <a:gd name="T86" fmla="*/ 676 w 881"/>
                <a:gd name="T87" fmla="*/ 30 h 1153"/>
                <a:gd name="T88" fmla="*/ 750 w 881"/>
                <a:gd name="T89" fmla="*/ 56 h 1153"/>
                <a:gd name="T90" fmla="*/ 797 w 881"/>
                <a:gd name="T91" fmla="*/ 94 h 1153"/>
                <a:gd name="T92" fmla="*/ 852 w 881"/>
                <a:gd name="T93" fmla="*/ 143 h 1153"/>
                <a:gd name="T94" fmla="*/ 877 w 881"/>
                <a:gd name="T95" fmla="*/ 217 h 1153"/>
                <a:gd name="T96" fmla="*/ 881 w 881"/>
                <a:gd name="T97" fmla="*/ 280 h 1153"/>
                <a:gd name="T98" fmla="*/ 860 w 881"/>
                <a:gd name="T99" fmla="*/ 333 h 1153"/>
                <a:gd name="T100" fmla="*/ 802 w 881"/>
                <a:gd name="T101" fmla="*/ 280 h 1153"/>
                <a:gd name="T102" fmla="*/ 729 w 881"/>
                <a:gd name="T103" fmla="*/ 251 h 1153"/>
                <a:gd name="T104" fmla="*/ 630 w 881"/>
                <a:gd name="T105" fmla="*/ 237 h 1153"/>
                <a:gd name="T106" fmla="*/ 655 w 881"/>
                <a:gd name="T107" fmla="*/ 333 h 1153"/>
                <a:gd name="T108" fmla="*/ 544 w 881"/>
                <a:gd name="T109" fmla="*/ 299 h 1153"/>
                <a:gd name="T110" fmla="*/ 576 w 881"/>
                <a:gd name="T111" fmla="*/ 373 h 1153"/>
                <a:gd name="T112" fmla="*/ 498 w 881"/>
                <a:gd name="T113" fmla="*/ 369 h 1153"/>
                <a:gd name="T114" fmla="*/ 483 w 881"/>
                <a:gd name="T115" fmla="*/ 450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1" h="1153">
                  <a:moveTo>
                    <a:pt x="483" y="450"/>
                  </a:moveTo>
                  <a:lnTo>
                    <a:pt x="455" y="396"/>
                  </a:lnTo>
                  <a:lnTo>
                    <a:pt x="418" y="391"/>
                  </a:lnTo>
                  <a:lnTo>
                    <a:pt x="385" y="401"/>
                  </a:lnTo>
                  <a:lnTo>
                    <a:pt x="368" y="434"/>
                  </a:lnTo>
                  <a:lnTo>
                    <a:pt x="363" y="465"/>
                  </a:lnTo>
                  <a:lnTo>
                    <a:pt x="373" y="537"/>
                  </a:lnTo>
                  <a:lnTo>
                    <a:pt x="393" y="572"/>
                  </a:lnTo>
                  <a:lnTo>
                    <a:pt x="402" y="615"/>
                  </a:lnTo>
                  <a:lnTo>
                    <a:pt x="414" y="668"/>
                  </a:lnTo>
                  <a:lnTo>
                    <a:pt x="442" y="733"/>
                  </a:lnTo>
                  <a:lnTo>
                    <a:pt x="491" y="816"/>
                  </a:lnTo>
                  <a:lnTo>
                    <a:pt x="531" y="894"/>
                  </a:lnTo>
                  <a:lnTo>
                    <a:pt x="574" y="1002"/>
                  </a:lnTo>
                  <a:lnTo>
                    <a:pt x="599" y="1082"/>
                  </a:lnTo>
                  <a:lnTo>
                    <a:pt x="606" y="1153"/>
                  </a:lnTo>
                  <a:lnTo>
                    <a:pt x="495" y="1045"/>
                  </a:lnTo>
                  <a:lnTo>
                    <a:pt x="388" y="982"/>
                  </a:lnTo>
                  <a:lnTo>
                    <a:pt x="327" y="948"/>
                  </a:lnTo>
                  <a:lnTo>
                    <a:pt x="252" y="925"/>
                  </a:lnTo>
                  <a:lnTo>
                    <a:pt x="170" y="928"/>
                  </a:lnTo>
                  <a:lnTo>
                    <a:pt x="85" y="975"/>
                  </a:lnTo>
                  <a:lnTo>
                    <a:pt x="7" y="1062"/>
                  </a:lnTo>
                  <a:lnTo>
                    <a:pt x="0" y="988"/>
                  </a:lnTo>
                  <a:lnTo>
                    <a:pt x="43" y="904"/>
                  </a:lnTo>
                  <a:lnTo>
                    <a:pt x="100" y="803"/>
                  </a:lnTo>
                  <a:lnTo>
                    <a:pt x="125" y="732"/>
                  </a:lnTo>
                  <a:lnTo>
                    <a:pt x="129" y="658"/>
                  </a:lnTo>
                  <a:lnTo>
                    <a:pt x="114" y="601"/>
                  </a:lnTo>
                  <a:lnTo>
                    <a:pt x="81" y="557"/>
                  </a:lnTo>
                  <a:lnTo>
                    <a:pt x="56" y="487"/>
                  </a:lnTo>
                  <a:lnTo>
                    <a:pt x="49" y="437"/>
                  </a:lnTo>
                  <a:lnTo>
                    <a:pt x="31" y="376"/>
                  </a:lnTo>
                  <a:lnTo>
                    <a:pt x="27" y="302"/>
                  </a:lnTo>
                  <a:lnTo>
                    <a:pt x="42" y="247"/>
                  </a:lnTo>
                  <a:lnTo>
                    <a:pt x="68" y="198"/>
                  </a:lnTo>
                  <a:lnTo>
                    <a:pt x="95" y="133"/>
                  </a:lnTo>
                  <a:lnTo>
                    <a:pt x="146" y="77"/>
                  </a:lnTo>
                  <a:lnTo>
                    <a:pt x="202" y="43"/>
                  </a:lnTo>
                  <a:lnTo>
                    <a:pt x="285" y="20"/>
                  </a:lnTo>
                  <a:lnTo>
                    <a:pt x="373" y="2"/>
                  </a:lnTo>
                  <a:lnTo>
                    <a:pt x="520" y="0"/>
                  </a:lnTo>
                  <a:lnTo>
                    <a:pt x="598" y="9"/>
                  </a:lnTo>
                  <a:lnTo>
                    <a:pt x="676" y="30"/>
                  </a:lnTo>
                  <a:lnTo>
                    <a:pt x="750" y="56"/>
                  </a:lnTo>
                  <a:lnTo>
                    <a:pt x="797" y="94"/>
                  </a:lnTo>
                  <a:lnTo>
                    <a:pt x="852" y="143"/>
                  </a:lnTo>
                  <a:lnTo>
                    <a:pt x="877" y="217"/>
                  </a:lnTo>
                  <a:lnTo>
                    <a:pt x="881" y="280"/>
                  </a:lnTo>
                  <a:lnTo>
                    <a:pt x="860" y="333"/>
                  </a:lnTo>
                  <a:lnTo>
                    <a:pt x="802" y="280"/>
                  </a:lnTo>
                  <a:lnTo>
                    <a:pt x="729" y="251"/>
                  </a:lnTo>
                  <a:lnTo>
                    <a:pt x="630" y="237"/>
                  </a:lnTo>
                  <a:lnTo>
                    <a:pt x="655" y="333"/>
                  </a:lnTo>
                  <a:lnTo>
                    <a:pt x="544" y="299"/>
                  </a:lnTo>
                  <a:lnTo>
                    <a:pt x="576" y="373"/>
                  </a:lnTo>
                  <a:lnTo>
                    <a:pt x="498" y="369"/>
                  </a:lnTo>
                  <a:lnTo>
                    <a:pt x="483" y="4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51048" name="Group 168"/>
            <p:cNvGrpSpPr>
              <a:grpSpLocks/>
            </p:cNvGrpSpPr>
            <p:nvPr/>
          </p:nvGrpSpPr>
          <p:grpSpPr bwMode="auto">
            <a:xfrm>
              <a:off x="3039" y="2672"/>
              <a:ext cx="113" cy="173"/>
              <a:chOff x="3027" y="3398"/>
              <a:chExt cx="113" cy="173"/>
            </a:xfrm>
          </p:grpSpPr>
          <p:sp>
            <p:nvSpPr>
              <p:cNvPr id="251049" name="Freeform 169"/>
              <p:cNvSpPr>
                <a:spLocks/>
              </p:cNvSpPr>
              <p:nvPr/>
            </p:nvSpPr>
            <p:spPr bwMode="auto">
              <a:xfrm>
                <a:off x="3027" y="3398"/>
                <a:ext cx="113" cy="173"/>
              </a:xfrm>
              <a:custGeom>
                <a:avLst/>
                <a:gdLst>
                  <a:gd name="T0" fmla="*/ 375 w 676"/>
                  <a:gd name="T1" fmla="*/ 175 h 1207"/>
                  <a:gd name="T2" fmla="*/ 253 w 676"/>
                  <a:gd name="T3" fmla="*/ 162 h 1207"/>
                  <a:gd name="T4" fmla="*/ 177 w 676"/>
                  <a:gd name="T5" fmla="*/ 137 h 1207"/>
                  <a:gd name="T6" fmla="*/ 152 w 676"/>
                  <a:gd name="T7" fmla="*/ 91 h 1207"/>
                  <a:gd name="T8" fmla="*/ 152 w 676"/>
                  <a:gd name="T9" fmla="*/ 52 h 1207"/>
                  <a:gd name="T10" fmla="*/ 133 w 676"/>
                  <a:gd name="T11" fmla="*/ 19 h 1207"/>
                  <a:gd name="T12" fmla="*/ 64 w 676"/>
                  <a:gd name="T13" fmla="*/ 0 h 1207"/>
                  <a:gd name="T14" fmla="*/ 0 w 676"/>
                  <a:gd name="T15" fmla="*/ 6 h 1207"/>
                  <a:gd name="T16" fmla="*/ 79 w 676"/>
                  <a:gd name="T17" fmla="*/ 939 h 1207"/>
                  <a:gd name="T18" fmla="*/ 133 w 676"/>
                  <a:gd name="T19" fmla="*/ 1024 h 1207"/>
                  <a:gd name="T20" fmla="*/ 202 w 676"/>
                  <a:gd name="T21" fmla="*/ 1109 h 1207"/>
                  <a:gd name="T22" fmla="*/ 301 w 676"/>
                  <a:gd name="T23" fmla="*/ 1174 h 1207"/>
                  <a:gd name="T24" fmla="*/ 414 w 676"/>
                  <a:gd name="T25" fmla="*/ 1194 h 1207"/>
                  <a:gd name="T26" fmla="*/ 568 w 676"/>
                  <a:gd name="T27" fmla="*/ 1207 h 1207"/>
                  <a:gd name="T28" fmla="*/ 657 w 676"/>
                  <a:gd name="T29" fmla="*/ 1188 h 1207"/>
                  <a:gd name="T30" fmla="*/ 676 w 676"/>
                  <a:gd name="T31" fmla="*/ 1123 h 1207"/>
                  <a:gd name="T32" fmla="*/ 667 w 676"/>
                  <a:gd name="T33" fmla="*/ 1038 h 1207"/>
                  <a:gd name="T34" fmla="*/ 603 w 676"/>
                  <a:gd name="T35" fmla="*/ 776 h 1207"/>
                  <a:gd name="T36" fmla="*/ 548 w 676"/>
                  <a:gd name="T37" fmla="*/ 515 h 1207"/>
                  <a:gd name="T38" fmla="*/ 524 w 676"/>
                  <a:gd name="T39" fmla="*/ 319 h 1207"/>
                  <a:gd name="T40" fmla="*/ 524 w 676"/>
                  <a:gd name="T41" fmla="*/ 266 h 1207"/>
                  <a:gd name="T42" fmla="*/ 488 w 676"/>
                  <a:gd name="T43" fmla="*/ 195 h 1207"/>
                  <a:gd name="T44" fmla="*/ 449 w 676"/>
                  <a:gd name="T45" fmla="*/ 175 h 1207"/>
                  <a:gd name="T46" fmla="*/ 375 w 676"/>
                  <a:gd name="T47" fmla="*/ 175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6" h="1207">
                    <a:moveTo>
                      <a:pt x="375" y="175"/>
                    </a:moveTo>
                    <a:lnTo>
                      <a:pt x="253" y="162"/>
                    </a:lnTo>
                    <a:lnTo>
                      <a:pt x="177" y="137"/>
                    </a:lnTo>
                    <a:lnTo>
                      <a:pt x="152" y="91"/>
                    </a:lnTo>
                    <a:lnTo>
                      <a:pt x="152" y="52"/>
                    </a:lnTo>
                    <a:lnTo>
                      <a:pt x="133" y="19"/>
                    </a:lnTo>
                    <a:lnTo>
                      <a:pt x="64" y="0"/>
                    </a:lnTo>
                    <a:lnTo>
                      <a:pt x="0" y="6"/>
                    </a:lnTo>
                    <a:lnTo>
                      <a:pt x="79" y="939"/>
                    </a:lnTo>
                    <a:lnTo>
                      <a:pt x="133" y="1024"/>
                    </a:lnTo>
                    <a:lnTo>
                      <a:pt x="202" y="1109"/>
                    </a:lnTo>
                    <a:lnTo>
                      <a:pt x="301" y="1174"/>
                    </a:lnTo>
                    <a:lnTo>
                      <a:pt x="414" y="1194"/>
                    </a:lnTo>
                    <a:lnTo>
                      <a:pt x="568" y="1207"/>
                    </a:lnTo>
                    <a:lnTo>
                      <a:pt x="657" y="1188"/>
                    </a:lnTo>
                    <a:lnTo>
                      <a:pt x="676" y="1123"/>
                    </a:lnTo>
                    <a:lnTo>
                      <a:pt x="667" y="1038"/>
                    </a:lnTo>
                    <a:lnTo>
                      <a:pt x="603" y="776"/>
                    </a:lnTo>
                    <a:lnTo>
                      <a:pt x="548" y="515"/>
                    </a:lnTo>
                    <a:lnTo>
                      <a:pt x="524" y="319"/>
                    </a:lnTo>
                    <a:lnTo>
                      <a:pt x="524" y="266"/>
                    </a:lnTo>
                    <a:lnTo>
                      <a:pt x="488" y="195"/>
                    </a:lnTo>
                    <a:lnTo>
                      <a:pt x="449" y="175"/>
                    </a:lnTo>
                    <a:lnTo>
                      <a:pt x="375" y="175"/>
                    </a:lnTo>
                    <a:close/>
                  </a:path>
                </a:pathLst>
              </a:custGeom>
              <a:solidFill>
                <a:srgbClr val="404040"/>
              </a:solidFill>
              <a:ln w="3175">
                <a:solidFill>
                  <a:srgbClr val="000000"/>
                </a:solidFill>
                <a:prstDash val="solid"/>
                <a:round/>
                <a:headEnd/>
                <a:tailEnd/>
              </a:ln>
            </p:spPr>
            <p:txBody>
              <a:bodyPr/>
              <a:lstStyle/>
              <a:p>
                <a:endParaRPr lang="en-US"/>
              </a:p>
            </p:txBody>
          </p:sp>
          <p:sp>
            <p:nvSpPr>
              <p:cNvPr id="251050" name="Freeform 170"/>
              <p:cNvSpPr>
                <a:spLocks/>
              </p:cNvSpPr>
              <p:nvPr/>
            </p:nvSpPr>
            <p:spPr bwMode="auto">
              <a:xfrm>
                <a:off x="3030" y="3407"/>
                <a:ext cx="96" cy="158"/>
              </a:xfrm>
              <a:custGeom>
                <a:avLst/>
                <a:gdLst>
                  <a:gd name="T0" fmla="*/ 379 w 581"/>
                  <a:gd name="T1" fmla="*/ 222 h 1107"/>
                  <a:gd name="T2" fmla="*/ 272 w 581"/>
                  <a:gd name="T3" fmla="*/ 215 h 1107"/>
                  <a:gd name="T4" fmla="*/ 158 w 581"/>
                  <a:gd name="T5" fmla="*/ 189 h 1107"/>
                  <a:gd name="T6" fmla="*/ 90 w 581"/>
                  <a:gd name="T7" fmla="*/ 144 h 1107"/>
                  <a:gd name="T8" fmla="*/ 50 w 581"/>
                  <a:gd name="T9" fmla="*/ 104 h 1107"/>
                  <a:gd name="T10" fmla="*/ 0 w 581"/>
                  <a:gd name="T11" fmla="*/ 0 h 1107"/>
                  <a:gd name="T12" fmla="*/ 74 w 581"/>
                  <a:gd name="T13" fmla="*/ 853 h 1107"/>
                  <a:gd name="T14" fmla="*/ 124 w 581"/>
                  <a:gd name="T15" fmla="*/ 931 h 1107"/>
                  <a:gd name="T16" fmla="*/ 178 w 581"/>
                  <a:gd name="T17" fmla="*/ 1003 h 1107"/>
                  <a:gd name="T18" fmla="*/ 247 w 581"/>
                  <a:gd name="T19" fmla="*/ 1056 h 1107"/>
                  <a:gd name="T20" fmla="*/ 306 w 581"/>
                  <a:gd name="T21" fmla="*/ 1081 h 1107"/>
                  <a:gd name="T22" fmla="*/ 379 w 581"/>
                  <a:gd name="T23" fmla="*/ 1095 h 1107"/>
                  <a:gd name="T24" fmla="*/ 448 w 581"/>
                  <a:gd name="T25" fmla="*/ 1107 h 1107"/>
                  <a:gd name="T26" fmla="*/ 527 w 581"/>
                  <a:gd name="T27" fmla="*/ 1107 h 1107"/>
                  <a:gd name="T28" fmla="*/ 561 w 581"/>
                  <a:gd name="T29" fmla="*/ 1095 h 1107"/>
                  <a:gd name="T30" fmla="*/ 581 w 581"/>
                  <a:gd name="T31" fmla="*/ 1056 h 1107"/>
                  <a:gd name="T32" fmla="*/ 572 w 581"/>
                  <a:gd name="T33" fmla="*/ 990 h 1107"/>
                  <a:gd name="T34" fmla="*/ 522 w 581"/>
                  <a:gd name="T35" fmla="*/ 840 h 1107"/>
                  <a:gd name="T36" fmla="*/ 437 w 581"/>
                  <a:gd name="T37" fmla="*/ 332 h 1107"/>
                  <a:gd name="T38" fmla="*/ 424 w 581"/>
                  <a:gd name="T39" fmla="*/ 261 h 1107"/>
                  <a:gd name="T40" fmla="*/ 379 w 581"/>
                  <a:gd name="T41" fmla="*/ 222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1" h="1107">
                    <a:moveTo>
                      <a:pt x="379" y="222"/>
                    </a:moveTo>
                    <a:lnTo>
                      <a:pt x="272" y="215"/>
                    </a:lnTo>
                    <a:lnTo>
                      <a:pt x="158" y="189"/>
                    </a:lnTo>
                    <a:lnTo>
                      <a:pt x="90" y="144"/>
                    </a:lnTo>
                    <a:lnTo>
                      <a:pt x="50" y="104"/>
                    </a:lnTo>
                    <a:lnTo>
                      <a:pt x="0" y="0"/>
                    </a:lnTo>
                    <a:lnTo>
                      <a:pt x="74" y="853"/>
                    </a:lnTo>
                    <a:lnTo>
                      <a:pt x="124" y="931"/>
                    </a:lnTo>
                    <a:lnTo>
                      <a:pt x="178" y="1003"/>
                    </a:lnTo>
                    <a:lnTo>
                      <a:pt x="247" y="1056"/>
                    </a:lnTo>
                    <a:lnTo>
                      <a:pt x="306" y="1081"/>
                    </a:lnTo>
                    <a:lnTo>
                      <a:pt x="379" y="1095"/>
                    </a:lnTo>
                    <a:lnTo>
                      <a:pt x="448" y="1107"/>
                    </a:lnTo>
                    <a:lnTo>
                      <a:pt x="527" y="1107"/>
                    </a:lnTo>
                    <a:lnTo>
                      <a:pt x="561" y="1095"/>
                    </a:lnTo>
                    <a:lnTo>
                      <a:pt x="581" y="1056"/>
                    </a:lnTo>
                    <a:lnTo>
                      <a:pt x="572" y="990"/>
                    </a:lnTo>
                    <a:lnTo>
                      <a:pt x="522" y="840"/>
                    </a:lnTo>
                    <a:lnTo>
                      <a:pt x="437" y="332"/>
                    </a:lnTo>
                    <a:lnTo>
                      <a:pt x="424" y="261"/>
                    </a:lnTo>
                    <a:lnTo>
                      <a:pt x="379" y="222"/>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pic>
        <p:nvPicPr>
          <p:cNvPr id="251051" name="Picture 171" descr="bs00103_"/>
          <p:cNvPicPr>
            <a:picLocks noGrp="1" noChangeAspect="1" noChangeArrowheads="1"/>
          </p:cNvPicPr>
          <p:nvPr>
            <p:ph sz="quarter" idx="3"/>
          </p:nvPr>
        </p:nvPicPr>
        <p:blipFill>
          <a:blip r:embed="rId8" cstate="print">
            <a:extLst>
              <a:ext uri="{28A0092B-C50C-407E-A947-70E740481C1C}">
                <a14:useLocalDpi xmlns:a14="http://schemas.microsoft.com/office/drawing/2010/main" val="0"/>
              </a:ext>
            </a:extLst>
          </a:blip>
          <a:srcRect/>
          <a:stretch>
            <a:fillRect/>
          </a:stretch>
        </p:blipFill>
        <p:spPr>
          <a:xfrm>
            <a:off x="7091363" y="2333588"/>
            <a:ext cx="636587" cy="835025"/>
          </a:xfrm>
        </p:spPr>
      </p:pic>
      <p:sp>
        <p:nvSpPr>
          <p:cNvPr id="251052" name="Text Box 172"/>
          <p:cNvSpPr txBox="1">
            <a:spLocks noChangeArrowheads="1"/>
          </p:cNvSpPr>
          <p:nvPr/>
        </p:nvSpPr>
        <p:spPr bwMode="auto">
          <a:xfrm>
            <a:off x="1041400" y="5540602"/>
            <a:ext cx="7081838" cy="75713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400" i="1" dirty="0">
                <a:solidFill>
                  <a:srgbClr val="FFFF00"/>
                </a:solidFill>
                <a:latin typeface="Arial" panose="020B0604020202020204" pitchFamily="34" charset="0"/>
              </a:rPr>
              <a:t>The SIP server can handle both diversity in terminals and mobility of terminals</a:t>
            </a:r>
          </a:p>
        </p:txBody>
      </p:sp>
      <p:sp>
        <p:nvSpPr>
          <p:cNvPr id="2" name="TextBox 1"/>
          <p:cNvSpPr txBox="1"/>
          <p:nvPr/>
        </p:nvSpPr>
        <p:spPr>
          <a:xfrm>
            <a:off x="7232094" y="1991876"/>
            <a:ext cx="761747" cy="480131"/>
          </a:xfrm>
          <a:prstGeom prst="rect">
            <a:avLst/>
          </a:prstGeom>
          <a:noFill/>
        </p:spPr>
        <p:txBody>
          <a:bodyPr wrap="none" rtlCol="0">
            <a:spAutoFit/>
          </a:bodyPr>
          <a:lstStyle/>
          <a:p>
            <a:r>
              <a:rPr lang="en-US" dirty="0" smtClean="0">
                <a:solidFill>
                  <a:schemeClr val="accent5">
                    <a:lumMod val="50000"/>
                  </a:schemeClr>
                </a:solidFill>
              </a:rPr>
              <a:t>SIP</a:t>
            </a:r>
            <a:endParaRPr lang="en-US" dirty="0">
              <a:solidFill>
                <a:schemeClr val="accent5">
                  <a:lumMod val="50000"/>
                </a:schemeClr>
              </a:solidFill>
            </a:endParaRPr>
          </a:p>
        </p:txBody>
      </p:sp>
    </p:spTree>
    <p:extLst>
      <p:ext uri="{BB962C8B-B14F-4D97-AF65-F5344CB8AC3E}">
        <p14:creationId xmlns:p14="http://schemas.microsoft.com/office/powerpoint/2010/main" val="362022609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6"/>
          <p:cNvSpPr>
            <a:spLocks noGrp="1"/>
          </p:cNvSpPr>
          <p:nvPr>
            <p:ph type="sldNum" sz="quarter" idx="10"/>
          </p:nvPr>
        </p:nvSpPr>
        <p:spPr/>
        <p:txBody>
          <a:bodyPr/>
          <a:lstStyle/>
          <a:p>
            <a:fld id="{247D8744-7DFD-4EB9-A575-32C374C36954}" type="slidenum">
              <a:rPr lang="en-US" altLang="en-US"/>
              <a:pPr/>
              <a:t>29</a:t>
            </a:fld>
            <a:endParaRPr lang="en-US" altLang="en-US"/>
          </a:p>
        </p:txBody>
      </p:sp>
      <p:sp>
        <p:nvSpPr>
          <p:cNvPr id="19" name="Footer Placeholder 7"/>
          <p:cNvSpPr>
            <a:spLocks noGrp="1"/>
          </p:cNvSpPr>
          <p:nvPr>
            <p:ph type="ftr" sz="quarter" idx="11"/>
          </p:nvPr>
        </p:nvSpPr>
        <p:spPr/>
        <p:txBody>
          <a:bodyPr/>
          <a:lstStyle/>
          <a:p>
            <a:r>
              <a:rPr lang="en-US" altLang="en-US"/>
              <a:t>J.Tiberghien - VUB</a:t>
            </a:r>
            <a:endParaRPr lang="en-US" altLang="en-US">
              <a:latin typeface="Times New Roman" panose="02020603050405020304" pitchFamily="18" charset="0"/>
            </a:endParaRPr>
          </a:p>
        </p:txBody>
      </p:sp>
      <p:sp>
        <p:nvSpPr>
          <p:cNvPr id="252930" name="Oval 2"/>
          <p:cNvSpPr>
            <a:spLocks noChangeArrowheads="1"/>
          </p:cNvSpPr>
          <p:nvPr/>
        </p:nvSpPr>
        <p:spPr bwMode="auto">
          <a:xfrm>
            <a:off x="5176838" y="1068388"/>
            <a:ext cx="3451225" cy="2312987"/>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endParaRPr lang="en-US" altLang="en-US" sz="2800">
              <a:solidFill>
                <a:schemeClr val="tx1"/>
              </a:solidFill>
              <a:latin typeface="DIN-Regular" pitchFamily="2" charset="0"/>
            </a:endParaRPr>
          </a:p>
          <a:p>
            <a:pPr algn="ctr">
              <a:lnSpc>
                <a:spcPct val="100000"/>
              </a:lnSpc>
            </a:pPr>
            <a:endParaRPr lang="en-US" altLang="en-US" sz="2800">
              <a:solidFill>
                <a:schemeClr val="tx1"/>
              </a:solidFill>
              <a:latin typeface="DIN-Regular" pitchFamily="2" charset="0"/>
            </a:endParaRPr>
          </a:p>
          <a:p>
            <a:pPr algn="ctr">
              <a:lnSpc>
                <a:spcPct val="100000"/>
              </a:lnSpc>
            </a:pPr>
            <a:r>
              <a:rPr lang="en-US" altLang="en-US" sz="2800">
                <a:solidFill>
                  <a:schemeClr val="tx1"/>
                </a:solidFill>
                <a:latin typeface="DIN-Regular" pitchFamily="2" charset="0"/>
              </a:rPr>
              <a:t>Home network</a:t>
            </a:r>
          </a:p>
        </p:txBody>
      </p:sp>
      <p:sp>
        <p:nvSpPr>
          <p:cNvPr id="252931" name="Oval 3"/>
          <p:cNvSpPr>
            <a:spLocks noChangeArrowheads="1"/>
          </p:cNvSpPr>
          <p:nvPr/>
        </p:nvSpPr>
        <p:spPr bwMode="auto">
          <a:xfrm>
            <a:off x="5370513" y="4446588"/>
            <a:ext cx="3451225" cy="1846262"/>
          </a:xfrm>
          <a:prstGeom prst="ellipse">
            <a:avLst/>
          </a:prstGeom>
          <a:solidFill>
            <a:srgbClr val="F95AB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endParaRPr lang="en-US" altLang="en-US">
              <a:solidFill>
                <a:schemeClr val="tx1"/>
              </a:solidFill>
              <a:latin typeface="DIN-Regular" pitchFamily="2" charset="0"/>
            </a:endParaRPr>
          </a:p>
          <a:p>
            <a:pPr algn="ctr">
              <a:lnSpc>
                <a:spcPct val="100000"/>
              </a:lnSpc>
            </a:pPr>
            <a:r>
              <a:rPr lang="en-US" altLang="en-US">
                <a:solidFill>
                  <a:schemeClr val="tx1"/>
                </a:solidFill>
                <a:latin typeface="DIN-Regular" pitchFamily="2" charset="0"/>
              </a:rPr>
              <a:t>Visited network</a:t>
            </a:r>
          </a:p>
        </p:txBody>
      </p:sp>
      <p:sp>
        <p:nvSpPr>
          <p:cNvPr id="252932" name="Rectangle 4"/>
          <p:cNvSpPr>
            <a:spLocks noGrp="1" noChangeArrowheads="1"/>
          </p:cNvSpPr>
          <p:nvPr>
            <p:ph type="title" sz="quarter"/>
          </p:nvPr>
        </p:nvSpPr>
        <p:spPr>
          <a:xfrm>
            <a:off x="1162016" y="200025"/>
            <a:ext cx="6888232" cy="777136"/>
          </a:xfrm>
        </p:spPr>
        <p:txBody>
          <a:bodyPr/>
          <a:lstStyle/>
          <a:p>
            <a:r>
              <a:rPr lang="en-US" altLang="en-US" sz="4800" dirty="0"/>
              <a:t>SIP in </a:t>
            </a:r>
            <a:r>
              <a:rPr lang="en-US" altLang="en-US" sz="4400" dirty="0"/>
              <a:t>Redirection</a:t>
            </a:r>
            <a:r>
              <a:rPr lang="en-US" altLang="en-US" sz="4800" dirty="0"/>
              <a:t> mode</a:t>
            </a:r>
          </a:p>
        </p:txBody>
      </p:sp>
      <p:pic>
        <p:nvPicPr>
          <p:cNvPr id="252933" name="Picture 5" descr="j0346375"/>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6403975" y="4452938"/>
            <a:ext cx="544513" cy="785812"/>
          </a:xfrm>
        </p:spPr>
      </p:pic>
      <p:pic>
        <p:nvPicPr>
          <p:cNvPr id="252934" name="Picture 6" descr="bs00103_"/>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5900738" y="1452563"/>
            <a:ext cx="673100" cy="777875"/>
          </a:xfrm>
        </p:spPr>
      </p:pic>
      <p:sp>
        <p:nvSpPr>
          <p:cNvPr id="252935" name="Oval 7"/>
          <p:cNvSpPr>
            <a:spLocks noChangeArrowheads="1"/>
          </p:cNvSpPr>
          <p:nvPr/>
        </p:nvSpPr>
        <p:spPr bwMode="auto">
          <a:xfrm>
            <a:off x="876300" y="1290638"/>
            <a:ext cx="3451225" cy="184626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altLang="en-US">
                <a:solidFill>
                  <a:schemeClr val="tx1"/>
                </a:solidFill>
                <a:latin typeface="DIN-Regular" pitchFamily="2" charset="0"/>
              </a:rPr>
              <a:t>Callers network</a:t>
            </a:r>
          </a:p>
          <a:p>
            <a:pPr algn="ctr">
              <a:lnSpc>
                <a:spcPct val="100000"/>
              </a:lnSpc>
            </a:pPr>
            <a:endParaRPr lang="en-US" altLang="en-US">
              <a:solidFill>
                <a:schemeClr val="tx1"/>
              </a:solidFill>
              <a:latin typeface="DIN-Regular" pitchFamily="2" charset="0"/>
            </a:endParaRPr>
          </a:p>
          <a:p>
            <a:pPr algn="ctr">
              <a:lnSpc>
                <a:spcPct val="100000"/>
              </a:lnSpc>
            </a:pPr>
            <a:endParaRPr lang="en-US" altLang="en-US">
              <a:solidFill>
                <a:schemeClr val="tx1"/>
              </a:solidFill>
              <a:latin typeface="DIN-Regular" pitchFamily="2" charset="0"/>
            </a:endParaRPr>
          </a:p>
        </p:txBody>
      </p:sp>
      <p:cxnSp>
        <p:nvCxnSpPr>
          <p:cNvPr id="252936" name="AutoShape 8"/>
          <p:cNvCxnSpPr>
            <a:cxnSpLocks noChangeShapeType="1"/>
            <a:stCxn id="252934" idx="2"/>
            <a:endCxn id="252933" idx="0"/>
          </p:cNvCxnSpPr>
          <p:nvPr/>
        </p:nvCxnSpPr>
        <p:spPr bwMode="auto">
          <a:xfrm rot="16200000" flipH="1">
            <a:off x="5304632" y="3163094"/>
            <a:ext cx="2387600" cy="522287"/>
          </a:xfrm>
          <a:prstGeom prst="curvedConnector3">
            <a:avLst>
              <a:gd name="adj1" fmla="val 50000"/>
            </a:avLst>
          </a:prstGeom>
          <a:noFill/>
          <a:ln w="38100">
            <a:solidFill>
              <a:srgbClr val="FF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2937" name="Text Box 9"/>
          <p:cNvSpPr txBox="1">
            <a:spLocks noChangeArrowheads="1"/>
          </p:cNvSpPr>
          <p:nvPr/>
        </p:nvSpPr>
        <p:spPr bwMode="auto">
          <a:xfrm>
            <a:off x="6512153" y="1306287"/>
            <a:ext cx="2012724" cy="1255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i="1" dirty="0">
                <a:solidFill>
                  <a:schemeClr val="accent2"/>
                </a:solidFill>
              </a:rPr>
              <a:t>SIP </a:t>
            </a:r>
          </a:p>
          <a:p>
            <a:r>
              <a:rPr lang="en-US" altLang="en-US" sz="2400" i="1" dirty="0">
                <a:solidFill>
                  <a:schemeClr val="accent2"/>
                </a:solidFill>
              </a:rPr>
              <a:t>Redirection</a:t>
            </a:r>
            <a:r>
              <a:rPr lang="en-US" altLang="en-US" i="1" dirty="0">
                <a:solidFill>
                  <a:schemeClr val="accent2"/>
                </a:solidFill>
              </a:rPr>
              <a:t> server</a:t>
            </a:r>
          </a:p>
        </p:txBody>
      </p:sp>
      <p:sp>
        <p:nvSpPr>
          <p:cNvPr id="252938" name="Text Box 10"/>
          <p:cNvSpPr txBox="1">
            <a:spLocks noChangeArrowheads="1"/>
          </p:cNvSpPr>
          <p:nvPr/>
        </p:nvSpPr>
        <p:spPr bwMode="auto">
          <a:xfrm>
            <a:off x="6738938" y="3500438"/>
            <a:ext cx="20701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r>
              <a:rPr lang="en-US" altLang="en-US" sz="2000">
                <a:solidFill>
                  <a:srgbClr val="FFFF00"/>
                </a:solidFill>
              </a:rPr>
              <a:t>Mobility management</a:t>
            </a:r>
          </a:p>
        </p:txBody>
      </p:sp>
      <p:cxnSp>
        <p:nvCxnSpPr>
          <p:cNvPr id="252939" name="AutoShape 11"/>
          <p:cNvCxnSpPr>
            <a:cxnSpLocks noChangeShapeType="1"/>
            <a:stCxn id="252944" idx="3"/>
            <a:endCxn id="252934" idx="1"/>
          </p:cNvCxnSpPr>
          <p:nvPr/>
        </p:nvCxnSpPr>
        <p:spPr bwMode="auto">
          <a:xfrm flipV="1">
            <a:off x="2941638" y="1841500"/>
            <a:ext cx="2959100" cy="760413"/>
          </a:xfrm>
          <a:prstGeom prst="curvedConnector3">
            <a:avLst>
              <a:gd name="adj1" fmla="val 50000"/>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40" name="AutoShape 12"/>
          <p:cNvCxnSpPr>
            <a:cxnSpLocks noChangeShapeType="1"/>
            <a:stCxn id="252934" idx="1"/>
            <a:endCxn id="252933" idx="1"/>
          </p:cNvCxnSpPr>
          <p:nvPr/>
        </p:nvCxnSpPr>
        <p:spPr bwMode="auto">
          <a:xfrm rot="10800000" flipH="1" flipV="1">
            <a:off x="5900738" y="1841500"/>
            <a:ext cx="569912" cy="3143250"/>
          </a:xfrm>
          <a:prstGeom prst="curvedConnector3">
            <a:avLst>
              <a:gd name="adj1" fmla="val -40111"/>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2941" name="Text Box 13"/>
          <p:cNvSpPr txBox="1">
            <a:spLocks noChangeArrowheads="1"/>
          </p:cNvSpPr>
          <p:nvPr/>
        </p:nvSpPr>
        <p:spPr bwMode="auto">
          <a:xfrm>
            <a:off x="4360863" y="3146425"/>
            <a:ext cx="12223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lnSpc>
                <a:spcPct val="100000"/>
              </a:lnSpc>
            </a:pPr>
            <a:r>
              <a:rPr lang="en-US" altLang="en-US" sz="2000">
                <a:solidFill>
                  <a:schemeClr val="tx1"/>
                </a:solidFill>
              </a:rPr>
              <a:t>Session set-up</a:t>
            </a:r>
          </a:p>
        </p:txBody>
      </p:sp>
      <p:cxnSp>
        <p:nvCxnSpPr>
          <p:cNvPr id="252942" name="AutoShape 14"/>
          <p:cNvCxnSpPr>
            <a:cxnSpLocks noChangeShapeType="1"/>
            <a:stCxn id="252944" idx="2"/>
            <a:endCxn id="252933" idx="1"/>
          </p:cNvCxnSpPr>
          <p:nvPr/>
        </p:nvCxnSpPr>
        <p:spPr bwMode="auto">
          <a:xfrm rot="16200000" flipH="1">
            <a:off x="3469481" y="1983582"/>
            <a:ext cx="2084387" cy="3917950"/>
          </a:xfrm>
          <a:prstGeom prst="curvedConnector2">
            <a:avLst/>
          </a:prstGeom>
          <a:noFill/>
          <a:ln w="5715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2943" name="Text Box 15"/>
          <p:cNvSpPr txBox="1">
            <a:spLocks noChangeArrowheads="1"/>
          </p:cNvSpPr>
          <p:nvPr/>
        </p:nvSpPr>
        <p:spPr bwMode="auto">
          <a:xfrm>
            <a:off x="1339850" y="3484563"/>
            <a:ext cx="176522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altLang="en-US" sz="2000" dirty="0">
                <a:solidFill>
                  <a:schemeClr val="accent2"/>
                </a:solidFill>
              </a:rPr>
              <a:t>Actual</a:t>
            </a:r>
          </a:p>
          <a:p>
            <a:pPr>
              <a:lnSpc>
                <a:spcPct val="100000"/>
              </a:lnSpc>
            </a:pPr>
            <a:r>
              <a:rPr lang="en-US" altLang="en-US" sz="2000" dirty="0">
                <a:solidFill>
                  <a:schemeClr val="accent2"/>
                </a:solidFill>
              </a:rPr>
              <a:t>Data transfer</a:t>
            </a:r>
          </a:p>
        </p:txBody>
      </p:sp>
      <p:pic>
        <p:nvPicPr>
          <p:cNvPr id="252944" name="Picture 16" descr="portable1"/>
          <p:cNvPicPr>
            <a:picLocks noGrp="1" noChangeAspect="1" noChangeArrowheads="1"/>
          </p:cNvPicPr>
          <p:nvPr>
            <p:ph sz="quarter" idx="4"/>
          </p:nvPr>
        </p:nvPicPr>
        <p:blipFill>
          <a:blip r:embed="rId5" cstate="print">
            <a:extLst>
              <a:ext uri="{28A0092B-C50C-407E-A947-70E740481C1C}">
                <a14:useLocalDpi xmlns:a14="http://schemas.microsoft.com/office/drawing/2010/main" val="0"/>
              </a:ext>
            </a:extLst>
          </a:blip>
          <a:srcRect/>
          <a:stretch>
            <a:fillRect/>
          </a:stretch>
        </p:blipFill>
        <p:spPr>
          <a:xfrm>
            <a:off x="2333625" y="1968500"/>
            <a:ext cx="736600" cy="641350"/>
          </a:xfrm>
          <a:noFill/>
          <a:ln/>
          <a:extLst>
            <a:ext uri="{909E8E84-426E-40DD-AFC4-6F175D3DCCD1}">
              <a14:hiddenFill xmlns:a14="http://schemas.microsoft.com/office/drawing/2010/main">
                <a:solidFill>
                  <a:schemeClr val="accent1"/>
                </a:solidFill>
              </a14:hiddenFill>
            </a:ext>
          </a:extLst>
        </p:spPr>
      </p:pic>
      <p:sp>
        <p:nvSpPr>
          <p:cNvPr id="252945" name="Text Box 17"/>
          <p:cNvSpPr txBox="1">
            <a:spLocks noChangeArrowheads="1"/>
          </p:cNvSpPr>
          <p:nvPr/>
        </p:nvSpPr>
        <p:spPr bwMode="auto">
          <a:xfrm>
            <a:off x="498475" y="5159375"/>
            <a:ext cx="4740275" cy="92333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000">
                <a:solidFill>
                  <a:srgbClr val="FFFF00"/>
                </a:solidFill>
              </a:rPr>
              <a:t> Most efficient data transfer</a:t>
            </a:r>
          </a:p>
          <a:p>
            <a:pPr>
              <a:buFontTx/>
              <a:buChar char="•"/>
            </a:pPr>
            <a:r>
              <a:rPr lang="en-US" altLang="en-US" sz="2000">
                <a:solidFill>
                  <a:srgbClr val="FFFF00"/>
                </a:solidFill>
              </a:rPr>
              <a:t> Caller has access to actual 	called address</a:t>
            </a:r>
          </a:p>
        </p:txBody>
      </p:sp>
    </p:spTree>
    <p:extLst>
      <p:ext uri="{BB962C8B-B14F-4D97-AF65-F5344CB8AC3E}">
        <p14:creationId xmlns:p14="http://schemas.microsoft.com/office/powerpoint/2010/main" val="397298914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lide Number Placeholder 2"/>
          <p:cNvSpPr>
            <a:spLocks noGrp="1"/>
          </p:cNvSpPr>
          <p:nvPr>
            <p:ph type="sldNum" sz="quarter" idx="10"/>
          </p:nvPr>
        </p:nvSpPr>
        <p:spPr/>
        <p:txBody>
          <a:bodyPr/>
          <a:lstStyle/>
          <a:p>
            <a:fld id="{28BCF4A3-19A1-481E-B6BC-AFE75F3CB9CA}" type="slidenum">
              <a:rPr lang="en-US" altLang="en-US"/>
              <a:pPr/>
              <a:t>3</a:t>
            </a:fld>
            <a:endParaRPr lang="en-US" altLang="en-US"/>
          </a:p>
        </p:txBody>
      </p:sp>
      <p:sp>
        <p:nvSpPr>
          <p:cNvPr id="9218" name="Rectangle 2"/>
          <p:cNvSpPr>
            <a:spLocks noGrp="1" noChangeArrowheads="1"/>
          </p:cNvSpPr>
          <p:nvPr>
            <p:ph type="title"/>
          </p:nvPr>
        </p:nvSpPr>
        <p:spPr>
          <a:xfrm>
            <a:off x="1579563" y="185738"/>
            <a:ext cx="5994400" cy="708025"/>
          </a:xfrm>
          <a:noFill/>
          <a:ln/>
        </p:spPr>
        <p:txBody>
          <a:bodyPr/>
          <a:lstStyle/>
          <a:p>
            <a:r>
              <a:rPr lang="en-US" altLang="en-US" sz="4400"/>
              <a:t>A diplomatic negotiation</a:t>
            </a:r>
          </a:p>
        </p:txBody>
      </p:sp>
      <p:grpSp>
        <p:nvGrpSpPr>
          <p:cNvPr id="9254" name="Group 38"/>
          <p:cNvGrpSpPr>
            <a:grpSpLocks/>
          </p:cNvGrpSpPr>
          <p:nvPr/>
        </p:nvGrpSpPr>
        <p:grpSpPr bwMode="auto">
          <a:xfrm>
            <a:off x="1104900" y="1500188"/>
            <a:ext cx="800100" cy="973137"/>
            <a:chOff x="696" y="945"/>
            <a:chExt cx="504" cy="613"/>
          </a:xfrm>
        </p:grpSpPr>
        <p:sp>
          <p:nvSpPr>
            <p:cNvPr id="9219" name="Freeform 3"/>
            <p:cNvSpPr>
              <a:spLocks/>
            </p:cNvSpPr>
            <p:nvPr/>
          </p:nvSpPr>
          <p:spPr bwMode="auto">
            <a:xfrm>
              <a:off x="696" y="1162"/>
              <a:ext cx="428" cy="268"/>
            </a:xfrm>
            <a:custGeom>
              <a:avLst/>
              <a:gdLst>
                <a:gd name="T0" fmla="*/ 76 w 428"/>
                <a:gd name="T1" fmla="*/ 267 h 268"/>
                <a:gd name="T2" fmla="*/ 45 w 428"/>
                <a:gd name="T3" fmla="*/ 232 h 268"/>
                <a:gd name="T4" fmla="*/ 17 w 428"/>
                <a:gd name="T5" fmla="*/ 199 h 268"/>
                <a:gd name="T6" fmla="*/ 2 w 428"/>
                <a:gd name="T7" fmla="*/ 180 h 268"/>
                <a:gd name="T8" fmla="*/ 0 w 428"/>
                <a:gd name="T9" fmla="*/ 168 h 268"/>
                <a:gd name="T10" fmla="*/ 7 w 428"/>
                <a:gd name="T11" fmla="*/ 152 h 268"/>
                <a:gd name="T12" fmla="*/ 28 w 428"/>
                <a:gd name="T13" fmla="*/ 121 h 268"/>
                <a:gd name="T14" fmla="*/ 46 w 428"/>
                <a:gd name="T15" fmla="*/ 98 h 268"/>
                <a:gd name="T16" fmla="*/ 61 w 428"/>
                <a:gd name="T17" fmla="*/ 76 h 268"/>
                <a:gd name="T18" fmla="*/ 68 w 428"/>
                <a:gd name="T19" fmla="*/ 61 h 268"/>
                <a:gd name="T20" fmla="*/ 71 w 428"/>
                <a:gd name="T21" fmla="*/ 47 h 268"/>
                <a:gd name="T22" fmla="*/ 72 w 428"/>
                <a:gd name="T23" fmla="*/ 30 h 268"/>
                <a:gd name="T24" fmla="*/ 76 w 428"/>
                <a:gd name="T25" fmla="*/ 18 h 268"/>
                <a:gd name="T26" fmla="*/ 83 w 428"/>
                <a:gd name="T27" fmla="*/ 10 h 268"/>
                <a:gd name="T28" fmla="*/ 96 w 428"/>
                <a:gd name="T29" fmla="*/ 7 h 268"/>
                <a:gd name="T30" fmla="*/ 114 w 428"/>
                <a:gd name="T31" fmla="*/ 8 h 268"/>
                <a:gd name="T32" fmla="*/ 123 w 428"/>
                <a:gd name="T33" fmla="*/ 10 h 268"/>
                <a:gd name="T34" fmla="*/ 136 w 428"/>
                <a:gd name="T35" fmla="*/ 7 h 268"/>
                <a:gd name="T36" fmla="*/ 149 w 428"/>
                <a:gd name="T37" fmla="*/ 0 h 268"/>
                <a:gd name="T38" fmla="*/ 182 w 428"/>
                <a:gd name="T39" fmla="*/ 12 h 268"/>
                <a:gd name="T40" fmla="*/ 207 w 428"/>
                <a:gd name="T41" fmla="*/ 13 h 268"/>
                <a:gd name="T42" fmla="*/ 253 w 428"/>
                <a:gd name="T43" fmla="*/ 28 h 268"/>
                <a:gd name="T44" fmla="*/ 303 w 428"/>
                <a:gd name="T45" fmla="*/ 38 h 268"/>
                <a:gd name="T46" fmla="*/ 337 w 428"/>
                <a:gd name="T47" fmla="*/ 27 h 268"/>
                <a:gd name="T48" fmla="*/ 359 w 428"/>
                <a:gd name="T49" fmla="*/ 24 h 268"/>
                <a:gd name="T50" fmla="*/ 372 w 428"/>
                <a:gd name="T51" fmla="*/ 26 h 268"/>
                <a:gd name="T52" fmla="*/ 381 w 428"/>
                <a:gd name="T53" fmla="*/ 28 h 268"/>
                <a:gd name="T54" fmla="*/ 388 w 428"/>
                <a:gd name="T55" fmla="*/ 32 h 268"/>
                <a:gd name="T56" fmla="*/ 393 w 428"/>
                <a:gd name="T57" fmla="*/ 38 h 268"/>
                <a:gd name="T58" fmla="*/ 395 w 428"/>
                <a:gd name="T59" fmla="*/ 45 h 268"/>
                <a:gd name="T60" fmla="*/ 394 w 428"/>
                <a:gd name="T61" fmla="*/ 57 h 268"/>
                <a:gd name="T62" fmla="*/ 392 w 428"/>
                <a:gd name="T63" fmla="*/ 67 h 268"/>
                <a:gd name="T64" fmla="*/ 391 w 428"/>
                <a:gd name="T65" fmla="*/ 79 h 268"/>
                <a:gd name="T66" fmla="*/ 390 w 428"/>
                <a:gd name="T67" fmla="*/ 94 h 268"/>
                <a:gd name="T68" fmla="*/ 392 w 428"/>
                <a:gd name="T69" fmla="*/ 106 h 268"/>
                <a:gd name="T70" fmla="*/ 395 w 428"/>
                <a:gd name="T71" fmla="*/ 119 h 268"/>
                <a:gd name="T72" fmla="*/ 401 w 428"/>
                <a:gd name="T73" fmla="*/ 135 h 268"/>
                <a:gd name="T74" fmla="*/ 414 w 428"/>
                <a:gd name="T75" fmla="*/ 165 h 268"/>
                <a:gd name="T76" fmla="*/ 427 w 428"/>
                <a:gd name="T77" fmla="*/ 198 h 268"/>
                <a:gd name="T78" fmla="*/ 423 w 428"/>
                <a:gd name="T79" fmla="*/ 237 h 268"/>
                <a:gd name="T80" fmla="*/ 406 w 428"/>
                <a:gd name="T81" fmla="*/ 266 h 268"/>
                <a:gd name="T82" fmla="*/ 76 w 428"/>
                <a:gd name="T8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8" h="268">
                  <a:moveTo>
                    <a:pt x="76" y="267"/>
                  </a:moveTo>
                  <a:lnTo>
                    <a:pt x="45" y="232"/>
                  </a:lnTo>
                  <a:lnTo>
                    <a:pt x="17" y="199"/>
                  </a:lnTo>
                  <a:lnTo>
                    <a:pt x="2" y="180"/>
                  </a:lnTo>
                  <a:lnTo>
                    <a:pt x="0" y="168"/>
                  </a:lnTo>
                  <a:lnTo>
                    <a:pt x="7" y="152"/>
                  </a:lnTo>
                  <a:lnTo>
                    <a:pt x="28" y="121"/>
                  </a:lnTo>
                  <a:lnTo>
                    <a:pt x="46" y="98"/>
                  </a:lnTo>
                  <a:lnTo>
                    <a:pt x="61" y="76"/>
                  </a:lnTo>
                  <a:lnTo>
                    <a:pt x="68" y="61"/>
                  </a:lnTo>
                  <a:lnTo>
                    <a:pt x="71" y="47"/>
                  </a:lnTo>
                  <a:lnTo>
                    <a:pt x="72" y="30"/>
                  </a:lnTo>
                  <a:lnTo>
                    <a:pt x="76" y="18"/>
                  </a:lnTo>
                  <a:lnTo>
                    <a:pt x="83" y="10"/>
                  </a:lnTo>
                  <a:lnTo>
                    <a:pt x="96" y="7"/>
                  </a:lnTo>
                  <a:lnTo>
                    <a:pt x="114" y="8"/>
                  </a:lnTo>
                  <a:lnTo>
                    <a:pt x="123" y="10"/>
                  </a:lnTo>
                  <a:lnTo>
                    <a:pt x="136" y="7"/>
                  </a:lnTo>
                  <a:lnTo>
                    <a:pt x="149" y="0"/>
                  </a:lnTo>
                  <a:lnTo>
                    <a:pt x="182" y="12"/>
                  </a:lnTo>
                  <a:lnTo>
                    <a:pt x="207" y="13"/>
                  </a:lnTo>
                  <a:lnTo>
                    <a:pt x="253" y="28"/>
                  </a:lnTo>
                  <a:lnTo>
                    <a:pt x="303" y="38"/>
                  </a:lnTo>
                  <a:lnTo>
                    <a:pt x="337" y="27"/>
                  </a:lnTo>
                  <a:lnTo>
                    <a:pt x="359" y="24"/>
                  </a:lnTo>
                  <a:lnTo>
                    <a:pt x="372" y="26"/>
                  </a:lnTo>
                  <a:lnTo>
                    <a:pt x="381" y="28"/>
                  </a:lnTo>
                  <a:lnTo>
                    <a:pt x="388" y="32"/>
                  </a:lnTo>
                  <a:lnTo>
                    <a:pt x="393" y="38"/>
                  </a:lnTo>
                  <a:lnTo>
                    <a:pt x="395" y="45"/>
                  </a:lnTo>
                  <a:lnTo>
                    <a:pt x="394" y="57"/>
                  </a:lnTo>
                  <a:lnTo>
                    <a:pt x="392" y="67"/>
                  </a:lnTo>
                  <a:lnTo>
                    <a:pt x="391" y="79"/>
                  </a:lnTo>
                  <a:lnTo>
                    <a:pt x="390" y="94"/>
                  </a:lnTo>
                  <a:lnTo>
                    <a:pt x="392" y="106"/>
                  </a:lnTo>
                  <a:lnTo>
                    <a:pt x="395" y="119"/>
                  </a:lnTo>
                  <a:lnTo>
                    <a:pt x="401" y="135"/>
                  </a:lnTo>
                  <a:lnTo>
                    <a:pt x="414" y="165"/>
                  </a:lnTo>
                  <a:lnTo>
                    <a:pt x="427" y="198"/>
                  </a:lnTo>
                  <a:lnTo>
                    <a:pt x="423" y="237"/>
                  </a:lnTo>
                  <a:lnTo>
                    <a:pt x="406" y="266"/>
                  </a:lnTo>
                  <a:lnTo>
                    <a:pt x="76" y="267"/>
                  </a:lnTo>
                </a:path>
              </a:pathLst>
            </a:custGeom>
            <a:solidFill>
              <a:srgbClr val="AD6900"/>
            </a:solidFill>
            <a:ln w="12700" cap="rnd" cmpd="sng">
              <a:solidFill>
                <a:srgbClr val="AD6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0" name="Freeform 4"/>
            <p:cNvSpPr>
              <a:spLocks/>
            </p:cNvSpPr>
            <p:nvPr/>
          </p:nvSpPr>
          <p:spPr bwMode="auto">
            <a:xfrm>
              <a:off x="833" y="1159"/>
              <a:ext cx="89" cy="99"/>
            </a:xfrm>
            <a:custGeom>
              <a:avLst/>
              <a:gdLst>
                <a:gd name="T0" fmla="*/ 12 w 89"/>
                <a:gd name="T1" fmla="*/ 0 h 99"/>
                <a:gd name="T2" fmla="*/ 6 w 89"/>
                <a:gd name="T3" fmla="*/ 23 h 99"/>
                <a:gd name="T4" fmla="*/ 0 w 89"/>
                <a:gd name="T5" fmla="*/ 57 h 99"/>
                <a:gd name="T6" fmla="*/ 2 w 89"/>
                <a:gd name="T7" fmla="*/ 98 h 99"/>
                <a:gd name="T8" fmla="*/ 14 w 89"/>
                <a:gd name="T9" fmla="*/ 84 h 99"/>
                <a:gd name="T10" fmla="*/ 27 w 89"/>
                <a:gd name="T11" fmla="*/ 70 h 99"/>
                <a:gd name="T12" fmla="*/ 47 w 89"/>
                <a:gd name="T13" fmla="*/ 50 h 99"/>
                <a:gd name="T14" fmla="*/ 68 w 89"/>
                <a:gd name="T15" fmla="*/ 72 h 99"/>
                <a:gd name="T16" fmla="*/ 88 w 89"/>
                <a:gd name="T17" fmla="*/ 93 h 99"/>
                <a:gd name="T18" fmla="*/ 81 w 89"/>
                <a:gd name="T19" fmla="*/ 69 h 99"/>
                <a:gd name="T20" fmla="*/ 80 w 89"/>
                <a:gd name="T21" fmla="*/ 39 h 99"/>
                <a:gd name="T22" fmla="*/ 67 w 89"/>
                <a:gd name="T23" fmla="*/ 13 h 99"/>
                <a:gd name="T24" fmla="*/ 66 w 89"/>
                <a:gd name="T25" fmla="*/ 24 h 99"/>
                <a:gd name="T26" fmla="*/ 50 w 89"/>
                <a:gd name="T27" fmla="*/ 32 h 99"/>
                <a:gd name="T28" fmla="*/ 25 w 89"/>
                <a:gd name="T29" fmla="*/ 19 h 99"/>
                <a:gd name="T30" fmla="*/ 12 w 89"/>
                <a:gd name="T3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99">
                  <a:moveTo>
                    <a:pt x="12" y="0"/>
                  </a:moveTo>
                  <a:lnTo>
                    <a:pt x="6" y="23"/>
                  </a:lnTo>
                  <a:lnTo>
                    <a:pt x="0" y="57"/>
                  </a:lnTo>
                  <a:lnTo>
                    <a:pt x="2" y="98"/>
                  </a:lnTo>
                  <a:lnTo>
                    <a:pt x="14" y="84"/>
                  </a:lnTo>
                  <a:lnTo>
                    <a:pt x="27" y="70"/>
                  </a:lnTo>
                  <a:lnTo>
                    <a:pt x="47" y="50"/>
                  </a:lnTo>
                  <a:lnTo>
                    <a:pt x="68" y="72"/>
                  </a:lnTo>
                  <a:lnTo>
                    <a:pt x="88" y="93"/>
                  </a:lnTo>
                  <a:lnTo>
                    <a:pt x="81" y="69"/>
                  </a:lnTo>
                  <a:lnTo>
                    <a:pt x="80" y="39"/>
                  </a:lnTo>
                  <a:lnTo>
                    <a:pt x="67" y="13"/>
                  </a:lnTo>
                  <a:lnTo>
                    <a:pt x="66" y="24"/>
                  </a:lnTo>
                  <a:lnTo>
                    <a:pt x="50" y="32"/>
                  </a:lnTo>
                  <a:lnTo>
                    <a:pt x="25" y="19"/>
                  </a:lnTo>
                  <a:lnTo>
                    <a:pt x="12" y="0"/>
                  </a:lnTo>
                </a:path>
              </a:pathLst>
            </a:custGeom>
            <a:solidFill>
              <a:schemeClr val="tx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1" name="Freeform 5"/>
            <p:cNvSpPr>
              <a:spLocks/>
            </p:cNvSpPr>
            <p:nvPr/>
          </p:nvSpPr>
          <p:spPr bwMode="auto">
            <a:xfrm>
              <a:off x="847" y="1192"/>
              <a:ext cx="62" cy="236"/>
            </a:xfrm>
            <a:custGeom>
              <a:avLst/>
              <a:gdLst>
                <a:gd name="T0" fmla="*/ 16 w 62"/>
                <a:gd name="T1" fmla="*/ 17 h 236"/>
                <a:gd name="T2" fmla="*/ 35 w 62"/>
                <a:gd name="T3" fmla="*/ 0 h 236"/>
                <a:gd name="T4" fmla="*/ 48 w 62"/>
                <a:gd name="T5" fmla="*/ 18 h 236"/>
                <a:gd name="T6" fmla="*/ 38 w 62"/>
                <a:gd name="T7" fmla="*/ 45 h 236"/>
                <a:gd name="T8" fmla="*/ 50 w 62"/>
                <a:gd name="T9" fmla="*/ 77 h 236"/>
                <a:gd name="T10" fmla="*/ 61 w 62"/>
                <a:gd name="T11" fmla="*/ 98 h 236"/>
                <a:gd name="T12" fmla="*/ 50 w 62"/>
                <a:gd name="T13" fmla="*/ 152 h 236"/>
                <a:gd name="T14" fmla="*/ 38 w 62"/>
                <a:gd name="T15" fmla="*/ 235 h 236"/>
                <a:gd name="T16" fmla="*/ 23 w 62"/>
                <a:gd name="T17" fmla="*/ 235 h 236"/>
                <a:gd name="T18" fmla="*/ 7 w 62"/>
                <a:gd name="T19" fmla="*/ 152 h 236"/>
                <a:gd name="T20" fmla="*/ 0 w 62"/>
                <a:gd name="T21" fmla="*/ 97 h 236"/>
                <a:gd name="T22" fmla="*/ 9 w 62"/>
                <a:gd name="T23" fmla="*/ 76 h 236"/>
                <a:gd name="T24" fmla="*/ 24 w 62"/>
                <a:gd name="T25" fmla="*/ 44 h 236"/>
                <a:gd name="T26" fmla="*/ 16 w 62"/>
                <a:gd name="T27" fmla="*/ 1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6">
                  <a:moveTo>
                    <a:pt x="16" y="17"/>
                  </a:moveTo>
                  <a:lnTo>
                    <a:pt x="35" y="0"/>
                  </a:lnTo>
                  <a:lnTo>
                    <a:pt x="48" y="18"/>
                  </a:lnTo>
                  <a:lnTo>
                    <a:pt x="38" y="45"/>
                  </a:lnTo>
                  <a:lnTo>
                    <a:pt x="50" y="77"/>
                  </a:lnTo>
                  <a:lnTo>
                    <a:pt x="61" y="98"/>
                  </a:lnTo>
                  <a:lnTo>
                    <a:pt x="50" y="152"/>
                  </a:lnTo>
                  <a:lnTo>
                    <a:pt x="38" y="235"/>
                  </a:lnTo>
                  <a:lnTo>
                    <a:pt x="23" y="235"/>
                  </a:lnTo>
                  <a:lnTo>
                    <a:pt x="7" y="152"/>
                  </a:lnTo>
                  <a:lnTo>
                    <a:pt x="0" y="97"/>
                  </a:lnTo>
                  <a:lnTo>
                    <a:pt x="9" y="76"/>
                  </a:lnTo>
                  <a:lnTo>
                    <a:pt x="24" y="44"/>
                  </a:lnTo>
                  <a:lnTo>
                    <a:pt x="16" y="17"/>
                  </a:lnTo>
                </a:path>
              </a:pathLst>
            </a:custGeom>
            <a:solidFill>
              <a:srgbClr val="00FF00"/>
            </a:solidFill>
            <a:ln w="12700" cap="rnd" cmpd="sng">
              <a:solidFill>
                <a:srgbClr val="00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2" name="Freeform 6"/>
            <p:cNvSpPr>
              <a:spLocks/>
            </p:cNvSpPr>
            <p:nvPr/>
          </p:nvSpPr>
          <p:spPr bwMode="auto">
            <a:xfrm>
              <a:off x="1054" y="1223"/>
              <a:ext cx="9" cy="23"/>
            </a:xfrm>
            <a:custGeom>
              <a:avLst/>
              <a:gdLst>
                <a:gd name="T0" fmla="*/ 6 w 9"/>
                <a:gd name="T1" fmla="*/ 0 h 23"/>
                <a:gd name="T2" fmla="*/ 8 w 9"/>
                <a:gd name="T3" fmla="*/ 4 h 23"/>
                <a:gd name="T4" fmla="*/ 7 w 9"/>
                <a:gd name="T5" fmla="*/ 10 h 23"/>
                <a:gd name="T6" fmla="*/ 4 w 9"/>
                <a:gd name="T7" fmla="*/ 17 h 23"/>
                <a:gd name="T8" fmla="*/ 0 w 9"/>
                <a:gd name="T9" fmla="*/ 22 h 23"/>
              </a:gdLst>
              <a:ahLst/>
              <a:cxnLst>
                <a:cxn ang="0">
                  <a:pos x="T0" y="T1"/>
                </a:cxn>
                <a:cxn ang="0">
                  <a:pos x="T2" y="T3"/>
                </a:cxn>
                <a:cxn ang="0">
                  <a:pos x="T4" y="T5"/>
                </a:cxn>
                <a:cxn ang="0">
                  <a:pos x="T6" y="T7"/>
                </a:cxn>
                <a:cxn ang="0">
                  <a:pos x="T8" y="T9"/>
                </a:cxn>
              </a:cxnLst>
              <a:rect l="0" t="0" r="r" b="b"/>
              <a:pathLst>
                <a:path w="9" h="23">
                  <a:moveTo>
                    <a:pt x="6" y="0"/>
                  </a:moveTo>
                  <a:lnTo>
                    <a:pt x="8" y="4"/>
                  </a:lnTo>
                  <a:lnTo>
                    <a:pt x="7" y="10"/>
                  </a:lnTo>
                  <a:lnTo>
                    <a:pt x="4" y="17"/>
                  </a:lnTo>
                  <a:lnTo>
                    <a:pt x="0" y="2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Freeform 7"/>
            <p:cNvSpPr>
              <a:spLocks/>
            </p:cNvSpPr>
            <p:nvPr/>
          </p:nvSpPr>
          <p:spPr bwMode="auto">
            <a:xfrm>
              <a:off x="981" y="1243"/>
              <a:ext cx="120" cy="75"/>
            </a:xfrm>
            <a:custGeom>
              <a:avLst/>
              <a:gdLst>
                <a:gd name="T0" fmla="*/ 13 w 120"/>
                <a:gd name="T1" fmla="*/ 59 h 75"/>
                <a:gd name="T2" fmla="*/ 0 w 120"/>
                <a:gd name="T3" fmla="*/ 46 h 75"/>
                <a:gd name="T4" fmla="*/ 68 w 120"/>
                <a:gd name="T5" fmla="*/ 0 h 75"/>
                <a:gd name="T6" fmla="*/ 119 w 120"/>
                <a:gd name="T7" fmla="*/ 74 h 75"/>
              </a:gdLst>
              <a:ahLst/>
              <a:cxnLst>
                <a:cxn ang="0">
                  <a:pos x="T0" y="T1"/>
                </a:cxn>
                <a:cxn ang="0">
                  <a:pos x="T2" y="T3"/>
                </a:cxn>
                <a:cxn ang="0">
                  <a:pos x="T4" y="T5"/>
                </a:cxn>
                <a:cxn ang="0">
                  <a:pos x="T6" y="T7"/>
                </a:cxn>
              </a:cxnLst>
              <a:rect l="0" t="0" r="r" b="b"/>
              <a:pathLst>
                <a:path w="120" h="75">
                  <a:moveTo>
                    <a:pt x="13" y="59"/>
                  </a:moveTo>
                  <a:lnTo>
                    <a:pt x="0" y="46"/>
                  </a:lnTo>
                  <a:lnTo>
                    <a:pt x="68" y="0"/>
                  </a:lnTo>
                  <a:lnTo>
                    <a:pt x="119" y="7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Freeform 8"/>
            <p:cNvSpPr>
              <a:spLocks/>
            </p:cNvSpPr>
            <p:nvPr/>
          </p:nvSpPr>
          <p:spPr bwMode="auto">
            <a:xfrm>
              <a:off x="778" y="1274"/>
              <a:ext cx="54" cy="97"/>
            </a:xfrm>
            <a:custGeom>
              <a:avLst/>
              <a:gdLst>
                <a:gd name="T0" fmla="*/ 53 w 54"/>
                <a:gd name="T1" fmla="*/ 0 h 97"/>
                <a:gd name="T2" fmla="*/ 45 w 54"/>
                <a:gd name="T3" fmla="*/ 20 h 97"/>
                <a:gd name="T4" fmla="*/ 32 w 54"/>
                <a:gd name="T5" fmla="*/ 38 h 97"/>
                <a:gd name="T6" fmla="*/ 13 w 54"/>
                <a:gd name="T7" fmla="*/ 52 h 97"/>
                <a:gd name="T8" fmla="*/ 0 w 54"/>
                <a:gd name="T9" fmla="*/ 60 h 97"/>
                <a:gd name="T10" fmla="*/ 12 w 54"/>
                <a:gd name="T11" fmla="*/ 66 h 97"/>
                <a:gd name="T12" fmla="*/ 22 w 54"/>
                <a:gd name="T13" fmla="*/ 74 h 97"/>
                <a:gd name="T14" fmla="*/ 29 w 54"/>
                <a:gd name="T15" fmla="*/ 85 h 97"/>
                <a:gd name="T16" fmla="*/ 37 w 54"/>
                <a:gd name="T17" fmla="*/ 9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53" y="0"/>
                  </a:moveTo>
                  <a:lnTo>
                    <a:pt x="45" y="20"/>
                  </a:lnTo>
                  <a:lnTo>
                    <a:pt x="32" y="38"/>
                  </a:lnTo>
                  <a:lnTo>
                    <a:pt x="13" y="52"/>
                  </a:lnTo>
                  <a:lnTo>
                    <a:pt x="0" y="60"/>
                  </a:lnTo>
                  <a:lnTo>
                    <a:pt x="12" y="66"/>
                  </a:lnTo>
                  <a:lnTo>
                    <a:pt x="22" y="74"/>
                  </a:lnTo>
                  <a:lnTo>
                    <a:pt x="29" y="85"/>
                  </a:lnTo>
                  <a:lnTo>
                    <a:pt x="37" y="9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Freeform 9"/>
            <p:cNvSpPr>
              <a:spLocks/>
            </p:cNvSpPr>
            <p:nvPr/>
          </p:nvSpPr>
          <p:spPr bwMode="auto">
            <a:xfrm>
              <a:off x="761" y="963"/>
              <a:ext cx="231" cy="225"/>
            </a:xfrm>
            <a:custGeom>
              <a:avLst/>
              <a:gdLst>
                <a:gd name="T0" fmla="*/ 180 w 231"/>
                <a:gd name="T1" fmla="*/ 9 h 225"/>
                <a:gd name="T2" fmla="*/ 134 w 231"/>
                <a:gd name="T3" fmla="*/ 0 h 225"/>
                <a:gd name="T4" fmla="*/ 91 w 231"/>
                <a:gd name="T5" fmla="*/ 9 h 225"/>
                <a:gd name="T6" fmla="*/ 68 w 231"/>
                <a:gd name="T7" fmla="*/ 40 h 225"/>
                <a:gd name="T8" fmla="*/ 49 w 231"/>
                <a:gd name="T9" fmla="*/ 65 h 225"/>
                <a:gd name="T10" fmla="*/ 40 w 231"/>
                <a:gd name="T11" fmla="*/ 92 h 225"/>
                <a:gd name="T12" fmla="*/ 34 w 231"/>
                <a:gd name="T13" fmla="*/ 98 h 225"/>
                <a:gd name="T14" fmla="*/ 21 w 231"/>
                <a:gd name="T15" fmla="*/ 87 h 225"/>
                <a:gd name="T16" fmla="*/ 6 w 231"/>
                <a:gd name="T17" fmla="*/ 91 h 225"/>
                <a:gd name="T18" fmla="*/ 0 w 231"/>
                <a:gd name="T19" fmla="*/ 103 h 225"/>
                <a:gd name="T20" fmla="*/ 5 w 231"/>
                <a:gd name="T21" fmla="*/ 119 h 225"/>
                <a:gd name="T22" fmla="*/ 16 w 231"/>
                <a:gd name="T23" fmla="*/ 130 h 225"/>
                <a:gd name="T24" fmla="*/ 29 w 231"/>
                <a:gd name="T25" fmla="*/ 131 h 225"/>
                <a:gd name="T26" fmla="*/ 38 w 231"/>
                <a:gd name="T27" fmla="*/ 127 h 225"/>
                <a:gd name="T28" fmla="*/ 38 w 231"/>
                <a:gd name="T29" fmla="*/ 132 h 225"/>
                <a:gd name="T30" fmla="*/ 38 w 231"/>
                <a:gd name="T31" fmla="*/ 152 h 225"/>
                <a:gd name="T32" fmla="*/ 46 w 231"/>
                <a:gd name="T33" fmla="*/ 171 h 225"/>
                <a:gd name="T34" fmla="*/ 61 w 231"/>
                <a:gd name="T35" fmla="*/ 185 h 225"/>
                <a:gd name="T36" fmla="*/ 78 w 231"/>
                <a:gd name="T37" fmla="*/ 194 h 225"/>
                <a:gd name="T38" fmla="*/ 85 w 231"/>
                <a:gd name="T39" fmla="*/ 204 h 225"/>
                <a:gd name="T40" fmla="*/ 95 w 231"/>
                <a:gd name="T41" fmla="*/ 216 h 225"/>
                <a:gd name="T42" fmla="*/ 112 w 231"/>
                <a:gd name="T43" fmla="*/ 223 h 225"/>
                <a:gd name="T44" fmla="*/ 124 w 231"/>
                <a:gd name="T45" fmla="*/ 222 h 225"/>
                <a:gd name="T46" fmla="*/ 133 w 231"/>
                <a:gd name="T47" fmla="*/ 221 h 225"/>
                <a:gd name="T48" fmla="*/ 147 w 231"/>
                <a:gd name="T49" fmla="*/ 219 h 225"/>
                <a:gd name="T50" fmla="*/ 160 w 231"/>
                <a:gd name="T51" fmla="*/ 208 h 225"/>
                <a:gd name="T52" fmla="*/ 180 w 231"/>
                <a:gd name="T53" fmla="*/ 191 h 225"/>
                <a:gd name="T54" fmla="*/ 205 w 231"/>
                <a:gd name="T55" fmla="*/ 174 h 225"/>
                <a:gd name="T56" fmla="*/ 219 w 231"/>
                <a:gd name="T57" fmla="*/ 160 h 225"/>
                <a:gd name="T58" fmla="*/ 229 w 231"/>
                <a:gd name="T59" fmla="*/ 133 h 225"/>
                <a:gd name="T60" fmla="*/ 228 w 231"/>
                <a:gd name="T61" fmla="*/ 113 h 225"/>
                <a:gd name="T62" fmla="*/ 230 w 231"/>
                <a:gd name="T63" fmla="*/ 89 h 225"/>
                <a:gd name="T64" fmla="*/ 226 w 231"/>
                <a:gd name="T65" fmla="*/ 53 h 225"/>
                <a:gd name="T66" fmla="*/ 197 w 231"/>
                <a:gd name="T67" fmla="*/ 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25">
                  <a:moveTo>
                    <a:pt x="197" y="20"/>
                  </a:moveTo>
                  <a:lnTo>
                    <a:pt x="180" y="9"/>
                  </a:lnTo>
                  <a:lnTo>
                    <a:pt x="155" y="1"/>
                  </a:lnTo>
                  <a:lnTo>
                    <a:pt x="134" y="0"/>
                  </a:lnTo>
                  <a:lnTo>
                    <a:pt x="111" y="4"/>
                  </a:lnTo>
                  <a:lnTo>
                    <a:pt x="91" y="9"/>
                  </a:lnTo>
                  <a:lnTo>
                    <a:pt x="78" y="23"/>
                  </a:lnTo>
                  <a:lnTo>
                    <a:pt x="68" y="40"/>
                  </a:lnTo>
                  <a:lnTo>
                    <a:pt x="60" y="52"/>
                  </a:lnTo>
                  <a:lnTo>
                    <a:pt x="49" y="65"/>
                  </a:lnTo>
                  <a:lnTo>
                    <a:pt x="43" y="79"/>
                  </a:lnTo>
                  <a:lnTo>
                    <a:pt x="40" y="92"/>
                  </a:lnTo>
                  <a:lnTo>
                    <a:pt x="41" y="104"/>
                  </a:lnTo>
                  <a:lnTo>
                    <a:pt x="34" y="98"/>
                  </a:lnTo>
                  <a:lnTo>
                    <a:pt x="29" y="90"/>
                  </a:lnTo>
                  <a:lnTo>
                    <a:pt x="21" y="87"/>
                  </a:lnTo>
                  <a:lnTo>
                    <a:pt x="13" y="87"/>
                  </a:lnTo>
                  <a:lnTo>
                    <a:pt x="6" y="91"/>
                  </a:lnTo>
                  <a:lnTo>
                    <a:pt x="1" y="95"/>
                  </a:lnTo>
                  <a:lnTo>
                    <a:pt x="0" y="103"/>
                  </a:lnTo>
                  <a:lnTo>
                    <a:pt x="2" y="111"/>
                  </a:lnTo>
                  <a:lnTo>
                    <a:pt x="5" y="119"/>
                  </a:lnTo>
                  <a:lnTo>
                    <a:pt x="11" y="125"/>
                  </a:lnTo>
                  <a:lnTo>
                    <a:pt x="16" y="130"/>
                  </a:lnTo>
                  <a:lnTo>
                    <a:pt x="22" y="133"/>
                  </a:lnTo>
                  <a:lnTo>
                    <a:pt x="29" y="131"/>
                  </a:lnTo>
                  <a:lnTo>
                    <a:pt x="33" y="130"/>
                  </a:lnTo>
                  <a:lnTo>
                    <a:pt x="38" y="127"/>
                  </a:lnTo>
                  <a:lnTo>
                    <a:pt x="42" y="126"/>
                  </a:lnTo>
                  <a:lnTo>
                    <a:pt x="38" y="132"/>
                  </a:lnTo>
                  <a:lnTo>
                    <a:pt x="36" y="142"/>
                  </a:lnTo>
                  <a:lnTo>
                    <a:pt x="38" y="152"/>
                  </a:lnTo>
                  <a:lnTo>
                    <a:pt x="41" y="161"/>
                  </a:lnTo>
                  <a:lnTo>
                    <a:pt x="46" y="171"/>
                  </a:lnTo>
                  <a:lnTo>
                    <a:pt x="53" y="177"/>
                  </a:lnTo>
                  <a:lnTo>
                    <a:pt x="61" y="185"/>
                  </a:lnTo>
                  <a:lnTo>
                    <a:pt x="69" y="191"/>
                  </a:lnTo>
                  <a:lnTo>
                    <a:pt x="78" y="194"/>
                  </a:lnTo>
                  <a:lnTo>
                    <a:pt x="85" y="199"/>
                  </a:lnTo>
                  <a:lnTo>
                    <a:pt x="85" y="204"/>
                  </a:lnTo>
                  <a:lnTo>
                    <a:pt x="90" y="211"/>
                  </a:lnTo>
                  <a:lnTo>
                    <a:pt x="95" y="216"/>
                  </a:lnTo>
                  <a:lnTo>
                    <a:pt x="104" y="220"/>
                  </a:lnTo>
                  <a:lnTo>
                    <a:pt x="112" y="223"/>
                  </a:lnTo>
                  <a:lnTo>
                    <a:pt x="120" y="224"/>
                  </a:lnTo>
                  <a:lnTo>
                    <a:pt x="124" y="222"/>
                  </a:lnTo>
                  <a:lnTo>
                    <a:pt x="128" y="217"/>
                  </a:lnTo>
                  <a:lnTo>
                    <a:pt x="133" y="221"/>
                  </a:lnTo>
                  <a:lnTo>
                    <a:pt x="140" y="222"/>
                  </a:lnTo>
                  <a:lnTo>
                    <a:pt x="147" y="219"/>
                  </a:lnTo>
                  <a:lnTo>
                    <a:pt x="153" y="215"/>
                  </a:lnTo>
                  <a:lnTo>
                    <a:pt x="160" y="208"/>
                  </a:lnTo>
                  <a:lnTo>
                    <a:pt x="168" y="201"/>
                  </a:lnTo>
                  <a:lnTo>
                    <a:pt x="180" y="191"/>
                  </a:lnTo>
                  <a:lnTo>
                    <a:pt x="191" y="183"/>
                  </a:lnTo>
                  <a:lnTo>
                    <a:pt x="205" y="174"/>
                  </a:lnTo>
                  <a:lnTo>
                    <a:pt x="211" y="165"/>
                  </a:lnTo>
                  <a:lnTo>
                    <a:pt x="219" y="160"/>
                  </a:lnTo>
                  <a:lnTo>
                    <a:pt x="226" y="150"/>
                  </a:lnTo>
                  <a:lnTo>
                    <a:pt x="229" y="133"/>
                  </a:lnTo>
                  <a:lnTo>
                    <a:pt x="230" y="117"/>
                  </a:lnTo>
                  <a:lnTo>
                    <a:pt x="228" y="113"/>
                  </a:lnTo>
                  <a:lnTo>
                    <a:pt x="228" y="105"/>
                  </a:lnTo>
                  <a:lnTo>
                    <a:pt x="230" y="89"/>
                  </a:lnTo>
                  <a:lnTo>
                    <a:pt x="230" y="69"/>
                  </a:lnTo>
                  <a:lnTo>
                    <a:pt x="226" y="53"/>
                  </a:lnTo>
                  <a:lnTo>
                    <a:pt x="215" y="37"/>
                  </a:lnTo>
                  <a:lnTo>
                    <a:pt x="197" y="20"/>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6" name="Freeform 10"/>
            <p:cNvSpPr>
              <a:spLocks/>
            </p:cNvSpPr>
            <p:nvPr/>
          </p:nvSpPr>
          <p:spPr bwMode="auto">
            <a:xfrm>
              <a:off x="844" y="1075"/>
              <a:ext cx="13" cy="20"/>
            </a:xfrm>
            <a:custGeom>
              <a:avLst/>
              <a:gdLst>
                <a:gd name="T0" fmla="*/ 12 w 13"/>
                <a:gd name="T1" fmla="*/ 0 h 20"/>
                <a:gd name="T2" fmla="*/ 7 w 13"/>
                <a:gd name="T3" fmla="*/ 2 h 20"/>
                <a:gd name="T4" fmla="*/ 4 w 13"/>
                <a:gd name="T5" fmla="*/ 4 h 20"/>
                <a:gd name="T6" fmla="*/ 1 w 13"/>
                <a:gd name="T7" fmla="*/ 7 h 20"/>
                <a:gd name="T8" fmla="*/ 0 w 13"/>
                <a:gd name="T9" fmla="*/ 11 h 20"/>
                <a:gd name="T10" fmla="*/ 1 w 13"/>
                <a:gd name="T11" fmla="*/ 15 h 20"/>
                <a:gd name="T12" fmla="*/ 2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12" y="0"/>
                  </a:moveTo>
                  <a:lnTo>
                    <a:pt x="7" y="2"/>
                  </a:lnTo>
                  <a:lnTo>
                    <a:pt x="4" y="4"/>
                  </a:lnTo>
                  <a:lnTo>
                    <a:pt x="1" y="7"/>
                  </a:lnTo>
                  <a:lnTo>
                    <a:pt x="0" y="11"/>
                  </a:lnTo>
                  <a:lnTo>
                    <a:pt x="1" y="15"/>
                  </a:lnTo>
                  <a:lnTo>
                    <a:pt x="2"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7" name="Freeform 11"/>
            <p:cNvSpPr>
              <a:spLocks/>
            </p:cNvSpPr>
            <p:nvPr/>
          </p:nvSpPr>
          <p:spPr bwMode="auto">
            <a:xfrm>
              <a:off x="846" y="1076"/>
              <a:ext cx="96" cy="34"/>
            </a:xfrm>
            <a:custGeom>
              <a:avLst/>
              <a:gdLst>
                <a:gd name="T0" fmla="*/ 0 w 96"/>
                <a:gd name="T1" fmla="*/ 6 h 34"/>
                <a:gd name="T2" fmla="*/ 3 w 96"/>
                <a:gd name="T3" fmla="*/ 12 h 34"/>
                <a:gd name="T4" fmla="*/ 7 w 96"/>
                <a:gd name="T5" fmla="*/ 16 h 34"/>
                <a:gd name="T6" fmla="*/ 12 w 96"/>
                <a:gd name="T7" fmla="*/ 21 h 34"/>
                <a:gd name="T8" fmla="*/ 16 w 96"/>
                <a:gd name="T9" fmla="*/ 25 h 34"/>
                <a:gd name="T10" fmla="*/ 22 w 96"/>
                <a:gd name="T11" fmla="*/ 28 h 34"/>
                <a:gd name="T12" fmla="*/ 31 w 96"/>
                <a:gd name="T13" fmla="*/ 31 h 34"/>
                <a:gd name="T14" fmla="*/ 40 w 96"/>
                <a:gd name="T15" fmla="*/ 32 h 34"/>
                <a:gd name="T16" fmla="*/ 50 w 96"/>
                <a:gd name="T17" fmla="*/ 33 h 34"/>
                <a:gd name="T18" fmla="*/ 60 w 96"/>
                <a:gd name="T19" fmla="*/ 33 h 34"/>
                <a:gd name="T20" fmla="*/ 67 w 96"/>
                <a:gd name="T21" fmla="*/ 31 h 34"/>
                <a:gd name="T22" fmla="*/ 76 w 96"/>
                <a:gd name="T23" fmla="*/ 28 h 34"/>
                <a:gd name="T24" fmla="*/ 83 w 96"/>
                <a:gd name="T25" fmla="*/ 23 h 34"/>
                <a:gd name="T26" fmla="*/ 89 w 96"/>
                <a:gd name="T27" fmla="*/ 17 h 34"/>
                <a:gd name="T28" fmla="*/ 92 w 96"/>
                <a:gd name="T29" fmla="*/ 12 h 34"/>
                <a:gd name="T30" fmla="*/ 94 w 96"/>
                <a:gd name="T31" fmla="*/ 6 h 34"/>
                <a:gd name="T32" fmla="*/ 95 w 96"/>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34">
                  <a:moveTo>
                    <a:pt x="0" y="6"/>
                  </a:moveTo>
                  <a:lnTo>
                    <a:pt x="3" y="12"/>
                  </a:lnTo>
                  <a:lnTo>
                    <a:pt x="7" y="16"/>
                  </a:lnTo>
                  <a:lnTo>
                    <a:pt x="12" y="21"/>
                  </a:lnTo>
                  <a:lnTo>
                    <a:pt x="16" y="25"/>
                  </a:lnTo>
                  <a:lnTo>
                    <a:pt x="22" y="28"/>
                  </a:lnTo>
                  <a:lnTo>
                    <a:pt x="31" y="31"/>
                  </a:lnTo>
                  <a:lnTo>
                    <a:pt x="40" y="32"/>
                  </a:lnTo>
                  <a:lnTo>
                    <a:pt x="50" y="33"/>
                  </a:lnTo>
                  <a:lnTo>
                    <a:pt x="60" y="33"/>
                  </a:lnTo>
                  <a:lnTo>
                    <a:pt x="67" y="31"/>
                  </a:lnTo>
                  <a:lnTo>
                    <a:pt x="76" y="28"/>
                  </a:lnTo>
                  <a:lnTo>
                    <a:pt x="83" y="23"/>
                  </a:lnTo>
                  <a:lnTo>
                    <a:pt x="89" y="17"/>
                  </a:lnTo>
                  <a:lnTo>
                    <a:pt x="92" y="12"/>
                  </a:lnTo>
                  <a:lnTo>
                    <a:pt x="94" y="6"/>
                  </a:lnTo>
                  <a:lnTo>
                    <a:pt x="9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8" name="Freeform 12"/>
            <p:cNvSpPr>
              <a:spLocks/>
            </p:cNvSpPr>
            <p:nvPr/>
          </p:nvSpPr>
          <p:spPr bwMode="auto">
            <a:xfrm>
              <a:off x="928" y="1071"/>
              <a:ext cx="21" cy="14"/>
            </a:xfrm>
            <a:custGeom>
              <a:avLst/>
              <a:gdLst>
                <a:gd name="T0" fmla="*/ 0 w 21"/>
                <a:gd name="T1" fmla="*/ 0 h 14"/>
                <a:gd name="T2" fmla="*/ 5 w 21"/>
                <a:gd name="T3" fmla="*/ 1 h 14"/>
                <a:gd name="T4" fmla="*/ 9 w 21"/>
                <a:gd name="T5" fmla="*/ 2 h 14"/>
                <a:gd name="T6" fmla="*/ 14 w 21"/>
                <a:gd name="T7" fmla="*/ 4 h 14"/>
                <a:gd name="T8" fmla="*/ 17 w 21"/>
                <a:gd name="T9" fmla="*/ 7 h 14"/>
                <a:gd name="T10" fmla="*/ 19 w 21"/>
                <a:gd name="T11" fmla="*/ 10 h 14"/>
                <a:gd name="T12" fmla="*/ 20 w 21"/>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21" h="14">
                  <a:moveTo>
                    <a:pt x="0" y="0"/>
                  </a:moveTo>
                  <a:lnTo>
                    <a:pt x="5" y="1"/>
                  </a:lnTo>
                  <a:lnTo>
                    <a:pt x="9" y="2"/>
                  </a:lnTo>
                  <a:lnTo>
                    <a:pt x="14" y="4"/>
                  </a:lnTo>
                  <a:lnTo>
                    <a:pt x="17" y="7"/>
                  </a:lnTo>
                  <a:lnTo>
                    <a:pt x="19" y="10"/>
                  </a:lnTo>
                  <a:lnTo>
                    <a:pt x="2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Freeform 13"/>
            <p:cNvSpPr>
              <a:spLocks/>
            </p:cNvSpPr>
            <p:nvPr/>
          </p:nvSpPr>
          <p:spPr bwMode="auto">
            <a:xfrm>
              <a:off x="869" y="1021"/>
              <a:ext cx="49" cy="58"/>
            </a:xfrm>
            <a:custGeom>
              <a:avLst/>
              <a:gdLst>
                <a:gd name="T0" fmla="*/ 23 w 49"/>
                <a:gd name="T1" fmla="*/ 0 h 58"/>
                <a:gd name="T2" fmla="*/ 15 w 49"/>
                <a:gd name="T3" fmla="*/ 9 h 58"/>
                <a:gd name="T4" fmla="*/ 10 w 49"/>
                <a:gd name="T5" fmla="*/ 15 h 58"/>
                <a:gd name="T6" fmla="*/ 6 w 49"/>
                <a:gd name="T7" fmla="*/ 21 h 58"/>
                <a:gd name="T8" fmla="*/ 2 w 49"/>
                <a:gd name="T9" fmla="*/ 29 h 58"/>
                <a:gd name="T10" fmla="*/ 0 w 49"/>
                <a:gd name="T11" fmla="*/ 37 h 58"/>
                <a:gd name="T12" fmla="*/ 0 w 49"/>
                <a:gd name="T13" fmla="*/ 43 h 58"/>
                <a:gd name="T14" fmla="*/ 2 w 49"/>
                <a:gd name="T15" fmla="*/ 50 h 58"/>
                <a:gd name="T16" fmla="*/ 7 w 49"/>
                <a:gd name="T17" fmla="*/ 54 h 58"/>
                <a:gd name="T18" fmla="*/ 14 w 49"/>
                <a:gd name="T19" fmla="*/ 57 h 58"/>
                <a:gd name="T20" fmla="*/ 23 w 49"/>
                <a:gd name="T21" fmla="*/ 57 h 58"/>
                <a:gd name="T22" fmla="*/ 31 w 49"/>
                <a:gd name="T23" fmla="*/ 56 h 58"/>
                <a:gd name="T24" fmla="*/ 37 w 49"/>
                <a:gd name="T25" fmla="*/ 54 h 58"/>
                <a:gd name="T26" fmla="*/ 42 w 49"/>
                <a:gd name="T27" fmla="*/ 51 h 58"/>
                <a:gd name="T28" fmla="*/ 45 w 49"/>
                <a:gd name="T29" fmla="*/ 48 h 58"/>
                <a:gd name="T30" fmla="*/ 48 w 49"/>
                <a:gd name="T31" fmla="*/ 41 h 58"/>
                <a:gd name="T32" fmla="*/ 48 w 49"/>
                <a:gd name="T33" fmla="*/ 35 h 58"/>
                <a:gd name="T34" fmla="*/ 47 w 49"/>
                <a:gd name="T35" fmla="*/ 30 h 58"/>
                <a:gd name="T36" fmla="*/ 44 w 49"/>
                <a:gd name="T37" fmla="*/ 26 h 58"/>
                <a:gd name="T38" fmla="*/ 42 w 49"/>
                <a:gd name="T39" fmla="*/ 23 h 58"/>
                <a:gd name="T40" fmla="*/ 39 w 49"/>
                <a:gd name="T41" fmla="*/ 22 h 58"/>
                <a:gd name="T42" fmla="*/ 35 w 49"/>
                <a:gd name="T43"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8">
                  <a:moveTo>
                    <a:pt x="23" y="0"/>
                  </a:moveTo>
                  <a:lnTo>
                    <a:pt x="15" y="9"/>
                  </a:lnTo>
                  <a:lnTo>
                    <a:pt x="10" y="15"/>
                  </a:lnTo>
                  <a:lnTo>
                    <a:pt x="6" y="21"/>
                  </a:lnTo>
                  <a:lnTo>
                    <a:pt x="2" y="29"/>
                  </a:lnTo>
                  <a:lnTo>
                    <a:pt x="0" y="37"/>
                  </a:lnTo>
                  <a:lnTo>
                    <a:pt x="0" y="43"/>
                  </a:lnTo>
                  <a:lnTo>
                    <a:pt x="2" y="50"/>
                  </a:lnTo>
                  <a:lnTo>
                    <a:pt x="7" y="54"/>
                  </a:lnTo>
                  <a:lnTo>
                    <a:pt x="14" y="57"/>
                  </a:lnTo>
                  <a:lnTo>
                    <a:pt x="23" y="57"/>
                  </a:lnTo>
                  <a:lnTo>
                    <a:pt x="31" y="56"/>
                  </a:lnTo>
                  <a:lnTo>
                    <a:pt x="37" y="54"/>
                  </a:lnTo>
                  <a:lnTo>
                    <a:pt x="42" y="51"/>
                  </a:lnTo>
                  <a:lnTo>
                    <a:pt x="45" y="48"/>
                  </a:lnTo>
                  <a:lnTo>
                    <a:pt x="48" y="41"/>
                  </a:lnTo>
                  <a:lnTo>
                    <a:pt x="48" y="35"/>
                  </a:lnTo>
                  <a:lnTo>
                    <a:pt x="47" y="30"/>
                  </a:lnTo>
                  <a:lnTo>
                    <a:pt x="44" y="26"/>
                  </a:lnTo>
                  <a:lnTo>
                    <a:pt x="42" y="23"/>
                  </a:lnTo>
                  <a:lnTo>
                    <a:pt x="39" y="22"/>
                  </a:lnTo>
                  <a:lnTo>
                    <a:pt x="35"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Freeform 14"/>
            <p:cNvSpPr>
              <a:spLocks/>
            </p:cNvSpPr>
            <p:nvPr/>
          </p:nvSpPr>
          <p:spPr bwMode="auto">
            <a:xfrm>
              <a:off x="906" y="1015"/>
              <a:ext cx="31" cy="11"/>
            </a:xfrm>
            <a:custGeom>
              <a:avLst/>
              <a:gdLst>
                <a:gd name="T0" fmla="*/ 0 w 31"/>
                <a:gd name="T1" fmla="*/ 2 h 11"/>
                <a:gd name="T2" fmla="*/ 6 w 31"/>
                <a:gd name="T3" fmla="*/ 0 h 11"/>
                <a:gd name="T4" fmla="*/ 12 w 31"/>
                <a:gd name="T5" fmla="*/ 0 h 11"/>
                <a:gd name="T6" fmla="*/ 19 w 31"/>
                <a:gd name="T7" fmla="*/ 1 h 11"/>
                <a:gd name="T8" fmla="*/ 25 w 31"/>
                <a:gd name="T9" fmla="*/ 3 h 11"/>
                <a:gd name="T10" fmla="*/ 30 w 31"/>
                <a:gd name="T11" fmla="*/ 9 h 11"/>
                <a:gd name="T12" fmla="*/ 25 w 31"/>
                <a:gd name="T13" fmla="*/ 10 h 11"/>
                <a:gd name="T14" fmla="*/ 21 w 31"/>
                <a:gd name="T15" fmla="*/ 10 h 11"/>
                <a:gd name="T16" fmla="*/ 18 w 31"/>
                <a:gd name="T17" fmla="*/ 10 h 11"/>
                <a:gd name="T18" fmla="*/ 15 w 31"/>
                <a:gd name="T19" fmla="*/ 9 h 11"/>
                <a:gd name="T20" fmla="*/ 14 w 31"/>
                <a:gd name="T21" fmla="*/ 7 h 11"/>
                <a:gd name="T22" fmla="*/ 14 w 31"/>
                <a:gd name="T23" fmla="*/ 4 h 11"/>
                <a:gd name="T24" fmla="*/ 16 w 31"/>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1">
                  <a:moveTo>
                    <a:pt x="0" y="2"/>
                  </a:moveTo>
                  <a:lnTo>
                    <a:pt x="6" y="0"/>
                  </a:lnTo>
                  <a:lnTo>
                    <a:pt x="12" y="0"/>
                  </a:lnTo>
                  <a:lnTo>
                    <a:pt x="19" y="1"/>
                  </a:lnTo>
                  <a:lnTo>
                    <a:pt x="25" y="3"/>
                  </a:lnTo>
                  <a:lnTo>
                    <a:pt x="30" y="9"/>
                  </a:lnTo>
                  <a:lnTo>
                    <a:pt x="25" y="10"/>
                  </a:lnTo>
                  <a:lnTo>
                    <a:pt x="21" y="10"/>
                  </a:lnTo>
                  <a:lnTo>
                    <a:pt x="18" y="10"/>
                  </a:lnTo>
                  <a:lnTo>
                    <a:pt x="15" y="9"/>
                  </a:lnTo>
                  <a:lnTo>
                    <a:pt x="14" y="7"/>
                  </a:lnTo>
                  <a:lnTo>
                    <a:pt x="14" y="4"/>
                  </a:lnTo>
                  <a:lnTo>
                    <a:pt x="16"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1" name="Freeform 15"/>
            <p:cNvSpPr>
              <a:spLocks/>
            </p:cNvSpPr>
            <p:nvPr/>
          </p:nvSpPr>
          <p:spPr bwMode="auto">
            <a:xfrm>
              <a:off x="848" y="1017"/>
              <a:ext cx="35" cy="13"/>
            </a:xfrm>
            <a:custGeom>
              <a:avLst/>
              <a:gdLst>
                <a:gd name="T0" fmla="*/ 0 w 35"/>
                <a:gd name="T1" fmla="*/ 12 h 13"/>
                <a:gd name="T2" fmla="*/ 5 w 35"/>
                <a:gd name="T3" fmla="*/ 10 h 13"/>
                <a:gd name="T4" fmla="*/ 9 w 35"/>
                <a:gd name="T5" fmla="*/ 8 h 13"/>
                <a:gd name="T6" fmla="*/ 12 w 35"/>
                <a:gd name="T7" fmla="*/ 4 h 13"/>
                <a:gd name="T8" fmla="*/ 18 w 35"/>
                <a:gd name="T9" fmla="*/ 5 h 13"/>
                <a:gd name="T10" fmla="*/ 23 w 35"/>
                <a:gd name="T11" fmla="*/ 4 h 13"/>
                <a:gd name="T12" fmla="*/ 28 w 35"/>
                <a:gd name="T13" fmla="*/ 3 h 13"/>
                <a:gd name="T14" fmla="*/ 34 w 35"/>
                <a:gd name="T15" fmla="*/ 0 h 13"/>
                <a:gd name="T16" fmla="*/ 30 w 35"/>
                <a:gd name="T17" fmla="*/ 3 h 13"/>
                <a:gd name="T18" fmla="*/ 28 w 35"/>
                <a:gd name="T19" fmla="*/ 6 h 13"/>
                <a:gd name="T20" fmla="*/ 26 w 35"/>
                <a:gd name="T21" fmla="*/ 8 h 13"/>
                <a:gd name="T22" fmla="*/ 22 w 35"/>
                <a:gd name="T23" fmla="*/ 9 h 13"/>
                <a:gd name="T24" fmla="*/ 19 w 35"/>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3">
                  <a:moveTo>
                    <a:pt x="0" y="12"/>
                  </a:moveTo>
                  <a:lnTo>
                    <a:pt x="5" y="10"/>
                  </a:lnTo>
                  <a:lnTo>
                    <a:pt x="9" y="8"/>
                  </a:lnTo>
                  <a:lnTo>
                    <a:pt x="12" y="4"/>
                  </a:lnTo>
                  <a:lnTo>
                    <a:pt x="18" y="5"/>
                  </a:lnTo>
                  <a:lnTo>
                    <a:pt x="23" y="4"/>
                  </a:lnTo>
                  <a:lnTo>
                    <a:pt x="28" y="3"/>
                  </a:lnTo>
                  <a:lnTo>
                    <a:pt x="34" y="0"/>
                  </a:lnTo>
                  <a:lnTo>
                    <a:pt x="30" y="3"/>
                  </a:lnTo>
                  <a:lnTo>
                    <a:pt x="28" y="6"/>
                  </a:lnTo>
                  <a:lnTo>
                    <a:pt x="26" y="8"/>
                  </a:lnTo>
                  <a:lnTo>
                    <a:pt x="22" y="9"/>
                  </a:lnTo>
                  <a:lnTo>
                    <a:pt x="19"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2" name="Freeform 16"/>
            <p:cNvSpPr>
              <a:spLocks/>
            </p:cNvSpPr>
            <p:nvPr/>
          </p:nvSpPr>
          <p:spPr bwMode="auto">
            <a:xfrm>
              <a:off x="905" y="1001"/>
              <a:ext cx="36" cy="13"/>
            </a:xfrm>
            <a:custGeom>
              <a:avLst/>
              <a:gdLst>
                <a:gd name="T0" fmla="*/ 1 w 36"/>
                <a:gd name="T1" fmla="*/ 3 h 13"/>
                <a:gd name="T2" fmla="*/ 0 w 36"/>
                <a:gd name="T3" fmla="*/ 6 h 13"/>
                <a:gd name="T4" fmla="*/ 0 w 36"/>
                <a:gd name="T5" fmla="*/ 8 h 13"/>
                <a:gd name="T6" fmla="*/ 3 w 36"/>
                <a:gd name="T7" fmla="*/ 10 h 13"/>
                <a:gd name="T8" fmla="*/ 6 w 36"/>
                <a:gd name="T9" fmla="*/ 11 h 13"/>
                <a:gd name="T10" fmla="*/ 11 w 36"/>
                <a:gd name="T11" fmla="*/ 9 h 13"/>
                <a:gd name="T12" fmla="*/ 16 w 36"/>
                <a:gd name="T13" fmla="*/ 8 h 13"/>
                <a:gd name="T14" fmla="*/ 22 w 36"/>
                <a:gd name="T15" fmla="*/ 9 h 13"/>
                <a:gd name="T16" fmla="*/ 26 w 36"/>
                <a:gd name="T17" fmla="*/ 11 h 13"/>
                <a:gd name="T18" fmla="*/ 31 w 36"/>
                <a:gd name="T19" fmla="*/ 12 h 13"/>
                <a:gd name="T20" fmla="*/ 35 w 36"/>
                <a:gd name="T21" fmla="*/ 11 h 13"/>
                <a:gd name="T22" fmla="*/ 35 w 36"/>
                <a:gd name="T23" fmla="*/ 8 h 13"/>
                <a:gd name="T24" fmla="*/ 33 w 36"/>
                <a:gd name="T25" fmla="*/ 4 h 13"/>
                <a:gd name="T26" fmla="*/ 28 w 36"/>
                <a:gd name="T27" fmla="*/ 2 h 13"/>
                <a:gd name="T28" fmla="*/ 21 w 36"/>
                <a:gd name="T29" fmla="*/ 0 h 13"/>
                <a:gd name="T30" fmla="*/ 13 w 36"/>
                <a:gd name="T31" fmla="*/ 0 h 13"/>
                <a:gd name="T32" fmla="*/ 7 w 36"/>
                <a:gd name="T33" fmla="*/ 1 h 13"/>
                <a:gd name="T34" fmla="*/ 1 w 36"/>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3">
                  <a:moveTo>
                    <a:pt x="1" y="3"/>
                  </a:moveTo>
                  <a:lnTo>
                    <a:pt x="0" y="6"/>
                  </a:lnTo>
                  <a:lnTo>
                    <a:pt x="0" y="8"/>
                  </a:lnTo>
                  <a:lnTo>
                    <a:pt x="3" y="10"/>
                  </a:lnTo>
                  <a:lnTo>
                    <a:pt x="6" y="11"/>
                  </a:lnTo>
                  <a:lnTo>
                    <a:pt x="11" y="9"/>
                  </a:lnTo>
                  <a:lnTo>
                    <a:pt x="16" y="8"/>
                  </a:lnTo>
                  <a:lnTo>
                    <a:pt x="22" y="9"/>
                  </a:lnTo>
                  <a:lnTo>
                    <a:pt x="26" y="11"/>
                  </a:lnTo>
                  <a:lnTo>
                    <a:pt x="31" y="12"/>
                  </a:lnTo>
                  <a:lnTo>
                    <a:pt x="35" y="11"/>
                  </a:lnTo>
                  <a:lnTo>
                    <a:pt x="35" y="8"/>
                  </a:lnTo>
                  <a:lnTo>
                    <a:pt x="33" y="4"/>
                  </a:lnTo>
                  <a:lnTo>
                    <a:pt x="28" y="2"/>
                  </a:lnTo>
                  <a:lnTo>
                    <a:pt x="21" y="0"/>
                  </a:lnTo>
                  <a:lnTo>
                    <a:pt x="13" y="0"/>
                  </a:lnTo>
                  <a:lnTo>
                    <a:pt x="7" y="1"/>
                  </a:lnTo>
                  <a:lnTo>
                    <a:pt x="1"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3" name="Freeform 17"/>
            <p:cNvSpPr>
              <a:spLocks/>
            </p:cNvSpPr>
            <p:nvPr/>
          </p:nvSpPr>
          <p:spPr bwMode="auto">
            <a:xfrm>
              <a:off x="782" y="945"/>
              <a:ext cx="230" cy="127"/>
            </a:xfrm>
            <a:custGeom>
              <a:avLst/>
              <a:gdLst>
                <a:gd name="T0" fmla="*/ 6 w 230"/>
                <a:gd name="T1" fmla="*/ 113 h 127"/>
                <a:gd name="T2" fmla="*/ 17 w 230"/>
                <a:gd name="T3" fmla="*/ 124 h 127"/>
                <a:gd name="T4" fmla="*/ 22 w 230"/>
                <a:gd name="T5" fmla="*/ 115 h 127"/>
                <a:gd name="T6" fmla="*/ 26 w 230"/>
                <a:gd name="T7" fmla="*/ 95 h 127"/>
                <a:gd name="T8" fmla="*/ 37 w 230"/>
                <a:gd name="T9" fmla="*/ 73 h 127"/>
                <a:gd name="T10" fmla="*/ 59 w 230"/>
                <a:gd name="T11" fmla="*/ 45 h 127"/>
                <a:gd name="T12" fmla="*/ 73 w 230"/>
                <a:gd name="T13" fmla="*/ 48 h 127"/>
                <a:gd name="T14" fmla="*/ 95 w 230"/>
                <a:gd name="T15" fmla="*/ 54 h 127"/>
                <a:gd name="T16" fmla="*/ 110 w 230"/>
                <a:gd name="T17" fmla="*/ 56 h 127"/>
                <a:gd name="T18" fmla="*/ 125 w 230"/>
                <a:gd name="T19" fmla="*/ 53 h 127"/>
                <a:gd name="T20" fmla="*/ 145 w 230"/>
                <a:gd name="T21" fmla="*/ 45 h 127"/>
                <a:gd name="T22" fmla="*/ 158 w 230"/>
                <a:gd name="T23" fmla="*/ 41 h 127"/>
                <a:gd name="T24" fmla="*/ 168 w 230"/>
                <a:gd name="T25" fmla="*/ 38 h 127"/>
                <a:gd name="T26" fmla="*/ 176 w 230"/>
                <a:gd name="T27" fmla="*/ 48 h 127"/>
                <a:gd name="T28" fmla="*/ 192 w 230"/>
                <a:gd name="T29" fmla="*/ 59 h 127"/>
                <a:gd name="T30" fmla="*/ 200 w 230"/>
                <a:gd name="T31" fmla="*/ 75 h 127"/>
                <a:gd name="T32" fmla="*/ 202 w 230"/>
                <a:gd name="T33" fmla="*/ 92 h 127"/>
                <a:gd name="T34" fmla="*/ 209 w 230"/>
                <a:gd name="T35" fmla="*/ 106 h 127"/>
                <a:gd name="T36" fmla="*/ 209 w 230"/>
                <a:gd name="T37" fmla="*/ 117 h 127"/>
                <a:gd name="T38" fmla="*/ 219 w 230"/>
                <a:gd name="T39" fmla="*/ 113 h 127"/>
                <a:gd name="T40" fmla="*/ 224 w 230"/>
                <a:gd name="T41" fmla="*/ 98 h 127"/>
                <a:gd name="T42" fmla="*/ 229 w 230"/>
                <a:gd name="T43" fmla="*/ 73 h 127"/>
                <a:gd name="T44" fmla="*/ 222 w 230"/>
                <a:gd name="T45" fmla="*/ 49 h 127"/>
                <a:gd name="T46" fmla="*/ 210 w 230"/>
                <a:gd name="T47" fmla="*/ 31 h 127"/>
                <a:gd name="T48" fmla="*/ 192 w 230"/>
                <a:gd name="T49" fmla="*/ 23 h 127"/>
                <a:gd name="T50" fmla="*/ 178 w 230"/>
                <a:gd name="T51" fmla="*/ 23 h 127"/>
                <a:gd name="T52" fmla="*/ 164 w 230"/>
                <a:gd name="T53" fmla="*/ 19 h 127"/>
                <a:gd name="T54" fmla="*/ 143 w 230"/>
                <a:gd name="T55" fmla="*/ 7 h 127"/>
                <a:gd name="T56" fmla="*/ 119 w 230"/>
                <a:gd name="T57" fmla="*/ 1 h 127"/>
                <a:gd name="T58" fmla="*/ 92 w 230"/>
                <a:gd name="T59" fmla="*/ 0 h 127"/>
                <a:gd name="T60" fmla="*/ 62 w 230"/>
                <a:gd name="T61" fmla="*/ 4 h 127"/>
                <a:gd name="T62" fmla="*/ 43 w 230"/>
                <a:gd name="T63" fmla="*/ 12 h 127"/>
                <a:gd name="T64" fmla="*/ 34 w 230"/>
                <a:gd name="T65" fmla="*/ 27 h 127"/>
                <a:gd name="T66" fmla="*/ 38 w 230"/>
                <a:gd name="T67" fmla="*/ 41 h 127"/>
                <a:gd name="T68" fmla="*/ 25 w 230"/>
                <a:gd name="T69" fmla="*/ 46 h 127"/>
                <a:gd name="T70" fmla="*/ 14 w 230"/>
                <a:gd name="T71" fmla="*/ 53 h 127"/>
                <a:gd name="T72" fmla="*/ 6 w 230"/>
                <a:gd name="T73" fmla="*/ 60 h 127"/>
                <a:gd name="T74" fmla="*/ 0 w 230"/>
                <a:gd name="T75" fmla="*/ 74 h 127"/>
                <a:gd name="T76" fmla="*/ 0 w 230"/>
                <a:gd name="T7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127">
                  <a:moveTo>
                    <a:pt x="2" y="104"/>
                  </a:moveTo>
                  <a:lnTo>
                    <a:pt x="6" y="113"/>
                  </a:lnTo>
                  <a:lnTo>
                    <a:pt x="10" y="119"/>
                  </a:lnTo>
                  <a:lnTo>
                    <a:pt x="17" y="124"/>
                  </a:lnTo>
                  <a:lnTo>
                    <a:pt x="24" y="126"/>
                  </a:lnTo>
                  <a:lnTo>
                    <a:pt x="22" y="115"/>
                  </a:lnTo>
                  <a:lnTo>
                    <a:pt x="24" y="105"/>
                  </a:lnTo>
                  <a:lnTo>
                    <a:pt x="26" y="95"/>
                  </a:lnTo>
                  <a:lnTo>
                    <a:pt x="31" y="84"/>
                  </a:lnTo>
                  <a:lnTo>
                    <a:pt x="37" y="73"/>
                  </a:lnTo>
                  <a:lnTo>
                    <a:pt x="47" y="58"/>
                  </a:lnTo>
                  <a:lnTo>
                    <a:pt x="59" y="45"/>
                  </a:lnTo>
                  <a:lnTo>
                    <a:pt x="64" y="42"/>
                  </a:lnTo>
                  <a:lnTo>
                    <a:pt x="73" y="48"/>
                  </a:lnTo>
                  <a:lnTo>
                    <a:pt x="84" y="52"/>
                  </a:lnTo>
                  <a:lnTo>
                    <a:pt x="95" y="54"/>
                  </a:lnTo>
                  <a:lnTo>
                    <a:pt x="102" y="56"/>
                  </a:lnTo>
                  <a:lnTo>
                    <a:pt x="110" y="56"/>
                  </a:lnTo>
                  <a:lnTo>
                    <a:pt x="117" y="55"/>
                  </a:lnTo>
                  <a:lnTo>
                    <a:pt x="125" y="53"/>
                  </a:lnTo>
                  <a:lnTo>
                    <a:pt x="136" y="49"/>
                  </a:lnTo>
                  <a:lnTo>
                    <a:pt x="145" y="45"/>
                  </a:lnTo>
                  <a:lnTo>
                    <a:pt x="153" y="41"/>
                  </a:lnTo>
                  <a:lnTo>
                    <a:pt x="158" y="41"/>
                  </a:lnTo>
                  <a:lnTo>
                    <a:pt x="161" y="41"/>
                  </a:lnTo>
                  <a:lnTo>
                    <a:pt x="168" y="38"/>
                  </a:lnTo>
                  <a:lnTo>
                    <a:pt x="171" y="42"/>
                  </a:lnTo>
                  <a:lnTo>
                    <a:pt x="176" y="48"/>
                  </a:lnTo>
                  <a:lnTo>
                    <a:pt x="183" y="53"/>
                  </a:lnTo>
                  <a:lnTo>
                    <a:pt x="192" y="59"/>
                  </a:lnTo>
                  <a:lnTo>
                    <a:pt x="197" y="66"/>
                  </a:lnTo>
                  <a:lnTo>
                    <a:pt x="200" y="75"/>
                  </a:lnTo>
                  <a:lnTo>
                    <a:pt x="199" y="84"/>
                  </a:lnTo>
                  <a:lnTo>
                    <a:pt x="202" y="92"/>
                  </a:lnTo>
                  <a:lnTo>
                    <a:pt x="207" y="99"/>
                  </a:lnTo>
                  <a:lnTo>
                    <a:pt x="209" y="106"/>
                  </a:lnTo>
                  <a:lnTo>
                    <a:pt x="211" y="111"/>
                  </a:lnTo>
                  <a:lnTo>
                    <a:pt x="209" y="117"/>
                  </a:lnTo>
                  <a:lnTo>
                    <a:pt x="217" y="117"/>
                  </a:lnTo>
                  <a:lnTo>
                    <a:pt x="219" y="113"/>
                  </a:lnTo>
                  <a:lnTo>
                    <a:pt x="223" y="106"/>
                  </a:lnTo>
                  <a:lnTo>
                    <a:pt x="224" y="98"/>
                  </a:lnTo>
                  <a:lnTo>
                    <a:pt x="227" y="87"/>
                  </a:lnTo>
                  <a:lnTo>
                    <a:pt x="229" y="73"/>
                  </a:lnTo>
                  <a:lnTo>
                    <a:pt x="227" y="61"/>
                  </a:lnTo>
                  <a:lnTo>
                    <a:pt x="222" y="49"/>
                  </a:lnTo>
                  <a:lnTo>
                    <a:pt x="216" y="39"/>
                  </a:lnTo>
                  <a:lnTo>
                    <a:pt x="210" y="31"/>
                  </a:lnTo>
                  <a:lnTo>
                    <a:pt x="200" y="26"/>
                  </a:lnTo>
                  <a:lnTo>
                    <a:pt x="192" y="23"/>
                  </a:lnTo>
                  <a:lnTo>
                    <a:pt x="185" y="22"/>
                  </a:lnTo>
                  <a:lnTo>
                    <a:pt x="178" y="23"/>
                  </a:lnTo>
                  <a:lnTo>
                    <a:pt x="170" y="25"/>
                  </a:lnTo>
                  <a:lnTo>
                    <a:pt x="164" y="19"/>
                  </a:lnTo>
                  <a:lnTo>
                    <a:pt x="155" y="13"/>
                  </a:lnTo>
                  <a:lnTo>
                    <a:pt x="143" y="7"/>
                  </a:lnTo>
                  <a:lnTo>
                    <a:pt x="133" y="4"/>
                  </a:lnTo>
                  <a:lnTo>
                    <a:pt x="119" y="1"/>
                  </a:lnTo>
                  <a:lnTo>
                    <a:pt x="108" y="0"/>
                  </a:lnTo>
                  <a:lnTo>
                    <a:pt x="92" y="0"/>
                  </a:lnTo>
                  <a:lnTo>
                    <a:pt x="77" y="2"/>
                  </a:lnTo>
                  <a:lnTo>
                    <a:pt x="62" y="4"/>
                  </a:lnTo>
                  <a:lnTo>
                    <a:pt x="51" y="7"/>
                  </a:lnTo>
                  <a:lnTo>
                    <a:pt x="43" y="12"/>
                  </a:lnTo>
                  <a:lnTo>
                    <a:pt x="36" y="19"/>
                  </a:lnTo>
                  <a:lnTo>
                    <a:pt x="34" y="27"/>
                  </a:lnTo>
                  <a:lnTo>
                    <a:pt x="35" y="34"/>
                  </a:lnTo>
                  <a:lnTo>
                    <a:pt x="38" y="41"/>
                  </a:lnTo>
                  <a:lnTo>
                    <a:pt x="31" y="43"/>
                  </a:lnTo>
                  <a:lnTo>
                    <a:pt x="25" y="46"/>
                  </a:lnTo>
                  <a:lnTo>
                    <a:pt x="19" y="49"/>
                  </a:lnTo>
                  <a:lnTo>
                    <a:pt x="14" y="53"/>
                  </a:lnTo>
                  <a:lnTo>
                    <a:pt x="10" y="56"/>
                  </a:lnTo>
                  <a:lnTo>
                    <a:pt x="6" y="60"/>
                  </a:lnTo>
                  <a:lnTo>
                    <a:pt x="2" y="66"/>
                  </a:lnTo>
                  <a:lnTo>
                    <a:pt x="0" y="74"/>
                  </a:lnTo>
                  <a:lnTo>
                    <a:pt x="0" y="87"/>
                  </a:lnTo>
                  <a:lnTo>
                    <a:pt x="0" y="95"/>
                  </a:lnTo>
                  <a:lnTo>
                    <a:pt x="2" y="104"/>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4" name="Freeform 18"/>
            <p:cNvSpPr>
              <a:spLocks/>
            </p:cNvSpPr>
            <p:nvPr/>
          </p:nvSpPr>
          <p:spPr bwMode="auto">
            <a:xfrm>
              <a:off x="797" y="996"/>
              <a:ext cx="30" cy="56"/>
            </a:xfrm>
            <a:custGeom>
              <a:avLst/>
              <a:gdLst>
                <a:gd name="T0" fmla="*/ 6 w 30"/>
                <a:gd name="T1" fmla="*/ 32 h 56"/>
                <a:gd name="T2" fmla="*/ 4 w 30"/>
                <a:gd name="T3" fmla="*/ 35 h 56"/>
                <a:gd name="T4" fmla="*/ 2 w 30"/>
                <a:gd name="T5" fmla="*/ 39 h 56"/>
                <a:gd name="T6" fmla="*/ 1 w 30"/>
                <a:gd name="T7" fmla="*/ 42 h 56"/>
                <a:gd name="T8" fmla="*/ 0 w 30"/>
                <a:gd name="T9" fmla="*/ 45 h 56"/>
                <a:gd name="T10" fmla="*/ 1 w 30"/>
                <a:gd name="T11" fmla="*/ 49 h 56"/>
                <a:gd name="T12" fmla="*/ 2 w 30"/>
                <a:gd name="T13" fmla="*/ 52 h 56"/>
                <a:gd name="T14" fmla="*/ 4 w 30"/>
                <a:gd name="T15" fmla="*/ 55 h 56"/>
                <a:gd name="T16" fmla="*/ 7 w 30"/>
                <a:gd name="T17" fmla="*/ 53 h 56"/>
                <a:gd name="T18" fmla="*/ 8 w 30"/>
                <a:gd name="T19" fmla="*/ 49 h 56"/>
                <a:gd name="T20" fmla="*/ 7 w 30"/>
                <a:gd name="T21" fmla="*/ 46 h 56"/>
                <a:gd name="T22" fmla="*/ 7 w 30"/>
                <a:gd name="T23" fmla="*/ 43 h 56"/>
                <a:gd name="T24" fmla="*/ 6 w 30"/>
                <a:gd name="T25" fmla="*/ 40 h 56"/>
                <a:gd name="T26" fmla="*/ 6 w 30"/>
                <a:gd name="T27" fmla="*/ 37 h 56"/>
                <a:gd name="T28" fmla="*/ 8 w 30"/>
                <a:gd name="T29" fmla="*/ 33 h 56"/>
                <a:gd name="T30" fmla="*/ 9 w 30"/>
                <a:gd name="T31" fmla="*/ 30 h 56"/>
                <a:gd name="T32" fmla="*/ 11 w 30"/>
                <a:gd name="T33" fmla="*/ 28 h 56"/>
                <a:gd name="T34" fmla="*/ 12 w 30"/>
                <a:gd name="T35" fmla="*/ 32 h 56"/>
                <a:gd name="T36" fmla="*/ 11 w 30"/>
                <a:gd name="T37" fmla="*/ 36 h 56"/>
                <a:gd name="T38" fmla="*/ 10 w 30"/>
                <a:gd name="T39" fmla="*/ 37 h 56"/>
                <a:gd name="T40" fmla="*/ 12 w 30"/>
                <a:gd name="T41" fmla="*/ 39 h 56"/>
                <a:gd name="T42" fmla="*/ 13 w 30"/>
                <a:gd name="T43" fmla="*/ 38 h 56"/>
                <a:gd name="T44" fmla="*/ 15 w 30"/>
                <a:gd name="T45" fmla="*/ 36 h 56"/>
                <a:gd name="T46" fmla="*/ 15 w 30"/>
                <a:gd name="T47" fmla="*/ 35 h 56"/>
                <a:gd name="T48" fmla="*/ 15 w 30"/>
                <a:gd name="T49" fmla="*/ 33 h 56"/>
                <a:gd name="T50" fmla="*/ 15 w 30"/>
                <a:gd name="T51" fmla="*/ 30 h 56"/>
                <a:gd name="T52" fmla="*/ 14 w 30"/>
                <a:gd name="T53" fmla="*/ 29 h 56"/>
                <a:gd name="T54" fmla="*/ 13 w 30"/>
                <a:gd name="T55" fmla="*/ 27 h 56"/>
                <a:gd name="T56" fmla="*/ 13 w 30"/>
                <a:gd name="T57" fmla="*/ 24 h 56"/>
                <a:gd name="T58" fmla="*/ 13 w 30"/>
                <a:gd name="T59" fmla="*/ 22 h 56"/>
                <a:gd name="T60" fmla="*/ 15 w 30"/>
                <a:gd name="T61" fmla="*/ 21 h 56"/>
                <a:gd name="T62" fmla="*/ 17 w 30"/>
                <a:gd name="T63" fmla="*/ 20 h 56"/>
                <a:gd name="T64" fmla="*/ 20 w 30"/>
                <a:gd name="T65" fmla="*/ 20 h 56"/>
                <a:gd name="T66" fmla="*/ 19 w 30"/>
                <a:gd name="T67" fmla="*/ 17 h 56"/>
                <a:gd name="T68" fmla="*/ 19 w 30"/>
                <a:gd name="T69" fmla="*/ 16 h 56"/>
                <a:gd name="T70" fmla="*/ 19 w 30"/>
                <a:gd name="T71" fmla="*/ 13 h 56"/>
                <a:gd name="T72" fmla="*/ 19 w 30"/>
                <a:gd name="T73" fmla="*/ 12 h 56"/>
                <a:gd name="T74" fmla="*/ 20 w 30"/>
                <a:gd name="T75" fmla="*/ 10 h 56"/>
                <a:gd name="T76" fmla="*/ 21 w 30"/>
                <a:gd name="T77" fmla="*/ 8 h 56"/>
                <a:gd name="T78" fmla="*/ 22 w 30"/>
                <a:gd name="T79" fmla="*/ 6 h 56"/>
                <a:gd name="T80" fmla="*/ 23 w 30"/>
                <a:gd name="T81" fmla="*/ 4 h 56"/>
                <a:gd name="T82" fmla="*/ 25 w 30"/>
                <a:gd name="T83" fmla="*/ 3 h 56"/>
                <a:gd name="T84" fmla="*/ 27 w 30"/>
                <a:gd name="T85" fmla="*/ 1 h 56"/>
                <a:gd name="T86" fmla="*/ 28 w 30"/>
                <a:gd name="T87" fmla="*/ 0 h 56"/>
                <a:gd name="T88" fmla="*/ 29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6" y="32"/>
                  </a:moveTo>
                  <a:lnTo>
                    <a:pt x="4" y="35"/>
                  </a:lnTo>
                  <a:lnTo>
                    <a:pt x="2" y="39"/>
                  </a:lnTo>
                  <a:lnTo>
                    <a:pt x="1" y="42"/>
                  </a:lnTo>
                  <a:lnTo>
                    <a:pt x="0" y="45"/>
                  </a:lnTo>
                  <a:lnTo>
                    <a:pt x="1" y="49"/>
                  </a:lnTo>
                  <a:lnTo>
                    <a:pt x="2" y="52"/>
                  </a:lnTo>
                  <a:lnTo>
                    <a:pt x="4" y="55"/>
                  </a:lnTo>
                  <a:lnTo>
                    <a:pt x="7" y="53"/>
                  </a:lnTo>
                  <a:lnTo>
                    <a:pt x="8" y="49"/>
                  </a:lnTo>
                  <a:lnTo>
                    <a:pt x="7" y="46"/>
                  </a:lnTo>
                  <a:lnTo>
                    <a:pt x="7" y="43"/>
                  </a:lnTo>
                  <a:lnTo>
                    <a:pt x="6" y="40"/>
                  </a:lnTo>
                  <a:lnTo>
                    <a:pt x="6" y="37"/>
                  </a:lnTo>
                  <a:lnTo>
                    <a:pt x="8" y="33"/>
                  </a:lnTo>
                  <a:lnTo>
                    <a:pt x="9" y="30"/>
                  </a:lnTo>
                  <a:lnTo>
                    <a:pt x="11" y="28"/>
                  </a:lnTo>
                  <a:lnTo>
                    <a:pt x="12" y="32"/>
                  </a:lnTo>
                  <a:lnTo>
                    <a:pt x="11" y="36"/>
                  </a:lnTo>
                  <a:lnTo>
                    <a:pt x="10" y="37"/>
                  </a:lnTo>
                  <a:lnTo>
                    <a:pt x="12" y="39"/>
                  </a:lnTo>
                  <a:lnTo>
                    <a:pt x="13" y="38"/>
                  </a:lnTo>
                  <a:lnTo>
                    <a:pt x="15" y="36"/>
                  </a:lnTo>
                  <a:lnTo>
                    <a:pt x="15" y="35"/>
                  </a:lnTo>
                  <a:lnTo>
                    <a:pt x="15" y="33"/>
                  </a:lnTo>
                  <a:lnTo>
                    <a:pt x="15" y="30"/>
                  </a:lnTo>
                  <a:lnTo>
                    <a:pt x="14" y="29"/>
                  </a:lnTo>
                  <a:lnTo>
                    <a:pt x="13" y="27"/>
                  </a:lnTo>
                  <a:lnTo>
                    <a:pt x="13" y="24"/>
                  </a:lnTo>
                  <a:lnTo>
                    <a:pt x="13" y="22"/>
                  </a:lnTo>
                  <a:lnTo>
                    <a:pt x="15" y="21"/>
                  </a:lnTo>
                  <a:lnTo>
                    <a:pt x="17" y="20"/>
                  </a:lnTo>
                  <a:lnTo>
                    <a:pt x="20" y="20"/>
                  </a:lnTo>
                  <a:lnTo>
                    <a:pt x="19" y="17"/>
                  </a:lnTo>
                  <a:lnTo>
                    <a:pt x="19" y="16"/>
                  </a:lnTo>
                  <a:lnTo>
                    <a:pt x="19" y="13"/>
                  </a:lnTo>
                  <a:lnTo>
                    <a:pt x="19" y="12"/>
                  </a:lnTo>
                  <a:lnTo>
                    <a:pt x="20" y="10"/>
                  </a:lnTo>
                  <a:lnTo>
                    <a:pt x="21" y="8"/>
                  </a:lnTo>
                  <a:lnTo>
                    <a:pt x="22" y="6"/>
                  </a:lnTo>
                  <a:lnTo>
                    <a:pt x="23" y="4"/>
                  </a:lnTo>
                  <a:lnTo>
                    <a:pt x="25" y="3"/>
                  </a:lnTo>
                  <a:lnTo>
                    <a:pt x="27" y="1"/>
                  </a:lnTo>
                  <a:lnTo>
                    <a:pt x="28" y="0"/>
                  </a:lnTo>
                  <a:lnTo>
                    <a:pt x="29"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5" name="Freeform 19"/>
            <p:cNvSpPr>
              <a:spLocks/>
            </p:cNvSpPr>
            <p:nvPr/>
          </p:nvSpPr>
          <p:spPr bwMode="auto">
            <a:xfrm>
              <a:off x="826" y="963"/>
              <a:ext cx="118" cy="33"/>
            </a:xfrm>
            <a:custGeom>
              <a:avLst/>
              <a:gdLst>
                <a:gd name="T0" fmla="*/ 114 w 118"/>
                <a:gd name="T1" fmla="*/ 13 h 33"/>
                <a:gd name="T2" fmla="*/ 106 w 118"/>
                <a:gd name="T3" fmla="*/ 15 h 33"/>
                <a:gd name="T4" fmla="*/ 99 w 118"/>
                <a:gd name="T5" fmla="*/ 18 h 33"/>
                <a:gd name="T6" fmla="*/ 93 w 118"/>
                <a:gd name="T7" fmla="*/ 22 h 33"/>
                <a:gd name="T8" fmla="*/ 89 w 118"/>
                <a:gd name="T9" fmla="*/ 26 h 33"/>
                <a:gd name="T10" fmla="*/ 83 w 118"/>
                <a:gd name="T11" fmla="*/ 29 h 33"/>
                <a:gd name="T12" fmla="*/ 76 w 118"/>
                <a:gd name="T13" fmla="*/ 31 h 33"/>
                <a:gd name="T14" fmla="*/ 67 w 118"/>
                <a:gd name="T15" fmla="*/ 32 h 33"/>
                <a:gd name="T16" fmla="*/ 58 w 118"/>
                <a:gd name="T17" fmla="*/ 32 h 33"/>
                <a:gd name="T18" fmla="*/ 49 w 118"/>
                <a:gd name="T19" fmla="*/ 31 h 33"/>
                <a:gd name="T20" fmla="*/ 42 w 118"/>
                <a:gd name="T21" fmla="*/ 29 h 33"/>
                <a:gd name="T22" fmla="*/ 35 w 118"/>
                <a:gd name="T23" fmla="*/ 27 h 33"/>
                <a:gd name="T24" fmla="*/ 29 w 118"/>
                <a:gd name="T25" fmla="*/ 24 h 33"/>
                <a:gd name="T26" fmla="*/ 25 w 118"/>
                <a:gd name="T27" fmla="*/ 19 h 33"/>
                <a:gd name="T28" fmla="*/ 28 w 118"/>
                <a:gd name="T29" fmla="*/ 20 h 33"/>
                <a:gd name="T30" fmla="*/ 35 w 118"/>
                <a:gd name="T31" fmla="*/ 22 h 33"/>
                <a:gd name="T32" fmla="*/ 43 w 118"/>
                <a:gd name="T33" fmla="*/ 23 h 33"/>
                <a:gd name="T34" fmla="*/ 52 w 118"/>
                <a:gd name="T35" fmla="*/ 23 h 33"/>
                <a:gd name="T36" fmla="*/ 64 w 118"/>
                <a:gd name="T37" fmla="*/ 22 h 33"/>
                <a:gd name="T38" fmla="*/ 75 w 118"/>
                <a:gd name="T39" fmla="*/ 20 h 33"/>
                <a:gd name="T40" fmla="*/ 84 w 118"/>
                <a:gd name="T41" fmla="*/ 17 h 33"/>
                <a:gd name="T42" fmla="*/ 90 w 118"/>
                <a:gd name="T43" fmla="*/ 14 h 33"/>
                <a:gd name="T44" fmla="*/ 88 w 118"/>
                <a:gd name="T45" fmla="*/ 12 h 33"/>
                <a:gd name="T46" fmla="*/ 79 w 118"/>
                <a:gd name="T47" fmla="*/ 14 h 33"/>
                <a:gd name="T48" fmla="*/ 70 w 118"/>
                <a:gd name="T49" fmla="*/ 16 h 33"/>
                <a:gd name="T50" fmla="*/ 61 w 118"/>
                <a:gd name="T51" fmla="*/ 17 h 33"/>
                <a:gd name="T52" fmla="*/ 53 w 118"/>
                <a:gd name="T53" fmla="*/ 16 h 33"/>
                <a:gd name="T54" fmla="*/ 45 w 118"/>
                <a:gd name="T55" fmla="*/ 10 h 33"/>
                <a:gd name="T56" fmla="*/ 36 w 118"/>
                <a:gd name="T57" fmla="*/ 8 h 33"/>
                <a:gd name="T58" fmla="*/ 27 w 118"/>
                <a:gd name="T59" fmla="*/ 8 h 33"/>
                <a:gd name="T60" fmla="*/ 18 w 118"/>
                <a:gd name="T61" fmla="*/ 3 h 33"/>
                <a:gd name="T62" fmla="*/ 7 w 118"/>
                <a:gd name="T63" fmla="*/ 0 h 33"/>
                <a:gd name="T64" fmla="*/ 0 w 118"/>
                <a:gd name="T65" fmla="*/ 1 h 33"/>
                <a:gd name="T66" fmla="*/ 3 w 118"/>
                <a:gd name="T67" fmla="*/ 8 h 33"/>
                <a:gd name="T68" fmla="*/ 12 w 118"/>
                <a:gd name="T69" fmla="*/ 11 h 33"/>
                <a:gd name="T70" fmla="*/ 23 w 118"/>
                <a:gd name="T71" fmla="*/ 11 h 33"/>
                <a:gd name="T72" fmla="*/ 27 w 118"/>
                <a:gd name="T73" fmla="*/ 13 h 33"/>
                <a:gd name="T74" fmla="*/ 30 w 118"/>
                <a:gd name="T75" fmla="*/ 17 h 33"/>
                <a:gd name="T76" fmla="*/ 37 w 118"/>
                <a:gd name="T77" fmla="*/ 19 h 33"/>
                <a:gd name="T78" fmla="*/ 45 w 118"/>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33">
                  <a:moveTo>
                    <a:pt x="117" y="14"/>
                  </a:moveTo>
                  <a:lnTo>
                    <a:pt x="114" y="13"/>
                  </a:lnTo>
                  <a:lnTo>
                    <a:pt x="110" y="14"/>
                  </a:lnTo>
                  <a:lnTo>
                    <a:pt x="106" y="15"/>
                  </a:lnTo>
                  <a:lnTo>
                    <a:pt x="102" y="16"/>
                  </a:lnTo>
                  <a:lnTo>
                    <a:pt x="99" y="18"/>
                  </a:lnTo>
                  <a:lnTo>
                    <a:pt x="96" y="20"/>
                  </a:lnTo>
                  <a:lnTo>
                    <a:pt x="93" y="22"/>
                  </a:lnTo>
                  <a:lnTo>
                    <a:pt x="91" y="24"/>
                  </a:lnTo>
                  <a:lnTo>
                    <a:pt x="89" y="26"/>
                  </a:lnTo>
                  <a:lnTo>
                    <a:pt x="86" y="27"/>
                  </a:lnTo>
                  <a:lnTo>
                    <a:pt x="83" y="29"/>
                  </a:lnTo>
                  <a:lnTo>
                    <a:pt x="79" y="30"/>
                  </a:lnTo>
                  <a:lnTo>
                    <a:pt x="76" y="31"/>
                  </a:lnTo>
                  <a:lnTo>
                    <a:pt x="72" y="32"/>
                  </a:lnTo>
                  <a:lnTo>
                    <a:pt x="67" y="32"/>
                  </a:lnTo>
                  <a:lnTo>
                    <a:pt x="62" y="32"/>
                  </a:lnTo>
                  <a:lnTo>
                    <a:pt x="58" y="32"/>
                  </a:lnTo>
                  <a:lnTo>
                    <a:pt x="53" y="32"/>
                  </a:lnTo>
                  <a:lnTo>
                    <a:pt x="49" y="31"/>
                  </a:lnTo>
                  <a:lnTo>
                    <a:pt x="45" y="30"/>
                  </a:lnTo>
                  <a:lnTo>
                    <a:pt x="42" y="29"/>
                  </a:lnTo>
                  <a:lnTo>
                    <a:pt x="39" y="29"/>
                  </a:lnTo>
                  <a:lnTo>
                    <a:pt x="35" y="27"/>
                  </a:lnTo>
                  <a:lnTo>
                    <a:pt x="32" y="25"/>
                  </a:lnTo>
                  <a:lnTo>
                    <a:pt x="29" y="24"/>
                  </a:lnTo>
                  <a:lnTo>
                    <a:pt x="27" y="22"/>
                  </a:lnTo>
                  <a:lnTo>
                    <a:pt x="25" y="19"/>
                  </a:lnTo>
                  <a:lnTo>
                    <a:pt x="24" y="16"/>
                  </a:lnTo>
                  <a:lnTo>
                    <a:pt x="28" y="20"/>
                  </a:lnTo>
                  <a:lnTo>
                    <a:pt x="32" y="22"/>
                  </a:lnTo>
                  <a:lnTo>
                    <a:pt x="35" y="22"/>
                  </a:lnTo>
                  <a:lnTo>
                    <a:pt x="38" y="23"/>
                  </a:lnTo>
                  <a:lnTo>
                    <a:pt x="43" y="23"/>
                  </a:lnTo>
                  <a:lnTo>
                    <a:pt x="48" y="23"/>
                  </a:lnTo>
                  <a:lnTo>
                    <a:pt x="52" y="23"/>
                  </a:lnTo>
                  <a:lnTo>
                    <a:pt x="57" y="22"/>
                  </a:lnTo>
                  <a:lnTo>
                    <a:pt x="64" y="22"/>
                  </a:lnTo>
                  <a:lnTo>
                    <a:pt x="70" y="21"/>
                  </a:lnTo>
                  <a:lnTo>
                    <a:pt x="75" y="20"/>
                  </a:lnTo>
                  <a:lnTo>
                    <a:pt x="78" y="19"/>
                  </a:lnTo>
                  <a:lnTo>
                    <a:pt x="84" y="17"/>
                  </a:lnTo>
                  <a:lnTo>
                    <a:pt x="87" y="16"/>
                  </a:lnTo>
                  <a:lnTo>
                    <a:pt x="90" y="14"/>
                  </a:lnTo>
                  <a:lnTo>
                    <a:pt x="92" y="12"/>
                  </a:lnTo>
                  <a:lnTo>
                    <a:pt x="88" y="12"/>
                  </a:lnTo>
                  <a:lnTo>
                    <a:pt x="84" y="13"/>
                  </a:lnTo>
                  <a:lnTo>
                    <a:pt x="79" y="14"/>
                  </a:lnTo>
                  <a:lnTo>
                    <a:pt x="74" y="15"/>
                  </a:lnTo>
                  <a:lnTo>
                    <a:pt x="70" y="16"/>
                  </a:lnTo>
                  <a:lnTo>
                    <a:pt x="66" y="16"/>
                  </a:lnTo>
                  <a:lnTo>
                    <a:pt x="61" y="17"/>
                  </a:lnTo>
                  <a:lnTo>
                    <a:pt x="58" y="17"/>
                  </a:lnTo>
                  <a:lnTo>
                    <a:pt x="53" y="16"/>
                  </a:lnTo>
                  <a:lnTo>
                    <a:pt x="49" y="13"/>
                  </a:lnTo>
                  <a:lnTo>
                    <a:pt x="45" y="10"/>
                  </a:lnTo>
                  <a:lnTo>
                    <a:pt x="42" y="9"/>
                  </a:lnTo>
                  <a:lnTo>
                    <a:pt x="36" y="8"/>
                  </a:lnTo>
                  <a:lnTo>
                    <a:pt x="32" y="9"/>
                  </a:lnTo>
                  <a:lnTo>
                    <a:pt x="27" y="8"/>
                  </a:lnTo>
                  <a:lnTo>
                    <a:pt x="23" y="5"/>
                  </a:lnTo>
                  <a:lnTo>
                    <a:pt x="18" y="3"/>
                  </a:lnTo>
                  <a:lnTo>
                    <a:pt x="14" y="0"/>
                  </a:lnTo>
                  <a:lnTo>
                    <a:pt x="7" y="0"/>
                  </a:lnTo>
                  <a:lnTo>
                    <a:pt x="3" y="1"/>
                  </a:lnTo>
                  <a:lnTo>
                    <a:pt x="0" y="1"/>
                  </a:lnTo>
                  <a:lnTo>
                    <a:pt x="1" y="5"/>
                  </a:lnTo>
                  <a:lnTo>
                    <a:pt x="3" y="8"/>
                  </a:lnTo>
                  <a:lnTo>
                    <a:pt x="6" y="10"/>
                  </a:lnTo>
                  <a:lnTo>
                    <a:pt x="12" y="11"/>
                  </a:lnTo>
                  <a:lnTo>
                    <a:pt x="18" y="12"/>
                  </a:lnTo>
                  <a:lnTo>
                    <a:pt x="23" y="11"/>
                  </a:lnTo>
                  <a:lnTo>
                    <a:pt x="27" y="11"/>
                  </a:lnTo>
                  <a:lnTo>
                    <a:pt x="27" y="13"/>
                  </a:lnTo>
                  <a:lnTo>
                    <a:pt x="29" y="16"/>
                  </a:lnTo>
                  <a:lnTo>
                    <a:pt x="30" y="17"/>
                  </a:lnTo>
                  <a:lnTo>
                    <a:pt x="34" y="19"/>
                  </a:lnTo>
                  <a:lnTo>
                    <a:pt x="37" y="19"/>
                  </a:lnTo>
                  <a:lnTo>
                    <a:pt x="42" y="19"/>
                  </a:lnTo>
                  <a:lnTo>
                    <a:pt x="45" y="18"/>
                  </a:lnTo>
                  <a:lnTo>
                    <a:pt x="4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6" name="Freeform 20"/>
            <p:cNvSpPr>
              <a:spLocks/>
            </p:cNvSpPr>
            <p:nvPr/>
          </p:nvSpPr>
          <p:spPr bwMode="auto">
            <a:xfrm>
              <a:off x="952" y="979"/>
              <a:ext cx="39" cy="59"/>
            </a:xfrm>
            <a:custGeom>
              <a:avLst/>
              <a:gdLst>
                <a:gd name="T0" fmla="*/ 9 w 39"/>
                <a:gd name="T1" fmla="*/ 1 h 59"/>
                <a:gd name="T2" fmla="*/ 13 w 39"/>
                <a:gd name="T3" fmla="*/ 3 h 59"/>
                <a:gd name="T4" fmla="*/ 17 w 39"/>
                <a:gd name="T5" fmla="*/ 6 h 59"/>
                <a:gd name="T6" fmla="*/ 22 w 39"/>
                <a:gd name="T7" fmla="*/ 9 h 59"/>
                <a:gd name="T8" fmla="*/ 26 w 39"/>
                <a:gd name="T9" fmla="*/ 11 h 59"/>
                <a:gd name="T10" fmla="*/ 28 w 39"/>
                <a:gd name="T11" fmla="*/ 14 h 59"/>
                <a:gd name="T12" fmla="*/ 30 w 39"/>
                <a:gd name="T13" fmla="*/ 15 h 59"/>
                <a:gd name="T14" fmla="*/ 32 w 39"/>
                <a:gd name="T15" fmla="*/ 18 h 59"/>
                <a:gd name="T16" fmla="*/ 32 w 39"/>
                <a:gd name="T17" fmla="*/ 22 h 59"/>
                <a:gd name="T18" fmla="*/ 31 w 39"/>
                <a:gd name="T19" fmla="*/ 26 h 59"/>
                <a:gd name="T20" fmla="*/ 32 w 39"/>
                <a:gd name="T21" fmla="*/ 29 h 59"/>
                <a:gd name="T22" fmla="*/ 33 w 39"/>
                <a:gd name="T23" fmla="*/ 34 h 59"/>
                <a:gd name="T24" fmla="*/ 35 w 39"/>
                <a:gd name="T25" fmla="*/ 38 h 59"/>
                <a:gd name="T26" fmla="*/ 38 w 39"/>
                <a:gd name="T27" fmla="*/ 41 h 59"/>
                <a:gd name="T28" fmla="*/ 36 w 39"/>
                <a:gd name="T29" fmla="*/ 46 h 59"/>
                <a:gd name="T30" fmla="*/ 34 w 39"/>
                <a:gd name="T31" fmla="*/ 51 h 59"/>
                <a:gd name="T32" fmla="*/ 33 w 39"/>
                <a:gd name="T33" fmla="*/ 54 h 59"/>
                <a:gd name="T34" fmla="*/ 32 w 39"/>
                <a:gd name="T35" fmla="*/ 58 h 59"/>
                <a:gd name="T36" fmla="*/ 31 w 39"/>
                <a:gd name="T37" fmla="*/ 56 h 59"/>
                <a:gd name="T38" fmla="*/ 30 w 39"/>
                <a:gd name="T39" fmla="*/ 53 h 59"/>
                <a:gd name="T40" fmla="*/ 29 w 39"/>
                <a:gd name="T41" fmla="*/ 50 h 59"/>
                <a:gd name="T42" fmla="*/ 30 w 39"/>
                <a:gd name="T43" fmla="*/ 46 h 59"/>
                <a:gd name="T44" fmla="*/ 30 w 39"/>
                <a:gd name="T45" fmla="*/ 43 h 59"/>
                <a:gd name="T46" fmla="*/ 31 w 39"/>
                <a:gd name="T47" fmla="*/ 38 h 59"/>
                <a:gd name="T48" fmla="*/ 31 w 39"/>
                <a:gd name="T49" fmla="*/ 34 h 59"/>
                <a:gd name="T50" fmla="*/ 30 w 39"/>
                <a:gd name="T51" fmla="*/ 31 h 59"/>
                <a:gd name="T52" fmla="*/ 28 w 39"/>
                <a:gd name="T53" fmla="*/ 29 h 59"/>
                <a:gd name="T54" fmla="*/ 27 w 39"/>
                <a:gd name="T55" fmla="*/ 25 h 59"/>
                <a:gd name="T56" fmla="*/ 25 w 39"/>
                <a:gd name="T57" fmla="*/ 22 h 59"/>
                <a:gd name="T58" fmla="*/ 23 w 39"/>
                <a:gd name="T59" fmla="*/ 20 h 59"/>
                <a:gd name="T60" fmla="*/ 23 w 39"/>
                <a:gd name="T61" fmla="*/ 23 h 59"/>
                <a:gd name="T62" fmla="*/ 24 w 39"/>
                <a:gd name="T63" fmla="*/ 26 h 59"/>
                <a:gd name="T64" fmla="*/ 20 w 39"/>
                <a:gd name="T65" fmla="*/ 22 h 59"/>
                <a:gd name="T66" fmla="*/ 19 w 39"/>
                <a:gd name="T67" fmla="*/ 20 h 59"/>
                <a:gd name="T68" fmla="*/ 17 w 39"/>
                <a:gd name="T69" fmla="*/ 18 h 59"/>
                <a:gd name="T70" fmla="*/ 13 w 39"/>
                <a:gd name="T71" fmla="*/ 16 h 59"/>
                <a:gd name="T72" fmla="*/ 9 w 39"/>
                <a:gd name="T73" fmla="*/ 14 h 59"/>
                <a:gd name="T74" fmla="*/ 6 w 39"/>
                <a:gd name="T75" fmla="*/ 11 h 59"/>
                <a:gd name="T76" fmla="*/ 3 w 39"/>
                <a:gd name="T77" fmla="*/ 7 h 59"/>
                <a:gd name="T78" fmla="*/ 1 w 39"/>
                <a:gd name="T79" fmla="*/ 4 h 59"/>
                <a:gd name="T80" fmla="*/ 0 w 39"/>
                <a:gd name="T81" fmla="*/ 1 h 59"/>
                <a:gd name="T82" fmla="*/ 2 w 39"/>
                <a:gd name="T83" fmla="*/ 0 h 59"/>
                <a:gd name="T84" fmla="*/ 6 w 39"/>
                <a:gd name="T85" fmla="*/ 0 h 59"/>
                <a:gd name="T86" fmla="*/ 9 w 39"/>
                <a:gd name="T87"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9">
                  <a:moveTo>
                    <a:pt x="9" y="1"/>
                  </a:moveTo>
                  <a:lnTo>
                    <a:pt x="13" y="3"/>
                  </a:lnTo>
                  <a:lnTo>
                    <a:pt x="17" y="6"/>
                  </a:lnTo>
                  <a:lnTo>
                    <a:pt x="22" y="9"/>
                  </a:lnTo>
                  <a:lnTo>
                    <a:pt x="26" y="11"/>
                  </a:lnTo>
                  <a:lnTo>
                    <a:pt x="28" y="14"/>
                  </a:lnTo>
                  <a:lnTo>
                    <a:pt x="30" y="15"/>
                  </a:lnTo>
                  <a:lnTo>
                    <a:pt x="32" y="18"/>
                  </a:lnTo>
                  <a:lnTo>
                    <a:pt x="32" y="22"/>
                  </a:lnTo>
                  <a:lnTo>
                    <a:pt x="31" y="26"/>
                  </a:lnTo>
                  <a:lnTo>
                    <a:pt x="32" y="29"/>
                  </a:lnTo>
                  <a:lnTo>
                    <a:pt x="33" y="34"/>
                  </a:lnTo>
                  <a:lnTo>
                    <a:pt x="35" y="38"/>
                  </a:lnTo>
                  <a:lnTo>
                    <a:pt x="38" y="41"/>
                  </a:lnTo>
                  <a:lnTo>
                    <a:pt x="36" y="46"/>
                  </a:lnTo>
                  <a:lnTo>
                    <a:pt x="34" y="51"/>
                  </a:lnTo>
                  <a:lnTo>
                    <a:pt x="33" y="54"/>
                  </a:lnTo>
                  <a:lnTo>
                    <a:pt x="32" y="58"/>
                  </a:lnTo>
                  <a:lnTo>
                    <a:pt x="31" y="56"/>
                  </a:lnTo>
                  <a:lnTo>
                    <a:pt x="30" y="53"/>
                  </a:lnTo>
                  <a:lnTo>
                    <a:pt x="29" y="50"/>
                  </a:lnTo>
                  <a:lnTo>
                    <a:pt x="30" y="46"/>
                  </a:lnTo>
                  <a:lnTo>
                    <a:pt x="30" y="43"/>
                  </a:lnTo>
                  <a:lnTo>
                    <a:pt x="31" y="38"/>
                  </a:lnTo>
                  <a:lnTo>
                    <a:pt x="31" y="34"/>
                  </a:lnTo>
                  <a:lnTo>
                    <a:pt x="30" y="31"/>
                  </a:lnTo>
                  <a:lnTo>
                    <a:pt x="28" y="29"/>
                  </a:lnTo>
                  <a:lnTo>
                    <a:pt x="27" y="25"/>
                  </a:lnTo>
                  <a:lnTo>
                    <a:pt x="25" y="22"/>
                  </a:lnTo>
                  <a:lnTo>
                    <a:pt x="23" y="20"/>
                  </a:lnTo>
                  <a:lnTo>
                    <a:pt x="23" y="23"/>
                  </a:lnTo>
                  <a:lnTo>
                    <a:pt x="24" y="26"/>
                  </a:lnTo>
                  <a:lnTo>
                    <a:pt x="20" y="22"/>
                  </a:lnTo>
                  <a:lnTo>
                    <a:pt x="19" y="20"/>
                  </a:lnTo>
                  <a:lnTo>
                    <a:pt x="17" y="18"/>
                  </a:lnTo>
                  <a:lnTo>
                    <a:pt x="13" y="16"/>
                  </a:lnTo>
                  <a:lnTo>
                    <a:pt x="9" y="14"/>
                  </a:lnTo>
                  <a:lnTo>
                    <a:pt x="6" y="11"/>
                  </a:lnTo>
                  <a:lnTo>
                    <a:pt x="3" y="7"/>
                  </a:lnTo>
                  <a:lnTo>
                    <a:pt x="1" y="4"/>
                  </a:lnTo>
                  <a:lnTo>
                    <a:pt x="0" y="1"/>
                  </a:lnTo>
                  <a:lnTo>
                    <a:pt x="2" y="0"/>
                  </a:lnTo>
                  <a:lnTo>
                    <a:pt x="6" y="0"/>
                  </a:lnTo>
                  <a:lnTo>
                    <a:pt x="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7" name="Freeform 21"/>
            <p:cNvSpPr>
              <a:spLocks/>
            </p:cNvSpPr>
            <p:nvPr/>
          </p:nvSpPr>
          <p:spPr bwMode="auto">
            <a:xfrm>
              <a:off x="936" y="952"/>
              <a:ext cx="45" cy="21"/>
            </a:xfrm>
            <a:custGeom>
              <a:avLst/>
              <a:gdLst>
                <a:gd name="T0" fmla="*/ 0 w 45"/>
                <a:gd name="T1" fmla="*/ 3 h 21"/>
                <a:gd name="T2" fmla="*/ 5 w 45"/>
                <a:gd name="T3" fmla="*/ 3 h 21"/>
                <a:gd name="T4" fmla="*/ 10 w 45"/>
                <a:gd name="T5" fmla="*/ 4 h 21"/>
                <a:gd name="T6" fmla="*/ 12 w 45"/>
                <a:gd name="T7" fmla="*/ 5 h 21"/>
                <a:gd name="T8" fmla="*/ 14 w 45"/>
                <a:gd name="T9" fmla="*/ 9 h 21"/>
                <a:gd name="T10" fmla="*/ 15 w 45"/>
                <a:gd name="T11" fmla="*/ 12 h 21"/>
                <a:gd name="T12" fmla="*/ 15 w 45"/>
                <a:gd name="T13" fmla="*/ 14 h 21"/>
                <a:gd name="T14" fmla="*/ 16 w 45"/>
                <a:gd name="T15" fmla="*/ 16 h 21"/>
                <a:gd name="T16" fmla="*/ 16 w 45"/>
                <a:gd name="T17" fmla="*/ 18 h 21"/>
                <a:gd name="T18" fmla="*/ 17 w 45"/>
                <a:gd name="T19" fmla="*/ 15 h 21"/>
                <a:gd name="T20" fmla="*/ 18 w 45"/>
                <a:gd name="T21" fmla="*/ 12 h 21"/>
                <a:gd name="T22" fmla="*/ 18 w 45"/>
                <a:gd name="T23" fmla="*/ 9 h 21"/>
                <a:gd name="T24" fmla="*/ 17 w 45"/>
                <a:gd name="T25" fmla="*/ 5 h 21"/>
                <a:gd name="T26" fmla="*/ 14 w 45"/>
                <a:gd name="T27" fmla="*/ 2 h 21"/>
                <a:gd name="T28" fmla="*/ 12 w 45"/>
                <a:gd name="T29" fmla="*/ 0 h 21"/>
                <a:gd name="T30" fmla="*/ 16 w 45"/>
                <a:gd name="T31" fmla="*/ 1 h 21"/>
                <a:gd name="T32" fmla="*/ 19 w 45"/>
                <a:gd name="T33" fmla="*/ 5 h 21"/>
                <a:gd name="T34" fmla="*/ 20 w 45"/>
                <a:gd name="T35" fmla="*/ 8 h 21"/>
                <a:gd name="T36" fmla="*/ 21 w 45"/>
                <a:gd name="T37" fmla="*/ 11 h 21"/>
                <a:gd name="T38" fmla="*/ 20 w 45"/>
                <a:gd name="T39" fmla="*/ 14 h 21"/>
                <a:gd name="T40" fmla="*/ 20 w 45"/>
                <a:gd name="T41" fmla="*/ 16 h 21"/>
                <a:gd name="T42" fmla="*/ 22 w 45"/>
                <a:gd name="T43" fmla="*/ 13 h 21"/>
                <a:gd name="T44" fmla="*/ 24 w 45"/>
                <a:gd name="T45" fmla="*/ 10 h 21"/>
                <a:gd name="T46" fmla="*/ 27 w 45"/>
                <a:gd name="T47" fmla="*/ 7 h 21"/>
                <a:gd name="T48" fmla="*/ 32 w 45"/>
                <a:gd name="T49" fmla="*/ 6 h 21"/>
                <a:gd name="T50" fmla="*/ 36 w 45"/>
                <a:gd name="T51" fmla="*/ 5 h 21"/>
                <a:gd name="T52" fmla="*/ 39 w 45"/>
                <a:gd name="T53" fmla="*/ 6 h 21"/>
                <a:gd name="T54" fmla="*/ 42 w 45"/>
                <a:gd name="T55" fmla="*/ 6 h 21"/>
                <a:gd name="T56" fmla="*/ 44 w 45"/>
                <a:gd name="T57" fmla="*/ 7 h 21"/>
                <a:gd name="T58" fmla="*/ 41 w 45"/>
                <a:gd name="T59" fmla="*/ 7 h 21"/>
                <a:gd name="T60" fmla="*/ 39 w 45"/>
                <a:gd name="T61" fmla="*/ 8 h 21"/>
                <a:gd name="T62" fmla="*/ 36 w 45"/>
                <a:gd name="T63" fmla="*/ 8 h 21"/>
                <a:gd name="T64" fmla="*/ 32 w 45"/>
                <a:gd name="T65" fmla="*/ 9 h 21"/>
                <a:gd name="T66" fmla="*/ 30 w 45"/>
                <a:gd name="T67" fmla="*/ 11 h 21"/>
                <a:gd name="T68" fmla="*/ 28 w 45"/>
                <a:gd name="T69" fmla="*/ 12 h 21"/>
                <a:gd name="T70" fmla="*/ 26 w 45"/>
                <a:gd name="T71" fmla="*/ 14 h 21"/>
                <a:gd name="T72" fmla="*/ 25 w 45"/>
                <a:gd name="T73" fmla="*/ 17 h 21"/>
                <a:gd name="T74" fmla="*/ 25 w 45"/>
                <a:gd name="T7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1">
                  <a:moveTo>
                    <a:pt x="0" y="3"/>
                  </a:moveTo>
                  <a:lnTo>
                    <a:pt x="5" y="3"/>
                  </a:lnTo>
                  <a:lnTo>
                    <a:pt x="10" y="4"/>
                  </a:lnTo>
                  <a:lnTo>
                    <a:pt x="12" y="5"/>
                  </a:lnTo>
                  <a:lnTo>
                    <a:pt x="14" y="9"/>
                  </a:lnTo>
                  <a:lnTo>
                    <a:pt x="15" y="12"/>
                  </a:lnTo>
                  <a:lnTo>
                    <a:pt x="15" y="14"/>
                  </a:lnTo>
                  <a:lnTo>
                    <a:pt x="16" y="16"/>
                  </a:lnTo>
                  <a:lnTo>
                    <a:pt x="16" y="18"/>
                  </a:lnTo>
                  <a:lnTo>
                    <a:pt x="17" y="15"/>
                  </a:lnTo>
                  <a:lnTo>
                    <a:pt x="18" y="12"/>
                  </a:lnTo>
                  <a:lnTo>
                    <a:pt x="18" y="9"/>
                  </a:lnTo>
                  <a:lnTo>
                    <a:pt x="17" y="5"/>
                  </a:lnTo>
                  <a:lnTo>
                    <a:pt x="14" y="2"/>
                  </a:lnTo>
                  <a:lnTo>
                    <a:pt x="12" y="0"/>
                  </a:lnTo>
                  <a:lnTo>
                    <a:pt x="16" y="1"/>
                  </a:lnTo>
                  <a:lnTo>
                    <a:pt x="19" y="5"/>
                  </a:lnTo>
                  <a:lnTo>
                    <a:pt x="20" y="8"/>
                  </a:lnTo>
                  <a:lnTo>
                    <a:pt x="21" y="11"/>
                  </a:lnTo>
                  <a:lnTo>
                    <a:pt x="20" y="14"/>
                  </a:lnTo>
                  <a:lnTo>
                    <a:pt x="20" y="16"/>
                  </a:lnTo>
                  <a:lnTo>
                    <a:pt x="22" y="13"/>
                  </a:lnTo>
                  <a:lnTo>
                    <a:pt x="24" y="10"/>
                  </a:lnTo>
                  <a:lnTo>
                    <a:pt x="27" y="7"/>
                  </a:lnTo>
                  <a:lnTo>
                    <a:pt x="32" y="6"/>
                  </a:lnTo>
                  <a:lnTo>
                    <a:pt x="36" y="5"/>
                  </a:lnTo>
                  <a:lnTo>
                    <a:pt x="39" y="6"/>
                  </a:lnTo>
                  <a:lnTo>
                    <a:pt x="42" y="6"/>
                  </a:lnTo>
                  <a:lnTo>
                    <a:pt x="44" y="7"/>
                  </a:lnTo>
                  <a:lnTo>
                    <a:pt x="41" y="7"/>
                  </a:lnTo>
                  <a:lnTo>
                    <a:pt x="39" y="8"/>
                  </a:lnTo>
                  <a:lnTo>
                    <a:pt x="36" y="8"/>
                  </a:lnTo>
                  <a:lnTo>
                    <a:pt x="32" y="9"/>
                  </a:lnTo>
                  <a:lnTo>
                    <a:pt x="30" y="11"/>
                  </a:lnTo>
                  <a:lnTo>
                    <a:pt x="28" y="12"/>
                  </a:lnTo>
                  <a:lnTo>
                    <a:pt x="26" y="14"/>
                  </a:lnTo>
                  <a:lnTo>
                    <a:pt x="25" y="17"/>
                  </a:lnTo>
                  <a:lnTo>
                    <a:pt x="25" y="2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8" name="Freeform 22"/>
            <p:cNvSpPr>
              <a:spLocks/>
            </p:cNvSpPr>
            <p:nvPr/>
          </p:nvSpPr>
          <p:spPr bwMode="auto">
            <a:xfrm>
              <a:off x="849" y="1002"/>
              <a:ext cx="35" cy="13"/>
            </a:xfrm>
            <a:custGeom>
              <a:avLst/>
              <a:gdLst>
                <a:gd name="T0" fmla="*/ 33 w 35"/>
                <a:gd name="T1" fmla="*/ 3 h 13"/>
                <a:gd name="T2" fmla="*/ 34 w 35"/>
                <a:gd name="T3" fmla="*/ 5 h 13"/>
                <a:gd name="T4" fmla="*/ 34 w 35"/>
                <a:gd name="T5" fmla="*/ 8 h 13"/>
                <a:gd name="T6" fmla="*/ 32 w 35"/>
                <a:gd name="T7" fmla="*/ 10 h 13"/>
                <a:gd name="T8" fmla="*/ 29 w 35"/>
                <a:gd name="T9" fmla="*/ 10 h 13"/>
                <a:gd name="T10" fmla="*/ 23 w 35"/>
                <a:gd name="T11" fmla="*/ 9 h 13"/>
                <a:gd name="T12" fmla="*/ 18 w 35"/>
                <a:gd name="T13" fmla="*/ 8 h 13"/>
                <a:gd name="T14" fmla="*/ 13 w 35"/>
                <a:gd name="T15" fmla="*/ 8 h 13"/>
                <a:gd name="T16" fmla="*/ 8 w 35"/>
                <a:gd name="T17" fmla="*/ 11 h 13"/>
                <a:gd name="T18" fmla="*/ 4 w 35"/>
                <a:gd name="T19" fmla="*/ 12 h 13"/>
                <a:gd name="T20" fmla="*/ 0 w 35"/>
                <a:gd name="T21" fmla="*/ 10 h 13"/>
                <a:gd name="T22" fmla="*/ 0 w 35"/>
                <a:gd name="T23" fmla="*/ 7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5"/>
                  </a:lnTo>
                  <a:lnTo>
                    <a:pt x="34" y="8"/>
                  </a:lnTo>
                  <a:lnTo>
                    <a:pt x="32" y="10"/>
                  </a:lnTo>
                  <a:lnTo>
                    <a:pt x="29" y="10"/>
                  </a:lnTo>
                  <a:lnTo>
                    <a:pt x="23" y="9"/>
                  </a:lnTo>
                  <a:lnTo>
                    <a:pt x="18" y="8"/>
                  </a:lnTo>
                  <a:lnTo>
                    <a:pt x="13" y="8"/>
                  </a:lnTo>
                  <a:lnTo>
                    <a:pt x="8" y="11"/>
                  </a:lnTo>
                  <a:lnTo>
                    <a:pt x="4" y="12"/>
                  </a:lnTo>
                  <a:lnTo>
                    <a:pt x="0" y="10"/>
                  </a:lnTo>
                  <a:lnTo>
                    <a:pt x="0" y="7"/>
                  </a:lnTo>
                  <a:lnTo>
                    <a:pt x="2" y="4"/>
                  </a:lnTo>
                  <a:lnTo>
                    <a:pt x="7" y="2"/>
                  </a:lnTo>
                  <a:lnTo>
                    <a:pt x="14" y="0"/>
                  </a:lnTo>
                  <a:lnTo>
                    <a:pt x="21" y="0"/>
                  </a:lnTo>
                  <a:lnTo>
                    <a:pt x="28" y="1"/>
                  </a:lnTo>
                  <a:lnTo>
                    <a:pt x="33"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9" name="Freeform 23"/>
            <p:cNvSpPr>
              <a:spLocks/>
            </p:cNvSpPr>
            <p:nvPr/>
          </p:nvSpPr>
          <p:spPr bwMode="auto">
            <a:xfrm>
              <a:off x="899" y="1035"/>
              <a:ext cx="178" cy="170"/>
            </a:xfrm>
            <a:custGeom>
              <a:avLst/>
              <a:gdLst>
                <a:gd name="T0" fmla="*/ 93 w 178"/>
                <a:gd name="T1" fmla="*/ 25 h 170"/>
                <a:gd name="T2" fmla="*/ 98 w 178"/>
                <a:gd name="T3" fmla="*/ 16 h 170"/>
                <a:gd name="T4" fmla="*/ 107 w 178"/>
                <a:gd name="T5" fmla="*/ 7 h 170"/>
                <a:gd name="T6" fmla="*/ 117 w 178"/>
                <a:gd name="T7" fmla="*/ 2 h 170"/>
                <a:gd name="T8" fmla="*/ 128 w 178"/>
                <a:gd name="T9" fmla="*/ 0 h 170"/>
                <a:gd name="T10" fmla="*/ 138 w 178"/>
                <a:gd name="T11" fmla="*/ 1 h 170"/>
                <a:gd name="T12" fmla="*/ 150 w 178"/>
                <a:gd name="T13" fmla="*/ 5 h 170"/>
                <a:gd name="T14" fmla="*/ 157 w 178"/>
                <a:gd name="T15" fmla="*/ 10 h 170"/>
                <a:gd name="T16" fmla="*/ 162 w 178"/>
                <a:gd name="T17" fmla="*/ 17 h 170"/>
                <a:gd name="T18" fmla="*/ 167 w 178"/>
                <a:gd name="T19" fmla="*/ 23 h 170"/>
                <a:gd name="T20" fmla="*/ 171 w 178"/>
                <a:gd name="T21" fmla="*/ 30 h 170"/>
                <a:gd name="T22" fmla="*/ 175 w 178"/>
                <a:gd name="T23" fmla="*/ 36 h 170"/>
                <a:gd name="T24" fmla="*/ 177 w 178"/>
                <a:gd name="T25" fmla="*/ 45 h 170"/>
                <a:gd name="T26" fmla="*/ 174 w 178"/>
                <a:gd name="T27" fmla="*/ 61 h 170"/>
                <a:gd name="T28" fmla="*/ 166 w 178"/>
                <a:gd name="T29" fmla="*/ 78 h 170"/>
                <a:gd name="T30" fmla="*/ 156 w 178"/>
                <a:gd name="T31" fmla="*/ 94 h 170"/>
                <a:gd name="T32" fmla="*/ 145 w 178"/>
                <a:gd name="T33" fmla="*/ 105 h 170"/>
                <a:gd name="T34" fmla="*/ 135 w 178"/>
                <a:gd name="T35" fmla="*/ 117 h 170"/>
                <a:gd name="T36" fmla="*/ 122 w 178"/>
                <a:gd name="T37" fmla="*/ 131 h 170"/>
                <a:gd name="T38" fmla="*/ 111 w 178"/>
                <a:gd name="T39" fmla="*/ 141 h 170"/>
                <a:gd name="T40" fmla="*/ 107 w 178"/>
                <a:gd name="T41" fmla="*/ 148 h 170"/>
                <a:gd name="T42" fmla="*/ 102 w 178"/>
                <a:gd name="T43" fmla="*/ 155 h 170"/>
                <a:gd name="T44" fmla="*/ 96 w 178"/>
                <a:gd name="T45" fmla="*/ 161 h 170"/>
                <a:gd name="T46" fmla="*/ 86 w 178"/>
                <a:gd name="T47" fmla="*/ 166 h 170"/>
                <a:gd name="T48" fmla="*/ 70 w 178"/>
                <a:gd name="T49" fmla="*/ 169 h 170"/>
                <a:gd name="T50" fmla="*/ 51 w 178"/>
                <a:gd name="T51" fmla="*/ 168 h 170"/>
                <a:gd name="T52" fmla="*/ 34 w 178"/>
                <a:gd name="T53" fmla="*/ 166 h 170"/>
                <a:gd name="T54" fmla="*/ 20 w 178"/>
                <a:gd name="T55" fmla="*/ 160 h 170"/>
                <a:gd name="T56" fmla="*/ 9 w 178"/>
                <a:gd name="T57" fmla="*/ 151 h 170"/>
                <a:gd name="T58" fmla="*/ 3 w 178"/>
                <a:gd name="T59" fmla="*/ 139 h 170"/>
                <a:gd name="T60" fmla="*/ 0 w 178"/>
                <a:gd name="T61" fmla="*/ 127 h 170"/>
                <a:gd name="T62" fmla="*/ 4 w 178"/>
                <a:gd name="T63" fmla="*/ 113 h 170"/>
                <a:gd name="T64" fmla="*/ 10 w 178"/>
                <a:gd name="T65" fmla="*/ 103 h 170"/>
                <a:gd name="T66" fmla="*/ 17 w 178"/>
                <a:gd name="T67" fmla="*/ 95 h 170"/>
                <a:gd name="T68" fmla="*/ 27 w 178"/>
                <a:gd name="T69" fmla="*/ 89 h 170"/>
                <a:gd name="T70" fmla="*/ 38 w 178"/>
                <a:gd name="T71" fmla="*/ 84 h 170"/>
                <a:gd name="T72" fmla="*/ 52 w 178"/>
                <a:gd name="T73" fmla="*/ 82 h 170"/>
                <a:gd name="T74" fmla="*/ 65 w 178"/>
                <a:gd name="T75" fmla="*/ 83 h 170"/>
                <a:gd name="T76" fmla="*/ 73 w 178"/>
                <a:gd name="T77" fmla="*/ 87 h 170"/>
                <a:gd name="T78" fmla="*/ 80 w 178"/>
                <a:gd name="T79" fmla="*/ 93 h 170"/>
                <a:gd name="T80" fmla="*/ 90 w 178"/>
                <a:gd name="T81" fmla="*/ 88 h 170"/>
                <a:gd name="T82" fmla="*/ 101 w 178"/>
                <a:gd name="T83" fmla="*/ 80 h 170"/>
                <a:gd name="T84" fmla="*/ 109 w 178"/>
                <a:gd name="T85" fmla="*/ 70 h 170"/>
                <a:gd name="T86" fmla="*/ 115 w 178"/>
                <a:gd name="T87" fmla="*/ 60 h 170"/>
                <a:gd name="T88" fmla="*/ 101 w 178"/>
                <a:gd name="T89" fmla="*/ 49 h 170"/>
                <a:gd name="T90" fmla="*/ 94 w 178"/>
                <a:gd name="T91" fmla="*/ 38 h 170"/>
                <a:gd name="T92" fmla="*/ 93 w 178"/>
                <a:gd name="T93" fmla="*/ 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8" h="170">
                  <a:moveTo>
                    <a:pt x="93" y="25"/>
                  </a:moveTo>
                  <a:lnTo>
                    <a:pt x="98" y="16"/>
                  </a:lnTo>
                  <a:lnTo>
                    <a:pt x="107" y="7"/>
                  </a:lnTo>
                  <a:lnTo>
                    <a:pt x="117" y="2"/>
                  </a:lnTo>
                  <a:lnTo>
                    <a:pt x="128" y="0"/>
                  </a:lnTo>
                  <a:lnTo>
                    <a:pt x="138" y="1"/>
                  </a:lnTo>
                  <a:lnTo>
                    <a:pt x="150" y="5"/>
                  </a:lnTo>
                  <a:lnTo>
                    <a:pt x="157" y="10"/>
                  </a:lnTo>
                  <a:lnTo>
                    <a:pt x="162" y="17"/>
                  </a:lnTo>
                  <a:lnTo>
                    <a:pt x="167" y="23"/>
                  </a:lnTo>
                  <a:lnTo>
                    <a:pt x="171" y="30"/>
                  </a:lnTo>
                  <a:lnTo>
                    <a:pt x="175" y="36"/>
                  </a:lnTo>
                  <a:lnTo>
                    <a:pt x="177" y="45"/>
                  </a:lnTo>
                  <a:lnTo>
                    <a:pt x="174" y="61"/>
                  </a:lnTo>
                  <a:lnTo>
                    <a:pt x="166" y="78"/>
                  </a:lnTo>
                  <a:lnTo>
                    <a:pt x="156" y="94"/>
                  </a:lnTo>
                  <a:lnTo>
                    <a:pt x="145" y="105"/>
                  </a:lnTo>
                  <a:lnTo>
                    <a:pt x="135" y="117"/>
                  </a:lnTo>
                  <a:lnTo>
                    <a:pt x="122" y="131"/>
                  </a:lnTo>
                  <a:lnTo>
                    <a:pt x="111" y="141"/>
                  </a:lnTo>
                  <a:lnTo>
                    <a:pt x="107" y="148"/>
                  </a:lnTo>
                  <a:lnTo>
                    <a:pt x="102" y="155"/>
                  </a:lnTo>
                  <a:lnTo>
                    <a:pt x="96" y="161"/>
                  </a:lnTo>
                  <a:lnTo>
                    <a:pt x="86" y="166"/>
                  </a:lnTo>
                  <a:lnTo>
                    <a:pt x="70" y="169"/>
                  </a:lnTo>
                  <a:lnTo>
                    <a:pt x="51" y="168"/>
                  </a:lnTo>
                  <a:lnTo>
                    <a:pt x="34" y="166"/>
                  </a:lnTo>
                  <a:lnTo>
                    <a:pt x="20" y="160"/>
                  </a:lnTo>
                  <a:lnTo>
                    <a:pt x="9" y="151"/>
                  </a:lnTo>
                  <a:lnTo>
                    <a:pt x="3" y="139"/>
                  </a:lnTo>
                  <a:lnTo>
                    <a:pt x="0" y="127"/>
                  </a:lnTo>
                  <a:lnTo>
                    <a:pt x="4" y="113"/>
                  </a:lnTo>
                  <a:lnTo>
                    <a:pt x="10" y="103"/>
                  </a:lnTo>
                  <a:lnTo>
                    <a:pt x="17" y="95"/>
                  </a:lnTo>
                  <a:lnTo>
                    <a:pt x="27" y="89"/>
                  </a:lnTo>
                  <a:lnTo>
                    <a:pt x="38" y="84"/>
                  </a:lnTo>
                  <a:lnTo>
                    <a:pt x="52" y="82"/>
                  </a:lnTo>
                  <a:lnTo>
                    <a:pt x="65" y="83"/>
                  </a:lnTo>
                  <a:lnTo>
                    <a:pt x="73" y="87"/>
                  </a:lnTo>
                  <a:lnTo>
                    <a:pt x="80" y="93"/>
                  </a:lnTo>
                  <a:lnTo>
                    <a:pt x="90" y="88"/>
                  </a:lnTo>
                  <a:lnTo>
                    <a:pt x="101" y="80"/>
                  </a:lnTo>
                  <a:lnTo>
                    <a:pt x="109" y="70"/>
                  </a:lnTo>
                  <a:lnTo>
                    <a:pt x="115" y="60"/>
                  </a:lnTo>
                  <a:lnTo>
                    <a:pt x="101" y="49"/>
                  </a:lnTo>
                  <a:lnTo>
                    <a:pt x="94" y="38"/>
                  </a:lnTo>
                  <a:lnTo>
                    <a:pt x="93" y="25"/>
                  </a:lnTo>
                </a:path>
              </a:pathLst>
            </a:custGeom>
            <a:solidFill>
              <a:srgbClr val="0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0" name="Freeform 24"/>
            <p:cNvSpPr>
              <a:spLocks/>
            </p:cNvSpPr>
            <p:nvPr/>
          </p:nvSpPr>
          <p:spPr bwMode="auto">
            <a:xfrm>
              <a:off x="952" y="1062"/>
              <a:ext cx="149" cy="220"/>
            </a:xfrm>
            <a:custGeom>
              <a:avLst/>
              <a:gdLst>
                <a:gd name="T0" fmla="*/ 15 w 149"/>
                <a:gd name="T1" fmla="*/ 7 h 220"/>
                <a:gd name="T2" fmla="*/ 42 w 149"/>
                <a:gd name="T3" fmla="*/ 0 h 220"/>
                <a:gd name="T4" fmla="*/ 70 w 149"/>
                <a:gd name="T5" fmla="*/ 2 h 220"/>
                <a:gd name="T6" fmla="*/ 92 w 149"/>
                <a:gd name="T7" fmla="*/ 6 h 220"/>
                <a:gd name="T8" fmla="*/ 115 w 149"/>
                <a:gd name="T9" fmla="*/ 12 h 220"/>
                <a:gd name="T10" fmla="*/ 128 w 149"/>
                <a:gd name="T11" fmla="*/ 18 h 220"/>
                <a:gd name="T12" fmla="*/ 143 w 149"/>
                <a:gd name="T13" fmla="*/ 33 h 220"/>
                <a:gd name="T14" fmla="*/ 148 w 149"/>
                <a:gd name="T15" fmla="*/ 49 h 220"/>
                <a:gd name="T16" fmla="*/ 144 w 149"/>
                <a:gd name="T17" fmla="*/ 64 h 220"/>
                <a:gd name="T18" fmla="*/ 136 w 149"/>
                <a:gd name="T19" fmla="*/ 78 h 220"/>
                <a:gd name="T20" fmla="*/ 129 w 149"/>
                <a:gd name="T21" fmla="*/ 95 h 220"/>
                <a:gd name="T22" fmla="*/ 121 w 149"/>
                <a:gd name="T23" fmla="*/ 111 h 220"/>
                <a:gd name="T24" fmla="*/ 112 w 149"/>
                <a:gd name="T25" fmla="*/ 124 h 220"/>
                <a:gd name="T26" fmla="*/ 101 w 149"/>
                <a:gd name="T27" fmla="*/ 136 h 220"/>
                <a:gd name="T28" fmla="*/ 88 w 149"/>
                <a:gd name="T29" fmla="*/ 143 h 220"/>
                <a:gd name="T30" fmla="*/ 93 w 149"/>
                <a:gd name="T31" fmla="*/ 180 h 220"/>
                <a:gd name="T32" fmla="*/ 29 w 149"/>
                <a:gd name="T33" fmla="*/ 209 h 220"/>
                <a:gd name="T34" fmla="*/ 27 w 149"/>
                <a:gd name="T35" fmla="*/ 181 h 220"/>
                <a:gd name="T36" fmla="*/ 19 w 149"/>
                <a:gd name="T37" fmla="*/ 164 h 220"/>
                <a:gd name="T38" fmla="*/ 10 w 149"/>
                <a:gd name="T39" fmla="*/ 149 h 220"/>
                <a:gd name="T40" fmla="*/ 21 w 149"/>
                <a:gd name="T41" fmla="*/ 140 h 220"/>
                <a:gd name="T42" fmla="*/ 36 w 149"/>
                <a:gd name="T43" fmla="*/ 134 h 220"/>
                <a:gd name="T44" fmla="*/ 34 w 149"/>
                <a:gd name="T45" fmla="*/ 117 h 220"/>
                <a:gd name="T46" fmla="*/ 43 w 149"/>
                <a:gd name="T47" fmla="*/ 95 h 220"/>
                <a:gd name="T48" fmla="*/ 59 w 149"/>
                <a:gd name="T49" fmla="*/ 77 h 220"/>
                <a:gd name="T50" fmla="*/ 77 w 149"/>
                <a:gd name="T51" fmla="*/ 65 h 220"/>
                <a:gd name="T52" fmla="*/ 74 w 149"/>
                <a:gd name="T53" fmla="*/ 64 h 220"/>
                <a:gd name="T54" fmla="*/ 66 w 149"/>
                <a:gd name="T55" fmla="*/ 62 h 220"/>
                <a:gd name="T56" fmla="*/ 50 w 149"/>
                <a:gd name="T57" fmla="*/ 69 h 220"/>
                <a:gd name="T58" fmla="*/ 41 w 149"/>
                <a:gd name="T59" fmla="*/ 78 h 220"/>
                <a:gd name="T60" fmla="*/ 28 w 149"/>
                <a:gd name="T61" fmla="*/ 78 h 220"/>
                <a:gd name="T62" fmla="*/ 24 w 149"/>
                <a:gd name="T63" fmla="*/ 72 h 220"/>
                <a:gd name="T64" fmla="*/ 21 w 149"/>
                <a:gd name="T65" fmla="*/ 66 h 220"/>
                <a:gd name="T66" fmla="*/ 19 w 149"/>
                <a:gd name="T67" fmla="*/ 55 h 220"/>
                <a:gd name="T68" fmla="*/ 26 w 149"/>
                <a:gd name="T69" fmla="*/ 48 h 220"/>
                <a:gd name="T70" fmla="*/ 15 w 149"/>
                <a:gd name="T71" fmla="*/ 46 h 220"/>
                <a:gd name="T72" fmla="*/ 14 w 149"/>
                <a:gd name="T73" fmla="*/ 35 h 220"/>
                <a:gd name="T74" fmla="*/ 16 w 149"/>
                <a:gd name="T75" fmla="*/ 32 h 220"/>
                <a:gd name="T76" fmla="*/ 4 w 149"/>
                <a:gd name="T77" fmla="*/ 31 h 220"/>
                <a:gd name="T78" fmla="*/ 0 w 149"/>
                <a:gd name="T79" fmla="*/ 25 h 220"/>
                <a:gd name="T80" fmla="*/ 5 w 149"/>
                <a:gd name="T81" fmla="*/ 1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9" h="220">
                  <a:moveTo>
                    <a:pt x="5" y="13"/>
                  </a:moveTo>
                  <a:lnTo>
                    <a:pt x="15" y="7"/>
                  </a:lnTo>
                  <a:lnTo>
                    <a:pt x="27" y="3"/>
                  </a:lnTo>
                  <a:lnTo>
                    <a:pt x="42" y="0"/>
                  </a:lnTo>
                  <a:lnTo>
                    <a:pt x="56" y="0"/>
                  </a:lnTo>
                  <a:lnTo>
                    <a:pt x="70" y="2"/>
                  </a:lnTo>
                  <a:lnTo>
                    <a:pt x="81" y="3"/>
                  </a:lnTo>
                  <a:lnTo>
                    <a:pt x="92" y="6"/>
                  </a:lnTo>
                  <a:lnTo>
                    <a:pt x="106" y="9"/>
                  </a:lnTo>
                  <a:lnTo>
                    <a:pt x="115" y="12"/>
                  </a:lnTo>
                  <a:lnTo>
                    <a:pt x="119" y="14"/>
                  </a:lnTo>
                  <a:lnTo>
                    <a:pt x="128" y="18"/>
                  </a:lnTo>
                  <a:lnTo>
                    <a:pt x="136" y="23"/>
                  </a:lnTo>
                  <a:lnTo>
                    <a:pt x="143" y="33"/>
                  </a:lnTo>
                  <a:lnTo>
                    <a:pt x="147" y="41"/>
                  </a:lnTo>
                  <a:lnTo>
                    <a:pt x="148" y="49"/>
                  </a:lnTo>
                  <a:lnTo>
                    <a:pt x="147" y="56"/>
                  </a:lnTo>
                  <a:lnTo>
                    <a:pt x="144" y="64"/>
                  </a:lnTo>
                  <a:lnTo>
                    <a:pt x="140" y="71"/>
                  </a:lnTo>
                  <a:lnTo>
                    <a:pt x="136" y="78"/>
                  </a:lnTo>
                  <a:lnTo>
                    <a:pt x="132" y="86"/>
                  </a:lnTo>
                  <a:lnTo>
                    <a:pt x="129" y="95"/>
                  </a:lnTo>
                  <a:lnTo>
                    <a:pt x="126" y="101"/>
                  </a:lnTo>
                  <a:lnTo>
                    <a:pt x="121" y="111"/>
                  </a:lnTo>
                  <a:lnTo>
                    <a:pt x="116" y="118"/>
                  </a:lnTo>
                  <a:lnTo>
                    <a:pt x="112" y="124"/>
                  </a:lnTo>
                  <a:lnTo>
                    <a:pt x="106" y="131"/>
                  </a:lnTo>
                  <a:lnTo>
                    <a:pt x="101" y="136"/>
                  </a:lnTo>
                  <a:lnTo>
                    <a:pt x="95" y="140"/>
                  </a:lnTo>
                  <a:lnTo>
                    <a:pt x="88" y="143"/>
                  </a:lnTo>
                  <a:lnTo>
                    <a:pt x="81" y="146"/>
                  </a:lnTo>
                  <a:lnTo>
                    <a:pt x="93" y="180"/>
                  </a:lnTo>
                  <a:lnTo>
                    <a:pt x="33" y="219"/>
                  </a:lnTo>
                  <a:lnTo>
                    <a:pt x="29" y="209"/>
                  </a:lnTo>
                  <a:lnTo>
                    <a:pt x="27" y="195"/>
                  </a:lnTo>
                  <a:lnTo>
                    <a:pt x="27" y="181"/>
                  </a:lnTo>
                  <a:lnTo>
                    <a:pt x="28" y="167"/>
                  </a:lnTo>
                  <a:lnTo>
                    <a:pt x="19" y="164"/>
                  </a:lnTo>
                  <a:lnTo>
                    <a:pt x="13" y="158"/>
                  </a:lnTo>
                  <a:lnTo>
                    <a:pt x="10" y="149"/>
                  </a:lnTo>
                  <a:lnTo>
                    <a:pt x="8" y="140"/>
                  </a:lnTo>
                  <a:lnTo>
                    <a:pt x="21" y="140"/>
                  </a:lnTo>
                  <a:lnTo>
                    <a:pt x="30" y="139"/>
                  </a:lnTo>
                  <a:lnTo>
                    <a:pt x="36" y="134"/>
                  </a:lnTo>
                  <a:lnTo>
                    <a:pt x="36" y="129"/>
                  </a:lnTo>
                  <a:lnTo>
                    <a:pt x="34" y="117"/>
                  </a:lnTo>
                  <a:lnTo>
                    <a:pt x="37" y="105"/>
                  </a:lnTo>
                  <a:lnTo>
                    <a:pt x="43" y="95"/>
                  </a:lnTo>
                  <a:lnTo>
                    <a:pt x="51" y="85"/>
                  </a:lnTo>
                  <a:lnTo>
                    <a:pt x="59" y="77"/>
                  </a:lnTo>
                  <a:lnTo>
                    <a:pt x="68" y="71"/>
                  </a:lnTo>
                  <a:lnTo>
                    <a:pt x="77" y="65"/>
                  </a:lnTo>
                  <a:lnTo>
                    <a:pt x="78" y="63"/>
                  </a:lnTo>
                  <a:lnTo>
                    <a:pt x="74" y="64"/>
                  </a:lnTo>
                  <a:lnTo>
                    <a:pt x="70" y="63"/>
                  </a:lnTo>
                  <a:lnTo>
                    <a:pt x="66" y="62"/>
                  </a:lnTo>
                  <a:lnTo>
                    <a:pt x="59" y="65"/>
                  </a:lnTo>
                  <a:lnTo>
                    <a:pt x="50" y="69"/>
                  </a:lnTo>
                  <a:lnTo>
                    <a:pt x="44" y="74"/>
                  </a:lnTo>
                  <a:lnTo>
                    <a:pt x="41" y="78"/>
                  </a:lnTo>
                  <a:lnTo>
                    <a:pt x="36" y="80"/>
                  </a:lnTo>
                  <a:lnTo>
                    <a:pt x="28" y="78"/>
                  </a:lnTo>
                  <a:lnTo>
                    <a:pt x="24" y="75"/>
                  </a:lnTo>
                  <a:lnTo>
                    <a:pt x="24" y="72"/>
                  </a:lnTo>
                  <a:lnTo>
                    <a:pt x="27" y="67"/>
                  </a:lnTo>
                  <a:lnTo>
                    <a:pt x="21" y="66"/>
                  </a:lnTo>
                  <a:lnTo>
                    <a:pt x="19" y="61"/>
                  </a:lnTo>
                  <a:lnTo>
                    <a:pt x="19" y="55"/>
                  </a:lnTo>
                  <a:lnTo>
                    <a:pt x="23" y="51"/>
                  </a:lnTo>
                  <a:lnTo>
                    <a:pt x="26" y="48"/>
                  </a:lnTo>
                  <a:lnTo>
                    <a:pt x="19" y="48"/>
                  </a:lnTo>
                  <a:lnTo>
                    <a:pt x="15" y="46"/>
                  </a:lnTo>
                  <a:lnTo>
                    <a:pt x="13" y="42"/>
                  </a:lnTo>
                  <a:lnTo>
                    <a:pt x="14" y="35"/>
                  </a:lnTo>
                  <a:lnTo>
                    <a:pt x="22" y="31"/>
                  </a:lnTo>
                  <a:lnTo>
                    <a:pt x="16" y="32"/>
                  </a:lnTo>
                  <a:lnTo>
                    <a:pt x="9" y="32"/>
                  </a:lnTo>
                  <a:lnTo>
                    <a:pt x="4" y="31"/>
                  </a:lnTo>
                  <a:lnTo>
                    <a:pt x="2" y="29"/>
                  </a:lnTo>
                  <a:lnTo>
                    <a:pt x="0" y="25"/>
                  </a:lnTo>
                  <a:lnTo>
                    <a:pt x="1" y="20"/>
                  </a:lnTo>
                  <a:lnTo>
                    <a:pt x="5"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1" name="Freeform 25"/>
            <p:cNvSpPr>
              <a:spLocks/>
            </p:cNvSpPr>
            <p:nvPr/>
          </p:nvSpPr>
          <p:spPr bwMode="auto">
            <a:xfrm>
              <a:off x="989" y="1199"/>
              <a:ext cx="12" cy="14"/>
            </a:xfrm>
            <a:custGeom>
              <a:avLst/>
              <a:gdLst>
                <a:gd name="T0" fmla="*/ 0 w 12"/>
                <a:gd name="T1" fmla="*/ 0 h 14"/>
                <a:gd name="T2" fmla="*/ 3 w 12"/>
                <a:gd name="T3" fmla="*/ 6 h 14"/>
                <a:gd name="T4" fmla="*/ 5 w 12"/>
                <a:gd name="T5" fmla="*/ 9 h 14"/>
                <a:gd name="T6" fmla="*/ 11 w 12"/>
                <a:gd name="T7" fmla="*/ 13 h 14"/>
              </a:gdLst>
              <a:ahLst/>
              <a:cxnLst>
                <a:cxn ang="0">
                  <a:pos x="T0" y="T1"/>
                </a:cxn>
                <a:cxn ang="0">
                  <a:pos x="T2" y="T3"/>
                </a:cxn>
                <a:cxn ang="0">
                  <a:pos x="T4" y="T5"/>
                </a:cxn>
                <a:cxn ang="0">
                  <a:pos x="T6" y="T7"/>
                </a:cxn>
              </a:cxnLst>
              <a:rect l="0" t="0" r="r" b="b"/>
              <a:pathLst>
                <a:path w="12" h="14">
                  <a:moveTo>
                    <a:pt x="0" y="0"/>
                  </a:moveTo>
                  <a:lnTo>
                    <a:pt x="3" y="6"/>
                  </a:lnTo>
                  <a:lnTo>
                    <a:pt x="5" y="9"/>
                  </a:lnTo>
                  <a:lnTo>
                    <a:pt x="11"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2" name="Freeform 26"/>
            <p:cNvSpPr>
              <a:spLocks/>
            </p:cNvSpPr>
            <p:nvPr/>
          </p:nvSpPr>
          <p:spPr bwMode="auto">
            <a:xfrm>
              <a:off x="973" y="1080"/>
              <a:ext cx="76" cy="14"/>
            </a:xfrm>
            <a:custGeom>
              <a:avLst/>
              <a:gdLst>
                <a:gd name="T0" fmla="*/ 0 w 76"/>
                <a:gd name="T1" fmla="*/ 13 h 14"/>
                <a:gd name="T2" fmla="*/ 8 w 76"/>
                <a:gd name="T3" fmla="*/ 6 h 14"/>
                <a:gd name="T4" fmla="*/ 20 w 76"/>
                <a:gd name="T5" fmla="*/ 2 h 14"/>
                <a:gd name="T6" fmla="*/ 27 w 76"/>
                <a:gd name="T7" fmla="*/ 0 h 14"/>
                <a:gd name="T8" fmla="*/ 35 w 76"/>
                <a:gd name="T9" fmla="*/ 0 h 14"/>
                <a:gd name="T10" fmla="*/ 43 w 76"/>
                <a:gd name="T11" fmla="*/ 0 h 14"/>
                <a:gd name="T12" fmla="*/ 53 w 76"/>
                <a:gd name="T13" fmla="*/ 1 h 14"/>
                <a:gd name="T14" fmla="*/ 64 w 76"/>
                <a:gd name="T15" fmla="*/ 3 h 14"/>
                <a:gd name="T16" fmla="*/ 75 w 76"/>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
                  <a:moveTo>
                    <a:pt x="0" y="13"/>
                  </a:moveTo>
                  <a:lnTo>
                    <a:pt x="8" y="6"/>
                  </a:lnTo>
                  <a:lnTo>
                    <a:pt x="20" y="2"/>
                  </a:lnTo>
                  <a:lnTo>
                    <a:pt x="27" y="0"/>
                  </a:lnTo>
                  <a:lnTo>
                    <a:pt x="35" y="0"/>
                  </a:lnTo>
                  <a:lnTo>
                    <a:pt x="43" y="0"/>
                  </a:lnTo>
                  <a:lnTo>
                    <a:pt x="53" y="1"/>
                  </a:lnTo>
                  <a:lnTo>
                    <a:pt x="64" y="3"/>
                  </a:lnTo>
                  <a:lnTo>
                    <a:pt x="7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3" name="Freeform 27"/>
            <p:cNvSpPr>
              <a:spLocks/>
            </p:cNvSpPr>
            <p:nvPr/>
          </p:nvSpPr>
          <p:spPr bwMode="auto">
            <a:xfrm>
              <a:off x="980" y="1094"/>
              <a:ext cx="64" cy="15"/>
            </a:xfrm>
            <a:custGeom>
              <a:avLst/>
              <a:gdLst>
                <a:gd name="T0" fmla="*/ 0 w 64"/>
                <a:gd name="T1" fmla="*/ 14 h 15"/>
                <a:gd name="T2" fmla="*/ 7 w 64"/>
                <a:gd name="T3" fmla="*/ 9 h 15"/>
                <a:gd name="T4" fmla="*/ 14 w 64"/>
                <a:gd name="T5" fmla="*/ 5 h 15"/>
                <a:gd name="T6" fmla="*/ 23 w 64"/>
                <a:gd name="T7" fmla="*/ 1 h 15"/>
                <a:gd name="T8" fmla="*/ 30 w 64"/>
                <a:gd name="T9" fmla="*/ 0 h 15"/>
                <a:gd name="T10" fmla="*/ 39 w 64"/>
                <a:gd name="T11" fmla="*/ 1 h 15"/>
                <a:gd name="T12" fmla="*/ 48 w 64"/>
                <a:gd name="T13" fmla="*/ 2 h 15"/>
                <a:gd name="T14" fmla="*/ 56 w 64"/>
                <a:gd name="T15" fmla="*/ 5 h 15"/>
                <a:gd name="T16" fmla="*/ 63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0" y="14"/>
                  </a:moveTo>
                  <a:lnTo>
                    <a:pt x="7" y="9"/>
                  </a:lnTo>
                  <a:lnTo>
                    <a:pt x="14" y="5"/>
                  </a:lnTo>
                  <a:lnTo>
                    <a:pt x="23" y="1"/>
                  </a:lnTo>
                  <a:lnTo>
                    <a:pt x="30" y="0"/>
                  </a:lnTo>
                  <a:lnTo>
                    <a:pt x="39" y="1"/>
                  </a:lnTo>
                  <a:lnTo>
                    <a:pt x="48" y="2"/>
                  </a:lnTo>
                  <a:lnTo>
                    <a:pt x="56" y="5"/>
                  </a:lnTo>
                  <a:lnTo>
                    <a:pt x="63"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4" name="Freeform 28"/>
            <p:cNvSpPr>
              <a:spLocks/>
            </p:cNvSpPr>
            <p:nvPr/>
          </p:nvSpPr>
          <p:spPr bwMode="auto">
            <a:xfrm>
              <a:off x="981" y="1109"/>
              <a:ext cx="51" cy="19"/>
            </a:xfrm>
            <a:custGeom>
              <a:avLst/>
              <a:gdLst>
                <a:gd name="T0" fmla="*/ 0 w 51"/>
                <a:gd name="T1" fmla="*/ 18 h 19"/>
                <a:gd name="T2" fmla="*/ 5 w 51"/>
                <a:gd name="T3" fmla="*/ 13 h 19"/>
                <a:gd name="T4" fmla="*/ 13 w 51"/>
                <a:gd name="T5" fmla="*/ 7 h 19"/>
                <a:gd name="T6" fmla="*/ 21 w 51"/>
                <a:gd name="T7" fmla="*/ 4 h 19"/>
                <a:gd name="T8" fmla="*/ 33 w 51"/>
                <a:gd name="T9" fmla="*/ 0 h 19"/>
                <a:gd name="T10" fmla="*/ 43 w 51"/>
                <a:gd name="T11" fmla="*/ 0 h 19"/>
                <a:gd name="T12" fmla="*/ 50 w 51"/>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51" h="19">
                  <a:moveTo>
                    <a:pt x="0" y="18"/>
                  </a:moveTo>
                  <a:lnTo>
                    <a:pt x="5" y="13"/>
                  </a:lnTo>
                  <a:lnTo>
                    <a:pt x="13" y="7"/>
                  </a:lnTo>
                  <a:lnTo>
                    <a:pt x="21" y="4"/>
                  </a:lnTo>
                  <a:lnTo>
                    <a:pt x="33" y="0"/>
                  </a:lnTo>
                  <a:lnTo>
                    <a:pt x="43" y="0"/>
                  </a:lnTo>
                  <a:lnTo>
                    <a:pt x="5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5" name="Freeform 29"/>
            <p:cNvSpPr>
              <a:spLocks/>
            </p:cNvSpPr>
            <p:nvPr/>
          </p:nvSpPr>
          <p:spPr bwMode="auto">
            <a:xfrm>
              <a:off x="951" y="1078"/>
              <a:ext cx="19" cy="18"/>
            </a:xfrm>
            <a:custGeom>
              <a:avLst/>
              <a:gdLst>
                <a:gd name="T0" fmla="*/ 3 w 19"/>
                <a:gd name="T1" fmla="*/ 0 h 18"/>
                <a:gd name="T2" fmla="*/ 1 w 19"/>
                <a:gd name="T3" fmla="*/ 4 h 18"/>
                <a:gd name="T4" fmla="*/ 0 w 19"/>
                <a:gd name="T5" fmla="*/ 10 h 18"/>
                <a:gd name="T6" fmla="*/ 4 w 19"/>
                <a:gd name="T7" fmla="*/ 15 h 18"/>
                <a:gd name="T8" fmla="*/ 11 w 19"/>
                <a:gd name="T9" fmla="*/ 17 h 18"/>
                <a:gd name="T10" fmla="*/ 18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3" y="0"/>
                  </a:moveTo>
                  <a:lnTo>
                    <a:pt x="1" y="4"/>
                  </a:lnTo>
                  <a:lnTo>
                    <a:pt x="0" y="10"/>
                  </a:lnTo>
                  <a:lnTo>
                    <a:pt x="4" y="15"/>
                  </a:lnTo>
                  <a:lnTo>
                    <a:pt x="11" y="17"/>
                  </a:lnTo>
                  <a:lnTo>
                    <a:pt x="18"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6" name="Freeform 30"/>
            <p:cNvSpPr>
              <a:spLocks/>
            </p:cNvSpPr>
            <p:nvPr/>
          </p:nvSpPr>
          <p:spPr bwMode="auto">
            <a:xfrm>
              <a:off x="963" y="1097"/>
              <a:ext cx="12" cy="15"/>
            </a:xfrm>
            <a:custGeom>
              <a:avLst/>
              <a:gdLst>
                <a:gd name="T0" fmla="*/ 1 w 12"/>
                <a:gd name="T1" fmla="*/ 0 h 15"/>
                <a:gd name="T2" fmla="*/ 0 w 12"/>
                <a:gd name="T3" fmla="*/ 5 h 15"/>
                <a:gd name="T4" fmla="*/ 0 w 12"/>
                <a:gd name="T5" fmla="*/ 10 h 15"/>
                <a:gd name="T6" fmla="*/ 3 w 12"/>
                <a:gd name="T7" fmla="*/ 13 h 15"/>
                <a:gd name="T8" fmla="*/ 7 w 12"/>
                <a:gd name="T9" fmla="*/ 14 h 15"/>
                <a:gd name="T10" fmla="*/ 11 w 12"/>
                <a:gd name="T11" fmla="*/ 14 h 15"/>
              </a:gdLst>
              <a:ahLst/>
              <a:cxnLst>
                <a:cxn ang="0">
                  <a:pos x="T0" y="T1"/>
                </a:cxn>
                <a:cxn ang="0">
                  <a:pos x="T2" y="T3"/>
                </a:cxn>
                <a:cxn ang="0">
                  <a:pos x="T4" y="T5"/>
                </a:cxn>
                <a:cxn ang="0">
                  <a:pos x="T6" y="T7"/>
                </a:cxn>
                <a:cxn ang="0">
                  <a:pos x="T8" y="T9"/>
                </a:cxn>
                <a:cxn ang="0">
                  <a:pos x="T10" y="T11"/>
                </a:cxn>
              </a:cxnLst>
              <a:rect l="0" t="0" r="r" b="b"/>
              <a:pathLst>
                <a:path w="12" h="15">
                  <a:moveTo>
                    <a:pt x="1" y="0"/>
                  </a:moveTo>
                  <a:lnTo>
                    <a:pt x="0" y="5"/>
                  </a:lnTo>
                  <a:lnTo>
                    <a:pt x="0" y="10"/>
                  </a:lnTo>
                  <a:lnTo>
                    <a:pt x="3" y="13"/>
                  </a:lnTo>
                  <a:lnTo>
                    <a:pt x="7" y="14"/>
                  </a:lnTo>
                  <a:lnTo>
                    <a:pt x="11" y="1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7" name="Freeform 31"/>
            <p:cNvSpPr>
              <a:spLocks/>
            </p:cNvSpPr>
            <p:nvPr/>
          </p:nvSpPr>
          <p:spPr bwMode="auto">
            <a:xfrm>
              <a:off x="969" y="1113"/>
              <a:ext cx="25" cy="31"/>
            </a:xfrm>
            <a:custGeom>
              <a:avLst/>
              <a:gdLst>
                <a:gd name="T0" fmla="*/ 3 w 25"/>
                <a:gd name="T1" fmla="*/ 0 h 31"/>
                <a:gd name="T2" fmla="*/ 1 w 25"/>
                <a:gd name="T3" fmla="*/ 4 h 31"/>
                <a:gd name="T4" fmla="*/ 0 w 25"/>
                <a:gd name="T5" fmla="*/ 8 h 31"/>
                <a:gd name="T6" fmla="*/ 0 w 25"/>
                <a:gd name="T7" fmla="*/ 11 h 31"/>
                <a:gd name="T8" fmla="*/ 2 w 25"/>
                <a:gd name="T9" fmla="*/ 15 h 31"/>
                <a:gd name="T10" fmla="*/ 7 w 25"/>
                <a:gd name="T11" fmla="*/ 17 h 31"/>
                <a:gd name="T12" fmla="*/ 5 w 25"/>
                <a:gd name="T13" fmla="*/ 20 h 31"/>
                <a:gd name="T14" fmla="*/ 6 w 25"/>
                <a:gd name="T15" fmla="*/ 25 h 31"/>
                <a:gd name="T16" fmla="*/ 9 w 25"/>
                <a:gd name="T17" fmla="*/ 29 h 31"/>
                <a:gd name="T18" fmla="*/ 15 w 25"/>
                <a:gd name="T19" fmla="*/ 30 h 31"/>
                <a:gd name="T20" fmla="*/ 20 w 25"/>
                <a:gd name="T21" fmla="*/ 30 h 31"/>
                <a:gd name="T22" fmla="*/ 24 w 25"/>
                <a:gd name="T23"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1">
                  <a:moveTo>
                    <a:pt x="3" y="0"/>
                  </a:moveTo>
                  <a:lnTo>
                    <a:pt x="1" y="4"/>
                  </a:lnTo>
                  <a:lnTo>
                    <a:pt x="0" y="8"/>
                  </a:lnTo>
                  <a:lnTo>
                    <a:pt x="0" y="11"/>
                  </a:lnTo>
                  <a:lnTo>
                    <a:pt x="2" y="15"/>
                  </a:lnTo>
                  <a:lnTo>
                    <a:pt x="7" y="17"/>
                  </a:lnTo>
                  <a:lnTo>
                    <a:pt x="5" y="20"/>
                  </a:lnTo>
                  <a:lnTo>
                    <a:pt x="6" y="25"/>
                  </a:lnTo>
                  <a:lnTo>
                    <a:pt x="9" y="29"/>
                  </a:lnTo>
                  <a:lnTo>
                    <a:pt x="15" y="30"/>
                  </a:lnTo>
                  <a:lnTo>
                    <a:pt x="20" y="30"/>
                  </a:lnTo>
                  <a:lnTo>
                    <a:pt x="24" y="2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8" name="Freeform 32"/>
            <p:cNvSpPr>
              <a:spLocks/>
            </p:cNvSpPr>
            <p:nvPr/>
          </p:nvSpPr>
          <p:spPr bwMode="auto">
            <a:xfrm>
              <a:off x="956" y="1061"/>
              <a:ext cx="121" cy="17"/>
            </a:xfrm>
            <a:custGeom>
              <a:avLst/>
              <a:gdLst>
                <a:gd name="T0" fmla="*/ 0 w 121"/>
                <a:gd name="T1" fmla="*/ 14 h 17"/>
                <a:gd name="T2" fmla="*/ 5 w 121"/>
                <a:gd name="T3" fmla="*/ 10 h 17"/>
                <a:gd name="T4" fmla="*/ 14 w 121"/>
                <a:gd name="T5" fmla="*/ 6 h 17"/>
                <a:gd name="T6" fmla="*/ 24 w 121"/>
                <a:gd name="T7" fmla="*/ 3 h 17"/>
                <a:gd name="T8" fmla="*/ 32 w 121"/>
                <a:gd name="T9" fmla="*/ 1 h 17"/>
                <a:gd name="T10" fmla="*/ 41 w 121"/>
                <a:gd name="T11" fmla="*/ 0 h 17"/>
                <a:gd name="T12" fmla="*/ 50 w 121"/>
                <a:gd name="T13" fmla="*/ 0 h 17"/>
                <a:gd name="T14" fmla="*/ 59 w 121"/>
                <a:gd name="T15" fmla="*/ 0 h 17"/>
                <a:gd name="T16" fmla="*/ 68 w 121"/>
                <a:gd name="T17" fmla="*/ 2 h 17"/>
                <a:gd name="T18" fmla="*/ 78 w 121"/>
                <a:gd name="T19" fmla="*/ 4 h 17"/>
                <a:gd name="T20" fmla="*/ 87 w 121"/>
                <a:gd name="T21" fmla="*/ 5 h 17"/>
                <a:gd name="T22" fmla="*/ 96 w 121"/>
                <a:gd name="T23" fmla="*/ 8 h 17"/>
                <a:gd name="T24" fmla="*/ 101 w 121"/>
                <a:gd name="T25" fmla="*/ 9 h 17"/>
                <a:gd name="T26" fmla="*/ 108 w 121"/>
                <a:gd name="T27" fmla="*/ 11 h 17"/>
                <a:gd name="T28" fmla="*/ 114 w 121"/>
                <a:gd name="T29" fmla="*/ 13 h 17"/>
                <a:gd name="T30" fmla="*/ 120 w 121"/>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7">
                  <a:moveTo>
                    <a:pt x="0" y="14"/>
                  </a:moveTo>
                  <a:lnTo>
                    <a:pt x="5" y="10"/>
                  </a:lnTo>
                  <a:lnTo>
                    <a:pt x="14" y="6"/>
                  </a:lnTo>
                  <a:lnTo>
                    <a:pt x="24" y="3"/>
                  </a:lnTo>
                  <a:lnTo>
                    <a:pt x="32" y="1"/>
                  </a:lnTo>
                  <a:lnTo>
                    <a:pt x="41" y="0"/>
                  </a:lnTo>
                  <a:lnTo>
                    <a:pt x="50" y="0"/>
                  </a:lnTo>
                  <a:lnTo>
                    <a:pt x="59" y="0"/>
                  </a:lnTo>
                  <a:lnTo>
                    <a:pt x="68" y="2"/>
                  </a:lnTo>
                  <a:lnTo>
                    <a:pt x="78" y="4"/>
                  </a:lnTo>
                  <a:lnTo>
                    <a:pt x="87" y="5"/>
                  </a:lnTo>
                  <a:lnTo>
                    <a:pt x="96" y="8"/>
                  </a:lnTo>
                  <a:lnTo>
                    <a:pt x="101" y="9"/>
                  </a:lnTo>
                  <a:lnTo>
                    <a:pt x="108" y="11"/>
                  </a:lnTo>
                  <a:lnTo>
                    <a:pt x="114" y="13"/>
                  </a:lnTo>
                  <a:lnTo>
                    <a:pt x="12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49" name="Freeform 33"/>
            <p:cNvSpPr>
              <a:spLocks/>
            </p:cNvSpPr>
            <p:nvPr/>
          </p:nvSpPr>
          <p:spPr bwMode="auto">
            <a:xfrm>
              <a:off x="1005" y="1124"/>
              <a:ext cx="23" cy="19"/>
            </a:xfrm>
            <a:custGeom>
              <a:avLst/>
              <a:gdLst>
                <a:gd name="T0" fmla="*/ 8 w 23"/>
                <a:gd name="T1" fmla="*/ 0 h 19"/>
                <a:gd name="T2" fmla="*/ 11 w 23"/>
                <a:gd name="T3" fmla="*/ 2 h 19"/>
                <a:gd name="T4" fmla="*/ 15 w 23"/>
                <a:gd name="T5" fmla="*/ 3 h 19"/>
                <a:gd name="T6" fmla="*/ 19 w 23"/>
                <a:gd name="T7" fmla="*/ 3 h 19"/>
                <a:gd name="T8" fmla="*/ 22 w 23"/>
                <a:gd name="T9" fmla="*/ 3 h 19"/>
                <a:gd name="T10" fmla="*/ 18 w 23"/>
                <a:gd name="T11" fmla="*/ 5 h 19"/>
                <a:gd name="T12" fmla="*/ 14 w 23"/>
                <a:gd name="T13" fmla="*/ 7 h 19"/>
                <a:gd name="T14" fmla="*/ 9 w 23"/>
                <a:gd name="T15" fmla="*/ 10 h 19"/>
                <a:gd name="T16" fmla="*/ 5 w 23"/>
                <a:gd name="T17" fmla="*/ 13 h 19"/>
                <a:gd name="T18" fmla="*/ 0 w 23"/>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9">
                  <a:moveTo>
                    <a:pt x="8" y="0"/>
                  </a:moveTo>
                  <a:lnTo>
                    <a:pt x="11" y="2"/>
                  </a:lnTo>
                  <a:lnTo>
                    <a:pt x="15" y="3"/>
                  </a:lnTo>
                  <a:lnTo>
                    <a:pt x="19" y="3"/>
                  </a:lnTo>
                  <a:lnTo>
                    <a:pt x="22" y="3"/>
                  </a:lnTo>
                  <a:lnTo>
                    <a:pt x="18" y="5"/>
                  </a:lnTo>
                  <a:lnTo>
                    <a:pt x="14" y="7"/>
                  </a:lnTo>
                  <a:lnTo>
                    <a:pt x="9" y="10"/>
                  </a:lnTo>
                  <a:lnTo>
                    <a:pt x="5" y="13"/>
                  </a:lnTo>
                  <a:lnTo>
                    <a:pt x="0"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0" name="Freeform 34"/>
            <p:cNvSpPr>
              <a:spLocks/>
            </p:cNvSpPr>
            <p:nvPr/>
          </p:nvSpPr>
          <p:spPr bwMode="auto">
            <a:xfrm>
              <a:off x="912" y="1186"/>
              <a:ext cx="288" cy="372"/>
            </a:xfrm>
            <a:custGeom>
              <a:avLst/>
              <a:gdLst>
                <a:gd name="T0" fmla="*/ 10 w 288"/>
                <a:gd name="T1" fmla="*/ 26 h 372"/>
                <a:gd name="T2" fmla="*/ 10 w 288"/>
                <a:gd name="T3" fmla="*/ 60 h 372"/>
                <a:gd name="T4" fmla="*/ 32 w 288"/>
                <a:gd name="T5" fmla="*/ 80 h 372"/>
                <a:gd name="T6" fmla="*/ 48 w 288"/>
                <a:gd name="T7" fmla="*/ 58 h 372"/>
                <a:gd name="T8" fmla="*/ 25 w 288"/>
                <a:gd name="T9" fmla="*/ 44 h 372"/>
                <a:gd name="T10" fmla="*/ 5 w 288"/>
                <a:gd name="T11" fmla="*/ 67 h 372"/>
                <a:gd name="T12" fmla="*/ 1 w 288"/>
                <a:gd name="T13" fmla="*/ 109 h 372"/>
                <a:gd name="T14" fmla="*/ 17 w 288"/>
                <a:gd name="T15" fmla="*/ 136 h 372"/>
                <a:gd name="T16" fmla="*/ 45 w 288"/>
                <a:gd name="T17" fmla="*/ 132 h 372"/>
                <a:gd name="T18" fmla="*/ 41 w 288"/>
                <a:gd name="T19" fmla="*/ 103 h 372"/>
                <a:gd name="T20" fmla="*/ 16 w 288"/>
                <a:gd name="T21" fmla="*/ 112 h 372"/>
                <a:gd name="T22" fmla="*/ 10 w 288"/>
                <a:gd name="T23" fmla="*/ 148 h 372"/>
                <a:gd name="T24" fmla="*/ 21 w 288"/>
                <a:gd name="T25" fmla="*/ 184 h 372"/>
                <a:gd name="T26" fmla="*/ 45 w 288"/>
                <a:gd name="T27" fmla="*/ 194 h 372"/>
                <a:gd name="T28" fmla="*/ 69 w 288"/>
                <a:gd name="T29" fmla="*/ 170 h 372"/>
                <a:gd name="T30" fmla="*/ 61 w 288"/>
                <a:gd name="T31" fmla="*/ 138 h 372"/>
                <a:gd name="T32" fmla="*/ 35 w 288"/>
                <a:gd name="T33" fmla="*/ 147 h 372"/>
                <a:gd name="T34" fmla="*/ 21 w 288"/>
                <a:gd name="T35" fmla="*/ 177 h 372"/>
                <a:gd name="T36" fmla="*/ 18 w 288"/>
                <a:gd name="T37" fmla="*/ 215 h 372"/>
                <a:gd name="T38" fmla="*/ 35 w 288"/>
                <a:gd name="T39" fmla="*/ 248 h 372"/>
                <a:gd name="T40" fmla="*/ 62 w 288"/>
                <a:gd name="T41" fmla="*/ 253 h 372"/>
                <a:gd name="T42" fmla="*/ 80 w 288"/>
                <a:gd name="T43" fmla="*/ 225 h 372"/>
                <a:gd name="T44" fmla="*/ 62 w 288"/>
                <a:gd name="T45" fmla="*/ 211 h 372"/>
                <a:gd name="T46" fmla="*/ 41 w 288"/>
                <a:gd name="T47" fmla="*/ 237 h 372"/>
                <a:gd name="T48" fmla="*/ 48 w 288"/>
                <a:gd name="T49" fmla="*/ 270 h 372"/>
                <a:gd name="T50" fmla="*/ 78 w 288"/>
                <a:gd name="T51" fmla="*/ 280 h 372"/>
                <a:gd name="T52" fmla="*/ 107 w 288"/>
                <a:gd name="T53" fmla="*/ 268 h 372"/>
                <a:gd name="T54" fmla="*/ 117 w 288"/>
                <a:gd name="T55" fmla="*/ 232 h 372"/>
                <a:gd name="T56" fmla="*/ 95 w 288"/>
                <a:gd name="T57" fmla="*/ 220 h 372"/>
                <a:gd name="T58" fmla="*/ 82 w 288"/>
                <a:gd name="T59" fmla="*/ 252 h 372"/>
                <a:gd name="T60" fmla="*/ 84 w 288"/>
                <a:gd name="T61" fmla="*/ 288 h 372"/>
                <a:gd name="T62" fmla="*/ 104 w 288"/>
                <a:gd name="T63" fmla="*/ 317 h 372"/>
                <a:gd name="T64" fmla="*/ 133 w 288"/>
                <a:gd name="T65" fmla="*/ 306 h 372"/>
                <a:gd name="T66" fmla="*/ 145 w 288"/>
                <a:gd name="T67" fmla="*/ 266 h 372"/>
                <a:gd name="T68" fmla="*/ 122 w 288"/>
                <a:gd name="T69" fmla="*/ 260 h 372"/>
                <a:gd name="T70" fmla="*/ 115 w 288"/>
                <a:gd name="T71" fmla="*/ 304 h 372"/>
                <a:gd name="T72" fmla="*/ 127 w 288"/>
                <a:gd name="T73" fmla="*/ 342 h 372"/>
                <a:gd name="T74" fmla="*/ 152 w 288"/>
                <a:gd name="T75" fmla="*/ 340 h 372"/>
                <a:gd name="T76" fmla="*/ 168 w 288"/>
                <a:gd name="T77" fmla="*/ 304 h 372"/>
                <a:gd name="T78" fmla="*/ 156 w 288"/>
                <a:gd name="T79" fmla="*/ 278 h 372"/>
                <a:gd name="T80" fmla="*/ 143 w 288"/>
                <a:gd name="T81" fmla="*/ 304 h 372"/>
                <a:gd name="T82" fmla="*/ 151 w 288"/>
                <a:gd name="T83" fmla="*/ 340 h 372"/>
                <a:gd name="T84" fmla="*/ 178 w 288"/>
                <a:gd name="T85" fmla="*/ 348 h 372"/>
                <a:gd name="T86" fmla="*/ 203 w 288"/>
                <a:gd name="T87" fmla="*/ 324 h 372"/>
                <a:gd name="T88" fmla="*/ 213 w 288"/>
                <a:gd name="T89" fmla="*/ 285 h 372"/>
                <a:gd name="T90" fmla="*/ 199 w 288"/>
                <a:gd name="T91" fmla="*/ 268 h 372"/>
                <a:gd name="T92" fmla="*/ 180 w 288"/>
                <a:gd name="T93" fmla="*/ 291 h 372"/>
                <a:gd name="T94" fmla="*/ 182 w 288"/>
                <a:gd name="T95" fmla="*/ 329 h 372"/>
                <a:gd name="T96" fmla="*/ 202 w 288"/>
                <a:gd name="T97" fmla="*/ 366 h 372"/>
                <a:gd name="T98" fmla="*/ 233 w 288"/>
                <a:gd name="T99" fmla="*/ 350 h 372"/>
                <a:gd name="T100" fmla="*/ 244 w 288"/>
                <a:gd name="T101" fmla="*/ 309 h 372"/>
                <a:gd name="T102" fmla="*/ 235 w 288"/>
                <a:gd name="T103" fmla="*/ 281 h 372"/>
                <a:gd name="T104" fmla="*/ 219 w 288"/>
                <a:gd name="T105" fmla="*/ 301 h 372"/>
                <a:gd name="T106" fmla="*/ 219 w 288"/>
                <a:gd name="T107" fmla="*/ 343 h 372"/>
                <a:gd name="T108" fmla="*/ 240 w 288"/>
                <a:gd name="T109" fmla="*/ 366 h 372"/>
                <a:gd name="T110" fmla="*/ 271 w 288"/>
                <a:gd name="T111" fmla="*/ 36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372">
                  <a:moveTo>
                    <a:pt x="24" y="0"/>
                  </a:moveTo>
                  <a:lnTo>
                    <a:pt x="21" y="4"/>
                  </a:lnTo>
                  <a:lnTo>
                    <a:pt x="18" y="8"/>
                  </a:lnTo>
                  <a:lnTo>
                    <a:pt x="16" y="14"/>
                  </a:lnTo>
                  <a:lnTo>
                    <a:pt x="12" y="20"/>
                  </a:lnTo>
                  <a:lnTo>
                    <a:pt x="10" y="26"/>
                  </a:lnTo>
                  <a:lnTo>
                    <a:pt x="9" y="31"/>
                  </a:lnTo>
                  <a:lnTo>
                    <a:pt x="9" y="37"/>
                  </a:lnTo>
                  <a:lnTo>
                    <a:pt x="8" y="41"/>
                  </a:lnTo>
                  <a:lnTo>
                    <a:pt x="7" y="47"/>
                  </a:lnTo>
                  <a:lnTo>
                    <a:pt x="8" y="54"/>
                  </a:lnTo>
                  <a:lnTo>
                    <a:pt x="10" y="60"/>
                  </a:lnTo>
                  <a:lnTo>
                    <a:pt x="12" y="65"/>
                  </a:lnTo>
                  <a:lnTo>
                    <a:pt x="15" y="71"/>
                  </a:lnTo>
                  <a:lnTo>
                    <a:pt x="19" y="75"/>
                  </a:lnTo>
                  <a:lnTo>
                    <a:pt x="23" y="76"/>
                  </a:lnTo>
                  <a:lnTo>
                    <a:pt x="27" y="79"/>
                  </a:lnTo>
                  <a:lnTo>
                    <a:pt x="32" y="80"/>
                  </a:lnTo>
                  <a:lnTo>
                    <a:pt x="37" y="80"/>
                  </a:lnTo>
                  <a:lnTo>
                    <a:pt x="42" y="77"/>
                  </a:lnTo>
                  <a:lnTo>
                    <a:pt x="45" y="74"/>
                  </a:lnTo>
                  <a:lnTo>
                    <a:pt x="47" y="70"/>
                  </a:lnTo>
                  <a:lnTo>
                    <a:pt x="48" y="64"/>
                  </a:lnTo>
                  <a:lnTo>
                    <a:pt x="48" y="58"/>
                  </a:lnTo>
                  <a:lnTo>
                    <a:pt x="46" y="52"/>
                  </a:lnTo>
                  <a:lnTo>
                    <a:pt x="43" y="50"/>
                  </a:lnTo>
                  <a:lnTo>
                    <a:pt x="39" y="47"/>
                  </a:lnTo>
                  <a:lnTo>
                    <a:pt x="35" y="45"/>
                  </a:lnTo>
                  <a:lnTo>
                    <a:pt x="31" y="44"/>
                  </a:lnTo>
                  <a:lnTo>
                    <a:pt x="25" y="44"/>
                  </a:lnTo>
                  <a:lnTo>
                    <a:pt x="22" y="46"/>
                  </a:lnTo>
                  <a:lnTo>
                    <a:pt x="17" y="48"/>
                  </a:lnTo>
                  <a:lnTo>
                    <a:pt x="13" y="51"/>
                  </a:lnTo>
                  <a:lnTo>
                    <a:pt x="10" y="56"/>
                  </a:lnTo>
                  <a:lnTo>
                    <a:pt x="6" y="62"/>
                  </a:lnTo>
                  <a:lnTo>
                    <a:pt x="5" y="67"/>
                  </a:lnTo>
                  <a:lnTo>
                    <a:pt x="3" y="74"/>
                  </a:lnTo>
                  <a:lnTo>
                    <a:pt x="2" y="81"/>
                  </a:lnTo>
                  <a:lnTo>
                    <a:pt x="1" y="87"/>
                  </a:lnTo>
                  <a:lnTo>
                    <a:pt x="0" y="94"/>
                  </a:lnTo>
                  <a:lnTo>
                    <a:pt x="0" y="101"/>
                  </a:lnTo>
                  <a:lnTo>
                    <a:pt x="1" y="109"/>
                  </a:lnTo>
                  <a:lnTo>
                    <a:pt x="2" y="115"/>
                  </a:lnTo>
                  <a:lnTo>
                    <a:pt x="4" y="119"/>
                  </a:lnTo>
                  <a:lnTo>
                    <a:pt x="6" y="124"/>
                  </a:lnTo>
                  <a:lnTo>
                    <a:pt x="9" y="128"/>
                  </a:lnTo>
                  <a:lnTo>
                    <a:pt x="14" y="133"/>
                  </a:lnTo>
                  <a:lnTo>
                    <a:pt x="17" y="136"/>
                  </a:lnTo>
                  <a:lnTo>
                    <a:pt x="21" y="138"/>
                  </a:lnTo>
                  <a:lnTo>
                    <a:pt x="26" y="141"/>
                  </a:lnTo>
                  <a:lnTo>
                    <a:pt x="32" y="142"/>
                  </a:lnTo>
                  <a:lnTo>
                    <a:pt x="37" y="139"/>
                  </a:lnTo>
                  <a:lnTo>
                    <a:pt x="42" y="136"/>
                  </a:lnTo>
                  <a:lnTo>
                    <a:pt x="45" y="132"/>
                  </a:lnTo>
                  <a:lnTo>
                    <a:pt x="48" y="126"/>
                  </a:lnTo>
                  <a:lnTo>
                    <a:pt x="48" y="119"/>
                  </a:lnTo>
                  <a:lnTo>
                    <a:pt x="48" y="113"/>
                  </a:lnTo>
                  <a:lnTo>
                    <a:pt x="46" y="108"/>
                  </a:lnTo>
                  <a:lnTo>
                    <a:pt x="44" y="105"/>
                  </a:lnTo>
                  <a:lnTo>
                    <a:pt x="41" y="103"/>
                  </a:lnTo>
                  <a:lnTo>
                    <a:pt x="37" y="100"/>
                  </a:lnTo>
                  <a:lnTo>
                    <a:pt x="32" y="99"/>
                  </a:lnTo>
                  <a:lnTo>
                    <a:pt x="28" y="99"/>
                  </a:lnTo>
                  <a:lnTo>
                    <a:pt x="23" y="101"/>
                  </a:lnTo>
                  <a:lnTo>
                    <a:pt x="19" y="105"/>
                  </a:lnTo>
                  <a:lnTo>
                    <a:pt x="16" y="112"/>
                  </a:lnTo>
                  <a:lnTo>
                    <a:pt x="14" y="118"/>
                  </a:lnTo>
                  <a:lnTo>
                    <a:pt x="12" y="125"/>
                  </a:lnTo>
                  <a:lnTo>
                    <a:pt x="12" y="131"/>
                  </a:lnTo>
                  <a:lnTo>
                    <a:pt x="11" y="136"/>
                  </a:lnTo>
                  <a:lnTo>
                    <a:pt x="10" y="142"/>
                  </a:lnTo>
                  <a:lnTo>
                    <a:pt x="10" y="148"/>
                  </a:lnTo>
                  <a:lnTo>
                    <a:pt x="10" y="154"/>
                  </a:lnTo>
                  <a:lnTo>
                    <a:pt x="11" y="161"/>
                  </a:lnTo>
                  <a:lnTo>
                    <a:pt x="13" y="168"/>
                  </a:lnTo>
                  <a:lnTo>
                    <a:pt x="16" y="175"/>
                  </a:lnTo>
                  <a:lnTo>
                    <a:pt x="19" y="179"/>
                  </a:lnTo>
                  <a:lnTo>
                    <a:pt x="21" y="184"/>
                  </a:lnTo>
                  <a:lnTo>
                    <a:pt x="24" y="187"/>
                  </a:lnTo>
                  <a:lnTo>
                    <a:pt x="27" y="190"/>
                  </a:lnTo>
                  <a:lnTo>
                    <a:pt x="31" y="193"/>
                  </a:lnTo>
                  <a:lnTo>
                    <a:pt x="36" y="195"/>
                  </a:lnTo>
                  <a:lnTo>
                    <a:pt x="41" y="195"/>
                  </a:lnTo>
                  <a:lnTo>
                    <a:pt x="45" y="194"/>
                  </a:lnTo>
                  <a:lnTo>
                    <a:pt x="50" y="194"/>
                  </a:lnTo>
                  <a:lnTo>
                    <a:pt x="55" y="190"/>
                  </a:lnTo>
                  <a:lnTo>
                    <a:pt x="60" y="185"/>
                  </a:lnTo>
                  <a:lnTo>
                    <a:pt x="64" y="181"/>
                  </a:lnTo>
                  <a:lnTo>
                    <a:pt x="66" y="175"/>
                  </a:lnTo>
                  <a:lnTo>
                    <a:pt x="69" y="170"/>
                  </a:lnTo>
                  <a:lnTo>
                    <a:pt x="71" y="164"/>
                  </a:lnTo>
                  <a:lnTo>
                    <a:pt x="71" y="156"/>
                  </a:lnTo>
                  <a:lnTo>
                    <a:pt x="71" y="148"/>
                  </a:lnTo>
                  <a:lnTo>
                    <a:pt x="68" y="142"/>
                  </a:lnTo>
                  <a:lnTo>
                    <a:pt x="64" y="138"/>
                  </a:lnTo>
                  <a:lnTo>
                    <a:pt x="61" y="138"/>
                  </a:lnTo>
                  <a:lnTo>
                    <a:pt x="57" y="137"/>
                  </a:lnTo>
                  <a:lnTo>
                    <a:pt x="51" y="138"/>
                  </a:lnTo>
                  <a:lnTo>
                    <a:pt x="46" y="139"/>
                  </a:lnTo>
                  <a:lnTo>
                    <a:pt x="43" y="142"/>
                  </a:lnTo>
                  <a:lnTo>
                    <a:pt x="39" y="145"/>
                  </a:lnTo>
                  <a:lnTo>
                    <a:pt x="35" y="147"/>
                  </a:lnTo>
                  <a:lnTo>
                    <a:pt x="31" y="151"/>
                  </a:lnTo>
                  <a:lnTo>
                    <a:pt x="28" y="155"/>
                  </a:lnTo>
                  <a:lnTo>
                    <a:pt x="24" y="161"/>
                  </a:lnTo>
                  <a:lnTo>
                    <a:pt x="23" y="166"/>
                  </a:lnTo>
                  <a:lnTo>
                    <a:pt x="21" y="172"/>
                  </a:lnTo>
                  <a:lnTo>
                    <a:pt x="21" y="177"/>
                  </a:lnTo>
                  <a:lnTo>
                    <a:pt x="19" y="185"/>
                  </a:lnTo>
                  <a:lnTo>
                    <a:pt x="18" y="190"/>
                  </a:lnTo>
                  <a:lnTo>
                    <a:pt x="18" y="196"/>
                  </a:lnTo>
                  <a:lnTo>
                    <a:pt x="17" y="202"/>
                  </a:lnTo>
                  <a:lnTo>
                    <a:pt x="17" y="209"/>
                  </a:lnTo>
                  <a:lnTo>
                    <a:pt x="18" y="215"/>
                  </a:lnTo>
                  <a:lnTo>
                    <a:pt x="19" y="220"/>
                  </a:lnTo>
                  <a:lnTo>
                    <a:pt x="21" y="226"/>
                  </a:lnTo>
                  <a:lnTo>
                    <a:pt x="24" y="232"/>
                  </a:lnTo>
                  <a:lnTo>
                    <a:pt x="27" y="239"/>
                  </a:lnTo>
                  <a:lnTo>
                    <a:pt x="31" y="243"/>
                  </a:lnTo>
                  <a:lnTo>
                    <a:pt x="35" y="248"/>
                  </a:lnTo>
                  <a:lnTo>
                    <a:pt x="39" y="252"/>
                  </a:lnTo>
                  <a:lnTo>
                    <a:pt x="44" y="254"/>
                  </a:lnTo>
                  <a:lnTo>
                    <a:pt x="48" y="255"/>
                  </a:lnTo>
                  <a:lnTo>
                    <a:pt x="52" y="255"/>
                  </a:lnTo>
                  <a:lnTo>
                    <a:pt x="58" y="255"/>
                  </a:lnTo>
                  <a:lnTo>
                    <a:pt x="62" y="253"/>
                  </a:lnTo>
                  <a:lnTo>
                    <a:pt x="66" y="250"/>
                  </a:lnTo>
                  <a:lnTo>
                    <a:pt x="70" y="249"/>
                  </a:lnTo>
                  <a:lnTo>
                    <a:pt x="74" y="243"/>
                  </a:lnTo>
                  <a:lnTo>
                    <a:pt x="77" y="237"/>
                  </a:lnTo>
                  <a:lnTo>
                    <a:pt x="78" y="233"/>
                  </a:lnTo>
                  <a:lnTo>
                    <a:pt x="80" y="225"/>
                  </a:lnTo>
                  <a:lnTo>
                    <a:pt x="81" y="219"/>
                  </a:lnTo>
                  <a:lnTo>
                    <a:pt x="78" y="214"/>
                  </a:lnTo>
                  <a:lnTo>
                    <a:pt x="75" y="211"/>
                  </a:lnTo>
                  <a:lnTo>
                    <a:pt x="71" y="210"/>
                  </a:lnTo>
                  <a:lnTo>
                    <a:pt x="65" y="210"/>
                  </a:lnTo>
                  <a:lnTo>
                    <a:pt x="62" y="211"/>
                  </a:lnTo>
                  <a:lnTo>
                    <a:pt x="58" y="213"/>
                  </a:lnTo>
                  <a:lnTo>
                    <a:pt x="54" y="216"/>
                  </a:lnTo>
                  <a:lnTo>
                    <a:pt x="48" y="222"/>
                  </a:lnTo>
                  <a:lnTo>
                    <a:pt x="45" y="226"/>
                  </a:lnTo>
                  <a:lnTo>
                    <a:pt x="43" y="232"/>
                  </a:lnTo>
                  <a:lnTo>
                    <a:pt x="41" y="237"/>
                  </a:lnTo>
                  <a:lnTo>
                    <a:pt x="40" y="242"/>
                  </a:lnTo>
                  <a:lnTo>
                    <a:pt x="39" y="248"/>
                  </a:lnTo>
                  <a:lnTo>
                    <a:pt x="40" y="253"/>
                  </a:lnTo>
                  <a:lnTo>
                    <a:pt x="41" y="259"/>
                  </a:lnTo>
                  <a:lnTo>
                    <a:pt x="43" y="264"/>
                  </a:lnTo>
                  <a:lnTo>
                    <a:pt x="48" y="270"/>
                  </a:lnTo>
                  <a:lnTo>
                    <a:pt x="52" y="275"/>
                  </a:lnTo>
                  <a:lnTo>
                    <a:pt x="57" y="278"/>
                  </a:lnTo>
                  <a:lnTo>
                    <a:pt x="61" y="280"/>
                  </a:lnTo>
                  <a:lnTo>
                    <a:pt x="66" y="282"/>
                  </a:lnTo>
                  <a:lnTo>
                    <a:pt x="72" y="281"/>
                  </a:lnTo>
                  <a:lnTo>
                    <a:pt x="78" y="280"/>
                  </a:lnTo>
                  <a:lnTo>
                    <a:pt x="82" y="279"/>
                  </a:lnTo>
                  <a:lnTo>
                    <a:pt x="88" y="278"/>
                  </a:lnTo>
                  <a:lnTo>
                    <a:pt x="94" y="277"/>
                  </a:lnTo>
                  <a:lnTo>
                    <a:pt x="98" y="275"/>
                  </a:lnTo>
                  <a:lnTo>
                    <a:pt x="103" y="271"/>
                  </a:lnTo>
                  <a:lnTo>
                    <a:pt x="107" y="268"/>
                  </a:lnTo>
                  <a:lnTo>
                    <a:pt x="110" y="263"/>
                  </a:lnTo>
                  <a:lnTo>
                    <a:pt x="114" y="256"/>
                  </a:lnTo>
                  <a:lnTo>
                    <a:pt x="116" y="250"/>
                  </a:lnTo>
                  <a:lnTo>
                    <a:pt x="117" y="243"/>
                  </a:lnTo>
                  <a:lnTo>
                    <a:pt x="117" y="237"/>
                  </a:lnTo>
                  <a:lnTo>
                    <a:pt x="117" y="232"/>
                  </a:lnTo>
                  <a:lnTo>
                    <a:pt x="115" y="227"/>
                  </a:lnTo>
                  <a:lnTo>
                    <a:pt x="111" y="223"/>
                  </a:lnTo>
                  <a:lnTo>
                    <a:pt x="107" y="220"/>
                  </a:lnTo>
                  <a:lnTo>
                    <a:pt x="104" y="220"/>
                  </a:lnTo>
                  <a:lnTo>
                    <a:pt x="99" y="220"/>
                  </a:lnTo>
                  <a:lnTo>
                    <a:pt x="95" y="220"/>
                  </a:lnTo>
                  <a:lnTo>
                    <a:pt x="90" y="224"/>
                  </a:lnTo>
                  <a:lnTo>
                    <a:pt x="88" y="229"/>
                  </a:lnTo>
                  <a:lnTo>
                    <a:pt x="86" y="234"/>
                  </a:lnTo>
                  <a:lnTo>
                    <a:pt x="84" y="239"/>
                  </a:lnTo>
                  <a:lnTo>
                    <a:pt x="83" y="245"/>
                  </a:lnTo>
                  <a:lnTo>
                    <a:pt x="82" y="252"/>
                  </a:lnTo>
                  <a:lnTo>
                    <a:pt x="81" y="259"/>
                  </a:lnTo>
                  <a:lnTo>
                    <a:pt x="81" y="265"/>
                  </a:lnTo>
                  <a:lnTo>
                    <a:pt x="81" y="270"/>
                  </a:lnTo>
                  <a:lnTo>
                    <a:pt x="82" y="275"/>
                  </a:lnTo>
                  <a:lnTo>
                    <a:pt x="83" y="280"/>
                  </a:lnTo>
                  <a:lnTo>
                    <a:pt x="84" y="288"/>
                  </a:lnTo>
                  <a:lnTo>
                    <a:pt x="87" y="296"/>
                  </a:lnTo>
                  <a:lnTo>
                    <a:pt x="90" y="301"/>
                  </a:lnTo>
                  <a:lnTo>
                    <a:pt x="93" y="308"/>
                  </a:lnTo>
                  <a:lnTo>
                    <a:pt x="97" y="313"/>
                  </a:lnTo>
                  <a:lnTo>
                    <a:pt x="101" y="315"/>
                  </a:lnTo>
                  <a:lnTo>
                    <a:pt x="104" y="317"/>
                  </a:lnTo>
                  <a:lnTo>
                    <a:pt x="109" y="317"/>
                  </a:lnTo>
                  <a:lnTo>
                    <a:pt x="114" y="317"/>
                  </a:lnTo>
                  <a:lnTo>
                    <a:pt x="118" y="315"/>
                  </a:lnTo>
                  <a:lnTo>
                    <a:pt x="124" y="314"/>
                  </a:lnTo>
                  <a:lnTo>
                    <a:pt x="129" y="310"/>
                  </a:lnTo>
                  <a:lnTo>
                    <a:pt x="133" y="306"/>
                  </a:lnTo>
                  <a:lnTo>
                    <a:pt x="137" y="301"/>
                  </a:lnTo>
                  <a:lnTo>
                    <a:pt x="141" y="295"/>
                  </a:lnTo>
                  <a:lnTo>
                    <a:pt x="144" y="288"/>
                  </a:lnTo>
                  <a:lnTo>
                    <a:pt x="145" y="279"/>
                  </a:lnTo>
                  <a:lnTo>
                    <a:pt x="146" y="272"/>
                  </a:lnTo>
                  <a:lnTo>
                    <a:pt x="145" y="266"/>
                  </a:lnTo>
                  <a:lnTo>
                    <a:pt x="143" y="262"/>
                  </a:lnTo>
                  <a:lnTo>
                    <a:pt x="140" y="258"/>
                  </a:lnTo>
                  <a:lnTo>
                    <a:pt x="136" y="255"/>
                  </a:lnTo>
                  <a:lnTo>
                    <a:pt x="131" y="255"/>
                  </a:lnTo>
                  <a:lnTo>
                    <a:pt x="128" y="256"/>
                  </a:lnTo>
                  <a:lnTo>
                    <a:pt x="122" y="260"/>
                  </a:lnTo>
                  <a:lnTo>
                    <a:pt x="119" y="265"/>
                  </a:lnTo>
                  <a:lnTo>
                    <a:pt x="117" y="272"/>
                  </a:lnTo>
                  <a:lnTo>
                    <a:pt x="115" y="280"/>
                  </a:lnTo>
                  <a:lnTo>
                    <a:pt x="114" y="289"/>
                  </a:lnTo>
                  <a:lnTo>
                    <a:pt x="115" y="297"/>
                  </a:lnTo>
                  <a:lnTo>
                    <a:pt x="115" y="304"/>
                  </a:lnTo>
                  <a:lnTo>
                    <a:pt x="117" y="311"/>
                  </a:lnTo>
                  <a:lnTo>
                    <a:pt x="118" y="318"/>
                  </a:lnTo>
                  <a:lnTo>
                    <a:pt x="119" y="324"/>
                  </a:lnTo>
                  <a:lnTo>
                    <a:pt x="121" y="330"/>
                  </a:lnTo>
                  <a:lnTo>
                    <a:pt x="124" y="337"/>
                  </a:lnTo>
                  <a:lnTo>
                    <a:pt x="127" y="342"/>
                  </a:lnTo>
                  <a:lnTo>
                    <a:pt x="131" y="346"/>
                  </a:lnTo>
                  <a:lnTo>
                    <a:pt x="135" y="348"/>
                  </a:lnTo>
                  <a:lnTo>
                    <a:pt x="139" y="349"/>
                  </a:lnTo>
                  <a:lnTo>
                    <a:pt x="143" y="348"/>
                  </a:lnTo>
                  <a:lnTo>
                    <a:pt x="148" y="345"/>
                  </a:lnTo>
                  <a:lnTo>
                    <a:pt x="152" y="340"/>
                  </a:lnTo>
                  <a:lnTo>
                    <a:pt x="155" y="336"/>
                  </a:lnTo>
                  <a:lnTo>
                    <a:pt x="158" y="330"/>
                  </a:lnTo>
                  <a:lnTo>
                    <a:pt x="162" y="324"/>
                  </a:lnTo>
                  <a:lnTo>
                    <a:pt x="164" y="318"/>
                  </a:lnTo>
                  <a:lnTo>
                    <a:pt x="165" y="311"/>
                  </a:lnTo>
                  <a:lnTo>
                    <a:pt x="168" y="304"/>
                  </a:lnTo>
                  <a:lnTo>
                    <a:pt x="169" y="295"/>
                  </a:lnTo>
                  <a:lnTo>
                    <a:pt x="169" y="289"/>
                  </a:lnTo>
                  <a:lnTo>
                    <a:pt x="168" y="285"/>
                  </a:lnTo>
                  <a:lnTo>
                    <a:pt x="166" y="280"/>
                  </a:lnTo>
                  <a:lnTo>
                    <a:pt x="162" y="278"/>
                  </a:lnTo>
                  <a:lnTo>
                    <a:pt x="156" y="278"/>
                  </a:lnTo>
                  <a:lnTo>
                    <a:pt x="152" y="280"/>
                  </a:lnTo>
                  <a:lnTo>
                    <a:pt x="149" y="284"/>
                  </a:lnTo>
                  <a:lnTo>
                    <a:pt x="147" y="288"/>
                  </a:lnTo>
                  <a:lnTo>
                    <a:pt x="145" y="294"/>
                  </a:lnTo>
                  <a:lnTo>
                    <a:pt x="144" y="300"/>
                  </a:lnTo>
                  <a:lnTo>
                    <a:pt x="143" y="304"/>
                  </a:lnTo>
                  <a:lnTo>
                    <a:pt x="143" y="310"/>
                  </a:lnTo>
                  <a:lnTo>
                    <a:pt x="143" y="315"/>
                  </a:lnTo>
                  <a:lnTo>
                    <a:pt x="144" y="323"/>
                  </a:lnTo>
                  <a:lnTo>
                    <a:pt x="145" y="328"/>
                  </a:lnTo>
                  <a:lnTo>
                    <a:pt x="148" y="334"/>
                  </a:lnTo>
                  <a:lnTo>
                    <a:pt x="151" y="340"/>
                  </a:lnTo>
                  <a:lnTo>
                    <a:pt x="155" y="343"/>
                  </a:lnTo>
                  <a:lnTo>
                    <a:pt x="161" y="345"/>
                  </a:lnTo>
                  <a:lnTo>
                    <a:pt x="164" y="347"/>
                  </a:lnTo>
                  <a:lnTo>
                    <a:pt x="170" y="348"/>
                  </a:lnTo>
                  <a:lnTo>
                    <a:pt x="175" y="349"/>
                  </a:lnTo>
                  <a:lnTo>
                    <a:pt x="178" y="348"/>
                  </a:lnTo>
                  <a:lnTo>
                    <a:pt x="183" y="347"/>
                  </a:lnTo>
                  <a:lnTo>
                    <a:pt x="186" y="344"/>
                  </a:lnTo>
                  <a:lnTo>
                    <a:pt x="192" y="340"/>
                  </a:lnTo>
                  <a:lnTo>
                    <a:pt x="196" y="337"/>
                  </a:lnTo>
                  <a:lnTo>
                    <a:pt x="199" y="331"/>
                  </a:lnTo>
                  <a:lnTo>
                    <a:pt x="203" y="324"/>
                  </a:lnTo>
                  <a:lnTo>
                    <a:pt x="206" y="317"/>
                  </a:lnTo>
                  <a:lnTo>
                    <a:pt x="209" y="311"/>
                  </a:lnTo>
                  <a:lnTo>
                    <a:pt x="211" y="303"/>
                  </a:lnTo>
                  <a:lnTo>
                    <a:pt x="212" y="296"/>
                  </a:lnTo>
                  <a:lnTo>
                    <a:pt x="212" y="291"/>
                  </a:lnTo>
                  <a:lnTo>
                    <a:pt x="213" y="285"/>
                  </a:lnTo>
                  <a:lnTo>
                    <a:pt x="213" y="280"/>
                  </a:lnTo>
                  <a:lnTo>
                    <a:pt x="212" y="276"/>
                  </a:lnTo>
                  <a:lnTo>
                    <a:pt x="210" y="272"/>
                  </a:lnTo>
                  <a:lnTo>
                    <a:pt x="206" y="269"/>
                  </a:lnTo>
                  <a:lnTo>
                    <a:pt x="203" y="268"/>
                  </a:lnTo>
                  <a:lnTo>
                    <a:pt x="199" y="268"/>
                  </a:lnTo>
                  <a:lnTo>
                    <a:pt x="195" y="268"/>
                  </a:lnTo>
                  <a:lnTo>
                    <a:pt x="191" y="271"/>
                  </a:lnTo>
                  <a:lnTo>
                    <a:pt x="186" y="275"/>
                  </a:lnTo>
                  <a:lnTo>
                    <a:pt x="183" y="280"/>
                  </a:lnTo>
                  <a:lnTo>
                    <a:pt x="182" y="285"/>
                  </a:lnTo>
                  <a:lnTo>
                    <a:pt x="180" y="291"/>
                  </a:lnTo>
                  <a:lnTo>
                    <a:pt x="179" y="296"/>
                  </a:lnTo>
                  <a:lnTo>
                    <a:pt x="178" y="304"/>
                  </a:lnTo>
                  <a:lnTo>
                    <a:pt x="178" y="311"/>
                  </a:lnTo>
                  <a:lnTo>
                    <a:pt x="178" y="317"/>
                  </a:lnTo>
                  <a:lnTo>
                    <a:pt x="179" y="324"/>
                  </a:lnTo>
                  <a:lnTo>
                    <a:pt x="182" y="329"/>
                  </a:lnTo>
                  <a:lnTo>
                    <a:pt x="183" y="334"/>
                  </a:lnTo>
                  <a:lnTo>
                    <a:pt x="187" y="343"/>
                  </a:lnTo>
                  <a:lnTo>
                    <a:pt x="190" y="348"/>
                  </a:lnTo>
                  <a:lnTo>
                    <a:pt x="192" y="354"/>
                  </a:lnTo>
                  <a:lnTo>
                    <a:pt x="196" y="360"/>
                  </a:lnTo>
                  <a:lnTo>
                    <a:pt x="202" y="366"/>
                  </a:lnTo>
                  <a:lnTo>
                    <a:pt x="206" y="367"/>
                  </a:lnTo>
                  <a:lnTo>
                    <a:pt x="211" y="366"/>
                  </a:lnTo>
                  <a:lnTo>
                    <a:pt x="217" y="365"/>
                  </a:lnTo>
                  <a:lnTo>
                    <a:pt x="223" y="361"/>
                  </a:lnTo>
                  <a:lnTo>
                    <a:pt x="230" y="355"/>
                  </a:lnTo>
                  <a:lnTo>
                    <a:pt x="233" y="350"/>
                  </a:lnTo>
                  <a:lnTo>
                    <a:pt x="237" y="343"/>
                  </a:lnTo>
                  <a:lnTo>
                    <a:pt x="239" y="337"/>
                  </a:lnTo>
                  <a:lnTo>
                    <a:pt x="242" y="330"/>
                  </a:lnTo>
                  <a:lnTo>
                    <a:pt x="243" y="324"/>
                  </a:lnTo>
                  <a:lnTo>
                    <a:pt x="244" y="318"/>
                  </a:lnTo>
                  <a:lnTo>
                    <a:pt x="244" y="309"/>
                  </a:lnTo>
                  <a:lnTo>
                    <a:pt x="245" y="304"/>
                  </a:lnTo>
                  <a:lnTo>
                    <a:pt x="245" y="298"/>
                  </a:lnTo>
                  <a:lnTo>
                    <a:pt x="245" y="292"/>
                  </a:lnTo>
                  <a:lnTo>
                    <a:pt x="243" y="286"/>
                  </a:lnTo>
                  <a:lnTo>
                    <a:pt x="240" y="283"/>
                  </a:lnTo>
                  <a:lnTo>
                    <a:pt x="235" y="281"/>
                  </a:lnTo>
                  <a:lnTo>
                    <a:pt x="232" y="281"/>
                  </a:lnTo>
                  <a:lnTo>
                    <a:pt x="229" y="282"/>
                  </a:lnTo>
                  <a:lnTo>
                    <a:pt x="225" y="285"/>
                  </a:lnTo>
                  <a:lnTo>
                    <a:pt x="222" y="289"/>
                  </a:lnTo>
                  <a:lnTo>
                    <a:pt x="221" y="295"/>
                  </a:lnTo>
                  <a:lnTo>
                    <a:pt x="219" y="301"/>
                  </a:lnTo>
                  <a:lnTo>
                    <a:pt x="218" y="307"/>
                  </a:lnTo>
                  <a:lnTo>
                    <a:pt x="218" y="315"/>
                  </a:lnTo>
                  <a:lnTo>
                    <a:pt x="217" y="324"/>
                  </a:lnTo>
                  <a:lnTo>
                    <a:pt x="217" y="330"/>
                  </a:lnTo>
                  <a:lnTo>
                    <a:pt x="218" y="336"/>
                  </a:lnTo>
                  <a:lnTo>
                    <a:pt x="219" y="343"/>
                  </a:lnTo>
                  <a:lnTo>
                    <a:pt x="222" y="347"/>
                  </a:lnTo>
                  <a:lnTo>
                    <a:pt x="225" y="353"/>
                  </a:lnTo>
                  <a:lnTo>
                    <a:pt x="229" y="359"/>
                  </a:lnTo>
                  <a:lnTo>
                    <a:pt x="232" y="361"/>
                  </a:lnTo>
                  <a:lnTo>
                    <a:pt x="236" y="364"/>
                  </a:lnTo>
                  <a:lnTo>
                    <a:pt x="240" y="366"/>
                  </a:lnTo>
                  <a:lnTo>
                    <a:pt x="244" y="369"/>
                  </a:lnTo>
                  <a:lnTo>
                    <a:pt x="248" y="370"/>
                  </a:lnTo>
                  <a:lnTo>
                    <a:pt x="253" y="371"/>
                  </a:lnTo>
                  <a:lnTo>
                    <a:pt x="259" y="371"/>
                  </a:lnTo>
                  <a:lnTo>
                    <a:pt x="264" y="370"/>
                  </a:lnTo>
                  <a:lnTo>
                    <a:pt x="271" y="366"/>
                  </a:lnTo>
                  <a:lnTo>
                    <a:pt x="276" y="362"/>
                  </a:lnTo>
                  <a:lnTo>
                    <a:pt x="280" y="356"/>
                  </a:lnTo>
                  <a:lnTo>
                    <a:pt x="283" y="349"/>
                  </a:lnTo>
                  <a:lnTo>
                    <a:pt x="285" y="343"/>
                  </a:lnTo>
                  <a:lnTo>
                    <a:pt x="287" y="33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1" name="Oval 35"/>
            <p:cNvSpPr>
              <a:spLocks noChangeArrowheads="1"/>
            </p:cNvSpPr>
            <p:nvPr/>
          </p:nvSpPr>
          <p:spPr bwMode="auto">
            <a:xfrm>
              <a:off x="930" y="1182"/>
              <a:ext cx="6" cy="5"/>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2" name="Freeform 36"/>
            <p:cNvSpPr>
              <a:spLocks/>
            </p:cNvSpPr>
            <p:nvPr/>
          </p:nvSpPr>
          <p:spPr bwMode="auto">
            <a:xfrm>
              <a:off x="1009" y="1044"/>
              <a:ext cx="43" cy="17"/>
            </a:xfrm>
            <a:custGeom>
              <a:avLst/>
              <a:gdLst>
                <a:gd name="T0" fmla="*/ 42 w 43"/>
                <a:gd name="T1" fmla="*/ 4 h 17"/>
                <a:gd name="T2" fmla="*/ 34 w 43"/>
                <a:gd name="T3" fmla="*/ 1 h 17"/>
                <a:gd name="T4" fmla="*/ 25 w 43"/>
                <a:gd name="T5" fmla="*/ 0 h 17"/>
                <a:gd name="T6" fmla="*/ 18 w 43"/>
                <a:gd name="T7" fmla="*/ 1 h 17"/>
                <a:gd name="T8" fmla="*/ 11 w 43"/>
                <a:gd name="T9" fmla="*/ 4 h 17"/>
                <a:gd name="T10" fmla="*/ 4 w 43"/>
                <a:gd name="T11" fmla="*/ 8 h 17"/>
                <a:gd name="T12" fmla="*/ 0 w 43"/>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43" h="17">
                  <a:moveTo>
                    <a:pt x="42" y="4"/>
                  </a:moveTo>
                  <a:lnTo>
                    <a:pt x="34" y="1"/>
                  </a:lnTo>
                  <a:lnTo>
                    <a:pt x="25" y="0"/>
                  </a:lnTo>
                  <a:lnTo>
                    <a:pt x="18" y="1"/>
                  </a:lnTo>
                  <a:lnTo>
                    <a:pt x="11" y="4"/>
                  </a:lnTo>
                  <a:lnTo>
                    <a:pt x="4" y="8"/>
                  </a:lnTo>
                  <a:lnTo>
                    <a:pt x="0" y="1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3" name="Freeform 37"/>
            <p:cNvSpPr>
              <a:spLocks/>
            </p:cNvSpPr>
            <p:nvPr/>
          </p:nvSpPr>
          <p:spPr bwMode="auto">
            <a:xfrm>
              <a:off x="917" y="1123"/>
              <a:ext cx="53" cy="74"/>
            </a:xfrm>
            <a:custGeom>
              <a:avLst/>
              <a:gdLst>
                <a:gd name="T0" fmla="*/ 52 w 53"/>
                <a:gd name="T1" fmla="*/ 1 h 74"/>
                <a:gd name="T2" fmla="*/ 42 w 53"/>
                <a:gd name="T3" fmla="*/ 0 h 74"/>
                <a:gd name="T4" fmla="*/ 32 w 53"/>
                <a:gd name="T5" fmla="*/ 1 h 74"/>
                <a:gd name="T6" fmla="*/ 20 w 53"/>
                <a:gd name="T7" fmla="*/ 4 h 74"/>
                <a:gd name="T8" fmla="*/ 10 w 53"/>
                <a:gd name="T9" fmla="*/ 13 h 74"/>
                <a:gd name="T10" fmla="*/ 5 w 53"/>
                <a:gd name="T11" fmla="*/ 22 h 74"/>
                <a:gd name="T12" fmla="*/ 1 w 53"/>
                <a:gd name="T13" fmla="*/ 33 h 74"/>
                <a:gd name="T14" fmla="*/ 0 w 53"/>
                <a:gd name="T15" fmla="*/ 46 h 74"/>
                <a:gd name="T16" fmla="*/ 2 w 53"/>
                <a:gd name="T17" fmla="*/ 57 h 74"/>
                <a:gd name="T18" fmla="*/ 5 w 53"/>
                <a:gd name="T19" fmla="*/ 65 h 74"/>
                <a:gd name="T20" fmla="*/ 10 w 53"/>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74">
                  <a:moveTo>
                    <a:pt x="52" y="1"/>
                  </a:moveTo>
                  <a:lnTo>
                    <a:pt x="42" y="0"/>
                  </a:lnTo>
                  <a:lnTo>
                    <a:pt x="32" y="1"/>
                  </a:lnTo>
                  <a:lnTo>
                    <a:pt x="20" y="4"/>
                  </a:lnTo>
                  <a:lnTo>
                    <a:pt x="10" y="13"/>
                  </a:lnTo>
                  <a:lnTo>
                    <a:pt x="5" y="22"/>
                  </a:lnTo>
                  <a:lnTo>
                    <a:pt x="1" y="33"/>
                  </a:lnTo>
                  <a:lnTo>
                    <a:pt x="0" y="46"/>
                  </a:lnTo>
                  <a:lnTo>
                    <a:pt x="2" y="57"/>
                  </a:lnTo>
                  <a:lnTo>
                    <a:pt x="5" y="65"/>
                  </a:lnTo>
                  <a:lnTo>
                    <a:pt x="10" y="7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9290" name="Group 74"/>
          <p:cNvGrpSpPr>
            <a:grpSpLocks/>
          </p:cNvGrpSpPr>
          <p:nvPr/>
        </p:nvGrpSpPr>
        <p:grpSpPr bwMode="auto">
          <a:xfrm>
            <a:off x="7239000" y="1500188"/>
            <a:ext cx="798513" cy="973137"/>
            <a:chOff x="4560" y="945"/>
            <a:chExt cx="503" cy="613"/>
          </a:xfrm>
        </p:grpSpPr>
        <p:sp>
          <p:nvSpPr>
            <p:cNvPr id="9255" name="Freeform 39"/>
            <p:cNvSpPr>
              <a:spLocks/>
            </p:cNvSpPr>
            <p:nvPr/>
          </p:nvSpPr>
          <p:spPr bwMode="auto">
            <a:xfrm>
              <a:off x="4639" y="1160"/>
              <a:ext cx="424" cy="266"/>
            </a:xfrm>
            <a:custGeom>
              <a:avLst/>
              <a:gdLst>
                <a:gd name="T0" fmla="*/ 348 w 424"/>
                <a:gd name="T1" fmla="*/ 265 h 266"/>
                <a:gd name="T2" fmla="*/ 378 w 424"/>
                <a:gd name="T3" fmla="*/ 230 h 266"/>
                <a:gd name="T4" fmla="*/ 406 w 424"/>
                <a:gd name="T5" fmla="*/ 198 h 266"/>
                <a:gd name="T6" fmla="*/ 421 w 424"/>
                <a:gd name="T7" fmla="*/ 179 h 266"/>
                <a:gd name="T8" fmla="*/ 423 w 424"/>
                <a:gd name="T9" fmla="*/ 167 h 266"/>
                <a:gd name="T10" fmla="*/ 416 w 424"/>
                <a:gd name="T11" fmla="*/ 150 h 266"/>
                <a:gd name="T12" fmla="*/ 395 w 424"/>
                <a:gd name="T13" fmla="*/ 120 h 266"/>
                <a:gd name="T14" fmla="*/ 377 w 424"/>
                <a:gd name="T15" fmla="*/ 97 h 266"/>
                <a:gd name="T16" fmla="*/ 363 w 424"/>
                <a:gd name="T17" fmla="*/ 75 h 266"/>
                <a:gd name="T18" fmla="*/ 356 w 424"/>
                <a:gd name="T19" fmla="*/ 60 h 266"/>
                <a:gd name="T20" fmla="*/ 353 w 424"/>
                <a:gd name="T21" fmla="*/ 47 h 266"/>
                <a:gd name="T22" fmla="*/ 351 w 424"/>
                <a:gd name="T23" fmla="*/ 30 h 266"/>
                <a:gd name="T24" fmla="*/ 348 w 424"/>
                <a:gd name="T25" fmla="*/ 18 h 266"/>
                <a:gd name="T26" fmla="*/ 340 w 424"/>
                <a:gd name="T27" fmla="*/ 9 h 266"/>
                <a:gd name="T28" fmla="*/ 328 w 424"/>
                <a:gd name="T29" fmla="*/ 7 h 266"/>
                <a:gd name="T30" fmla="*/ 310 w 424"/>
                <a:gd name="T31" fmla="*/ 8 h 266"/>
                <a:gd name="T32" fmla="*/ 301 w 424"/>
                <a:gd name="T33" fmla="*/ 9 h 266"/>
                <a:gd name="T34" fmla="*/ 289 w 424"/>
                <a:gd name="T35" fmla="*/ 7 h 266"/>
                <a:gd name="T36" fmla="*/ 275 w 424"/>
                <a:gd name="T37" fmla="*/ 0 h 266"/>
                <a:gd name="T38" fmla="*/ 243 w 424"/>
                <a:gd name="T39" fmla="*/ 12 h 266"/>
                <a:gd name="T40" fmla="*/ 218 w 424"/>
                <a:gd name="T41" fmla="*/ 13 h 266"/>
                <a:gd name="T42" fmla="*/ 173 w 424"/>
                <a:gd name="T43" fmla="*/ 28 h 266"/>
                <a:gd name="T44" fmla="*/ 122 w 424"/>
                <a:gd name="T45" fmla="*/ 37 h 266"/>
                <a:gd name="T46" fmla="*/ 90 w 424"/>
                <a:gd name="T47" fmla="*/ 27 h 266"/>
                <a:gd name="T48" fmla="*/ 67 w 424"/>
                <a:gd name="T49" fmla="*/ 24 h 266"/>
                <a:gd name="T50" fmla="*/ 54 w 424"/>
                <a:gd name="T51" fmla="*/ 25 h 266"/>
                <a:gd name="T52" fmla="*/ 45 w 424"/>
                <a:gd name="T53" fmla="*/ 28 h 266"/>
                <a:gd name="T54" fmla="*/ 39 w 424"/>
                <a:gd name="T55" fmla="*/ 31 h 266"/>
                <a:gd name="T56" fmla="*/ 34 w 424"/>
                <a:gd name="T57" fmla="*/ 37 h 266"/>
                <a:gd name="T58" fmla="*/ 32 w 424"/>
                <a:gd name="T59" fmla="*/ 45 h 266"/>
                <a:gd name="T60" fmla="*/ 33 w 424"/>
                <a:gd name="T61" fmla="*/ 56 h 266"/>
                <a:gd name="T62" fmla="*/ 34 w 424"/>
                <a:gd name="T63" fmla="*/ 67 h 266"/>
                <a:gd name="T64" fmla="*/ 36 w 424"/>
                <a:gd name="T65" fmla="*/ 79 h 266"/>
                <a:gd name="T66" fmla="*/ 36 w 424"/>
                <a:gd name="T67" fmla="*/ 94 h 266"/>
                <a:gd name="T68" fmla="*/ 35 w 424"/>
                <a:gd name="T69" fmla="*/ 105 h 266"/>
                <a:gd name="T70" fmla="*/ 31 w 424"/>
                <a:gd name="T71" fmla="*/ 118 h 266"/>
                <a:gd name="T72" fmla="*/ 26 w 424"/>
                <a:gd name="T73" fmla="*/ 134 h 266"/>
                <a:gd name="T74" fmla="*/ 13 w 424"/>
                <a:gd name="T75" fmla="*/ 164 h 266"/>
                <a:gd name="T76" fmla="*/ 0 w 424"/>
                <a:gd name="T77" fmla="*/ 196 h 266"/>
                <a:gd name="T78" fmla="*/ 4 w 424"/>
                <a:gd name="T79" fmla="*/ 235 h 266"/>
                <a:gd name="T80" fmla="*/ 21 w 424"/>
                <a:gd name="T81" fmla="*/ 264 h 266"/>
                <a:gd name="T82" fmla="*/ 348 w 424"/>
                <a:gd name="T83" fmla="*/ 26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4" h="266">
                  <a:moveTo>
                    <a:pt x="348" y="265"/>
                  </a:moveTo>
                  <a:lnTo>
                    <a:pt x="378" y="230"/>
                  </a:lnTo>
                  <a:lnTo>
                    <a:pt x="406" y="198"/>
                  </a:lnTo>
                  <a:lnTo>
                    <a:pt x="421" y="179"/>
                  </a:lnTo>
                  <a:lnTo>
                    <a:pt x="423" y="167"/>
                  </a:lnTo>
                  <a:lnTo>
                    <a:pt x="416" y="150"/>
                  </a:lnTo>
                  <a:lnTo>
                    <a:pt x="395" y="120"/>
                  </a:lnTo>
                  <a:lnTo>
                    <a:pt x="377" y="97"/>
                  </a:lnTo>
                  <a:lnTo>
                    <a:pt x="363" y="75"/>
                  </a:lnTo>
                  <a:lnTo>
                    <a:pt x="356" y="60"/>
                  </a:lnTo>
                  <a:lnTo>
                    <a:pt x="353" y="47"/>
                  </a:lnTo>
                  <a:lnTo>
                    <a:pt x="351" y="30"/>
                  </a:lnTo>
                  <a:lnTo>
                    <a:pt x="348" y="18"/>
                  </a:lnTo>
                  <a:lnTo>
                    <a:pt x="340" y="9"/>
                  </a:lnTo>
                  <a:lnTo>
                    <a:pt x="328" y="7"/>
                  </a:lnTo>
                  <a:lnTo>
                    <a:pt x="310" y="8"/>
                  </a:lnTo>
                  <a:lnTo>
                    <a:pt x="301" y="9"/>
                  </a:lnTo>
                  <a:lnTo>
                    <a:pt x="289" y="7"/>
                  </a:lnTo>
                  <a:lnTo>
                    <a:pt x="275" y="0"/>
                  </a:lnTo>
                  <a:lnTo>
                    <a:pt x="243" y="12"/>
                  </a:lnTo>
                  <a:lnTo>
                    <a:pt x="218" y="13"/>
                  </a:lnTo>
                  <a:lnTo>
                    <a:pt x="173" y="28"/>
                  </a:lnTo>
                  <a:lnTo>
                    <a:pt x="122" y="37"/>
                  </a:lnTo>
                  <a:lnTo>
                    <a:pt x="90" y="27"/>
                  </a:lnTo>
                  <a:lnTo>
                    <a:pt x="67" y="24"/>
                  </a:lnTo>
                  <a:lnTo>
                    <a:pt x="54" y="25"/>
                  </a:lnTo>
                  <a:lnTo>
                    <a:pt x="45" y="28"/>
                  </a:lnTo>
                  <a:lnTo>
                    <a:pt x="39" y="31"/>
                  </a:lnTo>
                  <a:lnTo>
                    <a:pt x="34" y="37"/>
                  </a:lnTo>
                  <a:lnTo>
                    <a:pt x="32" y="45"/>
                  </a:lnTo>
                  <a:lnTo>
                    <a:pt x="33" y="56"/>
                  </a:lnTo>
                  <a:lnTo>
                    <a:pt x="34" y="67"/>
                  </a:lnTo>
                  <a:lnTo>
                    <a:pt x="36" y="79"/>
                  </a:lnTo>
                  <a:lnTo>
                    <a:pt x="36" y="94"/>
                  </a:lnTo>
                  <a:lnTo>
                    <a:pt x="35" y="105"/>
                  </a:lnTo>
                  <a:lnTo>
                    <a:pt x="31" y="118"/>
                  </a:lnTo>
                  <a:lnTo>
                    <a:pt x="26" y="134"/>
                  </a:lnTo>
                  <a:lnTo>
                    <a:pt x="13" y="164"/>
                  </a:lnTo>
                  <a:lnTo>
                    <a:pt x="0" y="196"/>
                  </a:lnTo>
                  <a:lnTo>
                    <a:pt x="4" y="235"/>
                  </a:lnTo>
                  <a:lnTo>
                    <a:pt x="21" y="264"/>
                  </a:lnTo>
                  <a:lnTo>
                    <a:pt x="348" y="265"/>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6" name="Freeform 40"/>
            <p:cNvSpPr>
              <a:spLocks/>
            </p:cNvSpPr>
            <p:nvPr/>
          </p:nvSpPr>
          <p:spPr bwMode="auto">
            <a:xfrm>
              <a:off x="4839" y="1157"/>
              <a:ext cx="88" cy="98"/>
            </a:xfrm>
            <a:custGeom>
              <a:avLst/>
              <a:gdLst>
                <a:gd name="T0" fmla="*/ 75 w 88"/>
                <a:gd name="T1" fmla="*/ 0 h 98"/>
                <a:gd name="T2" fmla="*/ 81 w 88"/>
                <a:gd name="T3" fmla="*/ 23 h 98"/>
                <a:gd name="T4" fmla="*/ 87 w 88"/>
                <a:gd name="T5" fmla="*/ 56 h 98"/>
                <a:gd name="T6" fmla="*/ 85 w 88"/>
                <a:gd name="T7" fmla="*/ 97 h 98"/>
                <a:gd name="T8" fmla="*/ 73 w 88"/>
                <a:gd name="T9" fmla="*/ 83 h 98"/>
                <a:gd name="T10" fmla="*/ 60 w 88"/>
                <a:gd name="T11" fmla="*/ 70 h 98"/>
                <a:gd name="T12" fmla="*/ 40 w 88"/>
                <a:gd name="T13" fmla="*/ 50 h 98"/>
                <a:gd name="T14" fmla="*/ 20 w 88"/>
                <a:gd name="T15" fmla="*/ 71 h 98"/>
                <a:gd name="T16" fmla="*/ 0 w 88"/>
                <a:gd name="T17" fmla="*/ 92 h 98"/>
                <a:gd name="T18" fmla="*/ 7 w 88"/>
                <a:gd name="T19" fmla="*/ 68 h 98"/>
                <a:gd name="T20" fmla="*/ 8 w 88"/>
                <a:gd name="T21" fmla="*/ 39 h 98"/>
                <a:gd name="T22" fmla="*/ 21 w 88"/>
                <a:gd name="T23" fmla="*/ 12 h 98"/>
                <a:gd name="T24" fmla="*/ 22 w 88"/>
                <a:gd name="T25" fmla="*/ 24 h 98"/>
                <a:gd name="T26" fmla="*/ 38 w 88"/>
                <a:gd name="T27" fmla="*/ 32 h 98"/>
                <a:gd name="T28" fmla="*/ 62 w 88"/>
                <a:gd name="T29" fmla="*/ 19 h 98"/>
                <a:gd name="T30" fmla="*/ 75 w 88"/>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98">
                  <a:moveTo>
                    <a:pt x="75" y="0"/>
                  </a:moveTo>
                  <a:lnTo>
                    <a:pt x="81" y="23"/>
                  </a:lnTo>
                  <a:lnTo>
                    <a:pt x="87" y="56"/>
                  </a:lnTo>
                  <a:lnTo>
                    <a:pt x="85" y="97"/>
                  </a:lnTo>
                  <a:lnTo>
                    <a:pt x="73" y="83"/>
                  </a:lnTo>
                  <a:lnTo>
                    <a:pt x="60" y="70"/>
                  </a:lnTo>
                  <a:lnTo>
                    <a:pt x="40" y="50"/>
                  </a:lnTo>
                  <a:lnTo>
                    <a:pt x="20" y="71"/>
                  </a:lnTo>
                  <a:lnTo>
                    <a:pt x="0" y="92"/>
                  </a:lnTo>
                  <a:lnTo>
                    <a:pt x="7" y="68"/>
                  </a:lnTo>
                  <a:lnTo>
                    <a:pt x="8" y="39"/>
                  </a:lnTo>
                  <a:lnTo>
                    <a:pt x="21" y="12"/>
                  </a:lnTo>
                  <a:lnTo>
                    <a:pt x="22" y="24"/>
                  </a:lnTo>
                  <a:lnTo>
                    <a:pt x="38" y="32"/>
                  </a:lnTo>
                  <a:lnTo>
                    <a:pt x="62" y="19"/>
                  </a:lnTo>
                  <a:lnTo>
                    <a:pt x="75"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7" name="Freeform 41"/>
            <p:cNvSpPr>
              <a:spLocks/>
            </p:cNvSpPr>
            <p:nvPr/>
          </p:nvSpPr>
          <p:spPr bwMode="auto">
            <a:xfrm>
              <a:off x="4851" y="1190"/>
              <a:ext cx="62" cy="234"/>
            </a:xfrm>
            <a:custGeom>
              <a:avLst/>
              <a:gdLst>
                <a:gd name="T0" fmla="*/ 45 w 62"/>
                <a:gd name="T1" fmla="*/ 16 h 234"/>
                <a:gd name="T2" fmla="*/ 26 w 62"/>
                <a:gd name="T3" fmla="*/ 0 h 234"/>
                <a:gd name="T4" fmla="*/ 13 w 62"/>
                <a:gd name="T5" fmla="*/ 18 h 234"/>
                <a:gd name="T6" fmla="*/ 23 w 62"/>
                <a:gd name="T7" fmla="*/ 45 h 234"/>
                <a:gd name="T8" fmla="*/ 11 w 62"/>
                <a:gd name="T9" fmla="*/ 76 h 234"/>
                <a:gd name="T10" fmla="*/ 0 w 62"/>
                <a:gd name="T11" fmla="*/ 97 h 234"/>
                <a:gd name="T12" fmla="*/ 11 w 62"/>
                <a:gd name="T13" fmla="*/ 151 h 234"/>
                <a:gd name="T14" fmla="*/ 23 w 62"/>
                <a:gd name="T15" fmla="*/ 233 h 234"/>
                <a:gd name="T16" fmla="*/ 38 w 62"/>
                <a:gd name="T17" fmla="*/ 233 h 234"/>
                <a:gd name="T18" fmla="*/ 54 w 62"/>
                <a:gd name="T19" fmla="*/ 151 h 234"/>
                <a:gd name="T20" fmla="*/ 61 w 62"/>
                <a:gd name="T21" fmla="*/ 96 h 234"/>
                <a:gd name="T22" fmla="*/ 52 w 62"/>
                <a:gd name="T23" fmla="*/ 75 h 234"/>
                <a:gd name="T24" fmla="*/ 37 w 62"/>
                <a:gd name="T25" fmla="*/ 44 h 234"/>
                <a:gd name="T26" fmla="*/ 45 w 62"/>
                <a:gd name="T27" fmla="*/ 1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4">
                  <a:moveTo>
                    <a:pt x="45" y="16"/>
                  </a:moveTo>
                  <a:lnTo>
                    <a:pt x="26" y="0"/>
                  </a:lnTo>
                  <a:lnTo>
                    <a:pt x="13" y="18"/>
                  </a:lnTo>
                  <a:lnTo>
                    <a:pt x="23" y="45"/>
                  </a:lnTo>
                  <a:lnTo>
                    <a:pt x="11" y="76"/>
                  </a:lnTo>
                  <a:lnTo>
                    <a:pt x="0" y="97"/>
                  </a:lnTo>
                  <a:lnTo>
                    <a:pt x="11" y="151"/>
                  </a:lnTo>
                  <a:lnTo>
                    <a:pt x="23" y="233"/>
                  </a:lnTo>
                  <a:lnTo>
                    <a:pt x="38" y="233"/>
                  </a:lnTo>
                  <a:lnTo>
                    <a:pt x="54" y="151"/>
                  </a:lnTo>
                  <a:lnTo>
                    <a:pt x="61" y="96"/>
                  </a:lnTo>
                  <a:lnTo>
                    <a:pt x="52" y="75"/>
                  </a:lnTo>
                  <a:lnTo>
                    <a:pt x="37" y="44"/>
                  </a:lnTo>
                  <a:lnTo>
                    <a:pt x="45" y="16"/>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8" name="Freeform 42"/>
            <p:cNvSpPr>
              <a:spLocks/>
            </p:cNvSpPr>
            <p:nvPr/>
          </p:nvSpPr>
          <p:spPr bwMode="auto">
            <a:xfrm>
              <a:off x="4699" y="1220"/>
              <a:ext cx="9" cy="24"/>
            </a:xfrm>
            <a:custGeom>
              <a:avLst/>
              <a:gdLst>
                <a:gd name="T0" fmla="*/ 2 w 9"/>
                <a:gd name="T1" fmla="*/ 0 h 24"/>
                <a:gd name="T2" fmla="*/ 0 w 9"/>
                <a:gd name="T3" fmla="*/ 4 h 24"/>
                <a:gd name="T4" fmla="*/ 1 w 9"/>
                <a:gd name="T5" fmla="*/ 11 h 24"/>
                <a:gd name="T6" fmla="*/ 4 w 9"/>
                <a:gd name="T7" fmla="*/ 18 h 24"/>
                <a:gd name="T8" fmla="*/ 8 w 9"/>
                <a:gd name="T9" fmla="*/ 23 h 24"/>
              </a:gdLst>
              <a:ahLst/>
              <a:cxnLst>
                <a:cxn ang="0">
                  <a:pos x="T0" y="T1"/>
                </a:cxn>
                <a:cxn ang="0">
                  <a:pos x="T2" y="T3"/>
                </a:cxn>
                <a:cxn ang="0">
                  <a:pos x="T4" y="T5"/>
                </a:cxn>
                <a:cxn ang="0">
                  <a:pos x="T6" y="T7"/>
                </a:cxn>
                <a:cxn ang="0">
                  <a:pos x="T8" y="T9"/>
                </a:cxn>
              </a:cxnLst>
              <a:rect l="0" t="0" r="r" b="b"/>
              <a:pathLst>
                <a:path w="9" h="24">
                  <a:moveTo>
                    <a:pt x="2" y="0"/>
                  </a:moveTo>
                  <a:lnTo>
                    <a:pt x="0" y="4"/>
                  </a:lnTo>
                  <a:lnTo>
                    <a:pt x="1" y="11"/>
                  </a:lnTo>
                  <a:lnTo>
                    <a:pt x="4" y="18"/>
                  </a:lnTo>
                  <a:lnTo>
                    <a:pt x="8" y="2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59" name="Freeform 43"/>
            <p:cNvSpPr>
              <a:spLocks/>
            </p:cNvSpPr>
            <p:nvPr/>
          </p:nvSpPr>
          <p:spPr bwMode="auto">
            <a:xfrm>
              <a:off x="4662" y="1241"/>
              <a:ext cx="118" cy="74"/>
            </a:xfrm>
            <a:custGeom>
              <a:avLst/>
              <a:gdLst>
                <a:gd name="T0" fmla="*/ 104 w 118"/>
                <a:gd name="T1" fmla="*/ 58 h 74"/>
                <a:gd name="T2" fmla="*/ 117 w 118"/>
                <a:gd name="T3" fmla="*/ 45 h 74"/>
                <a:gd name="T4" fmla="*/ 50 w 118"/>
                <a:gd name="T5" fmla="*/ 0 h 74"/>
                <a:gd name="T6" fmla="*/ 0 w 118"/>
                <a:gd name="T7" fmla="*/ 73 h 74"/>
              </a:gdLst>
              <a:ahLst/>
              <a:cxnLst>
                <a:cxn ang="0">
                  <a:pos x="T0" y="T1"/>
                </a:cxn>
                <a:cxn ang="0">
                  <a:pos x="T2" y="T3"/>
                </a:cxn>
                <a:cxn ang="0">
                  <a:pos x="T4" y="T5"/>
                </a:cxn>
                <a:cxn ang="0">
                  <a:pos x="T6" y="T7"/>
                </a:cxn>
              </a:cxnLst>
              <a:rect l="0" t="0" r="r" b="b"/>
              <a:pathLst>
                <a:path w="118" h="74">
                  <a:moveTo>
                    <a:pt x="104" y="58"/>
                  </a:moveTo>
                  <a:lnTo>
                    <a:pt x="117" y="45"/>
                  </a:lnTo>
                  <a:lnTo>
                    <a:pt x="50" y="0"/>
                  </a:lnTo>
                  <a:lnTo>
                    <a:pt x="0" y="7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0" name="Freeform 44"/>
            <p:cNvSpPr>
              <a:spLocks/>
            </p:cNvSpPr>
            <p:nvPr/>
          </p:nvSpPr>
          <p:spPr bwMode="auto">
            <a:xfrm>
              <a:off x="4929" y="1272"/>
              <a:ext cx="53" cy="96"/>
            </a:xfrm>
            <a:custGeom>
              <a:avLst/>
              <a:gdLst>
                <a:gd name="T0" fmla="*/ 0 w 53"/>
                <a:gd name="T1" fmla="*/ 0 h 96"/>
                <a:gd name="T2" fmla="*/ 8 w 53"/>
                <a:gd name="T3" fmla="*/ 20 h 96"/>
                <a:gd name="T4" fmla="*/ 21 w 53"/>
                <a:gd name="T5" fmla="*/ 37 h 96"/>
                <a:gd name="T6" fmla="*/ 39 w 53"/>
                <a:gd name="T7" fmla="*/ 51 h 96"/>
                <a:gd name="T8" fmla="*/ 52 w 53"/>
                <a:gd name="T9" fmla="*/ 60 h 96"/>
                <a:gd name="T10" fmla="*/ 41 w 53"/>
                <a:gd name="T11" fmla="*/ 66 h 96"/>
                <a:gd name="T12" fmla="*/ 31 w 53"/>
                <a:gd name="T13" fmla="*/ 73 h 96"/>
                <a:gd name="T14" fmla="*/ 24 w 53"/>
                <a:gd name="T15" fmla="*/ 84 h 96"/>
                <a:gd name="T16" fmla="*/ 16 w 53"/>
                <a:gd name="T1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6">
                  <a:moveTo>
                    <a:pt x="0" y="0"/>
                  </a:moveTo>
                  <a:lnTo>
                    <a:pt x="8" y="20"/>
                  </a:lnTo>
                  <a:lnTo>
                    <a:pt x="21" y="37"/>
                  </a:lnTo>
                  <a:lnTo>
                    <a:pt x="39" y="51"/>
                  </a:lnTo>
                  <a:lnTo>
                    <a:pt x="52" y="60"/>
                  </a:lnTo>
                  <a:lnTo>
                    <a:pt x="41" y="66"/>
                  </a:lnTo>
                  <a:lnTo>
                    <a:pt x="31" y="73"/>
                  </a:lnTo>
                  <a:lnTo>
                    <a:pt x="24" y="84"/>
                  </a:lnTo>
                  <a:lnTo>
                    <a:pt x="16" y="9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1" name="Freeform 45"/>
            <p:cNvSpPr>
              <a:spLocks/>
            </p:cNvSpPr>
            <p:nvPr/>
          </p:nvSpPr>
          <p:spPr bwMode="auto">
            <a:xfrm>
              <a:off x="4770" y="963"/>
              <a:ext cx="229" cy="223"/>
            </a:xfrm>
            <a:custGeom>
              <a:avLst/>
              <a:gdLst>
                <a:gd name="T0" fmla="*/ 50 w 229"/>
                <a:gd name="T1" fmla="*/ 9 h 223"/>
                <a:gd name="T2" fmla="*/ 95 w 229"/>
                <a:gd name="T3" fmla="*/ 0 h 223"/>
                <a:gd name="T4" fmla="*/ 137 w 229"/>
                <a:gd name="T5" fmla="*/ 9 h 223"/>
                <a:gd name="T6" fmla="*/ 161 w 229"/>
                <a:gd name="T7" fmla="*/ 40 h 223"/>
                <a:gd name="T8" fmla="*/ 179 w 229"/>
                <a:gd name="T9" fmla="*/ 64 h 223"/>
                <a:gd name="T10" fmla="*/ 189 w 229"/>
                <a:gd name="T11" fmla="*/ 91 h 223"/>
                <a:gd name="T12" fmla="*/ 195 w 229"/>
                <a:gd name="T13" fmla="*/ 97 h 223"/>
                <a:gd name="T14" fmla="*/ 207 w 229"/>
                <a:gd name="T15" fmla="*/ 86 h 223"/>
                <a:gd name="T16" fmla="*/ 222 w 229"/>
                <a:gd name="T17" fmla="*/ 90 h 223"/>
                <a:gd name="T18" fmla="*/ 228 w 229"/>
                <a:gd name="T19" fmla="*/ 102 h 223"/>
                <a:gd name="T20" fmla="*/ 223 w 229"/>
                <a:gd name="T21" fmla="*/ 118 h 223"/>
                <a:gd name="T22" fmla="*/ 212 w 229"/>
                <a:gd name="T23" fmla="*/ 129 h 223"/>
                <a:gd name="T24" fmla="*/ 199 w 229"/>
                <a:gd name="T25" fmla="*/ 130 h 223"/>
                <a:gd name="T26" fmla="*/ 190 w 229"/>
                <a:gd name="T27" fmla="*/ 126 h 223"/>
                <a:gd name="T28" fmla="*/ 190 w 229"/>
                <a:gd name="T29" fmla="*/ 131 h 223"/>
                <a:gd name="T30" fmla="*/ 190 w 229"/>
                <a:gd name="T31" fmla="*/ 150 h 223"/>
                <a:gd name="T32" fmla="*/ 183 w 229"/>
                <a:gd name="T33" fmla="*/ 169 h 223"/>
                <a:gd name="T34" fmla="*/ 168 w 229"/>
                <a:gd name="T35" fmla="*/ 184 h 223"/>
                <a:gd name="T36" fmla="*/ 150 w 229"/>
                <a:gd name="T37" fmla="*/ 193 h 223"/>
                <a:gd name="T38" fmla="*/ 143 w 229"/>
                <a:gd name="T39" fmla="*/ 202 h 223"/>
                <a:gd name="T40" fmla="*/ 133 w 229"/>
                <a:gd name="T41" fmla="*/ 214 h 223"/>
                <a:gd name="T42" fmla="*/ 117 w 229"/>
                <a:gd name="T43" fmla="*/ 221 h 223"/>
                <a:gd name="T44" fmla="*/ 105 w 229"/>
                <a:gd name="T45" fmla="*/ 220 h 223"/>
                <a:gd name="T46" fmla="*/ 97 w 229"/>
                <a:gd name="T47" fmla="*/ 219 h 223"/>
                <a:gd name="T48" fmla="*/ 83 w 229"/>
                <a:gd name="T49" fmla="*/ 217 h 223"/>
                <a:gd name="T50" fmla="*/ 69 w 229"/>
                <a:gd name="T51" fmla="*/ 206 h 223"/>
                <a:gd name="T52" fmla="*/ 50 w 229"/>
                <a:gd name="T53" fmla="*/ 190 h 223"/>
                <a:gd name="T54" fmla="*/ 25 w 229"/>
                <a:gd name="T55" fmla="*/ 172 h 223"/>
                <a:gd name="T56" fmla="*/ 11 w 229"/>
                <a:gd name="T57" fmla="*/ 158 h 223"/>
                <a:gd name="T58" fmla="*/ 1 w 229"/>
                <a:gd name="T59" fmla="*/ 132 h 223"/>
                <a:gd name="T60" fmla="*/ 2 w 229"/>
                <a:gd name="T61" fmla="*/ 112 h 223"/>
                <a:gd name="T62" fmla="*/ 0 w 229"/>
                <a:gd name="T63" fmla="*/ 88 h 223"/>
                <a:gd name="T64" fmla="*/ 4 w 229"/>
                <a:gd name="T65" fmla="*/ 52 h 223"/>
                <a:gd name="T66" fmla="*/ 33 w 229"/>
                <a:gd name="T67" fmla="*/ 1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3">
                  <a:moveTo>
                    <a:pt x="33" y="19"/>
                  </a:moveTo>
                  <a:lnTo>
                    <a:pt x="50" y="9"/>
                  </a:lnTo>
                  <a:lnTo>
                    <a:pt x="74" y="1"/>
                  </a:lnTo>
                  <a:lnTo>
                    <a:pt x="95" y="0"/>
                  </a:lnTo>
                  <a:lnTo>
                    <a:pt x="118" y="4"/>
                  </a:lnTo>
                  <a:lnTo>
                    <a:pt x="137" y="9"/>
                  </a:lnTo>
                  <a:lnTo>
                    <a:pt x="150" y="23"/>
                  </a:lnTo>
                  <a:lnTo>
                    <a:pt x="161" y="40"/>
                  </a:lnTo>
                  <a:lnTo>
                    <a:pt x="168" y="51"/>
                  </a:lnTo>
                  <a:lnTo>
                    <a:pt x="179" y="64"/>
                  </a:lnTo>
                  <a:lnTo>
                    <a:pt x="185" y="78"/>
                  </a:lnTo>
                  <a:lnTo>
                    <a:pt x="189" y="91"/>
                  </a:lnTo>
                  <a:lnTo>
                    <a:pt x="188" y="103"/>
                  </a:lnTo>
                  <a:lnTo>
                    <a:pt x="195" y="97"/>
                  </a:lnTo>
                  <a:lnTo>
                    <a:pt x="199" y="89"/>
                  </a:lnTo>
                  <a:lnTo>
                    <a:pt x="207" y="86"/>
                  </a:lnTo>
                  <a:lnTo>
                    <a:pt x="215" y="87"/>
                  </a:lnTo>
                  <a:lnTo>
                    <a:pt x="222" y="90"/>
                  </a:lnTo>
                  <a:lnTo>
                    <a:pt x="227" y="94"/>
                  </a:lnTo>
                  <a:lnTo>
                    <a:pt x="228" y="102"/>
                  </a:lnTo>
                  <a:lnTo>
                    <a:pt x="226" y="110"/>
                  </a:lnTo>
                  <a:lnTo>
                    <a:pt x="223" y="118"/>
                  </a:lnTo>
                  <a:lnTo>
                    <a:pt x="217" y="124"/>
                  </a:lnTo>
                  <a:lnTo>
                    <a:pt x="212" y="129"/>
                  </a:lnTo>
                  <a:lnTo>
                    <a:pt x="206" y="131"/>
                  </a:lnTo>
                  <a:lnTo>
                    <a:pt x="199" y="130"/>
                  </a:lnTo>
                  <a:lnTo>
                    <a:pt x="195" y="129"/>
                  </a:lnTo>
                  <a:lnTo>
                    <a:pt x="190" y="126"/>
                  </a:lnTo>
                  <a:lnTo>
                    <a:pt x="187" y="125"/>
                  </a:lnTo>
                  <a:lnTo>
                    <a:pt x="190" y="131"/>
                  </a:lnTo>
                  <a:lnTo>
                    <a:pt x="192" y="141"/>
                  </a:lnTo>
                  <a:lnTo>
                    <a:pt x="190" y="150"/>
                  </a:lnTo>
                  <a:lnTo>
                    <a:pt x="188" y="159"/>
                  </a:lnTo>
                  <a:lnTo>
                    <a:pt x="183" y="169"/>
                  </a:lnTo>
                  <a:lnTo>
                    <a:pt x="176" y="176"/>
                  </a:lnTo>
                  <a:lnTo>
                    <a:pt x="168" y="184"/>
                  </a:lnTo>
                  <a:lnTo>
                    <a:pt x="160" y="189"/>
                  </a:lnTo>
                  <a:lnTo>
                    <a:pt x="150" y="193"/>
                  </a:lnTo>
                  <a:lnTo>
                    <a:pt x="144" y="197"/>
                  </a:lnTo>
                  <a:lnTo>
                    <a:pt x="143" y="202"/>
                  </a:lnTo>
                  <a:lnTo>
                    <a:pt x="139" y="209"/>
                  </a:lnTo>
                  <a:lnTo>
                    <a:pt x="133" y="214"/>
                  </a:lnTo>
                  <a:lnTo>
                    <a:pt x="125" y="218"/>
                  </a:lnTo>
                  <a:lnTo>
                    <a:pt x="117" y="221"/>
                  </a:lnTo>
                  <a:lnTo>
                    <a:pt x="109" y="222"/>
                  </a:lnTo>
                  <a:lnTo>
                    <a:pt x="105" y="220"/>
                  </a:lnTo>
                  <a:lnTo>
                    <a:pt x="101" y="215"/>
                  </a:lnTo>
                  <a:lnTo>
                    <a:pt x="97" y="219"/>
                  </a:lnTo>
                  <a:lnTo>
                    <a:pt x="90" y="220"/>
                  </a:lnTo>
                  <a:lnTo>
                    <a:pt x="83" y="217"/>
                  </a:lnTo>
                  <a:lnTo>
                    <a:pt x="76" y="213"/>
                  </a:lnTo>
                  <a:lnTo>
                    <a:pt x="69" y="206"/>
                  </a:lnTo>
                  <a:lnTo>
                    <a:pt x="62" y="199"/>
                  </a:lnTo>
                  <a:lnTo>
                    <a:pt x="50" y="190"/>
                  </a:lnTo>
                  <a:lnTo>
                    <a:pt x="38" y="181"/>
                  </a:lnTo>
                  <a:lnTo>
                    <a:pt x="25" y="172"/>
                  </a:lnTo>
                  <a:lnTo>
                    <a:pt x="19" y="164"/>
                  </a:lnTo>
                  <a:lnTo>
                    <a:pt x="11" y="158"/>
                  </a:lnTo>
                  <a:lnTo>
                    <a:pt x="4" y="149"/>
                  </a:lnTo>
                  <a:lnTo>
                    <a:pt x="1" y="132"/>
                  </a:lnTo>
                  <a:lnTo>
                    <a:pt x="0" y="116"/>
                  </a:lnTo>
                  <a:lnTo>
                    <a:pt x="2" y="112"/>
                  </a:lnTo>
                  <a:lnTo>
                    <a:pt x="2" y="104"/>
                  </a:lnTo>
                  <a:lnTo>
                    <a:pt x="0" y="88"/>
                  </a:lnTo>
                  <a:lnTo>
                    <a:pt x="0" y="69"/>
                  </a:lnTo>
                  <a:lnTo>
                    <a:pt x="4" y="52"/>
                  </a:lnTo>
                  <a:lnTo>
                    <a:pt x="15" y="37"/>
                  </a:lnTo>
                  <a:lnTo>
                    <a:pt x="33" y="19"/>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2" name="Freeform 46"/>
            <p:cNvSpPr>
              <a:spLocks/>
            </p:cNvSpPr>
            <p:nvPr/>
          </p:nvSpPr>
          <p:spPr bwMode="auto">
            <a:xfrm>
              <a:off x="4903" y="1074"/>
              <a:ext cx="13" cy="20"/>
            </a:xfrm>
            <a:custGeom>
              <a:avLst/>
              <a:gdLst>
                <a:gd name="T0" fmla="*/ 0 w 13"/>
                <a:gd name="T1" fmla="*/ 0 h 20"/>
                <a:gd name="T2" fmla="*/ 5 w 13"/>
                <a:gd name="T3" fmla="*/ 2 h 20"/>
                <a:gd name="T4" fmla="*/ 8 w 13"/>
                <a:gd name="T5" fmla="*/ 4 h 20"/>
                <a:gd name="T6" fmla="*/ 11 w 13"/>
                <a:gd name="T7" fmla="*/ 7 h 20"/>
                <a:gd name="T8" fmla="*/ 12 w 13"/>
                <a:gd name="T9" fmla="*/ 11 h 20"/>
                <a:gd name="T10" fmla="*/ 11 w 13"/>
                <a:gd name="T11" fmla="*/ 15 h 20"/>
                <a:gd name="T12" fmla="*/ 10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0" y="0"/>
                  </a:moveTo>
                  <a:lnTo>
                    <a:pt x="5" y="2"/>
                  </a:lnTo>
                  <a:lnTo>
                    <a:pt x="8" y="4"/>
                  </a:lnTo>
                  <a:lnTo>
                    <a:pt x="11" y="7"/>
                  </a:lnTo>
                  <a:lnTo>
                    <a:pt x="12" y="11"/>
                  </a:lnTo>
                  <a:lnTo>
                    <a:pt x="11" y="15"/>
                  </a:lnTo>
                  <a:lnTo>
                    <a:pt x="10"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3" name="Freeform 47"/>
            <p:cNvSpPr>
              <a:spLocks/>
            </p:cNvSpPr>
            <p:nvPr/>
          </p:nvSpPr>
          <p:spPr bwMode="auto">
            <a:xfrm>
              <a:off x="4819" y="1075"/>
              <a:ext cx="95" cy="34"/>
            </a:xfrm>
            <a:custGeom>
              <a:avLst/>
              <a:gdLst>
                <a:gd name="T0" fmla="*/ 94 w 95"/>
                <a:gd name="T1" fmla="*/ 6 h 34"/>
                <a:gd name="T2" fmla="*/ 92 w 95"/>
                <a:gd name="T3" fmla="*/ 12 h 34"/>
                <a:gd name="T4" fmla="*/ 88 w 95"/>
                <a:gd name="T5" fmla="*/ 16 h 34"/>
                <a:gd name="T6" fmla="*/ 83 w 95"/>
                <a:gd name="T7" fmla="*/ 21 h 34"/>
                <a:gd name="T8" fmla="*/ 78 w 95"/>
                <a:gd name="T9" fmla="*/ 25 h 34"/>
                <a:gd name="T10" fmla="*/ 72 w 95"/>
                <a:gd name="T11" fmla="*/ 28 h 34"/>
                <a:gd name="T12" fmla="*/ 64 w 95"/>
                <a:gd name="T13" fmla="*/ 31 h 34"/>
                <a:gd name="T14" fmla="*/ 55 w 95"/>
                <a:gd name="T15" fmla="*/ 32 h 34"/>
                <a:gd name="T16" fmla="*/ 45 w 95"/>
                <a:gd name="T17" fmla="*/ 33 h 34"/>
                <a:gd name="T18" fmla="*/ 35 w 95"/>
                <a:gd name="T19" fmla="*/ 33 h 34"/>
                <a:gd name="T20" fmla="*/ 28 w 95"/>
                <a:gd name="T21" fmla="*/ 31 h 34"/>
                <a:gd name="T22" fmla="*/ 19 w 95"/>
                <a:gd name="T23" fmla="*/ 28 h 34"/>
                <a:gd name="T24" fmla="*/ 12 w 95"/>
                <a:gd name="T25" fmla="*/ 23 h 34"/>
                <a:gd name="T26" fmla="*/ 6 w 95"/>
                <a:gd name="T27" fmla="*/ 17 h 34"/>
                <a:gd name="T28" fmla="*/ 3 w 95"/>
                <a:gd name="T29" fmla="*/ 12 h 34"/>
                <a:gd name="T30" fmla="*/ 1 w 95"/>
                <a:gd name="T31" fmla="*/ 6 h 34"/>
                <a:gd name="T32" fmla="*/ 0 w 95"/>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34">
                  <a:moveTo>
                    <a:pt x="94" y="6"/>
                  </a:moveTo>
                  <a:lnTo>
                    <a:pt x="92" y="12"/>
                  </a:lnTo>
                  <a:lnTo>
                    <a:pt x="88" y="16"/>
                  </a:lnTo>
                  <a:lnTo>
                    <a:pt x="83" y="21"/>
                  </a:lnTo>
                  <a:lnTo>
                    <a:pt x="78" y="25"/>
                  </a:lnTo>
                  <a:lnTo>
                    <a:pt x="72" y="28"/>
                  </a:lnTo>
                  <a:lnTo>
                    <a:pt x="64" y="31"/>
                  </a:lnTo>
                  <a:lnTo>
                    <a:pt x="55" y="32"/>
                  </a:lnTo>
                  <a:lnTo>
                    <a:pt x="45" y="33"/>
                  </a:lnTo>
                  <a:lnTo>
                    <a:pt x="35" y="33"/>
                  </a:lnTo>
                  <a:lnTo>
                    <a:pt x="28" y="31"/>
                  </a:lnTo>
                  <a:lnTo>
                    <a:pt x="19" y="28"/>
                  </a:lnTo>
                  <a:lnTo>
                    <a:pt x="12" y="23"/>
                  </a:lnTo>
                  <a:lnTo>
                    <a:pt x="6" y="17"/>
                  </a:lnTo>
                  <a:lnTo>
                    <a:pt x="3" y="12"/>
                  </a:lnTo>
                  <a:lnTo>
                    <a:pt x="1" y="6"/>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4" name="Freeform 48"/>
            <p:cNvSpPr>
              <a:spLocks/>
            </p:cNvSpPr>
            <p:nvPr/>
          </p:nvSpPr>
          <p:spPr bwMode="auto">
            <a:xfrm>
              <a:off x="4812" y="1070"/>
              <a:ext cx="21" cy="13"/>
            </a:xfrm>
            <a:custGeom>
              <a:avLst/>
              <a:gdLst>
                <a:gd name="T0" fmla="*/ 20 w 21"/>
                <a:gd name="T1" fmla="*/ 0 h 13"/>
                <a:gd name="T2" fmla="*/ 15 w 21"/>
                <a:gd name="T3" fmla="*/ 1 h 13"/>
                <a:gd name="T4" fmla="*/ 11 w 21"/>
                <a:gd name="T5" fmla="*/ 2 h 13"/>
                <a:gd name="T6" fmla="*/ 7 w 21"/>
                <a:gd name="T7" fmla="*/ 4 h 13"/>
                <a:gd name="T8" fmla="*/ 3 w 21"/>
                <a:gd name="T9" fmla="*/ 6 h 13"/>
                <a:gd name="T10" fmla="*/ 1 w 21"/>
                <a:gd name="T11" fmla="*/ 9 h 13"/>
                <a:gd name="T12" fmla="*/ 0 w 21"/>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lnTo>
                    <a:pt x="15" y="1"/>
                  </a:lnTo>
                  <a:lnTo>
                    <a:pt x="11" y="2"/>
                  </a:lnTo>
                  <a:lnTo>
                    <a:pt x="7" y="4"/>
                  </a:lnTo>
                  <a:lnTo>
                    <a:pt x="3" y="6"/>
                  </a:lnTo>
                  <a:lnTo>
                    <a:pt x="1" y="9"/>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5" name="Freeform 49"/>
            <p:cNvSpPr>
              <a:spLocks/>
            </p:cNvSpPr>
            <p:nvPr/>
          </p:nvSpPr>
          <p:spPr bwMode="auto">
            <a:xfrm>
              <a:off x="4842" y="1021"/>
              <a:ext cx="49" cy="57"/>
            </a:xfrm>
            <a:custGeom>
              <a:avLst/>
              <a:gdLst>
                <a:gd name="T0" fmla="*/ 25 w 49"/>
                <a:gd name="T1" fmla="*/ 0 h 57"/>
                <a:gd name="T2" fmla="*/ 33 w 49"/>
                <a:gd name="T3" fmla="*/ 9 h 57"/>
                <a:gd name="T4" fmla="*/ 38 w 49"/>
                <a:gd name="T5" fmla="*/ 15 h 57"/>
                <a:gd name="T6" fmla="*/ 42 w 49"/>
                <a:gd name="T7" fmla="*/ 21 h 57"/>
                <a:gd name="T8" fmla="*/ 46 w 49"/>
                <a:gd name="T9" fmla="*/ 29 h 57"/>
                <a:gd name="T10" fmla="*/ 48 w 49"/>
                <a:gd name="T11" fmla="*/ 36 h 57"/>
                <a:gd name="T12" fmla="*/ 48 w 49"/>
                <a:gd name="T13" fmla="*/ 42 h 57"/>
                <a:gd name="T14" fmla="*/ 46 w 49"/>
                <a:gd name="T15" fmla="*/ 49 h 57"/>
                <a:gd name="T16" fmla="*/ 41 w 49"/>
                <a:gd name="T17" fmla="*/ 53 h 57"/>
                <a:gd name="T18" fmla="*/ 34 w 49"/>
                <a:gd name="T19" fmla="*/ 56 h 57"/>
                <a:gd name="T20" fmla="*/ 25 w 49"/>
                <a:gd name="T21" fmla="*/ 56 h 57"/>
                <a:gd name="T22" fmla="*/ 17 w 49"/>
                <a:gd name="T23" fmla="*/ 55 h 57"/>
                <a:gd name="T24" fmla="*/ 11 w 49"/>
                <a:gd name="T25" fmla="*/ 53 h 57"/>
                <a:gd name="T26" fmla="*/ 6 w 49"/>
                <a:gd name="T27" fmla="*/ 50 h 57"/>
                <a:gd name="T28" fmla="*/ 3 w 49"/>
                <a:gd name="T29" fmla="*/ 47 h 57"/>
                <a:gd name="T30" fmla="*/ 0 w 49"/>
                <a:gd name="T31" fmla="*/ 41 h 57"/>
                <a:gd name="T32" fmla="*/ 0 w 49"/>
                <a:gd name="T33" fmla="*/ 34 h 57"/>
                <a:gd name="T34" fmla="*/ 1 w 49"/>
                <a:gd name="T35" fmla="*/ 29 h 57"/>
                <a:gd name="T36" fmla="*/ 4 w 49"/>
                <a:gd name="T37" fmla="*/ 26 h 57"/>
                <a:gd name="T38" fmla="*/ 6 w 49"/>
                <a:gd name="T39" fmla="*/ 23 h 57"/>
                <a:gd name="T40" fmla="*/ 9 w 49"/>
                <a:gd name="T41" fmla="*/ 21 h 57"/>
                <a:gd name="T42" fmla="*/ 13 w 49"/>
                <a:gd name="T4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7">
                  <a:moveTo>
                    <a:pt x="25" y="0"/>
                  </a:moveTo>
                  <a:lnTo>
                    <a:pt x="33" y="9"/>
                  </a:lnTo>
                  <a:lnTo>
                    <a:pt x="38" y="15"/>
                  </a:lnTo>
                  <a:lnTo>
                    <a:pt x="42" y="21"/>
                  </a:lnTo>
                  <a:lnTo>
                    <a:pt x="46" y="29"/>
                  </a:lnTo>
                  <a:lnTo>
                    <a:pt x="48" y="36"/>
                  </a:lnTo>
                  <a:lnTo>
                    <a:pt x="48" y="42"/>
                  </a:lnTo>
                  <a:lnTo>
                    <a:pt x="46" y="49"/>
                  </a:lnTo>
                  <a:lnTo>
                    <a:pt x="41" y="53"/>
                  </a:lnTo>
                  <a:lnTo>
                    <a:pt x="34" y="56"/>
                  </a:lnTo>
                  <a:lnTo>
                    <a:pt x="25" y="56"/>
                  </a:lnTo>
                  <a:lnTo>
                    <a:pt x="17" y="55"/>
                  </a:lnTo>
                  <a:lnTo>
                    <a:pt x="11" y="53"/>
                  </a:lnTo>
                  <a:lnTo>
                    <a:pt x="6" y="50"/>
                  </a:lnTo>
                  <a:lnTo>
                    <a:pt x="3" y="47"/>
                  </a:lnTo>
                  <a:lnTo>
                    <a:pt x="0" y="41"/>
                  </a:lnTo>
                  <a:lnTo>
                    <a:pt x="0" y="34"/>
                  </a:lnTo>
                  <a:lnTo>
                    <a:pt x="1" y="29"/>
                  </a:lnTo>
                  <a:lnTo>
                    <a:pt x="4" y="26"/>
                  </a:lnTo>
                  <a:lnTo>
                    <a:pt x="6" y="23"/>
                  </a:lnTo>
                  <a:lnTo>
                    <a:pt x="9" y="21"/>
                  </a:lnTo>
                  <a:lnTo>
                    <a:pt x="13"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6" name="Freeform 50"/>
            <p:cNvSpPr>
              <a:spLocks/>
            </p:cNvSpPr>
            <p:nvPr/>
          </p:nvSpPr>
          <p:spPr bwMode="auto">
            <a:xfrm>
              <a:off x="4824" y="1014"/>
              <a:ext cx="30" cy="11"/>
            </a:xfrm>
            <a:custGeom>
              <a:avLst/>
              <a:gdLst>
                <a:gd name="T0" fmla="*/ 29 w 30"/>
                <a:gd name="T1" fmla="*/ 2 h 11"/>
                <a:gd name="T2" fmla="*/ 23 w 30"/>
                <a:gd name="T3" fmla="*/ 0 h 11"/>
                <a:gd name="T4" fmla="*/ 18 w 30"/>
                <a:gd name="T5" fmla="*/ 0 h 11"/>
                <a:gd name="T6" fmla="*/ 11 w 30"/>
                <a:gd name="T7" fmla="*/ 1 h 11"/>
                <a:gd name="T8" fmla="*/ 5 w 30"/>
                <a:gd name="T9" fmla="*/ 3 h 11"/>
                <a:gd name="T10" fmla="*/ 0 w 30"/>
                <a:gd name="T11" fmla="*/ 9 h 11"/>
                <a:gd name="T12" fmla="*/ 5 w 30"/>
                <a:gd name="T13" fmla="*/ 10 h 11"/>
                <a:gd name="T14" fmla="*/ 9 w 30"/>
                <a:gd name="T15" fmla="*/ 10 h 11"/>
                <a:gd name="T16" fmla="*/ 12 w 30"/>
                <a:gd name="T17" fmla="*/ 10 h 11"/>
                <a:gd name="T18" fmla="*/ 15 w 30"/>
                <a:gd name="T19" fmla="*/ 9 h 11"/>
                <a:gd name="T20" fmla="*/ 16 w 30"/>
                <a:gd name="T21" fmla="*/ 7 h 11"/>
                <a:gd name="T22" fmla="*/ 15 w 30"/>
                <a:gd name="T23" fmla="*/ 4 h 11"/>
                <a:gd name="T24" fmla="*/ 14 w 30"/>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
                  <a:moveTo>
                    <a:pt x="29" y="2"/>
                  </a:moveTo>
                  <a:lnTo>
                    <a:pt x="23" y="0"/>
                  </a:lnTo>
                  <a:lnTo>
                    <a:pt x="18" y="0"/>
                  </a:lnTo>
                  <a:lnTo>
                    <a:pt x="11" y="1"/>
                  </a:lnTo>
                  <a:lnTo>
                    <a:pt x="5" y="3"/>
                  </a:lnTo>
                  <a:lnTo>
                    <a:pt x="0" y="9"/>
                  </a:lnTo>
                  <a:lnTo>
                    <a:pt x="5" y="10"/>
                  </a:lnTo>
                  <a:lnTo>
                    <a:pt x="9" y="10"/>
                  </a:lnTo>
                  <a:lnTo>
                    <a:pt x="12" y="10"/>
                  </a:lnTo>
                  <a:lnTo>
                    <a:pt x="15" y="9"/>
                  </a:lnTo>
                  <a:lnTo>
                    <a:pt x="16" y="7"/>
                  </a:lnTo>
                  <a:lnTo>
                    <a:pt x="15" y="4"/>
                  </a:lnTo>
                  <a:lnTo>
                    <a:pt x="14"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7" name="Freeform 51"/>
            <p:cNvSpPr>
              <a:spLocks/>
            </p:cNvSpPr>
            <p:nvPr/>
          </p:nvSpPr>
          <p:spPr bwMode="auto">
            <a:xfrm>
              <a:off x="4878" y="1016"/>
              <a:ext cx="34" cy="13"/>
            </a:xfrm>
            <a:custGeom>
              <a:avLst/>
              <a:gdLst>
                <a:gd name="T0" fmla="*/ 33 w 34"/>
                <a:gd name="T1" fmla="*/ 12 h 13"/>
                <a:gd name="T2" fmla="*/ 29 w 34"/>
                <a:gd name="T3" fmla="*/ 10 h 13"/>
                <a:gd name="T4" fmla="*/ 25 w 34"/>
                <a:gd name="T5" fmla="*/ 8 h 13"/>
                <a:gd name="T6" fmla="*/ 22 w 34"/>
                <a:gd name="T7" fmla="*/ 4 h 13"/>
                <a:gd name="T8" fmla="*/ 16 w 34"/>
                <a:gd name="T9" fmla="*/ 5 h 13"/>
                <a:gd name="T10" fmla="*/ 11 w 34"/>
                <a:gd name="T11" fmla="*/ 4 h 13"/>
                <a:gd name="T12" fmla="*/ 6 w 34"/>
                <a:gd name="T13" fmla="*/ 3 h 13"/>
                <a:gd name="T14" fmla="*/ 0 w 34"/>
                <a:gd name="T15" fmla="*/ 0 h 13"/>
                <a:gd name="T16" fmla="*/ 4 w 34"/>
                <a:gd name="T17" fmla="*/ 3 h 13"/>
                <a:gd name="T18" fmla="*/ 6 w 34"/>
                <a:gd name="T19" fmla="*/ 6 h 13"/>
                <a:gd name="T20" fmla="*/ 8 w 34"/>
                <a:gd name="T21" fmla="*/ 8 h 13"/>
                <a:gd name="T22" fmla="*/ 12 w 34"/>
                <a:gd name="T23" fmla="*/ 9 h 13"/>
                <a:gd name="T24" fmla="*/ 15 w 34"/>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3">
                  <a:moveTo>
                    <a:pt x="33" y="12"/>
                  </a:moveTo>
                  <a:lnTo>
                    <a:pt x="29" y="10"/>
                  </a:lnTo>
                  <a:lnTo>
                    <a:pt x="25" y="8"/>
                  </a:lnTo>
                  <a:lnTo>
                    <a:pt x="22" y="4"/>
                  </a:lnTo>
                  <a:lnTo>
                    <a:pt x="16" y="5"/>
                  </a:lnTo>
                  <a:lnTo>
                    <a:pt x="11" y="4"/>
                  </a:lnTo>
                  <a:lnTo>
                    <a:pt x="6" y="3"/>
                  </a:lnTo>
                  <a:lnTo>
                    <a:pt x="0" y="0"/>
                  </a:lnTo>
                  <a:lnTo>
                    <a:pt x="4" y="3"/>
                  </a:lnTo>
                  <a:lnTo>
                    <a:pt x="6" y="6"/>
                  </a:lnTo>
                  <a:lnTo>
                    <a:pt x="8" y="8"/>
                  </a:lnTo>
                  <a:lnTo>
                    <a:pt x="12" y="9"/>
                  </a:lnTo>
                  <a:lnTo>
                    <a:pt x="1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8" name="Freeform 52"/>
            <p:cNvSpPr>
              <a:spLocks/>
            </p:cNvSpPr>
            <p:nvPr/>
          </p:nvSpPr>
          <p:spPr bwMode="auto">
            <a:xfrm>
              <a:off x="4820" y="1001"/>
              <a:ext cx="35" cy="13"/>
            </a:xfrm>
            <a:custGeom>
              <a:avLst/>
              <a:gdLst>
                <a:gd name="T0" fmla="*/ 33 w 35"/>
                <a:gd name="T1" fmla="*/ 3 h 13"/>
                <a:gd name="T2" fmla="*/ 34 w 35"/>
                <a:gd name="T3" fmla="*/ 6 h 13"/>
                <a:gd name="T4" fmla="*/ 34 w 35"/>
                <a:gd name="T5" fmla="*/ 8 h 13"/>
                <a:gd name="T6" fmla="*/ 32 w 35"/>
                <a:gd name="T7" fmla="*/ 10 h 13"/>
                <a:gd name="T8" fmla="*/ 28 w 35"/>
                <a:gd name="T9" fmla="*/ 11 h 13"/>
                <a:gd name="T10" fmla="*/ 23 w 35"/>
                <a:gd name="T11" fmla="*/ 9 h 13"/>
                <a:gd name="T12" fmla="*/ 18 w 35"/>
                <a:gd name="T13" fmla="*/ 8 h 13"/>
                <a:gd name="T14" fmla="*/ 13 w 35"/>
                <a:gd name="T15" fmla="*/ 9 h 13"/>
                <a:gd name="T16" fmla="*/ 9 w 35"/>
                <a:gd name="T17" fmla="*/ 11 h 13"/>
                <a:gd name="T18" fmla="*/ 4 w 35"/>
                <a:gd name="T19" fmla="*/ 12 h 13"/>
                <a:gd name="T20" fmla="*/ 0 w 35"/>
                <a:gd name="T21" fmla="*/ 11 h 13"/>
                <a:gd name="T22" fmla="*/ 0 w 35"/>
                <a:gd name="T23" fmla="*/ 8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6"/>
                  </a:lnTo>
                  <a:lnTo>
                    <a:pt x="34" y="8"/>
                  </a:lnTo>
                  <a:lnTo>
                    <a:pt x="32" y="10"/>
                  </a:lnTo>
                  <a:lnTo>
                    <a:pt x="28" y="11"/>
                  </a:lnTo>
                  <a:lnTo>
                    <a:pt x="23" y="9"/>
                  </a:lnTo>
                  <a:lnTo>
                    <a:pt x="18" y="8"/>
                  </a:lnTo>
                  <a:lnTo>
                    <a:pt x="13" y="9"/>
                  </a:lnTo>
                  <a:lnTo>
                    <a:pt x="9" y="11"/>
                  </a:lnTo>
                  <a:lnTo>
                    <a:pt x="4" y="12"/>
                  </a:lnTo>
                  <a:lnTo>
                    <a:pt x="0" y="11"/>
                  </a:lnTo>
                  <a:lnTo>
                    <a:pt x="0" y="8"/>
                  </a:lnTo>
                  <a:lnTo>
                    <a:pt x="2" y="4"/>
                  </a:lnTo>
                  <a:lnTo>
                    <a:pt x="7" y="2"/>
                  </a:lnTo>
                  <a:lnTo>
                    <a:pt x="14" y="0"/>
                  </a:lnTo>
                  <a:lnTo>
                    <a:pt x="21" y="0"/>
                  </a:lnTo>
                  <a:lnTo>
                    <a:pt x="28" y="1"/>
                  </a:lnTo>
                  <a:lnTo>
                    <a:pt x="33"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69" name="Freeform 53"/>
            <p:cNvSpPr>
              <a:spLocks/>
            </p:cNvSpPr>
            <p:nvPr/>
          </p:nvSpPr>
          <p:spPr bwMode="auto">
            <a:xfrm>
              <a:off x="4750" y="945"/>
              <a:ext cx="227" cy="126"/>
            </a:xfrm>
            <a:custGeom>
              <a:avLst/>
              <a:gdLst>
                <a:gd name="T0" fmla="*/ 220 w 227"/>
                <a:gd name="T1" fmla="*/ 112 h 126"/>
                <a:gd name="T2" fmla="*/ 209 w 227"/>
                <a:gd name="T3" fmla="*/ 123 h 126"/>
                <a:gd name="T4" fmla="*/ 204 w 227"/>
                <a:gd name="T5" fmla="*/ 114 h 126"/>
                <a:gd name="T6" fmla="*/ 200 w 227"/>
                <a:gd name="T7" fmla="*/ 94 h 126"/>
                <a:gd name="T8" fmla="*/ 189 w 227"/>
                <a:gd name="T9" fmla="*/ 73 h 126"/>
                <a:gd name="T10" fmla="*/ 168 w 227"/>
                <a:gd name="T11" fmla="*/ 45 h 126"/>
                <a:gd name="T12" fmla="*/ 154 w 227"/>
                <a:gd name="T13" fmla="*/ 47 h 126"/>
                <a:gd name="T14" fmla="*/ 132 w 227"/>
                <a:gd name="T15" fmla="*/ 54 h 126"/>
                <a:gd name="T16" fmla="*/ 118 w 227"/>
                <a:gd name="T17" fmla="*/ 56 h 126"/>
                <a:gd name="T18" fmla="*/ 103 w 227"/>
                <a:gd name="T19" fmla="*/ 53 h 126"/>
                <a:gd name="T20" fmla="*/ 83 w 227"/>
                <a:gd name="T21" fmla="*/ 45 h 126"/>
                <a:gd name="T22" fmla="*/ 70 w 227"/>
                <a:gd name="T23" fmla="*/ 41 h 126"/>
                <a:gd name="T24" fmla="*/ 60 w 227"/>
                <a:gd name="T25" fmla="*/ 38 h 126"/>
                <a:gd name="T26" fmla="*/ 53 w 227"/>
                <a:gd name="T27" fmla="*/ 48 h 126"/>
                <a:gd name="T28" fmla="*/ 37 w 227"/>
                <a:gd name="T29" fmla="*/ 59 h 126"/>
                <a:gd name="T30" fmla="*/ 28 w 227"/>
                <a:gd name="T31" fmla="*/ 74 h 126"/>
                <a:gd name="T32" fmla="*/ 27 w 227"/>
                <a:gd name="T33" fmla="*/ 92 h 126"/>
                <a:gd name="T34" fmla="*/ 20 w 227"/>
                <a:gd name="T35" fmla="*/ 105 h 126"/>
                <a:gd name="T36" fmla="*/ 20 w 227"/>
                <a:gd name="T37" fmla="*/ 116 h 126"/>
                <a:gd name="T38" fmla="*/ 10 w 227"/>
                <a:gd name="T39" fmla="*/ 112 h 126"/>
                <a:gd name="T40" fmla="*/ 5 w 227"/>
                <a:gd name="T41" fmla="*/ 97 h 126"/>
                <a:gd name="T42" fmla="*/ 0 w 227"/>
                <a:gd name="T43" fmla="*/ 72 h 126"/>
                <a:gd name="T44" fmla="*/ 7 w 227"/>
                <a:gd name="T45" fmla="*/ 48 h 126"/>
                <a:gd name="T46" fmla="*/ 19 w 227"/>
                <a:gd name="T47" fmla="*/ 31 h 126"/>
                <a:gd name="T48" fmla="*/ 36 w 227"/>
                <a:gd name="T49" fmla="*/ 23 h 126"/>
                <a:gd name="T50" fmla="*/ 51 w 227"/>
                <a:gd name="T51" fmla="*/ 23 h 126"/>
                <a:gd name="T52" fmla="*/ 64 w 227"/>
                <a:gd name="T53" fmla="*/ 19 h 126"/>
                <a:gd name="T54" fmla="*/ 85 w 227"/>
                <a:gd name="T55" fmla="*/ 7 h 126"/>
                <a:gd name="T56" fmla="*/ 108 w 227"/>
                <a:gd name="T57" fmla="*/ 1 h 126"/>
                <a:gd name="T58" fmla="*/ 135 w 227"/>
                <a:gd name="T59" fmla="*/ 0 h 126"/>
                <a:gd name="T60" fmla="*/ 165 w 227"/>
                <a:gd name="T61" fmla="*/ 4 h 126"/>
                <a:gd name="T62" fmla="*/ 184 w 227"/>
                <a:gd name="T63" fmla="*/ 12 h 126"/>
                <a:gd name="T64" fmla="*/ 193 w 227"/>
                <a:gd name="T65" fmla="*/ 27 h 126"/>
                <a:gd name="T66" fmla="*/ 189 w 227"/>
                <a:gd name="T67" fmla="*/ 41 h 126"/>
                <a:gd name="T68" fmla="*/ 201 w 227"/>
                <a:gd name="T69" fmla="*/ 46 h 126"/>
                <a:gd name="T70" fmla="*/ 212 w 227"/>
                <a:gd name="T71" fmla="*/ 52 h 126"/>
                <a:gd name="T72" fmla="*/ 220 w 227"/>
                <a:gd name="T73" fmla="*/ 60 h 126"/>
                <a:gd name="T74" fmla="*/ 226 w 227"/>
                <a:gd name="T75" fmla="*/ 74 h 126"/>
                <a:gd name="T76" fmla="*/ 226 w 227"/>
                <a:gd name="T77" fmla="*/ 9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126">
                  <a:moveTo>
                    <a:pt x="224" y="103"/>
                  </a:moveTo>
                  <a:lnTo>
                    <a:pt x="220" y="112"/>
                  </a:lnTo>
                  <a:lnTo>
                    <a:pt x="216" y="118"/>
                  </a:lnTo>
                  <a:lnTo>
                    <a:pt x="209" y="123"/>
                  </a:lnTo>
                  <a:lnTo>
                    <a:pt x="202" y="125"/>
                  </a:lnTo>
                  <a:lnTo>
                    <a:pt x="204" y="114"/>
                  </a:lnTo>
                  <a:lnTo>
                    <a:pt x="202" y="104"/>
                  </a:lnTo>
                  <a:lnTo>
                    <a:pt x="200" y="94"/>
                  </a:lnTo>
                  <a:lnTo>
                    <a:pt x="196" y="83"/>
                  </a:lnTo>
                  <a:lnTo>
                    <a:pt x="189" y="73"/>
                  </a:lnTo>
                  <a:lnTo>
                    <a:pt x="179" y="58"/>
                  </a:lnTo>
                  <a:lnTo>
                    <a:pt x="168" y="45"/>
                  </a:lnTo>
                  <a:lnTo>
                    <a:pt x="163" y="42"/>
                  </a:lnTo>
                  <a:lnTo>
                    <a:pt x="154" y="47"/>
                  </a:lnTo>
                  <a:lnTo>
                    <a:pt x="143" y="51"/>
                  </a:lnTo>
                  <a:lnTo>
                    <a:pt x="132" y="54"/>
                  </a:lnTo>
                  <a:lnTo>
                    <a:pt x="125" y="55"/>
                  </a:lnTo>
                  <a:lnTo>
                    <a:pt x="118" y="56"/>
                  </a:lnTo>
                  <a:lnTo>
                    <a:pt x="110" y="55"/>
                  </a:lnTo>
                  <a:lnTo>
                    <a:pt x="103" y="53"/>
                  </a:lnTo>
                  <a:lnTo>
                    <a:pt x="92" y="49"/>
                  </a:lnTo>
                  <a:lnTo>
                    <a:pt x="83" y="45"/>
                  </a:lnTo>
                  <a:lnTo>
                    <a:pt x="75" y="41"/>
                  </a:lnTo>
                  <a:lnTo>
                    <a:pt x="70" y="41"/>
                  </a:lnTo>
                  <a:lnTo>
                    <a:pt x="67" y="40"/>
                  </a:lnTo>
                  <a:lnTo>
                    <a:pt x="60" y="38"/>
                  </a:lnTo>
                  <a:lnTo>
                    <a:pt x="57" y="42"/>
                  </a:lnTo>
                  <a:lnTo>
                    <a:pt x="53" y="48"/>
                  </a:lnTo>
                  <a:lnTo>
                    <a:pt x="45" y="53"/>
                  </a:lnTo>
                  <a:lnTo>
                    <a:pt x="37" y="59"/>
                  </a:lnTo>
                  <a:lnTo>
                    <a:pt x="32" y="65"/>
                  </a:lnTo>
                  <a:lnTo>
                    <a:pt x="28" y="74"/>
                  </a:lnTo>
                  <a:lnTo>
                    <a:pt x="30" y="83"/>
                  </a:lnTo>
                  <a:lnTo>
                    <a:pt x="27" y="92"/>
                  </a:lnTo>
                  <a:lnTo>
                    <a:pt x="22" y="98"/>
                  </a:lnTo>
                  <a:lnTo>
                    <a:pt x="20" y="105"/>
                  </a:lnTo>
                  <a:lnTo>
                    <a:pt x="18" y="110"/>
                  </a:lnTo>
                  <a:lnTo>
                    <a:pt x="20" y="116"/>
                  </a:lnTo>
                  <a:lnTo>
                    <a:pt x="12" y="116"/>
                  </a:lnTo>
                  <a:lnTo>
                    <a:pt x="10" y="112"/>
                  </a:lnTo>
                  <a:lnTo>
                    <a:pt x="6" y="106"/>
                  </a:lnTo>
                  <a:lnTo>
                    <a:pt x="5" y="97"/>
                  </a:lnTo>
                  <a:lnTo>
                    <a:pt x="2" y="86"/>
                  </a:lnTo>
                  <a:lnTo>
                    <a:pt x="0" y="72"/>
                  </a:lnTo>
                  <a:lnTo>
                    <a:pt x="2" y="61"/>
                  </a:lnTo>
                  <a:lnTo>
                    <a:pt x="7" y="48"/>
                  </a:lnTo>
                  <a:lnTo>
                    <a:pt x="13" y="39"/>
                  </a:lnTo>
                  <a:lnTo>
                    <a:pt x="19" y="31"/>
                  </a:lnTo>
                  <a:lnTo>
                    <a:pt x="28" y="26"/>
                  </a:lnTo>
                  <a:lnTo>
                    <a:pt x="36" y="23"/>
                  </a:lnTo>
                  <a:lnTo>
                    <a:pt x="44" y="22"/>
                  </a:lnTo>
                  <a:lnTo>
                    <a:pt x="51" y="23"/>
                  </a:lnTo>
                  <a:lnTo>
                    <a:pt x="58" y="25"/>
                  </a:lnTo>
                  <a:lnTo>
                    <a:pt x="64" y="19"/>
                  </a:lnTo>
                  <a:lnTo>
                    <a:pt x="73" y="13"/>
                  </a:lnTo>
                  <a:lnTo>
                    <a:pt x="85" y="7"/>
                  </a:lnTo>
                  <a:lnTo>
                    <a:pt x="94" y="4"/>
                  </a:lnTo>
                  <a:lnTo>
                    <a:pt x="108" y="1"/>
                  </a:lnTo>
                  <a:lnTo>
                    <a:pt x="120" y="0"/>
                  </a:lnTo>
                  <a:lnTo>
                    <a:pt x="135" y="0"/>
                  </a:lnTo>
                  <a:lnTo>
                    <a:pt x="150" y="2"/>
                  </a:lnTo>
                  <a:lnTo>
                    <a:pt x="165" y="4"/>
                  </a:lnTo>
                  <a:lnTo>
                    <a:pt x="176" y="7"/>
                  </a:lnTo>
                  <a:lnTo>
                    <a:pt x="184" y="12"/>
                  </a:lnTo>
                  <a:lnTo>
                    <a:pt x="190" y="19"/>
                  </a:lnTo>
                  <a:lnTo>
                    <a:pt x="193" y="27"/>
                  </a:lnTo>
                  <a:lnTo>
                    <a:pt x="191" y="33"/>
                  </a:lnTo>
                  <a:lnTo>
                    <a:pt x="189" y="41"/>
                  </a:lnTo>
                  <a:lnTo>
                    <a:pt x="195" y="42"/>
                  </a:lnTo>
                  <a:lnTo>
                    <a:pt x="201" y="46"/>
                  </a:lnTo>
                  <a:lnTo>
                    <a:pt x="207" y="49"/>
                  </a:lnTo>
                  <a:lnTo>
                    <a:pt x="212" y="52"/>
                  </a:lnTo>
                  <a:lnTo>
                    <a:pt x="216" y="55"/>
                  </a:lnTo>
                  <a:lnTo>
                    <a:pt x="220" y="60"/>
                  </a:lnTo>
                  <a:lnTo>
                    <a:pt x="224" y="65"/>
                  </a:lnTo>
                  <a:lnTo>
                    <a:pt x="226" y="74"/>
                  </a:lnTo>
                  <a:lnTo>
                    <a:pt x="226" y="87"/>
                  </a:lnTo>
                  <a:lnTo>
                    <a:pt x="226" y="94"/>
                  </a:lnTo>
                  <a:lnTo>
                    <a:pt x="224" y="10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0" name="Freeform 54"/>
            <p:cNvSpPr>
              <a:spLocks/>
            </p:cNvSpPr>
            <p:nvPr/>
          </p:nvSpPr>
          <p:spPr bwMode="auto">
            <a:xfrm>
              <a:off x="4933" y="995"/>
              <a:ext cx="30" cy="56"/>
            </a:xfrm>
            <a:custGeom>
              <a:avLst/>
              <a:gdLst>
                <a:gd name="T0" fmla="*/ 24 w 30"/>
                <a:gd name="T1" fmla="*/ 32 h 56"/>
                <a:gd name="T2" fmla="*/ 26 w 30"/>
                <a:gd name="T3" fmla="*/ 35 h 56"/>
                <a:gd name="T4" fmla="*/ 27 w 30"/>
                <a:gd name="T5" fmla="*/ 39 h 56"/>
                <a:gd name="T6" fmla="*/ 29 w 30"/>
                <a:gd name="T7" fmla="*/ 42 h 56"/>
                <a:gd name="T8" fmla="*/ 29 w 30"/>
                <a:gd name="T9" fmla="*/ 45 h 56"/>
                <a:gd name="T10" fmla="*/ 28 w 30"/>
                <a:gd name="T11" fmla="*/ 49 h 56"/>
                <a:gd name="T12" fmla="*/ 27 w 30"/>
                <a:gd name="T13" fmla="*/ 52 h 56"/>
                <a:gd name="T14" fmla="*/ 25 w 30"/>
                <a:gd name="T15" fmla="*/ 55 h 56"/>
                <a:gd name="T16" fmla="*/ 23 w 30"/>
                <a:gd name="T17" fmla="*/ 53 h 56"/>
                <a:gd name="T18" fmla="*/ 22 w 30"/>
                <a:gd name="T19" fmla="*/ 49 h 56"/>
                <a:gd name="T20" fmla="*/ 22 w 30"/>
                <a:gd name="T21" fmla="*/ 46 h 56"/>
                <a:gd name="T22" fmla="*/ 23 w 30"/>
                <a:gd name="T23" fmla="*/ 43 h 56"/>
                <a:gd name="T24" fmla="*/ 24 w 30"/>
                <a:gd name="T25" fmla="*/ 40 h 56"/>
                <a:gd name="T26" fmla="*/ 23 w 30"/>
                <a:gd name="T27" fmla="*/ 37 h 56"/>
                <a:gd name="T28" fmla="*/ 22 w 30"/>
                <a:gd name="T29" fmla="*/ 33 h 56"/>
                <a:gd name="T30" fmla="*/ 20 w 30"/>
                <a:gd name="T31" fmla="*/ 30 h 56"/>
                <a:gd name="T32" fmla="*/ 19 w 30"/>
                <a:gd name="T33" fmla="*/ 28 h 56"/>
                <a:gd name="T34" fmla="*/ 18 w 30"/>
                <a:gd name="T35" fmla="*/ 32 h 56"/>
                <a:gd name="T36" fmla="*/ 19 w 30"/>
                <a:gd name="T37" fmla="*/ 36 h 56"/>
                <a:gd name="T38" fmla="*/ 20 w 30"/>
                <a:gd name="T39" fmla="*/ 37 h 56"/>
                <a:gd name="T40" fmla="*/ 18 w 30"/>
                <a:gd name="T41" fmla="*/ 39 h 56"/>
                <a:gd name="T42" fmla="*/ 16 w 30"/>
                <a:gd name="T43" fmla="*/ 38 h 56"/>
                <a:gd name="T44" fmla="*/ 15 w 30"/>
                <a:gd name="T45" fmla="*/ 36 h 56"/>
                <a:gd name="T46" fmla="*/ 14 w 30"/>
                <a:gd name="T47" fmla="*/ 35 h 56"/>
                <a:gd name="T48" fmla="*/ 14 w 30"/>
                <a:gd name="T49" fmla="*/ 33 h 56"/>
                <a:gd name="T50" fmla="*/ 15 w 30"/>
                <a:gd name="T51" fmla="*/ 30 h 56"/>
                <a:gd name="T52" fmla="*/ 16 w 30"/>
                <a:gd name="T53" fmla="*/ 29 h 56"/>
                <a:gd name="T54" fmla="*/ 16 w 30"/>
                <a:gd name="T55" fmla="*/ 27 h 56"/>
                <a:gd name="T56" fmla="*/ 17 w 30"/>
                <a:gd name="T57" fmla="*/ 24 h 56"/>
                <a:gd name="T58" fmla="*/ 16 w 30"/>
                <a:gd name="T59" fmla="*/ 22 h 56"/>
                <a:gd name="T60" fmla="*/ 14 w 30"/>
                <a:gd name="T61" fmla="*/ 21 h 56"/>
                <a:gd name="T62" fmla="*/ 12 w 30"/>
                <a:gd name="T63" fmla="*/ 20 h 56"/>
                <a:gd name="T64" fmla="*/ 10 w 30"/>
                <a:gd name="T65" fmla="*/ 20 h 56"/>
                <a:gd name="T66" fmla="*/ 11 w 30"/>
                <a:gd name="T67" fmla="*/ 17 h 56"/>
                <a:gd name="T68" fmla="*/ 11 w 30"/>
                <a:gd name="T69" fmla="*/ 16 h 56"/>
                <a:gd name="T70" fmla="*/ 11 w 30"/>
                <a:gd name="T71" fmla="*/ 13 h 56"/>
                <a:gd name="T72" fmla="*/ 10 w 30"/>
                <a:gd name="T73" fmla="*/ 12 h 56"/>
                <a:gd name="T74" fmla="*/ 10 w 30"/>
                <a:gd name="T75" fmla="*/ 10 h 56"/>
                <a:gd name="T76" fmla="*/ 8 w 30"/>
                <a:gd name="T77" fmla="*/ 8 h 56"/>
                <a:gd name="T78" fmla="*/ 7 w 30"/>
                <a:gd name="T79" fmla="*/ 6 h 56"/>
                <a:gd name="T80" fmla="*/ 6 w 30"/>
                <a:gd name="T81" fmla="*/ 4 h 56"/>
                <a:gd name="T82" fmla="*/ 4 w 30"/>
                <a:gd name="T83" fmla="*/ 3 h 56"/>
                <a:gd name="T84" fmla="*/ 3 w 30"/>
                <a:gd name="T85" fmla="*/ 1 h 56"/>
                <a:gd name="T86" fmla="*/ 1 w 30"/>
                <a:gd name="T87" fmla="*/ 0 h 56"/>
                <a:gd name="T88" fmla="*/ 0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24" y="32"/>
                  </a:moveTo>
                  <a:lnTo>
                    <a:pt x="26" y="35"/>
                  </a:lnTo>
                  <a:lnTo>
                    <a:pt x="27" y="39"/>
                  </a:lnTo>
                  <a:lnTo>
                    <a:pt x="29" y="42"/>
                  </a:lnTo>
                  <a:lnTo>
                    <a:pt x="29" y="45"/>
                  </a:lnTo>
                  <a:lnTo>
                    <a:pt x="28" y="49"/>
                  </a:lnTo>
                  <a:lnTo>
                    <a:pt x="27" y="52"/>
                  </a:lnTo>
                  <a:lnTo>
                    <a:pt x="25" y="55"/>
                  </a:lnTo>
                  <a:lnTo>
                    <a:pt x="23" y="53"/>
                  </a:lnTo>
                  <a:lnTo>
                    <a:pt x="22" y="49"/>
                  </a:lnTo>
                  <a:lnTo>
                    <a:pt x="22" y="46"/>
                  </a:lnTo>
                  <a:lnTo>
                    <a:pt x="23" y="43"/>
                  </a:lnTo>
                  <a:lnTo>
                    <a:pt x="24" y="40"/>
                  </a:lnTo>
                  <a:lnTo>
                    <a:pt x="23" y="37"/>
                  </a:lnTo>
                  <a:lnTo>
                    <a:pt x="22" y="33"/>
                  </a:lnTo>
                  <a:lnTo>
                    <a:pt x="20" y="30"/>
                  </a:lnTo>
                  <a:lnTo>
                    <a:pt x="19" y="28"/>
                  </a:lnTo>
                  <a:lnTo>
                    <a:pt x="18" y="32"/>
                  </a:lnTo>
                  <a:lnTo>
                    <a:pt x="19" y="36"/>
                  </a:lnTo>
                  <a:lnTo>
                    <a:pt x="20" y="37"/>
                  </a:lnTo>
                  <a:lnTo>
                    <a:pt x="18" y="39"/>
                  </a:lnTo>
                  <a:lnTo>
                    <a:pt x="16" y="38"/>
                  </a:lnTo>
                  <a:lnTo>
                    <a:pt x="15" y="36"/>
                  </a:lnTo>
                  <a:lnTo>
                    <a:pt x="14" y="35"/>
                  </a:lnTo>
                  <a:lnTo>
                    <a:pt x="14" y="33"/>
                  </a:lnTo>
                  <a:lnTo>
                    <a:pt x="15" y="30"/>
                  </a:lnTo>
                  <a:lnTo>
                    <a:pt x="16" y="29"/>
                  </a:lnTo>
                  <a:lnTo>
                    <a:pt x="16" y="27"/>
                  </a:lnTo>
                  <a:lnTo>
                    <a:pt x="17" y="24"/>
                  </a:lnTo>
                  <a:lnTo>
                    <a:pt x="16" y="22"/>
                  </a:lnTo>
                  <a:lnTo>
                    <a:pt x="14" y="21"/>
                  </a:lnTo>
                  <a:lnTo>
                    <a:pt x="12" y="20"/>
                  </a:lnTo>
                  <a:lnTo>
                    <a:pt x="10" y="20"/>
                  </a:lnTo>
                  <a:lnTo>
                    <a:pt x="11" y="17"/>
                  </a:lnTo>
                  <a:lnTo>
                    <a:pt x="11" y="16"/>
                  </a:lnTo>
                  <a:lnTo>
                    <a:pt x="11" y="13"/>
                  </a:lnTo>
                  <a:lnTo>
                    <a:pt x="10" y="12"/>
                  </a:lnTo>
                  <a:lnTo>
                    <a:pt x="10" y="10"/>
                  </a:lnTo>
                  <a:lnTo>
                    <a:pt x="8" y="8"/>
                  </a:lnTo>
                  <a:lnTo>
                    <a:pt x="7" y="6"/>
                  </a:lnTo>
                  <a:lnTo>
                    <a:pt x="6" y="4"/>
                  </a:lnTo>
                  <a:lnTo>
                    <a:pt x="4" y="3"/>
                  </a:lnTo>
                  <a:lnTo>
                    <a:pt x="3" y="1"/>
                  </a:lnTo>
                  <a:lnTo>
                    <a:pt x="1"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1" name="Freeform 55"/>
            <p:cNvSpPr>
              <a:spLocks/>
            </p:cNvSpPr>
            <p:nvPr/>
          </p:nvSpPr>
          <p:spPr bwMode="auto">
            <a:xfrm>
              <a:off x="4817" y="963"/>
              <a:ext cx="117" cy="33"/>
            </a:xfrm>
            <a:custGeom>
              <a:avLst/>
              <a:gdLst>
                <a:gd name="T0" fmla="*/ 3 w 117"/>
                <a:gd name="T1" fmla="*/ 13 h 33"/>
                <a:gd name="T2" fmla="*/ 11 w 117"/>
                <a:gd name="T3" fmla="*/ 15 h 33"/>
                <a:gd name="T4" fmla="*/ 18 w 117"/>
                <a:gd name="T5" fmla="*/ 18 h 33"/>
                <a:gd name="T6" fmla="*/ 24 w 117"/>
                <a:gd name="T7" fmla="*/ 22 h 33"/>
                <a:gd name="T8" fmla="*/ 28 w 117"/>
                <a:gd name="T9" fmla="*/ 26 h 33"/>
                <a:gd name="T10" fmla="*/ 34 w 117"/>
                <a:gd name="T11" fmla="*/ 29 h 33"/>
                <a:gd name="T12" fmla="*/ 41 w 117"/>
                <a:gd name="T13" fmla="*/ 31 h 33"/>
                <a:gd name="T14" fmla="*/ 49 w 117"/>
                <a:gd name="T15" fmla="*/ 32 h 33"/>
                <a:gd name="T16" fmla="*/ 58 w 117"/>
                <a:gd name="T17" fmla="*/ 32 h 33"/>
                <a:gd name="T18" fmla="*/ 68 w 117"/>
                <a:gd name="T19" fmla="*/ 31 h 33"/>
                <a:gd name="T20" fmla="*/ 74 w 117"/>
                <a:gd name="T21" fmla="*/ 29 h 33"/>
                <a:gd name="T22" fmla="*/ 81 w 117"/>
                <a:gd name="T23" fmla="*/ 27 h 33"/>
                <a:gd name="T24" fmla="*/ 87 w 117"/>
                <a:gd name="T25" fmla="*/ 24 h 33"/>
                <a:gd name="T26" fmla="*/ 91 w 117"/>
                <a:gd name="T27" fmla="*/ 19 h 33"/>
                <a:gd name="T28" fmla="*/ 88 w 117"/>
                <a:gd name="T29" fmla="*/ 20 h 33"/>
                <a:gd name="T30" fmla="*/ 81 w 117"/>
                <a:gd name="T31" fmla="*/ 22 h 33"/>
                <a:gd name="T32" fmla="*/ 74 w 117"/>
                <a:gd name="T33" fmla="*/ 23 h 33"/>
                <a:gd name="T34" fmla="*/ 64 w 117"/>
                <a:gd name="T35" fmla="*/ 23 h 33"/>
                <a:gd name="T36" fmla="*/ 53 w 117"/>
                <a:gd name="T37" fmla="*/ 22 h 33"/>
                <a:gd name="T38" fmla="*/ 42 w 117"/>
                <a:gd name="T39" fmla="*/ 20 h 33"/>
                <a:gd name="T40" fmla="*/ 33 w 117"/>
                <a:gd name="T41" fmla="*/ 17 h 33"/>
                <a:gd name="T42" fmla="*/ 27 w 117"/>
                <a:gd name="T43" fmla="*/ 14 h 33"/>
                <a:gd name="T44" fmla="*/ 29 w 117"/>
                <a:gd name="T45" fmla="*/ 12 h 33"/>
                <a:gd name="T46" fmla="*/ 38 w 117"/>
                <a:gd name="T47" fmla="*/ 14 h 33"/>
                <a:gd name="T48" fmla="*/ 47 w 117"/>
                <a:gd name="T49" fmla="*/ 16 h 33"/>
                <a:gd name="T50" fmla="*/ 55 w 117"/>
                <a:gd name="T51" fmla="*/ 17 h 33"/>
                <a:gd name="T52" fmla="*/ 64 w 117"/>
                <a:gd name="T53" fmla="*/ 16 h 33"/>
                <a:gd name="T54" fmla="*/ 71 w 117"/>
                <a:gd name="T55" fmla="*/ 10 h 33"/>
                <a:gd name="T56" fmla="*/ 80 w 117"/>
                <a:gd name="T57" fmla="*/ 8 h 33"/>
                <a:gd name="T58" fmla="*/ 89 w 117"/>
                <a:gd name="T59" fmla="*/ 8 h 33"/>
                <a:gd name="T60" fmla="*/ 98 w 117"/>
                <a:gd name="T61" fmla="*/ 3 h 33"/>
                <a:gd name="T62" fmla="*/ 109 w 117"/>
                <a:gd name="T63" fmla="*/ 0 h 33"/>
                <a:gd name="T64" fmla="*/ 116 w 117"/>
                <a:gd name="T65" fmla="*/ 1 h 33"/>
                <a:gd name="T66" fmla="*/ 113 w 117"/>
                <a:gd name="T67" fmla="*/ 8 h 33"/>
                <a:gd name="T68" fmla="*/ 104 w 117"/>
                <a:gd name="T69" fmla="*/ 11 h 33"/>
                <a:gd name="T70" fmla="*/ 93 w 117"/>
                <a:gd name="T71" fmla="*/ 11 h 33"/>
                <a:gd name="T72" fmla="*/ 89 w 117"/>
                <a:gd name="T73" fmla="*/ 13 h 33"/>
                <a:gd name="T74" fmla="*/ 86 w 117"/>
                <a:gd name="T75" fmla="*/ 17 h 33"/>
                <a:gd name="T76" fmla="*/ 79 w 117"/>
                <a:gd name="T77" fmla="*/ 19 h 33"/>
                <a:gd name="T78" fmla="*/ 72 w 117"/>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33">
                  <a:moveTo>
                    <a:pt x="0" y="14"/>
                  </a:moveTo>
                  <a:lnTo>
                    <a:pt x="3" y="13"/>
                  </a:lnTo>
                  <a:lnTo>
                    <a:pt x="7" y="14"/>
                  </a:lnTo>
                  <a:lnTo>
                    <a:pt x="11" y="15"/>
                  </a:lnTo>
                  <a:lnTo>
                    <a:pt x="15" y="16"/>
                  </a:lnTo>
                  <a:lnTo>
                    <a:pt x="18" y="18"/>
                  </a:lnTo>
                  <a:lnTo>
                    <a:pt x="21" y="20"/>
                  </a:lnTo>
                  <a:lnTo>
                    <a:pt x="24" y="22"/>
                  </a:lnTo>
                  <a:lnTo>
                    <a:pt x="26" y="24"/>
                  </a:lnTo>
                  <a:lnTo>
                    <a:pt x="28" y="26"/>
                  </a:lnTo>
                  <a:lnTo>
                    <a:pt x="31" y="27"/>
                  </a:lnTo>
                  <a:lnTo>
                    <a:pt x="34" y="29"/>
                  </a:lnTo>
                  <a:lnTo>
                    <a:pt x="38" y="30"/>
                  </a:lnTo>
                  <a:lnTo>
                    <a:pt x="41" y="31"/>
                  </a:lnTo>
                  <a:lnTo>
                    <a:pt x="44" y="32"/>
                  </a:lnTo>
                  <a:lnTo>
                    <a:pt x="49" y="32"/>
                  </a:lnTo>
                  <a:lnTo>
                    <a:pt x="55" y="32"/>
                  </a:lnTo>
                  <a:lnTo>
                    <a:pt x="58" y="32"/>
                  </a:lnTo>
                  <a:lnTo>
                    <a:pt x="64" y="32"/>
                  </a:lnTo>
                  <a:lnTo>
                    <a:pt x="68" y="31"/>
                  </a:lnTo>
                  <a:lnTo>
                    <a:pt x="71" y="30"/>
                  </a:lnTo>
                  <a:lnTo>
                    <a:pt x="74" y="29"/>
                  </a:lnTo>
                  <a:lnTo>
                    <a:pt x="77" y="29"/>
                  </a:lnTo>
                  <a:lnTo>
                    <a:pt x="81" y="27"/>
                  </a:lnTo>
                  <a:lnTo>
                    <a:pt x="84" y="25"/>
                  </a:lnTo>
                  <a:lnTo>
                    <a:pt x="87" y="24"/>
                  </a:lnTo>
                  <a:lnTo>
                    <a:pt x="89" y="22"/>
                  </a:lnTo>
                  <a:lnTo>
                    <a:pt x="91" y="19"/>
                  </a:lnTo>
                  <a:lnTo>
                    <a:pt x="92" y="16"/>
                  </a:lnTo>
                  <a:lnTo>
                    <a:pt x="88" y="20"/>
                  </a:lnTo>
                  <a:lnTo>
                    <a:pt x="84" y="22"/>
                  </a:lnTo>
                  <a:lnTo>
                    <a:pt x="81" y="22"/>
                  </a:lnTo>
                  <a:lnTo>
                    <a:pt x="78" y="23"/>
                  </a:lnTo>
                  <a:lnTo>
                    <a:pt x="74" y="23"/>
                  </a:lnTo>
                  <a:lnTo>
                    <a:pt x="69" y="23"/>
                  </a:lnTo>
                  <a:lnTo>
                    <a:pt x="64" y="23"/>
                  </a:lnTo>
                  <a:lnTo>
                    <a:pt x="60" y="22"/>
                  </a:lnTo>
                  <a:lnTo>
                    <a:pt x="53" y="22"/>
                  </a:lnTo>
                  <a:lnTo>
                    <a:pt x="47" y="21"/>
                  </a:lnTo>
                  <a:lnTo>
                    <a:pt x="42" y="20"/>
                  </a:lnTo>
                  <a:lnTo>
                    <a:pt x="39" y="19"/>
                  </a:lnTo>
                  <a:lnTo>
                    <a:pt x="33" y="17"/>
                  </a:lnTo>
                  <a:lnTo>
                    <a:pt x="30" y="16"/>
                  </a:lnTo>
                  <a:lnTo>
                    <a:pt x="27" y="14"/>
                  </a:lnTo>
                  <a:lnTo>
                    <a:pt x="25" y="12"/>
                  </a:lnTo>
                  <a:lnTo>
                    <a:pt x="29" y="12"/>
                  </a:lnTo>
                  <a:lnTo>
                    <a:pt x="33" y="13"/>
                  </a:lnTo>
                  <a:lnTo>
                    <a:pt x="38" y="14"/>
                  </a:lnTo>
                  <a:lnTo>
                    <a:pt x="43" y="15"/>
                  </a:lnTo>
                  <a:lnTo>
                    <a:pt x="47" y="16"/>
                  </a:lnTo>
                  <a:lnTo>
                    <a:pt x="50" y="16"/>
                  </a:lnTo>
                  <a:lnTo>
                    <a:pt x="55" y="17"/>
                  </a:lnTo>
                  <a:lnTo>
                    <a:pt x="59" y="17"/>
                  </a:lnTo>
                  <a:lnTo>
                    <a:pt x="64" y="16"/>
                  </a:lnTo>
                  <a:lnTo>
                    <a:pt x="68" y="13"/>
                  </a:lnTo>
                  <a:lnTo>
                    <a:pt x="71" y="10"/>
                  </a:lnTo>
                  <a:lnTo>
                    <a:pt x="75" y="9"/>
                  </a:lnTo>
                  <a:lnTo>
                    <a:pt x="80" y="8"/>
                  </a:lnTo>
                  <a:lnTo>
                    <a:pt x="84" y="9"/>
                  </a:lnTo>
                  <a:lnTo>
                    <a:pt x="89" y="8"/>
                  </a:lnTo>
                  <a:lnTo>
                    <a:pt x="93" y="5"/>
                  </a:lnTo>
                  <a:lnTo>
                    <a:pt x="98" y="3"/>
                  </a:lnTo>
                  <a:lnTo>
                    <a:pt x="102" y="0"/>
                  </a:lnTo>
                  <a:lnTo>
                    <a:pt x="109" y="0"/>
                  </a:lnTo>
                  <a:lnTo>
                    <a:pt x="113" y="1"/>
                  </a:lnTo>
                  <a:lnTo>
                    <a:pt x="116" y="1"/>
                  </a:lnTo>
                  <a:lnTo>
                    <a:pt x="115" y="5"/>
                  </a:lnTo>
                  <a:lnTo>
                    <a:pt x="113" y="8"/>
                  </a:lnTo>
                  <a:lnTo>
                    <a:pt x="110" y="10"/>
                  </a:lnTo>
                  <a:lnTo>
                    <a:pt x="104" y="11"/>
                  </a:lnTo>
                  <a:lnTo>
                    <a:pt x="98" y="12"/>
                  </a:lnTo>
                  <a:lnTo>
                    <a:pt x="93" y="11"/>
                  </a:lnTo>
                  <a:lnTo>
                    <a:pt x="89" y="11"/>
                  </a:lnTo>
                  <a:lnTo>
                    <a:pt x="89" y="13"/>
                  </a:lnTo>
                  <a:lnTo>
                    <a:pt x="87" y="16"/>
                  </a:lnTo>
                  <a:lnTo>
                    <a:pt x="86" y="17"/>
                  </a:lnTo>
                  <a:lnTo>
                    <a:pt x="82" y="19"/>
                  </a:lnTo>
                  <a:lnTo>
                    <a:pt x="79" y="19"/>
                  </a:lnTo>
                  <a:lnTo>
                    <a:pt x="75" y="19"/>
                  </a:lnTo>
                  <a:lnTo>
                    <a:pt x="72" y="18"/>
                  </a:lnTo>
                  <a:lnTo>
                    <a:pt x="6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2" name="Freeform 56"/>
            <p:cNvSpPr>
              <a:spLocks/>
            </p:cNvSpPr>
            <p:nvPr/>
          </p:nvSpPr>
          <p:spPr bwMode="auto">
            <a:xfrm>
              <a:off x="4770" y="979"/>
              <a:ext cx="39" cy="58"/>
            </a:xfrm>
            <a:custGeom>
              <a:avLst/>
              <a:gdLst>
                <a:gd name="T0" fmla="*/ 29 w 39"/>
                <a:gd name="T1" fmla="*/ 1 h 58"/>
                <a:gd name="T2" fmla="*/ 25 w 39"/>
                <a:gd name="T3" fmla="*/ 3 h 58"/>
                <a:gd name="T4" fmla="*/ 21 w 39"/>
                <a:gd name="T5" fmla="*/ 6 h 58"/>
                <a:gd name="T6" fmla="*/ 16 w 39"/>
                <a:gd name="T7" fmla="*/ 9 h 58"/>
                <a:gd name="T8" fmla="*/ 12 w 39"/>
                <a:gd name="T9" fmla="*/ 11 h 58"/>
                <a:gd name="T10" fmla="*/ 10 w 39"/>
                <a:gd name="T11" fmla="*/ 13 h 58"/>
                <a:gd name="T12" fmla="*/ 8 w 39"/>
                <a:gd name="T13" fmla="*/ 15 h 58"/>
                <a:gd name="T14" fmla="*/ 6 w 39"/>
                <a:gd name="T15" fmla="*/ 18 h 58"/>
                <a:gd name="T16" fmla="*/ 6 w 39"/>
                <a:gd name="T17" fmla="*/ 22 h 58"/>
                <a:gd name="T18" fmla="*/ 7 w 39"/>
                <a:gd name="T19" fmla="*/ 25 h 58"/>
                <a:gd name="T20" fmla="*/ 6 w 39"/>
                <a:gd name="T21" fmla="*/ 28 h 58"/>
                <a:gd name="T22" fmla="*/ 5 w 39"/>
                <a:gd name="T23" fmla="*/ 33 h 58"/>
                <a:gd name="T24" fmla="*/ 3 w 39"/>
                <a:gd name="T25" fmla="*/ 37 h 58"/>
                <a:gd name="T26" fmla="*/ 0 w 39"/>
                <a:gd name="T27" fmla="*/ 40 h 58"/>
                <a:gd name="T28" fmla="*/ 2 w 39"/>
                <a:gd name="T29" fmla="*/ 45 h 58"/>
                <a:gd name="T30" fmla="*/ 4 w 39"/>
                <a:gd name="T31" fmla="*/ 50 h 58"/>
                <a:gd name="T32" fmla="*/ 5 w 39"/>
                <a:gd name="T33" fmla="*/ 53 h 58"/>
                <a:gd name="T34" fmla="*/ 6 w 39"/>
                <a:gd name="T35" fmla="*/ 57 h 58"/>
                <a:gd name="T36" fmla="*/ 7 w 39"/>
                <a:gd name="T37" fmla="*/ 55 h 58"/>
                <a:gd name="T38" fmla="*/ 8 w 39"/>
                <a:gd name="T39" fmla="*/ 52 h 58"/>
                <a:gd name="T40" fmla="*/ 9 w 39"/>
                <a:gd name="T41" fmla="*/ 49 h 58"/>
                <a:gd name="T42" fmla="*/ 8 w 39"/>
                <a:gd name="T43" fmla="*/ 45 h 58"/>
                <a:gd name="T44" fmla="*/ 8 w 39"/>
                <a:gd name="T45" fmla="*/ 42 h 58"/>
                <a:gd name="T46" fmla="*/ 7 w 39"/>
                <a:gd name="T47" fmla="*/ 38 h 58"/>
                <a:gd name="T48" fmla="*/ 7 w 39"/>
                <a:gd name="T49" fmla="*/ 34 h 58"/>
                <a:gd name="T50" fmla="*/ 8 w 39"/>
                <a:gd name="T51" fmla="*/ 31 h 58"/>
                <a:gd name="T52" fmla="*/ 10 w 39"/>
                <a:gd name="T53" fmla="*/ 28 h 58"/>
                <a:gd name="T54" fmla="*/ 11 w 39"/>
                <a:gd name="T55" fmla="*/ 24 h 58"/>
                <a:gd name="T56" fmla="*/ 13 w 39"/>
                <a:gd name="T57" fmla="*/ 21 h 58"/>
                <a:gd name="T58" fmla="*/ 15 w 39"/>
                <a:gd name="T59" fmla="*/ 20 h 58"/>
                <a:gd name="T60" fmla="*/ 15 w 39"/>
                <a:gd name="T61" fmla="*/ 22 h 58"/>
                <a:gd name="T62" fmla="*/ 14 w 39"/>
                <a:gd name="T63" fmla="*/ 26 h 58"/>
                <a:gd name="T64" fmla="*/ 18 w 39"/>
                <a:gd name="T65" fmla="*/ 22 h 58"/>
                <a:gd name="T66" fmla="*/ 19 w 39"/>
                <a:gd name="T67" fmla="*/ 20 h 58"/>
                <a:gd name="T68" fmla="*/ 21 w 39"/>
                <a:gd name="T69" fmla="*/ 18 h 58"/>
                <a:gd name="T70" fmla="*/ 25 w 39"/>
                <a:gd name="T71" fmla="*/ 16 h 58"/>
                <a:gd name="T72" fmla="*/ 29 w 39"/>
                <a:gd name="T73" fmla="*/ 13 h 58"/>
                <a:gd name="T74" fmla="*/ 32 w 39"/>
                <a:gd name="T75" fmla="*/ 11 h 58"/>
                <a:gd name="T76" fmla="*/ 35 w 39"/>
                <a:gd name="T77" fmla="*/ 7 h 58"/>
                <a:gd name="T78" fmla="*/ 37 w 39"/>
                <a:gd name="T79" fmla="*/ 4 h 58"/>
                <a:gd name="T80" fmla="*/ 38 w 39"/>
                <a:gd name="T81" fmla="*/ 1 h 58"/>
                <a:gd name="T82" fmla="*/ 36 w 39"/>
                <a:gd name="T83" fmla="*/ 0 h 58"/>
                <a:gd name="T84" fmla="*/ 32 w 39"/>
                <a:gd name="T85" fmla="*/ 0 h 58"/>
                <a:gd name="T86" fmla="*/ 29 w 39"/>
                <a:gd name="T8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8">
                  <a:moveTo>
                    <a:pt x="29" y="1"/>
                  </a:moveTo>
                  <a:lnTo>
                    <a:pt x="25" y="3"/>
                  </a:lnTo>
                  <a:lnTo>
                    <a:pt x="21" y="6"/>
                  </a:lnTo>
                  <a:lnTo>
                    <a:pt x="16" y="9"/>
                  </a:lnTo>
                  <a:lnTo>
                    <a:pt x="12" y="11"/>
                  </a:lnTo>
                  <a:lnTo>
                    <a:pt x="10" y="13"/>
                  </a:lnTo>
                  <a:lnTo>
                    <a:pt x="8" y="15"/>
                  </a:lnTo>
                  <a:lnTo>
                    <a:pt x="6" y="18"/>
                  </a:lnTo>
                  <a:lnTo>
                    <a:pt x="6" y="22"/>
                  </a:lnTo>
                  <a:lnTo>
                    <a:pt x="7" y="25"/>
                  </a:lnTo>
                  <a:lnTo>
                    <a:pt x="6" y="28"/>
                  </a:lnTo>
                  <a:lnTo>
                    <a:pt x="5" y="33"/>
                  </a:lnTo>
                  <a:lnTo>
                    <a:pt x="3" y="37"/>
                  </a:lnTo>
                  <a:lnTo>
                    <a:pt x="0" y="40"/>
                  </a:lnTo>
                  <a:lnTo>
                    <a:pt x="2" y="45"/>
                  </a:lnTo>
                  <a:lnTo>
                    <a:pt x="4" y="50"/>
                  </a:lnTo>
                  <a:lnTo>
                    <a:pt x="5" y="53"/>
                  </a:lnTo>
                  <a:lnTo>
                    <a:pt x="6" y="57"/>
                  </a:lnTo>
                  <a:lnTo>
                    <a:pt x="7" y="55"/>
                  </a:lnTo>
                  <a:lnTo>
                    <a:pt x="8" y="52"/>
                  </a:lnTo>
                  <a:lnTo>
                    <a:pt x="9" y="49"/>
                  </a:lnTo>
                  <a:lnTo>
                    <a:pt x="8" y="45"/>
                  </a:lnTo>
                  <a:lnTo>
                    <a:pt x="8" y="42"/>
                  </a:lnTo>
                  <a:lnTo>
                    <a:pt x="7" y="38"/>
                  </a:lnTo>
                  <a:lnTo>
                    <a:pt x="7" y="34"/>
                  </a:lnTo>
                  <a:lnTo>
                    <a:pt x="8" y="31"/>
                  </a:lnTo>
                  <a:lnTo>
                    <a:pt x="10" y="28"/>
                  </a:lnTo>
                  <a:lnTo>
                    <a:pt x="11" y="24"/>
                  </a:lnTo>
                  <a:lnTo>
                    <a:pt x="13" y="21"/>
                  </a:lnTo>
                  <a:lnTo>
                    <a:pt x="15" y="20"/>
                  </a:lnTo>
                  <a:lnTo>
                    <a:pt x="15" y="22"/>
                  </a:lnTo>
                  <a:lnTo>
                    <a:pt x="14" y="26"/>
                  </a:lnTo>
                  <a:lnTo>
                    <a:pt x="18" y="22"/>
                  </a:lnTo>
                  <a:lnTo>
                    <a:pt x="19" y="20"/>
                  </a:lnTo>
                  <a:lnTo>
                    <a:pt x="21" y="18"/>
                  </a:lnTo>
                  <a:lnTo>
                    <a:pt x="25" y="16"/>
                  </a:lnTo>
                  <a:lnTo>
                    <a:pt x="29" y="13"/>
                  </a:lnTo>
                  <a:lnTo>
                    <a:pt x="32" y="11"/>
                  </a:lnTo>
                  <a:lnTo>
                    <a:pt x="35" y="7"/>
                  </a:lnTo>
                  <a:lnTo>
                    <a:pt x="37" y="4"/>
                  </a:lnTo>
                  <a:lnTo>
                    <a:pt x="38" y="1"/>
                  </a:lnTo>
                  <a:lnTo>
                    <a:pt x="36" y="0"/>
                  </a:lnTo>
                  <a:lnTo>
                    <a:pt x="32" y="0"/>
                  </a:lnTo>
                  <a:lnTo>
                    <a:pt x="2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3" name="Freeform 57"/>
            <p:cNvSpPr>
              <a:spLocks/>
            </p:cNvSpPr>
            <p:nvPr/>
          </p:nvSpPr>
          <p:spPr bwMode="auto">
            <a:xfrm>
              <a:off x="4780" y="952"/>
              <a:ext cx="45" cy="20"/>
            </a:xfrm>
            <a:custGeom>
              <a:avLst/>
              <a:gdLst>
                <a:gd name="T0" fmla="*/ 44 w 45"/>
                <a:gd name="T1" fmla="*/ 3 h 20"/>
                <a:gd name="T2" fmla="*/ 39 w 45"/>
                <a:gd name="T3" fmla="*/ 3 h 20"/>
                <a:gd name="T4" fmla="*/ 34 w 45"/>
                <a:gd name="T5" fmla="*/ 3 h 20"/>
                <a:gd name="T6" fmla="*/ 32 w 45"/>
                <a:gd name="T7" fmla="*/ 5 h 20"/>
                <a:gd name="T8" fmla="*/ 30 w 45"/>
                <a:gd name="T9" fmla="*/ 8 h 20"/>
                <a:gd name="T10" fmla="*/ 29 w 45"/>
                <a:gd name="T11" fmla="*/ 11 h 20"/>
                <a:gd name="T12" fmla="*/ 29 w 45"/>
                <a:gd name="T13" fmla="*/ 14 h 20"/>
                <a:gd name="T14" fmla="*/ 28 w 45"/>
                <a:gd name="T15" fmla="*/ 16 h 20"/>
                <a:gd name="T16" fmla="*/ 28 w 45"/>
                <a:gd name="T17" fmla="*/ 17 h 20"/>
                <a:gd name="T18" fmla="*/ 27 w 45"/>
                <a:gd name="T19" fmla="*/ 14 h 20"/>
                <a:gd name="T20" fmla="*/ 26 w 45"/>
                <a:gd name="T21" fmla="*/ 11 h 20"/>
                <a:gd name="T22" fmla="*/ 26 w 45"/>
                <a:gd name="T23" fmla="*/ 8 h 20"/>
                <a:gd name="T24" fmla="*/ 27 w 45"/>
                <a:gd name="T25" fmla="*/ 5 h 20"/>
                <a:gd name="T26" fmla="*/ 30 w 45"/>
                <a:gd name="T27" fmla="*/ 2 h 20"/>
                <a:gd name="T28" fmla="*/ 32 w 45"/>
                <a:gd name="T29" fmla="*/ 0 h 20"/>
                <a:gd name="T30" fmla="*/ 28 w 45"/>
                <a:gd name="T31" fmla="*/ 1 h 20"/>
                <a:gd name="T32" fmla="*/ 25 w 45"/>
                <a:gd name="T33" fmla="*/ 5 h 20"/>
                <a:gd name="T34" fmla="*/ 24 w 45"/>
                <a:gd name="T35" fmla="*/ 8 h 20"/>
                <a:gd name="T36" fmla="*/ 23 w 45"/>
                <a:gd name="T37" fmla="*/ 11 h 20"/>
                <a:gd name="T38" fmla="*/ 24 w 45"/>
                <a:gd name="T39" fmla="*/ 14 h 20"/>
                <a:gd name="T40" fmla="*/ 24 w 45"/>
                <a:gd name="T41" fmla="*/ 15 h 20"/>
                <a:gd name="T42" fmla="*/ 22 w 45"/>
                <a:gd name="T43" fmla="*/ 12 h 20"/>
                <a:gd name="T44" fmla="*/ 20 w 45"/>
                <a:gd name="T45" fmla="*/ 9 h 20"/>
                <a:gd name="T46" fmla="*/ 17 w 45"/>
                <a:gd name="T47" fmla="*/ 7 h 20"/>
                <a:gd name="T48" fmla="*/ 12 w 45"/>
                <a:gd name="T49" fmla="*/ 5 h 20"/>
                <a:gd name="T50" fmla="*/ 8 w 45"/>
                <a:gd name="T51" fmla="*/ 5 h 20"/>
                <a:gd name="T52" fmla="*/ 5 w 45"/>
                <a:gd name="T53" fmla="*/ 5 h 20"/>
                <a:gd name="T54" fmla="*/ 2 w 45"/>
                <a:gd name="T55" fmla="*/ 6 h 20"/>
                <a:gd name="T56" fmla="*/ 0 w 45"/>
                <a:gd name="T57" fmla="*/ 6 h 20"/>
                <a:gd name="T58" fmla="*/ 3 w 45"/>
                <a:gd name="T59" fmla="*/ 7 h 20"/>
                <a:gd name="T60" fmla="*/ 5 w 45"/>
                <a:gd name="T61" fmla="*/ 8 h 20"/>
                <a:gd name="T62" fmla="*/ 8 w 45"/>
                <a:gd name="T63" fmla="*/ 8 h 20"/>
                <a:gd name="T64" fmla="*/ 12 w 45"/>
                <a:gd name="T65" fmla="*/ 8 h 20"/>
                <a:gd name="T66" fmla="*/ 14 w 45"/>
                <a:gd name="T67" fmla="*/ 10 h 20"/>
                <a:gd name="T68" fmla="*/ 16 w 45"/>
                <a:gd name="T69" fmla="*/ 12 h 20"/>
                <a:gd name="T70" fmla="*/ 18 w 45"/>
                <a:gd name="T71" fmla="*/ 14 h 20"/>
                <a:gd name="T72" fmla="*/ 19 w 45"/>
                <a:gd name="T73" fmla="*/ 16 h 20"/>
                <a:gd name="T74" fmla="*/ 19 w 45"/>
                <a:gd name="T7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0">
                  <a:moveTo>
                    <a:pt x="44" y="3"/>
                  </a:moveTo>
                  <a:lnTo>
                    <a:pt x="39" y="3"/>
                  </a:lnTo>
                  <a:lnTo>
                    <a:pt x="34" y="3"/>
                  </a:lnTo>
                  <a:lnTo>
                    <a:pt x="32" y="5"/>
                  </a:lnTo>
                  <a:lnTo>
                    <a:pt x="30" y="8"/>
                  </a:lnTo>
                  <a:lnTo>
                    <a:pt x="29" y="11"/>
                  </a:lnTo>
                  <a:lnTo>
                    <a:pt x="29" y="14"/>
                  </a:lnTo>
                  <a:lnTo>
                    <a:pt x="28" y="16"/>
                  </a:lnTo>
                  <a:lnTo>
                    <a:pt x="28" y="17"/>
                  </a:lnTo>
                  <a:lnTo>
                    <a:pt x="27" y="14"/>
                  </a:lnTo>
                  <a:lnTo>
                    <a:pt x="26" y="11"/>
                  </a:lnTo>
                  <a:lnTo>
                    <a:pt x="26" y="8"/>
                  </a:lnTo>
                  <a:lnTo>
                    <a:pt x="27" y="5"/>
                  </a:lnTo>
                  <a:lnTo>
                    <a:pt x="30" y="2"/>
                  </a:lnTo>
                  <a:lnTo>
                    <a:pt x="32" y="0"/>
                  </a:lnTo>
                  <a:lnTo>
                    <a:pt x="28" y="1"/>
                  </a:lnTo>
                  <a:lnTo>
                    <a:pt x="25" y="5"/>
                  </a:lnTo>
                  <a:lnTo>
                    <a:pt x="24" y="8"/>
                  </a:lnTo>
                  <a:lnTo>
                    <a:pt x="23" y="11"/>
                  </a:lnTo>
                  <a:lnTo>
                    <a:pt x="24" y="14"/>
                  </a:lnTo>
                  <a:lnTo>
                    <a:pt x="24" y="15"/>
                  </a:lnTo>
                  <a:lnTo>
                    <a:pt x="22" y="12"/>
                  </a:lnTo>
                  <a:lnTo>
                    <a:pt x="20" y="9"/>
                  </a:lnTo>
                  <a:lnTo>
                    <a:pt x="17" y="7"/>
                  </a:lnTo>
                  <a:lnTo>
                    <a:pt x="12" y="5"/>
                  </a:lnTo>
                  <a:lnTo>
                    <a:pt x="8" y="5"/>
                  </a:lnTo>
                  <a:lnTo>
                    <a:pt x="5" y="5"/>
                  </a:lnTo>
                  <a:lnTo>
                    <a:pt x="2" y="6"/>
                  </a:lnTo>
                  <a:lnTo>
                    <a:pt x="0" y="6"/>
                  </a:lnTo>
                  <a:lnTo>
                    <a:pt x="3" y="7"/>
                  </a:lnTo>
                  <a:lnTo>
                    <a:pt x="5" y="8"/>
                  </a:lnTo>
                  <a:lnTo>
                    <a:pt x="8" y="8"/>
                  </a:lnTo>
                  <a:lnTo>
                    <a:pt x="12" y="8"/>
                  </a:lnTo>
                  <a:lnTo>
                    <a:pt x="14" y="10"/>
                  </a:lnTo>
                  <a:lnTo>
                    <a:pt x="16" y="12"/>
                  </a:lnTo>
                  <a:lnTo>
                    <a:pt x="18" y="14"/>
                  </a:lnTo>
                  <a:lnTo>
                    <a:pt x="19" y="16"/>
                  </a:lnTo>
                  <a:lnTo>
                    <a:pt x="19"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4" name="Freeform 58"/>
            <p:cNvSpPr>
              <a:spLocks/>
            </p:cNvSpPr>
            <p:nvPr/>
          </p:nvSpPr>
          <p:spPr bwMode="auto">
            <a:xfrm>
              <a:off x="4876" y="1001"/>
              <a:ext cx="35" cy="13"/>
            </a:xfrm>
            <a:custGeom>
              <a:avLst/>
              <a:gdLst>
                <a:gd name="T0" fmla="*/ 1 w 35"/>
                <a:gd name="T1" fmla="*/ 3 h 13"/>
                <a:gd name="T2" fmla="*/ 0 w 35"/>
                <a:gd name="T3" fmla="*/ 5 h 13"/>
                <a:gd name="T4" fmla="*/ 0 w 35"/>
                <a:gd name="T5" fmla="*/ 8 h 13"/>
                <a:gd name="T6" fmla="*/ 2 w 35"/>
                <a:gd name="T7" fmla="*/ 10 h 13"/>
                <a:gd name="T8" fmla="*/ 6 w 35"/>
                <a:gd name="T9" fmla="*/ 10 h 13"/>
                <a:gd name="T10" fmla="*/ 11 w 35"/>
                <a:gd name="T11" fmla="*/ 9 h 13"/>
                <a:gd name="T12" fmla="*/ 16 w 35"/>
                <a:gd name="T13" fmla="*/ 8 h 13"/>
                <a:gd name="T14" fmla="*/ 22 w 35"/>
                <a:gd name="T15" fmla="*/ 8 h 13"/>
                <a:gd name="T16" fmla="*/ 26 w 35"/>
                <a:gd name="T17" fmla="*/ 11 h 13"/>
                <a:gd name="T18" fmla="*/ 31 w 35"/>
                <a:gd name="T19" fmla="*/ 12 h 13"/>
                <a:gd name="T20" fmla="*/ 34 w 35"/>
                <a:gd name="T21" fmla="*/ 10 h 13"/>
                <a:gd name="T22" fmla="*/ 34 w 35"/>
                <a:gd name="T23" fmla="*/ 7 h 13"/>
                <a:gd name="T24" fmla="*/ 32 w 35"/>
                <a:gd name="T25" fmla="*/ 4 h 13"/>
                <a:gd name="T26" fmla="*/ 28 w 35"/>
                <a:gd name="T27" fmla="*/ 2 h 13"/>
                <a:gd name="T28" fmla="*/ 21 w 35"/>
                <a:gd name="T29" fmla="*/ 0 h 13"/>
                <a:gd name="T30" fmla="*/ 14 w 35"/>
                <a:gd name="T31" fmla="*/ 0 h 13"/>
                <a:gd name="T32" fmla="*/ 6 w 35"/>
                <a:gd name="T33" fmla="*/ 1 h 13"/>
                <a:gd name="T34" fmla="*/ 1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1" y="3"/>
                  </a:moveTo>
                  <a:lnTo>
                    <a:pt x="0" y="5"/>
                  </a:lnTo>
                  <a:lnTo>
                    <a:pt x="0" y="8"/>
                  </a:lnTo>
                  <a:lnTo>
                    <a:pt x="2" y="10"/>
                  </a:lnTo>
                  <a:lnTo>
                    <a:pt x="6" y="10"/>
                  </a:lnTo>
                  <a:lnTo>
                    <a:pt x="11" y="9"/>
                  </a:lnTo>
                  <a:lnTo>
                    <a:pt x="16" y="8"/>
                  </a:lnTo>
                  <a:lnTo>
                    <a:pt x="22" y="8"/>
                  </a:lnTo>
                  <a:lnTo>
                    <a:pt x="26" y="11"/>
                  </a:lnTo>
                  <a:lnTo>
                    <a:pt x="31" y="12"/>
                  </a:lnTo>
                  <a:lnTo>
                    <a:pt x="34" y="10"/>
                  </a:lnTo>
                  <a:lnTo>
                    <a:pt x="34" y="7"/>
                  </a:lnTo>
                  <a:lnTo>
                    <a:pt x="32" y="4"/>
                  </a:lnTo>
                  <a:lnTo>
                    <a:pt x="28" y="2"/>
                  </a:lnTo>
                  <a:lnTo>
                    <a:pt x="21" y="0"/>
                  </a:lnTo>
                  <a:lnTo>
                    <a:pt x="14" y="0"/>
                  </a:lnTo>
                  <a:lnTo>
                    <a:pt x="6" y="1"/>
                  </a:lnTo>
                  <a:lnTo>
                    <a:pt x="1"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5" name="Freeform 59"/>
            <p:cNvSpPr>
              <a:spLocks/>
            </p:cNvSpPr>
            <p:nvPr/>
          </p:nvSpPr>
          <p:spPr bwMode="auto">
            <a:xfrm>
              <a:off x="4685" y="1034"/>
              <a:ext cx="177" cy="168"/>
            </a:xfrm>
            <a:custGeom>
              <a:avLst/>
              <a:gdLst>
                <a:gd name="T0" fmla="*/ 83 w 177"/>
                <a:gd name="T1" fmla="*/ 24 h 168"/>
                <a:gd name="T2" fmla="*/ 78 w 177"/>
                <a:gd name="T3" fmla="*/ 15 h 168"/>
                <a:gd name="T4" fmla="*/ 70 w 177"/>
                <a:gd name="T5" fmla="*/ 7 h 168"/>
                <a:gd name="T6" fmla="*/ 60 w 177"/>
                <a:gd name="T7" fmla="*/ 2 h 168"/>
                <a:gd name="T8" fmla="*/ 49 w 177"/>
                <a:gd name="T9" fmla="*/ 0 h 168"/>
                <a:gd name="T10" fmla="*/ 38 w 177"/>
                <a:gd name="T11" fmla="*/ 1 h 168"/>
                <a:gd name="T12" fmla="*/ 27 w 177"/>
                <a:gd name="T13" fmla="*/ 5 h 168"/>
                <a:gd name="T14" fmla="*/ 20 w 177"/>
                <a:gd name="T15" fmla="*/ 10 h 168"/>
                <a:gd name="T16" fmla="*/ 15 w 177"/>
                <a:gd name="T17" fmla="*/ 16 h 168"/>
                <a:gd name="T18" fmla="*/ 10 w 177"/>
                <a:gd name="T19" fmla="*/ 23 h 168"/>
                <a:gd name="T20" fmla="*/ 6 w 177"/>
                <a:gd name="T21" fmla="*/ 30 h 168"/>
                <a:gd name="T22" fmla="*/ 2 w 177"/>
                <a:gd name="T23" fmla="*/ 36 h 168"/>
                <a:gd name="T24" fmla="*/ 0 w 177"/>
                <a:gd name="T25" fmla="*/ 44 h 168"/>
                <a:gd name="T26" fmla="*/ 3 w 177"/>
                <a:gd name="T27" fmla="*/ 60 h 168"/>
                <a:gd name="T28" fmla="*/ 11 w 177"/>
                <a:gd name="T29" fmla="*/ 77 h 168"/>
                <a:gd name="T30" fmla="*/ 21 w 177"/>
                <a:gd name="T31" fmla="*/ 93 h 168"/>
                <a:gd name="T32" fmla="*/ 32 w 177"/>
                <a:gd name="T33" fmla="*/ 104 h 168"/>
                <a:gd name="T34" fmla="*/ 41 w 177"/>
                <a:gd name="T35" fmla="*/ 116 h 168"/>
                <a:gd name="T36" fmla="*/ 55 w 177"/>
                <a:gd name="T37" fmla="*/ 130 h 168"/>
                <a:gd name="T38" fmla="*/ 66 w 177"/>
                <a:gd name="T39" fmla="*/ 140 h 168"/>
                <a:gd name="T40" fmla="*/ 70 w 177"/>
                <a:gd name="T41" fmla="*/ 146 h 168"/>
                <a:gd name="T42" fmla="*/ 75 w 177"/>
                <a:gd name="T43" fmla="*/ 153 h 168"/>
                <a:gd name="T44" fmla="*/ 80 w 177"/>
                <a:gd name="T45" fmla="*/ 159 h 168"/>
                <a:gd name="T46" fmla="*/ 90 w 177"/>
                <a:gd name="T47" fmla="*/ 164 h 168"/>
                <a:gd name="T48" fmla="*/ 106 w 177"/>
                <a:gd name="T49" fmla="*/ 167 h 168"/>
                <a:gd name="T50" fmla="*/ 125 w 177"/>
                <a:gd name="T51" fmla="*/ 166 h 168"/>
                <a:gd name="T52" fmla="*/ 142 w 177"/>
                <a:gd name="T53" fmla="*/ 164 h 168"/>
                <a:gd name="T54" fmla="*/ 156 w 177"/>
                <a:gd name="T55" fmla="*/ 158 h 168"/>
                <a:gd name="T56" fmla="*/ 167 w 177"/>
                <a:gd name="T57" fmla="*/ 149 h 168"/>
                <a:gd name="T58" fmla="*/ 173 w 177"/>
                <a:gd name="T59" fmla="*/ 137 h 168"/>
                <a:gd name="T60" fmla="*/ 176 w 177"/>
                <a:gd name="T61" fmla="*/ 125 h 168"/>
                <a:gd name="T62" fmla="*/ 172 w 177"/>
                <a:gd name="T63" fmla="*/ 112 h 168"/>
                <a:gd name="T64" fmla="*/ 166 w 177"/>
                <a:gd name="T65" fmla="*/ 102 h 168"/>
                <a:gd name="T66" fmla="*/ 159 w 177"/>
                <a:gd name="T67" fmla="*/ 94 h 168"/>
                <a:gd name="T68" fmla="*/ 149 w 177"/>
                <a:gd name="T69" fmla="*/ 88 h 168"/>
                <a:gd name="T70" fmla="*/ 138 w 177"/>
                <a:gd name="T71" fmla="*/ 83 h 168"/>
                <a:gd name="T72" fmla="*/ 124 w 177"/>
                <a:gd name="T73" fmla="*/ 81 h 168"/>
                <a:gd name="T74" fmla="*/ 111 w 177"/>
                <a:gd name="T75" fmla="*/ 82 h 168"/>
                <a:gd name="T76" fmla="*/ 103 w 177"/>
                <a:gd name="T77" fmla="*/ 86 h 168"/>
                <a:gd name="T78" fmla="*/ 97 w 177"/>
                <a:gd name="T79" fmla="*/ 92 h 168"/>
                <a:gd name="T80" fmla="*/ 86 w 177"/>
                <a:gd name="T81" fmla="*/ 87 h 168"/>
                <a:gd name="T82" fmla="*/ 76 w 177"/>
                <a:gd name="T83" fmla="*/ 79 h 168"/>
                <a:gd name="T84" fmla="*/ 68 w 177"/>
                <a:gd name="T85" fmla="*/ 69 h 168"/>
                <a:gd name="T86" fmla="*/ 62 w 177"/>
                <a:gd name="T87" fmla="*/ 59 h 168"/>
                <a:gd name="T88" fmla="*/ 76 w 177"/>
                <a:gd name="T89" fmla="*/ 49 h 168"/>
                <a:gd name="T90" fmla="*/ 83 w 177"/>
                <a:gd name="T91" fmla="*/ 38 h 168"/>
                <a:gd name="T92" fmla="*/ 83 w 177"/>
                <a:gd name="T93"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68">
                  <a:moveTo>
                    <a:pt x="83" y="24"/>
                  </a:moveTo>
                  <a:lnTo>
                    <a:pt x="78" y="15"/>
                  </a:lnTo>
                  <a:lnTo>
                    <a:pt x="70" y="7"/>
                  </a:lnTo>
                  <a:lnTo>
                    <a:pt x="60" y="2"/>
                  </a:lnTo>
                  <a:lnTo>
                    <a:pt x="49" y="0"/>
                  </a:lnTo>
                  <a:lnTo>
                    <a:pt x="38" y="1"/>
                  </a:lnTo>
                  <a:lnTo>
                    <a:pt x="27" y="5"/>
                  </a:lnTo>
                  <a:lnTo>
                    <a:pt x="20" y="10"/>
                  </a:lnTo>
                  <a:lnTo>
                    <a:pt x="15" y="16"/>
                  </a:lnTo>
                  <a:lnTo>
                    <a:pt x="10" y="23"/>
                  </a:lnTo>
                  <a:lnTo>
                    <a:pt x="6" y="30"/>
                  </a:lnTo>
                  <a:lnTo>
                    <a:pt x="2" y="36"/>
                  </a:lnTo>
                  <a:lnTo>
                    <a:pt x="0" y="44"/>
                  </a:lnTo>
                  <a:lnTo>
                    <a:pt x="3" y="60"/>
                  </a:lnTo>
                  <a:lnTo>
                    <a:pt x="11" y="77"/>
                  </a:lnTo>
                  <a:lnTo>
                    <a:pt x="21" y="93"/>
                  </a:lnTo>
                  <a:lnTo>
                    <a:pt x="32" y="104"/>
                  </a:lnTo>
                  <a:lnTo>
                    <a:pt x="41" y="116"/>
                  </a:lnTo>
                  <a:lnTo>
                    <a:pt x="55" y="130"/>
                  </a:lnTo>
                  <a:lnTo>
                    <a:pt x="66" y="140"/>
                  </a:lnTo>
                  <a:lnTo>
                    <a:pt x="70" y="146"/>
                  </a:lnTo>
                  <a:lnTo>
                    <a:pt x="75" y="153"/>
                  </a:lnTo>
                  <a:lnTo>
                    <a:pt x="80" y="159"/>
                  </a:lnTo>
                  <a:lnTo>
                    <a:pt x="90" y="164"/>
                  </a:lnTo>
                  <a:lnTo>
                    <a:pt x="106" y="167"/>
                  </a:lnTo>
                  <a:lnTo>
                    <a:pt x="125" y="166"/>
                  </a:lnTo>
                  <a:lnTo>
                    <a:pt x="142" y="164"/>
                  </a:lnTo>
                  <a:lnTo>
                    <a:pt x="156" y="158"/>
                  </a:lnTo>
                  <a:lnTo>
                    <a:pt x="167" y="149"/>
                  </a:lnTo>
                  <a:lnTo>
                    <a:pt x="173" y="137"/>
                  </a:lnTo>
                  <a:lnTo>
                    <a:pt x="176" y="125"/>
                  </a:lnTo>
                  <a:lnTo>
                    <a:pt x="172" y="112"/>
                  </a:lnTo>
                  <a:lnTo>
                    <a:pt x="166" y="102"/>
                  </a:lnTo>
                  <a:lnTo>
                    <a:pt x="159" y="94"/>
                  </a:lnTo>
                  <a:lnTo>
                    <a:pt x="149" y="88"/>
                  </a:lnTo>
                  <a:lnTo>
                    <a:pt x="138" y="83"/>
                  </a:lnTo>
                  <a:lnTo>
                    <a:pt x="124" y="81"/>
                  </a:lnTo>
                  <a:lnTo>
                    <a:pt x="111" y="82"/>
                  </a:lnTo>
                  <a:lnTo>
                    <a:pt x="103" y="86"/>
                  </a:lnTo>
                  <a:lnTo>
                    <a:pt x="97" y="92"/>
                  </a:lnTo>
                  <a:lnTo>
                    <a:pt x="86" y="87"/>
                  </a:lnTo>
                  <a:lnTo>
                    <a:pt x="76" y="79"/>
                  </a:lnTo>
                  <a:lnTo>
                    <a:pt x="68" y="69"/>
                  </a:lnTo>
                  <a:lnTo>
                    <a:pt x="62" y="59"/>
                  </a:lnTo>
                  <a:lnTo>
                    <a:pt x="76" y="49"/>
                  </a:lnTo>
                  <a:lnTo>
                    <a:pt x="83" y="38"/>
                  </a:lnTo>
                  <a:lnTo>
                    <a:pt x="83" y="24"/>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6" name="Freeform 60"/>
            <p:cNvSpPr>
              <a:spLocks/>
            </p:cNvSpPr>
            <p:nvPr/>
          </p:nvSpPr>
          <p:spPr bwMode="auto">
            <a:xfrm>
              <a:off x="4662" y="1061"/>
              <a:ext cx="147" cy="219"/>
            </a:xfrm>
            <a:custGeom>
              <a:avLst/>
              <a:gdLst>
                <a:gd name="T0" fmla="*/ 131 w 147"/>
                <a:gd name="T1" fmla="*/ 7 h 219"/>
                <a:gd name="T2" fmla="*/ 105 w 147"/>
                <a:gd name="T3" fmla="*/ 0 h 219"/>
                <a:gd name="T4" fmla="*/ 77 w 147"/>
                <a:gd name="T5" fmla="*/ 2 h 219"/>
                <a:gd name="T6" fmla="*/ 55 w 147"/>
                <a:gd name="T7" fmla="*/ 6 h 219"/>
                <a:gd name="T8" fmla="*/ 32 w 147"/>
                <a:gd name="T9" fmla="*/ 12 h 219"/>
                <a:gd name="T10" fmla="*/ 20 w 147"/>
                <a:gd name="T11" fmla="*/ 18 h 219"/>
                <a:gd name="T12" fmla="*/ 5 w 147"/>
                <a:gd name="T13" fmla="*/ 32 h 219"/>
                <a:gd name="T14" fmla="*/ 0 w 147"/>
                <a:gd name="T15" fmla="*/ 48 h 219"/>
                <a:gd name="T16" fmla="*/ 4 w 147"/>
                <a:gd name="T17" fmla="*/ 63 h 219"/>
                <a:gd name="T18" fmla="*/ 12 w 147"/>
                <a:gd name="T19" fmla="*/ 77 h 219"/>
                <a:gd name="T20" fmla="*/ 19 w 147"/>
                <a:gd name="T21" fmla="*/ 94 h 219"/>
                <a:gd name="T22" fmla="*/ 27 w 147"/>
                <a:gd name="T23" fmla="*/ 110 h 219"/>
                <a:gd name="T24" fmla="*/ 36 w 147"/>
                <a:gd name="T25" fmla="*/ 124 h 219"/>
                <a:gd name="T26" fmla="*/ 47 w 147"/>
                <a:gd name="T27" fmla="*/ 136 h 219"/>
                <a:gd name="T28" fmla="*/ 59 w 147"/>
                <a:gd name="T29" fmla="*/ 142 h 219"/>
                <a:gd name="T30" fmla="*/ 54 w 147"/>
                <a:gd name="T31" fmla="*/ 179 h 219"/>
                <a:gd name="T32" fmla="*/ 117 w 147"/>
                <a:gd name="T33" fmla="*/ 208 h 219"/>
                <a:gd name="T34" fmla="*/ 119 w 147"/>
                <a:gd name="T35" fmla="*/ 180 h 219"/>
                <a:gd name="T36" fmla="*/ 127 w 147"/>
                <a:gd name="T37" fmla="*/ 163 h 219"/>
                <a:gd name="T38" fmla="*/ 136 w 147"/>
                <a:gd name="T39" fmla="*/ 148 h 219"/>
                <a:gd name="T40" fmla="*/ 125 w 147"/>
                <a:gd name="T41" fmla="*/ 139 h 219"/>
                <a:gd name="T42" fmla="*/ 110 w 147"/>
                <a:gd name="T43" fmla="*/ 133 h 219"/>
                <a:gd name="T44" fmla="*/ 112 w 147"/>
                <a:gd name="T45" fmla="*/ 117 h 219"/>
                <a:gd name="T46" fmla="*/ 103 w 147"/>
                <a:gd name="T47" fmla="*/ 94 h 219"/>
                <a:gd name="T48" fmla="*/ 88 w 147"/>
                <a:gd name="T49" fmla="*/ 76 h 219"/>
                <a:gd name="T50" fmla="*/ 70 w 147"/>
                <a:gd name="T51" fmla="*/ 65 h 219"/>
                <a:gd name="T52" fmla="*/ 73 w 147"/>
                <a:gd name="T53" fmla="*/ 64 h 219"/>
                <a:gd name="T54" fmla="*/ 81 w 147"/>
                <a:gd name="T55" fmla="*/ 62 h 219"/>
                <a:gd name="T56" fmla="*/ 97 w 147"/>
                <a:gd name="T57" fmla="*/ 69 h 219"/>
                <a:gd name="T58" fmla="*/ 106 w 147"/>
                <a:gd name="T59" fmla="*/ 78 h 219"/>
                <a:gd name="T60" fmla="*/ 119 w 147"/>
                <a:gd name="T61" fmla="*/ 78 h 219"/>
                <a:gd name="T62" fmla="*/ 122 w 147"/>
                <a:gd name="T63" fmla="*/ 71 h 219"/>
                <a:gd name="T64" fmla="*/ 125 w 147"/>
                <a:gd name="T65" fmla="*/ 66 h 219"/>
                <a:gd name="T66" fmla="*/ 127 w 147"/>
                <a:gd name="T67" fmla="*/ 55 h 219"/>
                <a:gd name="T68" fmla="*/ 121 w 147"/>
                <a:gd name="T69" fmla="*/ 47 h 219"/>
                <a:gd name="T70" fmla="*/ 131 w 147"/>
                <a:gd name="T71" fmla="*/ 45 h 219"/>
                <a:gd name="T72" fmla="*/ 132 w 147"/>
                <a:gd name="T73" fmla="*/ 35 h 219"/>
                <a:gd name="T74" fmla="*/ 130 w 147"/>
                <a:gd name="T75" fmla="*/ 32 h 219"/>
                <a:gd name="T76" fmla="*/ 142 w 147"/>
                <a:gd name="T77" fmla="*/ 31 h 219"/>
                <a:gd name="T78" fmla="*/ 146 w 147"/>
                <a:gd name="T79" fmla="*/ 25 h 219"/>
                <a:gd name="T80" fmla="*/ 141 w 147"/>
                <a:gd name="T81" fmla="*/ 1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219">
                  <a:moveTo>
                    <a:pt x="141" y="13"/>
                  </a:moveTo>
                  <a:lnTo>
                    <a:pt x="131" y="7"/>
                  </a:lnTo>
                  <a:lnTo>
                    <a:pt x="120" y="3"/>
                  </a:lnTo>
                  <a:lnTo>
                    <a:pt x="105" y="0"/>
                  </a:lnTo>
                  <a:lnTo>
                    <a:pt x="91" y="0"/>
                  </a:lnTo>
                  <a:lnTo>
                    <a:pt x="77" y="2"/>
                  </a:lnTo>
                  <a:lnTo>
                    <a:pt x="66" y="3"/>
                  </a:lnTo>
                  <a:lnTo>
                    <a:pt x="55" y="6"/>
                  </a:lnTo>
                  <a:lnTo>
                    <a:pt x="42" y="9"/>
                  </a:lnTo>
                  <a:lnTo>
                    <a:pt x="32" y="12"/>
                  </a:lnTo>
                  <a:lnTo>
                    <a:pt x="29" y="14"/>
                  </a:lnTo>
                  <a:lnTo>
                    <a:pt x="20" y="18"/>
                  </a:lnTo>
                  <a:lnTo>
                    <a:pt x="12" y="23"/>
                  </a:lnTo>
                  <a:lnTo>
                    <a:pt x="5" y="32"/>
                  </a:lnTo>
                  <a:lnTo>
                    <a:pt x="1" y="41"/>
                  </a:lnTo>
                  <a:lnTo>
                    <a:pt x="0" y="48"/>
                  </a:lnTo>
                  <a:lnTo>
                    <a:pt x="1" y="56"/>
                  </a:lnTo>
                  <a:lnTo>
                    <a:pt x="4" y="63"/>
                  </a:lnTo>
                  <a:lnTo>
                    <a:pt x="8" y="71"/>
                  </a:lnTo>
                  <a:lnTo>
                    <a:pt x="12" y="77"/>
                  </a:lnTo>
                  <a:lnTo>
                    <a:pt x="16" y="86"/>
                  </a:lnTo>
                  <a:lnTo>
                    <a:pt x="19" y="94"/>
                  </a:lnTo>
                  <a:lnTo>
                    <a:pt x="22" y="101"/>
                  </a:lnTo>
                  <a:lnTo>
                    <a:pt x="27" y="110"/>
                  </a:lnTo>
                  <a:lnTo>
                    <a:pt x="32" y="117"/>
                  </a:lnTo>
                  <a:lnTo>
                    <a:pt x="36" y="124"/>
                  </a:lnTo>
                  <a:lnTo>
                    <a:pt x="42" y="131"/>
                  </a:lnTo>
                  <a:lnTo>
                    <a:pt x="47" y="136"/>
                  </a:lnTo>
                  <a:lnTo>
                    <a:pt x="52" y="139"/>
                  </a:lnTo>
                  <a:lnTo>
                    <a:pt x="59" y="142"/>
                  </a:lnTo>
                  <a:lnTo>
                    <a:pt x="66" y="145"/>
                  </a:lnTo>
                  <a:lnTo>
                    <a:pt x="54" y="179"/>
                  </a:lnTo>
                  <a:lnTo>
                    <a:pt x="114" y="218"/>
                  </a:lnTo>
                  <a:lnTo>
                    <a:pt x="117" y="208"/>
                  </a:lnTo>
                  <a:lnTo>
                    <a:pt x="119" y="194"/>
                  </a:lnTo>
                  <a:lnTo>
                    <a:pt x="119" y="180"/>
                  </a:lnTo>
                  <a:lnTo>
                    <a:pt x="119" y="166"/>
                  </a:lnTo>
                  <a:lnTo>
                    <a:pt x="127" y="163"/>
                  </a:lnTo>
                  <a:lnTo>
                    <a:pt x="133" y="157"/>
                  </a:lnTo>
                  <a:lnTo>
                    <a:pt x="136" y="148"/>
                  </a:lnTo>
                  <a:lnTo>
                    <a:pt x="138" y="139"/>
                  </a:lnTo>
                  <a:lnTo>
                    <a:pt x="125" y="139"/>
                  </a:lnTo>
                  <a:lnTo>
                    <a:pt x="116" y="138"/>
                  </a:lnTo>
                  <a:lnTo>
                    <a:pt x="110" y="133"/>
                  </a:lnTo>
                  <a:lnTo>
                    <a:pt x="111" y="128"/>
                  </a:lnTo>
                  <a:lnTo>
                    <a:pt x="112" y="117"/>
                  </a:lnTo>
                  <a:lnTo>
                    <a:pt x="109" y="105"/>
                  </a:lnTo>
                  <a:lnTo>
                    <a:pt x="103" y="94"/>
                  </a:lnTo>
                  <a:lnTo>
                    <a:pt x="96" y="85"/>
                  </a:lnTo>
                  <a:lnTo>
                    <a:pt x="88" y="76"/>
                  </a:lnTo>
                  <a:lnTo>
                    <a:pt x="79" y="71"/>
                  </a:lnTo>
                  <a:lnTo>
                    <a:pt x="70" y="65"/>
                  </a:lnTo>
                  <a:lnTo>
                    <a:pt x="69" y="63"/>
                  </a:lnTo>
                  <a:lnTo>
                    <a:pt x="73" y="64"/>
                  </a:lnTo>
                  <a:lnTo>
                    <a:pt x="77" y="63"/>
                  </a:lnTo>
                  <a:lnTo>
                    <a:pt x="81" y="62"/>
                  </a:lnTo>
                  <a:lnTo>
                    <a:pt x="88" y="65"/>
                  </a:lnTo>
                  <a:lnTo>
                    <a:pt x="97" y="69"/>
                  </a:lnTo>
                  <a:lnTo>
                    <a:pt x="103" y="73"/>
                  </a:lnTo>
                  <a:lnTo>
                    <a:pt x="106" y="78"/>
                  </a:lnTo>
                  <a:lnTo>
                    <a:pt x="111" y="80"/>
                  </a:lnTo>
                  <a:lnTo>
                    <a:pt x="119" y="78"/>
                  </a:lnTo>
                  <a:lnTo>
                    <a:pt x="122" y="75"/>
                  </a:lnTo>
                  <a:lnTo>
                    <a:pt x="122" y="71"/>
                  </a:lnTo>
                  <a:lnTo>
                    <a:pt x="119" y="66"/>
                  </a:lnTo>
                  <a:lnTo>
                    <a:pt x="125" y="66"/>
                  </a:lnTo>
                  <a:lnTo>
                    <a:pt x="127" y="61"/>
                  </a:lnTo>
                  <a:lnTo>
                    <a:pt x="127" y="55"/>
                  </a:lnTo>
                  <a:lnTo>
                    <a:pt x="123" y="51"/>
                  </a:lnTo>
                  <a:lnTo>
                    <a:pt x="121" y="47"/>
                  </a:lnTo>
                  <a:lnTo>
                    <a:pt x="127" y="48"/>
                  </a:lnTo>
                  <a:lnTo>
                    <a:pt x="131" y="45"/>
                  </a:lnTo>
                  <a:lnTo>
                    <a:pt x="133" y="41"/>
                  </a:lnTo>
                  <a:lnTo>
                    <a:pt x="132" y="35"/>
                  </a:lnTo>
                  <a:lnTo>
                    <a:pt x="124" y="31"/>
                  </a:lnTo>
                  <a:lnTo>
                    <a:pt x="130" y="32"/>
                  </a:lnTo>
                  <a:lnTo>
                    <a:pt x="137" y="32"/>
                  </a:lnTo>
                  <a:lnTo>
                    <a:pt x="142" y="31"/>
                  </a:lnTo>
                  <a:lnTo>
                    <a:pt x="144" y="29"/>
                  </a:lnTo>
                  <a:lnTo>
                    <a:pt x="146" y="25"/>
                  </a:lnTo>
                  <a:lnTo>
                    <a:pt x="145" y="20"/>
                  </a:lnTo>
                  <a:lnTo>
                    <a:pt x="141"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7" name="Freeform 61"/>
            <p:cNvSpPr>
              <a:spLocks/>
            </p:cNvSpPr>
            <p:nvPr/>
          </p:nvSpPr>
          <p:spPr bwMode="auto">
            <a:xfrm>
              <a:off x="4760" y="1197"/>
              <a:ext cx="13" cy="14"/>
            </a:xfrm>
            <a:custGeom>
              <a:avLst/>
              <a:gdLst>
                <a:gd name="T0" fmla="*/ 12 w 13"/>
                <a:gd name="T1" fmla="*/ 0 h 14"/>
                <a:gd name="T2" fmla="*/ 9 w 13"/>
                <a:gd name="T3" fmla="*/ 6 h 14"/>
                <a:gd name="T4" fmla="*/ 6 w 13"/>
                <a:gd name="T5" fmla="*/ 9 h 14"/>
                <a:gd name="T6" fmla="*/ 0 w 13"/>
                <a:gd name="T7" fmla="*/ 13 h 14"/>
              </a:gdLst>
              <a:ahLst/>
              <a:cxnLst>
                <a:cxn ang="0">
                  <a:pos x="T0" y="T1"/>
                </a:cxn>
                <a:cxn ang="0">
                  <a:pos x="T2" y="T3"/>
                </a:cxn>
                <a:cxn ang="0">
                  <a:pos x="T4" y="T5"/>
                </a:cxn>
                <a:cxn ang="0">
                  <a:pos x="T6" y="T7"/>
                </a:cxn>
              </a:cxnLst>
              <a:rect l="0" t="0" r="r" b="b"/>
              <a:pathLst>
                <a:path w="13" h="14">
                  <a:moveTo>
                    <a:pt x="12" y="0"/>
                  </a:moveTo>
                  <a:lnTo>
                    <a:pt x="9" y="6"/>
                  </a:lnTo>
                  <a:lnTo>
                    <a:pt x="6" y="9"/>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8" name="Freeform 62"/>
            <p:cNvSpPr>
              <a:spLocks/>
            </p:cNvSpPr>
            <p:nvPr/>
          </p:nvSpPr>
          <p:spPr bwMode="auto">
            <a:xfrm>
              <a:off x="4713" y="1079"/>
              <a:ext cx="75" cy="13"/>
            </a:xfrm>
            <a:custGeom>
              <a:avLst/>
              <a:gdLst>
                <a:gd name="T0" fmla="*/ 74 w 75"/>
                <a:gd name="T1" fmla="*/ 12 h 13"/>
                <a:gd name="T2" fmla="*/ 66 w 75"/>
                <a:gd name="T3" fmla="*/ 6 h 13"/>
                <a:gd name="T4" fmla="*/ 54 w 75"/>
                <a:gd name="T5" fmla="*/ 2 h 13"/>
                <a:gd name="T6" fmla="*/ 47 w 75"/>
                <a:gd name="T7" fmla="*/ 0 h 13"/>
                <a:gd name="T8" fmla="*/ 40 w 75"/>
                <a:gd name="T9" fmla="*/ 0 h 13"/>
                <a:gd name="T10" fmla="*/ 32 w 75"/>
                <a:gd name="T11" fmla="*/ 0 h 13"/>
                <a:gd name="T12" fmla="*/ 22 w 75"/>
                <a:gd name="T13" fmla="*/ 1 h 13"/>
                <a:gd name="T14" fmla="*/ 11 w 75"/>
                <a:gd name="T15" fmla="*/ 2 h 13"/>
                <a:gd name="T16" fmla="*/ 0 w 75"/>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
                  <a:moveTo>
                    <a:pt x="74" y="12"/>
                  </a:moveTo>
                  <a:lnTo>
                    <a:pt x="66" y="6"/>
                  </a:lnTo>
                  <a:lnTo>
                    <a:pt x="54" y="2"/>
                  </a:lnTo>
                  <a:lnTo>
                    <a:pt x="47" y="0"/>
                  </a:lnTo>
                  <a:lnTo>
                    <a:pt x="40" y="0"/>
                  </a:lnTo>
                  <a:lnTo>
                    <a:pt x="32" y="0"/>
                  </a:lnTo>
                  <a:lnTo>
                    <a:pt x="22" y="1"/>
                  </a:lnTo>
                  <a:lnTo>
                    <a:pt x="11" y="2"/>
                  </a:lnTo>
                  <a:lnTo>
                    <a:pt x="0"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79" name="Freeform 63"/>
            <p:cNvSpPr>
              <a:spLocks/>
            </p:cNvSpPr>
            <p:nvPr/>
          </p:nvSpPr>
          <p:spPr bwMode="auto">
            <a:xfrm>
              <a:off x="4717" y="1093"/>
              <a:ext cx="64" cy="15"/>
            </a:xfrm>
            <a:custGeom>
              <a:avLst/>
              <a:gdLst>
                <a:gd name="T0" fmla="*/ 63 w 64"/>
                <a:gd name="T1" fmla="*/ 14 h 15"/>
                <a:gd name="T2" fmla="*/ 56 w 64"/>
                <a:gd name="T3" fmla="*/ 9 h 15"/>
                <a:gd name="T4" fmla="*/ 49 w 64"/>
                <a:gd name="T5" fmla="*/ 5 h 15"/>
                <a:gd name="T6" fmla="*/ 40 w 64"/>
                <a:gd name="T7" fmla="*/ 1 h 15"/>
                <a:gd name="T8" fmla="*/ 33 w 64"/>
                <a:gd name="T9" fmla="*/ 0 h 15"/>
                <a:gd name="T10" fmla="*/ 24 w 64"/>
                <a:gd name="T11" fmla="*/ 1 h 15"/>
                <a:gd name="T12" fmla="*/ 15 w 64"/>
                <a:gd name="T13" fmla="*/ 2 h 15"/>
                <a:gd name="T14" fmla="*/ 7 w 64"/>
                <a:gd name="T15" fmla="*/ 5 h 15"/>
                <a:gd name="T16" fmla="*/ 0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63" y="14"/>
                  </a:moveTo>
                  <a:lnTo>
                    <a:pt x="56" y="9"/>
                  </a:lnTo>
                  <a:lnTo>
                    <a:pt x="49" y="5"/>
                  </a:lnTo>
                  <a:lnTo>
                    <a:pt x="40" y="1"/>
                  </a:lnTo>
                  <a:lnTo>
                    <a:pt x="33" y="0"/>
                  </a:lnTo>
                  <a:lnTo>
                    <a:pt x="24" y="1"/>
                  </a:lnTo>
                  <a:lnTo>
                    <a:pt x="15" y="2"/>
                  </a:lnTo>
                  <a:lnTo>
                    <a:pt x="7" y="5"/>
                  </a:lnTo>
                  <a:lnTo>
                    <a:pt x="0"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0" name="Freeform 64"/>
            <p:cNvSpPr>
              <a:spLocks/>
            </p:cNvSpPr>
            <p:nvPr/>
          </p:nvSpPr>
          <p:spPr bwMode="auto">
            <a:xfrm>
              <a:off x="4730" y="1108"/>
              <a:ext cx="50" cy="18"/>
            </a:xfrm>
            <a:custGeom>
              <a:avLst/>
              <a:gdLst>
                <a:gd name="T0" fmla="*/ 49 w 50"/>
                <a:gd name="T1" fmla="*/ 17 h 18"/>
                <a:gd name="T2" fmla="*/ 44 w 50"/>
                <a:gd name="T3" fmla="*/ 12 h 18"/>
                <a:gd name="T4" fmla="*/ 37 w 50"/>
                <a:gd name="T5" fmla="*/ 6 h 18"/>
                <a:gd name="T6" fmla="*/ 28 w 50"/>
                <a:gd name="T7" fmla="*/ 3 h 18"/>
                <a:gd name="T8" fmla="*/ 17 w 50"/>
                <a:gd name="T9" fmla="*/ 0 h 18"/>
                <a:gd name="T10" fmla="*/ 7 w 50"/>
                <a:gd name="T11" fmla="*/ 0 h 18"/>
                <a:gd name="T12" fmla="*/ 0 w 50"/>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9" y="17"/>
                  </a:moveTo>
                  <a:lnTo>
                    <a:pt x="44" y="12"/>
                  </a:lnTo>
                  <a:lnTo>
                    <a:pt x="37" y="6"/>
                  </a:lnTo>
                  <a:lnTo>
                    <a:pt x="28" y="3"/>
                  </a:lnTo>
                  <a:lnTo>
                    <a:pt x="17" y="0"/>
                  </a:lnTo>
                  <a:lnTo>
                    <a:pt x="7" y="0"/>
                  </a:lnTo>
                  <a:lnTo>
                    <a:pt x="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1" name="Freeform 65"/>
            <p:cNvSpPr>
              <a:spLocks/>
            </p:cNvSpPr>
            <p:nvPr/>
          </p:nvSpPr>
          <p:spPr bwMode="auto">
            <a:xfrm>
              <a:off x="4791" y="1077"/>
              <a:ext cx="19" cy="18"/>
            </a:xfrm>
            <a:custGeom>
              <a:avLst/>
              <a:gdLst>
                <a:gd name="T0" fmla="*/ 15 w 19"/>
                <a:gd name="T1" fmla="*/ 0 h 18"/>
                <a:gd name="T2" fmla="*/ 17 w 19"/>
                <a:gd name="T3" fmla="*/ 4 h 18"/>
                <a:gd name="T4" fmla="*/ 18 w 19"/>
                <a:gd name="T5" fmla="*/ 10 h 18"/>
                <a:gd name="T6" fmla="*/ 14 w 19"/>
                <a:gd name="T7" fmla="*/ 15 h 18"/>
                <a:gd name="T8" fmla="*/ 7 w 19"/>
                <a:gd name="T9" fmla="*/ 17 h 18"/>
                <a:gd name="T10" fmla="*/ 0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15" y="0"/>
                  </a:moveTo>
                  <a:lnTo>
                    <a:pt x="17" y="4"/>
                  </a:lnTo>
                  <a:lnTo>
                    <a:pt x="18" y="10"/>
                  </a:lnTo>
                  <a:lnTo>
                    <a:pt x="14" y="15"/>
                  </a:lnTo>
                  <a:lnTo>
                    <a:pt x="7" y="17"/>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2" name="Freeform 66"/>
            <p:cNvSpPr>
              <a:spLocks/>
            </p:cNvSpPr>
            <p:nvPr/>
          </p:nvSpPr>
          <p:spPr bwMode="auto">
            <a:xfrm>
              <a:off x="4786" y="1096"/>
              <a:ext cx="12" cy="14"/>
            </a:xfrm>
            <a:custGeom>
              <a:avLst/>
              <a:gdLst>
                <a:gd name="T0" fmla="*/ 10 w 12"/>
                <a:gd name="T1" fmla="*/ 0 h 14"/>
                <a:gd name="T2" fmla="*/ 11 w 12"/>
                <a:gd name="T3" fmla="*/ 5 h 14"/>
                <a:gd name="T4" fmla="*/ 11 w 12"/>
                <a:gd name="T5" fmla="*/ 9 h 14"/>
                <a:gd name="T6" fmla="*/ 8 w 12"/>
                <a:gd name="T7" fmla="*/ 12 h 14"/>
                <a:gd name="T8" fmla="*/ 4 w 12"/>
                <a:gd name="T9" fmla="*/ 13 h 14"/>
                <a:gd name="T10" fmla="*/ 0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0" y="0"/>
                  </a:moveTo>
                  <a:lnTo>
                    <a:pt x="11" y="5"/>
                  </a:lnTo>
                  <a:lnTo>
                    <a:pt x="11" y="9"/>
                  </a:lnTo>
                  <a:lnTo>
                    <a:pt x="8" y="12"/>
                  </a:lnTo>
                  <a:lnTo>
                    <a:pt x="4" y="13"/>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3" name="Freeform 67"/>
            <p:cNvSpPr>
              <a:spLocks/>
            </p:cNvSpPr>
            <p:nvPr/>
          </p:nvSpPr>
          <p:spPr bwMode="auto">
            <a:xfrm>
              <a:off x="4767" y="1112"/>
              <a:ext cx="25" cy="30"/>
            </a:xfrm>
            <a:custGeom>
              <a:avLst/>
              <a:gdLst>
                <a:gd name="T0" fmla="*/ 21 w 25"/>
                <a:gd name="T1" fmla="*/ 0 h 30"/>
                <a:gd name="T2" fmla="*/ 23 w 25"/>
                <a:gd name="T3" fmla="*/ 4 h 30"/>
                <a:gd name="T4" fmla="*/ 24 w 25"/>
                <a:gd name="T5" fmla="*/ 8 h 30"/>
                <a:gd name="T6" fmla="*/ 24 w 25"/>
                <a:gd name="T7" fmla="*/ 11 h 30"/>
                <a:gd name="T8" fmla="*/ 22 w 25"/>
                <a:gd name="T9" fmla="*/ 15 h 30"/>
                <a:gd name="T10" fmla="*/ 17 w 25"/>
                <a:gd name="T11" fmla="*/ 16 h 30"/>
                <a:gd name="T12" fmla="*/ 19 w 25"/>
                <a:gd name="T13" fmla="*/ 19 h 30"/>
                <a:gd name="T14" fmla="*/ 18 w 25"/>
                <a:gd name="T15" fmla="*/ 24 h 30"/>
                <a:gd name="T16" fmla="*/ 15 w 25"/>
                <a:gd name="T17" fmla="*/ 28 h 30"/>
                <a:gd name="T18" fmla="*/ 9 w 25"/>
                <a:gd name="T19" fmla="*/ 29 h 30"/>
                <a:gd name="T20" fmla="*/ 4 w 25"/>
                <a:gd name="T21" fmla="*/ 29 h 30"/>
                <a:gd name="T22" fmla="*/ 0 w 25"/>
                <a:gd name="T2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0">
                  <a:moveTo>
                    <a:pt x="21" y="0"/>
                  </a:moveTo>
                  <a:lnTo>
                    <a:pt x="23" y="4"/>
                  </a:lnTo>
                  <a:lnTo>
                    <a:pt x="24" y="8"/>
                  </a:lnTo>
                  <a:lnTo>
                    <a:pt x="24" y="11"/>
                  </a:lnTo>
                  <a:lnTo>
                    <a:pt x="22" y="15"/>
                  </a:lnTo>
                  <a:lnTo>
                    <a:pt x="17" y="16"/>
                  </a:lnTo>
                  <a:lnTo>
                    <a:pt x="19" y="19"/>
                  </a:lnTo>
                  <a:lnTo>
                    <a:pt x="18" y="24"/>
                  </a:lnTo>
                  <a:lnTo>
                    <a:pt x="15" y="28"/>
                  </a:lnTo>
                  <a:lnTo>
                    <a:pt x="9" y="29"/>
                  </a:lnTo>
                  <a:lnTo>
                    <a:pt x="4" y="29"/>
                  </a:lnTo>
                  <a:lnTo>
                    <a:pt x="0" y="2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4" name="Freeform 68"/>
            <p:cNvSpPr>
              <a:spLocks/>
            </p:cNvSpPr>
            <p:nvPr/>
          </p:nvSpPr>
          <p:spPr bwMode="auto">
            <a:xfrm>
              <a:off x="4685" y="1060"/>
              <a:ext cx="120" cy="17"/>
            </a:xfrm>
            <a:custGeom>
              <a:avLst/>
              <a:gdLst>
                <a:gd name="T0" fmla="*/ 119 w 120"/>
                <a:gd name="T1" fmla="*/ 14 h 17"/>
                <a:gd name="T2" fmla="*/ 114 w 120"/>
                <a:gd name="T3" fmla="*/ 10 h 17"/>
                <a:gd name="T4" fmla="*/ 105 w 120"/>
                <a:gd name="T5" fmla="*/ 6 h 17"/>
                <a:gd name="T6" fmla="*/ 95 w 120"/>
                <a:gd name="T7" fmla="*/ 3 h 17"/>
                <a:gd name="T8" fmla="*/ 87 w 120"/>
                <a:gd name="T9" fmla="*/ 1 h 17"/>
                <a:gd name="T10" fmla="*/ 79 w 120"/>
                <a:gd name="T11" fmla="*/ 0 h 17"/>
                <a:gd name="T12" fmla="*/ 70 w 120"/>
                <a:gd name="T13" fmla="*/ 0 h 17"/>
                <a:gd name="T14" fmla="*/ 60 w 120"/>
                <a:gd name="T15" fmla="*/ 0 h 17"/>
                <a:gd name="T16" fmla="*/ 51 w 120"/>
                <a:gd name="T17" fmla="*/ 2 h 17"/>
                <a:gd name="T18" fmla="*/ 41 w 120"/>
                <a:gd name="T19" fmla="*/ 4 h 17"/>
                <a:gd name="T20" fmla="*/ 33 w 120"/>
                <a:gd name="T21" fmla="*/ 5 h 17"/>
                <a:gd name="T22" fmla="*/ 24 w 120"/>
                <a:gd name="T23" fmla="*/ 8 h 17"/>
                <a:gd name="T24" fmla="*/ 19 w 120"/>
                <a:gd name="T25" fmla="*/ 9 h 17"/>
                <a:gd name="T26" fmla="*/ 12 w 120"/>
                <a:gd name="T27" fmla="*/ 11 h 17"/>
                <a:gd name="T28" fmla="*/ 6 w 120"/>
                <a:gd name="T29" fmla="*/ 13 h 17"/>
                <a:gd name="T30" fmla="*/ 0 w 120"/>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7">
                  <a:moveTo>
                    <a:pt x="119" y="14"/>
                  </a:moveTo>
                  <a:lnTo>
                    <a:pt x="114" y="10"/>
                  </a:lnTo>
                  <a:lnTo>
                    <a:pt x="105" y="6"/>
                  </a:lnTo>
                  <a:lnTo>
                    <a:pt x="95" y="3"/>
                  </a:lnTo>
                  <a:lnTo>
                    <a:pt x="87" y="1"/>
                  </a:lnTo>
                  <a:lnTo>
                    <a:pt x="79" y="0"/>
                  </a:lnTo>
                  <a:lnTo>
                    <a:pt x="70" y="0"/>
                  </a:lnTo>
                  <a:lnTo>
                    <a:pt x="60" y="0"/>
                  </a:lnTo>
                  <a:lnTo>
                    <a:pt x="51" y="2"/>
                  </a:lnTo>
                  <a:lnTo>
                    <a:pt x="41" y="4"/>
                  </a:lnTo>
                  <a:lnTo>
                    <a:pt x="33" y="5"/>
                  </a:lnTo>
                  <a:lnTo>
                    <a:pt x="24" y="8"/>
                  </a:lnTo>
                  <a:lnTo>
                    <a:pt x="19" y="9"/>
                  </a:lnTo>
                  <a:lnTo>
                    <a:pt x="12" y="11"/>
                  </a:lnTo>
                  <a:lnTo>
                    <a:pt x="6" y="13"/>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5" name="Freeform 69"/>
            <p:cNvSpPr>
              <a:spLocks/>
            </p:cNvSpPr>
            <p:nvPr/>
          </p:nvSpPr>
          <p:spPr bwMode="auto">
            <a:xfrm>
              <a:off x="4734" y="1123"/>
              <a:ext cx="22" cy="19"/>
            </a:xfrm>
            <a:custGeom>
              <a:avLst/>
              <a:gdLst>
                <a:gd name="T0" fmla="*/ 14 w 22"/>
                <a:gd name="T1" fmla="*/ 0 h 19"/>
                <a:gd name="T2" fmla="*/ 11 w 22"/>
                <a:gd name="T3" fmla="*/ 2 h 19"/>
                <a:gd name="T4" fmla="*/ 7 w 22"/>
                <a:gd name="T5" fmla="*/ 3 h 19"/>
                <a:gd name="T6" fmla="*/ 3 w 22"/>
                <a:gd name="T7" fmla="*/ 3 h 19"/>
                <a:gd name="T8" fmla="*/ 0 w 22"/>
                <a:gd name="T9" fmla="*/ 3 h 19"/>
                <a:gd name="T10" fmla="*/ 4 w 22"/>
                <a:gd name="T11" fmla="*/ 5 h 19"/>
                <a:gd name="T12" fmla="*/ 8 w 22"/>
                <a:gd name="T13" fmla="*/ 7 h 19"/>
                <a:gd name="T14" fmla="*/ 12 w 22"/>
                <a:gd name="T15" fmla="*/ 10 h 19"/>
                <a:gd name="T16" fmla="*/ 17 w 22"/>
                <a:gd name="T17" fmla="*/ 13 h 19"/>
                <a:gd name="T18" fmla="*/ 21 w 22"/>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9">
                  <a:moveTo>
                    <a:pt x="14" y="0"/>
                  </a:moveTo>
                  <a:lnTo>
                    <a:pt x="11" y="2"/>
                  </a:lnTo>
                  <a:lnTo>
                    <a:pt x="7" y="3"/>
                  </a:lnTo>
                  <a:lnTo>
                    <a:pt x="3" y="3"/>
                  </a:lnTo>
                  <a:lnTo>
                    <a:pt x="0" y="3"/>
                  </a:lnTo>
                  <a:lnTo>
                    <a:pt x="4" y="5"/>
                  </a:lnTo>
                  <a:lnTo>
                    <a:pt x="8" y="7"/>
                  </a:lnTo>
                  <a:lnTo>
                    <a:pt x="12" y="10"/>
                  </a:lnTo>
                  <a:lnTo>
                    <a:pt x="17" y="13"/>
                  </a:lnTo>
                  <a:lnTo>
                    <a:pt x="21"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6" name="Freeform 70"/>
            <p:cNvSpPr>
              <a:spLocks/>
            </p:cNvSpPr>
            <p:nvPr/>
          </p:nvSpPr>
          <p:spPr bwMode="auto">
            <a:xfrm>
              <a:off x="4560" y="1184"/>
              <a:ext cx="288" cy="374"/>
            </a:xfrm>
            <a:custGeom>
              <a:avLst/>
              <a:gdLst>
                <a:gd name="T0" fmla="*/ 277 w 288"/>
                <a:gd name="T1" fmla="*/ 26 h 374"/>
                <a:gd name="T2" fmla="*/ 277 w 288"/>
                <a:gd name="T3" fmla="*/ 61 h 374"/>
                <a:gd name="T4" fmla="*/ 255 w 288"/>
                <a:gd name="T5" fmla="*/ 81 h 374"/>
                <a:gd name="T6" fmla="*/ 239 w 288"/>
                <a:gd name="T7" fmla="*/ 58 h 374"/>
                <a:gd name="T8" fmla="*/ 262 w 288"/>
                <a:gd name="T9" fmla="*/ 45 h 374"/>
                <a:gd name="T10" fmla="*/ 282 w 288"/>
                <a:gd name="T11" fmla="*/ 68 h 374"/>
                <a:gd name="T12" fmla="*/ 286 w 288"/>
                <a:gd name="T13" fmla="*/ 110 h 374"/>
                <a:gd name="T14" fmla="*/ 270 w 288"/>
                <a:gd name="T15" fmla="*/ 137 h 374"/>
                <a:gd name="T16" fmla="*/ 242 w 288"/>
                <a:gd name="T17" fmla="*/ 132 h 374"/>
                <a:gd name="T18" fmla="*/ 246 w 288"/>
                <a:gd name="T19" fmla="*/ 103 h 374"/>
                <a:gd name="T20" fmla="*/ 271 w 288"/>
                <a:gd name="T21" fmla="*/ 112 h 374"/>
                <a:gd name="T22" fmla="*/ 277 w 288"/>
                <a:gd name="T23" fmla="*/ 148 h 374"/>
                <a:gd name="T24" fmla="*/ 266 w 288"/>
                <a:gd name="T25" fmla="*/ 185 h 374"/>
                <a:gd name="T26" fmla="*/ 242 w 288"/>
                <a:gd name="T27" fmla="*/ 195 h 374"/>
                <a:gd name="T28" fmla="*/ 218 w 288"/>
                <a:gd name="T29" fmla="*/ 171 h 374"/>
                <a:gd name="T30" fmla="*/ 226 w 288"/>
                <a:gd name="T31" fmla="*/ 138 h 374"/>
                <a:gd name="T32" fmla="*/ 252 w 288"/>
                <a:gd name="T33" fmla="*/ 148 h 374"/>
                <a:gd name="T34" fmla="*/ 266 w 288"/>
                <a:gd name="T35" fmla="*/ 178 h 374"/>
                <a:gd name="T36" fmla="*/ 269 w 288"/>
                <a:gd name="T37" fmla="*/ 216 h 374"/>
                <a:gd name="T38" fmla="*/ 252 w 288"/>
                <a:gd name="T39" fmla="*/ 249 h 374"/>
                <a:gd name="T40" fmla="*/ 225 w 288"/>
                <a:gd name="T41" fmla="*/ 255 h 374"/>
                <a:gd name="T42" fmla="*/ 207 w 288"/>
                <a:gd name="T43" fmla="*/ 226 h 374"/>
                <a:gd name="T44" fmla="*/ 225 w 288"/>
                <a:gd name="T45" fmla="*/ 212 h 374"/>
                <a:gd name="T46" fmla="*/ 246 w 288"/>
                <a:gd name="T47" fmla="*/ 238 h 374"/>
                <a:gd name="T48" fmla="*/ 239 w 288"/>
                <a:gd name="T49" fmla="*/ 271 h 374"/>
                <a:gd name="T50" fmla="*/ 209 w 288"/>
                <a:gd name="T51" fmla="*/ 281 h 374"/>
                <a:gd name="T52" fmla="*/ 180 w 288"/>
                <a:gd name="T53" fmla="*/ 269 h 374"/>
                <a:gd name="T54" fmla="*/ 170 w 288"/>
                <a:gd name="T55" fmla="*/ 233 h 374"/>
                <a:gd name="T56" fmla="*/ 192 w 288"/>
                <a:gd name="T57" fmla="*/ 221 h 374"/>
                <a:gd name="T58" fmla="*/ 205 w 288"/>
                <a:gd name="T59" fmla="*/ 253 h 374"/>
                <a:gd name="T60" fmla="*/ 203 w 288"/>
                <a:gd name="T61" fmla="*/ 290 h 374"/>
                <a:gd name="T62" fmla="*/ 183 w 288"/>
                <a:gd name="T63" fmla="*/ 318 h 374"/>
                <a:gd name="T64" fmla="*/ 154 w 288"/>
                <a:gd name="T65" fmla="*/ 308 h 374"/>
                <a:gd name="T66" fmla="*/ 142 w 288"/>
                <a:gd name="T67" fmla="*/ 268 h 374"/>
                <a:gd name="T68" fmla="*/ 165 w 288"/>
                <a:gd name="T69" fmla="*/ 261 h 374"/>
                <a:gd name="T70" fmla="*/ 172 w 288"/>
                <a:gd name="T71" fmla="*/ 306 h 374"/>
                <a:gd name="T72" fmla="*/ 160 w 288"/>
                <a:gd name="T73" fmla="*/ 344 h 374"/>
                <a:gd name="T74" fmla="*/ 135 w 288"/>
                <a:gd name="T75" fmla="*/ 342 h 374"/>
                <a:gd name="T76" fmla="*/ 119 w 288"/>
                <a:gd name="T77" fmla="*/ 306 h 374"/>
                <a:gd name="T78" fmla="*/ 131 w 288"/>
                <a:gd name="T79" fmla="*/ 279 h 374"/>
                <a:gd name="T80" fmla="*/ 144 w 288"/>
                <a:gd name="T81" fmla="*/ 306 h 374"/>
                <a:gd name="T82" fmla="*/ 136 w 288"/>
                <a:gd name="T83" fmla="*/ 341 h 374"/>
                <a:gd name="T84" fmla="*/ 109 w 288"/>
                <a:gd name="T85" fmla="*/ 350 h 374"/>
                <a:gd name="T86" fmla="*/ 84 w 288"/>
                <a:gd name="T87" fmla="*/ 326 h 374"/>
                <a:gd name="T88" fmla="*/ 74 w 288"/>
                <a:gd name="T89" fmla="*/ 287 h 374"/>
                <a:gd name="T90" fmla="*/ 88 w 288"/>
                <a:gd name="T91" fmla="*/ 269 h 374"/>
                <a:gd name="T92" fmla="*/ 107 w 288"/>
                <a:gd name="T93" fmla="*/ 292 h 374"/>
                <a:gd name="T94" fmla="*/ 105 w 288"/>
                <a:gd name="T95" fmla="*/ 331 h 374"/>
                <a:gd name="T96" fmla="*/ 85 w 288"/>
                <a:gd name="T97" fmla="*/ 368 h 374"/>
                <a:gd name="T98" fmla="*/ 54 w 288"/>
                <a:gd name="T99" fmla="*/ 352 h 374"/>
                <a:gd name="T100" fmla="*/ 43 w 288"/>
                <a:gd name="T101" fmla="*/ 311 h 374"/>
                <a:gd name="T102" fmla="*/ 52 w 288"/>
                <a:gd name="T103" fmla="*/ 282 h 374"/>
                <a:gd name="T104" fmla="*/ 68 w 288"/>
                <a:gd name="T105" fmla="*/ 303 h 374"/>
                <a:gd name="T106" fmla="*/ 68 w 288"/>
                <a:gd name="T107" fmla="*/ 345 h 374"/>
                <a:gd name="T108" fmla="*/ 47 w 288"/>
                <a:gd name="T109" fmla="*/ 368 h 374"/>
                <a:gd name="T110" fmla="*/ 16 w 288"/>
                <a:gd name="T111" fmla="*/ 36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374">
                  <a:moveTo>
                    <a:pt x="263" y="0"/>
                  </a:moveTo>
                  <a:lnTo>
                    <a:pt x="266" y="4"/>
                  </a:lnTo>
                  <a:lnTo>
                    <a:pt x="269" y="8"/>
                  </a:lnTo>
                  <a:lnTo>
                    <a:pt x="271" y="14"/>
                  </a:lnTo>
                  <a:lnTo>
                    <a:pt x="275" y="20"/>
                  </a:lnTo>
                  <a:lnTo>
                    <a:pt x="277" y="26"/>
                  </a:lnTo>
                  <a:lnTo>
                    <a:pt x="278" y="32"/>
                  </a:lnTo>
                  <a:lnTo>
                    <a:pt x="278" y="37"/>
                  </a:lnTo>
                  <a:lnTo>
                    <a:pt x="279" y="42"/>
                  </a:lnTo>
                  <a:lnTo>
                    <a:pt x="280" y="47"/>
                  </a:lnTo>
                  <a:lnTo>
                    <a:pt x="279" y="54"/>
                  </a:lnTo>
                  <a:lnTo>
                    <a:pt x="277" y="61"/>
                  </a:lnTo>
                  <a:lnTo>
                    <a:pt x="275" y="65"/>
                  </a:lnTo>
                  <a:lnTo>
                    <a:pt x="272" y="72"/>
                  </a:lnTo>
                  <a:lnTo>
                    <a:pt x="268" y="75"/>
                  </a:lnTo>
                  <a:lnTo>
                    <a:pt x="264" y="77"/>
                  </a:lnTo>
                  <a:lnTo>
                    <a:pt x="260" y="79"/>
                  </a:lnTo>
                  <a:lnTo>
                    <a:pt x="255" y="81"/>
                  </a:lnTo>
                  <a:lnTo>
                    <a:pt x="250" y="81"/>
                  </a:lnTo>
                  <a:lnTo>
                    <a:pt x="245" y="78"/>
                  </a:lnTo>
                  <a:lnTo>
                    <a:pt x="242" y="75"/>
                  </a:lnTo>
                  <a:lnTo>
                    <a:pt x="240" y="70"/>
                  </a:lnTo>
                  <a:lnTo>
                    <a:pt x="239" y="65"/>
                  </a:lnTo>
                  <a:lnTo>
                    <a:pt x="239" y="58"/>
                  </a:lnTo>
                  <a:lnTo>
                    <a:pt x="241" y="52"/>
                  </a:lnTo>
                  <a:lnTo>
                    <a:pt x="244" y="50"/>
                  </a:lnTo>
                  <a:lnTo>
                    <a:pt x="248" y="47"/>
                  </a:lnTo>
                  <a:lnTo>
                    <a:pt x="252" y="45"/>
                  </a:lnTo>
                  <a:lnTo>
                    <a:pt x="256" y="44"/>
                  </a:lnTo>
                  <a:lnTo>
                    <a:pt x="262" y="45"/>
                  </a:lnTo>
                  <a:lnTo>
                    <a:pt x="265" y="46"/>
                  </a:lnTo>
                  <a:lnTo>
                    <a:pt x="270" y="48"/>
                  </a:lnTo>
                  <a:lnTo>
                    <a:pt x="274" y="52"/>
                  </a:lnTo>
                  <a:lnTo>
                    <a:pt x="277" y="56"/>
                  </a:lnTo>
                  <a:lnTo>
                    <a:pt x="281" y="62"/>
                  </a:lnTo>
                  <a:lnTo>
                    <a:pt x="282" y="68"/>
                  </a:lnTo>
                  <a:lnTo>
                    <a:pt x="284" y="75"/>
                  </a:lnTo>
                  <a:lnTo>
                    <a:pt x="285" y="82"/>
                  </a:lnTo>
                  <a:lnTo>
                    <a:pt x="286" y="88"/>
                  </a:lnTo>
                  <a:lnTo>
                    <a:pt x="287" y="95"/>
                  </a:lnTo>
                  <a:lnTo>
                    <a:pt x="287" y="102"/>
                  </a:lnTo>
                  <a:lnTo>
                    <a:pt x="286" y="110"/>
                  </a:lnTo>
                  <a:lnTo>
                    <a:pt x="285" y="115"/>
                  </a:lnTo>
                  <a:lnTo>
                    <a:pt x="283" y="120"/>
                  </a:lnTo>
                  <a:lnTo>
                    <a:pt x="281" y="125"/>
                  </a:lnTo>
                  <a:lnTo>
                    <a:pt x="278" y="128"/>
                  </a:lnTo>
                  <a:lnTo>
                    <a:pt x="273" y="134"/>
                  </a:lnTo>
                  <a:lnTo>
                    <a:pt x="270" y="137"/>
                  </a:lnTo>
                  <a:lnTo>
                    <a:pt x="266" y="139"/>
                  </a:lnTo>
                  <a:lnTo>
                    <a:pt x="261" y="142"/>
                  </a:lnTo>
                  <a:lnTo>
                    <a:pt x="255" y="142"/>
                  </a:lnTo>
                  <a:lnTo>
                    <a:pt x="250" y="140"/>
                  </a:lnTo>
                  <a:lnTo>
                    <a:pt x="245" y="137"/>
                  </a:lnTo>
                  <a:lnTo>
                    <a:pt x="242" y="132"/>
                  </a:lnTo>
                  <a:lnTo>
                    <a:pt x="239" y="127"/>
                  </a:lnTo>
                  <a:lnTo>
                    <a:pt x="239" y="120"/>
                  </a:lnTo>
                  <a:lnTo>
                    <a:pt x="239" y="114"/>
                  </a:lnTo>
                  <a:lnTo>
                    <a:pt x="241" y="108"/>
                  </a:lnTo>
                  <a:lnTo>
                    <a:pt x="243" y="105"/>
                  </a:lnTo>
                  <a:lnTo>
                    <a:pt x="246" y="103"/>
                  </a:lnTo>
                  <a:lnTo>
                    <a:pt x="250" y="101"/>
                  </a:lnTo>
                  <a:lnTo>
                    <a:pt x="255" y="100"/>
                  </a:lnTo>
                  <a:lnTo>
                    <a:pt x="259" y="100"/>
                  </a:lnTo>
                  <a:lnTo>
                    <a:pt x="264" y="102"/>
                  </a:lnTo>
                  <a:lnTo>
                    <a:pt x="268" y="105"/>
                  </a:lnTo>
                  <a:lnTo>
                    <a:pt x="271" y="112"/>
                  </a:lnTo>
                  <a:lnTo>
                    <a:pt x="273" y="118"/>
                  </a:lnTo>
                  <a:lnTo>
                    <a:pt x="275" y="125"/>
                  </a:lnTo>
                  <a:lnTo>
                    <a:pt x="275" y="132"/>
                  </a:lnTo>
                  <a:lnTo>
                    <a:pt x="276" y="137"/>
                  </a:lnTo>
                  <a:lnTo>
                    <a:pt x="277" y="142"/>
                  </a:lnTo>
                  <a:lnTo>
                    <a:pt x="277" y="148"/>
                  </a:lnTo>
                  <a:lnTo>
                    <a:pt x="277" y="155"/>
                  </a:lnTo>
                  <a:lnTo>
                    <a:pt x="276" y="162"/>
                  </a:lnTo>
                  <a:lnTo>
                    <a:pt x="274" y="168"/>
                  </a:lnTo>
                  <a:lnTo>
                    <a:pt x="271" y="176"/>
                  </a:lnTo>
                  <a:lnTo>
                    <a:pt x="268" y="180"/>
                  </a:lnTo>
                  <a:lnTo>
                    <a:pt x="266" y="185"/>
                  </a:lnTo>
                  <a:lnTo>
                    <a:pt x="263" y="188"/>
                  </a:lnTo>
                  <a:lnTo>
                    <a:pt x="260" y="191"/>
                  </a:lnTo>
                  <a:lnTo>
                    <a:pt x="256" y="194"/>
                  </a:lnTo>
                  <a:lnTo>
                    <a:pt x="251" y="196"/>
                  </a:lnTo>
                  <a:lnTo>
                    <a:pt x="246" y="196"/>
                  </a:lnTo>
                  <a:lnTo>
                    <a:pt x="242" y="195"/>
                  </a:lnTo>
                  <a:lnTo>
                    <a:pt x="237" y="195"/>
                  </a:lnTo>
                  <a:lnTo>
                    <a:pt x="232" y="191"/>
                  </a:lnTo>
                  <a:lnTo>
                    <a:pt x="227" y="186"/>
                  </a:lnTo>
                  <a:lnTo>
                    <a:pt x="223" y="182"/>
                  </a:lnTo>
                  <a:lnTo>
                    <a:pt x="221" y="176"/>
                  </a:lnTo>
                  <a:lnTo>
                    <a:pt x="218" y="171"/>
                  </a:lnTo>
                  <a:lnTo>
                    <a:pt x="216" y="165"/>
                  </a:lnTo>
                  <a:lnTo>
                    <a:pt x="216" y="157"/>
                  </a:lnTo>
                  <a:lnTo>
                    <a:pt x="216" y="149"/>
                  </a:lnTo>
                  <a:lnTo>
                    <a:pt x="219" y="143"/>
                  </a:lnTo>
                  <a:lnTo>
                    <a:pt x="223" y="139"/>
                  </a:lnTo>
                  <a:lnTo>
                    <a:pt x="226" y="138"/>
                  </a:lnTo>
                  <a:lnTo>
                    <a:pt x="230" y="138"/>
                  </a:lnTo>
                  <a:lnTo>
                    <a:pt x="236" y="138"/>
                  </a:lnTo>
                  <a:lnTo>
                    <a:pt x="241" y="140"/>
                  </a:lnTo>
                  <a:lnTo>
                    <a:pt x="244" y="142"/>
                  </a:lnTo>
                  <a:lnTo>
                    <a:pt x="248" y="145"/>
                  </a:lnTo>
                  <a:lnTo>
                    <a:pt x="252" y="148"/>
                  </a:lnTo>
                  <a:lnTo>
                    <a:pt x="256" y="152"/>
                  </a:lnTo>
                  <a:lnTo>
                    <a:pt x="259" y="156"/>
                  </a:lnTo>
                  <a:lnTo>
                    <a:pt x="263" y="162"/>
                  </a:lnTo>
                  <a:lnTo>
                    <a:pt x="264" y="167"/>
                  </a:lnTo>
                  <a:lnTo>
                    <a:pt x="266" y="173"/>
                  </a:lnTo>
                  <a:lnTo>
                    <a:pt x="266" y="178"/>
                  </a:lnTo>
                  <a:lnTo>
                    <a:pt x="268" y="186"/>
                  </a:lnTo>
                  <a:lnTo>
                    <a:pt x="269" y="191"/>
                  </a:lnTo>
                  <a:lnTo>
                    <a:pt x="269" y="197"/>
                  </a:lnTo>
                  <a:lnTo>
                    <a:pt x="270" y="203"/>
                  </a:lnTo>
                  <a:lnTo>
                    <a:pt x="270" y="210"/>
                  </a:lnTo>
                  <a:lnTo>
                    <a:pt x="269" y="216"/>
                  </a:lnTo>
                  <a:lnTo>
                    <a:pt x="268" y="221"/>
                  </a:lnTo>
                  <a:lnTo>
                    <a:pt x="266" y="228"/>
                  </a:lnTo>
                  <a:lnTo>
                    <a:pt x="263" y="233"/>
                  </a:lnTo>
                  <a:lnTo>
                    <a:pt x="260" y="240"/>
                  </a:lnTo>
                  <a:lnTo>
                    <a:pt x="256" y="245"/>
                  </a:lnTo>
                  <a:lnTo>
                    <a:pt x="252" y="249"/>
                  </a:lnTo>
                  <a:lnTo>
                    <a:pt x="248" y="253"/>
                  </a:lnTo>
                  <a:lnTo>
                    <a:pt x="243" y="255"/>
                  </a:lnTo>
                  <a:lnTo>
                    <a:pt x="239" y="256"/>
                  </a:lnTo>
                  <a:lnTo>
                    <a:pt x="235" y="257"/>
                  </a:lnTo>
                  <a:lnTo>
                    <a:pt x="229" y="256"/>
                  </a:lnTo>
                  <a:lnTo>
                    <a:pt x="225" y="255"/>
                  </a:lnTo>
                  <a:lnTo>
                    <a:pt x="221" y="251"/>
                  </a:lnTo>
                  <a:lnTo>
                    <a:pt x="217" y="250"/>
                  </a:lnTo>
                  <a:lnTo>
                    <a:pt x="213" y="245"/>
                  </a:lnTo>
                  <a:lnTo>
                    <a:pt x="210" y="238"/>
                  </a:lnTo>
                  <a:lnTo>
                    <a:pt x="209" y="234"/>
                  </a:lnTo>
                  <a:lnTo>
                    <a:pt x="207" y="226"/>
                  </a:lnTo>
                  <a:lnTo>
                    <a:pt x="206" y="220"/>
                  </a:lnTo>
                  <a:lnTo>
                    <a:pt x="209" y="215"/>
                  </a:lnTo>
                  <a:lnTo>
                    <a:pt x="212" y="212"/>
                  </a:lnTo>
                  <a:lnTo>
                    <a:pt x="216" y="211"/>
                  </a:lnTo>
                  <a:lnTo>
                    <a:pt x="222" y="211"/>
                  </a:lnTo>
                  <a:lnTo>
                    <a:pt x="225" y="212"/>
                  </a:lnTo>
                  <a:lnTo>
                    <a:pt x="229" y="214"/>
                  </a:lnTo>
                  <a:lnTo>
                    <a:pt x="233" y="218"/>
                  </a:lnTo>
                  <a:lnTo>
                    <a:pt x="239" y="223"/>
                  </a:lnTo>
                  <a:lnTo>
                    <a:pt x="242" y="228"/>
                  </a:lnTo>
                  <a:lnTo>
                    <a:pt x="244" y="233"/>
                  </a:lnTo>
                  <a:lnTo>
                    <a:pt x="246" y="238"/>
                  </a:lnTo>
                  <a:lnTo>
                    <a:pt x="247" y="243"/>
                  </a:lnTo>
                  <a:lnTo>
                    <a:pt x="248" y="249"/>
                  </a:lnTo>
                  <a:lnTo>
                    <a:pt x="247" y="255"/>
                  </a:lnTo>
                  <a:lnTo>
                    <a:pt x="246" y="260"/>
                  </a:lnTo>
                  <a:lnTo>
                    <a:pt x="244" y="265"/>
                  </a:lnTo>
                  <a:lnTo>
                    <a:pt x="239" y="271"/>
                  </a:lnTo>
                  <a:lnTo>
                    <a:pt x="235" y="276"/>
                  </a:lnTo>
                  <a:lnTo>
                    <a:pt x="230" y="280"/>
                  </a:lnTo>
                  <a:lnTo>
                    <a:pt x="226" y="281"/>
                  </a:lnTo>
                  <a:lnTo>
                    <a:pt x="221" y="283"/>
                  </a:lnTo>
                  <a:lnTo>
                    <a:pt x="215" y="282"/>
                  </a:lnTo>
                  <a:lnTo>
                    <a:pt x="209" y="281"/>
                  </a:lnTo>
                  <a:lnTo>
                    <a:pt x="205" y="281"/>
                  </a:lnTo>
                  <a:lnTo>
                    <a:pt x="199" y="280"/>
                  </a:lnTo>
                  <a:lnTo>
                    <a:pt x="193" y="278"/>
                  </a:lnTo>
                  <a:lnTo>
                    <a:pt x="189" y="276"/>
                  </a:lnTo>
                  <a:lnTo>
                    <a:pt x="184" y="272"/>
                  </a:lnTo>
                  <a:lnTo>
                    <a:pt x="180" y="269"/>
                  </a:lnTo>
                  <a:lnTo>
                    <a:pt x="177" y="265"/>
                  </a:lnTo>
                  <a:lnTo>
                    <a:pt x="173" y="258"/>
                  </a:lnTo>
                  <a:lnTo>
                    <a:pt x="171" y="251"/>
                  </a:lnTo>
                  <a:lnTo>
                    <a:pt x="170" y="245"/>
                  </a:lnTo>
                  <a:lnTo>
                    <a:pt x="170" y="238"/>
                  </a:lnTo>
                  <a:lnTo>
                    <a:pt x="170" y="233"/>
                  </a:lnTo>
                  <a:lnTo>
                    <a:pt x="172" y="228"/>
                  </a:lnTo>
                  <a:lnTo>
                    <a:pt x="176" y="225"/>
                  </a:lnTo>
                  <a:lnTo>
                    <a:pt x="180" y="221"/>
                  </a:lnTo>
                  <a:lnTo>
                    <a:pt x="183" y="221"/>
                  </a:lnTo>
                  <a:lnTo>
                    <a:pt x="188" y="221"/>
                  </a:lnTo>
                  <a:lnTo>
                    <a:pt x="192" y="221"/>
                  </a:lnTo>
                  <a:lnTo>
                    <a:pt x="197" y="225"/>
                  </a:lnTo>
                  <a:lnTo>
                    <a:pt x="199" y="230"/>
                  </a:lnTo>
                  <a:lnTo>
                    <a:pt x="201" y="235"/>
                  </a:lnTo>
                  <a:lnTo>
                    <a:pt x="203" y="241"/>
                  </a:lnTo>
                  <a:lnTo>
                    <a:pt x="204" y="246"/>
                  </a:lnTo>
                  <a:lnTo>
                    <a:pt x="205" y="253"/>
                  </a:lnTo>
                  <a:lnTo>
                    <a:pt x="206" y="260"/>
                  </a:lnTo>
                  <a:lnTo>
                    <a:pt x="206" y="267"/>
                  </a:lnTo>
                  <a:lnTo>
                    <a:pt x="206" y="271"/>
                  </a:lnTo>
                  <a:lnTo>
                    <a:pt x="205" y="276"/>
                  </a:lnTo>
                  <a:lnTo>
                    <a:pt x="204" y="281"/>
                  </a:lnTo>
                  <a:lnTo>
                    <a:pt x="203" y="290"/>
                  </a:lnTo>
                  <a:lnTo>
                    <a:pt x="200" y="298"/>
                  </a:lnTo>
                  <a:lnTo>
                    <a:pt x="197" y="303"/>
                  </a:lnTo>
                  <a:lnTo>
                    <a:pt x="194" y="310"/>
                  </a:lnTo>
                  <a:lnTo>
                    <a:pt x="190" y="315"/>
                  </a:lnTo>
                  <a:lnTo>
                    <a:pt x="186" y="317"/>
                  </a:lnTo>
                  <a:lnTo>
                    <a:pt x="183" y="318"/>
                  </a:lnTo>
                  <a:lnTo>
                    <a:pt x="178" y="319"/>
                  </a:lnTo>
                  <a:lnTo>
                    <a:pt x="173" y="318"/>
                  </a:lnTo>
                  <a:lnTo>
                    <a:pt x="169" y="317"/>
                  </a:lnTo>
                  <a:lnTo>
                    <a:pt x="163" y="316"/>
                  </a:lnTo>
                  <a:lnTo>
                    <a:pt x="158" y="311"/>
                  </a:lnTo>
                  <a:lnTo>
                    <a:pt x="154" y="308"/>
                  </a:lnTo>
                  <a:lnTo>
                    <a:pt x="150" y="302"/>
                  </a:lnTo>
                  <a:lnTo>
                    <a:pt x="146" y="296"/>
                  </a:lnTo>
                  <a:lnTo>
                    <a:pt x="143" y="289"/>
                  </a:lnTo>
                  <a:lnTo>
                    <a:pt x="142" y="281"/>
                  </a:lnTo>
                  <a:lnTo>
                    <a:pt x="141" y="274"/>
                  </a:lnTo>
                  <a:lnTo>
                    <a:pt x="142" y="268"/>
                  </a:lnTo>
                  <a:lnTo>
                    <a:pt x="144" y="263"/>
                  </a:lnTo>
                  <a:lnTo>
                    <a:pt x="147" y="259"/>
                  </a:lnTo>
                  <a:lnTo>
                    <a:pt x="151" y="256"/>
                  </a:lnTo>
                  <a:lnTo>
                    <a:pt x="156" y="256"/>
                  </a:lnTo>
                  <a:lnTo>
                    <a:pt x="159" y="258"/>
                  </a:lnTo>
                  <a:lnTo>
                    <a:pt x="165" y="261"/>
                  </a:lnTo>
                  <a:lnTo>
                    <a:pt x="168" y="267"/>
                  </a:lnTo>
                  <a:lnTo>
                    <a:pt x="170" y="274"/>
                  </a:lnTo>
                  <a:lnTo>
                    <a:pt x="172" y="281"/>
                  </a:lnTo>
                  <a:lnTo>
                    <a:pt x="173" y="291"/>
                  </a:lnTo>
                  <a:lnTo>
                    <a:pt x="172" y="298"/>
                  </a:lnTo>
                  <a:lnTo>
                    <a:pt x="172" y="306"/>
                  </a:lnTo>
                  <a:lnTo>
                    <a:pt x="170" y="312"/>
                  </a:lnTo>
                  <a:lnTo>
                    <a:pt x="169" y="320"/>
                  </a:lnTo>
                  <a:lnTo>
                    <a:pt x="168" y="326"/>
                  </a:lnTo>
                  <a:lnTo>
                    <a:pt x="166" y="331"/>
                  </a:lnTo>
                  <a:lnTo>
                    <a:pt x="163" y="338"/>
                  </a:lnTo>
                  <a:lnTo>
                    <a:pt x="160" y="344"/>
                  </a:lnTo>
                  <a:lnTo>
                    <a:pt x="156" y="348"/>
                  </a:lnTo>
                  <a:lnTo>
                    <a:pt x="152" y="350"/>
                  </a:lnTo>
                  <a:lnTo>
                    <a:pt x="148" y="351"/>
                  </a:lnTo>
                  <a:lnTo>
                    <a:pt x="144" y="350"/>
                  </a:lnTo>
                  <a:lnTo>
                    <a:pt x="139" y="347"/>
                  </a:lnTo>
                  <a:lnTo>
                    <a:pt x="135" y="342"/>
                  </a:lnTo>
                  <a:lnTo>
                    <a:pt x="132" y="338"/>
                  </a:lnTo>
                  <a:lnTo>
                    <a:pt x="129" y="332"/>
                  </a:lnTo>
                  <a:lnTo>
                    <a:pt x="125" y="325"/>
                  </a:lnTo>
                  <a:lnTo>
                    <a:pt x="123" y="320"/>
                  </a:lnTo>
                  <a:lnTo>
                    <a:pt x="122" y="313"/>
                  </a:lnTo>
                  <a:lnTo>
                    <a:pt x="119" y="306"/>
                  </a:lnTo>
                  <a:lnTo>
                    <a:pt x="118" y="297"/>
                  </a:lnTo>
                  <a:lnTo>
                    <a:pt x="118" y="291"/>
                  </a:lnTo>
                  <a:lnTo>
                    <a:pt x="119" y="287"/>
                  </a:lnTo>
                  <a:lnTo>
                    <a:pt x="121" y="281"/>
                  </a:lnTo>
                  <a:lnTo>
                    <a:pt x="125" y="279"/>
                  </a:lnTo>
                  <a:lnTo>
                    <a:pt x="131" y="279"/>
                  </a:lnTo>
                  <a:lnTo>
                    <a:pt x="135" y="281"/>
                  </a:lnTo>
                  <a:lnTo>
                    <a:pt x="138" y="285"/>
                  </a:lnTo>
                  <a:lnTo>
                    <a:pt x="140" y="290"/>
                  </a:lnTo>
                  <a:lnTo>
                    <a:pt x="142" y="295"/>
                  </a:lnTo>
                  <a:lnTo>
                    <a:pt x="143" y="301"/>
                  </a:lnTo>
                  <a:lnTo>
                    <a:pt x="144" y="306"/>
                  </a:lnTo>
                  <a:lnTo>
                    <a:pt x="144" y="311"/>
                  </a:lnTo>
                  <a:lnTo>
                    <a:pt x="144" y="317"/>
                  </a:lnTo>
                  <a:lnTo>
                    <a:pt x="143" y="325"/>
                  </a:lnTo>
                  <a:lnTo>
                    <a:pt x="142" y="330"/>
                  </a:lnTo>
                  <a:lnTo>
                    <a:pt x="139" y="336"/>
                  </a:lnTo>
                  <a:lnTo>
                    <a:pt x="136" y="341"/>
                  </a:lnTo>
                  <a:lnTo>
                    <a:pt x="132" y="345"/>
                  </a:lnTo>
                  <a:lnTo>
                    <a:pt x="126" y="347"/>
                  </a:lnTo>
                  <a:lnTo>
                    <a:pt x="123" y="348"/>
                  </a:lnTo>
                  <a:lnTo>
                    <a:pt x="117" y="350"/>
                  </a:lnTo>
                  <a:lnTo>
                    <a:pt x="112" y="351"/>
                  </a:lnTo>
                  <a:lnTo>
                    <a:pt x="109" y="350"/>
                  </a:lnTo>
                  <a:lnTo>
                    <a:pt x="104" y="348"/>
                  </a:lnTo>
                  <a:lnTo>
                    <a:pt x="101" y="346"/>
                  </a:lnTo>
                  <a:lnTo>
                    <a:pt x="95" y="341"/>
                  </a:lnTo>
                  <a:lnTo>
                    <a:pt x="91" y="338"/>
                  </a:lnTo>
                  <a:lnTo>
                    <a:pt x="88" y="333"/>
                  </a:lnTo>
                  <a:lnTo>
                    <a:pt x="84" y="326"/>
                  </a:lnTo>
                  <a:lnTo>
                    <a:pt x="81" y="319"/>
                  </a:lnTo>
                  <a:lnTo>
                    <a:pt x="78" y="312"/>
                  </a:lnTo>
                  <a:lnTo>
                    <a:pt x="76" y="305"/>
                  </a:lnTo>
                  <a:lnTo>
                    <a:pt x="75" y="298"/>
                  </a:lnTo>
                  <a:lnTo>
                    <a:pt x="75" y="292"/>
                  </a:lnTo>
                  <a:lnTo>
                    <a:pt x="74" y="287"/>
                  </a:lnTo>
                  <a:lnTo>
                    <a:pt x="74" y="281"/>
                  </a:lnTo>
                  <a:lnTo>
                    <a:pt x="75" y="278"/>
                  </a:lnTo>
                  <a:lnTo>
                    <a:pt x="77" y="274"/>
                  </a:lnTo>
                  <a:lnTo>
                    <a:pt x="81" y="271"/>
                  </a:lnTo>
                  <a:lnTo>
                    <a:pt x="84" y="269"/>
                  </a:lnTo>
                  <a:lnTo>
                    <a:pt x="88" y="269"/>
                  </a:lnTo>
                  <a:lnTo>
                    <a:pt x="92" y="270"/>
                  </a:lnTo>
                  <a:lnTo>
                    <a:pt x="96" y="272"/>
                  </a:lnTo>
                  <a:lnTo>
                    <a:pt x="101" y="277"/>
                  </a:lnTo>
                  <a:lnTo>
                    <a:pt x="104" y="281"/>
                  </a:lnTo>
                  <a:lnTo>
                    <a:pt x="105" y="286"/>
                  </a:lnTo>
                  <a:lnTo>
                    <a:pt x="107" y="292"/>
                  </a:lnTo>
                  <a:lnTo>
                    <a:pt x="108" y="298"/>
                  </a:lnTo>
                  <a:lnTo>
                    <a:pt x="109" y="305"/>
                  </a:lnTo>
                  <a:lnTo>
                    <a:pt x="109" y="313"/>
                  </a:lnTo>
                  <a:lnTo>
                    <a:pt x="109" y="319"/>
                  </a:lnTo>
                  <a:lnTo>
                    <a:pt x="108" y="325"/>
                  </a:lnTo>
                  <a:lnTo>
                    <a:pt x="105" y="331"/>
                  </a:lnTo>
                  <a:lnTo>
                    <a:pt x="104" y="336"/>
                  </a:lnTo>
                  <a:lnTo>
                    <a:pt x="100" y="345"/>
                  </a:lnTo>
                  <a:lnTo>
                    <a:pt x="97" y="350"/>
                  </a:lnTo>
                  <a:lnTo>
                    <a:pt x="95" y="356"/>
                  </a:lnTo>
                  <a:lnTo>
                    <a:pt x="91" y="362"/>
                  </a:lnTo>
                  <a:lnTo>
                    <a:pt x="85" y="368"/>
                  </a:lnTo>
                  <a:lnTo>
                    <a:pt x="81" y="369"/>
                  </a:lnTo>
                  <a:lnTo>
                    <a:pt x="76" y="368"/>
                  </a:lnTo>
                  <a:lnTo>
                    <a:pt x="70" y="367"/>
                  </a:lnTo>
                  <a:lnTo>
                    <a:pt x="64" y="363"/>
                  </a:lnTo>
                  <a:lnTo>
                    <a:pt x="57" y="357"/>
                  </a:lnTo>
                  <a:lnTo>
                    <a:pt x="54" y="352"/>
                  </a:lnTo>
                  <a:lnTo>
                    <a:pt x="50" y="345"/>
                  </a:lnTo>
                  <a:lnTo>
                    <a:pt x="48" y="339"/>
                  </a:lnTo>
                  <a:lnTo>
                    <a:pt x="45" y="332"/>
                  </a:lnTo>
                  <a:lnTo>
                    <a:pt x="44" y="325"/>
                  </a:lnTo>
                  <a:lnTo>
                    <a:pt x="43" y="320"/>
                  </a:lnTo>
                  <a:lnTo>
                    <a:pt x="43" y="311"/>
                  </a:lnTo>
                  <a:lnTo>
                    <a:pt x="42" y="305"/>
                  </a:lnTo>
                  <a:lnTo>
                    <a:pt x="42" y="299"/>
                  </a:lnTo>
                  <a:lnTo>
                    <a:pt x="42" y="294"/>
                  </a:lnTo>
                  <a:lnTo>
                    <a:pt x="44" y="288"/>
                  </a:lnTo>
                  <a:lnTo>
                    <a:pt x="47" y="285"/>
                  </a:lnTo>
                  <a:lnTo>
                    <a:pt x="52" y="282"/>
                  </a:lnTo>
                  <a:lnTo>
                    <a:pt x="55" y="282"/>
                  </a:lnTo>
                  <a:lnTo>
                    <a:pt x="58" y="284"/>
                  </a:lnTo>
                  <a:lnTo>
                    <a:pt x="62" y="287"/>
                  </a:lnTo>
                  <a:lnTo>
                    <a:pt x="65" y="291"/>
                  </a:lnTo>
                  <a:lnTo>
                    <a:pt x="66" y="297"/>
                  </a:lnTo>
                  <a:lnTo>
                    <a:pt x="68" y="303"/>
                  </a:lnTo>
                  <a:lnTo>
                    <a:pt x="69" y="308"/>
                  </a:lnTo>
                  <a:lnTo>
                    <a:pt x="69" y="317"/>
                  </a:lnTo>
                  <a:lnTo>
                    <a:pt x="70" y="325"/>
                  </a:lnTo>
                  <a:lnTo>
                    <a:pt x="70" y="331"/>
                  </a:lnTo>
                  <a:lnTo>
                    <a:pt x="69" y="338"/>
                  </a:lnTo>
                  <a:lnTo>
                    <a:pt x="68" y="345"/>
                  </a:lnTo>
                  <a:lnTo>
                    <a:pt x="65" y="349"/>
                  </a:lnTo>
                  <a:lnTo>
                    <a:pt x="62" y="355"/>
                  </a:lnTo>
                  <a:lnTo>
                    <a:pt x="58" y="361"/>
                  </a:lnTo>
                  <a:lnTo>
                    <a:pt x="55" y="363"/>
                  </a:lnTo>
                  <a:lnTo>
                    <a:pt x="51" y="366"/>
                  </a:lnTo>
                  <a:lnTo>
                    <a:pt x="47" y="368"/>
                  </a:lnTo>
                  <a:lnTo>
                    <a:pt x="43" y="371"/>
                  </a:lnTo>
                  <a:lnTo>
                    <a:pt x="39" y="372"/>
                  </a:lnTo>
                  <a:lnTo>
                    <a:pt x="34" y="373"/>
                  </a:lnTo>
                  <a:lnTo>
                    <a:pt x="28" y="373"/>
                  </a:lnTo>
                  <a:lnTo>
                    <a:pt x="23" y="372"/>
                  </a:lnTo>
                  <a:lnTo>
                    <a:pt x="16" y="368"/>
                  </a:lnTo>
                  <a:lnTo>
                    <a:pt x="11" y="364"/>
                  </a:lnTo>
                  <a:lnTo>
                    <a:pt x="7" y="358"/>
                  </a:lnTo>
                  <a:lnTo>
                    <a:pt x="4" y="351"/>
                  </a:lnTo>
                  <a:lnTo>
                    <a:pt x="2" y="345"/>
                  </a:lnTo>
                  <a:lnTo>
                    <a:pt x="0" y="338"/>
                  </a:lnTo>
                </a:path>
              </a:pathLst>
            </a:custGeom>
            <a:noFill/>
            <a:ln w="12700" cap="rnd" cmpd="sng">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7" name="Oval 71"/>
            <p:cNvSpPr>
              <a:spLocks noChangeArrowheads="1"/>
            </p:cNvSpPr>
            <p:nvPr/>
          </p:nvSpPr>
          <p:spPr bwMode="auto">
            <a:xfrm>
              <a:off x="4824" y="1180"/>
              <a:ext cx="6" cy="5"/>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88" name="Freeform 72"/>
            <p:cNvSpPr>
              <a:spLocks/>
            </p:cNvSpPr>
            <p:nvPr/>
          </p:nvSpPr>
          <p:spPr bwMode="auto">
            <a:xfrm>
              <a:off x="4710" y="1043"/>
              <a:ext cx="43" cy="17"/>
            </a:xfrm>
            <a:custGeom>
              <a:avLst/>
              <a:gdLst>
                <a:gd name="T0" fmla="*/ 0 w 43"/>
                <a:gd name="T1" fmla="*/ 4 h 17"/>
                <a:gd name="T2" fmla="*/ 8 w 43"/>
                <a:gd name="T3" fmla="*/ 1 h 17"/>
                <a:gd name="T4" fmla="*/ 17 w 43"/>
                <a:gd name="T5" fmla="*/ 0 h 17"/>
                <a:gd name="T6" fmla="*/ 24 w 43"/>
                <a:gd name="T7" fmla="*/ 1 h 17"/>
                <a:gd name="T8" fmla="*/ 31 w 43"/>
                <a:gd name="T9" fmla="*/ 4 h 17"/>
                <a:gd name="T10" fmla="*/ 38 w 43"/>
                <a:gd name="T11" fmla="*/ 8 h 17"/>
                <a:gd name="T12" fmla="*/ 42 w 43"/>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43" h="17">
                  <a:moveTo>
                    <a:pt x="0" y="4"/>
                  </a:moveTo>
                  <a:lnTo>
                    <a:pt x="8" y="1"/>
                  </a:lnTo>
                  <a:lnTo>
                    <a:pt x="17" y="0"/>
                  </a:lnTo>
                  <a:lnTo>
                    <a:pt x="24" y="1"/>
                  </a:lnTo>
                  <a:lnTo>
                    <a:pt x="31" y="4"/>
                  </a:lnTo>
                  <a:lnTo>
                    <a:pt x="38" y="8"/>
                  </a:lnTo>
                  <a:lnTo>
                    <a:pt x="42" y="1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89" name="Freeform 73"/>
            <p:cNvSpPr>
              <a:spLocks/>
            </p:cNvSpPr>
            <p:nvPr/>
          </p:nvSpPr>
          <p:spPr bwMode="auto">
            <a:xfrm>
              <a:off x="4792" y="1121"/>
              <a:ext cx="51" cy="74"/>
            </a:xfrm>
            <a:custGeom>
              <a:avLst/>
              <a:gdLst>
                <a:gd name="T0" fmla="*/ 0 w 51"/>
                <a:gd name="T1" fmla="*/ 1 h 74"/>
                <a:gd name="T2" fmla="*/ 9 w 51"/>
                <a:gd name="T3" fmla="*/ 0 h 74"/>
                <a:gd name="T4" fmla="*/ 19 w 51"/>
                <a:gd name="T5" fmla="*/ 1 h 74"/>
                <a:gd name="T6" fmla="*/ 31 w 51"/>
                <a:gd name="T7" fmla="*/ 4 h 74"/>
                <a:gd name="T8" fmla="*/ 40 w 51"/>
                <a:gd name="T9" fmla="*/ 13 h 74"/>
                <a:gd name="T10" fmla="*/ 45 w 51"/>
                <a:gd name="T11" fmla="*/ 22 h 74"/>
                <a:gd name="T12" fmla="*/ 49 w 51"/>
                <a:gd name="T13" fmla="*/ 33 h 74"/>
                <a:gd name="T14" fmla="*/ 50 w 51"/>
                <a:gd name="T15" fmla="*/ 46 h 74"/>
                <a:gd name="T16" fmla="*/ 49 w 51"/>
                <a:gd name="T17" fmla="*/ 57 h 74"/>
                <a:gd name="T18" fmla="*/ 46 w 51"/>
                <a:gd name="T19" fmla="*/ 65 h 74"/>
                <a:gd name="T20" fmla="*/ 41 w 51"/>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4">
                  <a:moveTo>
                    <a:pt x="0" y="1"/>
                  </a:moveTo>
                  <a:lnTo>
                    <a:pt x="9" y="0"/>
                  </a:lnTo>
                  <a:lnTo>
                    <a:pt x="19" y="1"/>
                  </a:lnTo>
                  <a:lnTo>
                    <a:pt x="31" y="4"/>
                  </a:lnTo>
                  <a:lnTo>
                    <a:pt x="40" y="13"/>
                  </a:lnTo>
                  <a:lnTo>
                    <a:pt x="45" y="22"/>
                  </a:lnTo>
                  <a:lnTo>
                    <a:pt x="49" y="33"/>
                  </a:lnTo>
                  <a:lnTo>
                    <a:pt x="50" y="46"/>
                  </a:lnTo>
                  <a:lnTo>
                    <a:pt x="49" y="57"/>
                  </a:lnTo>
                  <a:lnTo>
                    <a:pt x="46" y="65"/>
                  </a:lnTo>
                  <a:lnTo>
                    <a:pt x="41" y="7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91" name="AutoShape 75"/>
          <p:cNvSpPr>
            <a:spLocks noChangeArrowheads="1"/>
          </p:cNvSpPr>
          <p:nvPr/>
        </p:nvSpPr>
        <p:spPr bwMode="auto">
          <a:xfrm>
            <a:off x="649288" y="2478088"/>
            <a:ext cx="7845425" cy="3887787"/>
          </a:xfrm>
          <a:prstGeom prst="roundRect">
            <a:avLst>
              <a:gd name="adj" fmla="val 12495"/>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2" name="Rectangle 76"/>
          <p:cNvSpPr>
            <a:spLocks noChangeArrowheads="1"/>
          </p:cNvSpPr>
          <p:nvPr/>
        </p:nvSpPr>
        <p:spPr bwMode="auto">
          <a:xfrm>
            <a:off x="3151188" y="3613150"/>
            <a:ext cx="2841625" cy="14033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3200"/>
              <a:t>Translation</a:t>
            </a:r>
          </a:p>
          <a:p>
            <a:pPr algn="ctr"/>
            <a:r>
              <a:rPr lang="en-US" altLang="en-US" sz="3200"/>
              <a:t>Cryptography</a:t>
            </a:r>
          </a:p>
          <a:p>
            <a:pPr algn="ctr"/>
            <a:r>
              <a:rPr lang="en-US" altLang="en-US" sz="3200"/>
              <a:t>Transmission</a:t>
            </a:r>
          </a:p>
        </p:txBody>
      </p:sp>
      <p:sp>
        <p:nvSpPr>
          <p:cNvPr id="9293" name="AutoShape 77"/>
          <p:cNvSpPr>
            <a:spLocks noChangeArrowheads="1"/>
          </p:cNvSpPr>
          <p:nvPr/>
        </p:nvSpPr>
        <p:spPr bwMode="auto">
          <a:xfrm>
            <a:off x="1781175" y="2320925"/>
            <a:ext cx="244475" cy="301625"/>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4" name="AutoShape 78"/>
          <p:cNvSpPr>
            <a:spLocks noChangeArrowheads="1"/>
          </p:cNvSpPr>
          <p:nvPr/>
        </p:nvSpPr>
        <p:spPr bwMode="auto">
          <a:xfrm>
            <a:off x="7115175" y="2320925"/>
            <a:ext cx="244475" cy="301625"/>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5" name="Rectangle 79"/>
          <p:cNvSpPr>
            <a:spLocks noChangeArrowheads="1"/>
          </p:cNvSpPr>
          <p:nvPr/>
        </p:nvSpPr>
        <p:spPr bwMode="auto">
          <a:xfrm>
            <a:off x="3386138" y="2676525"/>
            <a:ext cx="2347912" cy="3095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rgbClr val="00FF00"/>
                </a:solidFill>
              </a:rPr>
              <a:t>Service Access Points</a:t>
            </a:r>
          </a:p>
        </p:txBody>
      </p:sp>
      <p:sp>
        <p:nvSpPr>
          <p:cNvPr id="9296" name="Line 80"/>
          <p:cNvSpPr>
            <a:spLocks noChangeShapeType="1"/>
          </p:cNvSpPr>
          <p:nvPr/>
        </p:nvSpPr>
        <p:spPr bwMode="auto">
          <a:xfrm>
            <a:off x="2235200" y="2616200"/>
            <a:ext cx="1177925" cy="21590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7" name="Line 81"/>
          <p:cNvSpPr>
            <a:spLocks noChangeShapeType="1"/>
          </p:cNvSpPr>
          <p:nvPr/>
        </p:nvSpPr>
        <p:spPr bwMode="auto">
          <a:xfrm flipH="1">
            <a:off x="5716588" y="2620963"/>
            <a:ext cx="1203325" cy="21590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8" name="AutoShape 82"/>
          <p:cNvSpPr>
            <a:spLocks noChangeArrowheads="1"/>
          </p:cNvSpPr>
          <p:nvPr/>
        </p:nvSpPr>
        <p:spPr bwMode="auto">
          <a:xfrm flipH="1">
            <a:off x="2043113" y="1601788"/>
            <a:ext cx="2528887" cy="542925"/>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9" name="AutoShape 83"/>
          <p:cNvSpPr>
            <a:spLocks noChangeArrowheads="1"/>
          </p:cNvSpPr>
          <p:nvPr/>
        </p:nvSpPr>
        <p:spPr bwMode="auto">
          <a:xfrm>
            <a:off x="4572000" y="1601788"/>
            <a:ext cx="2500313" cy="542925"/>
          </a:xfrm>
          <a:prstGeom prst="rightArrow">
            <a:avLst>
              <a:gd name="adj1" fmla="val 75000"/>
              <a:gd name="adj2" fmla="val 230285"/>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00" name="Rectangle 84"/>
          <p:cNvSpPr>
            <a:spLocks noChangeArrowheads="1"/>
          </p:cNvSpPr>
          <p:nvPr/>
        </p:nvSpPr>
        <p:spPr bwMode="auto">
          <a:xfrm>
            <a:off x="3308350" y="1717675"/>
            <a:ext cx="2520950"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Political arguments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6"/>
          <p:cNvSpPr>
            <a:spLocks noGrp="1"/>
          </p:cNvSpPr>
          <p:nvPr>
            <p:ph type="sldNum" sz="quarter" idx="10"/>
          </p:nvPr>
        </p:nvSpPr>
        <p:spPr/>
        <p:txBody>
          <a:bodyPr/>
          <a:lstStyle/>
          <a:p>
            <a:fld id="{EA2A0F21-ACEF-495B-B519-25CC8249134A}" type="slidenum">
              <a:rPr lang="en-US" altLang="en-US"/>
              <a:pPr/>
              <a:t>30</a:t>
            </a:fld>
            <a:endParaRPr lang="en-US" altLang="en-US"/>
          </a:p>
        </p:txBody>
      </p:sp>
      <p:sp>
        <p:nvSpPr>
          <p:cNvPr id="253954" name="Oval 2"/>
          <p:cNvSpPr>
            <a:spLocks noChangeArrowheads="1"/>
          </p:cNvSpPr>
          <p:nvPr/>
        </p:nvSpPr>
        <p:spPr bwMode="auto">
          <a:xfrm>
            <a:off x="5176838" y="1068388"/>
            <a:ext cx="3451225" cy="2312987"/>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endParaRPr lang="en-US" altLang="en-US" sz="2800">
              <a:solidFill>
                <a:schemeClr val="tx1"/>
              </a:solidFill>
              <a:latin typeface="DIN-Regular" pitchFamily="2" charset="0"/>
            </a:endParaRPr>
          </a:p>
          <a:p>
            <a:pPr algn="ctr">
              <a:lnSpc>
                <a:spcPct val="100000"/>
              </a:lnSpc>
            </a:pPr>
            <a:endParaRPr lang="en-US" altLang="en-US" sz="2800">
              <a:solidFill>
                <a:schemeClr val="tx1"/>
              </a:solidFill>
              <a:latin typeface="DIN-Regular" pitchFamily="2" charset="0"/>
            </a:endParaRPr>
          </a:p>
          <a:p>
            <a:pPr algn="ctr">
              <a:lnSpc>
                <a:spcPct val="100000"/>
              </a:lnSpc>
            </a:pPr>
            <a:r>
              <a:rPr lang="en-US" altLang="en-US" sz="2800">
                <a:solidFill>
                  <a:schemeClr val="tx1"/>
                </a:solidFill>
                <a:latin typeface="DIN-Regular" pitchFamily="2" charset="0"/>
              </a:rPr>
              <a:t>Home network</a:t>
            </a:r>
          </a:p>
        </p:txBody>
      </p:sp>
      <p:sp>
        <p:nvSpPr>
          <p:cNvPr id="253955" name="Oval 3"/>
          <p:cNvSpPr>
            <a:spLocks noChangeArrowheads="1"/>
          </p:cNvSpPr>
          <p:nvPr/>
        </p:nvSpPr>
        <p:spPr bwMode="auto">
          <a:xfrm>
            <a:off x="5370513" y="4446588"/>
            <a:ext cx="3451225" cy="1846262"/>
          </a:xfrm>
          <a:prstGeom prst="ellipse">
            <a:avLst/>
          </a:prstGeom>
          <a:solidFill>
            <a:srgbClr val="F95AB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endParaRPr lang="en-US" altLang="en-US">
              <a:solidFill>
                <a:schemeClr val="tx1"/>
              </a:solidFill>
              <a:latin typeface="DIN-Regular" pitchFamily="2" charset="0"/>
            </a:endParaRPr>
          </a:p>
          <a:p>
            <a:pPr algn="ctr">
              <a:lnSpc>
                <a:spcPct val="100000"/>
              </a:lnSpc>
            </a:pPr>
            <a:r>
              <a:rPr lang="en-US" altLang="en-US">
                <a:solidFill>
                  <a:schemeClr val="tx1"/>
                </a:solidFill>
                <a:latin typeface="DIN-Regular" pitchFamily="2" charset="0"/>
              </a:rPr>
              <a:t>Visited network</a:t>
            </a:r>
          </a:p>
        </p:txBody>
      </p:sp>
      <p:sp>
        <p:nvSpPr>
          <p:cNvPr id="253956" name="Rectangle 4"/>
          <p:cNvSpPr>
            <a:spLocks noGrp="1" noChangeArrowheads="1"/>
          </p:cNvSpPr>
          <p:nvPr>
            <p:ph type="title" sz="quarter"/>
          </p:nvPr>
        </p:nvSpPr>
        <p:spPr>
          <a:xfrm>
            <a:off x="1925885" y="200025"/>
            <a:ext cx="5352556" cy="777136"/>
          </a:xfrm>
        </p:spPr>
        <p:txBody>
          <a:bodyPr/>
          <a:lstStyle/>
          <a:p>
            <a:r>
              <a:rPr lang="en-US" altLang="en-US" sz="4800" dirty="0"/>
              <a:t>SIP in </a:t>
            </a:r>
            <a:r>
              <a:rPr lang="en-US" altLang="en-US" sz="4400" dirty="0"/>
              <a:t>Proxy</a:t>
            </a:r>
            <a:r>
              <a:rPr lang="en-US" altLang="en-US" sz="4800" dirty="0"/>
              <a:t> mode</a:t>
            </a:r>
          </a:p>
        </p:txBody>
      </p:sp>
      <p:pic>
        <p:nvPicPr>
          <p:cNvPr id="253957" name="Picture 5" descr="j0346375"/>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6403975" y="4452938"/>
            <a:ext cx="544513" cy="785812"/>
          </a:xfrm>
        </p:spPr>
      </p:pic>
      <p:pic>
        <p:nvPicPr>
          <p:cNvPr id="253958" name="Picture 6" descr="bs00103_"/>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5900738" y="1452563"/>
            <a:ext cx="673100" cy="777875"/>
          </a:xfrm>
        </p:spPr>
      </p:pic>
      <p:sp>
        <p:nvSpPr>
          <p:cNvPr id="253959" name="Oval 7"/>
          <p:cNvSpPr>
            <a:spLocks noChangeArrowheads="1"/>
          </p:cNvSpPr>
          <p:nvPr/>
        </p:nvSpPr>
        <p:spPr bwMode="auto">
          <a:xfrm>
            <a:off x="876300" y="1290638"/>
            <a:ext cx="3451225" cy="184626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altLang="en-US">
                <a:solidFill>
                  <a:schemeClr val="tx1"/>
                </a:solidFill>
                <a:latin typeface="DIN-Regular" pitchFamily="2" charset="0"/>
              </a:rPr>
              <a:t>Callers network</a:t>
            </a:r>
          </a:p>
          <a:p>
            <a:pPr algn="ctr">
              <a:lnSpc>
                <a:spcPct val="100000"/>
              </a:lnSpc>
            </a:pPr>
            <a:endParaRPr lang="en-US" altLang="en-US">
              <a:solidFill>
                <a:schemeClr val="tx1"/>
              </a:solidFill>
              <a:latin typeface="DIN-Regular" pitchFamily="2" charset="0"/>
            </a:endParaRPr>
          </a:p>
          <a:p>
            <a:pPr algn="ctr">
              <a:lnSpc>
                <a:spcPct val="100000"/>
              </a:lnSpc>
            </a:pPr>
            <a:endParaRPr lang="en-US" altLang="en-US">
              <a:solidFill>
                <a:schemeClr val="tx1"/>
              </a:solidFill>
              <a:latin typeface="DIN-Regular" pitchFamily="2" charset="0"/>
            </a:endParaRPr>
          </a:p>
        </p:txBody>
      </p:sp>
      <p:cxnSp>
        <p:nvCxnSpPr>
          <p:cNvPr id="253960" name="AutoShape 8"/>
          <p:cNvCxnSpPr>
            <a:cxnSpLocks noChangeShapeType="1"/>
            <a:stCxn id="253958" idx="2"/>
            <a:endCxn id="253957" idx="0"/>
          </p:cNvCxnSpPr>
          <p:nvPr/>
        </p:nvCxnSpPr>
        <p:spPr bwMode="auto">
          <a:xfrm rot="16200000" flipH="1">
            <a:off x="5304632" y="3163094"/>
            <a:ext cx="2387600" cy="522287"/>
          </a:xfrm>
          <a:prstGeom prst="curvedConnector3">
            <a:avLst>
              <a:gd name="adj1" fmla="val 50000"/>
            </a:avLst>
          </a:prstGeom>
          <a:noFill/>
          <a:ln w="38100">
            <a:solidFill>
              <a:srgbClr val="FF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961" name="Text Box 9"/>
          <p:cNvSpPr txBox="1">
            <a:spLocks noChangeArrowheads="1"/>
          </p:cNvSpPr>
          <p:nvPr/>
        </p:nvSpPr>
        <p:spPr bwMode="auto">
          <a:xfrm>
            <a:off x="6842125" y="1273175"/>
            <a:ext cx="1712913"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i="1">
                <a:solidFill>
                  <a:schemeClr val="accent2"/>
                </a:solidFill>
              </a:rPr>
              <a:t>SIP </a:t>
            </a:r>
          </a:p>
          <a:p>
            <a:r>
              <a:rPr lang="en-US" altLang="en-US" sz="2400" i="1">
                <a:solidFill>
                  <a:schemeClr val="accent2"/>
                </a:solidFill>
              </a:rPr>
              <a:t>Proxy server</a:t>
            </a:r>
          </a:p>
        </p:txBody>
      </p:sp>
      <p:sp>
        <p:nvSpPr>
          <p:cNvPr id="253962" name="Text Box 10"/>
          <p:cNvSpPr txBox="1">
            <a:spLocks noChangeArrowheads="1"/>
          </p:cNvSpPr>
          <p:nvPr/>
        </p:nvSpPr>
        <p:spPr bwMode="auto">
          <a:xfrm>
            <a:off x="6738938" y="3500438"/>
            <a:ext cx="20701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r>
              <a:rPr lang="en-US" altLang="en-US" sz="2400">
                <a:solidFill>
                  <a:srgbClr val="FFFF00"/>
                </a:solidFill>
              </a:rPr>
              <a:t>Mobility management</a:t>
            </a:r>
          </a:p>
        </p:txBody>
      </p:sp>
      <p:cxnSp>
        <p:nvCxnSpPr>
          <p:cNvPr id="253963" name="AutoShape 11"/>
          <p:cNvCxnSpPr>
            <a:cxnSpLocks noChangeShapeType="1"/>
            <a:stCxn id="253967" idx="3"/>
            <a:endCxn id="253958" idx="1"/>
          </p:cNvCxnSpPr>
          <p:nvPr/>
        </p:nvCxnSpPr>
        <p:spPr bwMode="auto">
          <a:xfrm flipV="1">
            <a:off x="2941638" y="1841500"/>
            <a:ext cx="2959100" cy="760413"/>
          </a:xfrm>
          <a:prstGeom prst="curvedConnector3">
            <a:avLst>
              <a:gd name="adj1" fmla="val 50000"/>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964" name="Text Box 12"/>
          <p:cNvSpPr txBox="1">
            <a:spLocks noChangeArrowheads="1"/>
          </p:cNvSpPr>
          <p:nvPr/>
        </p:nvSpPr>
        <p:spPr bwMode="auto">
          <a:xfrm>
            <a:off x="4027488" y="1117600"/>
            <a:ext cx="12223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lnSpc>
                <a:spcPct val="100000"/>
              </a:lnSpc>
            </a:pPr>
            <a:r>
              <a:rPr lang="en-US" altLang="en-US" sz="2000" dirty="0">
                <a:solidFill>
                  <a:schemeClr val="tx1"/>
                </a:solidFill>
              </a:rPr>
              <a:t>Session set-up</a:t>
            </a:r>
          </a:p>
        </p:txBody>
      </p:sp>
      <p:cxnSp>
        <p:nvCxnSpPr>
          <p:cNvPr id="253965" name="AutoShape 13"/>
          <p:cNvCxnSpPr>
            <a:cxnSpLocks noChangeShapeType="1"/>
            <a:stCxn id="253967" idx="2"/>
            <a:endCxn id="253958" idx="1"/>
          </p:cNvCxnSpPr>
          <p:nvPr/>
        </p:nvCxnSpPr>
        <p:spPr bwMode="auto">
          <a:xfrm rot="5400000" flipH="1" flipV="1">
            <a:off x="3697287" y="696913"/>
            <a:ext cx="1058863" cy="3348038"/>
          </a:xfrm>
          <a:prstGeom prst="curvedConnector4">
            <a:avLst>
              <a:gd name="adj1" fmla="val -21588"/>
              <a:gd name="adj2" fmla="val 66662"/>
            </a:avLst>
          </a:prstGeom>
          <a:noFill/>
          <a:ln w="5715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966" name="Text Box 14"/>
          <p:cNvSpPr txBox="1">
            <a:spLocks noChangeArrowheads="1"/>
          </p:cNvSpPr>
          <p:nvPr/>
        </p:nvSpPr>
        <p:spPr bwMode="auto">
          <a:xfrm>
            <a:off x="2768600" y="3141663"/>
            <a:ext cx="208582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altLang="en-US" sz="2400">
                <a:solidFill>
                  <a:schemeClr val="accent2"/>
                </a:solidFill>
              </a:rPr>
              <a:t>Actual</a:t>
            </a:r>
          </a:p>
          <a:p>
            <a:pPr>
              <a:lnSpc>
                <a:spcPct val="100000"/>
              </a:lnSpc>
            </a:pPr>
            <a:r>
              <a:rPr lang="en-US" altLang="en-US" sz="2400">
                <a:solidFill>
                  <a:schemeClr val="accent2"/>
                </a:solidFill>
              </a:rPr>
              <a:t>Data transfer</a:t>
            </a:r>
          </a:p>
        </p:txBody>
      </p:sp>
      <p:pic>
        <p:nvPicPr>
          <p:cNvPr id="253967" name="Picture 15" descr="portable1"/>
          <p:cNvPicPr>
            <a:picLocks noGrp="1" noChangeAspect="1" noChangeArrowheads="1"/>
          </p:cNvPicPr>
          <p:nvPr>
            <p:ph sz="quarter" idx="4"/>
          </p:nvPr>
        </p:nvPicPr>
        <p:blipFill>
          <a:blip r:embed="rId5" cstate="print">
            <a:extLst>
              <a:ext uri="{28A0092B-C50C-407E-A947-70E740481C1C}">
                <a14:useLocalDpi xmlns:a14="http://schemas.microsoft.com/office/drawing/2010/main" val="0"/>
              </a:ext>
            </a:extLst>
          </a:blip>
          <a:srcRect/>
          <a:stretch>
            <a:fillRect/>
          </a:stretch>
        </p:blipFill>
        <p:spPr>
          <a:xfrm>
            <a:off x="2333625" y="1968500"/>
            <a:ext cx="736600" cy="641350"/>
          </a:xfrm>
          <a:noFill/>
          <a:ln/>
          <a:extLst>
            <a:ext uri="{909E8E84-426E-40DD-AFC4-6F175D3DCCD1}">
              <a14:hiddenFill xmlns:a14="http://schemas.microsoft.com/office/drawing/2010/main">
                <a:solidFill>
                  <a:schemeClr val="accent1"/>
                </a:solidFill>
              </a14:hiddenFill>
            </a:ext>
          </a:extLst>
        </p:spPr>
      </p:pic>
      <p:cxnSp>
        <p:nvCxnSpPr>
          <p:cNvPr id="253968" name="AutoShape 16"/>
          <p:cNvCxnSpPr>
            <a:cxnSpLocks noChangeShapeType="1"/>
            <a:stCxn id="253957" idx="1"/>
            <a:endCxn id="253958" idx="3"/>
          </p:cNvCxnSpPr>
          <p:nvPr/>
        </p:nvCxnSpPr>
        <p:spPr bwMode="auto">
          <a:xfrm rot="10800000" flipH="1">
            <a:off x="6470650" y="1841500"/>
            <a:ext cx="103188" cy="3143250"/>
          </a:xfrm>
          <a:prstGeom prst="curvedConnector5">
            <a:avLst>
              <a:gd name="adj1" fmla="val -572310"/>
              <a:gd name="adj2" fmla="val 60301"/>
              <a:gd name="adj3" fmla="val 476921"/>
            </a:avLst>
          </a:prstGeom>
          <a:noFill/>
          <a:ln w="5715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969" name="Text Box 17"/>
          <p:cNvSpPr txBox="1">
            <a:spLocks noChangeArrowheads="1"/>
          </p:cNvSpPr>
          <p:nvPr/>
        </p:nvSpPr>
        <p:spPr bwMode="auto">
          <a:xfrm>
            <a:off x="460375" y="4597400"/>
            <a:ext cx="4740275" cy="142192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400" dirty="0">
                <a:solidFill>
                  <a:srgbClr val="FFFF00"/>
                </a:solidFill>
              </a:rPr>
              <a:t> Longer transmission delays</a:t>
            </a:r>
          </a:p>
          <a:p>
            <a:pPr>
              <a:buFontTx/>
              <a:buChar char="•"/>
            </a:pPr>
            <a:r>
              <a:rPr lang="en-US" altLang="en-US" sz="2400" dirty="0">
                <a:solidFill>
                  <a:srgbClr val="FFFF00"/>
                </a:solidFill>
              </a:rPr>
              <a:t> SIP server can be bottleneck</a:t>
            </a:r>
          </a:p>
          <a:p>
            <a:pPr>
              <a:buFontTx/>
              <a:buChar char="•"/>
            </a:pPr>
            <a:r>
              <a:rPr lang="en-US" altLang="en-US" sz="2400" dirty="0">
                <a:solidFill>
                  <a:srgbClr val="FFFF00"/>
                </a:solidFill>
              </a:rPr>
              <a:t> Caller has no access to the 	actually called address</a:t>
            </a:r>
          </a:p>
        </p:txBody>
      </p:sp>
    </p:spTree>
    <p:extLst>
      <p:ext uri="{BB962C8B-B14F-4D97-AF65-F5344CB8AC3E}">
        <p14:creationId xmlns:p14="http://schemas.microsoft.com/office/powerpoint/2010/main" val="160315867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921423FE-EEF1-4F1D-A25D-EF1A5500E2C7}" type="slidenum">
              <a:rPr lang="en-US" altLang="en-US"/>
              <a:pPr/>
              <a:t>31</a:t>
            </a:fld>
            <a:endParaRPr lang="en-US" altLang="en-US"/>
          </a:p>
        </p:txBody>
      </p:sp>
      <p:sp>
        <p:nvSpPr>
          <p:cNvPr id="188418" name="Rectangle 2"/>
          <p:cNvSpPr>
            <a:spLocks noGrp="1" noChangeArrowheads="1"/>
          </p:cNvSpPr>
          <p:nvPr>
            <p:ph type="title"/>
          </p:nvPr>
        </p:nvSpPr>
        <p:spPr>
          <a:xfrm>
            <a:off x="1919702" y="211138"/>
            <a:ext cx="5344284" cy="1208023"/>
          </a:xfrm>
          <a:noFill/>
          <a:ln/>
        </p:spPr>
        <p:txBody>
          <a:bodyPr wrap="none"/>
          <a:lstStyle/>
          <a:p>
            <a:r>
              <a:rPr lang="en-US" altLang="en-US" sz="4400" dirty="0"/>
              <a:t>Some Applications:</a:t>
            </a:r>
            <a:br>
              <a:rPr lang="en-US" altLang="en-US" sz="4400" dirty="0"/>
            </a:br>
            <a:r>
              <a:rPr lang="en-US" altLang="en-US" sz="3200" dirty="0" smtClean="0"/>
              <a:t>World-wide web</a:t>
            </a:r>
            <a:endParaRPr lang="en-US" altLang="en-US" sz="4400" dirty="0"/>
          </a:p>
        </p:txBody>
      </p:sp>
      <p:sp>
        <p:nvSpPr>
          <p:cNvPr id="188419" name="Rectangle 3"/>
          <p:cNvSpPr>
            <a:spLocks noGrp="1" noChangeArrowheads="1"/>
          </p:cNvSpPr>
          <p:nvPr>
            <p:ph type="body" idx="1"/>
          </p:nvPr>
        </p:nvSpPr>
        <p:spPr bwMode="auto">
          <a:xfrm>
            <a:off x="705644" y="1610409"/>
            <a:ext cx="7772400" cy="461010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10000"/>
              </a:lnSpc>
            </a:pPr>
            <a:r>
              <a:rPr lang="en-US" altLang="en-US" dirty="0"/>
              <a:t>Uniform, hypertext based, user friendly interface for distributed databases.</a:t>
            </a:r>
          </a:p>
          <a:p>
            <a:pPr>
              <a:lnSpc>
                <a:spcPct val="110000"/>
              </a:lnSpc>
            </a:pPr>
            <a:r>
              <a:rPr lang="en-US" altLang="en-US" dirty="0">
                <a:solidFill>
                  <a:schemeClr val="folHlink"/>
                </a:solidFill>
              </a:rPr>
              <a:t>Inexpensive, high quality, browsers available for almost all computers.</a:t>
            </a:r>
          </a:p>
          <a:p>
            <a:pPr>
              <a:lnSpc>
                <a:spcPct val="110000"/>
              </a:lnSpc>
            </a:pPr>
            <a:r>
              <a:rPr lang="en-US" altLang="en-US" dirty="0">
                <a:solidFill>
                  <a:srgbClr val="00FF00"/>
                </a:solidFill>
              </a:rPr>
              <a:t>Well over 10</a:t>
            </a:r>
            <a:r>
              <a:rPr lang="en-US" altLang="en-US" baseline="30000" dirty="0">
                <a:solidFill>
                  <a:srgbClr val="00FF00"/>
                </a:solidFill>
              </a:rPr>
              <a:t>9</a:t>
            </a:r>
            <a:r>
              <a:rPr lang="en-US" altLang="en-US" dirty="0">
                <a:solidFill>
                  <a:srgbClr val="00FF00"/>
                </a:solidFill>
              </a:rPr>
              <a:t> pages available worldwide, mainly for public relations, publicity and electronic commerce</a:t>
            </a:r>
            <a:r>
              <a:rPr lang="en-US" altLang="en-US" dirty="0" smtClean="0">
                <a:solidFill>
                  <a:srgbClr val="00FF00"/>
                </a:solidFill>
              </a:rPr>
              <a:t>.</a:t>
            </a:r>
          </a:p>
          <a:p>
            <a:pPr>
              <a:lnSpc>
                <a:spcPct val="110000"/>
              </a:lnSpc>
            </a:pPr>
            <a:r>
              <a:rPr lang="en-US" altLang="en-US" dirty="0" smtClean="0"/>
              <a:t>As executable programs can be part of hypertext, web browsers are now a universal run-time environment for end-user applications</a:t>
            </a:r>
            <a:endParaRPr lang="en-US" altLang="en-US" dirty="0"/>
          </a:p>
        </p:txBody>
      </p:sp>
    </p:spTree>
    <p:extLst>
      <p:ext uri="{BB962C8B-B14F-4D97-AF65-F5344CB8AC3E}">
        <p14:creationId xmlns:p14="http://schemas.microsoft.com/office/powerpoint/2010/main" val="2975410488"/>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846327BE-52ED-4D38-92B6-DE496BB8B26D}" type="slidenum">
              <a:rPr lang="en-US" altLang="en-US"/>
              <a:pPr/>
              <a:t>32</a:t>
            </a:fld>
            <a:endParaRPr lang="en-US" altLang="en-US"/>
          </a:p>
        </p:txBody>
      </p:sp>
      <p:sp>
        <p:nvSpPr>
          <p:cNvPr id="191490" name="Rectangle 2"/>
          <p:cNvSpPr>
            <a:spLocks noGrp="1" noChangeArrowheads="1"/>
          </p:cNvSpPr>
          <p:nvPr>
            <p:ph type="title"/>
          </p:nvPr>
        </p:nvSpPr>
        <p:spPr>
          <a:xfrm>
            <a:off x="857250" y="211138"/>
            <a:ext cx="8174038" cy="708025"/>
          </a:xfrm>
          <a:noFill/>
          <a:ln/>
        </p:spPr>
        <p:txBody>
          <a:bodyPr wrap="none"/>
          <a:lstStyle/>
          <a:p>
            <a:r>
              <a:rPr lang="en-US" altLang="en-US" sz="4400"/>
              <a:t>Technically, what is the Web ?</a:t>
            </a:r>
          </a:p>
        </p:txBody>
      </p:sp>
      <p:sp>
        <p:nvSpPr>
          <p:cNvPr id="191492" name="Text Box 4"/>
          <p:cNvSpPr txBox="1">
            <a:spLocks noChangeArrowheads="1"/>
          </p:cNvSpPr>
          <p:nvPr/>
        </p:nvSpPr>
        <p:spPr bwMode="auto">
          <a:xfrm>
            <a:off x="987425" y="1255713"/>
            <a:ext cx="7319963"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tx2"/>
                </a:solidFill>
              </a:rPr>
              <a:t>The WEB = Internet + HTML + URL + HTTP</a:t>
            </a:r>
            <a:endParaRPr lang="en-US" altLang="en-US">
              <a:solidFill>
                <a:srgbClr val="F57B49"/>
              </a:solidFill>
            </a:endParaRPr>
          </a:p>
        </p:txBody>
      </p:sp>
      <p:sp>
        <p:nvSpPr>
          <p:cNvPr id="191494" name="Rectangle 6"/>
          <p:cNvSpPr>
            <a:spLocks noGrp="1" noChangeArrowheads="1"/>
          </p:cNvSpPr>
          <p:nvPr>
            <p:ph type="body" idx="1"/>
          </p:nvPr>
        </p:nvSpPr>
        <p:spPr bwMode="auto">
          <a:xfrm>
            <a:off x="150813" y="1874838"/>
            <a:ext cx="8991600" cy="4640262"/>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342900"/>
            <a:r>
              <a:rPr lang="en-US" altLang="en-US"/>
              <a:t>HTML = Hypertext Mark-up language</a:t>
            </a:r>
          </a:p>
          <a:p>
            <a:pPr marL="742950" lvl="1" indent="-285750"/>
            <a:r>
              <a:rPr lang="en-US" altLang="en-US" sz="2400"/>
              <a:t>Multimedia document</a:t>
            </a:r>
          </a:p>
          <a:p>
            <a:pPr lvl="2"/>
            <a:r>
              <a:rPr lang="en-US" altLang="en-US" sz="2400"/>
              <a:t>Normal text</a:t>
            </a:r>
          </a:p>
          <a:p>
            <a:pPr lvl="2"/>
            <a:r>
              <a:rPr lang="en-US" altLang="en-US" sz="2400"/>
              <a:t>Graphics and images (stored in separate files)</a:t>
            </a:r>
          </a:p>
          <a:p>
            <a:pPr lvl="2"/>
            <a:r>
              <a:rPr lang="en-US" altLang="en-US" sz="2400"/>
              <a:t>Sound (stored in separate files)</a:t>
            </a:r>
          </a:p>
          <a:p>
            <a:pPr lvl="2"/>
            <a:r>
              <a:rPr lang="en-US" altLang="en-US" sz="2400"/>
              <a:t>Executable programs ( = applets in Java code)</a:t>
            </a:r>
          </a:p>
          <a:p>
            <a:pPr marL="742950" lvl="1" indent="-285750"/>
            <a:r>
              <a:rPr lang="en-US" altLang="en-US" sz="2400"/>
              <a:t>References to other hypertext documents = “</a:t>
            </a:r>
            <a:r>
              <a:rPr lang="en-US" altLang="en-US" sz="2400">
                <a:solidFill>
                  <a:srgbClr val="7CADF6"/>
                </a:solidFill>
                <a:latin typeface="Times New Roman" panose="02020603050405020304" pitchFamily="18" charset="0"/>
              </a:rPr>
              <a:t>Anchors</a:t>
            </a:r>
            <a:r>
              <a:rPr lang="en-US" altLang="en-US" sz="2400"/>
              <a:t>”</a:t>
            </a:r>
          </a:p>
          <a:p>
            <a:pPr lvl="2"/>
            <a:r>
              <a:rPr lang="en-US" altLang="en-US" sz="2400"/>
              <a:t>“</a:t>
            </a:r>
            <a:r>
              <a:rPr lang="en-US" altLang="en-US" sz="2400">
                <a:solidFill>
                  <a:srgbClr val="7CADF6"/>
                </a:solidFill>
                <a:latin typeface="Times New Roman" panose="02020603050405020304" pitchFamily="18" charset="0"/>
              </a:rPr>
              <a:t>clickable</a:t>
            </a:r>
            <a:r>
              <a:rPr lang="en-US" altLang="en-US" sz="2400"/>
              <a:t>” normal text or image (icon) </a:t>
            </a:r>
          </a:p>
          <a:p>
            <a:pPr lvl="2"/>
            <a:r>
              <a:rPr lang="en-US" altLang="en-US" sz="2400"/>
              <a:t>address (URL) where the corresponding document can be found</a:t>
            </a:r>
          </a:p>
        </p:txBody>
      </p:sp>
    </p:spTree>
    <p:extLst>
      <p:ext uri="{BB962C8B-B14F-4D97-AF65-F5344CB8AC3E}">
        <p14:creationId xmlns:p14="http://schemas.microsoft.com/office/powerpoint/2010/main" val="92074599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0"/>
          </p:nvPr>
        </p:nvSpPr>
        <p:spPr/>
        <p:txBody>
          <a:bodyPr/>
          <a:lstStyle/>
          <a:p>
            <a:fld id="{F2D0A803-1792-4F90-82D7-79D93C2B214E}" type="slidenum">
              <a:rPr lang="en-US" altLang="en-US"/>
              <a:pPr/>
              <a:t>33</a:t>
            </a:fld>
            <a:endParaRPr lang="en-US" altLang="en-US"/>
          </a:p>
        </p:txBody>
      </p:sp>
      <p:sp>
        <p:nvSpPr>
          <p:cNvPr id="262146" name="Rectangle 2"/>
          <p:cNvSpPr>
            <a:spLocks noGrp="1" noChangeArrowheads="1"/>
          </p:cNvSpPr>
          <p:nvPr>
            <p:ph type="title"/>
          </p:nvPr>
        </p:nvSpPr>
        <p:spPr>
          <a:xfrm>
            <a:off x="857250" y="211138"/>
            <a:ext cx="8174038" cy="708025"/>
          </a:xfrm>
          <a:noFill/>
          <a:ln/>
        </p:spPr>
        <p:txBody>
          <a:bodyPr wrap="none"/>
          <a:lstStyle/>
          <a:p>
            <a:r>
              <a:rPr lang="en-US" altLang="en-US" sz="4400"/>
              <a:t>Technically, what is the Web ?</a:t>
            </a:r>
          </a:p>
        </p:txBody>
      </p:sp>
      <p:sp>
        <p:nvSpPr>
          <p:cNvPr id="262148" name="Text Box 4"/>
          <p:cNvSpPr txBox="1">
            <a:spLocks noChangeArrowheads="1"/>
          </p:cNvSpPr>
          <p:nvPr/>
        </p:nvSpPr>
        <p:spPr bwMode="auto">
          <a:xfrm>
            <a:off x="987425" y="1255713"/>
            <a:ext cx="7319963"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tx2"/>
                </a:solidFill>
              </a:rPr>
              <a:t>The WEB = Internet + HTML + URL + HTTP</a:t>
            </a:r>
            <a:endParaRPr lang="en-US" altLang="en-US">
              <a:solidFill>
                <a:srgbClr val="F57B49"/>
              </a:solidFill>
            </a:endParaRPr>
          </a:p>
        </p:txBody>
      </p:sp>
      <p:sp>
        <p:nvSpPr>
          <p:cNvPr id="262149" name="Rectangle 5"/>
          <p:cNvSpPr>
            <a:spLocks noChangeArrowheads="1"/>
          </p:cNvSpPr>
          <p:nvPr/>
        </p:nvSpPr>
        <p:spPr bwMode="auto">
          <a:xfrm>
            <a:off x="609600" y="1878013"/>
            <a:ext cx="8013700" cy="34020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spcBef>
                <a:spcPct val="30000"/>
              </a:spcBef>
              <a:buSzPct val="100000"/>
              <a:buChar char="•"/>
              <a:defRPr sz="2400" b="1">
                <a:solidFill>
                  <a:schemeClr val="tx1"/>
                </a:solidFill>
                <a:latin typeface="Arial" panose="020B0604020202020204" pitchFamily="34" charset="0"/>
              </a:defRPr>
            </a:lvl1pPr>
            <a:lvl2pPr marL="742950" indent="-285750">
              <a:spcBef>
                <a:spcPct val="30000"/>
              </a:spcBef>
              <a:buSzPct val="100000"/>
              <a:buChar char="–"/>
              <a:defRPr b="1">
                <a:solidFill>
                  <a:schemeClr val="tx1"/>
                </a:solidFill>
                <a:latin typeface="Arial" panose="020B0604020202020204" pitchFamily="34" charset="0"/>
              </a:defRPr>
            </a:lvl2pPr>
            <a:lvl3pPr marL="1143000" indent="-228600">
              <a:spcBef>
                <a:spcPct val="30000"/>
              </a:spcBef>
              <a:buSzPct val="100000"/>
              <a:buChar char="»"/>
              <a:defRPr b="1">
                <a:solidFill>
                  <a:schemeClr val="tx1"/>
                </a:solidFill>
                <a:latin typeface="Arial" panose="020B0604020202020204" pitchFamily="34" charset="0"/>
              </a:defRPr>
            </a:lvl3pPr>
            <a:lvl4pPr marL="1600200" indent="-228600">
              <a:spcBef>
                <a:spcPct val="30000"/>
              </a:spcBef>
              <a:buSzPct val="100000"/>
              <a:buChar char="•"/>
              <a:defRPr sz="1400" b="1">
                <a:solidFill>
                  <a:schemeClr val="tx1"/>
                </a:solidFill>
                <a:latin typeface="Arial" panose="020B0604020202020204" pitchFamily="34" charset="0"/>
              </a:defRPr>
            </a:lvl4pPr>
            <a:lvl5pPr marL="2057400" indent="-228600">
              <a:spcBef>
                <a:spcPct val="30000"/>
              </a:spcBef>
              <a:buSzPct val="100000"/>
              <a:buChar char="–"/>
              <a:defRPr sz="1400" b="1">
                <a:solidFill>
                  <a:schemeClr val="tx1"/>
                </a:solidFill>
                <a:latin typeface="Arial" panose="020B0604020202020204" pitchFamily="34" charset="0"/>
              </a:defRPr>
            </a:lvl5pPr>
            <a:lvl6pPr marL="2514600" indent="-228600" eaLnBrk="0" fontAlgn="base" hangingPunct="0">
              <a:lnSpc>
                <a:spcPct val="90000"/>
              </a:lnSpc>
              <a:spcBef>
                <a:spcPct val="30000"/>
              </a:spcBef>
              <a:spcAft>
                <a:spcPct val="0"/>
              </a:spcAft>
              <a:buSzPct val="100000"/>
              <a:buChar char="–"/>
              <a:defRPr sz="1400" b="1">
                <a:solidFill>
                  <a:schemeClr val="tx1"/>
                </a:solidFill>
                <a:latin typeface="Arial" panose="020B0604020202020204" pitchFamily="34" charset="0"/>
              </a:defRPr>
            </a:lvl6pPr>
            <a:lvl7pPr marL="2971800" indent="-228600" eaLnBrk="0" fontAlgn="base" hangingPunct="0">
              <a:lnSpc>
                <a:spcPct val="90000"/>
              </a:lnSpc>
              <a:spcBef>
                <a:spcPct val="30000"/>
              </a:spcBef>
              <a:spcAft>
                <a:spcPct val="0"/>
              </a:spcAft>
              <a:buSzPct val="100000"/>
              <a:buChar char="–"/>
              <a:defRPr sz="1400" b="1">
                <a:solidFill>
                  <a:schemeClr val="tx1"/>
                </a:solidFill>
                <a:latin typeface="Arial" panose="020B0604020202020204" pitchFamily="34" charset="0"/>
              </a:defRPr>
            </a:lvl7pPr>
            <a:lvl8pPr marL="3429000" indent="-228600" eaLnBrk="0" fontAlgn="base" hangingPunct="0">
              <a:lnSpc>
                <a:spcPct val="90000"/>
              </a:lnSpc>
              <a:spcBef>
                <a:spcPct val="30000"/>
              </a:spcBef>
              <a:spcAft>
                <a:spcPct val="0"/>
              </a:spcAft>
              <a:buSzPct val="100000"/>
              <a:buChar char="–"/>
              <a:defRPr sz="1400" b="1">
                <a:solidFill>
                  <a:schemeClr val="tx1"/>
                </a:solidFill>
                <a:latin typeface="Arial" panose="020B0604020202020204" pitchFamily="34" charset="0"/>
              </a:defRPr>
            </a:lvl8pPr>
            <a:lvl9pPr marL="3886200" indent="-228600" eaLnBrk="0" fontAlgn="base" hangingPunct="0">
              <a:lnSpc>
                <a:spcPct val="90000"/>
              </a:lnSpc>
              <a:spcBef>
                <a:spcPct val="30000"/>
              </a:spcBef>
              <a:spcAft>
                <a:spcPct val="0"/>
              </a:spcAft>
              <a:buSzPct val="100000"/>
              <a:buChar char="–"/>
              <a:defRPr sz="1400" b="1">
                <a:solidFill>
                  <a:schemeClr val="tx1"/>
                </a:solidFill>
                <a:latin typeface="Arial" panose="020B0604020202020204" pitchFamily="34" charset="0"/>
              </a:defRPr>
            </a:lvl9pPr>
          </a:lstStyle>
          <a:p>
            <a:pPr>
              <a:lnSpc>
                <a:spcPct val="80000"/>
              </a:lnSpc>
            </a:pPr>
            <a:r>
              <a:rPr lang="en-US" altLang="en-US" dirty="0">
                <a:solidFill>
                  <a:srgbClr val="00FF00"/>
                </a:solidFill>
              </a:rPr>
              <a:t>URL = Universal Resource Locator</a:t>
            </a:r>
          </a:p>
          <a:p>
            <a:pPr>
              <a:lnSpc>
                <a:spcPct val="80000"/>
              </a:lnSpc>
            </a:pPr>
            <a:endParaRPr lang="en-US" altLang="en-US" dirty="0">
              <a:solidFill>
                <a:srgbClr val="00FF00"/>
              </a:solidFill>
            </a:endParaRPr>
          </a:p>
          <a:p>
            <a:pPr>
              <a:lnSpc>
                <a:spcPct val="80000"/>
              </a:lnSpc>
            </a:pPr>
            <a:r>
              <a:rPr lang="en-US" altLang="en-US" dirty="0">
                <a:solidFill>
                  <a:srgbClr val="00FF00"/>
                </a:solidFill>
              </a:rPr>
              <a:t>Protocol used to communicate with resource</a:t>
            </a:r>
          </a:p>
          <a:p>
            <a:pPr lvl="1">
              <a:lnSpc>
                <a:spcPct val="80000"/>
              </a:lnSpc>
              <a:buFontTx/>
              <a:buNone/>
            </a:pPr>
            <a:r>
              <a:rPr lang="en-US" altLang="en-US" sz="2000" dirty="0"/>
              <a:t>(each protocol further defines URL format)</a:t>
            </a:r>
          </a:p>
          <a:p>
            <a:pPr>
              <a:lnSpc>
                <a:spcPct val="80000"/>
              </a:lnSpc>
            </a:pPr>
            <a:r>
              <a:rPr lang="en-US" altLang="en-US" dirty="0">
                <a:solidFill>
                  <a:schemeClr val="tx2"/>
                </a:solidFill>
              </a:rPr>
              <a:t>Internet Resource Address</a:t>
            </a:r>
          </a:p>
          <a:p>
            <a:pPr lvl="1">
              <a:lnSpc>
                <a:spcPct val="80000"/>
              </a:lnSpc>
            </a:pPr>
            <a:r>
              <a:rPr lang="en-US" altLang="en-US" sz="2400" dirty="0">
                <a:solidFill>
                  <a:srgbClr val="D49FFF"/>
                </a:solidFill>
              </a:rPr>
              <a:t>Domain name</a:t>
            </a:r>
          </a:p>
          <a:p>
            <a:pPr lvl="2">
              <a:lnSpc>
                <a:spcPct val="80000"/>
              </a:lnSpc>
            </a:pPr>
            <a:r>
              <a:rPr lang="en-US" altLang="en-US" sz="2000" dirty="0">
                <a:solidFill>
                  <a:srgbClr val="D49FFF"/>
                </a:solidFill>
              </a:rPr>
              <a:t>Internet Protocol address of machine (134.121.023.001)</a:t>
            </a:r>
          </a:p>
          <a:p>
            <a:pPr lvl="2">
              <a:lnSpc>
                <a:spcPct val="80000"/>
              </a:lnSpc>
            </a:pPr>
            <a:r>
              <a:rPr lang="en-US" altLang="en-US" sz="2000" dirty="0">
                <a:solidFill>
                  <a:srgbClr val="D49FFF"/>
                </a:solidFill>
              </a:rPr>
              <a:t>Domain Server Name of machine </a:t>
            </a:r>
            <a:r>
              <a:rPr lang="en-US" altLang="en-US" sz="2000" dirty="0" smtClean="0">
                <a:solidFill>
                  <a:srgbClr val="D49FFF"/>
                </a:solidFill>
              </a:rPr>
              <a:t>(www.vub.ac.be</a:t>
            </a:r>
            <a:r>
              <a:rPr lang="en-US" altLang="en-US" sz="2000" dirty="0">
                <a:solidFill>
                  <a:srgbClr val="D49FFF"/>
                </a:solidFill>
              </a:rPr>
              <a:t>)</a:t>
            </a:r>
            <a:endParaRPr lang="en-US" altLang="en-US" sz="1800" dirty="0"/>
          </a:p>
          <a:p>
            <a:pPr lvl="1">
              <a:lnSpc>
                <a:spcPct val="80000"/>
              </a:lnSpc>
            </a:pPr>
            <a:r>
              <a:rPr lang="en-US" altLang="en-US" sz="2400" dirty="0">
                <a:solidFill>
                  <a:srgbClr val="F95AB7"/>
                </a:solidFill>
              </a:rPr>
              <a:t>Port number on machine</a:t>
            </a:r>
          </a:p>
          <a:p>
            <a:pPr lvl="2">
              <a:lnSpc>
                <a:spcPct val="80000"/>
              </a:lnSpc>
            </a:pPr>
            <a:r>
              <a:rPr lang="en-US" altLang="en-US" sz="1800" dirty="0">
                <a:solidFill>
                  <a:srgbClr val="F95AB7"/>
                </a:solidFill>
              </a:rPr>
              <a:t> </a:t>
            </a:r>
            <a:r>
              <a:rPr lang="en-US" altLang="en-US" sz="2000" dirty="0">
                <a:solidFill>
                  <a:srgbClr val="F95AB7"/>
                </a:solidFill>
              </a:rPr>
              <a:t>Optional : Each protocol has a default port number</a:t>
            </a:r>
            <a:endParaRPr lang="en-US" altLang="en-US" sz="1800" dirty="0">
              <a:solidFill>
                <a:srgbClr val="F95AB7"/>
              </a:solidFill>
            </a:endParaRPr>
          </a:p>
          <a:p>
            <a:pPr>
              <a:lnSpc>
                <a:spcPct val="80000"/>
              </a:lnSpc>
            </a:pPr>
            <a:r>
              <a:rPr lang="en-US" altLang="en-US" dirty="0"/>
              <a:t>Resource details (protocol specific)</a:t>
            </a:r>
          </a:p>
          <a:p>
            <a:pPr lvl="1">
              <a:lnSpc>
                <a:spcPct val="80000"/>
              </a:lnSpc>
              <a:buFontTx/>
              <a:buNone/>
            </a:pPr>
            <a:r>
              <a:rPr lang="en-US" altLang="en-US" sz="2000" dirty="0"/>
              <a:t>(i.e. directory and filename of an HTML page)</a:t>
            </a:r>
          </a:p>
        </p:txBody>
      </p:sp>
      <p:grpSp>
        <p:nvGrpSpPr>
          <p:cNvPr id="262150" name="Group 6"/>
          <p:cNvGrpSpPr>
            <a:grpSpLocks/>
          </p:cNvGrpSpPr>
          <p:nvPr/>
        </p:nvGrpSpPr>
        <p:grpSpPr bwMode="auto">
          <a:xfrm>
            <a:off x="1154113" y="2246311"/>
            <a:ext cx="6897687" cy="428624"/>
            <a:chOff x="497" y="969"/>
            <a:chExt cx="4345" cy="270"/>
          </a:xfrm>
        </p:grpSpPr>
        <p:sp>
          <p:nvSpPr>
            <p:cNvPr id="262151" name="Rectangle 7"/>
            <p:cNvSpPr>
              <a:spLocks noChangeArrowheads="1"/>
            </p:cNvSpPr>
            <p:nvPr/>
          </p:nvSpPr>
          <p:spPr bwMode="auto">
            <a:xfrm>
              <a:off x="497" y="973"/>
              <a:ext cx="540" cy="263"/>
            </a:xfrm>
            <a:prstGeom prst="rect">
              <a:avLst/>
            </a:prstGeom>
            <a:solidFill>
              <a:srgbClr val="00FF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accent1"/>
                  </a:solidFill>
                </a:rPr>
                <a:t>http:</a:t>
              </a:r>
            </a:p>
          </p:txBody>
        </p:sp>
        <p:sp>
          <p:nvSpPr>
            <p:cNvPr id="262152" name="Rectangle 8"/>
            <p:cNvSpPr>
              <a:spLocks noChangeArrowheads="1"/>
            </p:cNvSpPr>
            <p:nvPr/>
          </p:nvSpPr>
          <p:spPr bwMode="auto">
            <a:xfrm>
              <a:off x="985" y="973"/>
              <a:ext cx="1894" cy="266"/>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smtClean="0">
                  <a:solidFill>
                    <a:schemeClr val="accent1"/>
                  </a:solidFill>
                </a:rPr>
                <a:t>//www.vub.ac.be:</a:t>
              </a:r>
              <a:r>
                <a:rPr lang="en-US" altLang="en-US" sz="2400" dirty="0" smtClean="0">
                  <a:solidFill>
                    <a:srgbClr val="F95AB7"/>
                  </a:solidFill>
                  <a:effectLst>
                    <a:outerShdw blurRad="38100" dist="38100" dir="2700000" algn="tl">
                      <a:srgbClr val="000000"/>
                    </a:outerShdw>
                  </a:effectLst>
                </a:rPr>
                <a:t>80</a:t>
              </a:r>
              <a:endParaRPr lang="en-US" altLang="en-US" sz="2400" dirty="0">
                <a:solidFill>
                  <a:srgbClr val="F95AB7"/>
                </a:solidFill>
                <a:effectLst>
                  <a:outerShdw blurRad="38100" dist="38100" dir="2700000" algn="tl">
                    <a:srgbClr val="000000"/>
                  </a:outerShdw>
                </a:effectLst>
              </a:endParaRPr>
            </a:p>
          </p:txBody>
        </p:sp>
        <p:sp>
          <p:nvSpPr>
            <p:cNvPr id="262153" name="Rectangle 9"/>
            <p:cNvSpPr>
              <a:spLocks noChangeArrowheads="1"/>
            </p:cNvSpPr>
            <p:nvPr/>
          </p:nvSpPr>
          <p:spPr bwMode="auto">
            <a:xfrm>
              <a:off x="2885" y="969"/>
              <a:ext cx="1957" cy="2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dirty="0">
                  <a:solidFill>
                    <a:schemeClr val="accent1"/>
                  </a:solidFill>
                </a:rPr>
                <a:t>/webpages/info.html</a:t>
              </a:r>
            </a:p>
          </p:txBody>
        </p:sp>
      </p:grpSp>
    </p:spTree>
    <p:extLst>
      <p:ext uri="{BB962C8B-B14F-4D97-AF65-F5344CB8AC3E}">
        <p14:creationId xmlns:p14="http://schemas.microsoft.com/office/powerpoint/2010/main" val="376715194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lide Number Placeholder 2"/>
          <p:cNvSpPr>
            <a:spLocks noGrp="1"/>
          </p:cNvSpPr>
          <p:nvPr>
            <p:ph type="sldNum" sz="quarter" idx="10"/>
          </p:nvPr>
        </p:nvSpPr>
        <p:spPr/>
        <p:txBody>
          <a:bodyPr/>
          <a:lstStyle/>
          <a:p>
            <a:fld id="{AF0BA199-547E-4A80-8305-EED3B74EFBE1}" type="slidenum">
              <a:rPr lang="en-US" altLang="en-US"/>
              <a:pPr/>
              <a:t>34</a:t>
            </a:fld>
            <a:endParaRPr lang="en-US" altLang="en-US"/>
          </a:p>
        </p:txBody>
      </p:sp>
      <p:sp>
        <p:nvSpPr>
          <p:cNvPr id="192514" name="Rectangle 2"/>
          <p:cNvSpPr>
            <a:spLocks noGrp="1" noChangeArrowheads="1"/>
          </p:cNvSpPr>
          <p:nvPr>
            <p:ph type="title"/>
          </p:nvPr>
        </p:nvSpPr>
        <p:spPr>
          <a:xfrm>
            <a:off x="2557463" y="211138"/>
            <a:ext cx="4040187" cy="708025"/>
          </a:xfrm>
          <a:noFill/>
          <a:ln/>
        </p:spPr>
        <p:txBody>
          <a:bodyPr wrap="none"/>
          <a:lstStyle/>
          <a:p>
            <a:r>
              <a:rPr lang="en-US" altLang="en-US" sz="4400"/>
              <a:t>Inside the Web</a:t>
            </a:r>
          </a:p>
        </p:txBody>
      </p:sp>
      <p:grpSp>
        <p:nvGrpSpPr>
          <p:cNvPr id="192515" name="Group 3"/>
          <p:cNvGrpSpPr>
            <a:grpSpLocks/>
          </p:cNvGrpSpPr>
          <p:nvPr/>
        </p:nvGrpSpPr>
        <p:grpSpPr bwMode="auto">
          <a:xfrm>
            <a:off x="812800" y="2919413"/>
            <a:ext cx="1512888" cy="1008062"/>
            <a:chOff x="512" y="1839"/>
            <a:chExt cx="953" cy="635"/>
          </a:xfrm>
        </p:grpSpPr>
        <p:sp>
          <p:nvSpPr>
            <p:cNvPr id="192516" name="Freeform 4"/>
            <p:cNvSpPr>
              <a:spLocks/>
            </p:cNvSpPr>
            <p:nvPr/>
          </p:nvSpPr>
          <p:spPr bwMode="auto">
            <a:xfrm>
              <a:off x="972" y="2120"/>
              <a:ext cx="283" cy="152"/>
            </a:xfrm>
            <a:custGeom>
              <a:avLst/>
              <a:gdLst>
                <a:gd name="T0" fmla="*/ 282 w 283"/>
                <a:gd name="T1" fmla="*/ 46 h 152"/>
                <a:gd name="T2" fmla="*/ 282 w 283"/>
                <a:gd name="T3" fmla="*/ 151 h 152"/>
                <a:gd name="T4" fmla="*/ 0 w 283"/>
                <a:gd name="T5" fmla="*/ 74 h 152"/>
                <a:gd name="T6" fmla="*/ 0 w 283"/>
                <a:gd name="T7" fmla="*/ 0 h 152"/>
                <a:gd name="T8" fmla="*/ 282 w 283"/>
                <a:gd name="T9" fmla="*/ 46 h 152"/>
              </a:gdLst>
              <a:ahLst/>
              <a:cxnLst>
                <a:cxn ang="0">
                  <a:pos x="T0" y="T1"/>
                </a:cxn>
                <a:cxn ang="0">
                  <a:pos x="T2" y="T3"/>
                </a:cxn>
                <a:cxn ang="0">
                  <a:pos x="T4" y="T5"/>
                </a:cxn>
                <a:cxn ang="0">
                  <a:pos x="T6" y="T7"/>
                </a:cxn>
                <a:cxn ang="0">
                  <a:pos x="T8" y="T9"/>
                </a:cxn>
              </a:cxnLst>
              <a:rect l="0" t="0" r="r" b="b"/>
              <a:pathLst>
                <a:path w="283" h="152">
                  <a:moveTo>
                    <a:pt x="282" y="46"/>
                  </a:moveTo>
                  <a:lnTo>
                    <a:pt x="282" y="151"/>
                  </a:lnTo>
                  <a:lnTo>
                    <a:pt x="0" y="74"/>
                  </a:lnTo>
                  <a:lnTo>
                    <a:pt x="0" y="0"/>
                  </a:lnTo>
                  <a:lnTo>
                    <a:pt x="282" y="46"/>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17" name="Freeform 5"/>
            <p:cNvSpPr>
              <a:spLocks/>
            </p:cNvSpPr>
            <p:nvPr/>
          </p:nvSpPr>
          <p:spPr bwMode="auto">
            <a:xfrm>
              <a:off x="1254" y="2157"/>
              <a:ext cx="211" cy="115"/>
            </a:xfrm>
            <a:custGeom>
              <a:avLst/>
              <a:gdLst>
                <a:gd name="T0" fmla="*/ 0 w 211"/>
                <a:gd name="T1" fmla="*/ 10 h 115"/>
                <a:gd name="T2" fmla="*/ 0 w 211"/>
                <a:gd name="T3" fmla="*/ 114 h 115"/>
                <a:gd name="T4" fmla="*/ 210 w 211"/>
                <a:gd name="T5" fmla="*/ 88 h 115"/>
                <a:gd name="T6" fmla="*/ 210 w 211"/>
                <a:gd name="T7" fmla="*/ 0 h 115"/>
                <a:gd name="T8" fmla="*/ 0 w 211"/>
                <a:gd name="T9" fmla="*/ 10 h 115"/>
              </a:gdLst>
              <a:ahLst/>
              <a:cxnLst>
                <a:cxn ang="0">
                  <a:pos x="T0" y="T1"/>
                </a:cxn>
                <a:cxn ang="0">
                  <a:pos x="T2" y="T3"/>
                </a:cxn>
                <a:cxn ang="0">
                  <a:pos x="T4" y="T5"/>
                </a:cxn>
                <a:cxn ang="0">
                  <a:pos x="T6" y="T7"/>
                </a:cxn>
                <a:cxn ang="0">
                  <a:pos x="T8" y="T9"/>
                </a:cxn>
              </a:cxnLst>
              <a:rect l="0" t="0" r="r" b="b"/>
              <a:pathLst>
                <a:path w="211" h="115">
                  <a:moveTo>
                    <a:pt x="0" y="10"/>
                  </a:moveTo>
                  <a:lnTo>
                    <a:pt x="0" y="114"/>
                  </a:lnTo>
                  <a:lnTo>
                    <a:pt x="210" y="88"/>
                  </a:lnTo>
                  <a:lnTo>
                    <a:pt x="210" y="0"/>
                  </a:lnTo>
                  <a:lnTo>
                    <a:pt x="0" y="1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18" name="Freeform 6"/>
            <p:cNvSpPr>
              <a:spLocks/>
            </p:cNvSpPr>
            <p:nvPr/>
          </p:nvSpPr>
          <p:spPr bwMode="auto">
            <a:xfrm>
              <a:off x="972" y="2120"/>
              <a:ext cx="493" cy="48"/>
            </a:xfrm>
            <a:custGeom>
              <a:avLst/>
              <a:gdLst>
                <a:gd name="T0" fmla="*/ 492 w 493"/>
                <a:gd name="T1" fmla="*/ 37 h 48"/>
                <a:gd name="T2" fmla="*/ 280 w 493"/>
                <a:gd name="T3" fmla="*/ 47 h 48"/>
                <a:gd name="T4" fmla="*/ 0 w 493"/>
                <a:gd name="T5" fmla="*/ 0 h 48"/>
                <a:gd name="T6" fmla="*/ 206 w 493"/>
                <a:gd name="T7" fmla="*/ 0 h 48"/>
                <a:gd name="T8" fmla="*/ 492 w 493"/>
                <a:gd name="T9" fmla="*/ 37 h 48"/>
              </a:gdLst>
              <a:ahLst/>
              <a:cxnLst>
                <a:cxn ang="0">
                  <a:pos x="T0" y="T1"/>
                </a:cxn>
                <a:cxn ang="0">
                  <a:pos x="T2" y="T3"/>
                </a:cxn>
                <a:cxn ang="0">
                  <a:pos x="T4" y="T5"/>
                </a:cxn>
                <a:cxn ang="0">
                  <a:pos x="T6" y="T7"/>
                </a:cxn>
                <a:cxn ang="0">
                  <a:pos x="T8" y="T9"/>
                </a:cxn>
              </a:cxnLst>
              <a:rect l="0" t="0" r="r" b="b"/>
              <a:pathLst>
                <a:path w="493" h="48">
                  <a:moveTo>
                    <a:pt x="492" y="37"/>
                  </a:moveTo>
                  <a:lnTo>
                    <a:pt x="280" y="47"/>
                  </a:lnTo>
                  <a:lnTo>
                    <a:pt x="0" y="0"/>
                  </a:lnTo>
                  <a:lnTo>
                    <a:pt x="206" y="0"/>
                  </a:lnTo>
                  <a:lnTo>
                    <a:pt x="492" y="37"/>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19" name="Freeform 7"/>
            <p:cNvSpPr>
              <a:spLocks/>
            </p:cNvSpPr>
            <p:nvPr/>
          </p:nvSpPr>
          <p:spPr bwMode="auto">
            <a:xfrm>
              <a:off x="1125" y="2107"/>
              <a:ext cx="180" cy="44"/>
            </a:xfrm>
            <a:custGeom>
              <a:avLst/>
              <a:gdLst>
                <a:gd name="T0" fmla="*/ 179 w 180"/>
                <a:gd name="T1" fmla="*/ 25 h 44"/>
                <a:gd name="T2" fmla="*/ 179 w 180"/>
                <a:gd name="T3" fmla="*/ 39 h 44"/>
                <a:gd name="T4" fmla="*/ 96 w 180"/>
                <a:gd name="T5" fmla="*/ 43 h 44"/>
                <a:gd name="T6" fmla="*/ 0 w 180"/>
                <a:gd name="T7" fmla="*/ 28 h 44"/>
                <a:gd name="T8" fmla="*/ 0 w 180"/>
                <a:gd name="T9" fmla="*/ 0 h 44"/>
                <a:gd name="T10" fmla="*/ 179 w 180"/>
                <a:gd name="T11" fmla="*/ 25 h 44"/>
              </a:gdLst>
              <a:ahLst/>
              <a:cxnLst>
                <a:cxn ang="0">
                  <a:pos x="T0" y="T1"/>
                </a:cxn>
                <a:cxn ang="0">
                  <a:pos x="T2" y="T3"/>
                </a:cxn>
                <a:cxn ang="0">
                  <a:pos x="T4" y="T5"/>
                </a:cxn>
                <a:cxn ang="0">
                  <a:pos x="T6" y="T7"/>
                </a:cxn>
                <a:cxn ang="0">
                  <a:pos x="T8" y="T9"/>
                </a:cxn>
                <a:cxn ang="0">
                  <a:pos x="T10" y="T11"/>
                </a:cxn>
              </a:cxnLst>
              <a:rect l="0" t="0" r="r" b="b"/>
              <a:pathLst>
                <a:path w="180" h="44">
                  <a:moveTo>
                    <a:pt x="179" y="25"/>
                  </a:moveTo>
                  <a:lnTo>
                    <a:pt x="179" y="39"/>
                  </a:lnTo>
                  <a:lnTo>
                    <a:pt x="96" y="43"/>
                  </a:lnTo>
                  <a:lnTo>
                    <a:pt x="0" y="28"/>
                  </a:lnTo>
                  <a:lnTo>
                    <a:pt x="0" y="0"/>
                  </a:lnTo>
                  <a:lnTo>
                    <a:pt x="179" y="25"/>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0" name="Freeform 8"/>
            <p:cNvSpPr>
              <a:spLocks/>
            </p:cNvSpPr>
            <p:nvPr/>
          </p:nvSpPr>
          <p:spPr bwMode="auto">
            <a:xfrm>
              <a:off x="1028" y="1923"/>
              <a:ext cx="229" cy="213"/>
            </a:xfrm>
            <a:custGeom>
              <a:avLst/>
              <a:gdLst>
                <a:gd name="T0" fmla="*/ 196 w 229"/>
                <a:gd name="T1" fmla="*/ 212 h 213"/>
                <a:gd name="T2" fmla="*/ 228 w 229"/>
                <a:gd name="T3" fmla="*/ 7 h 213"/>
                <a:gd name="T4" fmla="*/ 32 w 229"/>
                <a:gd name="T5" fmla="*/ 0 h 213"/>
                <a:gd name="T6" fmla="*/ 0 w 229"/>
                <a:gd name="T7" fmla="*/ 183 h 213"/>
                <a:gd name="T8" fmla="*/ 196 w 229"/>
                <a:gd name="T9" fmla="*/ 212 h 213"/>
              </a:gdLst>
              <a:ahLst/>
              <a:cxnLst>
                <a:cxn ang="0">
                  <a:pos x="T0" y="T1"/>
                </a:cxn>
                <a:cxn ang="0">
                  <a:pos x="T2" y="T3"/>
                </a:cxn>
                <a:cxn ang="0">
                  <a:pos x="T4" y="T5"/>
                </a:cxn>
                <a:cxn ang="0">
                  <a:pos x="T6" y="T7"/>
                </a:cxn>
                <a:cxn ang="0">
                  <a:pos x="T8" y="T9"/>
                </a:cxn>
              </a:cxnLst>
              <a:rect l="0" t="0" r="r" b="b"/>
              <a:pathLst>
                <a:path w="229" h="213">
                  <a:moveTo>
                    <a:pt x="196" y="212"/>
                  </a:moveTo>
                  <a:lnTo>
                    <a:pt x="228" y="7"/>
                  </a:lnTo>
                  <a:lnTo>
                    <a:pt x="32" y="0"/>
                  </a:lnTo>
                  <a:lnTo>
                    <a:pt x="0" y="183"/>
                  </a:lnTo>
                  <a:lnTo>
                    <a:pt x="196" y="21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1" name="Freeform 9"/>
            <p:cNvSpPr>
              <a:spLocks/>
            </p:cNvSpPr>
            <p:nvPr/>
          </p:nvSpPr>
          <p:spPr bwMode="auto">
            <a:xfrm>
              <a:off x="1224" y="1931"/>
              <a:ext cx="203" cy="209"/>
            </a:xfrm>
            <a:custGeom>
              <a:avLst/>
              <a:gdLst>
                <a:gd name="T0" fmla="*/ 32 w 203"/>
                <a:gd name="T1" fmla="*/ 0 h 209"/>
                <a:gd name="T2" fmla="*/ 202 w 203"/>
                <a:gd name="T3" fmla="*/ 46 h 209"/>
                <a:gd name="T4" fmla="*/ 178 w 203"/>
                <a:gd name="T5" fmla="*/ 208 h 209"/>
                <a:gd name="T6" fmla="*/ 0 w 203"/>
                <a:gd name="T7" fmla="*/ 203 h 209"/>
                <a:gd name="T8" fmla="*/ 32 w 203"/>
                <a:gd name="T9" fmla="*/ 0 h 209"/>
              </a:gdLst>
              <a:ahLst/>
              <a:cxnLst>
                <a:cxn ang="0">
                  <a:pos x="T0" y="T1"/>
                </a:cxn>
                <a:cxn ang="0">
                  <a:pos x="T2" y="T3"/>
                </a:cxn>
                <a:cxn ang="0">
                  <a:pos x="T4" y="T5"/>
                </a:cxn>
                <a:cxn ang="0">
                  <a:pos x="T6" y="T7"/>
                </a:cxn>
                <a:cxn ang="0">
                  <a:pos x="T8" y="T9"/>
                </a:cxn>
              </a:cxnLst>
              <a:rect l="0" t="0" r="r" b="b"/>
              <a:pathLst>
                <a:path w="203" h="209">
                  <a:moveTo>
                    <a:pt x="32" y="0"/>
                  </a:moveTo>
                  <a:lnTo>
                    <a:pt x="202" y="46"/>
                  </a:lnTo>
                  <a:lnTo>
                    <a:pt x="178" y="208"/>
                  </a:lnTo>
                  <a:lnTo>
                    <a:pt x="0" y="203"/>
                  </a:lnTo>
                  <a:lnTo>
                    <a:pt x="32"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2" name="Freeform 10"/>
            <p:cNvSpPr>
              <a:spLocks/>
            </p:cNvSpPr>
            <p:nvPr/>
          </p:nvSpPr>
          <p:spPr bwMode="auto">
            <a:xfrm>
              <a:off x="1054" y="1946"/>
              <a:ext cx="165" cy="158"/>
            </a:xfrm>
            <a:custGeom>
              <a:avLst/>
              <a:gdLst>
                <a:gd name="T0" fmla="*/ 164 w 165"/>
                <a:gd name="T1" fmla="*/ 7 h 158"/>
                <a:gd name="T2" fmla="*/ 140 w 165"/>
                <a:gd name="T3" fmla="*/ 157 h 158"/>
                <a:gd name="T4" fmla="*/ 0 w 165"/>
                <a:gd name="T5" fmla="*/ 140 h 158"/>
                <a:gd name="T6" fmla="*/ 24 w 165"/>
                <a:gd name="T7" fmla="*/ 0 h 158"/>
                <a:gd name="T8" fmla="*/ 164 w 165"/>
                <a:gd name="T9" fmla="*/ 7 h 158"/>
              </a:gdLst>
              <a:ahLst/>
              <a:cxnLst>
                <a:cxn ang="0">
                  <a:pos x="T0" y="T1"/>
                </a:cxn>
                <a:cxn ang="0">
                  <a:pos x="T2" y="T3"/>
                </a:cxn>
                <a:cxn ang="0">
                  <a:pos x="T4" y="T5"/>
                </a:cxn>
                <a:cxn ang="0">
                  <a:pos x="T6" y="T7"/>
                </a:cxn>
                <a:cxn ang="0">
                  <a:pos x="T8" y="T9"/>
                </a:cxn>
              </a:cxnLst>
              <a:rect l="0" t="0" r="r" b="b"/>
              <a:pathLst>
                <a:path w="165" h="158">
                  <a:moveTo>
                    <a:pt x="164" y="7"/>
                  </a:moveTo>
                  <a:lnTo>
                    <a:pt x="140" y="157"/>
                  </a:lnTo>
                  <a:lnTo>
                    <a:pt x="0" y="140"/>
                  </a:lnTo>
                  <a:lnTo>
                    <a:pt x="24" y="0"/>
                  </a:lnTo>
                  <a:lnTo>
                    <a:pt x="164" y="7"/>
                  </a:lnTo>
                </a:path>
              </a:pathLst>
            </a:custGeom>
            <a:solidFill>
              <a:srgbClr val="0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3" name="Freeform 11"/>
            <p:cNvSpPr>
              <a:spLocks/>
            </p:cNvSpPr>
            <p:nvPr/>
          </p:nvSpPr>
          <p:spPr bwMode="auto">
            <a:xfrm>
              <a:off x="992" y="2135"/>
              <a:ext cx="161" cy="101"/>
            </a:xfrm>
            <a:custGeom>
              <a:avLst/>
              <a:gdLst>
                <a:gd name="T0" fmla="*/ 0 w 161"/>
                <a:gd name="T1" fmla="*/ 0 h 101"/>
                <a:gd name="T2" fmla="*/ 160 w 161"/>
                <a:gd name="T3" fmla="*/ 30 h 101"/>
                <a:gd name="T4" fmla="*/ 160 w 161"/>
                <a:gd name="T5" fmla="*/ 100 h 101"/>
                <a:gd name="T6" fmla="*/ 0 w 161"/>
                <a:gd name="T7" fmla="*/ 56 h 101"/>
                <a:gd name="T8" fmla="*/ 0 w 161"/>
                <a:gd name="T9" fmla="*/ 0 h 101"/>
              </a:gdLst>
              <a:ahLst/>
              <a:cxnLst>
                <a:cxn ang="0">
                  <a:pos x="T0" y="T1"/>
                </a:cxn>
                <a:cxn ang="0">
                  <a:pos x="T2" y="T3"/>
                </a:cxn>
                <a:cxn ang="0">
                  <a:pos x="T4" y="T5"/>
                </a:cxn>
                <a:cxn ang="0">
                  <a:pos x="T6" y="T7"/>
                </a:cxn>
                <a:cxn ang="0">
                  <a:pos x="T8" y="T9"/>
                </a:cxn>
              </a:cxnLst>
              <a:rect l="0" t="0" r="r" b="b"/>
              <a:pathLst>
                <a:path w="161" h="101">
                  <a:moveTo>
                    <a:pt x="0" y="0"/>
                  </a:moveTo>
                  <a:lnTo>
                    <a:pt x="160" y="30"/>
                  </a:lnTo>
                  <a:lnTo>
                    <a:pt x="160" y="100"/>
                  </a:lnTo>
                  <a:lnTo>
                    <a:pt x="0" y="56"/>
                  </a:lnTo>
                  <a:lnTo>
                    <a:pt x="0"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4" name="Line 12"/>
            <p:cNvSpPr>
              <a:spLocks noChangeShapeType="1"/>
            </p:cNvSpPr>
            <p:nvPr/>
          </p:nvSpPr>
          <p:spPr bwMode="auto">
            <a:xfrm flipH="1" flipV="1">
              <a:off x="998" y="2152"/>
              <a:ext cx="59" cy="2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25" name="Line 13"/>
            <p:cNvSpPr>
              <a:spLocks noChangeShapeType="1"/>
            </p:cNvSpPr>
            <p:nvPr/>
          </p:nvSpPr>
          <p:spPr bwMode="auto">
            <a:xfrm>
              <a:off x="1078" y="2173"/>
              <a:ext cx="41" cy="1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26" name="Line 14"/>
            <p:cNvSpPr>
              <a:spLocks noChangeShapeType="1"/>
            </p:cNvSpPr>
            <p:nvPr/>
          </p:nvSpPr>
          <p:spPr bwMode="auto">
            <a:xfrm>
              <a:off x="1059" y="2153"/>
              <a:ext cx="0" cy="5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27" name="Line 15"/>
            <p:cNvSpPr>
              <a:spLocks noChangeShapeType="1"/>
            </p:cNvSpPr>
            <p:nvPr/>
          </p:nvSpPr>
          <p:spPr bwMode="auto">
            <a:xfrm>
              <a:off x="1137" y="2166"/>
              <a:ext cx="0" cy="6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28" name="Line 16"/>
            <p:cNvSpPr>
              <a:spLocks noChangeShapeType="1"/>
            </p:cNvSpPr>
            <p:nvPr/>
          </p:nvSpPr>
          <p:spPr bwMode="auto">
            <a:xfrm>
              <a:off x="997" y="2166"/>
              <a:ext cx="138" cy="2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29" name="Line 17"/>
            <p:cNvSpPr>
              <a:spLocks noChangeShapeType="1"/>
            </p:cNvSpPr>
            <p:nvPr/>
          </p:nvSpPr>
          <p:spPr bwMode="auto">
            <a:xfrm flipH="1" flipV="1">
              <a:off x="988" y="2147"/>
              <a:ext cx="155" cy="3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30" name="Freeform 18"/>
            <p:cNvSpPr>
              <a:spLocks/>
            </p:cNvSpPr>
            <p:nvPr/>
          </p:nvSpPr>
          <p:spPr bwMode="auto">
            <a:xfrm>
              <a:off x="1168" y="2230"/>
              <a:ext cx="19" cy="41"/>
            </a:xfrm>
            <a:custGeom>
              <a:avLst/>
              <a:gdLst>
                <a:gd name="T0" fmla="*/ 13 w 19"/>
                <a:gd name="T1" fmla="*/ 0 h 41"/>
                <a:gd name="T2" fmla="*/ 18 w 19"/>
                <a:gd name="T3" fmla="*/ 38 h 41"/>
                <a:gd name="T4" fmla="*/ 5 w 19"/>
                <a:gd name="T5" fmla="*/ 40 h 41"/>
                <a:gd name="T6" fmla="*/ 0 w 19"/>
                <a:gd name="T7" fmla="*/ 2 h 41"/>
                <a:gd name="T8" fmla="*/ 13 w 19"/>
                <a:gd name="T9" fmla="*/ 0 h 41"/>
              </a:gdLst>
              <a:ahLst/>
              <a:cxnLst>
                <a:cxn ang="0">
                  <a:pos x="T0" y="T1"/>
                </a:cxn>
                <a:cxn ang="0">
                  <a:pos x="T2" y="T3"/>
                </a:cxn>
                <a:cxn ang="0">
                  <a:pos x="T4" y="T5"/>
                </a:cxn>
                <a:cxn ang="0">
                  <a:pos x="T6" y="T7"/>
                </a:cxn>
                <a:cxn ang="0">
                  <a:pos x="T8" y="T9"/>
                </a:cxn>
              </a:cxnLst>
              <a:rect l="0" t="0" r="r" b="b"/>
              <a:pathLst>
                <a:path w="19" h="41">
                  <a:moveTo>
                    <a:pt x="13" y="0"/>
                  </a:moveTo>
                  <a:lnTo>
                    <a:pt x="18" y="38"/>
                  </a:lnTo>
                  <a:lnTo>
                    <a:pt x="5" y="40"/>
                  </a:lnTo>
                  <a:lnTo>
                    <a:pt x="0" y="2"/>
                  </a:lnTo>
                  <a:lnTo>
                    <a:pt x="13"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1" name="Freeform 19"/>
            <p:cNvSpPr>
              <a:spLocks/>
            </p:cNvSpPr>
            <p:nvPr/>
          </p:nvSpPr>
          <p:spPr bwMode="auto">
            <a:xfrm>
              <a:off x="1124" y="2236"/>
              <a:ext cx="50" cy="35"/>
            </a:xfrm>
            <a:custGeom>
              <a:avLst/>
              <a:gdLst>
                <a:gd name="T0" fmla="*/ 45 w 50"/>
                <a:gd name="T1" fmla="*/ 1 h 35"/>
                <a:gd name="T2" fmla="*/ 49 w 50"/>
                <a:gd name="T3" fmla="*/ 34 h 35"/>
                <a:gd name="T4" fmla="*/ 0 w 50"/>
                <a:gd name="T5" fmla="*/ 17 h 35"/>
                <a:gd name="T6" fmla="*/ 19 w 50"/>
                <a:gd name="T7" fmla="*/ 12 h 35"/>
                <a:gd name="T8" fmla="*/ 37 w 50"/>
                <a:gd name="T9" fmla="*/ 19 h 35"/>
                <a:gd name="T10" fmla="*/ 31 w 50"/>
                <a:gd name="T11" fmla="*/ 0 h 35"/>
                <a:gd name="T12" fmla="*/ 45 w 50"/>
                <a:gd name="T13" fmla="*/ 1 h 35"/>
              </a:gdLst>
              <a:ahLst/>
              <a:cxnLst>
                <a:cxn ang="0">
                  <a:pos x="T0" y="T1"/>
                </a:cxn>
                <a:cxn ang="0">
                  <a:pos x="T2" y="T3"/>
                </a:cxn>
                <a:cxn ang="0">
                  <a:pos x="T4" y="T5"/>
                </a:cxn>
                <a:cxn ang="0">
                  <a:pos x="T6" y="T7"/>
                </a:cxn>
                <a:cxn ang="0">
                  <a:pos x="T8" y="T9"/>
                </a:cxn>
                <a:cxn ang="0">
                  <a:pos x="T10" y="T11"/>
                </a:cxn>
                <a:cxn ang="0">
                  <a:pos x="T12" y="T13"/>
                </a:cxn>
              </a:cxnLst>
              <a:rect l="0" t="0" r="r" b="b"/>
              <a:pathLst>
                <a:path w="50" h="35">
                  <a:moveTo>
                    <a:pt x="45" y="1"/>
                  </a:moveTo>
                  <a:lnTo>
                    <a:pt x="49" y="34"/>
                  </a:lnTo>
                  <a:lnTo>
                    <a:pt x="0" y="17"/>
                  </a:lnTo>
                  <a:lnTo>
                    <a:pt x="19" y="12"/>
                  </a:lnTo>
                  <a:lnTo>
                    <a:pt x="37" y="19"/>
                  </a:lnTo>
                  <a:lnTo>
                    <a:pt x="31" y="0"/>
                  </a:lnTo>
                  <a:lnTo>
                    <a:pt x="45"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2" name="Freeform 20"/>
            <p:cNvSpPr>
              <a:spLocks/>
            </p:cNvSpPr>
            <p:nvPr/>
          </p:nvSpPr>
          <p:spPr bwMode="auto">
            <a:xfrm>
              <a:off x="828" y="2138"/>
              <a:ext cx="377" cy="149"/>
            </a:xfrm>
            <a:custGeom>
              <a:avLst/>
              <a:gdLst>
                <a:gd name="T0" fmla="*/ 376 w 377"/>
                <a:gd name="T1" fmla="*/ 63 h 149"/>
                <a:gd name="T2" fmla="*/ 196 w 377"/>
                <a:gd name="T3" fmla="*/ 148 h 149"/>
                <a:gd name="T4" fmla="*/ 0 w 377"/>
                <a:gd name="T5" fmla="*/ 65 h 149"/>
                <a:gd name="T6" fmla="*/ 150 w 377"/>
                <a:gd name="T7" fmla="*/ 0 h 149"/>
                <a:gd name="T8" fmla="*/ 376 w 377"/>
                <a:gd name="T9" fmla="*/ 63 h 149"/>
              </a:gdLst>
              <a:ahLst/>
              <a:cxnLst>
                <a:cxn ang="0">
                  <a:pos x="T0" y="T1"/>
                </a:cxn>
                <a:cxn ang="0">
                  <a:pos x="T2" y="T3"/>
                </a:cxn>
                <a:cxn ang="0">
                  <a:pos x="T4" y="T5"/>
                </a:cxn>
                <a:cxn ang="0">
                  <a:pos x="T6" y="T7"/>
                </a:cxn>
                <a:cxn ang="0">
                  <a:pos x="T8" y="T9"/>
                </a:cxn>
              </a:cxnLst>
              <a:rect l="0" t="0" r="r" b="b"/>
              <a:pathLst>
                <a:path w="377" h="149">
                  <a:moveTo>
                    <a:pt x="376" y="63"/>
                  </a:moveTo>
                  <a:lnTo>
                    <a:pt x="196" y="148"/>
                  </a:lnTo>
                  <a:lnTo>
                    <a:pt x="0" y="65"/>
                  </a:lnTo>
                  <a:lnTo>
                    <a:pt x="150" y="0"/>
                  </a:lnTo>
                  <a:lnTo>
                    <a:pt x="376" y="63"/>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3" name="Freeform 21"/>
            <p:cNvSpPr>
              <a:spLocks/>
            </p:cNvSpPr>
            <p:nvPr/>
          </p:nvSpPr>
          <p:spPr bwMode="auto">
            <a:xfrm>
              <a:off x="1023" y="2201"/>
              <a:ext cx="189" cy="106"/>
            </a:xfrm>
            <a:custGeom>
              <a:avLst/>
              <a:gdLst>
                <a:gd name="T0" fmla="*/ 182 w 189"/>
                <a:gd name="T1" fmla="*/ 0 h 106"/>
                <a:gd name="T2" fmla="*/ 0 w 189"/>
                <a:gd name="T3" fmla="*/ 87 h 106"/>
                <a:gd name="T4" fmla="*/ 5 w 189"/>
                <a:gd name="T5" fmla="*/ 105 h 106"/>
                <a:gd name="T6" fmla="*/ 188 w 189"/>
                <a:gd name="T7" fmla="*/ 16 h 106"/>
                <a:gd name="T8" fmla="*/ 182 w 189"/>
                <a:gd name="T9" fmla="*/ 0 h 106"/>
              </a:gdLst>
              <a:ahLst/>
              <a:cxnLst>
                <a:cxn ang="0">
                  <a:pos x="T0" y="T1"/>
                </a:cxn>
                <a:cxn ang="0">
                  <a:pos x="T2" y="T3"/>
                </a:cxn>
                <a:cxn ang="0">
                  <a:pos x="T4" y="T5"/>
                </a:cxn>
                <a:cxn ang="0">
                  <a:pos x="T6" y="T7"/>
                </a:cxn>
                <a:cxn ang="0">
                  <a:pos x="T8" y="T9"/>
                </a:cxn>
              </a:cxnLst>
              <a:rect l="0" t="0" r="r" b="b"/>
              <a:pathLst>
                <a:path w="189" h="106">
                  <a:moveTo>
                    <a:pt x="182" y="0"/>
                  </a:moveTo>
                  <a:lnTo>
                    <a:pt x="0" y="87"/>
                  </a:lnTo>
                  <a:lnTo>
                    <a:pt x="5" y="105"/>
                  </a:lnTo>
                  <a:lnTo>
                    <a:pt x="188" y="16"/>
                  </a:lnTo>
                  <a:lnTo>
                    <a:pt x="182"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4" name="Freeform 22"/>
            <p:cNvSpPr>
              <a:spLocks/>
            </p:cNvSpPr>
            <p:nvPr/>
          </p:nvSpPr>
          <p:spPr bwMode="auto">
            <a:xfrm>
              <a:off x="827" y="2204"/>
              <a:ext cx="202" cy="105"/>
            </a:xfrm>
            <a:custGeom>
              <a:avLst/>
              <a:gdLst>
                <a:gd name="T0" fmla="*/ 201 w 202"/>
                <a:gd name="T1" fmla="*/ 104 h 105"/>
                <a:gd name="T2" fmla="*/ 195 w 202"/>
                <a:gd name="T3" fmla="*/ 84 h 105"/>
                <a:gd name="T4" fmla="*/ 0 w 202"/>
                <a:gd name="T5" fmla="*/ 0 h 105"/>
                <a:gd name="T6" fmla="*/ 7 w 202"/>
                <a:gd name="T7" fmla="*/ 15 h 105"/>
                <a:gd name="T8" fmla="*/ 201 w 202"/>
                <a:gd name="T9" fmla="*/ 104 h 105"/>
              </a:gdLst>
              <a:ahLst/>
              <a:cxnLst>
                <a:cxn ang="0">
                  <a:pos x="T0" y="T1"/>
                </a:cxn>
                <a:cxn ang="0">
                  <a:pos x="T2" y="T3"/>
                </a:cxn>
                <a:cxn ang="0">
                  <a:pos x="T4" y="T5"/>
                </a:cxn>
                <a:cxn ang="0">
                  <a:pos x="T6" y="T7"/>
                </a:cxn>
                <a:cxn ang="0">
                  <a:pos x="T8" y="T9"/>
                </a:cxn>
              </a:cxnLst>
              <a:rect l="0" t="0" r="r" b="b"/>
              <a:pathLst>
                <a:path w="202" h="105">
                  <a:moveTo>
                    <a:pt x="201" y="104"/>
                  </a:moveTo>
                  <a:lnTo>
                    <a:pt x="195" y="84"/>
                  </a:lnTo>
                  <a:lnTo>
                    <a:pt x="0" y="0"/>
                  </a:lnTo>
                  <a:lnTo>
                    <a:pt x="7" y="15"/>
                  </a:lnTo>
                  <a:lnTo>
                    <a:pt x="201" y="104"/>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5" name="Freeform 23"/>
            <p:cNvSpPr>
              <a:spLocks/>
            </p:cNvSpPr>
            <p:nvPr/>
          </p:nvSpPr>
          <p:spPr bwMode="auto">
            <a:xfrm>
              <a:off x="979" y="2209"/>
              <a:ext cx="148" cy="62"/>
            </a:xfrm>
            <a:custGeom>
              <a:avLst/>
              <a:gdLst>
                <a:gd name="T0" fmla="*/ 147 w 148"/>
                <a:gd name="T1" fmla="*/ 16 h 62"/>
                <a:gd name="T2" fmla="*/ 96 w 148"/>
                <a:gd name="T3" fmla="*/ 0 h 62"/>
                <a:gd name="T4" fmla="*/ 0 w 148"/>
                <a:gd name="T5" fmla="*/ 42 h 62"/>
                <a:gd name="T6" fmla="*/ 49 w 148"/>
                <a:gd name="T7" fmla="*/ 61 h 62"/>
                <a:gd name="T8" fmla="*/ 147 w 148"/>
                <a:gd name="T9" fmla="*/ 16 h 62"/>
              </a:gdLst>
              <a:ahLst/>
              <a:cxnLst>
                <a:cxn ang="0">
                  <a:pos x="T0" y="T1"/>
                </a:cxn>
                <a:cxn ang="0">
                  <a:pos x="T2" y="T3"/>
                </a:cxn>
                <a:cxn ang="0">
                  <a:pos x="T4" y="T5"/>
                </a:cxn>
                <a:cxn ang="0">
                  <a:pos x="T6" y="T7"/>
                </a:cxn>
                <a:cxn ang="0">
                  <a:pos x="T8" y="T9"/>
                </a:cxn>
              </a:cxnLst>
              <a:rect l="0" t="0" r="r" b="b"/>
              <a:pathLst>
                <a:path w="148" h="62">
                  <a:moveTo>
                    <a:pt x="147" y="16"/>
                  </a:moveTo>
                  <a:lnTo>
                    <a:pt x="96" y="0"/>
                  </a:lnTo>
                  <a:lnTo>
                    <a:pt x="0" y="42"/>
                  </a:lnTo>
                  <a:lnTo>
                    <a:pt x="49" y="61"/>
                  </a:lnTo>
                  <a:lnTo>
                    <a:pt x="147" y="1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6" name="Freeform 24"/>
            <p:cNvSpPr>
              <a:spLocks/>
            </p:cNvSpPr>
            <p:nvPr/>
          </p:nvSpPr>
          <p:spPr bwMode="auto">
            <a:xfrm>
              <a:off x="845" y="2162"/>
              <a:ext cx="220" cy="86"/>
            </a:xfrm>
            <a:custGeom>
              <a:avLst/>
              <a:gdLst>
                <a:gd name="T0" fmla="*/ 219 w 220"/>
                <a:gd name="T1" fmla="*/ 42 h 86"/>
                <a:gd name="T2" fmla="*/ 124 w 220"/>
                <a:gd name="T3" fmla="*/ 85 h 86"/>
                <a:gd name="T4" fmla="*/ 0 w 220"/>
                <a:gd name="T5" fmla="*/ 37 h 86"/>
                <a:gd name="T6" fmla="*/ 90 w 220"/>
                <a:gd name="T7" fmla="*/ 0 h 86"/>
                <a:gd name="T8" fmla="*/ 219 w 220"/>
                <a:gd name="T9" fmla="*/ 42 h 86"/>
              </a:gdLst>
              <a:ahLst/>
              <a:cxnLst>
                <a:cxn ang="0">
                  <a:pos x="T0" y="T1"/>
                </a:cxn>
                <a:cxn ang="0">
                  <a:pos x="T2" y="T3"/>
                </a:cxn>
                <a:cxn ang="0">
                  <a:pos x="T4" y="T5"/>
                </a:cxn>
                <a:cxn ang="0">
                  <a:pos x="T6" y="T7"/>
                </a:cxn>
                <a:cxn ang="0">
                  <a:pos x="T8" y="T9"/>
                </a:cxn>
              </a:cxnLst>
              <a:rect l="0" t="0" r="r" b="b"/>
              <a:pathLst>
                <a:path w="220" h="86">
                  <a:moveTo>
                    <a:pt x="219" y="42"/>
                  </a:moveTo>
                  <a:lnTo>
                    <a:pt x="124" y="85"/>
                  </a:lnTo>
                  <a:lnTo>
                    <a:pt x="0" y="37"/>
                  </a:lnTo>
                  <a:lnTo>
                    <a:pt x="90" y="0"/>
                  </a:lnTo>
                  <a:lnTo>
                    <a:pt x="219" y="42"/>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7" name="Freeform 25"/>
            <p:cNvSpPr>
              <a:spLocks/>
            </p:cNvSpPr>
            <p:nvPr/>
          </p:nvSpPr>
          <p:spPr bwMode="auto">
            <a:xfrm>
              <a:off x="940" y="2143"/>
              <a:ext cx="243" cy="78"/>
            </a:xfrm>
            <a:custGeom>
              <a:avLst/>
              <a:gdLst>
                <a:gd name="T0" fmla="*/ 192 w 243"/>
                <a:gd name="T1" fmla="*/ 77 h 78"/>
                <a:gd name="T2" fmla="*/ 242 w 243"/>
                <a:gd name="T3" fmla="*/ 56 h 78"/>
                <a:gd name="T4" fmla="*/ 39 w 243"/>
                <a:gd name="T5" fmla="*/ 0 h 78"/>
                <a:gd name="T6" fmla="*/ 0 w 243"/>
                <a:gd name="T7" fmla="*/ 16 h 78"/>
                <a:gd name="T8" fmla="*/ 192 w 243"/>
                <a:gd name="T9" fmla="*/ 77 h 78"/>
              </a:gdLst>
              <a:ahLst/>
              <a:cxnLst>
                <a:cxn ang="0">
                  <a:pos x="T0" y="T1"/>
                </a:cxn>
                <a:cxn ang="0">
                  <a:pos x="T2" y="T3"/>
                </a:cxn>
                <a:cxn ang="0">
                  <a:pos x="T4" y="T5"/>
                </a:cxn>
                <a:cxn ang="0">
                  <a:pos x="T6" y="T7"/>
                </a:cxn>
                <a:cxn ang="0">
                  <a:pos x="T8" y="T9"/>
                </a:cxn>
              </a:cxnLst>
              <a:rect l="0" t="0" r="r" b="b"/>
              <a:pathLst>
                <a:path w="243" h="78">
                  <a:moveTo>
                    <a:pt x="192" y="77"/>
                  </a:moveTo>
                  <a:lnTo>
                    <a:pt x="242" y="56"/>
                  </a:lnTo>
                  <a:lnTo>
                    <a:pt x="39" y="0"/>
                  </a:lnTo>
                  <a:lnTo>
                    <a:pt x="0" y="16"/>
                  </a:lnTo>
                  <a:lnTo>
                    <a:pt x="192" y="77"/>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8" name="Line 26"/>
            <p:cNvSpPr>
              <a:spLocks noChangeShapeType="1"/>
            </p:cNvSpPr>
            <p:nvPr/>
          </p:nvSpPr>
          <p:spPr bwMode="auto">
            <a:xfrm flipH="1" flipV="1">
              <a:off x="965" y="2141"/>
              <a:ext cx="220" cy="7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39" name="Line 27"/>
            <p:cNvSpPr>
              <a:spLocks noChangeShapeType="1"/>
            </p:cNvSpPr>
            <p:nvPr/>
          </p:nvSpPr>
          <p:spPr bwMode="auto">
            <a:xfrm flipH="1" flipV="1">
              <a:off x="954" y="2146"/>
              <a:ext cx="213" cy="7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0" name="Line 28"/>
            <p:cNvSpPr>
              <a:spLocks noChangeShapeType="1"/>
            </p:cNvSpPr>
            <p:nvPr/>
          </p:nvSpPr>
          <p:spPr bwMode="auto">
            <a:xfrm flipH="1" flipV="1">
              <a:off x="946" y="2153"/>
              <a:ext cx="209" cy="72"/>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1" name="Line 29"/>
            <p:cNvSpPr>
              <a:spLocks noChangeShapeType="1"/>
            </p:cNvSpPr>
            <p:nvPr/>
          </p:nvSpPr>
          <p:spPr bwMode="auto">
            <a:xfrm flipH="1" flipV="1">
              <a:off x="920" y="2163"/>
              <a:ext cx="205" cy="7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2" name="Line 30"/>
            <p:cNvSpPr>
              <a:spLocks noChangeShapeType="1"/>
            </p:cNvSpPr>
            <p:nvPr/>
          </p:nvSpPr>
          <p:spPr bwMode="auto">
            <a:xfrm flipH="1" flipV="1">
              <a:off x="905" y="2170"/>
              <a:ext cx="204" cy="7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3" name="Line 31"/>
            <p:cNvSpPr>
              <a:spLocks noChangeShapeType="1"/>
            </p:cNvSpPr>
            <p:nvPr/>
          </p:nvSpPr>
          <p:spPr bwMode="auto">
            <a:xfrm flipH="1" flipV="1">
              <a:off x="896" y="2178"/>
              <a:ext cx="193" cy="7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4" name="Line 32"/>
            <p:cNvSpPr>
              <a:spLocks noChangeShapeType="1"/>
            </p:cNvSpPr>
            <p:nvPr/>
          </p:nvSpPr>
          <p:spPr bwMode="auto">
            <a:xfrm flipH="1" flipV="1">
              <a:off x="884" y="2185"/>
              <a:ext cx="185" cy="7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5" name="Line 33"/>
            <p:cNvSpPr>
              <a:spLocks noChangeShapeType="1"/>
            </p:cNvSpPr>
            <p:nvPr/>
          </p:nvSpPr>
          <p:spPr bwMode="auto">
            <a:xfrm flipH="1" flipV="1">
              <a:off x="868" y="2192"/>
              <a:ext cx="182" cy="7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6" name="Line 34"/>
            <p:cNvSpPr>
              <a:spLocks noChangeShapeType="1"/>
            </p:cNvSpPr>
            <p:nvPr/>
          </p:nvSpPr>
          <p:spPr bwMode="auto">
            <a:xfrm flipH="1">
              <a:off x="1010" y="2225"/>
              <a:ext cx="106" cy="4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7" name="Line 35"/>
            <p:cNvSpPr>
              <a:spLocks noChangeShapeType="1"/>
            </p:cNvSpPr>
            <p:nvPr/>
          </p:nvSpPr>
          <p:spPr bwMode="auto">
            <a:xfrm flipH="1">
              <a:off x="990" y="2217"/>
              <a:ext cx="105" cy="3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8" name="Line 36"/>
            <p:cNvSpPr>
              <a:spLocks noChangeShapeType="1"/>
            </p:cNvSpPr>
            <p:nvPr/>
          </p:nvSpPr>
          <p:spPr bwMode="auto">
            <a:xfrm flipH="1">
              <a:off x="949" y="2203"/>
              <a:ext cx="102" cy="3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49" name="Line 37"/>
            <p:cNvSpPr>
              <a:spLocks noChangeShapeType="1"/>
            </p:cNvSpPr>
            <p:nvPr/>
          </p:nvSpPr>
          <p:spPr bwMode="auto">
            <a:xfrm flipH="1">
              <a:off x="926" y="2195"/>
              <a:ext cx="104" cy="3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0" name="Line 38"/>
            <p:cNvSpPr>
              <a:spLocks noChangeShapeType="1"/>
            </p:cNvSpPr>
            <p:nvPr/>
          </p:nvSpPr>
          <p:spPr bwMode="auto">
            <a:xfrm flipH="1">
              <a:off x="906" y="2187"/>
              <a:ext cx="100" cy="3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1" name="Line 39"/>
            <p:cNvSpPr>
              <a:spLocks noChangeShapeType="1"/>
            </p:cNvSpPr>
            <p:nvPr/>
          </p:nvSpPr>
          <p:spPr bwMode="auto">
            <a:xfrm flipH="1">
              <a:off x="887" y="2182"/>
              <a:ext cx="99" cy="3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2" name="Line 40"/>
            <p:cNvSpPr>
              <a:spLocks noChangeShapeType="1"/>
            </p:cNvSpPr>
            <p:nvPr/>
          </p:nvSpPr>
          <p:spPr bwMode="auto">
            <a:xfrm flipH="1">
              <a:off x="867" y="2174"/>
              <a:ext cx="98"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3" name="Line 41"/>
            <p:cNvSpPr>
              <a:spLocks noChangeShapeType="1"/>
            </p:cNvSpPr>
            <p:nvPr/>
          </p:nvSpPr>
          <p:spPr bwMode="auto">
            <a:xfrm flipH="1">
              <a:off x="1104" y="2196"/>
              <a:ext cx="55" cy="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4" name="Line 42"/>
            <p:cNvSpPr>
              <a:spLocks noChangeShapeType="1"/>
            </p:cNvSpPr>
            <p:nvPr/>
          </p:nvSpPr>
          <p:spPr bwMode="auto">
            <a:xfrm flipH="1">
              <a:off x="1075" y="2187"/>
              <a:ext cx="53" cy="1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5" name="Line 43"/>
            <p:cNvSpPr>
              <a:spLocks noChangeShapeType="1"/>
            </p:cNvSpPr>
            <p:nvPr/>
          </p:nvSpPr>
          <p:spPr bwMode="auto">
            <a:xfrm flipH="1">
              <a:off x="1046" y="2179"/>
              <a:ext cx="54" cy="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6" name="Line 44"/>
            <p:cNvSpPr>
              <a:spLocks noChangeShapeType="1"/>
            </p:cNvSpPr>
            <p:nvPr/>
          </p:nvSpPr>
          <p:spPr bwMode="auto">
            <a:xfrm flipH="1">
              <a:off x="1019" y="2172"/>
              <a:ext cx="52"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7" name="Line 45"/>
            <p:cNvSpPr>
              <a:spLocks noChangeShapeType="1"/>
            </p:cNvSpPr>
            <p:nvPr/>
          </p:nvSpPr>
          <p:spPr bwMode="auto">
            <a:xfrm flipH="1">
              <a:off x="992" y="2163"/>
              <a:ext cx="50" cy="1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8" name="Line 46"/>
            <p:cNvSpPr>
              <a:spLocks noChangeShapeType="1"/>
            </p:cNvSpPr>
            <p:nvPr/>
          </p:nvSpPr>
          <p:spPr bwMode="auto">
            <a:xfrm flipH="1">
              <a:off x="961" y="2154"/>
              <a:ext cx="49" cy="1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559" name="Freeform 47"/>
            <p:cNvSpPr>
              <a:spLocks/>
            </p:cNvSpPr>
            <p:nvPr/>
          </p:nvSpPr>
          <p:spPr bwMode="auto">
            <a:xfrm>
              <a:off x="606" y="1853"/>
              <a:ext cx="172" cy="170"/>
            </a:xfrm>
            <a:custGeom>
              <a:avLst/>
              <a:gdLst>
                <a:gd name="T0" fmla="*/ 119 w 172"/>
                <a:gd name="T1" fmla="*/ 5 h 170"/>
                <a:gd name="T2" fmla="*/ 141 w 172"/>
                <a:gd name="T3" fmla="*/ 12 h 170"/>
                <a:gd name="T4" fmla="*/ 149 w 172"/>
                <a:gd name="T5" fmla="*/ 25 h 170"/>
                <a:gd name="T6" fmla="*/ 156 w 172"/>
                <a:gd name="T7" fmla="*/ 44 h 170"/>
                <a:gd name="T8" fmla="*/ 157 w 172"/>
                <a:gd name="T9" fmla="*/ 53 h 170"/>
                <a:gd name="T10" fmla="*/ 156 w 172"/>
                <a:gd name="T11" fmla="*/ 60 h 170"/>
                <a:gd name="T12" fmla="*/ 153 w 172"/>
                <a:gd name="T13" fmla="*/ 65 h 170"/>
                <a:gd name="T14" fmla="*/ 158 w 172"/>
                <a:gd name="T15" fmla="*/ 76 h 170"/>
                <a:gd name="T16" fmla="*/ 163 w 172"/>
                <a:gd name="T17" fmla="*/ 86 h 170"/>
                <a:gd name="T18" fmla="*/ 166 w 172"/>
                <a:gd name="T19" fmla="*/ 89 h 170"/>
                <a:gd name="T20" fmla="*/ 169 w 172"/>
                <a:gd name="T21" fmla="*/ 91 h 170"/>
                <a:gd name="T22" fmla="*/ 170 w 172"/>
                <a:gd name="T23" fmla="*/ 94 h 170"/>
                <a:gd name="T24" fmla="*/ 171 w 172"/>
                <a:gd name="T25" fmla="*/ 97 h 170"/>
                <a:gd name="T26" fmla="*/ 170 w 172"/>
                <a:gd name="T27" fmla="*/ 99 h 170"/>
                <a:gd name="T28" fmla="*/ 168 w 172"/>
                <a:gd name="T29" fmla="*/ 100 h 170"/>
                <a:gd name="T30" fmla="*/ 161 w 172"/>
                <a:gd name="T31" fmla="*/ 102 h 170"/>
                <a:gd name="T32" fmla="*/ 158 w 172"/>
                <a:gd name="T33" fmla="*/ 103 h 170"/>
                <a:gd name="T34" fmla="*/ 157 w 172"/>
                <a:gd name="T35" fmla="*/ 107 h 170"/>
                <a:gd name="T36" fmla="*/ 158 w 172"/>
                <a:gd name="T37" fmla="*/ 111 h 170"/>
                <a:gd name="T38" fmla="*/ 161 w 172"/>
                <a:gd name="T39" fmla="*/ 118 h 170"/>
                <a:gd name="T40" fmla="*/ 159 w 172"/>
                <a:gd name="T41" fmla="*/ 121 h 170"/>
                <a:gd name="T42" fmla="*/ 156 w 172"/>
                <a:gd name="T43" fmla="*/ 123 h 170"/>
                <a:gd name="T44" fmla="*/ 157 w 172"/>
                <a:gd name="T45" fmla="*/ 126 h 170"/>
                <a:gd name="T46" fmla="*/ 158 w 172"/>
                <a:gd name="T47" fmla="*/ 128 h 170"/>
                <a:gd name="T48" fmla="*/ 156 w 172"/>
                <a:gd name="T49" fmla="*/ 130 h 170"/>
                <a:gd name="T50" fmla="*/ 153 w 172"/>
                <a:gd name="T51" fmla="*/ 132 h 170"/>
                <a:gd name="T52" fmla="*/ 151 w 172"/>
                <a:gd name="T53" fmla="*/ 135 h 170"/>
                <a:gd name="T54" fmla="*/ 151 w 172"/>
                <a:gd name="T55" fmla="*/ 140 h 170"/>
                <a:gd name="T56" fmla="*/ 150 w 172"/>
                <a:gd name="T57" fmla="*/ 143 h 170"/>
                <a:gd name="T58" fmla="*/ 147 w 172"/>
                <a:gd name="T59" fmla="*/ 146 h 170"/>
                <a:gd name="T60" fmla="*/ 144 w 172"/>
                <a:gd name="T61" fmla="*/ 148 h 170"/>
                <a:gd name="T62" fmla="*/ 139 w 172"/>
                <a:gd name="T63" fmla="*/ 149 h 170"/>
                <a:gd name="T64" fmla="*/ 134 w 172"/>
                <a:gd name="T65" fmla="*/ 149 h 170"/>
                <a:gd name="T66" fmla="*/ 121 w 172"/>
                <a:gd name="T67" fmla="*/ 149 h 170"/>
                <a:gd name="T68" fmla="*/ 110 w 172"/>
                <a:gd name="T69" fmla="*/ 148 h 170"/>
                <a:gd name="T70" fmla="*/ 93 w 172"/>
                <a:gd name="T71" fmla="*/ 169 h 170"/>
                <a:gd name="T72" fmla="*/ 23 w 172"/>
                <a:gd name="T73" fmla="*/ 143 h 170"/>
                <a:gd name="T74" fmla="*/ 30 w 172"/>
                <a:gd name="T75" fmla="*/ 134 h 170"/>
                <a:gd name="T76" fmla="*/ 34 w 172"/>
                <a:gd name="T77" fmla="*/ 126 h 170"/>
                <a:gd name="T78" fmla="*/ 34 w 172"/>
                <a:gd name="T79" fmla="*/ 114 h 170"/>
                <a:gd name="T80" fmla="*/ 0 w 172"/>
                <a:gd name="T81" fmla="*/ 89 h 170"/>
                <a:gd name="T82" fmla="*/ 0 w 172"/>
                <a:gd name="T83" fmla="*/ 31 h 170"/>
                <a:gd name="T84" fmla="*/ 18 w 172"/>
                <a:gd name="T85" fmla="*/ 15 h 170"/>
                <a:gd name="T86" fmla="*/ 40 w 172"/>
                <a:gd name="T87" fmla="*/ 7 h 170"/>
                <a:gd name="T88" fmla="*/ 62 w 172"/>
                <a:gd name="T89" fmla="*/ 0 h 170"/>
                <a:gd name="T90" fmla="*/ 92 w 172"/>
                <a:gd name="T91" fmla="*/ 3 h 170"/>
                <a:gd name="T92" fmla="*/ 119 w 172"/>
                <a:gd name="T93" fmla="*/ 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70">
                  <a:moveTo>
                    <a:pt x="119" y="5"/>
                  </a:moveTo>
                  <a:lnTo>
                    <a:pt x="141" y="12"/>
                  </a:lnTo>
                  <a:lnTo>
                    <a:pt x="149" y="25"/>
                  </a:lnTo>
                  <a:lnTo>
                    <a:pt x="156" y="44"/>
                  </a:lnTo>
                  <a:lnTo>
                    <a:pt x="157" y="53"/>
                  </a:lnTo>
                  <a:lnTo>
                    <a:pt x="156" y="60"/>
                  </a:lnTo>
                  <a:lnTo>
                    <a:pt x="153" y="65"/>
                  </a:lnTo>
                  <a:lnTo>
                    <a:pt x="158" y="76"/>
                  </a:lnTo>
                  <a:lnTo>
                    <a:pt x="163" y="86"/>
                  </a:lnTo>
                  <a:lnTo>
                    <a:pt x="166" y="89"/>
                  </a:lnTo>
                  <a:lnTo>
                    <a:pt x="169" y="91"/>
                  </a:lnTo>
                  <a:lnTo>
                    <a:pt x="170" y="94"/>
                  </a:lnTo>
                  <a:lnTo>
                    <a:pt x="171" y="97"/>
                  </a:lnTo>
                  <a:lnTo>
                    <a:pt x="170" y="99"/>
                  </a:lnTo>
                  <a:lnTo>
                    <a:pt x="168" y="100"/>
                  </a:lnTo>
                  <a:lnTo>
                    <a:pt x="161" y="102"/>
                  </a:lnTo>
                  <a:lnTo>
                    <a:pt x="158" y="103"/>
                  </a:lnTo>
                  <a:lnTo>
                    <a:pt x="157" y="107"/>
                  </a:lnTo>
                  <a:lnTo>
                    <a:pt x="158" y="111"/>
                  </a:lnTo>
                  <a:lnTo>
                    <a:pt x="161" y="118"/>
                  </a:lnTo>
                  <a:lnTo>
                    <a:pt x="159" y="121"/>
                  </a:lnTo>
                  <a:lnTo>
                    <a:pt x="156" y="123"/>
                  </a:lnTo>
                  <a:lnTo>
                    <a:pt x="157" y="126"/>
                  </a:lnTo>
                  <a:lnTo>
                    <a:pt x="158" y="128"/>
                  </a:lnTo>
                  <a:lnTo>
                    <a:pt x="156" y="130"/>
                  </a:lnTo>
                  <a:lnTo>
                    <a:pt x="153" y="132"/>
                  </a:lnTo>
                  <a:lnTo>
                    <a:pt x="151" y="135"/>
                  </a:lnTo>
                  <a:lnTo>
                    <a:pt x="151" y="140"/>
                  </a:lnTo>
                  <a:lnTo>
                    <a:pt x="150" y="143"/>
                  </a:lnTo>
                  <a:lnTo>
                    <a:pt x="147" y="146"/>
                  </a:lnTo>
                  <a:lnTo>
                    <a:pt x="144" y="148"/>
                  </a:lnTo>
                  <a:lnTo>
                    <a:pt x="139" y="149"/>
                  </a:lnTo>
                  <a:lnTo>
                    <a:pt x="134" y="149"/>
                  </a:lnTo>
                  <a:lnTo>
                    <a:pt x="121" y="149"/>
                  </a:lnTo>
                  <a:lnTo>
                    <a:pt x="110" y="148"/>
                  </a:lnTo>
                  <a:lnTo>
                    <a:pt x="93" y="169"/>
                  </a:lnTo>
                  <a:lnTo>
                    <a:pt x="23" y="143"/>
                  </a:lnTo>
                  <a:lnTo>
                    <a:pt x="30" y="134"/>
                  </a:lnTo>
                  <a:lnTo>
                    <a:pt x="34" y="126"/>
                  </a:lnTo>
                  <a:lnTo>
                    <a:pt x="34" y="114"/>
                  </a:lnTo>
                  <a:lnTo>
                    <a:pt x="0" y="89"/>
                  </a:lnTo>
                  <a:lnTo>
                    <a:pt x="0" y="31"/>
                  </a:lnTo>
                  <a:lnTo>
                    <a:pt x="18" y="15"/>
                  </a:lnTo>
                  <a:lnTo>
                    <a:pt x="40" y="7"/>
                  </a:lnTo>
                  <a:lnTo>
                    <a:pt x="62" y="0"/>
                  </a:lnTo>
                  <a:lnTo>
                    <a:pt x="92" y="3"/>
                  </a:lnTo>
                  <a:lnTo>
                    <a:pt x="119" y="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0" name="Freeform 48"/>
            <p:cNvSpPr>
              <a:spLocks/>
            </p:cNvSpPr>
            <p:nvPr/>
          </p:nvSpPr>
          <p:spPr bwMode="auto">
            <a:xfrm>
              <a:off x="678" y="1959"/>
              <a:ext cx="17" cy="23"/>
            </a:xfrm>
            <a:custGeom>
              <a:avLst/>
              <a:gdLst>
                <a:gd name="T0" fmla="*/ 0 w 17"/>
                <a:gd name="T1" fmla="*/ 0 h 23"/>
                <a:gd name="T2" fmla="*/ 5 w 17"/>
                <a:gd name="T3" fmla="*/ 10 h 23"/>
                <a:gd name="T4" fmla="*/ 9 w 17"/>
                <a:gd name="T5" fmla="*/ 16 h 23"/>
                <a:gd name="T6" fmla="*/ 16 w 17"/>
                <a:gd name="T7" fmla="*/ 22 h 23"/>
                <a:gd name="T8" fmla="*/ 7 w 17"/>
                <a:gd name="T9" fmla="*/ 17 h 23"/>
                <a:gd name="T10" fmla="*/ 2 w 17"/>
                <a:gd name="T11" fmla="*/ 1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lnTo>
                    <a:pt x="5" y="10"/>
                  </a:lnTo>
                  <a:lnTo>
                    <a:pt x="9" y="16"/>
                  </a:lnTo>
                  <a:lnTo>
                    <a:pt x="16" y="22"/>
                  </a:lnTo>
                  <a:lnTo>
                    <a:pt x="7" y="17"/>
                  </a:lnTo>
                  <a:lnTo>
                    <a:pt x="2" y="1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1" name="Freeform 49"/>
            <p:cNvSpPr>
              <a:spLocks/>
            </p:cNvSpPr>
            <p:nvPr/>
          </p:nvSpPr>
          <p:spPr bwMode="auto">
            <a:xfrm>
              <a:off x="728" y="1920"/>
              <a:ext cx="19" cy="8"/>
            </a:xfrm>
            <a:custGeom>
              <a:avLst/>
              <a:gdLst>
                <a:gd name="T0" fmla="*/ 16 w 19"/>
                <a:gd name="T1" fmla="*/ 0 h 8"/>
                <a:gd name="T2" fmla="*/ 15 w 19"/>
                <a:gd name="T3" fmla="*/ 1 h 8"/>
                <a:gd name="T4" fmla="*/ 18 w 19"/>
                <a:gd name="T5" fmla="*/ 2 h 8"/>
                <a:gd name="T6" fmla="*/ 14 w 19"/>
                <a:gd name="T7" fmla="*/ 2 h 8"/>
                <a:gd name="T8" fmla="*/ 13 w 19"/>
                <a:gd name="T9" fmla="*/ 4 h 8"/>
                <a:gd name="T10" fmla="*/ 15 w 19"/>
                <a:gd name="T11" fmla="*/ 5 h 8"/>
                <a:gd name="T12" fmla="*/ 13 w 19"/>
                <a:gd name="T13" fmla="*/ 5 h 8"/>
                <a:gd name="T14" fmla="*/ 14 w 19"/>
                <a:gd name="T15" fmla="*/ 7 h 8"/>
                <a:gd name="T16" fmla="*/ 12 w 19"/>
                <a:gd name="T17" fmla="*/ 5 h 8"/>
                <a:gd name="T18" fmla="*/ 9 w 19"/>
                <a:gd name="T19" fmla="*/ 5 h 8"/>
                <a:gd name="T20" fmla="*/ 5 w 19"/>
                <a:gd name="T21" fmla="*/ 4 h 8"/>
                <a:gd name="T22" fmla="*/ 0 w 19"/>
                <a:gd name="T23" fmla="*/ 4 h 8"/>
                <a:gd name="T24" fmla="*/ 5 w 19"/>
                <a:gd name="T25" fmla="*/ 1 h 8"/>
                <a:gd name="T26" fmla="*/ 16 w 19"/>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8">
                  <a:moveTo>
                    <a:pt x="16" y="0"/>
                  </a:moveTo>
                  <a:lnTo>
                    <a:pt x="15" y="1"/>
                  </a:lnTo>
                  <a:lnTo>
                    <a:pt x="18" y="2"/>
                  </a:lnTo>
                  <a:lnTo>
                    <a:pt x="14" y="2"/>
                  </a:lnTo>
                  <a:lnTo>
                    <a:pt x="13" y="4"/>
                  </a:lnTo>
                  <a:lnTo>
                    <a:pt x="15" y="5"/>
                  </a:lnTo>
                  <a:lnTo>
                    <a:pt x="13" y="5"/>
                  </a:lnTo>
                  <a:lnTo>
                    <a:pt x="14" y="7"/>
                  </a:lnTo>
                  <a:lnTo>
                    <a:pt x="12" y="5"/>
                  </a:lnTo>
                  <a:lnTo>
                    <a:pt x="9" y="5"/>
                  </a:lnTo>
                  <a:lnTo>
                    <a:pt x="5" y="4"/>
                  </a:lnTo>
                  <a:lnTo>
                    <a:pt x="0" y="4"/>
                  </a:lnTo>
                  <a:lnTo>
                    <a:pt x="5" y="1"/>
                  </a:lnTo>
                  <a:lnTo>
                    <a:pt x="1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2" name="Freeform 50"/>
            <p:cNvSpPr>
              <a:spLocks/>
            </p:cNvSpPr>
            <p:nvPr/>
          </p:nvSpPr>
          <p:spPr bwMode="auto">
            <a:xfrm>
              <a:off x="717" y="1908"/>
              <a:ext cx="34" cy="4"/>
            </a:xfrm>
            <a:custGeom>
              <a:avLst/>
              <a:gdLst>
                <a:gd name="T0" fmla="*/ 33 w 34"/>
                <a:gd name="T1" fmla="*/ 2 h 4"/>
                <a:gd name="T2" fmla="*/ 32 w 34"/>
                <a:gd name="T3" fmla="*/ 3 h 4"/>
                <a:gd name="T4" fmla="*/ 28 w 34"/>
                <a:gd name="T5" fmla="*/ 3 h 4"/>
                <a:gd name="T6" fmla="*/ 23 w 34"/>
                <a:gd name="T7" fmla="*/ 2 h 4"/>
                <a:gd name="T8" fmla="*/ 16 w 34"/>
                <a:gd name="T9" fmla="*/ 2 h 4"/>
                <a:gd name="T10" fmla="*/ 5 w 34"/>
                <a:gd name="T11" fmla="*/ 2 h 4"/>
                <a:gd name="T12" fmla="*/ 0 w 34"/>
                <a:gd name="T13" fmla="*/ 2 h 4"/>
                <a:gd name="T14" fmla="*/ 8 w 34"/>
                <a:gd name="T15" fmla="*/ 1 h 4"/>
                <a:gd name="T16" fmla="*/ 14 w 34"/>
                <a:gd name="T17" fmla="*/ 0 h 4"/>
                <a:gd name="T18" fmla="*/ 14 w 34"/>
                <a:gd name="T19" fmla="*/ 0 h 4"/>
                <a:gd name="T20" fmla="*/ 19 w 34"/>
                <a:gd name="T21" fmla="*/ 0 h 4"/>
                <a:gd name="T22" fmla="*/ 19 w 34"/>
                <a:gd name="T23" fmla="*/ 0 h 4"/>
                <a:gd name="T24" fmla="*/ 23 w 34"/>
                <a:gd name="T25" fmla="*/ 1 h 4"/>
                <a:gd name="T26" fmla="*/ 28 w 34"/>
                <a:gd name="T27" fmla="*/ 1 h 4"/>
                <a:gd name="T28" fmla="*/ 33 w 34"/>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
                  <a:moveTo>
                    <a:pt x="33" y="2"/>
                  </a:moveTo>
                  <a:lnTo>
                    <a:pt x="32" y="3"/>
                  </a:lnTo>
                  <a:lnTo>
                    <a:pt x="28" y="3"/>
                  </a:lnTo>
                  <a:lnTo>
                    <a:pt x="23" y="2"/>
                  </a:lnTo>
                  <a:lnTo>
                    <a:pt x="16" y="2"/>
                  </a:lnTo>
                  <a:lnTo>
                    <a:pt x="5" y="2"/>
                  </a:lnTo>
                  <a:lnTo>
                    <a:pt x="0" y="2"/>
                  </a:lnTo>
                  <a:lnTo>
                    <a:pt x="8" y="1"/>
                  </a:lnTo>
                  <a:lnTo>
                    <a:pt x="14" y="0"/>
                  </a:lnTo>
                  <a:lnTo>
                    <a:pt x="14" y="0"/>
                  </a:lnTo>
                  <a:lnTo>
                    <a:pt x="19" y="0"/>
                  </a:lnTo>
                  <a:lnTo>
                    <a:pt x="19" y="0"/>
                  </a:lnTo>
                  <a:lnTo>
                    <a:pt x="23" y="1"/>
                  </a:lnTo>
                  <a:lnTo>
                    <a:pt x="28" y="1"/>
                  </a:lnTo>
                  <a:lnTo>
                    <a:pt x="33" y="2"/>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3" name="Freeform 51"/>
            <p:cNvSpPr>
              <a:spLocks/>
            </p:cNvSpPr>
            <p:nvPr/>
          </p:nvSpPr>
          <p:spPr bwMode="auto">
            <a:xfrm>
              <a:off x="748" y="1970"/>
              <a:ext cx="14" cy="9"/>
            </a:xfrm>
            <a:custGeom>
              <a:avLst/>
              <a:gdLst>
                <a:gd name="T0" fmla="*/ 13 w 14"/>
                <a:gd name="T1" fmla="*/ 1 h 9"/>
                <a:gd name="T2" fmla="*/ 11 w 14"/>
                <a:gd name="T3" fmla="*/ 0 h 9"/>
                <a:gd name="T4" fmla="*/ 9 w 14"/>
                <a:gd name="T5" fmla="*/ 0 h 9"/>
                <a:gd name="T6" fmla="*/ 8 w 14"/>
                <a:gd name="T7" fmla="*/ 1 h 9"/>
                <a:gd name="T8" fmla="*/ 5 w 14"/>
                <a:gd name="T9" fmla="*/ 2 h 9"/>
                <a:gd name="T10" fmla="*/ 3 w 14"/>
                <a:gd name="T11" fmla="*/ 3 h 9"/>
                <a:gd name="T12" fmla="*/ 2 w 14"/>
                <a:gd name="T13" fmla="*/ 3 h 9"/>
                <a:gd name="T14" fmla="*/ 1 w 14"/>
                <a:gd name="T15" fmla="*/ 2 h 9"/>
                <a:gd name="T16" fmla="*/ 0 w 14"/>
                <a:gd name="T17" fmla="*/ 5 h 9"/>
                <a:gd name="T18" fmla="*/ 0 w 14"/>
                <a:gd name="T19" fmla="*/ 6 h 9"/>
                <a:gd name="T20" fmla="*/ 0 w 14"/>
                <a:gd name="T21" fmla="*/ 7 h 9"/>
                <a:gd name="T22" fmla="*/ 1 w 14"/>
                <a:gd name="T23" fmla="*/ 8 h 9"/>
                <a:gd name="T24" fmla="*/ 1 w 14"/>
                <a:gd name="T25" fmla="*/ 6 h 9"/>
                <a:gd name="T26" fmla="*/ 2 w 14"/>
                <a:gd name="T27" fmla="*/ 5 h 9"/>
                <a:gd name="T28" fmla="*/ 5 w 14"/>
                <a:gd name="T29" fmla="*/ 4 h 9"/>
                <a:gd name="T30" fmla="*/ 8 w 14"/>
                <a:gd name="T31" fmla="*/ 4 h 9"/>
                <a:gd name="T32" fmla="*/ 10 w 14"/>
                <a:gd name="T33" fmla="*/ 5 h 9"/>
                <a:gd name="T34" fmla="*/ 12 w 14"/>
                <a:gd name="T35" fmla="*/ 3 h 9"/>
                <a:gd name="T36" fmla="*/ 13 w 14"/>
                <a:gd name="T3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9">
                  <a:moveTo>
                    <a:pt x="13" y="1"/>
                  </a:moveTo>
                  <a:lnTo>
                    <a:pt x="11" y="0"/>
                  </a:lnTo>
                  <a:lnTo>
                    <a:pt x="9" y="0"/>
                  </a:lnTo>
                  <a:lnTo>
                    <a:pt x="8" y="1"/>
                  </a:lnTo>
                  <a:lnTo>
                    <a:pt x="5" y="2"/>
                  </a:lnTo>
                  <a:lnTo>
                    <a:pt x="3" y="3"/>
                  </a:lnTo>
                  <a:lnTo>
                    <a:pt x="2" y="3"/>
                  </a:lnTo>
                  <a:lnTo>
                    <a:pt x="1" y="2"/>
                  </a:lnTo>
                  <a:lnTo>
                    <a:pt x="0" y="5"/>
                  </a:lnTo>
                  <a:lnTo>
                    <a:pt x="0" y="6"/>
                  </a:lnTo>
                  <a:lnTo>
                    <a:pt x="0" y="7"/>
                  </a:lnTo>
                  <a:lnTo>
                    <a:pt x="1" y="8"/>
                  </a:lnTo>
                  <a:lnTo>
                    <a:pt x="1" y="6"/>
                  </a:lnTo>
                  <a:lnTo>
                    <a:pt x="2" y="5"/>
                  </a:lnTo>
                  <a:lnTo>
                    <a:pt x="5" y="4"/>
                  </a:lnTo>
                  <a:lnTo>
                    <a:pt x="8" y="4"/>
                  </a:lnTo>
                  <a:lnTo>
                    <a:pt x="10" y="5"/>
                  </a:lnTo>
                  <a:lnTo>
                    <a:pt x="12" y="3"/>
                  </a:lnTo>
                  <a:lnTo>
                    <a:pt x="13"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4" name="Freeform 52"/>
            <p:cNvSpPr>
              <a:spLocks/>
            </p:cNvSpPr>
            <p:nvPr/>
          </p:nvSpPr>
          <p:spPr bwMode="auto">
            <a:xfrm>
              <a:off x="755" y="1981"/>
              <a:ext cx="3" cy="1"/>
            </a:xfrm>
            <a:custGeom>
              <a:avLst/>
              <a:gdLst>
                <a:gd name="T0" fmla="*/ 2 w 3"/>
                <a:gd name="T1" fmla="*/ 0 h 1"/>
                <a:gd name="T2" fmla="*/ 1 w 3"/>
                <a:gd name="T3" fmla="*/ 0 h 1"/>
                <a:gd name="T4" fmla="*/ 0 w 3"/>
                <a:gd name="T5" fmla="*/ 0 h 1"/>
                <a:gd name="T6" fmla="*/ 1 w 3"/>
                <a:gd name="T7" fmla="*/ 0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lnTo>
                    <a:pt x="1" y="0"/>
                  </a:lnTo>
                  <a:lnTo>
                    <a:pt x="0" y="0"/>
                  </a:lnTo>
                  <a:lnTo>
                    <a:pt x="1" y="0"/>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5" name="Freeform 53"/>
            <p:cNvSpPr>
              <a:spLocks/>
            </p:cNvSpPr>
            <p:nvPr/>
          </p:nvSpPr>
          <p:spPr bwMode="auto">
            <a:xfrm>
              <a:off x="761" y="1950"/>
              <a:ext cx="4" cy="2"/>
            </a:xfrm>
            <a:custGeom>
              <a:avLst/>
              <a:gdLst>
                <a:gd name="T0" fmla="*/ 3 w 4"/>
                <a:gd name="T1" fmla="*/ 0 h 2"/>
                <a:gd name="T2" fmla="*/ 2 w 4"/>
                <a:gd name="T3" fmla="*/ 0 h 2"/>
                <a:gd name="T4" fmla="*/ 0 w 4"/>
                <a:gd name="T5" fmla="*/ 0 h 2"/>
                <a:gd name="T6" fmla="*/ 0 w 4"/>
                <a:gd name="T7" fmla="*/ 1 h 2"/>
                <a:gd name="T8" fmla="*/ 1 w 4"/>
                <a:gd name="T9" fmla="*/ 1 h 2"/>
                <a:gd name="T10" fmla="*/ 2 w 4"/>
                <a:gd name="T11" fmla="*/ 1 h 2"/>
                <a:gd name="T12" fmla="*/ 3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0"/>
                  </a:moveTo>
                  <a:lnTo>
                    <a:pt x="2" y="0"/>
                  </a:lnTo>
                  <a:lnTo>
                    <a:pt x="0" y="0"/>
                  </a:lnTo>
                  <a:lnTo>
                    <a:pt x="0" y="1"/>
                  </a:lnTo>
                  <a:lnTo>
                    <a:pt x="1" y="1"/>
                  </a:lnTo>
                  <a:lnTo>
                    <a:pt x="2" y="1"/>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6" name="Freeform 54"/>
            <p:cNvSpPr>
              <a:spLocks/>
            </p:cNvSpPr>
            <p:nvPr/>
          </p:nvSpPr>
          <p:spPr bwMode="auto">
            <a:xfrm>
              <a:off x="753" y="1950"/>
              <a:ext cx="2" cy="2"/>
            </a:xfrm>
            <a:custGeom>
              <a:avLst/>
              <a:gdLst>
                <a:gd name="T0" fmla="*/ 0 w 2"/>
                <a:gd name="T1" fmla="*/ 0 h 2"/>
                <a:gd name="T2" fmla="*/ 0 w 2"/>
                <a:gd name="T3" fmla="*/ 0 h 2"/>
                <a:gd name="T4" fmla="*/ 1 w 2"/>
                <a:gd name="T5" fmla="*/ 1 h 2"/>
                <a:gd name="T6" fmla="*/ 1 w 2"/>
                <a:gd name="T7" fmla="*/ 1 h 2"/>
                <a:gd name="T8" fmla="*/ 0 w 2"/>
                <a:gd name="T9" fmla="*/ 1 h 2"/>
                <a:gd name="T10" fmla="*/ 0 w 2"/>
                <a:gd name="T11" fmla="*/ 1 h 2"/>
                <a:gd name="T12" fmla="*/ 0 w 2"/>
                <a:gd name="T13" fmla="*/ 1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1" y="1"/>
                  </a:lnTo>
                  <a:lnTo>
                    <a:pt x="1" y="1"/>
                  </a:lnTo>
                  <a:lnTo>
                    <a:pt x="0" y="1"/>
                  </a:lnTo>
                  <a:lnTo>
                    <a:pt x="0" y="1"/>
                  </a:lnTo>
                  <a:lnTo>
                    <a:pt x="0"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7" name="Freeform 55"/>
            <p:cNvSpPr>
              <a:spLocks/>
            </p:cNvSpPr>
            <p:nvPr/>
          </p:nvSpPr>
          <p:spPr bwMode="auto">
            <a:xfrm>
              <a:off x="734" y="1922"/>
              <a:ext cx="2" cy="2"/>
            </a:xfrm>
            <a:custGeom>
              <a:avLst/>
              <a:gdLst>
                <a:gd name="T0" fmla="*/ 1 w 2"/>
                <a:gd name="T1" fmla="*/ 0 h 2"/>
                <a:gd name="T2" fmla="*/ 1 w 2"/>
                <a:gd name="T3" fmla="*/ 1 h 2"/>
                <a:gd name="T4" fmla="*/ 1 w 2"/>
                <a:gd name="T5" fmla="*/ 1 h 2"/>
                <a:gd name="T6" fmla="*/ 0 w 2"/>
                <a:gd name="T7" fmla="*/ 1 h 2"/>
                <a:gd name="T8" fmla="*/ 0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lnTo>
                    <a:pt x="1" y="1"/>
                  </a:lnTo>
                  <a:lnTo>
                    <a:pt x="1" y="1"/>
                  </a:lnTo>
                  <a:lnTo>
                    <a:pt x="0" y="1"/>
                  </a:lnTo>
                  <a:lnTo>
                    <a:pt x="0" y="1"/>
                  </a:lnTo>
                  <a:lnTo>
                    <a:pt x="0" y="0"/>
                  </a:lnTo>
                  <a:lnTo>
                    <a:pt x="1" y="0"/>
                  </a:lnTo>
                </a:path>
              </a:pathLst>
            </a:custGeom>
            <a:solidFill>
              <a:srgbClr val="FFC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8" name="Freeform 56"/>
            <p:cNvSpPr>
              <a:spLocks/>
            </p:cNvSpPr>
            <p:nvPr/>
          </p:nvSpPr>
          <p:spPr bwMode="auto">
            <a:xfrm>
              <a:off x="665" y="1919"/>
              <a:ext cx="12" cy="23"/>
            </a:xfrm>
            <a:custGeom>
              <a:avLst/>
              <a:gdLst>
                <a:gd name="T0" fmla="*/ 11 w 12"/>
                <a:gd name="T1" fmla="*/ 4 h 23"/>
                <a:gd name="T2" fmla="*/ 8 w 12"/>
                <a:gd name="T3" fmla="*/ 1 h 23"/>
                <a:gd name="T4" fmla="*/ 4 w 12"/>
                <a:gd name="T5" fmla="*/ 2 h 23"/>
                <a:gd name="T6" fmla="*/ 2 w 12"/>
                <a:gd name="T7" fmla="*/ 6 h 23"/>
                <a:gd name="T8" fmla="*/ 1 w 12"/>
                <a:gd name="T9" fmla="*/ 11 h 23"/>
                <a:gd name="T10" fmla="*/ 2 w 12"/>
                <a:gd name="T11" fmla="*/ 15 h 23"/>
                <a:gd name="T12" fmla="*/ 3 w 12"/>
                <a:gd name="T13" fmla="*/ 18 h 23"/>
                <a:gd name="T14" fmla="*/ 5 w 12"/>
                <a:gd name="T15" fmla="*/ 13 h 23"/>
                <a:gd name="T16" fmla="*/ 6 w 12"/>
                <a:gd name="T17" fmla="*/ 10 h 23"/>
                <a:gd name="T18" fmla="*/ 11 w 12"/>
                <a:gd name="T19" fmla="*/ 8 h 23"/>
                <a:gd name="T20" fmla="*/ 8 w 12"/>
                <a:gd name="T21" fmla="*/ 12 h 23"/>
                <a:gd name="T22" fmla="*/ 5 w 12"/>
                <a:gd name="T23" fmla="*/ 15 h 23"/>
                <a:gd name="T24" fmla="*/ 4 w 12"/>
                <a:gd name="T25" fmla="*/ 19 h 23"/>
                <a:gd name="T26" fmla="*/ 5 w 12"/>
                <a:gd name="T27" fmla="*/ 22 h 23"/>
                <a:gd name="T28" fmla="*/ 7 w 12"/>
                <a:gd name="T29" fmla="*/ 22 h 23"/>
                <a:gd name="T30" fmla="*/ 2 w 12"/>
                <a:gd name="T31" fmla="*/ 21 h 23"/>
                <a:gd name="T32" fmla="*/ 0 w 12"/>
                <a:gd name="T33" fmla="*/ 16 h 23"/>
                <a:gd name="T34" fmla="*/ 0 w 12"/>
                <a:gd name="T35" fmla="*/ 10 h 23"/>
                <a:gd name="T36" fmla="*/ 0 w 12"/>
                <a:gd name="T37" fmla="*/ 5 h 23"/>
                <a:gd name="T38" fmla="*/ 3 w 12"/>
                <a:gd name="T39" fmla="*/ 1 h 23"/>
                <a:gd name="T40" fmla="*/ 6 w 12"/>
                <a:gd name="T41" fmla="*/ 0 h 23"/>
                <a:gd name="T42" fmla="*/ 9 w 12"/>
                <a:gd name="T43" fmla="*/ 0 h 23"/>
                <a:gd name="T44" fmla="*/ 11 w 12"/>
                <a:gd name="T45"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23">
                  <a:moveTo>
                    <a:pt x="11" y="4"/>
                  </a:moveTo>
                  <a:lnTo>
                    <a:pt x="8" y="1"/>
                  </a:lnTo>
                  <a:lnTo>
                    <a:pt x="4" y="2"/>
                  </a:lnTo>
                  <a:lnTo>
                    <a:pt x="2" y="6"/>
                  </a:lnTo>
                  <a:lnTo>
                    <a:pt x="1" y="11"/>
                  </a:lnTo>
                  <a:lnTo>
                    <a:pt x="2" y="15"/>
                  </a:lnTo>
                  <a:lnTo>
                    <a:pt x="3" y="18"/>
                  </a:lnTo>
                  <a:lnTo>
                    <a:pt x="5" y="13"/>
                  </a:lnTo>
                  <a:lnTo>
                    <a:pt x="6" y="10"/>
                  </a:lnTo>
                  <a:lnTo>
                    <a:pt x="11" y="8"/>
                  </a:lnTo>
                  <a:lnTo>
                    <a:pt x="8" y="12"/>
                  </a:lnTo>
                  <a:lnTo>
                    <a:pt x="5" y="15"/>
                  </a:lnTo>
                  <a:lnTo>
                    <a:pt x="4" y="19"/>
                  </a:lnTo>
                  <a:lnTo>
                    <a:pt x="5" y="22"/>
                  </a:lnTo>
                  <a:lnTo>
                    <a:pt x="7" y="22"/>
                  </a:lnTo>
                  <a:lnTo>
                    <a:pt x="2" y="21"/>
                  </a:lnTo>
                  <a:lnTo>
                    <a:pt x="0" y="16"/>
                  </a:lnTo>
                  <a:lnTo>
                    <a:pt x="0" y="10"/>
                  </a:lnTo>
                  <a:lnTo>
                    <a:pt x="0" y="5"/>
                  </a:lnTo>
                  <a:lnTo>
                    <a:pt x="3" y="1"/>
                  </a:lnTo>
                  <a:lnTo>
                    <a:pt x="6" y="0"/>
                  </a:lnTo>
                  <a:lnTo>
                    <a:pt x="9" y="0"/>
                  </a:lnTo>
                  <a:lnTo>
                    <a:pt x="11"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69" name="Freeform 57"/>
            <p:cNvSpPr>
              <a:spLocks/>
            </p:cNvSpPr>
            <p:nvPr/>
          </p:nvSpPr>
          <p:spPr bwMode="auto">
            <a:xfrm>
              <a:off x="660" y="1914"/>
              <a:ext cx="21" cy="34"/>
            </a:xfrm>
            <a:custGeom>
              <a:avLst/>
              <a:gdLst>
                <a:gd name="T0" fmla="*/ 20 w 21"/>
                <a:gd name="T1" fmla="*/ 8 h 34"/>
                <a:gd name="T2" fmla="*/ 17 w 21"/>
                <a:gd name="T3" fmla="*/ 3 h 34"/>
                <a:gd name="T4" fmla="*/ 12 w 21"/>
                <a:gd name="T5" fmla="*/ 1 h 34"/>
                <a:gd name="T6" fmla="*/ 5 w 21"/>
                <a:gd name="T7" fmla="*/ 2 h 34"/>
                <a:gd name="T8" fmla="*/ 3 w 21"/>
                <a:gd name="T9" fmla="*/ 6 h 34"/>
                <a:gd name="T10" fmla="*/ 1 w 21"/>
                <a:gd name="T11" fmla="*/ 11 h 34"/>
                <a:gd name="T12" fmla="*/ 1 w 21"/>
                <a:gd name="T13" fmla="*/ 15 h 34"/>
                <a:gd name="T14" fmla="*/ 2 w 21"/>
                <a:gd name="T15" fmla="*/ 17 h 34"/>
                <a:gd name="T16" fmla="*/ 2 w 21"/>
                <a:gd name="T17" fmla="*/ 22 h 34"/>
                <a:gd name="T18" fmla="*/ 3 w 21"/>
                <a:gd name="T19" fmla="*/ 26 h 34"/>
                <a:gd name="T20" fmla="*/ 8 w 21"/>
                <a:gd name="T21" fmla="*/ 31 h 34"/>
                <a:gd name="T22" fmla="*/ 10 w 21"/>
                <a:gd name="T23" fmla="*/ 31 h 34"/>
                <a:gd name="T24" fmla="*/ 14 w 21"/>
                <a:gd name="T25" fmla="*/ 31 h 34"/>
                <a:gd name="T26" fmla="*/ 14 w 21"/>
                <a:gd name="T27" fmla="*/ 31 h 34"/>
                <a:gd name="T28" fmla="*/ 11 w 21"/>
                <a:gd name="T29" fmla="*/ 33 h 34"/>
                <a:gd name="T30" fmla="*/ 8 w 21"/>
                <a:gd name="T31" fmla="*/ 33 h 34"/>
                <a:gd name="T32" fmla="*/ 4 w 21"/>
                <a:gd name="T33" fmla="*/ 31 h 34"/>
                <a:gd name="T34" fmla="*/ 1 w 21"/>
                <a:gd name="T35" fmla="*/ 26 h 34"/>
                <a:gd name="T36" fmla="*/ 1 w 21"/>
                <a:gd name="T37" fmla="*/ 19 h 34"/>
                <a:gd name="T38" fmla="*/ 0 w 21"/>
                <a:gd name="T39" fmla="*/ 14 h 34"/>
                <a:gd name="T40" fmla="*/ 0 w 21"/>
                <a:gd name="T41" fmla="*/ 9 h 34"/>
                <a:gd name="T42" fmla="*/ 2 w 21"/>
                <a:gd name="T43" fmla="*/ 5 h 34"/>
                <a:gd name="T44" fmla="*/ 4 w 21"/>
                <a:gd name="T45" fmla="*/ 1 h 34"/>
                <a:gd name="T46" fmla="*/ 9 w 21"/>
                <a:gd name="T47" fmla="*/ 0 h 34"/>
                <a:gd name="T48" fmla="*/ 17 w 21"/>
                <a:gd name="T49" fmla="*/ 1 h 34"/>
                <a:gd name="T50" fmla="*/ 20 w 21"/>
                <a:gd name="T51" fmla="*/ 3 h 34"/>
                <a:gd name="T52" fmla="*/ 20 w 21"/>
                <a:gd name="T5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34">
                  <a:moveTo>
                    <a:pt x="20" y="8"/>
                  </a:moveTo>
                  <a:lnTo>
                    <a:pt x="17" y="3"/>
                  </a:lnTo>
                  <a:lnTo>
                    <a:pt x="12" y="1"/>
                  </a:lnTo>
                  <a:lnTo>
                    <a:pt x="5" y="2"/>
                  </a:lnTo>
                  <a:lnTo>
                    <a:pt x="3" y="6"/>
                  </a:lnTo>
                  <a:lnTo>
                    <a:pt x="1" y="11"/>
                  </a:lnTo>
                  <a:lnTo>
                    <a:pt x="1" y="15"/>
                  </a:lnTo>
                  <a:lnTo>
                    <a:pt x="2" y="17"/>
                  </a:lnTo>
                  <a:lnTo>
                    <a:pt x="2" y="22"/>
                  </a:lnTo>
                  <a:lnTo>
                    <a:pt x="3" y="26"/>
                  </a:lnTo>
                  <a:lnTo>
                    <a:pt x="8" y="31"/>
                  </a:lnTo>
                  <a:lnTo>
                    <a:pt x="10" y="31"/>
                  </a:lnTo>
                  <a:lnTo>
                    <a:pt x="14" y="31"/>
                  </a:lnTo>
                  <a:lnTo>
                    <a:pt x="14" y="31"/>
                  </a:lnTo>
                  <a:lnTo>
                    <a:pt x="11" y="33"/>
                  </a:lnTo>
                  <a:lnTo>
                    <a:pt x="8" y="33"/>
                  </a:lnTo>
                  <a:lnTo>
                    <a:pt x="4" y="31"/>
                  </a:lnTo>
                  <a:lnTo>
                    <a:pt x="1" y="26"/>
                  </a:lnTo>
                  <a:lnTo>
                    <a:pt x="1" y="19"/>
                  </a:lnTo>
                  <a:lnTo>
                    <a:pt x="0" y="14"/>
                  </a:lnTo>
                  <a:lnTo>
                    <a:pt x="0" y="9"/>
                  </a:lnTo>
                  <a:lnTo>
                    <a:pt x="2" y="5"/>
                  </a:lnTo>
                  <a:lnTo>
                    <a:pt x="4" y="1"/>
                  </a:lnTo>
                  <a:lnTo>
                    <a:pt x="9" y="0"/>
                  </a:lnTo>
                  <a:lnTo>
                    <a:pt x="17" y="1"/>
                  </a:lnTo>
                  <a:lnTo>
                    <a:pt x="20" y="3"/>
                  </a:lnTo>
                  <a:lnTo>
                    <a:pt x="20" y="8"/>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0" name="Freeform 58"/>
            <p:cNvSpPr>
              <a:spLocks/>
            </p:cNvSpPr>
            <p:nvPr/>
          </p:nvSpPr>
          <p:spPr bwMode="auto">
            <a:xfrm>
              <a:off x="563" y="1989"/>
              <a:ext cx="448" cy="485"/>
            </a:xfrm>
            <a:custGeom>
              <a:avLst/>
              <a:gdLst>
                <a:gd name="T0" fmla="*/ 66 w 448"/>
                <a:gd name="T1" fmla="*/ 0 h 485"/>
                <a:gd name="T2" fmla="*/ 134 w 448"/>
                <a:gd name="T3" fmla="*/ 51 h 485"/>
                <a:gd name="T4" fmla="*/ 156 w 448"/>
                <a:gd name="T5" fmla="*/ 88 h 485"/>
                <a:gd name="T6" fmla="*/ 195 w 448"/>
                <a:gd name="T7" fmla="*/ 146 h 485"/>
                <a:gd name="T8" fmla="*/ 203 w 448"/>
                <a:gd name="T9" fmla="*/ 171 h 485"/>
                <a:gd name="T10" fmla="*/ 200 w 448"/>
                <a:gd name="T11" fmla="*/ 194 h 485"/>
                <a:gd name="T12" fmla="*/ 197 w 448"/>
                <a:gd name="T13" fmla="*/ 215 h 485"/>
                <a:gd name="T14" fmla="*/ 310 w 448"/>
                <a:gd name="T15" fmla="*/ 234 h 485"/>
                <a:gd name="T16" fmla="*/ 343 w 448"/>
                <a:gd name="T17" fmla="*/ 241 h 485"/>
                <a:gd name="T18" fmla="*/ 348 w 448"/>
                <a:gd name="T19" fmla="*/ 263 h 485"/>
                <a:gd name="T20" fmla="*/ 284 w 448"/>
                <a:gd name="T21" fmla="*/ 275 h 485"/>
                <a:gd name="T22" fmla="*/ 222 w 448"/>
                <a:gd name="T23" fmla="*/ 278 h 485"/>
                <a:gd name="T24" fmla="*/ 200 w 448"/>
                <a:gd name="T25" fmla="*/ 299 h 485"/>
                <a:gd name="T26" fmla="*/ 196 w 448"/>
                <a:gd name="T27" fmla="*/ 326 h 485"/>
                <a:gd name="T28" fmla="*/ 206 w 448"/>
                <a:gd name="T29" fmla="*/ 336 h 485"/>
                <a:gd name="T30" fmla="*/ 233 w 448"/>
                <a:gd name="T31" fmla="*/ 343 h 485"/>
                <a:gd name="T32" fmla="*/ 262 w 448"/>
                <a:gd name="T33" fmla="*/ 355 h 485"/>
                <a:gd name="T34" fmla="*/ 383 w 448"/>
                <a:gd name="T35" fmla="*/ 392 h 485"/>
                <a:gd name="T36" fmla="*/ 416 w 448"/>
                <a:gd name="T37" fmla="*/ 416 h 485"/>
                <a:gd name="T38" fmla="*/ 447 w 448"/>
                <a:gd name="T39" fmla="*/ 484 h 485"/>
                <a:gd name="T40" fmla="*/ 224 w 448"/>
                <a:gd name="T41" fmla="*/ 471 h 485"/>
                <a:gd name="T42" fmla="*/ 97 w 448"/>
                <a:gd name="T43" fmla="*/ 470 h 485"/>
                <a:gd name="T44" fmla="*/ 38 w 448"/>
                <a:gd name="T45" fmla="*/ 464 h 485"/>
                <a:gd name="T46" fmla="*/ 11 w 448"/>
                <a:gd name="T47" fmla="*/ 446 h 485"/>
                <a:gd name="T48" fmla="*/ 3 w 448"/>
                <a:gd name="T49" fmla="*/ 416 h 485"/>
                <a:gd name="T50" fmla="*/ 17 w 448"/>
                <a:gd name="T51" fmla="*/ 368 h 485"/>
                <a:gd name="T52" fmla="*/ 33 w 448"/>
                <a:gd name="T53" fmla="*/ 325 h 485"/>
                <a:gd name="T54" fmla="*/ 30 w 448"/>
                <a:gd name="T55" fmla="*/ 293 h 485"/>
                <a:gd name="T56" fmla="*/ 32 w 448"/>
                <a:gd name="T57" fmla="*/ 260 h 485"/>
                <a:gd name="T58" fmla="*/ 6 w 448"/>
                <a:gd name="T59" fmla="*/ 187 h 485"/>
                <a:gd name="T60" fmla="*/ 0 w 448"/>
                <a:gd name="T61" fmla="*/ 117 h 485"/>
                <a:gd name="T62" fmla="*/ 10 w 448"/>
                <a:gd name="T63" fmla="*/ 80 h 485"/>
                <a:gd name="T64" fmla="*/ 28 w 448"/>
                <a:gd name="T65" fmla="*/ 4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8" h="485">
                  <a:moveTo>
                    <a:pt x="56" y="25"/>
                  </a:moveTo>
                  <a:lnTo>
                    <a:pt x="66" y="0"/>
                  </a:lnTo>
                  <a:lnTo>
                    <a:pt x="142" y="31"/>
                  </a:lnTo>
                  <a:lnTo>
                    <a:pt x="134" y="51"/>
                  </a:lnTo>
                  <a:lnTo>
                    <a:pt x="144" y="70"/>
                  </a:lnTo>
                  <a:lnTo>
                    <a:pt x="156" y="88"/>
                  </a:lnTo>
                  <a:lnTo>
                    <a:pt x="173" y="119"/>
                  </a:lnTo>
                  <a:lnTo>
                    <a:pt x="195" y="146"/>
                  </a:lnTo>
                  <a:lnTo>
                    <a:pt x="202" y="161"/>
                  </a:lnTo>
                  <a:lnTo>
                    <a:pt x="203" y="171"/>
                  </a:lnTo>
                  <a:lnTo>
                    <a:pt x="203" y="183"/>
                  </a:lnTo>
                  <a:lnTo>
                    <a:pt x="200" y="194"/>
                  </a:lnTo>
                  <a:lnTo>
                    <a:pt x="197" y="204"/>
                  </a:lnTo>
                  <a:lnTo>
                    <a:pt x="197" y="215"/>
                  </a:lnTo>
                  <a:lnTo>
                    <a:pt x="269" y="230"/>
                  </a:lnTo>
                  <a:lnTo>
                    <a:pt x="310" y="234"/>
                  </a:lnTo>
                  <a:lnTo>
                    <a:pt x="339" y="233"/>
                  </a:lnTo>
                  <a:lnTo>
                    <a:pt x="343" y="241"/>
                  </a:lnTo>
                  <a:lnTo>
                    <a:pt x="346" y="252"/>
                  </a:lnTo>
                  <a:lnTo>
                    <a:pt x="348" y="263"/>
                  </a:lnTo>
                  <a:lnTo>
                    <a:pt x="318" y="271"/>
                  </a:lnTo>
                  <a:lnTo>
                    <a:pt x="284" y="275"/>
                  </a:lnTo>
                  <a:lnTo>
                    <a:pt x="256" y="275"/>
                  </a:lnTo>
                  <a:lnTo>
                    <a:pt x="222" y="278"/>
                  </a:lnTo>
                  <a:lnTo>
                    <a:pt x="200" y="275"/>
                  </a:lnTo>
                  <a:lnTo>
                    <a:pt x="200" y="299"/>
                  </a:lnTo>
                  <a:lnTo>
                    <a:pt x="193" y="313"/>
                  </a:lnTo>
                  <a:lnTo>
                    <a:pt x="196" y="326"/>
                  </a:lnTo>
                  <a:lnTo>
                    <a:pt x="194" y="336"/>
                  </a:lnTo>
                  <a:lnTo>
                    <a:pt x="206" y="336"/>
                  </a:lnTo>
                  <a:lnTo>
                    <a:pt x="213" y="341"/>
                  </a:lnTo>
                  <a:lnTo>
                    <a:pt x="233" y="343"/>
                  </a:lnTo>
                  <a:lnTo>
                    <a:pt x="247" y="352"/>
                  </a:lnTo>
                  <a:lnTo>
                    <a:pt x="262" y="355"/>
                  </a:lnTo>
                  <a:lnTo>
                    <a:pt x="353" y="382"/>
                  </a:lnTo>
                  <a:lnTo>
                    <a:pt x="383" y="392"/>
                  </a:lnTo>
                  <a:lnTo>
                    <a:pt x="403" y="399"/>
                  </a:lnTo>
                  <a:lnTo>
                    <a:pt x="416" y="416"/>
                  </a:lnTo>
                  <a:lnTo>
                    <a:pt x="431" y="441"/>
                  </a:lnTo>
                  <a:lnTo>
                    <a:pt x="447" y="484"/>
                  </a:lnTo>
                  <a:lnTo>
                    <a:pt x="276" y="483"/>
                  </a:lnTo>
                  <a:lnTo>
                    <a:pt x="224" y="471"/>
                  </a:lnTo>
                  <a:lnTo>
                    <a:pt x="146" y="469"/>
                  </a:lnTo>
                  <a:lnTo>
                    <a:pt x="97" y="470"/>
                  </a:lnTo>
                  <a:lnTo>
                    <a:pt x="69" y="471"/>
                  </a:lnTo>
                  <a:lnTo>
                    <a:pt x="38" y="464"/>
                  </a:lnTo>
                  <a:lnTo>
                    <a:pt x="27" y="459"/>
                  </a:lnTo>
                  <a:lnTo>
                    <a:pt x="11" y="446"/>
                  </a:lnTo>
                  <a:lnTo>
                    <a:pt x="8" y="436"/>
                  </a:lnTo>
                  <a:lnTo>
                    <a:pt x="3" y="416"/>
                  </a:lnTo>
                  <a:lnTo>
                    <a:pt x="6" y="399"/>
                  </a:lnTo>
                  <a:lnTo>
                    <a:pt x="17" y="368"/>
                  </a:lnTo>
                  <a:lnTo>
                    <a:pt x="31" y="337"/>
                  </a:lnTo>
                  <a:lnTo>
                    <a:pt x="33" y="325"/>
                  </a:lnTo>
                  <a:lnTo>
                    <a:pt x="28" y="317"/>
                  </a:lnTo>
                  <a:lnTo>
                    <a:pt x="30" y="293"/>
                  </a:lnTo>
                  <a:lnTo>
                    <a:pt x="34" y="282"/>
                  </a:lnTo>
                  <a:lnTo>
                    <a:pt x="32" y="260"/>
                  </a:lnTo>
                  <a:lnTo>
                    <a:pt x="21" y="229"/>
                  </a:lnTo>
                  <a:lnTo>
                    <a:pt x="6" y="187"/>
                  </a:lnTo>
                  <a:lnTo>
                    <a:pt x="0" y="149"/>
                  </a:lnTo>
                  <a:lnTo>
                    <a:pt x="0" y="117"/>
                  </a:lnTo>
                  <a:lnTo>
                    <a:pt x="4" y="93"/>
                  </a:lnTo>
                  <a:lnTo>
                    <a:pt x="10" y="80"/>
                  </a:lnTo>
                  <a:lnTo>
                    <a:pt x="18" y="63"/>
                  </a:lnTo>
                  <a:lnTo>
                    <a:pt x="28" y="46"/>
                  </a:lnTo>
                  <a:lnTo>
                    <a:pt x="56" y="25"/>
                  </a:lnTo>
                </a:path>
              </a:pathLst>
            </a:custGeom>
            <a:solidFill>
              <a:srgbClr val="000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1" name="Freeform 59"/>
            <p:cNvSpPr>
              <a:spLocks/>
            </p:cNvSpPr>
            <p:nvPr/>
          </p:nvSpPr>
          <p:spPr bwMode="auto">
            <a:xfrm>
              <a:off x="888" y="2190"/>
              <a:ext cx="135" cy="60"/>
            </a:xfrm>
            <a:custGeom>
              <a:avLst/>
              <a:gdLst>
                <a:gd name="T0" fmla="*/ 0 w 135"/>
                <a:gd name="T1" fmla="*/ 35 h 60"/>
                <a:gd name="T2" fmla="*/ 17 w 135"/>
                <a:gd name="T3" fmla="*/ 32 h 60"/>
                <a:gd name="T4" fmla="*/ 23 w 135"/>
                <a:gd name="T5" fmla="*/ 32 h 60"/>
                <a:gd name="T6" fmla="*/ 26 w 135"/>
                <a:gd name="T7" fmla="*/ 29 h 60"/>
                <a:gd name="T8" fmla="*/ 31 w 135"/>
                <a:gd name="T9" fmla="*/ 25 h 60"/>
                <a:gd name="T10" fmla="*/ 39 w 135"/>
                <a:gd name="T11" fmla="*/ 20 h 60"/>
                <a:gd name="T12" fmla="*/ 53 w 135"/>
                <a:gd name="T13" fmla="*/ 11 h 60"/>
                <a:gd name="T14" fmla="*/ 55 w 135"/>
                <a:gd name="T15" fmla="*/ 8 h 60"/>
                <a:gd name="T16" fmla="*/ 59 w 135"/>
                <a:gd name="T17" fmla="*/ 5 h 60"/>
                <a:gd name="T18" fmla="*/ 67 w 135"/>
                <a:gd name="T19" fmla="*/ 4 h 60"/>
                <a:gd name="T20" fmla="*/ 90 w 135"/>
                <a:gd name="T21" fmla="*/ 1 h 60"/>
                <a:gd name="T22" fmla="*/ 97 w 135"/>
                <a:gd name="T23" fmla="*/ 0 h 60"/>
                <a:gd name="T24" fmla="*/ 103 w 135"/>
                <a:gd name="T25" fmla="*/ 2 h 60"/>
                <a:gd name="T26" fmla="*/ 106 w 135"/>
                <a:gd name="T27" fmla="*/ 4 h 60"/>
                <a:gd name="T28" fmla="*/ 114 w 135"/>
                <a:gd name="T29" fmla="*/ 6 h 60"/>
                <a:gd name="T30" fmla="*/ 118 w 135"/>
                <a:gd name="T31" fmla="*/ 8 h 60"/>
                <a:gd name="T32" fmla="*/ 123 w 135"/>
                <a:gd name="T33" fmla="*/ 9 h 60"/>
                <a:gd name="T34" fmla="*/ 125 w 135"/>
                <a:gd name="T35" fmla="*/ 10 h 60"/>
                <a:gd name="T36" fmla="*/ 128 w 135"/>
                <a:gd name="T37" fmla="*/ 14 h 60"/>
                <a:gd name="T38" fmla="*/ 130 w 135"/>
                <a:gd name="T39" fmla="*/ 16 h 60"/>
                <a:gd name="T40" fmla="*/ 131 w 135"/>
                <a:gd name="T41" fmla="*/ 19 h 60"/>
                <a:gd name="T42" fmla="*/ 132 w 135"/>
                <a:gd name="T43" fmla="*/ 20 h 60"/>
                <a:gd name="T44" fmla="*/ 134 w 135"/>
                <a:gd name="T45" fmla="*/ 23 h 60"/>
                <a:gd name="T46" fmla="*/ 132 w 135"/>
                <a:gd name="T47" fmla="*/ 25 h 60"/>
                <a:gd name="T48" fmla="*/ 130 w 135"/>
                <a:gd name="T49" fmla="*/ 26 h 60"/>
                <a:gd name="T50" fmla="*/ 125 w 135"/>
                <a:gd name="T51" fmla="*/ 25 h 60"/>
                <a:gd name="T52" fmla="*/ 122 w 135"/>
                <a:gd name="T53" fmla="*/ 24 h 60"/>
                <a:gd name="T54" fmla="*/ 118 w 135"/>
                <a:gd name="T55" fmla="*/ 23 h 60"/>
                <a:gd name="T56" fmla="*/ 115 w 135"/>
                <a:gd name="T57" fmla="*/ 23 h 60"/>
                <a:gd name="T58" fmla="*/ 111 w 135"/>
                <a:gd name="T59" fmla="*/ 22 h 60"/>
                <a:gd name="T60" fmla="*/ 106 w 135"/>
                <a:gd name="T61" fmla="*/ 21 h 60"/>
                <a:gd name="T62" fmla="*/ 101 w 135"/>
                <a:gd name="T63" fmla="*/ 22 h 60"/>
                <a:gd name="T64" fmla="*/ 96 w 135"/>
                <a:gd name="T65" fmla="*/ 23 h 60"/>
                <a:gd name="T66" fmla="*/ 106 w 135"/>
                <a:gd name="T67" fmla="*/ 25 h 60"/>
                <a:gd name="T68" fmla="*/ 114 w 135"/>
                <a:gd name="T69" fmla="*/ 26 h 60"/>
                <a:gd name="T70" fmla="*/ 122 w 135"/>
                <a:gd name="T71" fmla="*/ 29 h 60"/>
                <a:gd name="T72" fmla="*/ 125 w 135"/>
                <a:gd name="T73" fmla="*/ 31 h 60"/>
                <a:gd name="T74" fmla="*/ 125 w 135"/>
                <a:gd name="T75" fmla="*/ 33 h 60"/>
                <a:gd name="T76" fmla="*/ 123 w 135"/>
                <a:gd name="T77" fmla="*/ 34 h 60"/>
                <a:gd name="T78" fmla="*/ 121 w 135"/>
                <a:gd name="T79" fmla="*/ 35 h 60"/>
                <a:gd name="T80" fmla="*/ 117 w 135"/>
                <a:gd name="T81" fmla="*/ 35 h 60"/>
                <a:gd name="T82" fmla="*/ 105 w 135"/>
                <a:gd name="T83" fmla="*/ 32 h 60"/>
                <a:gd name="T84" fmla="*/ 94 w 135"/>
                <a:gd name="T85" fmla="*/ 32 h 60"/>
                <a:gd name="T86" fmla="*/ 86 w 135"/>
                <a:gd name="T87" fmla="*/ 32 h 60"/>
                <a:gd name="T88" fmla="*/ 81 w 135"/>
                <a:gd name="T89" fmla="*/ 35 h 60"/>
                <a:gd name="T90" fmla="*/ 76 w 135"/>
                <a:gd name="T91" fmla="*/ 38 h 60"/>
                <a:gd name="T92" fmla="*/ 72 w 135"/>
                <a:gd name="T93" fmla="*/ 42 h 60"/>
                <a:gd name="T94" fmla="*/ 68 w 135"/>
                <a:gd name="T95" fmla="*/ 46 h 60"/>
                <a:gd name="T96" fmla="*/ 63 w 135"/>
                <a:gd name="T97" fmla="*/ 50 h 60"/>
                <a:gd name="T98" fmla="*/ 57 w 135"/>
                <a:gd name="T99" fmla="*/ 52 h 60"/>
                <a:gd name="T100" fmla="*/ 52 w 135"/>
                <a:gd name="T101" fmla="*/ 53 h 60"/>
                <a:gd name="T102" fmla="*/ 45 w 135"/>
                <a:gd name="T103" fmla="*/ 53 h 60"/>
                <a:gd name="T104" fmla="*/ 37 w 135"/>
                <a:gd name="T105" fmla="*/ 53 h 60"/>
                <a:gd name="T106" fmla="*/ 29 w 135"/>
                <a:gd name="T107" fmla="*/ 54 h 60"/>
                <a:gd name="T108" fmla="*/ 22 w 135"/>
                <a:gd name="T109" fmla="*/ 56 h 60"/>
                <a:gd name="T110" fmla="*/ 0 w 135"/>
                <a:gd name="T111" fmla="*/ 59 h 60"/>
                <a:gd name="T112" fmla="*/ 0 w 135"/>
                <a:gd name="T113"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60">
                  <a:moveTo>
                    <a:pt x="0" y="35"/>
                  </a:moveTo>
                  <a:lnTo>
                    <a:pt x="17" y="32"/>
                  </a:lnTo>
                  <a:lnTo>
                    <a:pt x="23" y="32"/>
                  </a:lnTo>
                  <a:lnTo>
                    <a:pt x="26" y="29"/>
                  </a:lnTo>
                  <a:lnTo>
                    <a:pt x="31" y="25"/>
                  </a:lnTo>
                  <a:lnTo>
                    <a:pt x="39" y="20"/>
                  </a:lnTo>
                  <a:lnTo>
                    <a:pt x="53" y="11"/>
                  </a:lnTo>
                  <a:lnTo>
                    <a:pt x="55" y="8"/>
                  </a:lnTo>
                  <a:lnTo>
                    <a:pt x="59" y="5"/>
                  </a:lnTo>
                  <a:lnTo>
                    <a:pt x="67" y="4"/>
                  </a:lnTo>
                  <a:lnTo>
                    <a:pt x="90" y="1"/>
                  </a:lnTo>
                  <a:lnTo>
                    <a:pt x="97" y="0"/>
                  </a:lnTo>
                  <a:lnTo>
                    <a:pt x="103" y="2"/>
                  </a:lnTo>
                  <a:lnTo>
                    <a:pt x="106" y="4"/>
                  </a:lnTo>
                  <a:lnTo>
                    <a:pt x="114" y="6"/>
                  </a:lnTo>
                  <a:lnTo>
                    <a:pt x="118" y="8"/>
                  </a:lnTo>
                  <a:lnTo>
                    <a:pt x="123" y="9"/>
                  </a:lnTo>
                  <a:lnTo>
                    <a:pt x="125" y="10"/>
                  </a:lnTo>
                  <a:lnTo>
                    <a:pt x="128" y="14"/>
                  </a:lnTo>
                  <a:lnTo>
                    <a:pt x="130" y="16"/>
                  </a:lnTo>
                  <a:lnTo>
                    <a:pt x="131" y="19"/>
                  </a:lnTo>
                  <a:lnTo>
                    <a:pt x="132" y="20"/>
                  </a:lnTo>
                  <a:lnTo>
                    <a:pt x="134" y="23"/>
                  </a:lnTo>
                  <a:lnTo>
                    <a:pt x="132" y="25"/>
                  </a:lnTo>
                  <a:lnTo>
                    <a:pt x="130" y="26"/>
                  </a:lnTo>
                  <a:lnTo>
                    <a:pt x="125" y="25"/>
                  </a:lnTo>
                  <a:lnTo>
                    <a:pt x="122" y="24"/>
                  </a:lnTo>
                  <a:lnTo>
                    <a:pt x="118" y="23"/>
                  </a:lnTo>
                  <a:lnTo>
                    <a:pt x="115" y="23"/>
                  </a:lnTo>
                  <a:lnTo>
                    <a:pt x="111" y="22"/>
                  </a:lnTo>
                  <a:lnTo>
                    <a:pt x="106" y="21"/>
                  </a:lnTo>
                  <a:lnTo>
                    <a:pt x="101" y="22"/>
                  </a:lnTo>
                  <a:lnTo>
                    <a:pt x="96" y="23"/>
                  </a:lnTo>
                  <a:lnTo>
                    <a:pt x="106" y="25"/>
                  </a:lnTo>
                  <a:lnTo>
                    <a:pt x="114" y="26"/>
                  </a:lnTo>
                  <a:lnTo>
                    <a:pt x="122" y="29"/>
                  </a:lnTo>
                  <a:lnTo>
                    <a:pt x="125" y="31"/>
                  </a:lnTo>
                  <a:lnTo>
                    <a:pt x="125" y="33"/>
                  </a:lnTo>
                  <a:lnTo>
                    <a:pt x="123" y="34"/>
                  </a:lnTo>
                  <a:lnTo>
                    <a:pt x="121" y="35"/>
                  </a:lnTo>
                  <a:lnTo>
                    <a:pt x="117" y="35"/>
                  </a:lnTo>
                  <a:lnTo>
                    <a:pt x="105" y="32"/>
                  </a:lnTo>
                  <a:lnTo>
                    <a:pt x="94" y="32"/>
                  </a:lnTo>
                  <a:lnTo>
                    <a:pt x="86" y="32"/>
                  </a:lnTo>
                  <a:lnTo>
                    <a:pt x="81" y="35"/>
                  </a:lnTo>
                  <a:lnTo>
                    <a:pt x="76" y="38"/>
                  </a:lnTo>
                  <a:lnTo>
                    <a:pt x="72" y="42"/>
                  </a:lnTo>
                  <a:lnTo>
                    <a:pt x="68" y="46"/>
                  </a:lnTo>
                  <a:lnTo>
                    <a:pt x="63" y="50"/>
                  </a:lnTo>
                  <a:lnTo>
                    <a:pt x="57" y="52"/>
                  </a:lnTo>
                  <a:lnTo>
                    <a:pt x="52" y="53"/>
                  </a:lnTo>
                  <a:lnTo>
                    <a:pt x="45" y="53"/>
                  </a:lnTo>
                  <a:lnTo>
                    <a:pt x="37" y="53"/>
                  </a:lnTo>
                  <a:lnTo>
                    <a:pt x="29" y="54"/>
                  </a:lnTo>
                  <a:lnTo>
                    <a:pt x="22" y="56"/>
                  </a:lnTo>
                  <a:lnTo>
                    <a:pt x="0" y="59"/>
                  </a:lnTo>
                  <a:lnTo>
                    <a:pt x="0" y="35"/>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2" name="Freeform 60"/>
            <p:cNvSpPr>
              <a:spLocks/>
            </p:cNvSpPr>
            <p:nvPr/>
          </p:nvSpPr>
          <p:spPr bwMode="auto">
            <a:xfrm>
              <a:off x="972" y="2201"/>
              <a:ext cx="40" cy="4"/>
            </a:xfrm>
            <a:custGeom>
              <a:avLst/>
              <a:gdLst>
                <a:gd name="T0" fmla="*/ 39 w 40"/>
                <a:gd name="T1" fmla="*/ 3 h 4"/>
                <a:gd name="T2" fmla="*/ 32 w 40"/>
                <a:gd name="T3" fmla="*/ 2 h 4"/>
                <a:gd name="T4" fmla="*/ 27 w 40"/>
                <a:gd name="T5" fmla="*/ 2 h 4"/>
                <a:gd name="T6" fmla="*/ 20 w 40"/>
                <a:gd name="T7" fmla="*/ 1 h 4"/>
                <a:gd name="T8" fmla="*/ 15 w 40"/>
                <a:gd name="T9" fmla="*/ 0 h 4"/>
                <a:gd name="T10" fmla="*/ 6 w 40"/>
                <a:gd name="T11" fmla="*/ 1 h 4"/>
                <a:gd name="T12" fmla="*/ 0 w 40"/>
                <a:gd name="T13" fmla="*/ 1 h 4"/>
                <a:gd name="T14" fmla="*/ 9 w 40"/>
                <a:gd name="T15" fmla="*/ 0 h 4"/>
                <a:gd name="T16" fmla="*/ 17 w 40"/>
                <a:gd name="T17" fmla="*/ 0 h 4"/>
                <a:gd name="T18" fmla="*/ 27 w 40"/>
                <a:gd name="T19" fmla="*/ 1 h 4"/>
                <a:gd name="T20" fmla="*/ 32 w 40"/>
                <a:gd name="T21" fmla="*/ 2 h 4"/>
                <a:gd name="T22" fmla="*/ 39 w 40"/>
                <a:gd name="T23" fmla="*/ 3 h 4"/>
                <a:gd name="T24" fmla="*/ 39 w 40"/>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
                  <a:moveTo>
                    <a:pt x="39" y="3"/>
                  </a:moveTo>
                  <a:lnTo>
                    <a:pt x="32" y="2"/>
                  </a:lnTo>
                  <a:lnTo>
                    <a:pt x="27" y="2"/>
                  </a:lnTo>
                  <a:lnTo>
                    <a:pt x="20" y="1"/>
                  </a:lnTo>
                  <a:lnTo>
                    <a:pt x="15" y="0"/>
                  </a:lnTo>
                  <a:lnTo>
                    <a:pt x="6" y="1"/>
                  </a:lnTo>
                  <a:lnTo>
                    <a:pt x="0" y="1"/>
                  </a:lnTo>
                  <a:lnTo>
                    <a:pt x="9" y="0"/>
                  </a:lnTo>
                  <a:lnTo>
                    <a:pt x="17" y="0"/>
                  </a:lnTo>
                  <a:lnTo>
                    <a:pt x="27" y="1"/>
                  </a:lnTo>
                  <a:lnTo>
                    <a:pt x="32" y="2"/>
                  </a:lnTo>
                  <a:lnTo>
                    <a:pt x="39" y="3"/>
                  </a:lnTo>
                  <a:lnTo>
                    <a:pt x="39"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3" name="Freeform 61"/>
            <p:cNvSpPr>
              <a:spLocks/>
            </p:cNvSpPr>
            <p:nvPr/>
          </p:nvSpPr>
          <p:spPr bwMode="auto">
            <a:xfrm>
              <a:off x="956" y="2192"/>
              <a:ext cx="33" cy="1"/>
            </a:xfrm>
            <a:custGeom>
              <a:avLst/>
              <a:gdLst>
                <a:gd name="T0" fmla="*/ 23 w 33"/>
                <a:gd name="T1" fmla="*/ 0 h 1"/>
                <a:gd name="T2" fmla="*/ 27 w 33"/>
                <a:gd name="T3" fmla="*/ 0 h 1"/>
                <a:gd name="T4" fmla="*/ 32 w 33"/>
                <a:gd name="T5" fmla="*/ 0 h 1"/>
                <a:gd name="T6" fmla="*/ 28 w 33"/>
                <a:gd name="T7" fmla="*/ 0 h 1"/>
                <a:gd name="T8" fmla="*/ 24 w 33"/>
                <a:gd name="T9" fmla="*/ 0 h 1"/>
                <a:gd name="T10" fmla="*/ 13 w 33"/>
                <a:gd name="T11" fmla="*/ 0 h 1"/>
                <a:gd name="T12" fmla="*/ 7 w 33"/>
                <a:gd name="T13" fmla="*/ 0 h 1"/>
                <a:gd name="T14" fmla="*/ 1 w 33"/>
                <a:gd name="T15" fmla="*/ 0 h 1"/>
                <a:gd name="T16" fmla="*/ 0 w 33"/>
                <a:gd name="T17" fmla="*/ 0 h 1"/>
                <a:gd name="T18" fmla="*/ 7 w 33"/>
                <a:gd name="T19" fmla="*/ 0 h 1"/>
                <a:gd name="T20" fmla="*/ 15 w 33"/>
                <a:gd name="T21" fmla="*/ 0 h 1"/>
                <a:gd name="T22" fmla="*/ 23 w 33"/>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1">
                  <a:moveTo>
                    <a:pt x="23" y="0"/>
                  </a:moveTo>
                  <a:lnTo>
                    <a:pt x="27" y="0"/>
                  </a:lnTo>
                  <a:lnTo>
                    <a:pt x="32" y="0"/>
                  </a:lnTo>
                  <a:lnTo>
                    <a:pt x="28" y="0"/>
                  </a:lnTo>
                  <a:lnTo>
                    <a:pt x="24" y="0"/>
                  </a:lnTo>
                  <a:lnTo>
                    <a:pt x="13" y="0"/>
                  </a:lnTo>
                  <a:lnTo>
                    <a:pt x="7" y="0"/>
                  </a:lnTo>
                  <a:lnTo>
                    <a:pt x="1" y="0"/>
                  </a:lnTo>
                  <a:lnTo>
                    <a:pt x="0" y="0"/>
                  </a:lnTo>
                  <a:lnTo>
                    <a:pt x="7" y="0"/>
                  </a:lnTo>
                  <a:lnTo>
                    <a:pt x="15" y="0"/>
                  </a:lnTo>
                  <a:lnTo>
                    <a:pt x="2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4" name="Freeform 62"/>
            <p:cNvSpPr>
              <a:spLocks/>
            </p:cNvSpPr>
            <p:nvPr/>
          </p:nvSpPr>
          <p:spPr bwMode="auto">
            <a:xfrm>
              <a:off x="971" y="2209"/>
              <a:ext cx="11" cy="2"/>
            </a:xfrm>
            <a:custGeom>
              <a:avLst/>
              <a:gdLst>
                <a:gd name="T0" fmla="*/ 10 w 11"/>
                <a:gd name="T1" fmla="*/ 1 h 2"/>
                <a:gd name="T2" fmla="*/ 9 w 11"/>
                <a:gd name="T3" fmla="*/ 1 h 2"/>
                <a:gd name="T4" fmla="*/ 5 w 11"/>
                <a:gd name="T5" fmla="*/ 1 h 2"/>
                <a:gd name="T6" fmla="*/ 1 w 11"/>
                <a:gd name="T7" fmla="*/ 1 h 2"/>
                <a:gd name="T8" fmla="*/ 0 w 11"/>
                <a:gd name="T9" fmla="*/ 0 h 2"/>
                <a:gd name="T10" fmla="*/ 3 w 11"/>
                <a:gd name="T11" fmla="*/ 0 h 2"/>
                <a:gd name="T12" fmla="*/ 10 w 1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0" y="1"/>
                  </a:moveTo>
                  <a:lnTo>
                    <a:pt x="9" y="1"/>
                  </a:lnTo>
                  <a:lnTo>
                    <a:pt x="5" y="1"/>
                  </a:lnTo>
                  <a:lnTo>
                    <a:pt x="1" y="1"/>
                  </a:lnTo>
                  <a:lnTo>
                    <a:pt x="0" y="0"/>
                  </a:lnTo>
                  <a:lnTo>
                    <a:pt x="3" y="0"/>
                  </a:lnTo>
                  <a:lnTo>
                    <a:pt x="1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5" name="Freeform 63"/>
            <p:cNvSpPr>
              <a:spLocks/>
            </p:cNvSpPr>
            <p:nvPr/>
          </p:nvSpPr>
          <p:spPr bwMode="auto">
            <a:xfrm>
              <a:off x="1002" y="2218"/>
              <a:ext cx="2" cy="4"/>
            </a:xfrm>
            <a:custGeom>
              <a:avLst/>
              <a:gdLst>
                <a:gd name="T0" fmla="*/ 0 w 2"/>
                <a:gd name="T1" fmla="*/ 0 h 4"/>
                <a:gd name="T2" fmla="*/ 0 w 2"/>
                <a:gd name="T3" fmla="*/ 2 h 4"/>
                <a:gd name="T4" fmla="*/ 1 w 2"/>
                <a:gd name="T5" fmla="*/ 3 h 4"/>
                <a:gd name="T6" fmla="*/ 0 w 2"/>
                <a:gd name="T7" fmla="*/ 0 h 4"/>
              </a:gdLst>
              <a:ahLst/>
              <a:cxnLst>
                <a:cxn ang="0">
                  <a:pos x="T0" y="T1"/>
                </a:cxn>
                <a:cxn ang="0">
                  <a:pos x="T2" y="T3"/>
                </a:cxn>
                <a:cxn ang="0">
                  <a:pos x="T4" y="T5"/>
                </a:cxn>
                <a:cxn ang="0">
                  <a:pos x="T6" y="T7"/>
                </a:cxn>
              </a:cxnLst>
              <a:rect l="0" t="0" r="r" b="b"/>
              <a:pathLst>
                <a:path w="2" h="4">
                  <a:moveTo>
                    <a:pt x="0" y="0"/>
                  </a:moveTo>
                  <a:lnTo>
                    <a:pt x="0" y="2"/>
                  </a:lnTo>
                  <a:lnTo>
                    <a:pt x="1" y="3"/>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6" name="Freeform 64"/>
            <p:cNvSpPr>
              <a:spLocks/>
            </p:cNvSpPr>
            <p:nvPr/>
          </p:nvSpPr>
          <p:spPr bwMode="auto">
            <a:xfrm>
              <a:off x="951" y="2204"/>
              <a:ext cx="3" cy="2"/>
            </a:xfrm>
            <a:custGeom>
              <a:avLst/>
              <a:gdLst>
                <a:gd name="T0" fmla="*/ 2 w 3"/>
                <a:gd name="T1" fmla="*/ 0 h 2"/>
                <a:gd name="T2" fmla="*/ 2 w 3"/>
                <a:gd name="T3" fmla="*/ 0 h 2"/>
                <a:gd name="T4" fmla="*/ 2 w 3"/>
                <a:gd name="T5" fmla="*/ 1 h 2"/>
                <a:gd name="T6" fmla="*/ 0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lnTo>
                    <a:pt x="2" y="0"/>
                  </a:lnTo>
                  <a:lnTo>
                    <a:pt x="2" y="1"/>
                  </a:lnTo>
                  <a:lnTo>
                    <a:pt x="0" y="1"/>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7" name="Freeform 65"/>
            <p:cNvSpPr>
              <a:spLocks/>
            </p:cNvSpPr>
            <p:nvPr/>
          </p:nvSpPr>
          <p:spPr bwMode="auto">
            <a:xfrm>
              <a:off x="961" y="2214"/>
              <a:ext cx="3" cy="2"/>
            </a:xfrm>
            <a:custGeom>
              <a:avLst/>
              <a:gdLst>
                <a:gd name="T0" fmla="*/ 0 w 3"/>
                <a:gd name="T1" fmla="*/ 0 h 2"/>
                <a:gd name="T2" fmla="*/ 0 w 3"/>
                <a:gd name="T3" fmla="*/ 0 h 2"/>
                <a:gd name="T4" fmla="*/ 2 w 3"/>
                <a:gd name="T5" fmla="*/ 1 h 2"/>
                <a:gd name="T6" fmla="*/ 0 w 3"/>
                <a:gd name="T7" fmla="*/ 0 h 2"/>
              </a:gdLst>
              <a:ahLst/>
              <a:cxnLst>
                <a:cxn ang="0">
                  <a:pos x="T0" y="T1"/>
                </a:cxn>
                <a:cxn ang="0">
                  <a:pos x="T2" y="T3"/>
                </a:cxn>
                <a:cxn ang="0">
                  <a:pos x="T4" y="T5"/>
                </a:cxn>
                <a:cxn ang="0">
                  <a:pos x="T6" y="T7"/>
                </a:cxn>
              </a:cxnLst>
              <a:rect l="0" t="0" r="r" b="b"/>
              <a:pathLst>
                <a:path w="3" h="2">
                  <a:moveTo>
                    <a:pt x="0" y="0"/>
                  </a:moveTo>
                  <a:lnTo>
                    <a:pt x="0" y="0"/>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8" name="Freeform 66"/>
            <p:cNvSpPr>
              <a:spLocks/>
            </p:cNvSpPr>
            <p:nvPr/>
          </p:nvSpPr>
          <p:spPr bwMode="auto">
            <a:xfrm>
              <a:off x="1012" y="2209"/>
              <a:ext cx="2" cy="1"/>
            </a:xfrm>
            <a:custGeom>
              <a:avLst/>
              <a:gdLst>
                <a:gd name="T0" fmla="*/ 1 w 2"/>
                <a:gd name="T1" fmla="*/ 0 h 1"/>
                <a:gd name="T2" fmla="*/ 0 w 2"/>
                <a:gd name="T3" fmla="*/ 0 h 1"/>
                <a:gd name="T4" fmla="*/ 0 w 2"/>
                <a:gd name="T5" fmla="*/ 0 h 1"/>
                <a:gd name="T6" fmla="*/ 0 w 2"/>
                <a:gd name="T7" fmla="*/ 0 h 1"/>
                <a:gd name="T8" fmla="*/ 0 w 2"/>
                <a:gd name="T9" fmla="*/ 0 h 1"/>
                <a:gd name="T10" fmla="*/ 0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lnTo>
                    <a:pt x="0" y="0"/>
                  </a:lnTo>
                  <a:lnTo>
                    <a:pt x="0" y="0"/>
                  </a:lnTo>
                  <a:lnTo>
                    <a:pt x="0" y="0"/>
                  </a:lnTo>
                  <a:lnTo>
                    <a:pt x="0" y="0"/>
                  </a:ln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79" name="Freeform 67"/>
            <p:cNvSpPr>
              <a:spLocks/>
            </p:cNvSpPr>
            <p:nvPr/>
          </p:nvSpPr>
          <p:spPr bwMode="auto">
            <a:xfrm>
              <a:off x="851" y="2151"/>
              <a:ext cx="143" cy="55"/>
            </a:xfrm>
            <a:custGeom>
              <a:avLst/>
              <a:gdLst>
                <a:gd name="T0" fmla="*/ 14 w 143"/>
                <a:gd name="T1" fmla="*/ 54 h 55"/>
                <a:gd name="T2" fmla="*/ 22 w 143"/>
                <a:gd name="T3" fmla="*/ 53 h 55"/>
                <a:gd name="T4" fmla="*/ 29 w 143"/>
                <a:gd name="T5" fmla="*/ 50 h 55"/>
                <a:gd name="T6" fmla="*/ 36 w 143"/>
                <a:gd name="T7" fmla="*/ 49 h 55"/>
                <a:gd name="T8" fmla="*/ 48 w 143"/>
                <a:gd name="T9" fmla="*/ 50 h 55"/>
                <a:gd name="T10" fmla="*/ 57 w 143"/>
                <a:gd name="T11" fmla="*/ 50 h 55"/>
                <a:gd name="T12" fmla="*/ 62 w 143"/>
                <a:gd name="T13" fmla="*/ 48 h 55"/>
                <a:gd name="T14" fmla="*/ 68 w 143"/>
                <a:gd name="T15" fmla="*/ 46 h 55"/>
                <a:gd name="T16" fmla="*/ 73 w 143"/>
                <a:gd name="T17" fmla="*/ 45 h 55"/>
                <a:gd name="T18" fmla="*/ 78 w 143"/>
                <a:gd name="T19" fmla="*/ 43 h 55"/>
                <a:gd name="T20" fmla="*/ 83 w 143"/>
                <a:gd name="T21" fmla="*/ 40 h 55"/>
                <a:gd name="T22" fmla="*/ 89 w 143"/>
                <a:gd name="T23" fmla="*/ 37 h 55"/>
                <a:gd name="T24" fmla="*/ 94 w 143"/>
                <a:gd name="T25" fmla="*/ 37 h 55"/>
                <a:gd name="T26" fmla="*/ 98 w 143"/>
                <a:gd name="T27" fmla="*/ 36 h 55"/>
                <a:gd name="T28" fmla="*/ 104 w 143"/>
                <a:gd name="T29" fmla="*/ 35 h 55"/>
                <a:gd name="T30" fmla="*/ 107 w 143"/>
                <a:gd name="T31" fmla="*/ 34 h 55"/>
                <a:gd name="T32" fmla="*/ 109 w 143"/>
                <a:gd name="T33" fmla="*/ 33 h 55"/>
                <a:gd name="T34" fmla="*/ 110 w 143"/>
                <a:gd name="T35" fmla="*/ 31 h 55"/>
                <a:gd name="T36" fmla="*/ 110 w 143"/>
                <a:gd name="T37" fmla="*/ 31 h 55"/>
                <a:gd name="T38" fmla="*/ 107 w 143"/>
                <a:gd name="T39" fmla="*/ 29 h 55"/>
                <a:gd name="T40" fmla="*/ 104 w 143"/>
                <a:gd name="T41" fmla="*/ 28 h 55"/>
                <a:gd name="T42" fmla="*/ 98 w 143"/>
                <a:gd name="T43" fmla="*/ 28 h 55"/>
                <a:gd name="T44" fmla="*/ 93 w 143"/>
                <a:gd name="T45" fmla="*/ 28 h 55"/>
                <a:gd name="T46" fmla="*/ 89 w 143"/>
                <a:gd name="T47" fmla="*/ 29 h 55"/>
                <a:gd name="T48" fmla="*/ 79 w 143"/>
                <a:gd name="T49" fmla="*/ 29 h 55"/>
                <a:gd name="T50" fmla="*/ 87 w 143"/>
                <a:gd name="T51" fmla="*/ 25 h 55"/>
                <a:gd name="T52" fmla="*/ 95 w 143"/>
                <a:gd name="T53" fmla="*/ 20 h 55"/>
                <a:gd name="T54" fmla="*/ 104 w 143"/>
                <a:gd name="T55" fmla="*/ 18 h 55"/>
                <a:gd name="T56" fmla="*/ 111 w 143"/>
                <a:gd name="T57" fmla="*/ 17 h 55"/>
                <a:gd name="T58" fmla="*/ 121 w 143"/>
                <a:gd name="T59" fmla="*/ 16 h 55"/>
                <a:gd name="T60" fmla="*/ 127 w 143"/>
                <a:gd name="T61" fmla="*/ 18 h 55"/>
                <a:gd name="T62" fmla="*/ 129 w 143"/>
                <a:gd name="T63" fmla="*/ 19 h 55"/>
                <a:gd name="T64" fmla="*/ 132 w 143"/>
                <a:gd name="T65" fmla="*/ 19 h 55"/>
                <a:gd name="T66" fmla="*/ 134 w 143"/>
                <a:gd name="T67" fmla="*/ 18 h 55"/>
                <a:gd name="T68" fmla="*/ 136 w 143"/>
                <a:gd name="T69" fmla="*/ 17 h 55"/>
                <a:gd name="T70" fmla="*/ 136 w 143"/>
                <a:gd name="T71" fmla="*/ 15 h 55"/>
                <a:gd name="T72" fmla="*/ 139 w 143"/>
                <a:gd name="T73" fmla="*/ 15 h 55"/>
                <a:gd name="T74" fmla="*/ 141 w 143"/>
                <a:gd name="T75" fmla="*/ 14 h 55"/>
                <a:gd name="T76" fmla="*/ 141 w 143"/>
                <a:gd name="T77" fmla="*/ 13 h 55"/>
                <a:gd name="T78" fmla="*/ 142 w 143"/>
                <a:gd name="T79" fmla="*/ 12 h 55"/>
                <a:gd name="T80" fmla="*/ 141 w 143"/>
                <a:gd name="T81" fmla="*/ 11 h 55"/>
                <a:gd name="T82" fmla="*/ 139 w 143"/>
                <a:gd name="T83" fmla="*/ 10 h 55"/>
                <a:gd name="T84" fmla="*/ 136 w 143"/>
                <a:gd name="T85" fmla="*/ 8 h 55"/>
                <a:gd name="T86" fmla="*/ 133 w 143"/>
                <a:gd name="T87" fmla="*/ 7 h 55"/>
                <a:gd name="T88" fmla="*/ 130 w 143"/>
                <a:gd name="T89" fmla="*/ 5 h 55"/>
                <a:gd name="T90" fmla="*/ 126 w 143"/>
                <a:gd name="T91" fmla="*/ 5 h 55"/>
                <a:gd name="T92" fmla="*/ 122 w 143"/>
                <a:gd name="T93" fmla="*/ 4 h 55"/>
                <a:gd name="T94" fmla="*/ 105 w 143"/>
                <a:gd name="T95" fmla="*/ 2 h 55"/>
                <a:gd name="T96" fmla="*/ 101 w 143"/>
                <a:gd name="T97" fmla="*/ 1 h 55"/>
                <a:gd name="T98" fmla="*/ 97 w 143"/>
                <a:gd name="T99" fmla="*/ 0 h 55"/>
                <a:gd name="T100" fmla="*/ 93 w 143"/>
                <a:gd name="T101" fmla="*/ 1 h 55"/>
                <a:gd name="T102" fmla="*/ 89 w 143"/>
                <a:gd name="T103" fmla="*/ 3 h 55"/>
                <a:gd name="T104" fmla="*/ 75 w 143"/>
                <a:gd name="T105" fmla="*/ 7 h 55"/>
                <a:gd name="T106" fmla="*/ 67 w 143"/>
                <a:gd name="T107" fmla="*/ 7 h 55"/>
                <a:gd name="T108" fmla="*/ 59 w 143"/>
                <a:gd name="T109" fmla="*/ 12 h 55"/>
                <a:gd name="T110" fmla="*/ 42 w 143"/>
                <a:gd name="T111" fmla="*/ 22 h 55"/>
                <a:gd name="T112" fmla="*/ 36 w 143"/>
                <a:gd name="T113" fmla="*/ 26 h 55"/>
                <a:gd name="T114" fmla="*/ 29 w 143"/>
                <a:gd name="T115" fmla="*/ 31 h 55"/>
                <a:gd name="T116" fmla="*/ 21 w 143"/>
                <a:gd name="T117" fmla="*/ 33 h 55"/>
                <a:gd name="T118" fmla="*/ 0 w 143"/>
                <a:gd name="T119" fmla="*/ 33 h 55"/>
                <a:gd name="T120" fmla="*/ 14 w 143"/>
                <a:gd name="T1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55">
                  <a:moveTo>
                    <a:pt x="14" y="54"/>
                  </a:moveTo>
                  <a:lnTo>
                    <a:pt x="22" y="53"/>
                  </a:lnTo>
                  <a:lnTo>
                    <a:pt x="29" y="50"/>
                  </a:lnTo>
                  <a:lnTo>
                    <a:pt x="36" y="49"/>
                  </a:lnTo>
                  <a:lnTo>
                    <a:pt x="48" y="50"/>
                  </a:lnTo>
                  <a:lnTo>
                    <a:pt x="57" y="50"/>
                  </a:lnTo>
                  <a:lnTo>
                    <a:pt x="62" y="48"/>
                  </a:lnTo>
                  <a:lnTo>
                    <a:pt x="68" y="46"/>
                  </a:lnTo>
                  <a:lnTo>
                    <a:pt x="73" y="45"/>
                  </a:lnTo>
                  <a:lnTo>
                    <a:pt x="78" y="43"/>
                  </a:lnTo>
                  <a:lnTo>
                    <a:pt x="83" y="40"/>
                  </a:lnTo>
                  <a:lnTo>
                    <a:pt x="89" y="37"/>
                  </a:lnTo>
                  <a:lnTo>
                    <a:pt x="94" y="37"/>
                  </a:lnTo>
                  <a:lnTo>
                    <a:pt x="98" y="36"/>
                  </a:lnTo>
                  <a:lnTo>
                    <a:pt x="104" y="35"/>
                  </a:lnTo>
                  <a:lnTo>
                    <a:pt x="107" y="34"/>
                  </a:lnTo>
                  <a:lnTo>
                    <a:pt x="109" y="33"/>
                  </a:lnTo>
                  <a:lnTo>
                    <a:pt x="110" y="31"/>
                  </a:lnTo>
                  <a:lnTo>
                    <a:pt x="110" y="31"/>
                  </a:lnTo>
                  <a:lnTo>
                    <a:pt x="107" y="29"/>
                  </a:lnTo>
                  <a:lnTo>
                    <a:pt x="104" y="28"/>
                  </a:lnTo>
                  <a:lnTo>
                    <a:pt x="98" y="28"/>
                  </a:lnTo>
                  <a:lnTo>
                    <a:pt x="93" y="28"/>
                  </a:lnTo>
                  <a:lnTo>
                    <a:pt x="89" y="29"/>
                  </a:lnTo>
                  <a:lnTo>
                    <a:pt x="79" y="29"/>
                  </a:lnTo>
                  <a:lnTo>
                    <a:pt x="87" y="25"/>
                  </a:lnTo>
                  <a:lnTo>
                    <a:pt x="95" y="20"/>
                  </a:lnTo>
                  <a:lnTo>
                    <a:pt x="104" y="18"/>
                  </a:lnTo>
                  <a:lnTo>
                    <a:pt x="111" y="17"/>
                  </a:lnTo>
                  <a:lnTo>
                    <a:pt x="121" y="16"/>
                  </a:lnTo>
                  <a:lnTo>
                    <a:pt x="127" y="18"/>
                  </a:lnTo>
                  <a:lnTo>
                    <a:pt x="129" y="19"/>
                  </a:lnTo>
                  <a:lnTo>
                    <a:pt x="132" y="19"/>
                  </a:lnTo>
                  <a:lnTo>
                    <a:pt x="134" y="18"/>
                  </a:lnTo>
                  <a:lnTo>
                    <a:pt x="136" y="17"/>
                  </a:lnTo>
                  <a:lnTo>
                    <a:pt x="136" y="15"/>
                  </a:lnTo>
                  <a:lnTo>
                    <a:pt x="139" y="15"/>
                  </a:lnTo>
                  <a:lnTo>
                    <a:pt x="141" y="14"/>
                  </a:lnTo>
                  <a:lnTo>
                    <a:pt x="141" y="13"/>
                  </a:lnTo>
                  <a:lnTo>
                    <a:pt x="142" y="12"/>
                  </a:lnTo>
                  <a:lnTo>
                    <a:pt x="141" y="11"/>
                  </a:lnTo>
                  <a:lnTo>
                    <a:pt x="139" y="10"/>
                  </a:lnTo>
                  <a:lnTo>
                    <a:pt x="136" y="8"/>
                  </a:lnTo>
                  <a:lnTo>
                    <a:pt x="133" y="7"/>
                  </a:lnTo>
                  <a:lnTo>
                    <a:pt x="130" y="5"/>
                  </a:lnTo>
                  <a:lnTo>
                    <a:pt x="126" y="5"/>
                  </a:lnTo>
                  <a:lnTo>
                    <a:pt x="122" y="4"/>
                  </a:lnTo>
                  <a:lnTo>
                    <a:pt x="105" y="2"/>
                  </a:lnTo>
                  <a:lnTo>
                    <a:pt x="101" y="1"/>
                  </a:lnTo>
                  <a:lnTo>
                    <a:pt x="97" y="0"/>
                  </a:lnTo>
                  <a:lnTo>
                    <a:pt x="93" y="1"/>
                  </a:lnTo>
                  <a:lnTo>
                    <a:pt x="89" y="3"/>
                  </a:lnTo>
                  <a:lnTo>
                    <a:pt x="75" y="7"/>
                  </a:lnTo>
                  <a:lnTo>
                    <a:pt x="67" y="7"/>
                  </a:lnTo>
                  <a:lnTo>
                    <a:pt x="59" y="12"/>
                  </a:lnTo>
                  <a:lnTo>
                    <a:pt x="42" y="22"/>
                  </a:lnTo>
                  <a:lnTo>
                    <a:pt x="36" y="26"/>
                  </a:lnTo>
                  <a:lnTo>
                    <a:pt x="29" y="31"/>
                  </a:lnTo>
                  <a:lnTo>
                    <a:pt x="21" y="33"/>
                  </a:lnTo>
                  <a:lnTo>
                    <a:pt x="0" y="33"/>
                  </a:lnTo>
                  <a:lnTo>
                    <a:pt x="14" y="54"/>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0" name="Freeform 68"/>
            <p:cNvSpPr>
              <a:spLocks/>
            </p:cNvSpPr>
            <p:nvPr/>
          </p:nvSpPr>
          <p:spPr bwMode="auto">
            <a:xfrm>
              <a:off x="968" y="2161"/>
              <a:ext cx="17" cy="2"/>
            </a:xfrm>
            <a:custGeom>
              <a:avLst/>
              <a:gdLst>
                <a:gd name="T0" fmla="*/ 16 w 17"/>
                <a:gd name="T1" fmla="*/ 1 h 2"/>
                <a:gd name="T2" fmla="*/ 14 w 17"/>
                <a:gd name="T3" fmla="*/ 1 h 2"/>
                <a:gd name="T4" fmla="*/ 12 w 17"/>
                <a:gd name="T5" fmla="*/ 1 h 2"/>
                <a:gd name="T6" fmla="*/ 9 w 17"/>
                <a:gd name="T7" fmla="*/ 0 h 2"/>
                <a:gd name="T8" fmla="*/ 7 w 17"/>
                <a:gd name="T9" fmla="*/ 0 h 2"/>
                <a:gd name="T10" fmla="*/ 6 w 17"/>
                <a:gd name="T11" fmla="*/ 0 h 2"/>
                <a:gd name="T12" fmla="*/ 2 w 17"/>
                <a:gd name="T13" fmla="*/ 0 h 2"/>
                <a:gd name="T14" fmla="*/ 0 w 17"/>
                <a:gd name="T15" fmla="*/ 0 h 2"/>
                <a:gd name="T16" fmla="*/ 4 w 17"/>
                <a:gd name="T17" fmla="*/ 0 h 2"/>
                <a:gd name="T18" fmla="*/ 7 w 17"/>
                <a:gd name="T19" fmla="*/ 0 h 2"/>
                <a:gd name="T20" fmla="*/ 8 w 17"/>
                <a:gd name="T21" fmla="*/ 0 h 2"/>
                <a:gd name="T22" fmla="*/ 10 w 17"/>
                <a:gd name="T23" fmla="*/ 0 h 2"/>
                <a:gd name="T24" fmla="*/ 16 w 17"/>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
                  <a:moveTo>
                    <a:pt x="16" y="1"/>
                  </a:moveTo>
                  <a:lnTo>
                    <a:pt x="14" y="1"/>
                  </a:lnTo>
                  <a:lnTo>
                    <a:pt x="12" y="1"/>
                  </a:lnTo>
                  <a:lnTo>
                    <a:pt x="9" y="0"/>
                  </a:lnTo>
                  <a:lnTo>
                    <a:pt x="7" y="0"/>
                  </a:lnTo>
                  <a:lnTo>
                    <a:pt x="6" y="0"/>
                  </a:lnTo>
                  <a:lnTo>
                    <a:pt x="2" y="0"/>
                  </a:lnTo>
                  <a:lnTo>
                    <a:pt x="0" y="0"/>
                  </a:lnTo>
                  <a:lnTo>
                    <a:pt x="4" y="0"/>
                  </a:lnTo>
                  <a:lnTo>
                    <a:pt x="7" y="0"/>
                  </a:lnTo>
                  <a:lnTo>
                    <a:pt x="8" y="0"/>
                  </a:lnTo>
                  <a:lnTo>
                    <a:pt x="10" y="0"/>
                  </a:lnTo>
                  <a:lnTo>
                    <a:pt x="16"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1" name="Freeform 69"/>
            <p:cNvSpPr>
              <a:spLocks/>
            </p:cNvSpPr>
            <p:nvPr/>
          </p:nvSpPr>
          <p:spPr bwMode="auto">
            <a:xfrm>
              <a:off x="876" y="2191"/>
              <a:ext cx="6" cy="2"/>
            </a:xfrm>
            <a:custGeom>
              <a:avLst/>
              <a:gdLst>
                <a:gd name="T0" fmla="*/ 0 w 6"/>
                <a:gd name="T1" fmla="*/ 0 h 2"/>
                <a:gd name="T2" fmla="*/ 3 w 6"/>
                <a:gd name="T3" fmla="*/ 0 h 2"/>
                <a:gd name="T4" fmla="*/ 5 w 6"/>
                <a:gd name="T5" fmla="*/ 1 h 2"/>
                <a:gd name="T6" fmla="*/ 0 w 6"/>
                <a:gd name="T7" fmla="*/ 0 h 2"/>
              </a:gdLst>
              <a:ahLst/>
              <a:cxnLst>
                <a:cxn ang="0">
                  <a:pos x="T0" y="T1"/>
                </a:cxn>
                <a:cxn ang="0">
                  <a:pos x="T2" y="T3"/>
                </a:cxn>
                <a:cxn ang="0">
                  <a:pos x="T4" y="T5"/>
                </a:cxn>
                <a:cxn ang="0">
                  <a:pos x="T6" y="T7"/>
                </a:cxn>
              </a:cxnLst>
              <a:rect l="0" t="0" r="r" b="b"/>
              <a:pathLst>
                <a:path w="6" h="2">
                  <a:moveTo>
                    <a:pt x="0" y="0"/>
                  </a:moveTo>
                  <a:lnTo>
                    <a:pt x="3" y="0"/>
                  </a:lnTo>
                  <a:lnTo>
                    <a:pt x="5"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2" name="Freeform 70"/>
            <p:cNvSpPr>
              <a:spLocks/>
            </p:cNvSpPr>
            <p:nvPr/>
          </p:nvSpPr>
          <p:spPr bwMode="auto">
            <a:xfrm>
              <a:off x="932" y="2159"/>
              <a:ext cx="28" cy="1"/>
            </a:xfrm>
            <a:custGeom>
              <a:avLst/>
              <a:gdLst>
                <a:gd name="T0" fmla="*/ 27 w 28"/>
                <a:gd name="T1" fmla="*/ 0 h 1"/>
                <a:gd name="T2" fmla="*/ 19 w 28"/>
                <a:gd name="T3" fmla="*/ 0 h 1"/>
                <a:gd name="T4" fmla="*/ 15 w 28"/>
                <a:gd name="T5" fmla="*/ 0 h 1"/>
                <a:gd name="T6" fmla="*/ 12 w 28"/>
                <a:gd name="T7" fmla="*/ 0 h 1"/>
                <a:gd name="T8" fmla="*/ 10 w 28"/>
                <a:gd name="T9" fmla="*/ 0 h 1"/>
                <a:gd name="T10" fmla="*/ 8 w 28"/>
                <a:gd name="T11" fmla="*/ 0 h 1"/>
                <a:gd name="T12" fmla="*/ 4 w 28"/>
                <a:gd name="T13" fmla="*/ 0 h 1"/>
                <a:gd name="T14" fmla="*/ 0 w 28"/>
                <a:gd name="T15" fmla="*/ 0 h 1"/>
                <a:gd name="T16" fmla="*/ 2 w 28"/>
                <a:gd name="T17" fmla="*/ 0 h 1"/>
                <a:gd name="T18" fmla="*/ 7 w 28"/>
                <a:gd name="T19" fmla="*/ 0 h 1"/>
                <a:gd name="T20" fmla="*/ 12 w 28"/>
                <a:gd name="T21" fmla="*/ 0 h 1"/>
                <a:gd name="T22" fmla="*/ 14 w 28"/>
                <a:gd name="T23" fmla="*/ 0 h 1"/>
                <a:gd name="T24" fmla="*/ 17 w 28"/>
                <a:gd name="T25" fmla="*/ 0 h 1"/>
                <a:gd name="T26" fmla="*/ 20 w 28"/>
                <a:gd name="T27" fmla="*/ 0 h 1"/>
                <a:gd name="T28" fmla="*/ 27 w 28"/>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
                  <a:moveTo>
                    <a:pt x="27" y="0"/>
                  </a:moveTo>
                  <a:lnTo>
                    <a:pt x="19" y="0"/>
                  </a:lnTo>
                  <a:lnTo>
                    <a:pt x="15" y="0"/>
                  </a:lnTo>
                  <a:lnTo>
                    <a:pt x="12" y="0"/>
                  </a:lnTo>
                  <a:lnTo>
                    <a:pt x="10" y="0"/>
                  </a:lnTo>
                  <a:lnTo>
                    <a:pt x="8" y="0"/>
                  </a:lnTo>
                  <a:lnTo>
                    <a:pt x="4" y="0"/>
                  </a:lnTo>
                  <a:lnTo>
                    <a:pt x="0" y="0"/>
                  </a:lnTo>
                  <a:lnTo>
                    <a:pt x="2" y="0"/>
                  </a:lnTo>
                  <a:lnTo>
                    <a:pt x="7" y="0"/>
                  </a:lnTo>
                  <a:lnTo>
                    <a:pt x="12" y="0"/>
                  </a:lnTo>
                  <a:lnTo>
                    <a:pt x="14" y="0"/>
                  </a:lnTo>
                  <a:lnTo>
                    <a:pt x="17" y="0"/>
                  </a:lnTo>
                  <a:lnTo>
                    <a:pt x="20" y="0"/>
                  </a:lnTo>
                  <a:lnTo>
                    <a:pt x="27"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3" name="Freeform 71"/>
            <p:cNvSpPr>
              <a:spLocks/>
            </p:cNvSpPr>
            <p:nvPr/>
          </p:nvSpPr>
          <p:spPr bwMode="auto">
            <a:xfrm>
              <a:off x="948" y="2181"/>
              <a:ext cx="4" cy="2"/>
            </a:xfrm>
            <a:custGeom>
              <a:avLst/>
              <a:gdLst>
                <a:gd name="T0" fmla="*/ 3 w 4"/>
                <a:gd name="T1" fmla="*/ 0 h 2"/>
                <a:gd name="T2" fmla="*/ 0 w 4"/>
                <a:gd name="T3" fmla="*/ 1 h 2"/>
                <a:gd name="T4" fmla="*/ 3 w 4"/>
                <a:gd name="T5" fmla="*/ 1 h 2"/>
                <a:gd name="T6" fmla="*/ 3 w 4"/>
                <a:gd name="T7" fmla="*/ 0 h 2"/>
              </a:gdLst>
              <a:ahLst/>
              <a:cxnLst>
                <a:cxn ang="0">
                  <a:pos x="T0" y="T1"/>
                </a:cxn>
                <a:cxn ang="0">
                  <a:pos x="T2" y="T3"/>
                </a:cxn>
                <a:cxn ang="0">
                  <a:pos x="T4" y="T5"/>
                </a:cxn>
                <a:cxn ang="0">
                  <a:pos x="T6" y="T7"/>
                </a:cxn>
              </a:cxnLst>
              <a:rect l="0" t="0" r="r" b="b"/>
              <a:pathLst>
                <a:path w="4" h="2">
                  <a:moveTo>
                    <a:pt x="3" y="0"/>
                  </a:moveTo>
                  <a:lnTo>
                    <a:pt x="0" y="1"/>
                  </a:lnTo>
                  <a:lnTo>
                    <a:pt x="3" y="1"/>
                  </a:lnTo>
                  <a:lnTo>
                    <a:pt x="3"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4" name="Freeform 72"/>
            <p:cNvSpPr>
              <a:spLocks/>
            </p:cNvSpPr>
            <p:nvPr/>
          </p:nvSpPr>
          <p:spPr bwMode="auto">
            <a:xfrm>
              <a:off x="981" y="2165"/>
              <a:ext cx="1" cy="3"/>
            </a:xfrm>
            <a:custGeom>
              <a:avLst/>
              <a:gdLst>
                <a:gd name="T0" fmla="*/ 0 w 1"/>
                <a:gd name="T1" fmla="*/ 2 h 3"/>
                <a:gd name="T2" fmla="*/ 0 w 1"/>
                <a:gd name="T3" fmla="*/ 1 h 3"/>
                <a:gd name="T4" fmla="*/ 0 w 1"/>
                <a:gd name="T5" fmla="*/ 1 h 3"/>
                <a:gd name="T6" fmla="*/ 0 w 1"/>
                <a:gd name="T7" fmla="*/ 0 h 3"/>
                <a:gd name="T8" fmla="*/ 0 w 1"/>
                <a:gd name="T9" fmla="*/ 2 h 3"/>
              </a:gdLst>
              <a:ahLst/>
              <a:cxnLst>
                <a:cxn ang="0">
                  <a:pos x="T0" y="T1"/>
                </a:cxn>
                <a:cxn ang="0">
                  <a:pos x="T2" y="T3"/>
                </a:cxn>
                <a:cxn ang="0">
                  <a:pos x="T4" y="T5"/>
                </a:cxn>
                <a:cxn ang="0">
                  <a:pos x="T6" y="T7"/>
                </a:cxn>
                <a:cxn ang="0">
                  <a:pos x="T8" y="T9"/>
                </a:cxn>
              </a:cxnLst>
              <a:rect l="0" t="0" r="r" b="b"/>
              <a:pathLst>
                <a:path w="1" h="3">
                  <a:moveTo>
                    <a:pt x="0" y="2"/>
                  </a:moveTo>
                  <a:lnTo>
                    <a:pt x="0" y="1"/>
                  </a:lnTo>
                  <a:lnTo>
                    <a:pt x="0" y="1"/>
                  </a:lnTo>
                  <a:lnTo>
                    <a:pt x="0" y="0"/>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5" name="Freeform 73"/>
            <p:cNvSpPr>
              <a:spLocks/>
            </p:cNvSpPr>
            <p:nvPr/>
          </p:nvSpPr>
          <p:spPr bwMode="auto">
            <a:xfrm>
              <a:off x="987" y="2161"/>
              <a:ext cx="1" cy="2"/>
            </a:xfrm>
            <a:custGeom>
              <a:avLst/>
              <a:gdLst>
                <a:gd name="T0" fmla="*/ 0 w 1"/>
                <a:gd name="T1" fmla="*/ 1 h 2"/>
                <a:gd name="T2" fmla="*/ 0 w 1"/>
                <a:gd name="T3" fmla="*/ 0 h 2"/>
                <a:gd name="T4" fmla="*/ 0 w 1"/>
                <a:gd name="T5" fmla="*/ 0 h 2"/>
                <a:gd name="T6" fmla="*/ 0 w 1"/>
                <a:gd name="T7" fmla="*/ 0 h 2"/>
                <a:gd name="T8" fmla="*/ 0 w 1"/>
                <a:gd name="T9" fmla="*/ 0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lnTo>
                    <a:pt x="0" y="0"/>
                  </a:lnTo>
                  <a:lnTo>
                    <a:pt x="0" y="0"/>
                  </a:lnTo>
                  <a:lnTo>
                    <a:pt x="0" y="0"/>
                  </a:lnTo>
                  <a:lnTo>
                    <a:pt x="0"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6" name="Freeform 74"/>
            <p:cNvSpPr>
              <a:spLocks/>
            </p:cNvSpPr>
            <p:nvPr/>
          </p:nvSpPr>
          <p:spPr bwMode="auto">
            <a:xfrm>
              <a:off x="917" y="2178"/>
              <a:ext cx="10" cy="1"/>
            </a:xfrm>
            <a:custGeom>
              <a:avLst/>
              <a:gdLst>
                <a:gd name="T0" fmla="*/ 9 w 10"/>
                <a:gd name="T1" fmla="*/ 0 h 1"/>
                <a:gd name="T2" fmla="*/ 9 w 10"/>
                <a:gd name="T3" fmla="*/ 0 h 1"/>
                <a:gd name="T4" fmla="*/ 7 w 10"/>
                <a:gd name="T5" fmla="*/ 0 h 1"/>
                <a:gd name="T6" fmla="*/ 4 w 10"/>
                <a:gd name="T7" fmla="*/ 0 h 1"/>
                <a:gd name="T8" fmla="*/ 1 w 10"/>
                <a:gd name="T9" fmla="*/ 0 h 1"/>
                <a:gd name="T10" fmla="*/ 0 w 10"/>
                <a:gd name="T11" fmla="*/ 0 h 1"/>
                <a:gd name="T12" fmla="*/ 2 w 10"/>
                <a:gd name="T13" fmla="*/ 0 h 1"/>
                <a:gd name="T14" fmla="*/ 5 w 10"/>
                <a:gd name="T15" fmla="*/ 0 h 1"/>
                <a:gd name="T16" fmla="*/ 6 w 10"/>
                <a:gd name="T17" fmla="*/ 0 h 1"/>
                <a:gd name="T18" fmla="*/ 5 w 10"/>
                <a:gd name="T19" fmla="*/ 0 h 1"/>
                <a:gd name="T20" fmla="*/ 8 w 10"/>
                <a:gd name="T21" fmla="*/ 0 h 1"/>
                <a:gd name="T22" fmla="*/ 9 w 10"/>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
                  <a:moveTo>
                    <a:pt x="9" y="0"/>
                  </a:moveTo>
                  <a:lnTo>
                    <a:pt x="9" y="0"/>
                  </a:lnTo>
                  <a:lnTo>
                    <a:pt x="7" y="0"/>
                  </a:lnTo>
                  <a:lnTo>
                    <a:pt x="4" y="0"/>
                  </a:lnTo>
                  <a:lnTo>
                    <a:pt x="1" y="0"/>
                  </a:lnTo>
                  <a:lnTo>
                    <a:pt x="0" y="0"/>
                  </a:lnTo>
                  <a:lnTo>
                    <a:pt x="2" y="0"/>
                  </a:lnTo>
                  <a:lnTo>
                    <a:pt x="5" y="0"/>
                  </a:lnTo>
                  <a:lnTo>
                    <a:pt x="6" y="0"/>
                  </a:lnTo>
                  <a:lnTo>
                    <a:pt x="5" y="0"/>
                  </a:lnTo>
                  <a:lnTo>
                    <a:pt x="8" y="0"/>
                  </a:lnTo>
                  <a:lnTo>
                    <a:pt x="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7" name="Freeform 75"/>
            <p:cNvSpPr>
              <a:spLocks/>
            </p:cNvSpPr>
            <p:nvPr/>
          </p:nvSpPr>
          <p:spPr bwMode="auto">
            <a:xfrm>
              <a:off x="740" y="2174"/>
              <a:ext cx="137" cy="55"/>
            </a:xfrm>
            <a:custGeom>
              <a:avLst/>
              <a:gdLst>
                <a:gd name="T0" fmla="*/ 19 w 137"/>
                <a:gd name="T1" fmla="*/ 5 h 55"/>
                <a:gd name="T2" fmla="*/ 55 w 137"/>
                <a:gd name="T3" fmla="*/ 8 h 55"/>
                <a:gd name="T4" fmla="*/ 83 w 137"/>
                <a:gd name="T5" fmla="*/ 10 h 55"/>
                <a:gd name="T6" fmla="*/ 97 w 137"/>
                <a:gd name="T7" fmla="*/ 10 h 55"/>
                <a:gd name="T8" fmla="*/ 125 w 137"/>
                <a:gd name="T9" fmla="*/ 9 h 55"/>
                <a:gd name="T10" fmla="*/ 133 w 137"/>
                <a:gd name="T11" fmla="*/ 19 h 55"/>
                <a:gd name="T12" fmla="*/ 136 w 137"/>
                <a:gd name="T13" fmla="*/ 33 h 55"/>
                <a:gd name="T14" fmla="*/ 117 w 137"/>
                <a:gd name="T15" fmla="*/ 37 h 55"/>
                <a:gd name="T16" fmla="*/ 79 w 137"/>
                <a:gd name="T17" fmla="*/ 45 h 55"/>
                <a:gd name="T18" fmla="*/ 4 w 137"/>
                <a:gd name="T19" fmla="*/ 54 h 55"/>
                <a:gd name="T20" fmla="*/ 0 w 137"/>
                <a:gd name="T21" fmla="*/ 0 h 55"/>
                <a:gd name="T22" fmla="*/ 19 w 137"/>
                <a:gd name="T23" fmla="*/ 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55">
                  <a:moveTo>
                    <a:pt x="19" y="5"/>
                  </a:moveTo>
                  <a:lnTo>
                    <a:pt x="55" y="8"/>
                  </a:lnTo>
                  <a:lnTo>
                    <a:pt x="83" y="10"/>
                  </a:lnTo>
                  <a:lnTo>
                    <a:pt x="97" y="10"/>
                  </a:lnTo>
                  <a:lnTo>
                    <a:pt x="125" y="9"/>
                  </a:lnTo>
                  <a:lnTo>
                    <a:pt x="133" y="19"/>
                  </a:lnTo>
                  <a:lnTo>
                    <a:pt x="136" y="33"/>
                  </a:lnTo>
                  <a:lnTo>
                    <a:pt x="117" y="37"/>
                  </a:lnTo>
                  <a:lnTo>
                    <a:pt x="79" y="45"/>
                  </a:lnTo>
                  <a:lnTo>
                    <a:pt x="4" y="54"/>
                  </a:lnTo>
                  <a:lnTo>
                    <a:pt x="0" y="0"/>
                  </a:lnTo>
                  <a:lnTo>
                    <a:pt x="19" y="5"/>
                  </a:lnTo>
                </a:path>
              </a:pathLst>
            </a:custGeom>
            <a:solidFill>
              <a:srgbClr val="000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8" name="Freeform 76"/>
            <p:cNvSpPr>
              <a:spLocks/>
            </p:cNvSpPr>
            <p:nvPr/>
          </p:nvSpPr>
          <p:spPr bwMode="auto">
            <a:xfrm>
              <a:off x="745" y="2181"/>
              <a:ext cx="123" cy="38"/>
            </a:xfrm>
            <a:custGeom>
              <a:avLst/>
              <a:gdLst>
                <a:gd name="T0" fmla="*/ 14 w 123"/>
                <a:gd name="T1" fmla="*/ 0 h 38"/>
                <a:gd name="T2" fmla="*/ 43 w 123"/>
                <a:gd name="T3" fmla="*/ 4 h 38"/>
                <a:gd name="T4" fmla="*/ 80 w 123"/>
                <a:gd name="T5" fmla="*/ 6 h 38"/>
                <a:gd name="T6" fmla="*/ 103 w 123"/>
                <a:gd name="T7" fmla="*/ 5 h 38"/>
                <a:gd name="T8" fmla="*/ 114 w 123"/>
                <a:gd name="T9" fmla="*/ 6 h 38"/>
                <a:gd name="T10" fmla="*/ 120 w 123"/>
                <a:gd name="T11" fmla="*/ 12 h 38"/>
                <a:gd name="T12" fmla="*/ 122 w 123"/>
                <a:gd name="T13" fmla="*/ 21 h 38"/>
                <a:gd name="T14" fmla="*/ 92 w 123"/>
                <a:gd name="T15" fmla="*/ 27 h 38"/>
                <a:gd name="T16" fmla="*/ 96 w 123"/>
                <a:gd name="T17" fmla="*/ 22 h 38"/>
                <a:gd name="T18" fmla="*/ 102 w 123"/>
                <a:gd name="T19" fmla="*/ 15 h 38"/>
                <a:gd name="T20" fmla="*/ 94 w 123"/>
                <a:gd name="T21" fmla="*/ 22 h 38"/>
                <a:gd name="T22" fmla="*/ 81 w 123"/>
                <a:gd name="T23" fmla="*/ 29 h 38"/>
                <a:gd name="T24" fmla="*/ 51 w 123"/>
                <a:gd name="T25" fmla="*/ 37 h 38"/>
                <a:gd name="T26" fmla="*/ 29 w 123"/>
                <a:gd name="T27" fmla="*/ 37 h 38"/>
                <a:gd name="T28" fmla="*/ 58 w 123"/>
                <a:gd name="T29" fmla="*/ 30 h 38"/>
                <a:gd name="T30" fmla="*/ 77 w 123"/>
                <a:gd name="T31" fmla="*/ 20 h 38"/>
                <a:gd name="T32" fmla="*/ 54 w 123"/>
                <a:gd name="T33" fmla="*/ 27 h 38"/>
                <a:gd name="T34" fmla="*/ 30 w 123"/>
                <a:gd name="T35" fmla="*/ 33 h 38"/>
                <a:gd name="T36" fmla="*/ 0 w 123"/>
                <a:gd name="T37" fmla="*/ 37 h 38"/>
                <a:gd name="T38" fmla="*/ 1 w 123"/>
                <a:gd name="T39" fmla="*/ 14 h 38"/>
                <a:gd name="T40" fmla="*/ 14 w 123"/>
                <a:gd name="T4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38">
                  <a:moveTo>
                    <a:pt x="14" y="0"/>
                  </a:moveTo>
                  <a:lnTo>
                    <a:pt x="43" y="4"/>
                  </a:lnTo>
                  <a:lnTo>
                    <a:pt x="80" y="6"/>
                  </a:lnTo>
                  <a:lnTo>
                    <a:pt x="103" y="5"/>
                  </a:lnTo>
                  <a:lnTo>
                    <a:pt x="114" y="6"/>
                  </a:lnTo>
                  <a:lnTo>
                    <a:pt x="120" y="12"/>
                  </a:lnTo>
                  <a:lnTo>
                    <a:pt x="122" y="21"/>
                  </a:lnTo>
                  <a:lnTo>
                    <a:pt x="92" y="27"/>
                  </a:lnTo>
                  <a:lnTo>
                    <a:pt x="96" y="22"/>
                  </a:lnTo>
                  <a:lnTo>
                    <a:pt x="102" y="15"/>
                  </a:lnTo>
                  <a:lnTo>
                    <a:pt x="94" y="22"/>
                  </a:lnTo>
                  <a:lnTo>
                    <a:pt x="81" y="29"/>
                  </a:lnTo>
                  <a:lnTo>
                    <a:pt x="51" y="37"/>
                  </a:lnTo>
                  <a:lnTo>
                    <a:pt x="29" y="37"/>
                  </a:lnTo>
                  <a:lnTo>
                    <a:pt x="58" y="30"/>
                  </a:lnTo>
                  <a:lnTo>
                    <a:pt x="77" y="20"/>
                  </a:lnTo>
                  <a:lnTo>
                    <a:pt x="54" y="27"/>
                  </a:lnTo>
                  <a:lnTo>
                    <a:pt x="30" y="33"/>
                  </a:lnTo>
                  <a:lnTo>
                    <a:pt x="0" y="37"/>
                  </a:lnTo>
                  <a:lnTo>
                    <a:pt x="1" y="14"/>
                  </a:lnTo>
                  <a:lnTo>
                    <a:pt x="14" y="0"/>
                  </a:lnTo>
                </a:path>
              </a:pathLst>
            </a:custGeom>
            <a:solidFill>
              <a:srgbClr val="FFA27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89" name="Freeform 77"/>
            <p:cNvSpPr>
              <a:spLocks/>
            </p:cNvSpPr>
            <p:nvPr/>
          </p:nvSpPr>
          <p:spPr bwMode="auto">
            <a:xfrm>
              <a:off x="612" y="2033"/>
              <a:ext cx="290" cy="228"/>
            </a:xfrm>
            <a:custGeom>
              <a:avLst/>
              <a:gdLst>
                <a:gd name="T0" fmla="*/ 28 w 290"/>
                <a:gd name="T1" fmla="*/ 0 h 228"/>
                <a:gd name="T2" fmla="*/ 44 w 290"/>
                <a:gd name="T3" fmla="*/ 2 h 228"/>
                <a:gd name="T4" fmla="*/ 61 w 290"/>
                <a:gd name="T5" fmla="*/ 11 h 228"/>
                <a:gd name="T6" fmla="*/ 68 w 290"/>
                <a:gd name="T7" fmla="*/ 23 h 228"/>
                <a:gd name="T8" fmla="*/ 70 w 290"/>
                <a:gd name="T9" fmla="*/ 40 h 228"/>
                <a:gd name="T10" fmla="*/ 75 w 290"/>
                <a:gd name="T11" fmla="*/ 64 h 228"/>
                <a:gd name="T12" fmla="*/ 84 w 290"/>
                <a:gd name="T13" fmla="*/ 85 h 228"/>
                <a:gd name="T14" fmla="*/ 96 w 290"/>
                <a:gd name="T15" fmla="*/ 111 h 228"/>
                <a:gd name="T16" fmla="*/ 103 w 290"/>
                <a:gd name="T17" fmla="*/ 130 h 228"/>
                <a:gd name="T18" fmla="*/ 112 w 290"/>
                <a:gd name="T19" fmla="*/ 151 h 228"/>
                <a:gd name="T20" fmla="*/ 85 w 290"/>
                <a:gd name="T21" fmla="*/ 159 h 228"/>
                <a:gd name="T22" fmla="*/ 115 w 290"/>
                <a:gd name="T23" fmla="*/ 155 h 228"/>
                <a:gd name="T24" fmla="*/ 121 w 290"/>
                <a:gd name="T25" fmla="*/ 163 h 228"/>
                <a:gd name="T26" fmla="*/ 109 w 290"/>
                <a:gd name="T27" fmla="*/ 173 h 228"/>
                <a:gd name="T28" fmla="*/ 126 w 290"/>
                <a:gd name="T29" fmla="*/ 167 h 228"/>
                <a:gd name="T30" fmla="*/ 147 w 290"/>
                <a:gd name="T31" fmla="*/ 173 h 228"/>
                <a:gd name="T32" fmla="*/ 174 w 290"/>
                <a:gd name="T33" fmla="*/ 179 h 228"/>
                <a:gd name="T34" fmla="*/ 208 w 290"/>
                <a:gd name="T35" fmla="*/ 186 h 228"/>
                <a:gd name="T36" fmla="*/ 233 w 290"/>
                <a:gd name="T37" fmla="*/ 188 h 228"/>
                <a:gd name="T38" fmla="*/ 263 w 290"/>
                <a:gd name="T39" fmla="*/ 190 h 228"/>
                <a:gd name="T40" fmla="*/ 282 w 290"/>
                <a:gd name="T41" fmla="*/ 189 h 228"/>
                <a:gd name="T42" fmla="*/ 286 w 290"/>
                <a:gd name="T43" fmla="*/ 195 h 228"/>
                <a:gd name="T44" fmla="*/ 289 w 290"/>
                <a:gd name="T45" fmla="*/ 206 h 228"/>
                <a:gd name="T46" fmla="*/ 289 w 290"/>
                <a:gd name="T47" fmla="*/ 214 h 228"/>
                <a:gd name="T48" fmla="*/ 269 w 290"/>
                <a:gd name="T49" fmla="*/ 221 h 228"/>
                <a:gd name="T50" fmla="*/ 265 w 290"/>
                <a:gd name="T51" fmla="*/ 214 h 228"/>
                <a:gd name="T52" fmla="*/ 260 w 290"/>
                <a:gd name="T53" fmla="*/ 221 h 228"/>
                <a:gd name="T54" fmla="*/ 230 w 290"/>
                <a:gd name="T55" fmla="*/ 223 h 228"/>
                <a:gd name="T56" fmla="*/ 174 w 290"/>
                <a:gd name="T57" fmla="*/ 227 h 228"/>
                <a:gd name="T58" fmla="*/ 101 w 290"/>
                <a:gd name="T59" fmla="*/ 216 h 228"/>
                <a:gd name="T60" fmla="*/ 85 w 290"/>
                <a:gd name="T61" fmla="*/ 212 h 228"/>
                <a:gd name="T62" fmla="*/ 63 w 290"/>
                <a:gd name="T63" fmla="*/ 182 h 228"/>
                <a:gd name="T64" fmla="*/ 32 w 290"/>
                <a:gd name="T65" fmla="*/ 129 h 228"/>
                <a:gd name="T66" fmla="*/ 9 w 290"/>
                <a:gd name="T67" fmla="*/ 71 h 228"/>
                <a:gd name="T68" fmla="*/ 0 w 290"/>
                <a:gd name="T69" fmla="*/ 48 h 228"/>
                <a:gd name="T70" fmla="*/ 3 w 290"/>
                <a:gd name="T71" fmla="*/ 24 h 228"/>
                <a:gd name="T72" fmla="*/ 13 w 290"/>
                <a:gd name="T73" fmla="*/ 7 h 228"/>
                <a:gd name="T74" fmla="*/ 28 w 290"/>
                <a:gd name="T7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228">
                  <a:moveTo>
                    <a:pt x="28" y="0"/>
                  </a:moveTo>
                  <a:lnTo>
                    <a:pt x="44" y="2"/>
                  </a:lnTo>
                  <a:lnTo>
                    <a:pt x="61" y="11"/>
                  </a:lnTo>
                  <a:lnTo>
                    <a:pt x="68" y="23"/>
                  </a:lnTo>
                  <a:lnTo>
                    <a:pt x="70" y="40"/>
                  </a:lnTo>
                  <a:lnTo>
                    <a:pt x="75" y="64"/>
                  </a:lnTo>
                  <a:lnTo>
                    <a:pt x="84" y="85"/>
                  </a:lnTo>
                  <a:lnTo>
                    <a:pt x="96" y="111"/>
                  </a:lnTo>
                  <a:lnTo>
                    <a:pt x="103" y="130"/>
                  </a:lnTo>
                  <a:lnTo>
                    <a:pt x="112" y="151"/>
                  </a:lnTo>
                  <a:lnTo>
                    <a:pt x="85" y="159"/>
                  </a:lnTo>
                  <a:lnTo>
                    <a:pt x="115" y="155"/>
                  </a:lnTo>
                  <a:lnTo>
                    <a:pt x="121" y="163"/>
                  </a:lnTo>
                  <a:lnTo>
                    <a:pt x="109" y="173"/>
                  </a:lnTo>
                  <a:lnTo>
                    <a:pt x="126" y="167"/>
                  </a:lnTo>
                  <a:lnTo>
                    <a:pt x="147" y="173"/>
                  </a:lnTo>
                  <a:lnTo>
                    <a:pt x="174" y="179"/>
                  </a:lnTo>
                  <a:lnTo>
                    <a:pt x="208" y="186"/>
                  </a:lnTo>
                  <a:lnTo>
                    <a:pt x="233" y="188"/>
                  </a:lnTo>
                  <a:lnTo>
                    <a:pt x="263" y="190"/>
                  </a:lnTo>
                  <a:lnTo>
                    <a:pt x="282" y="189"/>
                  </a:lnTo>
                  <a:lnTo>
                    <a:pt x="286" y="195"/>
                  </a:lnTo>
                  <a:lnTo>
                    <a:pt x="289" y="206"/>
                  </a:lnTo>
                  <a:lnTo>
                    <a:pt x="289" y="214"/>
                  </a:lnTo>
                  <a:lnTo>
                    <a:pt x="269" y="221"/>
                  </a:lnTo>
                  <a:lnTo>
                    <a:pt x="265" y="214"/>
                  </a:lnTo>
                  <a:lnTo>
                    <a:pt x="260" y="221"/>
                  </a:lnTo>
                  <a:lnTo>
                    <a:pt x="230" y="223"/>
                  </a:lnTo>
                  <a:lnTo>
                    <a:pt x="174" y="227"/>
                  </a:lnTo>
                  <a:lnTo>
                    <a:pt x="101" y="216"/>
                  </a:lnTo>
                  <a:lnTo>
                    <a:pt x="85" y="212"/>
                  </a:lnTo>
                  <a:lnTo>
                    <a:pt x="63" y="182"/>
                  </a:lnTo>
                  <a:lnTo>
                    <a:pt x="32" y="129"/>
                  </a:lnTo>
                  <a:lnTo>
                    <a:pt x="9" y="71"/>
                  </a:lnTo>
                  <a:lnTo>
                    <a:pt x="0" y="48"/>
                  </a:lnTo>
                  <a:lnTo>
                    <a:pt x="3" y="24"/>
                  </a:lnTo>
                  <a:lnTo>
                    <a:pt x="13" y="7"/>
                  </a:lnTo>
                  <a:lnTo>
                    <a:pt x="28" y="0"/>
                  </a:lnTo>
                </a:path>
              </a:pathLst>
            </a:custGeom>
            <a:solidFill>
              <a:srgbClr val="FFA27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0" name="Freeform 78"/>
            <p:cNvSpPr>
              <a:spLocks/>
            </p:cNvSpPr>
            <p:nvPr/>
          </p:nvSpPr>
          <p:spPr bwMode="auto">
            <a:xfrm>
              <a:off x="650" y="2026"/>
              <a:ext cx="108" cy="175"/>
            </a:xfrm>
            <a:custGeom>
              <a:avLst/>
              <a:gdLst>
                <a:gd name="T0" fmla="*/ 14 w 108"/>
                <a:gd name="T1" fmla="*/ 0 h 175"/>
                <a:gd name="T2" fmla="*/ 0 w 108"/>
                <a:gd name="T3" fmla="*/ 10 h 175"/>
                <a:gd name="T4" fmla="*/ 7 w 108"/>
                <a:gd name="T5" fmla="*/ 13 h 175"/>
                <a:gd name="T6" fmla="*/ 17 w 108"/>
                <a:gd name="T7" fmla="*/ 24 h 175"/>
                <a:gd name="T8" fmla="*/ 31 w 108"/>
                <a:gd name="T9" fmla="*/ 34 h 175"/>
                <a:gd name="T10" fmla="*/ 41 w 108"/>
                <a:gd name="T11" fmla="*/ 64 h 175"/>
                <a:gd name="T12" fmla="*/ 50 w 108"/>
                <a:gd name="T13" fmla="*/ 82 h 175"/>
                <a:gd name="T14" fmla="*/ 61 w 108"/>
                <a:gd name="T15" fmla="*/ 96 h 175"/>
                <a:gd name="T16" fmla="*/ 71 w 108"/>
                <a:gd name="T17" fmla="*/ 109 h 175"/>
                <a:gd name="T18" fmla="*/ 57 w 108"/>
                <a:gd name="T19" fmla="*/ 98 h 175"/>
                <a:gd name="T20" fmla="*/ 47 w 108"/>
                <a:gd name="T21" fmla="*/ 84 h 175"/>
                <a:gd name="T22" fmla="*/ 57 w 108"/>
                <a:gd name="T23" fmla="*/ 107 h 175"/>
                <a:gd name="T24" fmla="*/ 66 w 108"/>
                <a:gd name="T25" fmla="*/ 128 h 175"/>
                <a:gd name="T26" fmla="*/ 73 w 108"/>
                <a:gd name="T27" fmla="*/ 148 h 175"/>
                <a:gd name="T28" fmla="*/ 79 w 108"/>
                <a:gd name="T29" fmla="*/ 158 h 175"/>
                <a:gd name="T30" fmla="*/ 84 w 108"/>
                <a:gd name="T31" fmla="*/ 165 h 175"/>
                <a:gd name="T32" fmla="*/ 91 w 108"/>
                <a:gd name="T33" fmla="*/ 171 h 175"/>
                <a:gd name="T34" fmla="*/ 102 w 108"/>
                <a:gd name="T35" fmla="*/ 174 h 175"/>
                <a:gd name="T36" fmla="*/ 102 w 108"/>
                <a:gd name="T37" fmla="*/ 163 h 175"/>
                <a:gd name="T38" fmla="*/ 104 w 108"/>
                <a:gd name="T39" fmla="*/ 151 h 175"/>
                <a:gd name="T40" fmla="*/ 107 w 108"/>
                <a:gd name="T41" fmla="*/ 138 h 175"/>
                <a:gd name="T42" fmla="*/ 107 w 108"/>
                <a:gd name="T43" fmla="*/ 126 h 175"/>
                <a:gd name="T44" fmla="*/ 102 w 108"/>
                <a:gd name="T45" fmla="*/ 111 h 175"/>
                <a:gd name="T46" fmla="*/ 95 w 108"/>
                <a:gd name="T47" fmla="*/ 100 h 175"/>
                <a:gd name="T48" fmla="*/ 86 w 108"/>
                <a:gd name="T49" fmla="*/ 93 h 175"/>
                <a:gd name="T50" fmla="*/ 75 w 108"/>
                <a:gd name="T51" fmla="*/ 84 h 175"/>
                <a:gd name="T52" fmla="*/ 61 w 108"/>
                <a:gd name="T53" fmla="*/ 69 h 175"/>
                <a:gd name="T54" fmla="*/ 49 w 108"/>
                <a:gd name="T55" fmla="*/ 51 h 175"/>
                <a:gd name="T56" fmla="*/ 60 w 108"/>
                <a:gd name="T57" fmla="*/ 61 h 175"/>
                <a:gd name="T58" fmla="*/ 70 w 108"/>
                <a:gd name="T59" fmla="*/ 74 h 175"/>
                <a:gd name="T60" fmla="*/ 82 w 108"/>
                <a:gd name="T61" fmla="*/ 87 h 175"/>
                <a:gd name="T62" fmla="*/ 70 w 108"/>
                <a:gd name="T63" fmla="*/ 68 h 175"/>
                <a:gd name="T64" fmla="*/ 57 w 108"/>
                <a:gd name="T65" fmla="*/ 44 h 175"/>
                <a:gd name="T66" fmla="*/ 42 w 108"/>
                <a:gd name="T67" fmla="*/ 19 h 175"/>
                <a:gd name="T68" fmla="*/ 34 w 108"/>
                <a:gd name="T69" fmla="*/ 10 h 175"/>
                <a:gd name="T70" fmla="*/ 14 w 108"/>
                <a:gd name="T7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175">
                  <a:moveTo>
                    <a:pt x="14" y="0"/>
                  </a:moveTo>
                  <a:lnTo>
                    <a:pt x="0" y="10"/>
                  </a:lnTo>
                  <a:lnTo>
                    <a:pt x="7" y="13"/>
                  </a:lnTo>
                  <a:lnTo>
                    <a:pt x="17" y="24"/>
                  </a:lnTo>
                  <a:lnTo>
                    <a:pt x="31" y="34"/>
                  </a:lnTo>
                  <a:lnTo>
                    <a:pt x="41" y="64"/>
                  </a:lnTo>
                  <a:lnTo>
                    <a:pt x="50" y="82"/>
                  </a:lnTo>
                  <a:lnTo>
                    <a:pt x="61" y="96"/>
                  </a:lnTo>
                  <a:lnTo>
                    <a:pt x="71" y="109"/>
                  </a:lnTo>
                  <a:lnTo>
                    <a:pt x="57" y="98"/>
                  </a:lnTo>
                  <a:lnTo>
                    <a:pt x="47" y="84"/>
                  </a:lnTo>
                  <a:lnTo>
                    <a:pt x="57" y="107"/>
                  </a:lnTo>
                  <a:lnTo>
                    <a:pt x="66" y="128"/>
                  </a:lnTo>
                  <a:lnTo>
                    <a:pt x="73" y="148"/>
                  </a:lnTo>
                  <a:lnTo>
                    <a:pt x="79" y="158"/>
                  </a:lnTo>
                  <a:lnTo>
                    <a:pt x="84" y="165"/>
                  </a:lnTo>
                  <a:lnTo>
                    <a:pt x="91" y="171"/>
                  </a:lnTo>
                  <a:lnTo>
                    <a:pt x="102" y="174"/>
                  </a:lnTo>
                  <a:lnTo>
                    <a:pt x="102" y="163"/>
                  </a:lnTo>
                  <a:lnTo>
                    <a:pt x="104" y="151"/>
                  </a:lnTo>
                  <a:lnTo>
                    <a:pt x="107" y="138"/>
                  </a:lnTo>
                  <a:lnTo>
                    <a:pt x="107" y="126"/>
                  </a:lnTo>
                  <a:lnTo>
                    <a:pt x="102" y="111"/>
                  </a:lnTo>
                  <a:lnTo>
                    <a:pt x="95" y="100"/>
                  </a:lnTo>
                  <a:lnTo>
                    <a:pt x="86" y="93"/>
                  </a:lnTo>
                  <a:lnTo>
                    <a:pt x="75" y="84"/>
                  </a:lnTo>
                  <a:lnTo>
                    <a:pt x="61" y="69"/>
                  </a:lnTo>
                  <a:lnTo>
                    <a:pt x="49" y="51"/>
                  </a:lnTo>
                  <a:lnTo>
                    <a:pt x="60" y="61"/>
                  </a:lnTo>
                  <a:lnTo>
                    <a:pt x="70" y="74"/>
                  </a:lnTo>
                  <a:lnTo>
                    <a:pt x="82" y="87"/>
                  </a:lnTo>
                  <a:lnTo>
                    <a:pt x="70" y="68"/>
                  </a:lnTo>
                  <a:lnTo>
                    <a:pt x="57" y="44"/>
                  </a:lnTo>
                  <a:lnTo>
                    <a:pt x="42" y="19"/>
                  </a:lnTo>
                  <a:lnTo>
                    <a:pt x="34" y="10"/>
                  </a:lnTo>
                  <a:lnTo>
                    <a:pt x="14" y="0"/>
                  </a:lnTo>
                </a:path>
              </a:pathLst>
            </a:custGeom>
            <a:solidFill>
              <a:srgbClr val="FFA27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1" name="Freeform 79"/>
            <p:cNvSpPr>
              <a:spLocks/>
            </p:cNvSpPr>
            <p:nvPr/>
          </p:nvSpPr>
          <p:spPr bwMode="auto">
            <a:xfrm>
              <a:off x="566" y="2013"/>
              <a:ext cx="436" cy="454"/>
            </a:xfrm>
            <a:custGeom>
              <a:avLst/>
              <a:gdLst>
                <a:gd name="T0" fmla="*/ 67 w 436"/>
                <a:gd name="T1" fmla="*/ 24 h 454"/>
                <a:gd name="T2" fmla="*/ 48 w 436"/>
                <a:gd name="T3" fmla="*/ 64 h 454"/>
                <a:gd name="T4" fmla="*/ 40 w 436"/>
                <a:gd name="T5" fmla="*/ 119 h 454"/>
                <a:gd name="T6" fmla="*/ 47 w 436"/>
                <a:gd name="T7" fmla="*/ 101 h 454"/>
                <a:gd name="T8" fmla="*/ 64 w 436"/>
                <a:gd name="T9" fmla="*/ 130 h 454"/>
                <a:gd name="T10" fmla="*/ 66 w 436"/>
                <a:gd name="T11" fmla="*/ 188 h 454"/>
                <a:gd name="T12" fmla="*/ 70 w 436"/>
                <a:gd name="T13" fmla="*/ 167 h 454"/>
                <a:gd name="T14" fmla="*/ 107 w 436"/>
                <a:gd name="T15" fmla="*/ 211 h 454"/>
                <a:gd name="T16" fmla="*/ 161 w 436"/>
                <a:gd name="T17" fmla="*/ 243 h 454"/>
                <a:gd name="T18" fmla="*/ 162 w 436"/>
                <a:gd name="T19" fmla="*/ 261 h 454"/>
                <a:gd name="T20" fmla="*/ 174 w 436"/>
                <a:gd name="T21" fmla="*/ 257 h 454"/>
                <a:gd name="T22" fmla="*/ 183 w 436"/>
                <a:gd name="T23" fmla="*/ 282 h 454"/>
                <a:gd name="T24" fmla="*/ 185 w 436"/>
                <a:gd name="T25" fmla="*/ 298 h 454"/>
                <a:gd name="T26" fmla="*/ 144 w 436"/>
                <a:gd name="T27" fmla="*/ 326 h 454"/>
                <a:gd name="T28" fmla="*/ 203 w 436"/>
                <a:gd name="T29" fmla="*/ 314 h 454"/>
                <a:gd name="T30" fmla="*/ 167 w 436"/>
                <a:gd name="T31" fmla="*/ 338 h 454"/>
                <a:gd name="T32" fmla="*/ 222 w 436"/>
                <a:gd name="T33" fmla="*/ 319 h 454"/>
                <a:gd name="T34" fmla="*/ 219 w 436"/>
                <a:gd name="T35" fmla="*/ 335 h 454"/>
                <a:gd name="T36" fmla="*/ 240 w 436"/>
                <a:gd name="T37" fmla="*/ 328 h 454"/>
                <a:gd name="T38" fmla="*/ 358 w 436"/>
                <a:gd name="T39" fmla="*/ 362 h 454"/>
                <a:gd name="T40" fmla="*/ 419 w 436"/>
                <a:gd name="T41" fmla="*/ 413 h 454"/>
                <a:gd name="T42" fmla="*/ 264 w 436"/>
                <a:gd name="T43" fmla="*/ 451 h 454"/>
                <a:gd name="T44" fmla="*/ 293 w 436"/>
                <a:gd name="T45" fmla="*/ 442 h 454"/>
                <a:gd name="T46" fmla="*/ 272 w 436"/>
                <a:gd name="T47" fmla="*/ 438 h 454"/>
                <a:gd name="T48" fmla="*/ 228 w 436"/>
                <a:gd name="T49" fmla="*/ 442 h 454"/>
                <a:gd name="T50" fmla="*/ 315 w 436"/>
                <a:gd name="T51" fmla="*/ 406 h 454"/>
                <a:gd name="T52" fmla="*/ 62 w 436"/>
                <a:gd name="T53" fmla="*/ 437 h 454"/>
                <a:gd name="T54" fmla="*/ 9 w 436"/>
                <a:gd name="T55" fmla="*/ 414 h 454"/>
                <a:gd name="T56" fmla="*/ 8 w 436"/>
                <a:gd name="T57" fmla="*/ 365 h 454"/>
                <a:gd name="T58" fmla="*/ 32 w 436"/>
                <a:gd name="T59" fmla="*/ 300 h 454"/>
                <a:gd name="T60" fmla="*/ 88 w 436"/>
                <a:gd name="T61" fmla="*/ 332 h 454"/>
                <a:gd name="T62" fmla="*/ 54 w 436"/>
                <a:gd name="T63" fmla="*/ 282 h 454"/>
                <a:gd name="T64" fmla="*/ 88 w 436"/>
                <a:gd name="T65" fmla="*/ 271 h 454"/>
                <a:gd name="T66" fmla="*/ 70 w 436"/>
                <a:gd name="T67" fmla="*/ 245 h 454"/>
                <a:gd name="T68" fmla="*/ 52 w 436"/>
                <a:gd name="T69" fmla="*/ 256 h 454"/>
                <a:gd name="T70" fmla="*/ 15 w 436"/>
                <a:gd name="T71" fmla="*/ 184 h 454"/>
                <a:gd name="T72" fmla="*/ 13 w 436"/>
                <a:gd name="T73" fmla="*/ 112 h 454"/>
                <a:gd name="T74" fmla="*/ 5 w 436"/>
                <a:gd name="T75" fmla="*/ 155 h 454"/>
                <a:gd name="T76" fmla="*/ 0 w 436"/>
                <a:gd name="T77" fmla="*/ 103 h 454"/>
                <a:gd name="T78" fmla="*/ 28 w 436"/>
                <a:gd name="T79" fmla="*/ 53 h 454"/>
                <a:gd name="T80" fmla="*/ 0 w 436"/>
                <a:gd name="T81" fmla="*/ 98 h 454"/>
                <a:gd name="T82" fmla="*/ 17 w 436"/>
                <a:gd name="T83" fmla="*/ 43 h 454"/>
                <a:gd name="T84" fmla="*/ 56 w 436"/>
                <a:gd name="T8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6" h="454">
                  <a:moveTo>
                    <a:pt x="93" y="9"/>
                  </a:moveTo>
                  <a:lnTo>
                    <a:pt x="80" y="19"/>
                  </a:lnTo>
                  <a:lnTo>
                    <a:pt x="67" y="24"/>
                  </a:lnTo>
                  <a:lnTo>
                    <a:pt x="52" y="40"/>
                  </a:lnTo>
                  <a:lnTo>
                    <a:pt x="49" y="50"/>
                  </a:lnTo>
                  <a:lnTo>
                    <a:pt x="48" y="64"/>
                  </a:lnTo>
                  <a:lnTo>
                    <a:pt x="48" y="77"/>
                  </a:lnTo>
                  <a:lnTo>
                    <a:pt x="44" y="98"/>
                  </a:lnTo>
                  <a:lnTo>
                    <a:pt x="40" y="119"/>
                  </a:lnTo>
                  <a:lnTo>
                    <a:pt x="38" y="142"/>
                  </a:lnTo>
                  <a:lnTo>
                    <a:pt x="44" y="117"/>
                  </a:lnTo>
                  <a:lnTo>
                    <a:pt x="47" y="101"/>
                  </a:lnTo>
                  <a:lnTo>
                    <a:pt x="50" y="89"/>
                  </a:lnTo>
                  <a:lnTo>
                    <a:pt x="56" y="109"/>
                  </a:lnTo>
                  <a:lnTo>
                    <a:pt x="64" y="130"/>
                  </a:lnTo>
                  <a:lnTo>
                    <a:pt x="68" y="142"/>
                  </a:lnTo>
                  <a:lnTo>
                    <a:pt x="67" y="164"/>
                  </a:lnTo>
                  <a:lnTo>
                    <a:pt x="66" y="188"/>
                  </a:lnTo>
                  <a:lnTo>
                    <a:pt x="67" y="211"/>
                  </a:lnTo>
                  <a:lnTo>
                    <a:pt x="69" y="185"/>
                  </a:lnTo>
                  <a:lnTo>
                    <a:pt x="70" y="167"/>
                  </a:lnTo>
                  <a:lnTo>
                    <a:pt x="74" y="152"/>
                  </a:lnTo>
                  <a:lnTo>
                    <a:pt x="92" y="189"/>
                  </a:lnTo>
                  <a:lnTo>
                    <a:pt x="107" y="211"/>
                  </a:lnTo>
                  <a:lnTo>
                    <a:pt x="114" y="220"/>
                  </a:lnTo>
                  <a:lnTo>
                    <a:pt x="124" y="235"/>
                  </a:lnTo>
                  <a:lnTo>
                    <a:pt x="161" y="243"/>
                  </a:lnTo>
                  <a:lnTo>
                    <a:pt x="178" y="245"/>
                  </a:lnTo>
                  <a:lnTo>
                    <a:pt x="173" y="253"/>
                  </a:lnTo>
                  <a:lnTo>
                    <a:pt x="162" y="261"/>
                  </a:lnTo>
                  <a:lnTo>
                    <a:pt x="124" y="279"/>
                  </a:lnTo>
                  <a:lnTo>
                    <a:pt x="156" y="269"/>
                  </a:lnTo>
                  <a:lnTo>
                    <a:pt x="174" y="257"/>
                  </a:lnTo>
                  <a:lnTo>
                    <a:pt x="191" y="247"/>
                  </a:lnTo>
                  <a:lnTo>
                    <a:pt x="190" y="270"/>
                  </a:lnTo>
                  <a:lnTo>
                    <a:pt x="183" y="282"/>
                  </a:lnTo>
                  <a:lnTo>
                    <a:pt x="164" y="291"/>
                  </a:lnTo>
                  <a:lnTo>
                    <a:pt x="185" y="290"/>
                  </a:lnTo>
                  <a:lnTo>
                    <a:pt x="185" y="298"/>
                  </a:lnTo>
                  <a:lnTo>
                    <a:pt x="183" y="306"/>
                  </a:lnTo>
                  <a:lnTo>
                    <a:pt x="174" y="312"/>
                  </a:lnTo>
                  <a:lnTo>
                    <a:pt x="144" y="326"/>
                  </a:lnTo>
                  <a:lnTo>
                    <a:pt x="185" y="314"/>
                  </a:lnTo>
                  <a:lnTo>
                    <a:pt x="194" y="312"/>
                  </a:lnTo>
                  <a:lnTo>
                    <a:pt x="203" y="314"/>
                  </a:lnTo>
                  <a:lnTo>
                    <a:pt x="202" y="320"/>
                  </a:lnTo>
                  <a:lnTo>
                    <a:pt x="192" y="327"/>
                  </a:lnTo>
                  <a:lnTo>
                    <a:pt x="167" y="338"/>
                  </a:lnTo>
                  <a:lnTo>
                    <a:pt x="203" y="327"/>
                  </a:lnTo>
                  <a:lnTo>
                    <a:pt x="212" y="317"/>
                  </a:lnTo>
                  <a:lnTo>
                    <a:pt x="222" y="319"/>
                  </a:lnTo>
                  <a:lnTo>
                    <a:pt x="230" y="323"/>
                  </a:lnTo>
                  <a:lnTo>
                    <a:pt x="227" y="330"/>
                  </a:lnTo>
                  <a:lnTo>
                    <a:pt x="219" y="335"/>
                  </a:lnTo>
                  <a:lnTo>
                    <a:pt x="202" y="344"/>
                  </a:lnTo>
                  <a:lnTo>
                    <a:pt x="227" y="337"/>
                  </a:lnTo>
                  <a:lnTo>
                    <a:pt x="240" y="328"/>
                  </a:lnTo>
                  <a:lnTo>
                    <a:pt x="258" y="332"/>
                  </a:lnTo>
                  <a:lnTo>
                    <a:pt x="312" y="348"/>
                  </a:lnTo>
                  <a:lnTo>
                    <a:pt x="358" y="362"/>
                  </a:lnTo>
                  <a:lnTo>
                    <a:pt x="392" y="375"/>
                  </a:lnTo>
                  <a:lnTo>
                    <a:pt x="404" y="391"/>
                  </a:lnTo>
                  <a:lnTo>
                    <a:pt x="419" y="413"/>
                  </a:lnTo>
                  <a:lnTo>
                    <a:pt x="435" y="453"/>
                  </a:lnTo>
                  <a:lnTo>
                    <a:pt x="276" y="453"/>
                  </a:lnTo>
                  <a:lnTo>
                    <a:pt x="264" y="451"/>
                  </a:lnTo>
                  <a:lnTo>
                    <a:pt x="305" y="444"/>
                  </a:lnTo>
                  <a:lnTo>
                    <a:pt x="368" y="423"/>
                  </a:lnTo>
                  <a:lnTo>
                    <a:pt x="293" y="442"/>
                  </a:lnTo>
                  <a:lnTo>
                    <a:pt x="259" y="448"/>
                  </a:lnTo>
                  <a:lnTo>
                    <a:pt x="234" y="444"/>
                  </a:lnTo>
                  <a:lnTo>
                    <a:pt x="272" y="438"/>
                  </a:lnTo>
                  <a:lnTo>
                    <a:pt x="351" y="416"/>
                  </a:lnTo>
                  <a:lnTo>
                    <a:pt x="266" y="436"/>
                  </a:lnTo>
                  <a:lnTo>
                    <a:pt x="228" y="442"/>
                  </a:lnTo>
                  <a:lnTo>
                    <a:pt x="222" y="440"/>
                  </a:lnTo>
                  <a:lnTo>
                    <a:pt x="257" y="430"/>
                  </a:lnTo>
                  <a:lnTo>
                    <a:pt x="315" y="406"/>
                  </a:lnTo>
                  <a:lnTo>
                    <a:pt x="247" y="430"/>
                  </a:lnTo>
                  <a:lnTo>
                    <a:pt x="212" y="439"/>
                  </a:lnTo>
                  <a:lnTo>
                    <a:pt x="62" y="437"/>
                  </a:lnTo>
                  <a:lnTo>
                    <a:pt x="44" y="433"/>
                  </a:lnTo>
                  <a:lnTo>
                    <a:pt x="26" y="428"/>
                  </a:lnTo>
                  <a:lnTo>
                    <a:pt x="9" y="414"/>
                  </a:lnTo>
                  <a:lnTo>
                    <a:pt x="6" y="399"/>
                  </a:lnTo>
                  <a:lnTo>
                    <a:pt x="4" y="385"/>
                  </a:lnTo>
                  <a:lnTo>
                    <a:pt x="8" y="365"/>
                  </a:lnTo>
                  <a:lnTo>
                    <a:pt x="19" y="339"/>
                  </a:lnTo>
                  <a:lnTo>
                    <a:pt x="28" y="319"/>
                  </a:lnTo>
                  <a:lnTo>
                    <a:pt x="32" y="300"/>
                  </a:lnTo>
                  <a:lnTo>
                    <a:pt x="44" y="298"/>
                  </a:lnTo>
                  <a:lnTo>
                    <a:pt x="55" y="311"/>
                  </a:lnTo>
                  <a:lnTo>
                    <a:pt x="88" y="332"/>
                  </a:lnTo>
                  <a:lnTo>
                    <a:pt x="59" y="309"/>
                  </a:lnTo>
                  <a:lnTo>
                    <a:pt x="50" y="296"/>
                  </a:lnTo>
                  <a:lnTo>
                    <a:pt x="54" y="282"/>
                  </a:lnTo>
                  <a:lnTo>
                    <a:pt x="93" y="273"/>
                  </a:lnTo>
                  <a:lnTo>
                    <a:pt x="120" y="260"/>
                  </a:lnTo>
                  <a:lnTo>
                    <a:pt x="88" y="271"/>
                  </a:lnTo>
                  <a:lnTo>
                    <a:pt x="54" y="278"/>
                  </a:lnTo>
                  <a:lnTo>
                    <a:pt x="56" y="259"/>
                  </a:lnTo>
                  <a:lnTo>
                    <a:pt x="70" y="245"/>
                  </a:lnTo>
                  <a:lnTo>
                    <a:pt x="81" y="224"/>
                  </a:lnTo>
                  <a:lnTo>
                    <a:pt x="67" y="243"/>
                  </a:lnTo>
                  <a:lnTo>
                    <a:pt x="52" y="256"/>
                  </a:lnTo>
                  <a:lnTo>
                    <a:pt x="36" y="254"/>
                  </a:lnTo>
                  <a:lnTo>
                    <a:pt x="27" y="219"/>
                  </a:lnTo>
                  <a:lnTo>
                    <a:pt x="15" y="184"/>
                  </a:lnTo>
                  <a:lnTo>
                    <a:pt x="9" y="160"/>
                  </a:lnTo>
                  <a:lnTo>
                    <a:pt x="9" y="138"/>
                  </a:lnTo>
                  <a:lnTo>
                    <a:pt x="13" y="112"/>
                  </a:lnTo>
                  <a:lnTo>
                    <a:pt x="9" y="126"/>
                  </a:lnTo>
                  <a:lnTo>
                    <a:pt x="6" y="142"/>
                  </a:lnTo>
                  <a:lnTo>
                    <a:pt x="5" y="155"/>
                  </a:lnTo>
                  <a:lnTo>
                    <a:pt x="1" y="132"/>
                  </a:lnTo>
                  <a:lnTo>
                    <a:pt x="0" y="115"/>
                  </a:lnTo>
                  <a:lnTo>
                    <a:pt x="0" y="103"/>
                  </a:lnTo>
                  <a:lnTo>
                    <a:pt x="6" y="86"/>
                  </a:lnTo>
                  <a:lnTo>
                    <a:pt x="15" y="69"/>
                  </a:lnTo>
                  <a:lnTo>
                    <a:pt x="28" y="53"/>
                  </a:lnTo>
                  <a:lnTo>
                    <a:pt x="14" y="66"/>
                  </a:lnTo>
                  <a:lnTo>
                    <a:pt x="7" y="77"/>
                  </a:lnTo>
                  <a:lnTo>
                    <a:pt x="0" y="98"/>
                  </a:lnTo>
                  <a:lnTo>
                    <a:pt x="1" y="83"/>
                  </a:lnTo>
                  <a:lnTo>
                    <a:pt x="6" y="64"/>
                  </a:lnTo>
                  <a:lnTo>
                    <a:pt x="17" y="43"/>
                  </a:lnTo>
                  <a:lnTo>
                    <a:pt x="26" y="22"/>
                  </a:lnTo>
                  <a:lnTo>
                    <a:pt x="39" y="12"/>
                  </a:lnTo>
                  <a:lnTo>
                    <a:pt x="56" y="0"/>
                  </a:lnTo>
                  <a:lnTo>
                    <a:pt x="75" y="1"/>
                  </a:lnTo>
                  <a:lnTo>
                    <a:pt x="93" y="9"/>
                  </a:lnTo>
                </a:path>
              </a:pathLst>
            </a:custGeom>
            <a:solidFill>
              <a:srgbClr val="FFA27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2" name="Freeform 80"/>
            <p:cNvSpPr>
              <a:spLocks/>
            </p:cNvSpPr>
            <p:nvPr/>
          </p:nvSpPr>
          <p:spPr bwMode="auto">
            <a:xfrm>
              <a:off x="595" y="2272"/>
              <a:ext cx="18" cy="38"/>
            </a:xfrm>
            <a:custGeom>
              <a:avLst/>
              <a:gdLst>
                <a:gd name="T0" fmla="*/ 4 w 18"/>
                <a:gd name="T1" fmla="*/ 0 h 38"/>
                <a:gd name="T2" fmla="*/ 17 w 18"/>
                <a:gd name="T3" fmla="*/ 2 h 38"/>
                <a:gd name="T4" fmla="*/ 17 w 18"/>
                <a:gd name="T5" fmla="*/ 17 h 38"/>
                <a:gd name="T6" fmla="*/ 15 w 18"/>
                <a:gd name="T7" fmla="*/ 32 h 38"/>
                <a:gd name="T8" fmla="*/ 3 w 18"/>
                <a:gd name="T9" fmla="*/ 37 h 38"/>
                <a:gd name="T10" fmla="*/ 0 w 18"/>
                <a:gd name="T11" fmla="*/ 31 h 38"/>
                <a:gd name="T12" fmla="*/ 0 w 18"/>
                <a:gd name="T13" fmla="*/ 9 h 38"/>
                <a:gd name="T14" fmla="*/ 4 w 18"/>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8">
                  <a:moveTo>
                    <a:pt x="4" y="0"/>
                  </a:moveTo>
                  <a:lnTo>
                    <a:pt x="17" y="2"/>
                  </a:lnTo>
                  <a:lnTo>
                    <a:pt x="17" y="17"/>
                  </a:lnTo>
                  <a:lnTo>
                    <a:pt x="15" y="32"/>
                  </a:lnTo>
                  <a:lnTo>
                    <a:pt x="3" y="37"/>
                  </a:lnTo>
                  <a:lnTo>
                    <a:pt x="0" y="31"/>
                  </a:lnTo>
                  <a:lnTo>
                    <a:pt x="0" y="9"/>
                  </a:lnTo>
                  <a:lnTo>
                    <a:pt x="4"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3" name="Freeform 81"/>
            <p:cNvSpPr>
              <a:spLocks/>
            </p:cNvSpPr>
            <p:nvPr/>
          </p:nvSpPr>
          <p:spPr bwMode="auto">
            <a:xfrm>
              <a:off x="625" y="2401"/>
              <a:ext cx="204" cy="20"/>
            </a:xfrm>
            <a:custGeom>
              <a:avLst/>
              <a:gdLst>
                <a:gd name="T0" fmla="*/ 203 w 204"/>
                <a:gd name="T1" fmla="*/ 0 h 20"/>
                <a:gd name="T2" fmla="*/ 148 w 204"/>
                <a:gd name="T3" fmla="*/ 9 h 20"/>
                <a:gd name="T4" fmla="*/ 106 w 204"/>
                <a:gd name="T5" fmla="*/ 14 h 20"/>
                <a:gd name="T6" fmla="*/ 63 w 204"/>
                <a:gd name="T7" fmla="*/ 16 h 20"/>
                <a:gd name="T8" fmla="*/ 31 w 204"/>
                <a:gd name="T9" fmla="*/ 17 h 20"/>
                <a:gd name="T10" fmla="*/ 0 w 204"/>
                <a:gd name="T11" fmla="*/ 16 h 20"/>
                <a:gd name="T12" fmla="*/ 30 w 204"/>
                <a:gd name="T13" fmla="*/ 19 h 20"/>
                <a:gd name="T14" fmla="*/ 79 w 204"/>
                <a:gd name="T15" fmla="*/ 19 h 20"/>
                <a:gd name="T16" fmla="*/ 132 w 204"/>
                <a:gd name="T17" fmla="*/ 14 h 20"/>
                <a:gd name="T18" fmla="*/ 159 w 204"/>
                <a:gd name="T19" fmla="*/ 10 h 20"/>
                <a:gd name="T20" fmla="*/ 203 w 204"/>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20">
                  <a:moveTo>
                    <a:pt x="203" y="0"/>
                  </a:moveTo>
                  <a:lnTo>
                    <a:pt x="148" y="9"/>
                  </a:lnTo>
                  <a:lnTo>
                    <a:pt x="106" y="14"/>
                  </a:lnTo>
                  <a:lnTo>
                    <a:pt x="63" y="16"/>
                  </a:lnTo>
                  <a:lnTo>
                    <a:pt x="31" y="17"/>
                  </a:lnTo>
                  <a:lnTo>
                    <a:pt x="0" y="16"/>
                  </a:lnTo>
                  <a:lnTo>
                    <a:pt x="30" y="19"/>
                  </a:lnTo>
                  <a:lnTo>
                    <a:pt x="79" y="19"/>
                  </a:lnTo>
                  <a:lnTo>
                    <a:pt x="132" y="14"/>
                  </a:lnTo>
                  <a:lnTo>
                    <a:pt x="159" y="10"/>
                  </a:lnTo>
                  <a:lnTo>
                    <a:pt x="203" y="0"/>
                  </a:lnTo>
                </a:path>
              </a:pathLst>
            </a:custGeom>
            <a:solidFill>
              <a:srgbClr val="000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4" name="Freeform 82"/>
            <p:cNvSpPr>
              <a:spLocks/>
            </p:cNvSpPr>
            <p:nvPr/>
          </p:nvSpPr>
          <p:spPr bwMode="auto">
            <a:xfrm>
              <a:off x="584" y="1839"/>
              <a:ext cx="182" cy="219"/>
            </a:xfrm>
            <a:custGeom>
              <a:avLst/>
              <a:gdLst>
                <a:gd name="T0" fmla="*/ 99 w 182"/>
                <a:gd name="T1" fmla="*/ 86 h 219"/>
                <a:gd name="T2" fmla="*/ 93 w 182"/>
                <a:gd name="T3" fmla="*/ 75 h 219"/>
                <a:gd name="T4" fmla="*/ 86 w 182"/>
                <a:gd name="T5" fmla="*/ 74 h 219"/>
                <a:gd name="T6" fmla="*/ 79 w 182"/>
                <a:gd name="T7" fmla="*/ 76 h 219"/>
                <a:gd name="T8" fmla="*/ 76 w 182"/>
                <a:gd name="T9" fmla="*/ 83 h 219"/>
                <a:gd name="T10" fmla="*/ 75 w 182"/>
                <a:gd name="T11" fmla="*/ 88 h 219"/>
                <a:gd name="T12" fmla="*/ 77 w 182"/>
                <a:gd name="T13" fmla="*/ 102 h 219"/>
                <a:gd name="T14" fmla="*/ 80 w 182"/>
                <a:gd name="T15" fmla="*/ 108 h 219"/>
                <a:gd name="T16" fmla="*/ 82 w 182"/>
                <a:gd name="T17" fmla="*/ 116 h 219"/>
                <a:gd name="T18" fmla="*/ 85 w 182"/>
                <a:gd name="T19" fmla="*/ 127 h 219"/>
                <a:gd name="T20" fmla="*/ 91 w 182"/>
                <a:gd name="T21" fmla="*/ 139 h 219"/>
                <a:gd name="T22" fmla="*/ 101 w 182"/>
                <a:gd name="T23" fmla="*/ 155 h 219"/>
                <a:gd name="T24" fmla="*/ 109 w 182"/>
                <a:gd name="T25" fmla="*/ 170 h 219"/>
                <a:gd name="T26" fmla="*/ 118 w 182"/>
                <a:gd name="T27" fmla="*/ 190 h 219"/>
                <a:gd name="T28" fmla="*/ 123 w 182"/>
                <a:gd name="T29" fmla="*/ 205 h 219"/>
                <a:gd name="T30" fmla="*/ 124 w 182"/>
                <a:gd name="T31" fmla="*/ 218 h 219"/>
                <a:gd name="T32" fmla="*/ 101 w 182"/>
                <a:gd name="T33" fmla="*/ 198 h 219"/>
                <a:gd name="T34" fmla="*/ 80 w 182"/>
                <a:gd name="T35" fmla="*/ 186 h 219"/>
                <a:gd name="T36" fmla="*/ 67 w 182"/>
                <a:gd name="T37" fmla="*/ 179 h 219"/>
                <a:gd name="T38" fmla="*/ 52 w 182"/>
                <a:gd name="T39" fmla="*/ 175 h 219"/>
                <a:gd name="T40" fmla="*/ 35 w 182"/>
                <a:gd name="T41" fmla="*/ 175 h 219"/>
                <a:gd name="T42" fmla="*/ 17 w 182"/>
                <a:gd name="T43" fmla="*/ 184 h 219"/>
                <a:gd name="T44" fmla="*/ 1 w 182"/>
                <a:gd name="T45" fmla="*/ 201 h 219"/>
                <a:gd name="T46" fmla="*/ 0 w 182"/>
                <a:gd name="T47" fmla="*/ 187 h 219"/>
                <a:gd name="T48" fmla="*/ 9 w 182"/>
                <a:gd name="T49" fmla="*/ 171 h 219"/>
                <a:gd name="T50" fmla="*/ 20 w 182"/>
                <a:gd name="T51" fmla="*/ 152 h 219"/>
                <a:gd name="T52" fmla="*/ 25 w 182"/>
                <a:gd name="T53" fmla="*/ 138 h 219"/>
                <a:gd name="T54" fmla="*/ 26 w 182"/>
                <a:gd name="T55" fmla="*/ 125 h 219"/>
                <a:gd name="T56" fmla="*/ 23 w 182"/>
                <a:gd name="T57" fmla="*/ 114 h 219"/>
                <a:gd name="T58" fmla="*/ 17 w 182"/>
                <a:gd name="T59" fmla="*/ 106 h 219"/>
                <a:gd name="T60" fmla="*/ 11 w 182"/>
                <a:gd name="T61" fmla="*/ 92 h 219"/>
                <a:gd name="T62" fmla="*/ 10 w 182"/>
                <a:gd name="T63" fmla="*/ 83 h 219"/>
                <a:gd name="T64" fmla="*/ 6 w 182"/>
                <a:gd name="T65" fmla="*/ 71 h 219"/>
                <a:gd name="T66" fmla="*/ 5 w 182"/>
                <a:gd name="T67" fmla="*/ 57 h 219"/>
                <a:gd name="T68" fmla="*/ 8 w 182"/>
                <a:gd name="T69" fmla="*/ 47 h 219"/>
                <a:gd name="T70" fmla="*/ 14 w 182"/>
                <a:gd name="T71" fmla="*/ 38 h 219"/>
                <a:gd name="T72" fmla="*/ 20 w 182"/>
                <a:gd name="T73" fmla="*/ 25 h 219"/>
                <a:gd name="T74" fmla="*/ 30 w 182"/>
                <a:gd name="T75" fmla="*/ 15 h 219"/>
                <a:gd name="T76" fmla="*/ 41 w 182"/>
                <a:gd name="T77" fmla="*/ 8 h 219"/>
                <a:gd name="T78" fmla="*/ 59 w 182"/>
                <a:gd name="T79" fmla="*/ 4 h 219"/>
                <a:gd name="T80" fmla="*/ 77 w 182"/>
                <a:gd name="T81" fmla="*/ 0 h 219"/>
                <a:gd name="T82" fmla="*/ 107 w 182"/>
                <a:gd name="T83" fmla="*/ 0 h 219"/>
                <a:gd name="T84" fmla="*/ 122 w 182"/>
                <a:gd name="T85" fmla="*/ 2 h 219"/>
                <a:gd name="T86" fmla="*/ 139 w 182"/>
                <a:gd name="T87" fmla="*/ 6 h 219"/>
                <a:gd name="T88" fmla="*/ 154 w 182"/>
                <a:gd name="T89" fmla="*/ 11 h 219"/>
                <a:gd name="T90" fmla="*/ 163 w 182"/>
                <a:gd name="T91" fmla="*/ 18 h 219"/>
                <a:gd name="T92" fmla="*/ 175 w 182"/>
                <a:gd name="T93" fmla="*/ 27 h 219"/>
                <a:gd name="T94" fmla="*/ 180 w 182"/>
                <a:gd name="T95" fmla="*/ 41 h 219"/>
                <a:gd name="T96" fmla="*/ 181 w 182"/>
                <a:gd name="T97" fmla="*/ 53 h 219"/>
                <a:gd name="T98" fmla="*/ 177 w 182"/>
                <a:gd name="T99" fmla="*/ 63 h 219"/>
                <a:gd name="T100" fmla="*/ 165 w 182"/>
                <a:gd name="T101" fmla="*/ 53 h 219"/>
                <a:gd name="T102" fmla="*/ 149 w 182"/>
                <a:gd name="T103" fmla="*/ 47 h 219"/>
                <a:gd name="T104" fmla="*/ 129 w 182"/>
                <a:gd name="T105" fmla="*/ 45 h 219"/>
                <a:gd name="T106" fmla="*/ 134 w 182"/>
                <a:gd name="T107" fmla="*/ 63 h 219"/>
                <a:gd name="T108" fmla="*/ 112 w 182"/>
                <a:gd name="T109" fmla="*/ 57 h 219"/>
                <a:gd name="T110" fmla="*/ 118 w 182"/>
                <a:gd name="T111" fmla="*/ 71 h 219"/>
                <a:gd name="T112" fmla="*/ 102 w 182"/>
                <a:gd name="T113" fmla="*/ 70 h 219"/>
                <a:gd name="T114" fmla="*/ 99 w 182"/>
                <a:gd name="T115" fmla="*/ 8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9">
                  <a:moveTo>
                    <a:pt x="99" y="86"/>
                  </a:moveTo>
                  <a:lnTo>
                    <a:pt x="93" y="75"/>
                  </a:lnTo>
                  <a:lnTo>
                    <a:pt x="86" y="74"/>
                  </a:lnTo>
                  <a:lnTo>
                    <a:pt x="79" y="76"/>
                  </a:lnTo>
                  <a:lnTo>
                    <a:pt x="76" y="83"/>
                  </a:lnTo>
                  <a:lnTo>
                    <a:pt x="75" y="88"/>
                  </a:lnTo>
                  <a:lnTo>
                    <a:pt x="77" y="102"/>
                  </a:lnTo>
                  <a:lnTo>
                    <a:pt x="80" y="108"/>
                  </a:lnTo>
                  <a:lnTo>
                    <a:pt x="82" y="116"/>
                  </a:lnTo>
                  <a:lnTo>
                    <a:pt x="85" y="127"/>
                  </a:lnTo>
                  <a:lnTo>
                    <a:pt x="91" y="139"/>
                  </a:lnTo>
                  <a:lnTo>
                    <a:pt x="101" y="155"/>
                  </a:lnTo>
                  <a:lnTo>
                    <a:pt x="109" y="170"/>
                  </a:lnTo>
                  <a:lnTo>
                    <a:pt x="118" y="190"/>
                  </a:lnTo>
                  <a:lnTo>
                    <a:pt x="123" y="205"/>
                  </a:lnTo>
                  <a:lnTo>
                    <a:pt x="124" y="218"/>
                  </a:lnTo>
                  <a:lnTo>
                    <a:pt x="101" y="198"/>
                  </a:lnTo>
                  <a:lnTo>
                    <a:pt x="80" y="186"/>
                  </a:lnTo>
                  <a:lnTo>
                    <a:pt x="67" y="179"/>
                  </a:lnTo>
                  <a:lnTo>
                    <a:pt x="52" y="175"/>
                  </a:lnTo>
                  <a:lnTo>
                    <a:pt x="35" y="175"/>
                  </a:lnTo>
                  <a:lnTo>
                    <a:pt x="17" y="184"/>
                  </a:lnTo>
                  <a:lnTo>
                    <a:pt x="1" y="201"/>
                  </a:lnTo>
                  <a:lnTo>
                    <a:pt x="0" y="187"/>
                  </a:lnTo>
                  <a:lnTo>
                    <a:pt x="9" y="171"/>
                  </a:lnTo>
                  <a:lnTo>
                    <a:pt x="20" y="152"/>
                  </a:lnTo>
                  <a:lnTo>
                    <a:pt x="25" y="138"/>
                  </a:lnTo>
                  <a:lnTo>
                    <a:pt x="26" y="125"/>
                  </a:lnTo>
                  <a:lnTo>
                    <a:pt x="23" y="114"/>
                  </a:lnTo>
                  <a:lnTo>
                    <a:pt x="17" y="106"/>
                  </a:lnTo>
                  <a:lnTo>
                    <a:pt x="11" y="92"/>
                  </a:lnTo>
                  <a:lnTo>
                    <a:pt x="10" y="83"/>
                  </a:lnTo>
                  <a:lnTo>
                    <a:pt x="6" y="71"/>
                  </a:lnTo>
                  <a:lnTo>
                    <a:pt x="5" y="57"/>
                  </a:lnTo>
                  <a:lnTo>
                    <a:pt x="8" y="47"/>
                  </a:lnTo>
                  <a:lnTo>
                    <a:pt x="14" y="38"/>
                  </a:lnTo>
                  <a:lnTo>
                    <a:pt x="20" y="25"/>
                  </a:lnTo>
                  <a:lnTo>
                    <a:pt x="30" y="15"/>
                  </a:lnTo>
                  <a:lnTo>
                    <a:pt x="41" y="8"/>
                  </a:lnTo>
                  <a:lnTo>
                    <a:pt x="59" y="4"/>
                  </a:lnTo>
                  <a:lnTo>
                    <a:pt x="77" y="0"/>
                  </a:lnTo>
                  <a:lnTo>
                    <a:pt x="107" y="0"/>
                  </a:lnTo>
                  <a:lnTo>
                    <a:pt x="122" y="2"/>
                  </a:lnTo>
                  <a:lnTo>
                    <a:pt x="139" y="6"/>
                  </a:lnTo>
                  <a:lnTo>
                    <a:pt x="154" y="11"/>
                  </a:lnTo>
                  <a:lnTo>
                    <a:pt x="163" y="18"/>
                  </a:lnTo>
                  <a:lnTo>
                    <a:pt x="175" y="27"/>
                  </a:lnTo>
                  <a:lnTo>
                    <a:pt x="180" y="41"/>
                  </a:lnTo>
                  <a:lnTo>
                    <a:pt x="181" y="53"/>
                  </a:lnTo>
                  <a:lnTo>
                    <a:pt x="177" y="63"/>
                  </a:lnTo>
                  <a:lnTo>
                    <a:pt x="165" y="53"/>
                  </a:lnTo>
                  <a:lnTo>
                    <a:pt x="149" y="47"/>
                  </a:lnTo>
                  <a:lnTo>
                    <a:pt x="129" y="45"/>
                  </a:lnTo>
                  <a:lnTo>
                    <a:pt x="134" y="63"/>
                  </a:lnTo>
                  <a:lnTo>
                    <a:pt x="112" y="57"/>
                  </a:lnTo>
                  <a:lnTo>
                    <a:pt x="118" y="71"/>
                  </a:lnTo>
                  <a:lnTo>
                    <a:pt x="102" y="70"/>
                  </a:lnTo>
                  <a:lnTo>
                    <a:pt x="99" y="86"/>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5" name="Freeform 83"/>
            <p:cNvSpPr>
              <a:spLocks/>
            </p:cNvSpPr>
            <p:nvPr/>
          </p:nvSpPr>
          <p:spPr bwMode="auto">
            <a:xfrm>
              <a:off x="512" y="2183"/>
              <a:ext cx="143" cy="233"/>
            </a:xfrm>
            <a:custGeom>
              <a:avLst/>
              <a:gdLst>
                <a:gd name="T0" fmla="*/ 79 w 143"/>
                <a:gd name="T1" fmla="*/ 34 h 233"/>
                <a:gd name="T2" fmla="*/ 53 w 143"/>
                <a:gd name="T3" fmla="*/ 31 h 233"/>
                <a:gd name="T4" fmla="*/ 37 w 143"/>
                <a:gd name="T5" fmla="*/ 26 h 233"/>
                <a:gd name="T6" fmla="*/ 32 w 143"/>
                <a:gd name="T7" fmla="*/ 17 h 233"/>
                <a:gd name="T8" fmla="*/ 32 w 143"/>
                <a:gd name="T9" fmla="*/ 10 h 233"/>
                <a:gd name="T10" fmla="*/ 28 w 143"/>
                <a:gd name="T11" fmla="*/ 4 h 233"/>
                <a:gd name="T12" fmla="*/ 14 w 143"/>
                <a:gd name="T13" fmla="*/ 0 h 233"/>
                <a:gd name="T14" fmla="*/ 0 w 143"/>
                <a:gd name="T15" fmla="*/ 1 h 233"/>
                <a:gd name="T16" fmla="*/ 17 w 143"/>
                <a:gd name="T17" fmla="*/ 181 h 233"/>
                <a:gd name="T18" fmla="*/ 28 w 143"/>
                <a:gd name="T19" fmla="*/ 197 h 233"/>
                <a:gd name="T20" fmla="*/ 43 w 143"/>
                <a:gd name="T21" fmla="*/ 213 h 233"/>
                <a:gd name="T22" fmla="*/ 63 w 143"/>
                <a:gd name="T23" fmla="*/ 226 h 233"/>
                <a:gd name="T24" fmla="*/ 87 w 143"/>
                <a:gd name="T25" fmla="*/ 230 h 233"/>
                <a:gd name="T26" fmla="*/ 120 w 143"/>
                <a:gd name="T27" fmla="*/ 232 h 233"/>
                <a:gd name="T28" fmla="*/ 138 w 143"/>
                <a:gd name="T29" fmla="*/ 228 h 233"/>
                <a:gd name="T30" fmla="*/ 142 w 143"/>
                <a:gd name="T31" fmla="*/ 216 h 233"/>
                <a:gd name="T32" fmla="*/ 140 w 143"/>
                <a:gd name="T33" fmla="*/ 200 h 233"/>
                <a:gd name="T34" fmla="*/ 127 w 143"/>
                <a:gd name="T35" fmla="*/ 149 h 233"/>
                <a:gd name="T36" fmla="*/ 115 w 143"/>
                <a:gd name="T37" fmla="*/ 99 h 233"/>
                <a:gd name="T38" fmla="*/ 110 w 143"/>
                <a:gd name="T39" fmla="*/ 61 h 233"/>
                <a:gd name="T40" fmla="*/ 110 w 143"/>
                <a:gd name="T41" fmla="*/ 51 h 233"/>
                <a:gd name="T42" fmla="*/ 103 w 143"/>
                <a:gd name="T43" fmla="*/ 37 h 233"/>
                <a:gd name="T44" fmla="*/ 94 w 143"/>
                <a:gd name="T45" fmla="*/ 34 h 233"/>
                <a:gd name="T46" fmla="*/ 79 w 143"/>
                <a:gd name="T47" fmla="*/ 3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33">
                  <a:moveTo>
                    <a:pt x="79" y="34"/>
                  </a:moveTo>
                  <a:lnTo>
                    <a:pt x="53" y="31"/>
                  </a:lnTo>
                  <a:lnTo>
                    <a:pt x="37" y="26"/>
                  </a:lnTo>
                  <a:lnTo>
                    <a:pt x="32" y="17"/>
                  </a:lnTo>
                  <a:lnTo>
                    <a:pt x="32" y="10"/>
                  </a:lnTo>
                  <a:lnTo>
                    <a:pt x="28" y="4"/>
                  </a:lnTo>
                  <a:lnTo>
                    <a:pt x="14" y="0"/>
                  </a:lnTo>
                  <a:lnTo>
                    <a:pt x="0" y="1"/>
                  </a:lnTo>
                  <a:lnTo>
                    <a:pt x="17" y="181"/>
                  </a:lnTo>
                  <a:lnTo>
                    <a:pt x="28" y="197"/>
                  </a:lnTo>
                  <a:lnTo>
                    <a:pt x="43" y="213"/>
                  </a:lnTo>
                  <a:lnTo>
                    <a:pt x="63" y="226"/>
                  </a:lnTo>
                  <a:lnTo>
                    <a:pt x="87" y="230"/>
                  </a:lnTo>
                  <a:lnTo>
                    <a:pt x="120" y="232"/>
                  </a:lnTo>
                  <a:lnTo>
                    <a:pt x="138" y="228"/>
                  </a:lnTo>
                  <a:lnTo>
                    <a:pt x="142" y="216"/>
                  </a:lnTo>
                  <a:lnTo>
                    <a:pt x="140" y="200"/>
                  </a:lnTo>
                  <a:lnTo>
                    <a:pt x="127" y="149"/>
                  </a:lnTo>
                  <a:lnTo>
                    <a:pt x="115" y="99"/>
                  </a:lnTo>
                  <a:lnTo>
                    <a:pt x="110" y="61"/>
                  </a:lnTo>
                  <a:lnTo>
                    <a:pt x="110" y="51"/>
                  </a:lnTo>
                  <a:lnTo>
                    <a:pt x="103" y="37"/>
                  </a:lnTo>
                  <a:lnTo>
                    <a:pt x="94" y="34"/>
                  </a:lnTo>
                  <a:lnTo>
                    <a:pt x="79" y="34"/>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96" name="Freeform 84"/>
            <p:cNvSpPr>
              <a:spLocks/>
            </p:cNvSpPr>
            <p:nvPr/>
          </p:nvSpPr>
          <p:spPr bwMode="auto">
            <a:xfrm>
              <a:off x="515" y="2194"/>
              <a:ext cx="119" cy="209"/>
            </a:xfrm>
            <a:custGeom>
              <a:avLst/>
              <a:gdLst>
                <a:gd name="T0" fmla="*/ 77 w 119"/>
                <a:gd name="T1" fmla="*/ 42 h 209"/>
                <a:gd name="T2" fmla="*/ 55 w 119"/>
                <a:gd name="T3" fmla="*/ 40 h 209"/>
                <a:gd name="T4" fmla="*/ 32 w 119"/>
                <a:gd name="T5" fmla="*/ 35 h 209"/>
                <a:gd name="T6" fmla="*/ 18 w 119"/>
                <a:gd name="T7" fmla="*/ 27 h 209"/>
                <a:gd name="T8" fmla="*/ 10 w 119"/>
                <a:gd name="T9" fmla="*/ 20 h 209"/>
                <a:gd name="T10" fmla="*/ 0 w 119"/>
                <a:gd name="T11" fmla="*/ 0 h 209"/>
                <a:gd name="T12" fmla="*/ 15 w 119"/>
                <a:gd name="T13" fmla="*/ 160 h 209"/>
                <a:gd name="T14" fmla="*/ 25 w 119"/>
                <a:gd name="T15" fmla="*/ 175 h 209"/>
                <a:gd name="T16" fmla="*/ 36 w 119"/>
                <a:gd name="T17" fmla="*/ 189 h 209"/>
                <a:gd name="T18" fmla="*/ 50 w 119"/>
                <a:gd name="T19" fmla="*/ 199 h 209"/>
                <a:gd name="T20" fmla="*/ 62 w 119"/>
                <a:gd name="T21" fmla="*/ 204 h 209"/>
                <a:gd name="T22" fmla="*/ 77 w 119"/>
                <a:gd name="T23" fmla="*/ 206 h 209"/>
                <a:gd name="T24" fmla="*/ 91 w 119"/>
                <a:gd name="T25" fmla="*/ 208 h 209"/>
                <a:gd name="T26" fmla="*/ 107 w 119"/>
                <a:gd name="T27" fmla="*/ 208 h 209"/>
                <a:gd name="T28" fmla="*/ 114 w 119"/>
                <a:gd name="T29" fmla="*/ 206 h 209"/>
                <a:gd name="T30" fmla="*/ 118 w 119"/>
                <a:gd name="T31" fmla="*/ 199 h 209"/>
                <a:gd name="T32" fmla="*/ 116 w 119"/>
                <a:gd name="T33" fmla="*/ 186 h 209"/>
                <a:gd name="T34" fmla="*/ 106 w 119"/>
                <a:gd name="T35" fmla="*/ 158 h 209"/>
                <a:gd name="T36" fmla="*/ 89 w 119"/>
                <a:gd name="T37" fmla="*/ 62 h 209"/>
                <a:gd name="T38" fmla="*/ 86 w 119"/>
                <a:gd name="T39" fmla="*/ 49 h 209"/>
                <a:gd name="T40" fmla="*/ 77 w 119"/>
                <a:gd name="T41" fmla="*/ 4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09">
                  <a:moveTo>
                    <a:pt x="77" y="42"/>
                  </a:moveTo>
                  <a:lnTo>
                    <a:pt x="55" y="40"/>
                  </a:lnTo>
                  <a:lnTo>
                    <a:pt x="32" y="35"/>
                  </a:lnTo>
                  <a:lnTo>
                    <a:pt x="18" y="27"/>
                  </a:lnTo>
                  <a:lnTo>
                    <a:pt x="10" y="20"/>
                  </a:lnTo>
                  <a:lnTo>
                    <a:pt x="0" y="0"/>
                  </a:lnTo>
                  <a:lnTo>
                    <a:pt x="15" y="160"/>
                  </a:lnTo>
                  <a:lnTo>
                    <a:pt x="25" y="175"/>
                  </a:lnTo>
                  <a:lnTo>
                    <a:pt x="36" y="189"/>
                  </a:lnTo>
                  <a:lnTo>
                    <a:pt x="50" y="199"/>
                  </a:lnTo>
                  <a:lnTo>
                    <a:pt x="62" y="204"/>
                  </a:lnTo>
                  <a:lnTo>
                    <a:pt x="77" y="206"/>
                  </a:lnTo>
                  <a:lnTo>
                    <a:pt x="91" y="208"/>
                  </a:lnTo>
                  <a:lnTo>
                    <a:pt x="107" y="208"/>
                  </a:lnTo>
                  <a:lnTo>
                    <a:pt x="114" y="206"/>
                  </a:lnTo>
                  <a:lnTo>
                    <a:pt x="118" y="199"/>
                  </a:lnTo>
                  <a:lnTo>
                    <a:pt x="116" y="186"/>
                  </a:lnTo>
                  <a:lnTo>
                    <a:pt x="106" y="158"/>
                  </a:lnTo>
                  <a:lnTo>
                    <a:pt x="89" y="62"/>
                  </a:lnTo>
                  <a:lnTo>
                    <a:pt x="86" y="49"/>
                  </a:lnTo>
                  <a:lnTo>
                    <a:pt x="77" y="42"/>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92597" name="Group 85"/>
          <p:cNvGrpSpPr>
            <a:grpSpLocks/>
          </p:cNvGrpSpPr>
          <p:nvPr/>
        </p:nvGrpSpPr>
        <p:grpSpPr bwMode="auto">
          <a:xfrm>
            <a:off x="4200525" y="1390650"/>
            <a:ext cx="952500" cy="971550"/>
            <a:chOff x="2646" y="876"/>
            <a:chExt cx="600" cy="612"/>
          </a:xfrm>
        </p:grpSpPr>
        <p:sp>
          <p:nvSpPr>
            <p:cNvPr id="192598" name="AutoShape 86"/>
            <p:cNvSpPr>
              <a:spLocks noChangeArrowheads="1"/>
            </p:cNvSpPr>
            <p:nvPr/>
          </p:nvSpPr>
          <p:spPr bwMode="auto">
            <a:xfrm>
              <a:off x="2646" y="876"/>
              <a:ext cx="600" cy="612"/>
            </a:xfrm>
            <a:prstGeom prst="roundRect">
              <a:avLst>
                <a:gd name="adj" fmla="val 12495"/>
              </a:avLst>
            </a:prstGeom>
            <a:solidFill>
              <a:srgbClr val="D49FFF"/>
            </a:solidFill>
            <a:ln w="1270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92599" name="Group 87"/>
            <p:cNvGrpSpPr>
              <a:grpSpLocks/>
            </p:cNvGrpSpPr>
            <p:nvPr/>
          </p:nvGrpSpPr>
          <p:grpSpPr bwMode="auto">
            <a:xfrm>
              <a:off x="2693" y="929"/>
              <a:ext cx="505" cy="515"/>
              <a:chOff x="2693" y="929"/>
              <a:chExt cx="505" cy="515"/>
            </a:xfrm>
          </p:grpSpPr>
          <p:sp>
            <p:nvSpPr>
              <p:cNvPr id="192600" name="Rectangle 88"/>
              <p:cNvSpPr>
                <a:spLocks noChangeArrowheads="1"/>
              </p:cNvSpPr>
              <p:nvPr/>
            </p:nvSpPr>
            <p:spPr bwMode="auto">
              <a:xfrm>
                <a:off x="2693" y="929"/>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1" name="AutoShape 89"/>
              <p:cNvSpPr>
                <a:spLocks noChangeArrowheads="1"/>
              </p:cNvSpPr>
              <p:nvPr/>
            </p:nvSpPr>
            <p:spPr bwMode="auto">
              <a:xfrm>
                <a:off x="2730" y="1140"/>
                <a:ext cx="147" cy="93"/>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2" name="AutoShape 90"/>
              <p:cNvSpPr>
                <a:spLocks noChangeArrowheads="1"/>
              </p:cNvSpPr>
              <p:nvPr/>
            </p:nvSpPr>
            <p:spPr bwMode="auto">
              <a:xfrm>
                <a:off x="2835" y="1394"/>
                <a:ext cx="50"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3" name="Oval 91"/>
              <p:cNvSpPr>
                <a:spLocks noChangeArrowheads="1"/>
              </p:cNvSpPr>
              <p:nvPr/>
            </p:nvSpPr>
            <p:spPr bwMode="auto">
              <a:xfrm>
                <a:off x="2864" y="958"/>
                <a:ext cx="21" cy="2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4" name="Rectangle 92"/>
              <p:cNvSpPr>
                <a:spLocks noChangeArrowheads="1"/>
              </p:cNvSpPr>
              <p:nvPr/>
            </p:nvSpPr>
            <p:spPr bwMode="auto">
              <a:xfrm>
                <a:off x="2978" y="929"/>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5" name="AutoShape 93"/>
              <p:cNvSpPr>
                <a:spLocks noChangeArrowheads="1"/>
              </p:cNvSpPr>
              <p:nvPr/>
            </p:nvSpPr>
            <p:spPr bwMode="auto">
              <a:xfrm>
                <a:off x="3121" y="1394"/>
                <a:ext cx="48"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6" name="Rectangle 94"/>
              <p:cNvSpPr>
                <a:spLocks noChangeArrowheads="1"/>
              </p:cNvSpPr>
              <p:nvPr/>
            </p:nvSpPr>
            <p:spPr bwMode="auto">
              <a:xfrm>
                <a:off x="2993" y="944"/>
                <a:ext cx="189" cy="133"/>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7" name="Oval 95"/>
              <p:cNvSpPr>
                <a:spLocks noChangeArrowheads="1"/>
              </p:cNvSpPr>
              <p:nvPr/>
            </p:nvSpPr>
            <p:spPr bwMode="auto">
              <a:xfrm>
                <a:off x="3006" y="987"/>
                <a:ext cx="49"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8" name="Oval 96"/>
              <p:cNvSpPr>
                <a:spLocks noChangeArrowheads="1"/>
              </p:cNvSpPr>
              <p:nvPr/>
            </p:nvSpPr>
            <p:spPr bwMode="auto">
              <a:xfrm>
                <a:off x="3121" y="987"/>
                <a:ext cx="48"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09" name="AutoShape 97"/>
              <p:cNvSpPr>
                <a:spLocks noChangeArrowheads="1"/>
              </p:cNvSpPr>
              <p:nvPr/>
            </p:nvSpPr>
            <p:spPr bwMode="auto">
              <a:xfrm>
                <a:off x="3056" y="961"/>
                <a:ext cx="63" cy="1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92610" name="Group 98"/>
          <p:cNvGrpSpPr>
            <a:grpSpLocks/>
          </p:cNvGrpSpPr>
          <p:nvPr/>
        </p:nvGrpSpPr>
        <p:grpSpPr bwMode="auto">
          <a:xfrm>
            <a:off x="7172325" y="2444750"/>
            <a:ext cx="952500" cy="971550"/>
            <a:chOff x="4518" y="1540"/>
            <a:chExt cx="600" cy="612"/>
          </a:xfrm>
        </p:grpSpPr>
        <p:sp>
          <p:nvSpPr>
            <p:cNvPr id="192611" name="AutoShape 99"/>
            <p:cNvSpPr>
              <a:spLocks noChangeArrowheads="1"/>
            </p:cNvSpPr>
            <p:nvPr/>
          </p:nvSpPr>
          <p:spPr bwMode="auto">
            <a:xfrm>
              <a:off x="4518" y="1540"/>
              <a:ext cx="600" cy="612"/>
            </a:xfrm>
            <a:prstGeom prst="roundRect">
              <a:avLst>
                <a:gd name="adj" fmla="val 12495"/>
              </a:avLst>
            </a:prstGeom>
            <a:solidFill>
              <a:srgbClr val="F95AB7"/>
            </a:solidFill>
            <a:ln w="1270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92612" name="Group 100"/>
            <p:cNvGrpSpPr>
              <a:grpSpLocks/>
            </p:cNvGrpSpPr>
            <p:nvPr/>
          </p:nvGrpSpPr>
          <p:grpSpPr bwMode="auto">
            <a:xfrm>
              <a:off x="4565" y="1593"/>
              <a:ext cx="505" cy="515"/>
              <a:chOff x="4565" y="1593"/>
              <a:chExt cx="505" cy="515"/>
            </a:xfrm>
          </p:grpSpPr>
          <p:sp>
            <p:nvSpPr>
              <p:cNvPr id="192613" name="Rectangle 101"/>
              <p:cNvSpPr>
                <a:spLocks noChangeArrowheads="1"/>
              </p:cNvSpPr>
              <p:nvPr/>
            </p:nvSpPr>
            <p:spPr bwMode="auto">
              <a:xfrm>
                <a:off x="4565" y="1593"/>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14" name="AutoShape 102"/>
              <p:cNvSpPr>
                <a:spLocks noChangeArrowheads="1"/>
              </p:cNvSpPr>
              <p:nvPr/>
            </p:nvSpPr>
            <p:spPr bwMode="auto">
              <a:xfrm>
                <a:off x="4602" y="1804"/>
                <a:ext cx="147" cy="93"/>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15" name="AutoShape 103"/>
              <p:cNvSpPr>
                <a:spLocks noChangeArrowheads="1"/>
              </p:cNvSpPr>
              <p:nvPr/>
            </p:nvSpPr>
            <p:spPr bwMode="auto">
              <a:xfrm>
                <a:off x="4707" y="2058"/>
                <a:ext cx="50"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16" name="Oval 104"/>
              <p:cNvSpPr>
                <a:spLocks noChangeArrowheads="1"/>
              </p:cNvSpPr>
              <p:nvPr/>
            </p:nvSpPr>
            <p:spPr bwMode="auto">
              <a:xfrm>
                <a:off x="4736" y="1622"/>
                <a:ext cx="21" cy="2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17" name="Rectangle 105"/>
              <p:cNvSpPr>
                <a:spLocks noChangeArrowheads="1"/>
              </p:cNvSpPr>
              <p:nvPr/>
            </p:nvSpPr>
            <p:spPr bwMode="auto">
              <a:xfrm>
                <a:off x="4850" y="1593"/>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18" name="AutoShape 106"/>
              <p:cNvSpPr>
                <a:spLocks noChangeArrowheads="1"/>
              </p:cNvSpPr>
              <p:nvPr/>
            </p:nvSpPr>
            <p:spPr bwMode="auto">
              <a:xfrm>
                <a:off x="4993" y="2058"/>
                <a:ext cx="48"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19" name="Rectangle 107"/>
              <p:cNvSpPr>
                <a:spLocks noChangeArrowheads="1"/>
              </p:cNvSpPr>
              <p:nvPr/>
            </p:nvSpPr>
            <p:spPr bwMode="auto">
              <a:xfrm>
                <a:off x="4865" y="1608"/>
                <a:ext cx="189" cy="133"/>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20" name="Oval 108"/>
              <p:cNvSpPr>
                <a:spLocks noChangeArrowheads="1"/>
              </p:cNvSpPr>
              <p:nvPr/>
            </p:nvSpPr>
            <p:spPr bwMode="auto">
              <a:xfrm>
                <a:off x="4878" y="1651"/>
                <a:ext cx="49"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21" name="Oval 109"/>
              <p:cNvSpPr>
                <a:spLocks noChangeArrowheads="1"/>
              </p:cNvSpPr>
              <p:nvPr/>
            </p:nvSpPr>
            <p:spPr bwMode="auto">
              <a:xfrm>
                <a:off x="4993" y="1651"/>
                <a:ext cx="48"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22" name="AutoShape 110"/>
              <p:cNvSpPr>
                <a:spLocks noChangeArrowheads="1"/>
              </p:cNvSpPr>
              <p:nvPr/>
            </p:nvSpPr>
            <p:spPr bwMode="auto">
              <a:xfrm>
                <a:off x="4928" y="1625"/>
                <a:ext cx="63" cy="1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92623" name="Group 111"/>
          <p:cNvGrpSpPr>
            <a:grpSpLocks/>
          </p:cNvGrpSpPr>
          <p:nvPr/>
        </p:nvGrpSpPr>
        <p:grpSpPr bwMode="auto">
          <a:xfrm>
            <a:off x="5559425" y="3429000"/>
            <a:ext cx="952500" cy="971550"/>
            <a:chOff x="3502" y="2160"/>
            <a:chExt cx="600" cy="612"/>
          </a:xfrm>
        </p:grpSpPr>
        <p:sp>
          <p:nvSpPr>
            <p:cNvPr id="192624" name="AutoShape 112"/>
            <p:cNvSpPr>
              <a:spLocks noChangeArrowheads="1"/>
            </p:cNvSpPr>
            <p:nvPr/>
          </p:nvSpPr>
          <p:spPr bwMode="auto">
            <a:xfrm>
              <a:off x="3502" y="2160"/>
              <a:ext cx="600" cy="612"/>
            </a:xfrm>
            <a:prstGeom prst="roundRect">
              <a:avLst>
                <a:gd name="adj" fmla="val 12495"/>
              </a:avLst>
            </a:prstGeom>
            <a:solidFill>
              <a:schemeClr val="hlink"/>
            </a:solidFill>
            <a:ln w="1270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92625" name="Group 113"/>
            <p:cNvGrpSpPr>
              <a:grpSpLocks/>
            </p:cNvGrpSpPr>
            <p:nvPr/>
          </p:nvGrpSpPr>
          <p:grpSpPr bwMode="auto">
            <a:xfrm>
              <a:off x="3549" y="2213"/>
              <a:ext cx="220" cy="515"/>
              <a:chOff x="3549" y="2213"/>
              <a:chExt cx="220" cy="515"/>
            </a:xfrm>
          </p:grpSpPr>
          <p:sp>
            <p:nvSpPr>
              <p:cNvPr id="192626" name="Rectangle 114"/>
              <p:cNvSpPr>
                <a:spLocks noChangeArrowheads="1"/>
              </p:cNvSpPr>
              <p:nvPr/>
            </p:nvSpPr>
            <p:spPr bwMode="auto">
              <a:xfrm>
                <a:off x="3549" y="2213"/>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27" name="AutoShape 115"/>
              <p:cNvSpPr>
                <a:spLocks noChangeArrowheads="1"/>
              </p:cNvSpPr>
              <p:nvPr/>
            </p:nvSpPr>
            <p:spPr bwMode="auto">
              <a:xfrm>
                <a:off x="3586" y="2424"/>
                <a:ext cx="147" cy="93"/>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28" name="AutoShape 116"/>
              <p:cNvSpPr>
                <a:spLocks noChangeArrowheads="1"/>
              </p:cNvSpPr>
              <p:nvPr/>
            </p:nvSpPr>
            <p:spPr bwMode="auto">
              <a:xfrm>
                <a:off x="3691" y="2678"/>
                <a:ext cx="50"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29" name="Oval 117"/>
              <p:cNvSpPr>
                <a:spLocks noChangeArrowheads="1"/>
              </p:cNvSpPr>
              <p:nvPr/>
            </p:nvSpPr>
            <p:spPr bwMode="auto">
              <a:xfrm>
                <a:off x="3720" y="2242"/>
                <a:ext cx="21" cy="2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2630" name="Rectangle 118"/>
            <p:cNvSpPr>
              <a:spLocks noChangeArrowheads="1"/>
            </p:cNvSpPr>
            <p:nvPr/>
          </p:nvSpPr>
          <p:spPr bwMode="auto">
            <a:xfrm>
              <a:off x="3834" y="2213"/>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31" name="AutoShape 119"/>
            <p:cNvSpPr>
              <a:spLocks noChangeArrowheads="1"/>
            </p:cNvSpPr>
            <p:nvPr/>
          </p:nvSpPr>
          <p:spPr bwMode="auto">
            <a:xfrm>
              <a:off x="3977" y="2678"/>
              <a:ext cx="48"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32" name="Rectangle 120"/>
            <p:cNvSpPr>
              <a:spLocks noChangeArrowheads="1"/>
            </p:cNvSpPr>
            <p:nvPr/>
          </p:nvSpPr>
          <p:spPr bwMode="auto">
            <a:xfrm>
              <a:off x="3849" y="2228"/>
              <a:ext cx="189" cy="133"/>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33" name="Oval 121"/>
            <p:cNvSpPr>
              <a:spLocks noChangeArrowheads="1"/>
            </p:cNvSpPr>
            <p:nvPr/>
          </p:nvSpPr>
          <p:spPr bwMode="auto">
            <a:xfrm>
              <a:off x="3862" y="2271"/>
              <a:ext cx="49"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34" name="Oval 122"/>
            <p:cNvSpPr>
              <a:spLocks noChangeArrowheads="1"/>
            </p:cNvSpPr>
            <p:nvPr/>
          </p:nvSpPr>
          <p:spPr bwMode="auto">
            <a:xfrm>
              <a:off x="3977" y="2271"/>
              <a:ext cx="48"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35" name="AutoShape 123"/>
            <p:cNvSpPr>
              <a:spLocks noChangeArrowheads="1"/>
            </p:cNvSpPr>
            <p:nvPr/>
          </p:nvSpPr>
          <p:spPr bwMode="auto">
            <a:xfrm>
              <a:off x="3912" y="2245"/>
              <a:ext cx="63" cy="1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2636" name="Rectangle 124"/>
          <p:cNvSpPr>
            <a:spLocks noChangeArrowheads="1"/>
          </p:cNvSpPr>
          <p:nvPr/>
        </p:nvSpPr>
        <p:spPr bwMode="auto">
          <a:xfrm>
            <a:off x="750888" y="3937000"/>
            <a:ext cx="1628775" cy="5429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t>HTTP Client</a:t>
            </a:r>
          </a:p>
          <a:p>
            <a:pPr algn="ctr"/>
            <a:r>
              <a:rPr lang="en-US" altLang="en-US" sz="1600"/>
              <a:t>(Web Browser)</a:t>
            </a:r>
          </a:p>
        </p:txBody>
      </p:sp>
      <p:sp>
        <p:nvSpPr>
          <p:cNvPr id="192637" name="Rectangle 125"/>
          <p:cNvSpPr>
            <a:spLocks noChangeArrowheads="1"/>
          </p:cNvSpPr>
          <p:nvPr/>
        </p:nvSpPr>
        <p:spPr bwMode="auto">
          <a:xfrm>
            <a:off x="3997325" y="2374900"/>
            <a:ext cx="1411288"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t>HTTP Server</a:t>
            </a:r>
          </a:p>
        </p:txBody>
      </p:sp>
      <p:sp>
        <p:nvSpPr>
          <p:cNvPr id="192638" name="Line 126"/>
          <p:cNvSpPr>
            <a:spLocks noChangeShapeType="1"/>
          </p:cNvSpPr>
          <p:nvPr/>
        </p:nvSpPr>
        <p:spPr bwMode="auto">
          <a:xfrm flipV="1">
            <a:off x="2422525" y="2127250"/>
            <a:ext cx="1625600" cy="96520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39" name="Line 127"/>
          <p:cNvSpPr>
            <a:spLocks noChangeShapeType="1"/>
          </p:cNvSpPr>
          <p:nvPr/>
        </p:nvSpPr>
        <p:spPr bwMode="auto">
          <a:xfrm flipV="1">
            <a:off x="2422525" y="2940050"/>
            <a:ext cx="4572000" cy="29210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40" name="Line 128"/>
          <p:cNvSpPr>
            <a:spLocks noChangeShapeType="1"/>
          </p:cNvSpPr>
          <p:nvPr/>
        </p:nvSpPr>
        <p:spPr bwMode="auto">
          <a:xfrm>
            <a:off x="2435225" y="3429000"/>
            <a:ext cx="2997200" cy="47625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41" name="Line 129"/>
          <p:cNvSpPr>
            <a:spLocks noChangeShapeType="1"/>
          </p:cNvSpPr>
          <p:nvPr/>
        </p:nvSpPr>
        <p:spPr bwMode="auto">
          <a:xfrm>
            <a:off x="2435225" y="3587750"/>
            <a:ext cx="63500" cy="137160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42" name="Rectangle 130"/>
          <p:cNvSpPr>
            <a:spLocks noChangeArrowheads="1"/>
          </p:cNvSpPr>
          <p:nvPr/>
        </p:nvSpPr>
        <p:spPr bwMode="auto">
          <a:xfrm>
            <a:off x="6981825" y="3481388"/>
            <a:ext cx="1411288" cy="3222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t>HTTP Server</a:t>
            </a:r>
          </a:p>
        </p:txBody>
      </p:sp>
      <p:sp>
        <p:nvSpPr>
          <p:cNvPr id="192643" name="Rectangle 131"/>
          <p:cNvSpPr>
            <a:spLocks noChangeArrowheads="1"/>
          </p:cNvSpPr>
          <p:nvPr/>
        </p:nvSpPr>
        <p:spPr bwMode="auto">
          <a:xfrm>
            <a:off x="5343525" y="4445000"/>
            <a:ext cx="1411288"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t>HTTP Server</a:t>
            </a:r>
          </a:p>
        </p:txBody>
      </p:sp>
      <p:sp>
        <p:nvSpPr>
          <p:cNvPr id="192644" name="AutoShape 132"/>
          <p:cNvSpPr>
            <a:spLocks noChangeArrowheads="1"/>
          </p:cNvSpPr>
          <p:nvPr/>
        </p:nvSpPr>
        <p:spPr bwMode="auto">
          <a:xfrm>
            <a:off x="2260600" y="5051425"/>
            <a:ext cx="508000" cy="971550"/>
          </a:xfrm>
          <a:prstGeom prst="roundRect">
            <a:avLst>
              <a:gd name="adj" fmla="val 12495"/>
            </a:avLst>
          </a:prstGeom>
          <a:solidFill>
            <a:schemeClr val="tx2"/>
          </a:solidFill>
          <a:ln w="1270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92645" name="Group 133"/>
          <p:cNvGrpSpPr>
            <a:grpSpLocks/>
          </p:cNvGrpSpPr>
          <p:nvPr/>
        </p:nvGrpSpPr>
        <p:grpSpPr bwMode="auto">
          <a:xfrm>
            <a:off x="2339975" y="5129213"/>
            <a:ext cx="349250" cy="817562"/>
            <a:chOff x="1474" y="3231"/>
            <a:chExt cx="220" cy="515"/>
          </a:xfrm>
        </p:grpSpPr>
        <p:sp>
          <p:nvSpPr>
            <p:cNvPr id="192646" name="Rectangle 134"/>
            <p:cNvSpPr>
              <a:spLocks noChangeArrowheads="1"/>
            </p:cNvSpPr>
            <p:nvPr/>
          </p:nvSpPr>
          <p:spPr bwMode="auto">
            <a:xfrm>
              <a:off x="1474" y="3231"/>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47" name="AutoShape 135"/>
            <p:cNvSpPr>
              <a:spLocks noChangeArrowheads="1"/>
            </p:cNvSpPr>
            <p:nvPr/>
          </p:nvSpPr>
          <p:spPr bwMode="auto">
            <a:xfrm>
              <a:off x="1510" y="3442"/>
              <a:ext cx="147" cy="93"/>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48" name="AutoShape 136"/>
            <p:cNvSpPr>
              <a:spLocks noChangeArrowheads="1"/>
            </p:cNvSpPr>
            <p:nvPr/>
          </p:nvSpPr>
          <p:spPr bwMode="auto">
            <a:xfrm>
              <a:off x="1502" y="3696"/>
              <a:ext cx="50"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49" name="Oval 137"/>
            <p:cNvSpPr>
              <a:spLocks noChangeArrowheads="1"/>
            </p:cNvSpPr>
            <p:nvPr/>
          </p:nvSpPr>
          <p:spPr bwMode="auto">
            <a:xfrm>
              <a:off x="1502" y="3260"/>
              <a:ext cx="21" cy="2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2650" name="AutoShape 138"/>
          <p:cNvSpPr>
            <a:spLocks noChangeArrowheads="1"/>
          </p:cNvSpPr>
          <p:nvPr/>
        </p:nvSpPr>
        <p:spPr bwMode="auto">
          <a:xfrm>
            <a:off x="3962400" y="5051425"/>
            <a:ext cx="1143000" cy="971550"/>
          </a:xfrm>
          <a:prstGeom prst="roundRect">
            <a:avLst>
              <a:gd name="adj" fmla="val 12495"/>
            </a:avLst>
          </a:prstGeom>
          <a:solidFill>
            <a:schemeClr val="tx2"/>
          </a:solidFill>
          <a:ln w="1270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92651" name="Group 139"/>
          <p:cNvGrpSpPr>
            <a:grpSpLocks/>
          </p:cNvGrpSpPr>
          <p:nvPr/>
        </p:nvGrpSpPr>
        <p:grpSpPr bwMode="auto">
          <a:xfrm>
            <a:off x="4130675" y="5129213"/>
            <a:ext cx="806450" cy="817562"/>
            <a:chOff x="2602" y="3231"/>
            <a:chExt cx="508" cy="515"/>
          </a:xfrm>
        </p:grpSpPr>
        <p:grpSp>
          <p:nvGrpSpPr>
            <p:cNvPr id="192652" name="Group 140"/>
            <p:cNvGrpSpPr>
              <a:grpSpLocks/>
            </p:cNvGrpSpPr>
            <p:nvPr/>
          </p:nvGrpSpPr>
          <p:grpSpPr bwMode="auto">
            <a:xfrm>
              <a:off x="2890" y="3231"/>
              <a:ext cx="220" cy="515"/>
              <a:chOff x="2890" y="3231"/>
              <a:chExt cx="220" cy="515"/>
            </a:xfrm>
          </p:grpSpPr>
          <p:sp>
            <p:nvSpPr>
              <p:cNvPr id="192653" name="Rectangle 141"/>
              <p:cNvSpPr>
                <a:spLocks noChangeArrowheads="1"/>
              </p:cNvSpPr>
              <p:nvPr/>
            </p:nvSpPr>
            <p:spPr bwMode="auto">
              <a:xfrm>
                <a:off x="2890" y="3231"/>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54" name="AutoShape 142"/>
              <p:cNvSpPr>
                <a:spLocks noChangeArrowheads="1"/>
              </p:cNvSpPr>
              <p:nvPr/>
            </p:nvSpPr>
            <p:spPr bwMode="auto">
              <a:xfrm>
                <a:off x="2911" y="3696"/>
                <a:ext cx="48"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55" name="Rectangle 143"/>
              <p:cNvSpPr>
                <a:spLocks noChangeArrowheads="1"/>
              </p:cNvSpPr>
              <p:nvPr/>
            </p:nvSpPr>
            <p:spPr bwMode="auto">
              <a:xfrm>
                <a:off x="2898" y="3246"/>
                <a:ext cx="189" cy="133"/>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56" name="Oval 144"/>
              <p:cNvSpPr>
                <a:spLocks noChangeArrowheads="1"/>
              </p:cNvSpPr>
              <p:nvPr/>
            </p:nvSpPr>
            <p:spPr bwMode="auto">
              <a:xfrm>
                <a:off x="3025" y="3289"/>
                <a:ext cx="49"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57" name="Oval 145"/>
              <p:cNvSpPr>
                <a:spLocks noChangeArrowheads="1"/>
              </p:cNvSpPr>
              <p:nvPr/>
            </p:nvSpPr>
            <p:spPr bwMode="auto">
              <a:xfrm>
                <a:off x="2911" y="3289"/>
                <a:ext cx="48"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58" name="AutoShape 146"/>
              <p:cNvSpPr>
                <a:spLocks noChangeArrowheads="1"/>
              </p:cNvSpPr>
              <p:nvPr/>
            </p:nvSpPr>
            <p:spPr bwMode="auto">
              <a:xfrm>
                <a:off x="2961" y="3263"/>
                <a:ext cx="63" cy="1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92659" name="Group 147"/>
            <p:cNvGrpSpPr>
              <a:grpSpLocks/>
            </p:cNvGrpSpPr>
            <p:nvPr/>
          </p:nvGrpSpPr>
          <p:grpSpPr bwMode="auto">
            <a:xfrm>
              <a:off x="2602" y="3231"/>
              <a:ext cx="220" cy="515"/>
              <a:chOff x="2602" y="3231"/>
              <a:chExt cx="220" cy="515"/>
            </a:xfrm>
          </p:grpSpPr>
          <p:sp>
            <p:nvSpPr>
              <p:cNvPr id="192660" name="Rectangle 148"/>
              <p:cNvSpPr>
                <a:spLocks noChangeArrowheads="1"/>
              </p:cNvSpPr>
              <p:nvPr/>
            </p:nvSpPr>
            <p:spPr bwMode="auto">
              <a:xfrm>
                <a:off x="2602" y="3231"/>
                <a:ext cx="220" cy="515"/>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61" name="AutoShape 149"/>
              <p:cNvSpPr>
                <a:spLocks noChangeArrowheads="1"/>
              </p:cNvSpPr>
              <p:nvPr/>
            </p:nvSpPr>
            <p:spPr bwMode="auto">
              <a:xfrm>
                <a:off x="2623" y="3696"/>
                <a:ext cx="48" cy="21"/>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62" name="Rectangle 150"/>
              <p:cNvSpPr>
                <a:spLocks noChangeArrowheads="1"/>
              </p:cNvSpPr>
              <p:nvPr/>
            </p:nvSpPr>
            <p:spPr bwMode="auto">
              <a:xfrm>
                <a:off x="2610" y="3246"/>
                <a:ext cx="189" cy="133"/>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63" name="Oval 151"/>
              <p:cNvSpPr>
                <a:spLocks noChangeArrowheads="1"/>
              </p:cNvSpPr>
              <p:nvPr/>
            </p:nvSpPr>
            <p:spPr bwMode="auto">
              <a:xfrm>
                <a:off x="2737" y="3289"/>
                <a:ext cx="49"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64" name="Oval 152"/>
              <p:cNvSpPr>
                <a:spLocks noChangeArrowheads="1"/>
              </p:cNvSpPr>
              <p:nvPr/>
            </p:nvSpPr>
            <p:spPr bwMode="auto">
              <a:xfrm>
                <a:off x="2623" y="3289"/>
                <a:ext cx="48" cy="5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65" name="AutoShape 153"/>
              <p:cNvSpPr>
                <a:spLocks noChangeArrowheads="1"/>
              </p:cNvSpPr>
              <p:nvPr/>
            </p:nvSpPr>
            <p:spPr bwMode="auto">
              <a:xfrm>
                <a:off x="2673" y="3263"/>
                <a:ext cx="63" cy="1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92666" name="Line 154"/>
          <p:cNvSpPr>
            <a:spLocks noChangeShapeType="1"/>
          </p:cNvSpPr>
          <p:nvPr/>
        </p:nvSpPr>
        <p:spPr bwMode="auto">
          <a:xfrm>
            <a:off x="2794000" y="5524500"/>
            <a:ext cx="11557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67" name="Rectangle 155"/>
          <p:cNvSpPr>
            <a:spLocks noChangeArrowheads="1"/>
          </p:cNvSpPr>
          <p:nvPr/>
        </p:nvSpPr>
        <p:spPr bwMode="auto">
          <a:xfrm>
            <a:off x="3840163" y="6032500"/>
            <a:ext cx="1425575"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solidFill>
                  <a:schemeClr val="tx2"/>
                </a:solidFill>
              </a:rPr>
              <a:t>Other Server</a:t>
            </a:r>
          </a:p>
        </p:txBody>
      </p:sp>
      <p:sp>
        <p:nvSpPr>
          <p:cNvPr id="192668" name="Rectangle 156"/>
          <p:cNvSpPr>
            <a:spLocks noChangeArrowheads="1"/>
          </p:cNvSpPr>
          <p:nvPr/>
        </p:nvSpPr>
        <p:spPr bwMode="auto">
          <a:xfrm>
            <a:off x="1816100" y="6096000"/>
            <a:ext cx="1411288"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t>HTTP Server</a:t>
            </a:r>
          </a:p>
        </p:txBody>
      </p:sp>
      <p:sp>
        <p:nvSpPr>
          <p:cNvPr id="192669" name="Line 157"/>
          <p:cNvSpPr>
            <a:spLocks noChangeShapeType="1"/>
          </p:cNvSpPr>
          <p:nvPr/>
        </p:nvSpPr>
        <p:spPr bwMode="auto">
          <a:xfrm>
            <a:off x="5603875" y="5473700"/>
            <a:ext cx="673100"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70" name="Rectangle 158"/>
          <p:cNvSpPr>
            <a:spLocks noChangeArrowheads="1"/>
          </p:cNvSpPr>
          <p:nvPr/>
        </p:nvSpPr>
        <p:spPr bwMode="auto">
          <a:xfrm>
            <a:off x="6376988" y="5105400"/>
            <a:ext cx="2079625" cy="7635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t>HTTP Link</a:t>
            </a:r>
          </a:p>
          <a:p>
            <a:r>
              <a:rPr lang="en-US" altLang="en-US" sz="1600"/>
              <a:t>transporting HTML-</a:t>
            </a:r>
          </a:p>
          <a:p>
            <a:r>
              <a:rPr lang="en-US" altLang="en-US" sz="1600"/>
              <a:t>encoded hypertext</a:t>
            </a:r>
          </a:p>
        </p:txBody>
      </p:sp>
      <p:sp>
        <p:nvSpPr>
          <p:cNvPr id="192671" name="Line 159"/>
          <p:cNvSpPr>
            <a:spLocks noChangeShapeType="1"/>
          </p:cNvSpPr>
          <p:nvPr/>
        </p:nvSpPr>
        <p:spPr bwMode="auto">
          <a:xfrm>
            <a:off x="5603875" y="6146800"/>
            <a:ext cx="6731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672" name="Rectangle 160"/>
          <p:cNvSpPr>
            <a:spLocks noChangeArrowheads="1"/>
          </p:cNvSpPr>
          <p:nvPr/>
        </p:nvSpPr>
        <p:spPr bwMode="auto">
          <a:xfrm>
            <a:off x="6389688" y="5981700"/>
            <a:ext cx="1708150"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Other Data Link</a:t>
            </a:r>
          </a:p>
        </p:txBody>
      </p:sp>
      <p:sp>
        <p:nvSpPr>
          <p:cNvPr id="192673" name="AutoShape 161"/>
          <p:cNvSpPr>
            <a:spLocks noChangeArrowheads="1"/>
          </p:cNvSpPr>
          <p:nvPr/>
        </p:nvSpPr>
        <p:spPr bwMode="auto">
          <a:xfrm>
            <a:off x="5492750" y="5022850"/>
            <a:ext cx="3213100" cy="1358900"/>
          </a:xfrm>
          <a:prstGeom prst="roundRect">
            <a:avLst>
              <a:gd name="adj" fmla="val 12495"/>
            </a:avLst>
          </a:prstGeom>
          <a:noFill/>
          <a:ln w="12700">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94763309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669728CA-B4A6-4A0A-BF78-100C45A7F87B}" type="slidenum">
              <a:rPr lang="en-US" altLang="en-US"/>
              <a:pPr/>
              <a:t>35</a:t>
            </a:fld>
            <a:endParaRPr lang="en-US" altLang="en-US"/>
          </a:p>
        </p:txBody>
      </p:sp>
      <p:sp>
        <p:nvSpPr>
          <p:cNvPr id="201730" name="Rectangle 2"/>
          <p:cNvSpPr>
            <a:spLocks noGrp="1" noChangeArrowheads="1"/>
          </p:cNvSpPr>
          <p:nvPr>
            <p:ph type="title"/>
          </p:nvPr>
        </p:nvSpPr>
        <p:spPr>
          <a:xfrm>
            <a:off x="835025" y="203200"/>
            <a:ext cx="8174038" cy="708025"/>
          </a:xfrm>
          <a:noFill/>
          <a:ln/>
        </p:spPr>
        <p:txBody>
          <a:bodyPr wrap="none"/>
          <a:lstStyle/>
          <a:p>
            <a:r>
              <a:rPr lang="en-US" altLang="en-US" sz="4400"/>
              <a:t>Technically, what is the Web ?</a:t>
            </a:r>
          </a:p>
        </p:txBody>
      </p:sp>
      <p:sp>
        <p:nvSpPr>
          <p:cNvPr id="201731" name="Rectangle 3"/>
          <p:cNvSpPr>
            <a:spLocks noGrp="1" noChangeArrowheads="1"/>
          </p:cNvSpPr>
          <p:nvPr>
            <p:ph type="body" idx="1"/>
          </p:nvPr>
        </p:nvSpPr>
        <p:spPr bwMode="auto">
          <a:xfrm>
            <a:off x="346075" y="1911350"/>
            <a:ext cx="8677275" cy="4460875"/>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buFontTx/>
              <a:buNone/>
            </a:pPr>
            <a:r>
              <a:rPr lang="en-US" altLang="en-US">
                <a:solidFill>
                  <a:schemeClr val="tx2"/>
                </a:solidFill>
              </a:rPr>
              <a:t>HTTP :</a:t>
            </a:r>
            <a:r>
              <a:rPr lang="en-US" altLang="en-US"/>
              <a:t> </a:t>
            </a:r>
            <a:r>
              <a:rPr lang="en-US" altLang="en-US">
                <a:solidFill>
                  <a:srgbClr val="00FF00"/>
                </a:solidFill>
              </a:rPr>
              <a:t>HyperText Transfer Protocol.</a:t>
            </a:r>
            <a:endParaRPr lang="en-US" altLang="en-US"/>
          </a:p>
          <a:p>
            <a:pPr lvl="1"/>
            <a:r>
              <a:rPr lang="en-US" altLang="en-US" sz="2400"/>
              <a:t>HTTP Client : a Web Browser</a:t>
            </a:r>
          </a:p>
          <a:p>
            <a:pPr lvl="2"/>
            <a:r>
              <a:rPr lang="en-US" altLang="en-US" sz="2400" i="1"/>
              <a:t>Presenting</a:t>
            </a:r>
            <a:r>
              <a:rPr lang="en-US" altLang="en-US" sz="2400"/>
              <a:t> information encoded in HTML.</a:t>
            </a:r>
          </a:p>
          <a:p>
            <a:pPr lvl="2"/>
            <a:r>
              <a:rPr lang="en-US" altLang="en-US" sz="2400"/>
              <a:t>Translating user interactions into the HTTP.</a:t>
            </a:r>
          </a:p>
          <a:p>
            <a:pPr lvl="1"/>
            <a:r>
              <a:rPr lang="en-US" altLang="en-US" sz="2400"/>
              <a:t>HTTP Server : a process interpreting client requests </a:t>
            </a:r>
          </a:p>
          <a:p>
            <a:pPr lvl="2"/>
            <a:r>
              <a:rPr lang="en-US" altLang="en-US" sz="2400"/>
              <a:t>Sending pieces of hypertext stored in HTML</a:t>
            </a:r>
          </a:p>
          <a:p>
            <a:pPr lvl="2"/>
            <a:r>
              <a:rPr lang="en-US" altLang="en-US" sz="2400"/>
              <a:t>Translating information available in other formats</a:t>
            </a:r>
          </a:p>
          <a:p>
            <a:pPr lvl="2"/>
            <a:r>
              <a:rPr lang="en-US" altLang="en-US" sz="2400"/>
              <a:t>acquiring information from outside the Web.</a:t>
            </a:r>
          </a:p>
          <a:p>
            <a:pPr lvl="1"/>
            <a:r>
              <a:rPr lang="en-US" altLang="en-US" sz="2400">
                <a:solidFill>
                  <a:srgbClr val="D49FFF"/>
                </a:solidFill>
              </a:rPr>
              <a:t>Stateless</a:t>
            </a:r>
            <a:r>
              <a:rPr lang="en-US" altLang="en-US" sz="2400"/>
              <a:t> (connectionless) communication protocol</a:t>
            </a:r>
          </a:p>
          <a:p>
            <a:pPr lvl="1"/>
            <a:r>
              <a:rPr lang="en-US" altLang="en-US" sz="2400"/>
              <a:t>Uses a </a:t>
            </a:r>
            <a:r>
              <a:rPr lang="en-US" altLang="en-US" sz="2400">
                <a:solidFill>
                  <a:srgbClr val="D39DFB"/>
                </a:solidFill>
              </a:rPr>
              <a:t>connection oriented</a:t>
            </a:r>
            <a:r>
              <a:rPr lang="en-US" altLang="en-US" sz="2400"/>
              <a:t> transport protocol.</a:t>
            </a:r>
          </a:p>
        </p:txBody>
      </p:sp>
      <p:sp>
        <p:nvSpPr>
          <p:cNvPr id="201732" name="Text Box 4"/>
          <p:cNvSpPr txBox="1">
            <a:spLocks noChangeArrowheads="1"/>
          </p:cNvSpPr>
          <p:nvPr/>
        </p:nvSpPr>
        <p:spPr bwMode="auto">
          <a:xfrm>
            <a:off x="987425" y="1255713"/>
            <a:ext cx="7319963" cy="4762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tx2"/>
                </a:solidFill>
              </a:rPr>
              <a:t>The WEB = Internet + HTML + URL + HTTP</a:t>
            </a:r>
            <a:endParaRPr lang="en-US" altLang="en-US">
              <a:solidFill>
                <a:srgbClr val="F57B49"/>
              </a:solidFill>
            </a:endParaRPr>
          </a:p>
        </p:txBody>
      </p:sp>
    </p:spTree>
    <p:extLst>
      <p:ext uri="{BB962C8B-B14F-4D97-AF65-F5344CB8AC3E}">
        <p14:creationId xmlns:p14="http://schemas.microsoft.com/office/powerpoint/2010/main" val="172410721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
          <p:cNvSpPr>
            <a:spLocks noGrp="1"/>
          </p:cNvSpPr>
          <p:nvPr>
            <p:ph type="sldNum" sz="quarter" idx="10"/>
          </p:nvPr>
        </p:nvSpPr>
        <p:spPr/>
        <p:txBody>
          <a:bodyPr/>
          <a:lstStyle/>
          <a:p>
            <a:fld id="{B7B4813B-D8EA-450E-BF52-A3ED0FD56BC7}" type="slidenum">
              <a:rPr lang="en-US" altLang="en-US"/>
              <a:pPr/>
              <a:t>36</a:t>
            </a:fld>
            <a:endParaRPr lang="en-US" altLang="en-US"/>
          </a:p>
        </p:txBody>
      </p:sp>
      <p:sp>
        <p:nvSpPr>
          <p:cNvPr id="198658" name="AutoShape 2"/>
          <p:cNvSpPr>
            <a:spLocks noChangeArrowheads="1"/>
          </p:cNvSpPr>
          <p:nvPr/>
        </p:nvSpPr>
        <p:spPr bwMode="auto">
          <a:xfrm>
            <a:off x="6496050" y="1570038"/>
            <a:ext cx="2222500" cy="2614612"/>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59" name="AutoShape 3"/>
          <p:cNvSpPr>
            <a:spLocks noChangeArrowheads="1"/>
          </p:cNvSpPr>
          <p:nvPr/>
        </p:nvSpPr>
        <p:spPr bwMode="auto">
          <a:xfrm>
            <a:off x="425450" y="1644650"/>
            <a:ext cx="2171700" cy="2514600"/>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60" name="Rectangle 4"/>
          <p:cNvSpPr>
            <a:spLocks noGrp="1" noChangeArrowheads="1"/>
          </p:cNvSpPr>
          <p:nvPr>
            <p:ph type="title"/>
          </p:nvPr>
        </p:nvSpPr>
        <p:spPr>
          <a:xfrm>
            <a:off x="2198688" y="203200"/>
            <a:ext cx="4805362" cy="1135063"/>
          </a:xfrm>
          <a:noFill/>
          <a:ln/>
        </p:spPr>
        <p:txBody>
          <a:bodyPr wrap="none"/>
          <a:lstStyle/>
          <a:p>
            <a:r>
              <a:rPr lang="en-US" altLang="en-US" sz="4400"/>
              <a:t>HTTP</a:t>
            </a:r>
            <a:br>
              <a:rPr lang="en-US" altLang="en-US" sz="4400"/>
            </a:br>
            <a:r>
              <a:rPr lang="en-US" altLang="en-US" sz="2800"/>
              <a:t>Hypertext Transfer Protocol</a:t>
            </a:r>
          </a:p>
        </p:txBody>
      </p:sp>
      <p:sp>
        <p:nvSpPr>
          <p:cNvPr id="198661" name="Line 5"/>
          <p:cNvSpPr>
            <a:spLocks noChangeShapeType="1"/>
          </p:cNvSpPr>
          <p:nvPr/>
        </p:nvSpPr>
        <p:spPr bwMode="auto">
          <a:xfrm>
            <a:off x="7613650" y="5143500"/>
            <a:ext cx="0" cy="228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62" name="Rectangle 6"/>
          <p:cNvSpPr>
            <a:spLocks noChangeArrowheads="1"/>
          </p:cNvSpPr>
          <p:nvPr/>
        </p:nvSpPr>
        <p:spPr bwMode="auto">
          <a:xfrm>
            <a:off x="554038" y="5405438"/>
            <a:ext cx="8010525" cy="1087437"/>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p>
          <a:p>
            <a:pPr algn="ctr"/>
            <a:r>
              <a:rPr lang="en-US" altLang="en-US" sz="2400"/>
              <a:t>Network Service </a:t>
            </a:r>
          </a:p>
          <a:p>
            <a:pPr algn="ctr" latinLnBrk="1"/>
            <a:endParaRPr lang="en-US" altLang="en-US" sz="2400"/>
          </a:p>
        </p:txBody>
      </p:sp>
      <p:grpSp>
        <p:nvGrpSpPr>
          <p:cNvPr id="198663" name="Group 7"/>
          <p:cNvGrpSpPr>
            <a:grpSpLocks/>
          </p:cNvGrpSpPr>
          <p:nvPr/>
        </p:nvGrpSpPr>
        <p:grpSpPr bwMode="auto">
          <a:xfrm>
            <a:off x="1500188" y="5411788"/>
            <a:ext cx="6119812" cy="823912"/>
            <a:chOff x="945" y="3409"/>
            <a:chExt cx="3855" cy="519"/>
          </a:xfrm>
        </p:grpSpPr>
        <p:sp>
          <p:nvSpPr>
            <p:cNvPr id="198664" name="Arc 8"/>
            <p:cNvSpPr>
              <a:spLocks/>
            </p:cNvSpPr>
            <p:nvPr/>
          </p:nvSpPr>
          <p:spPr bwMode="auto">
            <a:xfrm>
              <a:off x="945" y="3409"/>
              <a:ext cx="1935" cy="519"/>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type="triangle" w="med" len="med"/>
              <a:tailEnd type="triangl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65" name="Arc 9"/>
            <p:cNvSpPr>
              <a:spLocks/>
            </p:cNvSpPr>
            <p:nvPr/>
          </p:nvSpPr>
          <p:spPr bwMode="auto">
            <a:xfrm>
              <a:off x="2879" y="3409"/>
              <a:ext cx="1921" cy="519"/>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600"/>
                    <a:pt x="0" y="21600"/>
                  </a:cubicBezTo>
                </a:path>
                <a:path w="21600" h="21600" stroke="0" extrusionOk="0">
                  <a:moveTo>
                    <a:pt x="21600" y="0"/>
                  </a:moveTo>
                  <a:cubicBezTo>
                    <a:pt x="21600" y="11929"/>
                    <a:pt x="11929" y="21600"/>
                    <a:pt x="0" y="21600"/>
                  </a:cubicBezTo>
                  <a:lnTo>
                    <a:pt x="0" y="0"/>
                  </a:lnTo>
                  <a:close/>
                </a:path>
              </a:pathLst>
            </a:custGeom>
            <a:noFill/>
            <a:ln w="50800" cap="rnd">
              <a:solidFill>
                <a:schemeClr val="tx1"/>
              </a:solidFill>
              <a:round/>
              <a:headEnd type="triangle" w="med" len="med"/>
              <a:tailEnd type="triangl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8666" name="Rectangle 10"/>
          <p:cNvSpPr>
            <a:spLocks noChangeArrowheads="1"/>
          </p:cNvSpPr>
          <p:nvPr/>
        </p:nvSpPr>
        <p:spPr bwMode="auto">
          <a:xfrm>
            <a:off x="547688" y="4403725"/>
            <a:ext cx="1889125" cy="758825"/>
          </a:xfrm>
          <a:prstGeom prst="rect">
            <a:avLst/>
          </a:prstGeom>
          <a:solidFill>
            <a:srgbClr val="3365FB"/>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tx2"/>
                </a:solidFill>
              </a:rPr>
              <a:t>Transport </a:t>
            </a:r>
          </a:p>
          <a:p>
            <a:pPr algn="ctr"/>
            <a:r>
              <a:rPr lang="en-US" altLang="en-US" sz="2400">
                <a:solidFill>
                  <a:schemeClr val="tx2"/>
                </a:solidFill>
              </a:rPr>
              <a:t>entity</a:t>
            </a:r>
          </a:p>
        </p:txBody>
      </p:sp>
      <p:sp>
        <p:nvSpPr>
          <p:cNvPr id="198667" name="Rectangle 11"/>
          <p:cNvSpPr>
            <a:spLocks noChangeArrowheads="1"/>
          </p:cNvSpPr>
          <p:nvPr/>
        </p:nvSpPr>
        <p:spPr bwMode="auto">
          <a:xfrm>
            <a:off x="6681788" y="4397375"/>
            <a:ext cx="1889125" cy="758825"/>
          </a:xfrm>
          <a:prstGeom prst="rect">
            <a:avLst/>
          </a:prstGeom>
          <a:solidFill>
            <a:srgbClr val="3365FB"/>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tx2"/>
                </a:solidFill>
              </a:rPr>
              <a:t>Transport </a:t>
            </a:r>
          </a:p>
          <a:p>
            <a:pPr algn="ctr"/>
            <a:r>
              <a:rPr lang="en-US" altLang="en-US" sz="2400">
                <a:solidFill>
                  <a:schemeClr val="tx2"/>
                </a:solidFill>
              </a:rPr>
              <a:t>entity</a:t>
            </a:r>
          </a:p>
        </p:txBody>
      </p:sp>
      <p:sp>
        <p:nvSpPr>
          <p:cNvPr id="198668" name="Line 12"/>
          <p:cNvSpPr>
            <a:spLocks noChangeShapeType="1"/>
          </p:cNvSpPr>
          <p:nvPr/>
        </p:nvSpPr>
        <p:spPr bwMode="auto">
          <a:xfrm flipV="1">
            <a:off x="1485900" y="3983038"/>
            <a:ext cx="0" cy="43180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69" name="Line 13"/>
          <p:cNvSpPr>
            <a:spLocks noChangeShapeType="1"/>
          </p:cNvSpPr>
          <p:nvPr/>
        </p:nvSpPr>
        <p:spPr bwMode="auto">
          <a:xfrm flipV="1">
            <a:off x="7600950" y="3970338"/>
            <a:ext cx="0" cy="45720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0" name="Line 14"/>
          <p:cNvSpPr>
            <a:spLocks noChangeShapeType="1"/>
          </p:cNvSpPr>
          <p:nvPr/>
        </p:nvSpPr>
        <p:spPr bwMode="auto">
          <a:xfrm>
            <a:off x="2444750" y="4795838"/>
            <a:ext cx="4229100"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1" name="Rectangle 15"/>
          <p:cNvSpPr>
            <a:spLocks noChangeArrowheads="1"/>
          </p:cNvSpPr>
          <p:nvPr/>
        </p:nvSpPr>
        <p:spPr bwMode="auto">
          <a:xfrm>
            <a:off x="2493963" y="4329113"/>
            <a:ext cx="4103687" cy="3905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200"/>
              <a:t>Connection oriented protocol</a:t>
            </a:r>
          </a:p>
        </p:txBody>
      </p:sp>
      <p:sp>
        <p:nvSpPr>
          <p:cNvPr id="198672" name="Rectangle 16"/>
          <p:cNvSpPr>
            <a:spLocks noChangeArrowheads="1"/>
          </p:cNvSpPr>
          <p:nvPr/>
        </p:nvSpPr>
        <p:spPr bwMode="auto">
          <a:xfrm>
            <a:off x="541338" y="3222625"/>
            <a:ext cx="1889125" cy="758825"/>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Client </a:t>
            </a:r>
          </a:p>
          <a:p>
            <a:pPr algn="ctr"/>
            <a:r>
              <a:rPr lang="en-US" altLang="en-US" sz="2400">
                <a:solidFill>
                  <a:schemeClr val="accent1"/>
                </a:solidFill>
              </a:rPr>
              <a:t>HTTP</a:t>
            </a:r>
          </a:p>
        </p:txBody>
      </p:sp>
      <p:sp>
        <p:nvSpPr>
          <p:cNvPr id="198673" name="Rectangle 17"/>
          <p:cNvSpPr>
            <a:spLocks noChangeArrowheads="1"/>
          </p:cNvSpPr>
          <p:nvPr/>
        </p:nvSpPr>
        <p:spPr bwMode="auto">
          <a:xfrm>
            <a:off x="6688138" y="3197225"/>
            <a:ext cx="1889125" cy="758825"/>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Server </a:t>
            </a:r>
          </a:p>
          <a:p>
            <a:pPr algn="ctr"/>
            <a:r>
              <a:rPr lang="en-US" altLang="en-US" sz="2400">
                <a:solidFill>
                  <a:schemeClr val="accent1"/>
                </a:solidFill>
              </a:rPr>
              <a:t>HTTP</a:t>
            </a:r>
          </a:p>
        </p:txBody>
      </p:sp>
      <p:sp>
        <p:nvSpPr>
          <p:cNvPr id="198674" name="Line 18"/>
          <p:cNvSpPr>
            <a:spLocks noChangeShapeType="1"/>
          </p:cNvSpPr>
          <p:nvPr/>
        </p:nvSpPr>
        <p:spPr bwMode="auto">
          <a:xfrm>
            <a:off x="2422525" y="3582988"/>
            <a:ext cx="42545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5" name="Rectangle 19"/>
          <p:cNvSpPr>
            <a:spLocks noChangeArrowheads="1"/>
          </p:cNvSpPr>
          <p:nvPr/>
        </p:nvSpPr>
        <p:spPr bwMode="auto">
          <a:xfrm>
            <a:off x="4332288" y="3716338"/>
            <a:ext cx="452437" cy="184150"/>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6" name="AutoShape 20"/>
          <p:cNvSpPr>
            <a:spLocks noChangeArrowheads="1"/>
          </p:cNvSpPr>
          <p:nvPr/>
        </p:nvSpPr>
        <p:spPr bwMode="auto">
          <a:xfrm>
            <a:off x="5503863" y="3671888"/>
            <a:ext cx="228600" cy="228600"/>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7" name="Rectangle 21"/>
          <p:cNvSpPr>
            <a:spLocks noChangeArrowheads="1"/>
          </p:cNvSpPr>
          <p:nvPr/>
        </p:nvSpPr>
        <p:spPr bwMode="auto">
          <a:xfrm>
            <a:off x="3865563" y="3970338"/>
            <a:ext cx="1409700" cy="177800"/>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8" name="AutoShape 22"/>
          <p:cNvSpPr>
            <a:spLocks noChangeArrowheads="1"/>
          </p:cNvSpPr>
          <p:nvPr/>
        </p:nvSpPr>
        <p:spPr bwMode="auto">
          <a:xfrm flipH="1">
            <a:off x="3379788" y="3951288"/>
            <a:ext cx="228600" cy="228600"/>
          </a:xfrm>
          <a:prstGeom prst="rightArrow">
            <a:avLst>
              <a:gd name="adj1" fmla="val 50000"/>
              <a:gd name="adj2" fmla="val 50005"/>
            </a:avLst>
          </a:prstGeom>
          <a:noFill/>
          <a:ln w="12700">
            <a:solidFill>
              <a:schemeClr val="tx2"/>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9" name="Rectangle 23"/>
          <p:cNvSpPr>
            <a:spLocks noChangeArrowheads="1"/>
          </p:cNvSpPr>
          <p:nvPr/>
        </p:nvSpPr>
        <p:spPr bwMode="auto">
          <a:xfrm>
            <a:off x="2695575" y="3116263"/>
            <a:ext cx="3751263"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rPr>
              <a:t>Connectionless protocol</a:t>
            </a:r>
          </a:p>
        </p:txBody>
      </p:sp>
      <p:grpSp>
        <p:nvGrpSpPr>
          <p:cNvPr id="198680" name="Group 24"/>
          <p:cNvGrpSpPr>
            <a:grpSpLocks/>
          </p:cNvGrpSpPr>
          <p:nvPr/>
        </p:nvGrpSpPr>
        <p:grpSpPr bwMode="auto">
          <a:xfrm>
            <a:off x="6927850" y="1911350"/>
            <a:ext cx="1358900" cy="966788"/>
            <a:chOff x="4364" y="1204"/>
            <a:chExt cx="856" cy="609"/>
          </a:xfrm>
        </p:grpSpPr>
        <p:grpSp>
          <p:nvGrpSpPr>
            <p:cNvPr id="198681" name="Group 25"/>
            <p:cNvGrpSpPr>
              <a:grpSpLocks/>
            </p:cNvGrpSpPr>
            <p:nvPr/>
          </p:nvGrpSpPr>
          <p:grpSpPr bwMode="auto">
            <a:xfrm>
              <a:off x="4364" y="1204"/>
              <a:ext cx="376" cy="609"/>
              <a:chOff x="4364" y="1204"/>
              <a:chExt cx="376" cy="609"/>
            </a:xfrm>
          </p:grpSpPr>
          <p:sp>
            <p:nvSpPr>
              <p:cNvPr id="198682" name="Rectangle 26"/>
              <p:cNvSpPr>
                <a:spLocks noChangeArrowheads="1"/>
              </p:cNvSpPr>
              <p:nvPr/>
            </p:nvSpPr>
            <p:spPr bwMode="auto">
              <a:xfrm>
                <a:off x="4364" y="1204"/>
                <a:ext cx="376" cy="609"/>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3" name="AutoShape 27"/>
              <p:cNvSpPr>
                <a:spLocks noChangeArrowheads="1"/>
              </p:cNvSpPr>
              <p:nvPr/>
            </p:nvSpPr>
            <p:spPr bwMode="auto">
              <a:xfrm>
                <a:off x="4420" y="1452"/>
                <a:ext cx="264" cy="113"/>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4" name="AutoShape 28"/>
              <p:cNvSpPr>
                <a:spLocks noChangeArrowheads="1"/>
              </p:cNvSpPr>
              <p:nvPr/>
            </p:nvSpPr>
            <p:spPr bwMode="auto">
              <a:xfrm>
                <a:off x="4604" y="1752"/>
                <a:ext cx="88" cy="27"/>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5" name="Oval 29"/>
              <p:cNvSpPr>
                <a:spLocks noChangeArrowheads="1"/>
              </p:cNvSpPr>
              <p:nvPr/>
            </p:nvSpPr>
            <p:spPr bwMode="auto">
              <a:xfrm>
                <a:off x="4652" y="1238"/>
                <a:ext cx="40" cy="27"/>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8686" name="Rectangle 30"/>
            <p:cNvSpPr>
              <a:spLocks noChangeArrowheads="1"/>
            </p:cNvSpPr>
            <p:nvPr/>
          </p:nvSpPr>
          <p:spPr bwMode="auto">
            <a:xfrm>
              <a:off x="4844" y="1204"/>
              <a:ext cx="376" cy="609"/>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7" name="Rectangle 31"/>
            <p:cNvSpPr>
              <a:spLocks noChangeArrowheads="1"/>
            </p:cNvSpPr>
            <p:nvPr/>
          </p:nvSpPr>
          <p:spPr bwMode="auto">
            <a:xfrm>
              <a:off x="4873" y="1242"/>
              <a:ext cx="323" cy="157"/>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8" name="Oval 32"/>
            <p:cNvSpPr>
              <a:spLocks noChangeArrowheads="1"/>
            </p:cNvSpPr>
            <p:nvPr/>
          </p:nvSpPr>
          <p:spPr bwMode="auto">
            <a:xfrm>
              <a:off x="4895" y="1292"/>
              <a:ext cx="88" cy="6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9" name="Oval 33"/>
            <p:cNvSpPr>
              <a:spLocks noChangeArrowheads="1"/>
            </p:cNvSpPr>
            <p:nvPr/>
          </p:nvSpPr>
          <p:spPr bwMode="auto">
            <a:xfrm>
              <a:off x="5087" y="1292"/>
              <a:ext cx="88" cy="6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90" name="AutoShape 34"/>
            <p:cNvSpPr>
              <a:spLocks noChangeArrowheads="1"/>
            </p:cNvSpPr>
            <p:nvPr/>
          </p:nvSpPr>
          <p:spPr bwMode="auto">
            <a:xfrm>
              <a:off x="4979" y="1261"/>
              <a:ext cx="112" cy="1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aphicFrame>
        <p:nvGraphicFramePr>
          <p:cNvPr id="198691" name="Object 35">
            <a:hlinkClick r:id="" action="ppaction://ole?verb=0"/>
          </p:cNvPr>
          <p:cNvGraphicFramePr>
            <a:graphicFrameLocks/>
          </p:cNvGraphicFramePr>
          <p:nvPr/>
        </p:nvGraphicFramePr>
        <p:xfrm>
          <a:off x="868363" y="1924050"/>
          <a:ext cx="1279525" cy="820738"/>
        </p:xfrm>
        <a:graphic>
          <a:graphicData uri="http://schemas.openxmlformats.org/presentationml/2006/ole">
            <mc:AlternateContent xmlns:mc="http://schemas.openxmlformats.org/markup-compatibility/2006">
              <mc:Choice xmlns:v="urn:schemas-microsoft-com:vml" Requires="v">
                <p:oleObj spid="_x0000_s54283" name="Clip" r:id="rId4" imgW="6078240" imgH="4714560" progId="MS_ClipArt_Gallery.2">
                  <p:embed/>
                </p:oleObj>
              </mc:Choice>
              <mc:Fallback>
                <p:oleObj name="Clip" r:id="rId4"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363" y="1924050"/>
                        <a:ext cx="1279525" cy="8207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8692" name="Rectangle 36"/>
          <p:cNvSpPr>
            <a:spLocks noChangeArrowheads="1"/>
          </p:cNvSpPr>
          <p:nvPr/>
        </p:nvSpPr>
        <p:spPr bwMode="auto">
          <a:xfrm>
            <a:off x="1211263" y="1689100"/>
            <a:ext cx="1006475"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Browser</a:t>
            </a:r>
          </a:p>
        </p:txBody>
      </p:sp>
      <p:sp>
        <p:nvSpPr>
          <p:cNvPr id="198693" name="Rectangle 37"/>
          <p:cNvSpPr>
            <a:spLocks noChangeArrowheads="1"/>
          </p:cNvSpPr>
          <p:nvPr/>
        </p:nvSpPr>
        <p:spPr bwMode="auto">
          <a:xfrm>
            <a:off x="6951663" y="1587500"/>
            <a:ext cx="1311275" cy="322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Web Server</a:t>
            </a:r>
          </a:p>
        </p:txBody>
      </p:sp>
      <p:sp>
        <p:nvSpPr>
          <p:cNvPr id="198694" name="Line 38"/>
          <p:cNvSpPr>
            <a:spLocks noChangeShapeType="1"/>
          </p:cNvSpPr>
          <p:nvPr/>
        </p:nvSpPr>
        <p:spPr bwMode="auto">
          <a:xfrm>
            <a:off x="1511300" y="5181600"/>
            <a:ext cx="0" cy="2032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15604943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p:cNvSpPr>
            <a:spLocks noGrp="1"/>
          </p:cNvSpPr>
          <p:nvPr>
            <p:ph type="sldNum" sz="quarter" idx="10"/>
          </p:nvPr>
        </p:nvSpPr>
        <p:spPr/>
        <p:txBody>
          <a:bodyPr/>
          <a:lstStyle/>
          <a:p>
            <a:fld id="{CA61275A-2F58-4DDD-906C-ABE42B30D181}" type="slidenum">
              <a:rPr lang="en-US" altLang="en-US"/>
              <a:pPr/>
              <a:t>37</a:t>
            </a:fld>
            <a:endParaRPr lang="en-US" altLang="en-US"/>
          </a:p>
        </p:txBody>
      </p:sp>
      <p:sp>
        <p:nvSpPr>
          <p:cNvPr id="199682" name="Rectangle 2"/>
          <p:cNvSpPr>
            <a:spLocks noGrp="1" noChangeArrowheads="1"/>
          </p:cNvSpPr>
          <p:nvPr>
            <p:ph type="title"/>
          </p:nvPr>
        </p:nvSpPr>
        <p:spPr>
          <a:xfrm>
            <a:off x="2608263" y="203200"/>
            <a:ext cx="3937000" cy="1317625"/>
          </a:xfrm>
          <a:noFill/>
          <a:ln/>
        </p:spPr>
        <p:txBody>
          <a:bodyPr wrap="none"/>
          <a:lstStyle/>
          <a:p>
            <a:r>
              <a:rPr lang="en-US" altLang="en-US" sz="4400"/>
              <a:t>HTTP</a:t>
            </a:r>
            <a:r>
              <a:rPr lang="en-US" altLang="en-US" sz="4000"/>
              <a:t/>
            </a:r>
            <a:br>
              <a:rPr lang="en-US" altLang="en-US" sz="4000"/>
            </a:br>
            <a:r>
              <a:rPr lang="en-US" altLang="en-US" sz="2800"/>
              <a:t>is</a:t>
            </a:r>
            <a:r>
              <a:rPr lang="en-US" altLang="en-US" sz="4000"/>
              <a:t> </a:t>
            </a:r>
            <a:r>
              <a:rPr lang="en-US" altLang="en-US" sz="2800"/>
              <a:t>a Stateless Protocol</a:t>
            </a:r>
          </a:p>
        </p:txBody>
      </p:sp>
      <p:sp>
        <p:nvSpPr>
          <p:cNvPr id="199683" name="Rectangle 3"/>
          <p:cNvSpPr>
            <a:spLocks noGrp="1" noChangeArrowheads="1"/>
          </p:cNvSpPr>
          <p:nvPr>
            <p:ph type="body" idx="1"/>
          </p:nvPr>
        </p:nvSpPr>
        <p:spPr bwMode="auto">
          <a:xfrm>
            <a:off x="406400" y="1746250"/>
            <a:ext cx="8305800" cy="90805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a:solidFill>
                  <a:srgbClr val="D49FFF"/>
                </a:solidFill>
              </a:rPr>
              <a:t>Benefit : performance of server</a:t>
            </a:r>
          </a:p>
          <a:p>
            <a:r>
              <a:rPr lang="en-US" altLang="en-US">
                <a:solidFill>
                  <a:srgbClr val="D49FFF"/>
                </a:solidFill>
              </a:rPr>
              <a:t>Penalty : Server can not keep information about user.</a:t>
            </a:r>
          </a:p>
        </p:txBody>
      </p:sp>
      <p:sp>
        <p:nvSpPr>
          <p:cNvPr id="199685" name="AutoShape 5"/>
          <p:cNvSpPr>
            <a:spLocks noChangeArrowheads="1"/>
          </p:cNvSpPr>
          <p:nvPr/>
        </p:nvSpPr>
        <p:spPr bwMode="auto">
          <a:xfrm>
            <a:off x="6483350" y="2882900"/>
            <a:ext cx="2222500" cy="2614613"/>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86" name="AutoShape 6"/>
          <p:cNvSpPr>
            <a:spLocks noChangeArrowheads="1"/>
          </p:cNvSpPr>
          <p:nvPr/>
        </p:nvSpPr>
        <p:spPr bwMode="auto">
          <a:xfrm>
            <a:off x="412750" y="2957513"/>
            <a:ext cx="2171700" cy="2514600"/>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87" name="Rectangle 7"/>
          <p:cNvSpPr>
            <a:spLocks noChangeArrowheads="1"/>
          </p:cNvSpPr>
          <p:nvPr/>
        </p:nvSpPr>
        <p:spPr bwMode="auto">
          <a:xfrm>
            <a:off x="541338" y="4344988"/>
            <a:ext cx="1889125" cy="758825"/>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Client </a:t>
            </a:r>
          </a:p>
          <a:p>
            <a:pPr algn="ctr"/>
            <a:r>
              <a:rPr lang="en-US" altLang="en-US" sz="2400">
                <a:solidFill>
                  <a:schemeClr val="accent1"/>
                </a:solidFill>
              </a:rPr>
              <a:t>HTTP</a:t>
            </a:r>
          </a:p>
        </p:txBody>
      </p:sp>
      <p:sp>
        <p:nvSpPr>
          <p:cNvPr id="199688" name="Rectangle 8"/>
          <p:cNvSpPr>
            <a:spLocks noChangeArrowheads="1"/>
          </p:cNvSpPr>
          <p:nvPr/>
        </p:nvSpPr>
        <p:spPr bwMode="auto">
          <a:xfrm>
            <a:off x="6688138" y="4319588"/>
            <a:ext cx="1889125" cy="758825"/>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Server </a:t>
            </a:r>
          </a:p>
          <a:p>
            <a:pPr algn="ctr"/>
            <a:r>
              <a:rPr lang="en-US" altLang="en-US" sz="2400">
                <a:solidFill>
                  <a:schemeClr val="accent1"/>
                </a:solidFill>
              </a:rPr>
              <a:t>HTTP</a:t>
            </a:r>
          </a:p>
        </p:txBody>
      </p:sp>
      <p:sp>
        <p:nvSpPr>
          <p:cNvPr id="199689" name="Line 9"/>
          <p:cNvSpPr>
            <a:spLocks noChangeShapeType="1"/>
          </p:cNvSpPr>
          <p:nvPr/>
        </p:nvSpPr>
        <p:spPr bwMode="auto">
          <a:xfrm>
            <a:off x="2422525" y="4705350"/>
            <a:ext cx="42545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90" name="Rectangle 10"/>
          <p:cNvSpPr>
            <a:spLocks noChangeArrowheads="1"/>
          </p:cNvSpPr>
          <p:nvPr/>
        </p:nvSpPr>
        <p:spPr bwMode="auto">
          <a:xfrm>
            <a:off x="2876550" y="4191000"/>
            <a:ext cx="3287713"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latin typeface="Times New Roman" panose="02020603050405020304" pitchFamily="18" charset="0"/>
              </a:rPr>
              <a:t>Connectionless protocol</a:t>
            </a:r>
            <a:endParaRPr lang="en-US" altLang="en-US" sz="1800">
              <a:solidFill>
                <a:schemeClr val="tx2"/>
              </a:solidFill>
            </a:endParaRPr>
          </a:p>
        </p:txBody>
      </p:sp>
      <p:grpSp>
        <p:nvGrpSpPr>
          <p:cNvPr id="199691" name="Group 11"/>
          <p:cNvGrpSpPr>
            <a:grpSpLocks/>
          </p:cNvGrpSpPr>
          <p:nvPr/>
        </p:nvGrpSpPr>
        <p:grpSpPr bwMode="auto">
          <a:xfrm>
            <a:off x="6915150" y="3224213"/>
            <a:ext cx="1358900" cy="966787"/>
            <a:chOff x="4356" y="2031"/>
            <a:chExt cx="856" cy="609"/>
          </a:xfrm>
        </p:grpSpPr>
        <p:grpSp>
          <p:nvGrpSpPr>
            <p:cNvPr id="199692" name="Group 12"/>
            <p:cNvGrpSpPr>
              <a:grpSpLocks/>
            </p:cNvGrpSpPr>
            <p:nvPr/>
          </p:nvGrpSpPr>
          <p:grpSpPr bwMode="auto">
            <a:xfrm>
              <a:off x="4356" y="2031"/>
              <a:ext cx="376" cy="609"/>
              <a:chOff x="4356" y="2031"/>
              <a:chExt cx="376" cy="609"/>
            </a:xfrm>
          </p:grpSpPr>
          <p:sp>
            <p:nvSpPr>
              <p:cNvPr id="199693" name="Rectangle 13"/>
              <p:cNvSpPr>
                <a:spLocks noChangeArrowheads="1"/>
              </p:cNvSpPr>
              <p:nvPr/>
            </p:nvSpPr>
            <p:spPr bwMode="auto">
              <a:xfrm>
                <a:off x="4356" y="2031"/>
                <a:ext cx="376" cy="609"/>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94" name="AutoShape 14"/>
              <p:cNvSpPr>
                <a:spLocks noChangeArrowheads="1"/>
              </p:cNvSpPr>
              <p:nvPr/>
            </p:nvSpPr>
            <p:spPr bwMode="auto">
              <a:xfrm>
                <a:off x="4412" y="2279"/>
                <a:ext cx="264" cy="113"/>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95" name="AutoShape 15"/>
              <p:cNvSpPr>
                <a:spLocks noChangeArrowheads="1"/>
              </p:cNvSpPr>
              <p:nvPr/>
            </p:nvSpPr>
            <p:spPr bwMode="auto">
              <a:xfrm>
                <a:off x="4596" y="2579"/>
                <a:ext cx="88" cy="27"/>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96" name="Oval 16"/>
              <p:cNvSpPr>
                <a:spLocks noChangeArrowheads="1"/>
              </p:cNvSpPr>
              <p:nvPr/>
            </p:nvSpPr>
            <p:spPr bwMode="auto">
              <a:xfrm>
                <a:off x="4644" y="2065"/>
                <a:ext cx="40" cy="27"/>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9697" name="Rectangle 17"/>
            <p:cNvSpPr>
              <a:spLocks noChangeArrowheads="1"/>
            </p:cNvSpPr>
            <p:nvPr/>
          </p:nvSpPr>
          <p:spPr bwMode="auto">
            <a:xfrm>
              <a:off x="4836" y="2031"/>
              <a:ext cx="376" cy="609"/>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98" name="Rectangle 18"/>
            <p:cNvSpPr>
              <a:spLocks noChangeArrowheads="1"/>
            </p:cNvSpPr>
            <p:nvPr/>
          </p:nvSpPr>
          <p:spPr bwMode="auto">
            <a:xfrm>
              <a:off x="4865" y="2069"/>
              <a:ext cx="323" cy="157"/>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699" name="Oval 19"/>
            <p:cNvSpPr>
              <a:spLocks noChangeArrowheads="1"/>
            </p:cNvSpPr>
            <p:nvPr/>
          </p:nvSpPr>
          <p:spPr bwMode="auto">
            <a:xfrm>
              <a:off x="4887" y="2119"/>
              <a:ext cx="88" cy="6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700" name="Oval 20"/>
            <p:cNvSpPr>
              <a:spLocks noChangeArrowheads="1"/>
            </p:cNvSpPr>
            <p:nvPr/>
          </p:nvSpPr>
          <p:spPr bwMode="auto">
            <a:xfrm>
              <a:off x="5079" y="2119"/>
              <a:ext cx="88" cy="6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701" name="AutoShape 21"/>
            <p:cNvSpPr>
              <a:spLocks noChangeArrowheads="1"/>
            </p:cNvSpPr>
            <p:nvPr/>
          </p:nvSpPr>
          <p:spPr bwMode="auto">
            <a:xfrm>
              <a:off x="4971" y="2088"/>
              <a:ext cx="112" cy="1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aphicFrame>
        <p:nvGraphicFramePr>
          <p:cNvPr id="199702" name="Object 22">
            <a:hlinkClick r:id="" action="ppaction://ole?verb=0"/>
          </p:cNvPr>
          <p:cNvGraphicFramePr>
            <a:graphicFrameLocks/>
          </p:cNvGraphicFramePr>
          <p:nvPr/>
        </p:nvGraphicFramePr>
        <p:xfrm>
          <a:off x="855663" y="3236913"/>
          <a:ext cx="1279525" cy="820737"/>
        </p:xfrm>
        <a:graphic>
          <a:graphicData uri="http://schemas.openxmlformats.org/presentationml/2006/ole">
            <mc:AlternateContent xmlns:mc="http://schemas.openxmlformats.org/markup-compatibility/2006">
              <mc:Choice xmlns:v="urn:schemas-microsoft-com:vml" Requires="v">
                <p:oleObj spid="_x0000_s55307" name="Clip" r:id="rId4" imgW="6078240" imgH="4714560" progId="MS_ClipArt_Gallery.2">
                  <p:embed/>
                </p:oleObj>
              </mc:Choice>
              <mc:Fallback>
                <p:oleObj name="Clip" r:id="rId4"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663" y="3236913"/>
                        <a:ext cx="1279525" cy="8207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9703" name="Rectangle 23"/>
          <p:cNvSpPr>
            <a:spLocks noChangeArrowheads="1"/>
          </p:cNvSpPr>
          <p:nvPr/>
        </p:nvSpPr>
        <p:spPr bwMode="auto">
          <a:xfrm>
            <a:off x="1198563" y="3001963"/>
            <a:ext cx="993775" cy="3095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Browser</a:t>
            </a:r>
          </a:p>
        </p:txBody>
      </p:sp>
      <p:sp>
        <p:nvSpPr>
          <p:cNvPr id="199704" name="Rectangle 24"/>
          <p:cNvSpPr>
            <a:spLocks noChangeArrowheads="1"/>
          </p:cNvSpPr>
          <p:nvPr/>
        </p:nvSpPr>
        <p:spPr bwMode="auto">
          <a:xfrm>
            <a:off x="6938963" y="2900363"/>
            <a:ext cx="1298575" cy="3095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Web Server</a:t>
            </a:r>
          </a:p>
        </p:txBody>
      </p:sp>
      <p:sp>
        <p:nvSpPr>
          <p:cNvPr id="199705" name="Rectangle 25"/>
          <p:cNvSpPr>
            <a:spLocks noChangeArrowheads="1"/>
          </p:cNvSpPr>
          <p:nvPr/>
        </p:nvSpPr>
        <p:spPr bwMode="auto">
          <a:xfrm>
            <a:off x="2676525" y="4826000"/>
            <a:ext cx="3768725" cy="18224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800">
                <a:solidFill>
                  <a:schemeClr val="tx2"/>
                </a:solidFill>
              </a:rPr>
              <a:t>&gt; show me my bank transactions</a:t>
            </a:r>
          </a:p>
          <a:p>
            <a:pPr algn="ctr"/>
            <a:r>
              <a:rPr lang="en-US" altLang="en-US" sz="1800">
                <a:solidFill>
                  <a:schemeClr val="tx2"/>
                </a:solidFill>
              </a:rPr>
              <a:t>Give your name and password &lt;</a:t>
            </a:r>
          </a:p>
          <a:p>
            <a:pPr algn="ctr"/>
            <a:r>
              <a:rPr lang="en-US" altLang="en-US" sz="1800">
                <a:solidFill>
                  <a:schemeClr val="tx2"/>
                </a:solidFill>
              </a:rPr>
              <a:t>&gt; XYZ, ******</a:t>
            </a:r>
          </a:p>
          <a:p>
            <a:pPr algn="ctr"/>
            <a:r>
              <a:rPr lang="en-US" altLang="en-US" sz="1800">
                <a:solidFill>
                  <a:schemeClr val="tx2"/>
                </a:solidFill>
              </a:rPr>
              <a:t>OK, what do you want &lt;</a:t>
            </a:r>
          </a:p>
          <a:p>
            <a:pPr algn="ctr"/>
            <a:r>
              <a:rPr lang="en-US" altLang="en-US" sz="1800">
                <a:solidFill>
                  <a:schemeClr val="tx2"/>
                </a:solidFill>
              </a:rPr>
              <a:t>&gt; show me my bank transactions</a:t>
            </a:r>
          </a:p>
          <a:p>
            <a:pPr algn="ctr"/>
            <a:r>
              <a:rPr lang="en-US" altLang="en-US" sz="1800">
                <a:solidFill>
                  <a:schemeClr val="tx2"/>
                </a:solidFill>
              </a:rPr>
              <a:t>Give your name and password &lt;</a:t>
            </a:r>
          </a:p>
          <a:p>
            <a:pPr algn="ctr"/>
            <a:r>
              <a:rPr lang="en-US" altLang="en-US" sz="1800">
                <a:solidFill>
                  <a:schemeClr val="tx2"/>
                </a:solidFill>
              </a:rPr>
              <a:t>....</a:t>
            </a:r>
          </a:p>
        </p:txBody>
      </p:sp>
    </p:spTree>
    <p:extLst>
      <p:ext uri="{BB962C8B-B14F-4D97-AF65-F5344CB8AC3E}">
        <p14:creationId xmlns:p14="http://schemas.microsoft.com/office/powerpoint/2010/main" val="357618568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p:cNvSpPr>
            <a:spLocks noGrp="1"/>
          </p:cNvSpPr>
          <p:nvPr>
            <p:ph type="sldNum" sz="quarter" idx="10"/>
          </p:nvPr>
        </p:nvSpPr>
        <p:spPr/>
        <p:txBody>
          <a:bodyPr/>
          <a:lstStyle/>
          <a:p>
            <a:fld id="{2D6369F4-12A7-4422-AB83-3F5E69B58A88}" type="slidenum">
              <a:rPr lang="en-US" altLang="en-US"/>
              <a:pPr/>
              <a:t>38</a:t>
            </a:fld>
            <a:endParaRPr lang="en-US" altLang="en-US"/>
          </a:p>
        </p:txBody>
      </p:sp>
      <p:sp>
        <p:nvSpPr>
          <p:cNvPr id="200706" name="Rectangle 2"/>
          <p:cNvSpPr>
            <a:spLocks noGrp="1" noChangeArrowheads="1"/>
          </p:cNvSpPr>
          <p:nvPr>
            <p:ph type="title"/>
          </p:nvPr>
        </p:nvSpPr>
        <p:spPr>
          <a:xfrm>
            <a:off x="2633663" y="203200"/>
            <a:ext cx="3937000" cy="1317625"/>
          </a:xfrm>
          <a:noFill/>
          <a:ln/>
        </p:spPr>
        <p:txBody>
          <a:bodyPr wrap="none"/>
          <a:lstStyle/>
          <a:p>
            <a:r>
              <a:rPr lang="en-US" altLang="en-US" sz="4400"/>
              <a:t>HTTP</a:t>
            </a:r>
            <a:r>
              <a:rPr lang="en-US" altLang="en-US" sz="4000"/>
              <a:t/>
            </a:r>
            <a:br>
              <a:rPr lang="en-US" altLang="en-US" sz="4000"/>
            </a:br>
            <a:r>
              <a:rPr lang="en-US" altLang="en-US" sz="2800"/>
              <a:t>is</a:t>
            </a:r>
            <a:r>
              <a:rPr lang="en-US" altLang="en-US" sz="4000"/>
              <a:t> </a:t>
            </a:r>
            <a:r>
              <a:rPr lang="en-US" altLang="en-US" sz="2800"/>
              <a:t>a Stateless Protocol</a:t>
            </a:r>
          </a:p>
        </p:txBody>
      </p:sp>
      <p:sp>
        <p:nvSpPr>
          <p:cNvPr id="200707" name="Rectangle 3"/>
          <p:cNvSpPr>
            <a:spLocks noGrp="1" noChangeArrowheads="1"/>
          </p:cNvSpPr>
          <p:nvPr>
            <p:ph type="body" idx="1"/>
          </p:nvPr>
        </p:nvSpPr>
        <p:spPr bwMode="auto">
          <a:xfrm>
            <a:off x="406400" y="1746250"/>
            <a:ext cx="8305800" cy="450850"/>
          </a:xfrm>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gn="ctr">
              <a:buFontTx/>
              <a:buNone/>
            </a:pPr>
            <a:r>
              <a:rPr lang="en-US" altLang="en-US">
                <a:solidFill>
                  <a:srgbClr val="D49FFF"/>
                </a:solidFill>
              </a:rPr>
              <a:t>Logging in a stateless server :</a:t>
            </a:r>
          </a:p>
        </p:txBody>
      </p:sp>
      <p:grpSp>
        <p:nvGrpSpPr>
          <p:cNvPr id="200728" name="Group 24"/>
          <p:cNvGrpSpPr>
            <a:grpSpLocks/>
          </p:cNvGrpSpPr>
          <p:nvPr/>
        </p:nvGrpSpPr>
        <p:grpSpPr bwMode="auto">
          <a:xfrm>
            <a:off x="258763" y="2900363"/>
            <a:ext cx="2171700" cy="2589212"/>
            <a:chOff x="260" y="1816"/>
            <a:chExt cx="1368" cy="1631"/>
          </a:xfrm>
        </p:grpSpPr>
        <p:sp>
          <p:nvSpPr>
            <p:cNvPr id="200710" name="AutoShape 6"/>
            <p:cNvSpPr>
              <a:spLocks noChangeArrowheads="1"/>
            </p:cNvSpPr>
            <p:nvPr/>
          </p:nvSpPr>
          <p:spPr bwMode="auto">
            <a:xfrm>
              <a:off x="260" y="1816"/>
              <a:ext cx="1368" cy="1631"/>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11" name="Rectangle 7"/>
            <p:cNvSpPr>
              <a:spLocks noChangeArrowheads="1"/>
            </p:cNvSpPr>
            <p:nvPr/>
          </p:nvSpPr>
          <p:spPr bwMode="auto">
            <a:xfrm>
              <a:off x="341" y="2737"/>
              <a:ext cx="1190" cy="478"/>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Client </a:t>
              </a:r>
            </a:p>
            <a:p>
              <a:pPr algn="ctr"/>
              <a:r>
                <a:rPr lang="en-US" altLang="en-US" sz="2400">
                  <a:solidFill>
                    <a:schemeClr val="accent1"/>
                  </a:solidFill>
                </a:rPr>
                <a:t>HTTP</a:t>
              </a:r>
            </a:p>
          </p:txBody>
        </p:sp>
        <p:graphicFrame>
          <p:nvGraphicFramePr>
            <p:cNvPr id="200724" name="Object 20">
              <a:hlinkClick r:id="" action="ppaction://ole?verb=0"/>
            </p:cNvPr>
            <p:cNvGraphicFramePr>
              <a:graphicFrameLocks/>
            </p:cNvGraphicFramePr>
            <p:nvPr/>
          </p:nvGraphicFramePr>
          <p:xfrm>
            <a:off x="539" y="2039"/>
            <a:ext cx="806" cy="517"/>
          </p:xfrm>
          <a:graphic>
            <a:graphicData uri="http://schemas.openxmlformats.org/presentationml/2006/ole">
              <mc:AlternateContent xmlns:mc="http://schemas.openxmlformats.org/markup-compatibility/2006">
                <mc:Choice xmlns:v="urn:schemas-microsoft-com:vml" Requires="v">
                  <p:oleObj spid="_x0000_s56331" name="Clip" r:id="rId4" imgW="6078240" imgH="4714560" progId="MS_ClipArt_Gallery.2">
                    <p:embed/>
                  </p:oleObj>
                </mc:Choice>
                <mc:Fallback>
                  <p:oleObj name="Clip" r:id="rId4" imgW="6078240" imgH="47145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 y="2039"/>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0725" name="Rectangle 21"/>
            <p:cNvSpPr>
              <a:spLocks noChangeArrowheads="1"/>
            </p:cNvSpPr>
            <p:nvPr/>
          </p:nvSpPr>
          <p:spPr bwMode="auto">
            <a:xfrm>
              <a:off x="755" y="1891"/>
              <a:ext cx="626" cy="19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Browser</a:t>
              </a:r>
            </a:p>
          </p:txBody>
        </p:sp>
      </p:grpSp>
      <p:grpSp>
        <p:nvGrpSpPr>
          <p:cNvPr id="200729" name="Group 25"/>
          <p:cNvGrpSpPr>
            <a:grpSpLocks/>
          </p:cNvGrpSpPr>
          <p:nvPr/>
        </p:nvGrpSpPr>
        <p:grpSpPr bwMode="auto">
          <a:xfrm>
            <a:off x="6688138" y="2882900"/>
            <a:ext cx="2222500" cy="2614613"/>
            <a:chOff x="4084" y="1816"/>
            <a:chExt cx="1400" cy="1647"/>
          </a:xfrm>
        </p:grpSpPr>
        <p:sp>
          <p:nvSpPr>
            <p:cNvPr id="200709" name="AutoShape 5"/>
            <p:cNvSpPr>
              <a:spLocks noChangeArrowheads="1"/>
            </p:cNvSpPr>
            <p:nvPr/>
          </p:nvSpPr>
          <p:spPr bwMode="auto">
            <a:xfrm>
              <a:off x="4084" y="1816"/>
              <a:ext cx="1400" cy="1647"/>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12" name="Rectangle 8"/>
            <p:cNvSpPr>
              <a:spLocks noChangeArrowheads="1"/>
            </p:cNvSpPr>
            <p:nvPr/>
          </p:nvSpPr>
          <p:spPr bwMode="auto">
            <a:xfrm>
              <a:off x="4213" y="2721"/>
              <a:ext cx="1190" cy="478"/>
            </a:xfrm>
            <a:prstGeom prst="rect">
              <a:avLst/>
            </a:prstGeom>
            <a:solidFill>
              <a:schemeClr val="tx2"/>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Server </a:t>
              </a:r>
            </a:p>
            <a:p>
              <a:pPr algn="ctr"/>
              <a:r>
                <a:rPr lang="en-US" altLang="en-US" sz="2400">
                  <a:solidFill>
                    <a:schemeClr val="accent1"/>
                  </a:solidFill>
                </a:rPr>
                <a:t>HTTP</a:t>
              </a:r>
            </a:p>
          </p:txBody>
        </p:sp>
        <p:grpSp>
          <p:nvGrpSpPr>
            <p:cNvPr id="200713" name="Group 9"/>
            <p:cNvGrpSpPr>
              <a:grpSpLocks/>
            </p:cNvGrpSpPr>
            <p:nvPr/>
          </p:nvGrpSpPr>
          <p:grpSpPr bwMode="auto">
            <a:xfrm>
              <a:off x="4356" y="2031"/>
              <a:ext cx="856" cy="609"/>
              <a:chOff x="4356" y="2031"/>
              <a:chExt cx="856" cy="609"/>
            </a:xfrm>
          </p:grpSpPr>
          <p:grpSp>
            <p:nvGrpSpPr>
              <p:cNvPr id="200714" name="Group 10"/>
              <p:cNvGrpSpPr>
                <a:grpSpLocks/>
              </p:cNvGrpSpPr>
              <p:nvPr/>
            </p:nvGrpSpPr>
            <p:grpSpPr bwMode="auto">
              <a:xfrm>
                <a:off x="4356" y="2031"/>
                <a:ext cx="376" cy="609"/>
                <a:chOff x="4356" y="2031"/>
                <a:chExt cx="376" cy="609"/>
              </a:xfrm>
            </p:grpSpPr>
            <p:sp>
              <p:nvSpPr>
                <p:cNvPr id="200715" name="Rectangle 11"/>
                <p:cNvSpPr>
                  <a:spLocks noChangeArrowheads="1"/>
                </p:cNvSpPr>
                <p:nvPr/>
              </p:nvSpPr>
              <p:spPr bwMode="auto">
                <a:xfrm>
                  <a:off x="4356" y="2031"/>
                  <a:ext cx="376" cy="609"/>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16" name="AutoShape 12"/>
                <p:cNvSpPr>
                  <a:spLocks noChangeArrowheads="1"/>
                </p:cNvSpPr>
                <p:nvPr/>
              </p:nvSpPr>
              <p:spPr bwMode="auto">
                <a:xfrm>
                  <a:off x="4412" y="2279"/>
                  <a:ext cx="264" cy="113"/>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17" name="AutoShape 13"/>
                <p:cNvSpPr>
                  <a:spLocks noChangeArrowheads="1"/>
                </p:cNvSpPr>
                <p:nvPr/>
              </p:nvSpPr>
              <p:spPr bwMode="auto">
                <a:xfrm>
                  <a:off x="4596" y="2579"/>
                  <a:ext cx="88" cy="27"/>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18" name="Oval 14"/>
                <p:cNvSpPr>
                  <a:spLocks noChangeArrowheads="1"/>
                </p:cNvSpPr>
                <p:nvPr/>
              </p:nvSpPr>
              <p:spPr bwMode="auto">
                <a:xfrm>
                  <a:off x="4644" y="2065"/>
                  <a:ext cx="40" cy="27"/>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0719" name="Rectangle 15"/>
              <p:cNvSpPr>
                <a:spLocks noChangeArrowheads="1"/>
              </p:cNvSpPr>
              <p:nvPr/>
            </p:nvSpPr>
            <p:spPr bwMode="auto">
              <a:xfrm>
                <a:off x="4836" y="2031"/>
                <a:ext cx="376" cy="609"/>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20" name="Rectangle 16"/>
              <p:cNvSpPr>
                <a:spLocks noChangeArrowheads="1"/>
              </p:cNvSpPr>
              <p:nvPr/>
            </p:nvSpPr>
            <p:spPr bwMode="auto">
              <a:xfrm>
                <a:off x="4865" y="2069"/>
                <a:ext cx="323" cy="157"/>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21" name="Oval 17"/>
              <p:cNvSpPr>
                <a:spLocks noChangeArrowheads="1"/>
              </p:cNvSpPr>
              <p:nvPr/>
            </p:nvSpPr>
            <p:spPr bwMode="auto">
              <a:xfrm>
                <a:off x="4887" y="2119"/>
                <a:ext cx="88" cy="6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22" name="Oval 18"/>
              <p:cNvSpPr>
                <a:spLocks noChangeArrowheads="1"/>
              </p:cNvSpPr>
              <p:nvPr/>
            </p:nvSpPr>
            <p:spPr bwMode="auto">
              <a:xfrm>
                <a:off x="5079" y="2119"/>
                <a:ext cx="88" cy="61"/>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723" name="AutoShape 19"/>
              <p:cNvSpPr>
                <a:spLocks noChangeArrowheads="1"/>
              </p:cNvSpPr>
              <p:nvPr/>
            </p:nvSpPr>
            <p:spPr bwMode="auto">
              <a:xfrm>
                <a:off x="4971" y="2088"/>
                <a:ext cx="112" cy="1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0726" name="Rectangle 22"/>
            <p:cNvSpPr>
              <a:spLocks noChangeArrowheads="1"/>
            </p:cNvSpPr>
            <p:nvPr/>
          </p:nvSpPr>
          <p:spPr bwMode="auto">
            <a:xfrm>
              <a:off x="4371" y="1827"/>
              <a:ext cx="818" cy="19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chemeClr val="tx2"/>
                  </a:solidFill>
                </a:rPr>
                <a:t>Web Server</a:t>
              </a:r>
            </a:p>
          </p:txBody>
        </p:sp>
      </p:grpSp>
      <p:sp>
        <p:nvSpPr>
          <p:cNvPr id="200727" name="Rectangle 23"/>
          <p:cNvSpPr>
            <a:spLocks noChangeArrowheads="1"/>
          </p:cNvSpPr>
          <p:nvPr/>
        </p:nvSpPr>
        <p:spPr bwMode="auto">
          <a:xfrm>
            <a:off x="2519363" y="3040063"/>
            <a:ext cx="4079875" cy="28352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000">
                <a:solidFill>
                  <a:schemeClr val="tx2"/>
                </a:solidFill>
              </a:rPr>
              <a:t>&gt; I want to log into the server</a:t>
            </a:r>
          </a:p>
          <a:p>
            <a:pPr algn="ctr"/>
            <a:r>
              <a:rPr lang="en-US" altLang="en-US" sz="2000">
                <a:solidFill>
                  <a:schemeClr val="tx2"/>
                </a:solidFill>
              </a:rPr>
              <a:t>Give your name and password &lt;</a:t>
            </a:r>
          </a:p>
          <a:p>
            <a:pPr algn="ctr"/>
            <a:r>
              <a:rPr lang="en-US" altLang="en-US" sz="2000">
                <a:solidFill>
                  <a:schemeClr val="tx2"/>
                </a:solidFill>
              </a:rPr>
              <a:t>&gt; XYZ, ******</a:t>
            </a:r>
          </a:p>
          <a:p>
            <a:pPr algn="ctr"/>
            <a:r>
              <a:rPr lang="en-US" altLang="en-US" sz="2000">
                <a:solidFill>
                  <a:schemeClr val="tx2"/>
                </a:solidFill>
              </a:rPr>
              <a:t>OK, </a:t>
            </a:r>
            <a:r>
              <a:rPr lang="en-US" altLang="en-US" sz="2000">
                <a:solidFill>
                  <a:srgbClr val="D49FFF"/>
                </a:solidFill>
              </a:rPr>
              <a:t>here is your key 478 </a:t>
            </a:r>
            <a:r>
              <a:rPr lang="en-US" altLang="en-US" sz="2000">
                <a:solidFill>
                  <a:schemeClr val="tx2"/>
                </a:solidFill>
              </a:rPr>
              <a:t>&lt;</a:t>
            </a:r>
          </a:p>
          <a:p>
            <a:pPr algn="ctr"/>
            <a:r>
              <a:rPr lang="en-US" altLang="en-US" sz="2000">
                <a:solidFill>
                  <a:schemeClr val="tx2"/>
                </a:solidFill>
              </a:rPr>
              <a:t>&gt; show me my bank records,</a:t>
            </a:r>
          </a:p>
          <a:p>
            <a:pPr algn="ctr"/>
            <a:r>
              <a:rPr lang="en-US" altLang="en-US" sz="2000">
                <a:solidFill>
                  <a:srgbClr val="D49FFF"/>
                </a:solidFill>
              </a:rPr>
              <a:t>my key is 478.</a:t>
            </a:r>
            <a:endParaRPr lang="en-US" altLang="en-US" sz="2000">
              <a:solidFill>
                <a:schemeClr val="tx2"/>
              </a:solidFill>
            </a:endParaRPr>
          </a:p>
          <a:p>
            <a:pPr algn="ctr"/>
            <a:r>
              <a:rPr lang="en-US" altLang="en-US" sz="2000">
                <a:solidFill>
                  <a:schemeClr val="tx2"/>
                </a:solidFill>
              </a:rPr>
              <a:t>Here are your bank records &lt;</a:t>
            </a:r>
          </a:p>
          <a:p>
            <a:pPr algn="ctr"/>
            <a:r>
              <a:rPr lang="en-US" altLang="en-US" sz="2000">
                <a:solidFill>
                  <a:schemeClr val="tx2"/>
                </a:solidFill>
              </a:rPr>
              <a:t>$$$$$$$$$ &lt;</a:t>
            </a:r>
          </a:p>
          <a:p>
            <a:pPr algn="ctr"/>
            <a:r>
              <a:rPr lang="en-US" altLang="en-US" sz="2000">
                <a:solidFill>
                  <a:srgbClr val="D49FFF"/>
                </a:solidFill>
              </a:rPr>
              <a:t>If you need more use key 953 &lt;</a:t>
            </a:r>
            <a:endParaRPr lang="en-US" altLang="en-US" sz="2000">
              <a:solidFill>
                <a:schemeClr val="tx2"/>
              </a:solidFill>
            </a:endParaRPr>
          </a:p>
          <a:p>
            <a:pPr algn="ctr"/>
            <a:r>
              <a:rPr lang="en-US" altLang="en-US" sz="2000">
                <a:solidFill>
                  <a:schemeClr val="tx2"/>
                </a:solidFill>
              </a:rPr>
              <a:t>....</a:t>
            </a:r>
          </a:p>
        </p:txBody>
      </p:sp>
    </p:spTree>
    <p:extLst>
      <p:ext uri="{BB962C8B-B14F-4D97-AF65-F5344CB8AC3E}">
        <p14:creationId xmlns:p14="http://schemas.microsoft.com/office/powerpoint/2010/main" val="296746983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0303" y="466725"/>
            <a:ext cx="3652924" cy="592470"/>
          </a:xfrm>
        </p:spPr>
        <p:txBody>
          <a:bodyPr/>
          <a:lstStyle/>
          <a:p>
            <a:r>
              <a:rPr lang="en-US" dirty="0" smtClean="0"/>
              <a:t>Web </a:t>
            </a:r>
            <a:r>
              <a:rPr lang="en-US" dirty="0" smtClean="0"/>
              <a:t>security (1)</a:t>
            </a:r>
            <a:endParaRPr lang="en-US" dirty="0"/>
          </a:p>
        </p:txBody>
      </p:sp>
      <p:sp>
        <p:nvSpPr>
          <p:cNvPr id="3" name="Slide Number Placeholder 2"/>
          <p:cNvSpPr>
            <a:spLocks noGrp="1"/>
          </p:cNvSpPr>
          <p:nvPr>
            <p:ph type="sldNum" sz="quarter" idx="10"/>
          </p:nvPr>
        </p:nvSpPr>
        <p:spPr/>
        <p:txBody>
          <a:bodyPr/>
          <a:lstStyle/>
          <a:p>
            <a:fld id="{E2B10E51-AA3A-474E-AF6D-D10AC108B800}" type="slidenum">
              <a:rPr lang="en-US" altLang="en-US" smtClean="0"/>
              <a:pPr/>
              <a:t>39</a:t>
            </a:fld>
            <a:endParaRPr lang="en-US" altLang="en-US"/>
          </a:p>
        </p:txBody>
      </p:sp>
      <p:sp>
        <p:nvSpPr>
          <p:cNvPr id="4" name="TextBox 3"/>
          <p:cNvSpPr txBox="1"/>
          <p:nvPr/>
        </p:nvSpPr>
        <p:spPr>
          <a:xfrm>
            <a:off x="776288" y="1225689"/>
            <a:ext cx="7627483" cy="5632311"/>
          </a:xfrm>
          <a:prstGeom prst="rect">
            <a:avLst/>
          </a:prstGeom>
          <a:noFill/>
        </p:spPr>
        <p:txBody>
          <a:bodyPr wrap="square" rtlCol="0">
            <a:spAutoFit/>
          </a:bodyPr>
          <a:lstStyle/>
          <a:p>
            <a:pPr marL="342900" indent="-342900">
              <a:lnSpc>
                <a:spcPct val="150000"/>
              </a:lnSpc>
              <a:buFont typeface="Wingdings" panose="05000000000000000000" pitchFamily="2" charset="2"/>
              <a:buChar char="§"/>
            </a:pPr>
            <a:r>
              <a:rPr lang="en-US" sz="2400" dirty="0" smtClean="0"/>
              <a:t>Most attacks start with an executable program being installed remotely in a computer.</a:t>
            </a:r>
          </a:p>
          <a:p>
            <a:pPr marL="342900" indent="-342900">
              <a:lnSpc>
                <a:spcPct val="150000"/>
              </a:lnSpc>
              <a:buFont typeface="Wingdings" panose="05000000000000000000" pitchFamily="2" charset="2"/>
              <a:buChar char="§"/>
            </a:pPr>
            <a:r>
              <a:rPr lang="en-US" sz="2400" dirty="0" smtClean="0">
                <a:solidFill>
                  <a:srgbClr val="00FF00"/>
                </a:solidFill>
              </a:rPr>
              <a:t>Initially, web browsers provided a “sand bag” to run remote programs, prohibiting them to access local resources such as disks.</a:t>
            </a:r>
          </a:p>
          <a:p>
            <a:pPr marL="342900" indent="-342900">
              <a:lnSpc>
                <a:spcPct val="150000"/>
              </a:lnSpc>
              <a:buFont typeface="Wingdings" panose="05000000000000000000" pitchFamily="2" charset="2"/>
              <a:buChar char="§"/>
            </a:pPr>
            <a:r>
              <a:rPr lang="en-US" sz="2400" dirty="0" smtClean="0">
                <a:solidFill>
                  <a:srgbClr val="FFFF00"/>
                </a:solidFill>
              </a:rPr>
              <a:t>Making web browsers the run-time environment for a multitude of application programs (“apps”) made “sandbags” too restrictive!</a:t>
            </a:r>
          </a:p>
          <a:p>
            <a:pPr marL="342900" indent="-342900">
              <a:lnSpc>
                <a:spcPct val="150000"/>
              </a:lnSpc>
              <a:buFont typeface="Wingdings" panose="05000000000000000000" pitchFamily="2" charset="2"/>
              <a:buChar char="§"/>
            </a:pPr>
            <a:r>
              <a:rPr lang="en-US" sz="2400" dirty="0" smtClean="0">
                <a:solidFill>
                  <a:srgbClr val="F57B49"/>
                </a:solidFill>
              </a:rPr>
              <a:t>Only trusted apps should be allowed !!!</a:t>
            </a:r>
          </a:p>
          <a:p>
            <a:pPr>
              <a:lnSpc>
                <a:spcPct val="150000"/>
              </a:lnSpc>
            </a:pPr>
            <a:endParaRPr lang="en-US" sz="2400" dirty="0"/>
          </a:p>
        </p:txBody>
      </p:sp>
    </p:spTree>
    <p:extLst>
      <p:ext uri="{BB962C8B-B14F-4D97-AF65-F5344CB8AC3E}">
        <p14:creationId xmlns:p14="http://schemas.microsoft.com/office/powerpoint/2010/main" val="26192388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lide Number Placeholder 2"/>
          <p:cNvSpPr>
            <a:spLocks noGrp="1"/>
          </p:cNvSpPr>
          <p:nvPr>
            <p:ph type="sldNum" sz="quarter" idx="10"/>
          </p:nvPr>
        </p:nvSpPr>
        <p:spPr/>
        <p:txBody>
          <a:bodyPr/>
          <a:lstStyle/>
          <a:p>
            <a:fld id="{70085C49-BD88-43C0-AAB8-A35C38846A88}" type="slidenum">
              <a:rPr lang="en-US" altLang="en-US"/>
              <a:pPr/>
              <a:t>4</a:t>
            </a:fld>
            <a:endParaRPr lang="en-US" altLang="en-US"/>
          </a:p>
        </p:txBody>
      </p:sp>
      <p:sp>
        <p:nvSpPr>
          <p:cNvPr id="10242" name="Rectangle 2"/>
          <p:cNvSpPr>
            <a:spLocks noGrp="1" noChangeArrowheads="1"/>
          </p:cNvSpPr>
          <p:nvPr>
            <p:ph type="title"/>
          </p:nvPr>
        </p:nvSpPr>
        <p:spPr>
          <a:xfrm>
            <a:off x="1593850" y="185738"/>
            <a:ext cx="5994400" cy="708025"/>
          </a:xfrm>
          <a:noFill/>
          <a:ln/>
        </p:spPr>
        <p:txBody>
          <a:bodyPr/>
          <a:lstStyle/>
          <a:p>
            <a:r>
              <a:rPr lang="en-US" altLang="en-US" sz="4400"/>
              <a:t>A diplomatic negotiation</a:t>
            </a:r>
          </a:p>
        </p:txBody>
      </p:sp>
      <p:sp>
        <p:nvSpPr>
          <p:cNvPr id="10243" name="Freeform 3"/>
          <p:cNvSpPr>
            <a:spLocks/>
          </p:cNvSpPr>
          <p:nvPr/>
        </p:nvSpPr>
        <p:spPr bwMode="auto">
          <a:xfrm>
            <a:off x="1104900" y="1844675"/>
            <a:ext cx="679450" cy="425450"/>
          </a:xfrm>
          <a:custGeom>
            <a:avLst/>
            <a:gdLst>
              <a:gd name="T0" fmla="*/ 76 w 428"/>
              <a:gd name="T1" fmla="*/ 267 h 268"/>
              <a:gd name="T2" fmla="*/ 45 w 428"/>
              <a:gd name="T3" fmla="*/ 232 h 268"/>
              <a:gd name="T4" fmla="*/ 17 w 428"/>
              <a:gd name="T5" fmla="*/ 199 h 268"/>
              <a:gd name="T6" fmla="*/ 2 w 428"/>
              <a:gd name="T7" fmla="*/ 180 h 268"/>
              <a:gd name="T8" fmla="*/ 0 w 428"/>
              <a:gd name="T9" fmla="*/ 168 h 268"/>
              <a:gd name="T10" fmla="*/ 7 w 428"/>
              <a:gd name="T11" fmla="*/ 152 h 268"/>
              <a:gd name="T12" fmla="*/ 28 w 428"/>
              <a:gd name="T13" fmla="*/ 121 h 268"/>
              <a:gd name="T14" fmla="*/ 46 w 428"/>
              <a:gd name="T15" fmla="*/ 98 h 268"/>
              <a:gd name="T16" fmla="*/ 61 w 428"/>
              <a:gd name="T17" fmla="*/ 76 h 268"/>
              <a:gd name="T18" fmla="*/ 68 w 428"/>
              <a:gd name="T19" fmla="*/ 61 h 268"/>
              <a:gd name="T20" fmla="*/ 71 w 428"/>
              <a:gd name="T21" fmla="*/ 47 h 268"/>
              <a:gd name="T22" fmla="*/ 72 w 428"/>
              <a:gd name="T23" fmla="*/ 30 h 268"/>
              <a:gd name="T24" fmla="*/ 76 w 428"/>
              <a:gd name="T25" fmla="*/ 18 h 268"/>
              <a:gd name="T26" fmla="*/ 83 w 428"/>
              <a:gd name="T27" fmla="*/ 10 h 268"/>
              <a:gd name="T28" fmla="*/ 96 w 428"/>
              <a:gd name="T29" fmla="*/ 7 h 268"/>
              <a:gd name="T30" fmla="*/ 114 w 428"/>
              <a:gd name="T31" fmla="*/ 8 h 268"/>
              <a:gd name="T32" fmla="*/ 123 w 428"/>
              <a:gd name="T33" fmla="*/ 10 h 268"/>
              <a:gd name="T34" fmla="*/ 136 w 428"/>
              <a:gd name="T35" fmla="*/ 7 h 268"/>
              <a:gd name="T36" fmla="*/ 149 w 428"/>
              <a:gd name="T37" fmla="*/ 0 h 268"/>
              <a:gd name="T38" fmla="*/ 182 w 428"/>
              <a:gd name="T39" fmla="*/ 12 h 268"/>
              <a:gd name="T40" fmla="*/ 207 w 428"/>
              <a:gd name="T41" fmla="*/ 13 h 268"/>
              <a:gd name="T42" fmla="*/ 253 w 428"/>
              <a:gd name="T43" fmla="*/ 28 h 268"/>
              <a:gd name="T44" fmla="*/ 303 w 428"/>
              <a:gd name="T45" fmla="*/ 38 h 268"/>
              <a:gd name="T46" fmla="*/ 337 w 428"/>
              <a:gd name="T47" fmla="*/ 27 h 268"/>
              <a:gd name="T48" fmla="*/ 359 w 428"/>
              <a:gd name="T49" fmla="*/ 24 h 268"/>
              <a:gd name="T50" fmla="*/ 372 w 428"/>
              <a:gd name="T51" fmla="*/ 26 h 268"/>
              <a:gd name="T52" fmla="*/ 381 w 428"/>
              <a:gd name="T53" fmla="*/ 28 h 268"/>
              <a:gd name="T54" fmla="*/ 388 w 428"/>
              <a:gd name="T55" fmla="*/ 32 h 268"/>
              <a:gd name="T56" fmla="*/ 393 w 428"/>
              <a:gd name="T57" fmla="*/ 38 h 268"/>
              <a:gd name="T58" fmla="*/ 395 w 428"/>
              <a:gd name="T59" fmla="*/ 45 h 268"/>
              <a:gd name="T60" fmla="*/ 394 w 428"/>
              <a:gd name="T61" fmla="*/ 57 h 268"/>
              <a:gd name="T62" fmla="*/ 392 w 428"/>
              <a:gd name="T63" fmla="*/ 67 h 268"/>
              <a:gd name="T64" fmla="*/ 391 w 428"/>
              <a:gd name="T65" fmla="*/ 79 h 268"/>
              <a:gd name="T66" fmla="*/ 390 w 428"/>
              <a:gd name="T67" fmla="*/ 94 h 268"/>
              <a:gd name="T68" fmla="*/ 392 w 428"/>
              <a:gd name="T69" fmla="*/ 106 h 268"/>
              <a:gd name="T70" fmla="*/ 395 w 428"/>
              <a:gd name="T71" fmla="*/ 119 h 268"/>
              <a:gd name="T72" fmla="*/ 401 w 428"/>
              <a:gd name="T73" fmla="*/ 135 h 268"/>
              <a:gd name="T74" fmla="*/ 414 w 428"/>
              <a:gd name="T75" fmla="*/ 165 h 268"/>
              <a:gd name="T76" fmla="*/ 427 w 428"/>
              <a:gd name="T77" fmla="*/ 198 h 268"/>
              <a:gd name="T78" fmla="*/ 423 w 428"/>
              <a:gd name="T79" fmla="*/ 237 h 268"/>
              <a:gd name="T80" fmla="*/ 406 w 428"/>
              <a:gd name="T81" fmla="*/ 266 h 268"/>
              <a:gd name="T82" fmla="*/ 76 w 428"/>
              <a:gd name="T8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8" h="268">
                <a:moveTo>
                  <a:pt x="76" y="267"/>
                </a:moveTo>
                <a:lnTo>
                  <a:pt x="45" y="232"/>
                </a:lnTo>
                <a:lnTo>
                  <a:pt x="17" y="199"/>
                </a:lnTo>
                <a:lnTo>
                  <a:pt x="2" y="180"/>
                </a:lnTo>
                <a:lnTo>
                  <a:pt x="0" y="168"/>
                </a:lnTo>
                <a:lnTo>
                  <a:pt x="7" y="152"/>
                </a:lnTo>
                <a:lnTo>
                  <a:pt x="28" y="121"/>
                </a:lnTo>
                <a:lnTo>
                  <a:pt x="46" y="98"/>
                </a:lnTo>
                <a:lnTo>
                  <a:pt x="61" y="76"/>
                </a:lnTo>
                <a:lnTo>
                  <a:pt x="68" y="61"/>
                </a:lnTo>
                <a:lnTo>
                  <a:pt x="71" y="47"/>
                </a:lnTo>
                <a:lnTo>
                  <a:pt x="72" y="30"/>
                </a:lnTo>
                <a:lnTo>
                  <a:pt x="76" y="18"/>
                </a:lnTo>
                <a:lnTo>
                  <a:pt x="83" y="10"/>
                </a:lnTo>
                <a:lnTo>
                  <a:pt x="96" y="7"/>
                </a:lnTo>
                <a:lnTo>
                  <a:pt x="114" y="8"/>
                </a:lnTo>
                <a:lnTo>
                  <a:pt x="123" y="10"/>
                </a:lnTo>
                <a:lnTo>
                  <a:pt x="136" y="7"/>
                </a:lnTo>
                <a:lnTo>
                  <a:pt x="149" y="0"/>
                </a:lnTo>
                <a:lnTo>
                  <a:pt x="182" y="12"/>
                </a:lnTo>
                <a:lnTo>
                  <a:pt x="207" y="13"/>
                </a:lnTo>
                <a:lnTo>
                  <a:pt x="253" y="28"/>
                </a:lnTo>
                <a:lnTo>
                  <a:pt x="303" y="38"/>
                </a:lnTo>
                <a:lnTo>
                  <a:pt x="337" y="27"/>
                </a:lnTo>
                <a:lnTo>
                  <a:pt x="359" y="24"/>
                </a:lnTo>
                <a:lnTo>
                  <a:pt x="372" y="26"/>
                </a:lnTo>
                <a:lnTo>
                  <a:pt x="381" y="28"/>
                </a:lnTo>
                <a:lnTo>
                  <a:pt x="388" y="32"/>
                </a:lnTo>
                <a:lnTo>
                  <a:pt x="393" y="38"/>
                </a:lnTo>
                <a:lnTo>
                  <a:pt x="395" y="45"/>
                </a:lnTo>
                <a:lnTo>
                  <a:pt x="394" y="57"/>
                </a:lnTo>
                <a:lnTo>
                  <a:pt x="392" y="67"/>
                </a:lnTo>
                <a:lnTo>
                  <a:pt x="391" y="79"/>
                </a:lnTo>
                <a:lnTo>
                  <a:pt x="390" y="94"/>
                </a:lnTo>
                <a:lnTo>
                  <a:pt x="392" y="106"/>
                </a:lnTo>
                <a:lnTo>
                  <a:pt x="395" y="119"/>
                </a:lnTo>
                <a:lnTo>
                  <a:pt x="401" y="135"/>
                </a:lnTo>
                <a:lnTo>
                  <a:pt x="414" y="165"/>
                </a:lnTo>
                <a:lnTo>
                  <a:pt x="427" y="198"/>
                </a:lnTo>
                <a:lnTo>
                  <a:pt x="423" y="237"/>
                </a:lnTo>
                <a:lnTo>
                  <a:pt x="406" y="266"/>
                </a:lnTo>
                <a:lnTo>
                  <a:pt x="76" y="267"/>
                </a:lnTo>
              </a:path>
            </a:pathLst>
          </a:custGeom>
          <a:solidFill>
            <a:srgbClr val="AD6900"/>
          </a:solidFill>
          <a:ln w="12700" cap="rnd" cmpd="sng">
            <a:solidFill>
              <a:srgbClr val="AD6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4" name="Freeform 4"/>
          <p:cNvSpPr>
            <a:spLocks/>
          </p:cNvSpPr>
          <p:nvPr/>
        </p:nvSpPr>
        <p:spPr bwMode="auto">
          <a:xfrm>
            <a:off x="1322388" y="1839913"/>
            <a:ext cx="141287" cy="157162"/>
          </a:xfrm>
          <a:custGeom>
            <a:avLst/>
            <a:gdLst>
              <a:gd name="T0" fmla="*/ 12 w 89"/>
              <a:gd name="T1" fmla="*/ 0 h 99"/>
              <a:gd name="T2" fmla="*/ 6 w 89"/>
              <a:gd name="T3" fmla="*/ 23 h 99"/>
              <a:gd name="T4" fmla="*/ 0 w 89"/>
              <a:gd name="T5" fmla="*/ 57 h 99"/>
              <a:gd name="T6" fmla="*/ 2 w 89"/>
              <a:gd name="T7" fmla="*/ 98 h 99"/>
              <a:gd name="T8" fmla="*/ 14 w 89"/>
              <a:gd name="T9" fmla="*/ 84 h 99"/>
              <a:gd name="T10" fmla="*/ 27 w 89"/>
              <a:gd name="T11" fmla="*/ 70 h 99"/>
              <a:gd name="T12" fmla="*/ 47 w 89"/>
              <a:gd name="T13" fmla="*/ 50 h 99"/>
              <a:gd name="T14" fmla="*/ 68 w 89"/>
              <a:gd name="T15" fmla="*/ 72 h 99"/>
              <a:gd name="T16" fmla="*/ 88 w 89"/>
              <a:gd name="T17" fmla="*/ 93 h 99"/>
              <a:gd name="T18" fmla="*/ 81 w 89"/>
              <a:gd name="T19" fmla="*/ 69 h 99"/>
              <a:gd name="T20" fmla="*/ 80 w 89"/>
              <a:gd name="T21" fmla="*/ 39 h 99"/>
              <a:gd name="T22" fmla="*/ 67 w 89"/>
              <a:gd name="T23" fmla="*/ 13 h 99"/>
              <a:gd name="T24" fmla="*/ 66 w 89"/>
              <a:gd name="T25" fmla="*/ 24 h 99"/>
              <a:gd name="T26" fmla="*/ 50 w 89"/>
              <a:gd name="T27" fmla="*/ 32 h 99"/>
              <a:gd name="T28" fmla="*/ 25 w 89"/>
              <a:gd name="T29" fmla="*/ 19 h 99"/>
              <a:gd name="T30" fmla="*/ 12 w 89"/>
              <a:gd name="T3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99">
                <a:moveTo>
                  <a:pt x="12" y="0"/>
                </a:moveTo>
                <a:lnTo>
                  <a:pt x="6" y="23"/>
                </a:lnTo>
                <a:lnTo>
                  <a:pt x="0" y="57"/>
                </a:lnTo>
                <a:lnTo>
                  <a:pt x="2" y="98"/>
                </a:lnTo>
                <a:lnTo>
                  <a:pt x="14" y="84"/>
                </a:lnTo>
                <a:lnTo>
                  <a:pt x="27" y="70"/>
                </a:lnTo>
                <a:lnTo>
                  <a:pt x="47" y="50"/>
                </a:lnTo>
                <a:lnTo>
                  <a:pt x="68" y="72"/>
                </a:lnTo>
                <a:lnTo>
                  <a:pt x="88" y="93"/>
                </a:lnTo>
                <a:lnTo>
                  <a:pt x="81" y="69"/>
                </a:lnTo>
                <a:lnTo>
                  <a:pt x="80" y="39"/>
                </a:lnTo>
                <a:lnTo>
                  <a:pt x="67" y="13"/>
                </a:lnTo>
                <a:lnTo>
                  <a:pt x="66" y="24"/>
                </a:lnTo>
                <a:lnTo>
                  <a:pt x="50" y="32"/>
                </a:lnTo>
                <a:lnTo>
                  <a:pt x="25" y="19"/>
                </a:lnTo>
                <a:lnTo>
                  <a:pt x="12" y="0"/>
                </a:lnTo>
              </a:path>
            </a:pathLst>
          </a:custGeom>
          <a:solidFill>
            <a:schemeClr val="tx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5" name="Freeform 5"/>
          <p:cNvSpPr>
            <a:spLocks/>
          </p:cNvSpPr>
          <p:nvPr/>
        </p:nvSpPr>
        <p:spPr bwMode="auto">
          <a:xfrm>
            <a:off x="1344613" y="1892300"/>
            <a:ext cx="98425" cy="374650"/>
          </a:xfrm>
          <a:custGeom>
            <a:avLst/>
            <a:gdLst>
              <a:gd name="T0" fmla="*/ 16 w 62"/>
              <a:gd name="T1" fmla="*/ 17 h 236"/>
              <a:gd name="T2" fmla="*/ 35 w 62"/>
              <a:gd name="T3" fmla="*/ 0 h 236"/>
              <a:gd name="T4" fmla="*/ 48 w 62"/>
              <a:gd name="T5" fmla="*/ 18 h 236"/>
              <a:gd name="T6" fmla="*/ 38 w 62"/>
              <a:gd name="T7" fmla="*/ 45 h 236"/>
              <a:gd name="T8" fmla="*/ 50 w 62"/>
              <a:gd name="T9" fmla="*/ 77 h 236"/>
              <a:gd name="T10" fmla="*/ 61 w 62"/>
              <a:gd name="T11" fmla="*/ 98 h 236"/>
              <a:gd name="T12" fmla="*/ 50 w 62"/>
              <a:gd name="T13" fmla="*/ 152 h 236"/>
              <a:gd name="T14" fmla="*/ 38 w 62"/>
              <a:gd name="T15" fmla="*/ 235 h 236"/>
              <a:gd name="T16" fmla="*/ 23 w 62"/>
              <a:gd name="T17" fmla="*/ 235 h 236"/>
              <a:gd name="T18" fmla="*/ 7 w 62"/>
              <a:gd name="T19" fmla="*/ 152 h 236"/>
              <a:gd name="T20" fmla="*/ 0 w 62"/>
              <a:gd name="T21" fmla="*/ 97 h 236"/>
              <a:gd name="T22" fmla="*/ 9 w 62"/>
              <a:gd name="T23" fmla="*/ 76 h 236"/>
              <a:gd name="T24" fmla="*/ 24 w 62"/>
              <a:gd name="T25" fmla="*/ 44 h 236"/>
              <a:gd name="T26" fmla="*/ 16 w 62"/>
              <a:gd name="T27" fmla="*/ 1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6">
                <a:moveTo>
                  <a:pt x="16" y="17"/>
                </a:moveTo>
                <a:lnTo>
                  <a:pt x="35" y="0"/>
                </a:lnTo>
                <a:lnTo>
                  <a:pt x="48" y="18"/>
                </a:lnTo>
                <a:lnTo>
                  <a:pt x="38" y="45"/>
                </a:lnTo>
                <a:lnTo>
                  <a:pt x="50" y="77"/>
                </a:lnTo>
                <a:lnTo>
                  <a:pt x="61" y="98"/>
                </a:lnTo>
                <a:lnTo>
                  <a:pt x="50" y="152"/>
                </a:lnTo>
                <a:lnTo>
                  <a:pt x="38" y="235"/>
                </a:lnTo>
                <a:lnTo>
                  <a:pt x="23" y="235"/>
                </a:lnTo>
                <a:lnTo>
                  <a:pt x="7" y="152"/>
                </a:lnTo>
                <a:lnTo>
                  <a:pt x="0" y="97"/>
                </a:lnTo>
                <a:lnTo>
                  <a:pt x="9" y="76"/>
                </a:lnTo>
                <a:lnTo>
                  <a:pt x="24" y="44"/>
                </a:lnTo>
                <a:lnTo>
                  <a:pt x="16" y="17"/>
                </a:lnTo>
              </a:path>
            </a:pathLst>
          </a:custGeom>
          <a:solidFill>
            <a:srgbClr val="00FF00"/>
          </a:solidFill>
          <a:ln w="12700" cap="rnd" cmpd="sng">
            <a:solidFill>
              <a:srgbClr val="00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6" name="Freeform 6"/>
          <p:cNvSpPr>
            <a:spLocks/>
          </p:cNvSpPr>
          <p:nvPr/>
        </p:nvSpPr>
        <p:spPr bwMode="auto">
          <a:xfrm>
            <a:off x="1673225" y="1941513"/>
            <a:ext cx="14288" cy="36512"/>
          </a:xfrm>
          <a:custGeom>
            <a:avLst/>
            <a:gdLst>
              <a:gd name="T0" fmla="*/ 6 w 9"/>
              <a:gd name="T1" fmla="*/ 0 h 23"/>
              <a:gd name="T2" fmla="*/ 8 w 9"/>
              <a:gd name="T3" fmla="*/ 4 h 23"/>
              <a:gd name="T4" fmla="*/ 7 w 9"/>
              <a:gd name="T5" fmla="*/ 10 h 23"/>
              <a:gd name="T6" fmla="*/ 4 w 9"/>
              <a:gd name="T7" fmla="*/ 17 h 23"/>
              <a:gd name="T8" fmla="*/ 0 w 9"/>
              <a:gd name="T9" fmla="*/ 22 h 23"/>
            </a:gdLst>
            <a:ahLst/>
            <a:cxnLst>
              <a:cxn ang="0">
                <a:pos x="T0" y="T1"/>
              </a:cxn>
              <a:cxn ang="0">
                <a:pos x="T2" y="T3"/>
              </a:cxn>
              <a:cxn ang="0">
                <a:pos x="T4" y="T5"/>
              </a:cxn>
              <a:cxn ang="0">
                <a:pos x="T6" y="T7"/>
              </a:cxn>
              <a:cxn ang="0">
                <a:pos x="T8" y="T9"/>
              </a:cxn>
            </a:cxnLst>
            <a:rect l="0" t="0" r="r" b="b"/>
            <a:pathLst>
              <a:path w="9" h="23">
                <a:moveTo>
                  <a:pt x="6" y="0"/>
                </a:moveTo>
                <a:lnTo>
                  <a:pt x="8" y="4"/>
                </a:lnTo>
                <a:lnTo>
                  <a:pt x="7" y="10"/>
                </a:lnTo>
                <a:lnTo>
                  <a:pt x="4" y="17"/>
                </a:lnTo>
                <a:lnTo>
                  <a:pt x="0" y="2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7" name="Freeform 7"/>
          <p:cNvSpPr>
            <a:spLocks/>
          </p:cNvSpPr>
          <p:nvPr/>
        </p:nvSpPr>
        <p:spPr bwMode="auto">
          <a:xfrm>
            <a:off x="1557338" y="1973263"/>
            <a:ext cx="190500" cy="119062"/>
          </a:xfrm>
          <a:custGeom>
            <a:avLst/>
            <a:gdLst>
              <a:gd name="T0" fmla="*/ 13 w 120"/>
              <a:gd name="T1" fmla="*/ 59 h 75"/>
              <a:gd name="T2" fmla="*/ 0 w 120"/>
              <a:gd name="T3" fmla="*/ 46 h 75"/>
              <a:gd name="T4" fmla="*/ 68 w 120"/>
              <a:gd name="T5" fmla="*/ 0 h 75"/>
              <a:gd name="T6" fmla="*/ 119 w 120"/>
              <a:gd name="T7" fmla="*/ 74 h 75"/>
            </a:gdLst>
            <a:ahLst/>
            <a:cxnLst>
              <a:cxn ang="0">
                <a:pos x="T0" y="T1"/>
              </a:cxn>
              <a:cxn ang="0">
                <a:pos x="T2" y="T3"/>
              </a:cxn>
              <a:cxn ang="0">
                <a:pos x="T4" y="T5"/>
              </a:cxn>
              <a:cxn ang="0">
                <a:pos x="T6" y="T7"/>
              </a:cxn>
            </a:cxnLst>
            <a:rect l="0" t="0" r="r" b="b"/>
            <a:pathLst>
              <a:path w="120" h="75">
                <a:moveTo>
                  <a:pt x="13" y="59"/>
                </a:moveTo>
                <a:lnTo>
                  <a:pt x="0" y="46"/>
                </a:lnTo>
                <a:lnTo>
                  <a:pt x="68" y="0"/>
                </a:lnTo>
                <a:lnTo>
                  <a:pt x="119" y="7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8" name="Freeform 8"/>
          <p:cNvSpPr>
            <a:spLocks/>
          </p:cNvSpPr>
          <p:nvPr/>
        </p:nvSpPr>
        <p:spPr bwMode="auto">
          <a:xfrm>
            <a:off x="1235075" y="2022475"/>
            <a:ext cx="85725" cy="153988"/>
          </a:xfrm>
          <a:custGeom>
            <a:avLst/>
            <a:gdLst>
              <a:gd name="T0" fmla="*/ 53 w 54"/>
              <a:gd name="T1" fmla="*/ 0 h 97"/>
              <a:gd name="T2" fmla="*/ 45 w 54"/>
              <a:gd name="T3" fmla="*/ 20 h 97"/>
              <a:gd name="T4" fmla="*/ 32 w 54"/>
              <a:gd name="T5" fmla="*/ 38 h 97"/>
              <a:gd name="T6" fmla="*/ 13 w 54"/>
              <a:gd name="T7" fmla="*/ 52 h 97"/>
              <a:gd name="T8" fmla="*/ 0 w 54"/>
              <a:gd name="T9" fmla="*/ 60 h 97"/>
              <a:gd name="T10" fmla="*/ 12 w 54"/>
              <a:gd name="T11" fmla="*/ 66 h 97"/>
              <a:gd name="T12" fmla="*/ 22 w 54"/>
              <a:gd name="T13" fmla="*/ 74 h 97"/>
              <a:gd name="T14" fmla="*/ 29 w 54"/>
              <a:gd name="T15" fmla="*/ 85 h 97"/>
              <a:gd name="T16" fmla="*/ 37 w 54"/>
              <a:gd name="T17" fmla="*/ 9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53" y="0"/>
                </a:moveTo>
                <a:lnTo>
                  <a:pt x="45" y="20"/>
                </a:lnTo>
                <a:lnTo>
                  <a:pt x="32" y="38"/>
                </a:lnTo>
                <a:lnTo>
                  <a:pt x="13" y="52"/>
                </a:lnTo>
                <a:lnTo>
                  <a:pt x="0" y="60"/>
                </a:lnTo>
                <a:lnTo>
                  <a:pt x="12" y="66"/>
                </a:lnTo>
                <a:lnTo>
                  <a:pt x="22" y="74"/>
                </a:lnTo>
                <a:lnTo>
                  <a:pt x="29" y="85"/>
                </a:lnTo>
                <a:lnTo>
                  <a:pt x="37" y="9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9" name="Freeform 9"/>
          <p:cNvSpPr>
            <a:spLocks/>
          </p:cNvSpPr>
          <p:nvPr/>
        </p:nvSpPr>
        <p:spPr bwMode="auto">
          <a:xfrm>
            <a:off x="1208088" y="1528763"/>
            <a:ext cx="366712" cy="357187"/>
          </a:xfrm>
          <a:custGeom>
            <a:avLst/>
            <a:gdLst>
              <a:gd name="T0" fmla="*/ 180 w 231"/>
              <a:gd name="T1" fmla="*/ 9 h 225"/>
              <a:gd name="T2" fmla="*/ 134 w 231"/>
              <a:gd name="T3" fmla="*/ 0 h 225"/>
              <a:gd name="T4" fmla="*/ 91 w 231"/>
              <a:gd name="T5" fmla="*/ 9 h 225"/>
              <a:gd name="T6" fmla="*/ 68 w 231"/>
              <a:gd name="T7" fmla="*/ 40 h 225"/>
              <a:gd name="T8" fmla="*/ 49 w 231"/>
              <a:gd name="T9" fmla="*/ 65 h 225"/>
              <a:gd name="T10" fmla="*/ 40 w 231"/>
              <a:gd name="T11" fmla="*/ 92 h 225"/>
              <a:gd name="T12" fmla="*/ 34 w 231"/>
              <a:gd name="T13" fmla="*/ 98 h 225"/>
              <a:gd name="T14" fmla="*/ 21 w 231"/>
              <a:gd name="T15" fmla="*/ 87 h 225"/>
              <a:gd name="T16" fmla="*/ 6 w 231"/>
              <a:gd name="T17" fmla="*/ 91 h 225"/>
              <a:gd name="T18" fmla="*/ 0 w 231"/>
              <a:gd name="T19" fmla="*/ 103 h 225"/>
              <a:gd name="T20" fmla="*/ 5 w 231"/>
              <a:gd name="T21" fmla="*/ 119 h 225"/>
              <a:gd name="T22" fmla="*/ 16 w 231"/>
              <a:gd name="T23" fmla="*/ 130 h 225"/>
              <a:gd name="T24" fmla="*/ 29 w 231"/>
              <a:gd name="T25" fmla="*/ 131 h 225"/>
              <a:gd name="T26" fmla="*/ 38 w 231"/>
              <a:gd name="T27" fmla="*/ 127 h 225"/>
              <a:gd name="T28" fmla="*/ 38 w 231"/>
              <a:gd name="T29" fmla="*/ 132 h 225"/>
              <a:gd name="T30" fmla="*/ 38 w 231"/>
              <a:gd name="T31" fmla="*/ 152 h 225"/>
              <a:gd name="T32" fmla="*/ 46 w 231"/>
              <a:gd name="T33" fmla="*/ 171 h 225"/>
              <a:gd name="T34" fmla="*/ 61 w 231"/>
              <a:gd name="T35" fmla="*/ 185 h 225"/>
              <a:gd name="T36" fmla="*/ 78 w 231"/>
              <a:gd name="T37" fmla="*/ 194 h 225"/>
              <a:gd name="T38" fmla="*/ 85 w 231"/>
              <a:gd name="T39" fmla="*/ 204 h 225"/>
              <a:gd name="T40" fmla="*/ 95 w 231"/>
              <a:gd name="T41" fmla="*/ 216 h 225"/>
              <a:gd name="T42" fmla="*/ 112 w 231"/>
              <a:gd name="T43" fmla="*/ 223 h 225"/>
              <a:gd name="T44" fmla="*/ 124 w 231"/>
              <a:gd name="T45" fmla="*/ 222 h 225"/>
              <a:gd name="T46" fmla="*/ 133 w 231"/>
              <a:gd name="T47" fmla="*/ 221 h 225"/>
              <a:gd name="T48" fmla="*/ 147 w 231"/>
              <a:gd name="T49" fmla="*/ 219 h 225"/>
              <a:gd name="T50" fmla="*/ 160 w 231"/>
              <a:gd name="T51" fmla="*/ 208 h 225"/>
              <a:gd name="T52" fmla="*/ 180 w 231"/>
              <a:gd name="T53" fmla="*/ 191 h 225"/>
              <a:gd name="T54" fmla="*/ 205 w 231"/>
              <a:gd name="T55" fmla="*/ 174 h 225"/>
              <a:gd name="T56" fmla="*/ 219 w 231"/>
              <a:gd name="T57" fmla="*/ 160 h 225"/>
              <a:gd name="T58" fmla="*/ 229 w 231"/>
              <a:gd name="T59" fmla="*/ 133 h 225"/>
              <a:gd name="T60" fmla="*/ 228 w 231"/>
              <a:gd name="T61" fmla="*/ 113 h 225"/>
              <a:gd name="T62" fmla="*/ 230 w 231"/>
              <a:gd name="T63" fmla="*/ 89 h 225"/>
              <a:gd name="T64" fmla="*/ 226 w 231"/>
              <a:gd name="T65" fmla="*/ 53 h 225"/>
              <a:gd name="T66" fmla="*/ 197 w 231"/>
              <a:gd name="T67" fmla="*/ 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25">
                <a:moveTo>
                  <a:pt x="197" y="20"/>
                </a:moveTo>
                <a:lnTo>
                  <a:pt x="180" y="9"/>
                </a:lnTo>
                <a:lnTo>
                  <a:pt x="155" y="1"/>
                </a:lnTo>
                <a:lnTo>
                  <a:pt x="134" y="0"/>
                </a:lnTo>
                <a:lnTo>
                  <a:pt x="111" y="4"/>
                </a:lnTo>
                <a:lnTo>
                  <a:pt x="91" y="9"/>
                </a:lnTo>
                <a:lnTo>
                  <a:pt x="78" y="23"/>
                </a:lnTo>
                <a:lnTo>
                  <a:pt x="68" y="40"/>
                </a:lnTo>
                <a:lnTo>
                  <a:pt x="60" y="52"/>
                </a:lnTo>
                <a:lnTo>
                  <a:pt x="49" y="65"/>
                </a:lnTo>
                <a:lnTo>
                  <a:pt x="43" y="79"/>
                </a:lnTo>
                <a:lnTo>
                  <a:pt x="40" y="92"/>
                </a:lnTo>
                <a:lnTo>
                  <a:pt x="41" y="104"/>
                </a:lnTo>
                <a:lnTo>
                  <a:pt x="34" y="98"/>
                </a:lnTo>
                <a:lnTo>
                  <a:pt x="29" y="90"/>
                </a:lnTo>
                <a:lnTo>
                  <a:pt x="21" y="87"/>
                </a:lnTo>
                <a:lnTo>
                  <a:pt x="13" y="87"/>
                </a:lnTo>
                <a:lnTo>
                  <a:pt x="6" y="91"/>
                </a:lnTo>
                <a:lnTo>
                  <a:pt x="1" y="95"/>
                </a:lnTo>
                <a:lnTo>
                  <a:pt x="0" y="103"/>
                </a:lnTo>
                <a:lnTo>
                  <a:pt x="2" y="111"/>
                </a:lnTo>
                <a:lnTo>
                  <a:pt x="5" y="119"/>
                </a:lnTo>
                <a:lnTo>
                  <a:pt x="11" y="125"/>
                </a:lnTo>
                <a:lnTo>
                  <a:pt x="16" y="130"/>
                </a:lnTo>
                <a:lnTo>
                  <a:pt x="22" y="133"/>
                </a:lnTo>
                <a:lnTo>
                  <a:pt x="29" y="131"/>
                </a:lnTo>
                <a:lnTo>
                  <a:pt x="33" y="130"/>
                </a:lnTo>
                <a:lnTo>
                  <a:pt x="38" y="127"/>
                </a:lnTo>
                <a:lnTo>
                  <a:pt x="42" y="126"/>
                </a:lnTo>
                <a:lnTo>
                  <a:pt x="38" y="132"/>
                </a:lnTo>
                <a:lnTo>
                  <a:pt x="36" y="142"/>
                </a:lnTo>
                <a:lnTo>
                  <a:pt x="38" y="152"/>
                </a:lnTo>
                <a:lnTo>
                  <a:pt x="41" y="161"/>
                </a:lnTo>
                <a:lnTo>
                  <a:pt x="46" y="171"/>
                </a:lnTo>
                <a:lnTo>
                  <a:pt x="53" y="177"/>
                </a:lnTo>
                <a:lnTo>
                  <a:pt x="61" y="185"/>
                </a:lnTo>
                <a:lnTo>
                  <a:pt x="69" y="191"/>
                </a:lnTo>
                <a:lnTo>
                  <a:pt x="78" y="194"/>
                </a:lnTo>
                <a:lnTo>
                  <a:pt x="85" y="199"/>
                </a:lnTo>
                <a:lnTo>
                  <a:pt x="85" y="204"/>
                </a:lnTo>
                <a:lnTo>
                  <a:pt x="90" y="211"/>
                </a:lnTo>
                <a:lnTo>
                  <a:pt x="95" y="216"/>
                </a:lnTo>
                <a:lnTo>
                  <a:pt x="104" y="220"/>
                </a:lnTo>
                <a:lnTo>
                  <a:pt x="112" y="223"/>
                </a:lnTo>
                <a:lnTo>
                  <a:pt x="120" y="224"/>
                </a:lnTo>
                <a:lnTo>
                  <a:pt x="124" y="222"/>
                </a:lnTo>
                <a:lnTo>
                  <a:pt x="128" y="217"/>
                </a:lnTo>
                <a:lnTo>
                  <a:pt x="133" y="221"/>
                </a:lnTo>
                <a:lnTo>
                  <a:pt x="140" y="222"/>
                </a:lnTo>
                <a:lnTo>
                  <a:pt x="147" y="219"/>
                </a:lnTo>
                <a:lnTo>
                  <a:pt x="153" y="215"/>
                </a:lnTo>
                <a:lnTo>
                  <a:pt x="160" y="208"/>
                </a:lnTo>
                <a:lnTo>
                  <a:pt x="168" y="201"/>
                </a:lnTo>
                <a:lnTo>
                  <a:pt x="180" y="191"/>
                </a:lnTo>
                <a:lnTo>
                  <a:pt x="191" y="183"/>
                </a:lnTo>
                <a:lnTo>
                  <a:pt x="205" y="174"/>
                </a:lnTo>
                <a:lnTo>
                  <a:pt x="211" y="165"/>
                </a:lnTo>
                <a:lnTo>
                  <a:pt x="219" y="160"/>
                </a:lnTo>
                <a:lnTo>
                  <a:pt x="226" y="150"/>
                </a:lnTo>
                <a:lnTo>
                  <a:pt x="229" y="133"/>
                </a:lnTo>
                <a:lnTo>
                  <a:pt x="230" y="117"/>
                </a:lnTo>
                <a:lnTo>
                  <a:pt x="228" y="113"/>
                </a:lnTo>
                <a:lnTo>
                  <a:pt x="228" y="105"/>
                </a:lnTo>
                <a:lnTo>
                  <a:pt x="230" y="89"/>
                </a:lnTo>
                <a:lnTo>
                  <a:pt x="230" y="69"/>
                </a:lnTo>
                <a:lnTo>
                  <a:pt x="226" y="53"/>
                </a:lnTo>
                <a:lnTo>
                  <a:pt x="215" y="37"/>
                </a:lnTo>
                <a:lnTo>
                  <a:pt x="197" y="20"/>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0" name="Freeform 10"/>
          <p:cNvSpPr>
            <a:spLocks/>
          </p:cNvSpPr>
          <p:nvPr/>
        </p:nvSpPr>
        <p:spPr bwMode="auto">
          <a:xfrm>
            <a:off x="1339850" y="1706563"/>
            <a:ext cx="20638" cy="31750"/>
          </a:xfrm>
          <a:custGeom>
            <a:avLst/>
            <a:gdLst>
              <a:gd name="T0" fmla="*/ 12 w 13"/>
              <a:gd name="T1" fmla="*/ 0 h 20"/>
              <a:gd name="T2" fmla="*/ 7 w 13"/>
              <a:gd name="T3" fmla="*/ 2 h 20"/>
              <a:gd name="T4" fmla="*/ 4 w 13"/>
              <a:gd name="T5" fmla="*/ 4 h 20"/>
              <a:gd name="T6" fmla="*/ 1 w 13"/>
              <a:gd name="T7" fmla="*/ 7 h 20"/>
              <a:gd name="T8" fmla="*/ 0 w 13"/>
              <a:gd name="T9" fmla="*/ 11 h 20"/>
              <a:gd name="T10" fmla="*/ 1 w 13"/>
              <a:gd name="T11" fmla="*/ 15 h 20"/>
              <a:gd name="T12" fmla="*/ 2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12" y="0"/>
                </a:moveTo>
                <a:lnTo>
                  <a:pt x="7" y="2"/>
                </a:lnTo>
                <a:lnTo>
                  <a:pt x="4" y="4"/>
                </a:lnTo>
                <a:lnTo>
                  <a:pt x="1" y="7"/>
                </a:lnTo>
                <a:lnTo>
                  <a:pt x="0" y="11"/>
                </a:lnTo>
                <a:lnTo>
                  <a:pt x="1" y="15"/>
                </a:lnTo>
                <a:lnTo>
                  <a:pt x="2"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1" name="Freeform 11"/>
          <p:cNvSpPr>
            <a:spLocks/>
          </p:cNvSpPr>
          <p:nvPr/>
        </p:nvSpPr>
        <p:spPr bwMode="auto">
          <a:xfrm>
            <a:off x="1343025" y="1708150"/>
            <a:ext cx="152400" cy="53975"/>
          </a:xfrm>
          <a:custGeom>
            <a:avLst/>
            <a:gdLst>
              <a:gd name="T0" fmla="*/ 0 w 96"/>
              <a:gd name="T1" fmla="*/ 6 h 34"/>
              <a:gd name="T2" fmla="*/ 3 w 96"/>
              <a:gd name="T3" fmla="*/ 12 h 34"/>
              <a:gd name="T4" fmla="*/ 7 w 96"/>
              <a:gd name="T5" fmla="*/ 16 h 34"/>
              <a:gd name="T6" fmla="*/ 12 w 96"/>
              <a:gd name="T7" fmla="*/ 21 h 34"/>
              <a:gd name="T8" fmla="*/ 16 w 96"/>
              <a:gd name="T9" fmla="*/ 25 h 34"/>
              <a:gd name="T10" fmla="*/ 22 w 96"/>
              <a:gd name="T11" fmla="*/ 28 h 34"/>
              <a:gd name="T12" fmla="*/ 31 w 96"/>
              <a:gd name="T13" fmla="*/ 31 h 34"/>
              <a:gd name="T14" fmla="*/ 40 w 96"/>
              <a:gd name="T15" fmla="*/ 32 h 34"/>
              <a:gd name="T16" fmla="*/ 50 w 96"/>
              <a:gd name="T17" fmla="*/ 33 h 34"/>
              <a:gd name="T18" fmla="*/ 60 w 96"/>
              <a:gd name="T19" fmla="*/ 33 h 34"/>
              <a:gd name="T20" fmla="*/ 67 w 96"/>
              <a:gd name="T21" fmla="*/ 31 h 34"/>
              <a:gd name="T22" fmla="*/ 76 w 96"/>
              <a:gd name="T23" fmla="*/ 28 h 34"/>
              <a:gd name="T24" fmla="*/ 83 w 96"/>
              <a:gd name="T25" fmla="*/ 23 h 34"/>
              <a:gd name="T26" fmla="*/ 89 w 96"/>
              <a:gd name="T27" fmla="*/ 17 h 34"/>
              <a:gd name="T28" fmla="*/ 92 w 96"/>
              <a:gd name="T29" fmla="*/ 12 h 34"/>
              <a:gd name="T30" fmla="*/ 94 w 96"/>
              <a:gd name="T31" fmla="*/ 6 h 34"/>
              <a:gd name="T32" fmla="*/ 95 w 96"/>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34">
                <a:moveTo>
                  <a:pt x="0" y="6"/>
                </a:moveTo>
                <a:lnTo>
                  <a:pt x="3" y="12"/>
                </a:lnTo>
                <a:lnTo>
                  <a:pt x="7" y="16"/>
                </a:lnTo>
                <a:lnTo>
                  <a:pt x="12" y="21"/>
                </a:lnTo>
                <a:lnTo>
                  <a:pt x="16" y="25"/>
                </a:lnTo>
                <a:lnTo>
                  <a:pt x="22" y="28"/>
                </a:lnTo>
                <a:lnTo>
                  <a:pt x="31" y="31"/>
                </a:lnTo>
                <a:lnTo>
                  <a:pt x="40" y="32"/>
                </a:lnTo>
                <a:lnTo>
                  <a:pt x="50" y="33"/>
                </a:lnTo>
                <a:lnTo>
                  <a:pt x="60" y="33"/>
                </a:lnTo>
                <a:lnTo>
                  <a:pt x="67" y="31"/>
                </a:lnTo>
                <a:lnTo>
                  <a:pt x="76" y="28"/>
                </a:lnTo>
                <a:lnTo>
                  <a:pt x="83" y="23"/>
                </a:lnTo>
                <a:lnTo>
                  <a:pt x="89" y="17"/>
                </a:lnTo>
                <a:lnTo>
                  <a:pt x="92" y="12"/>
                </a:lnTo>
                <a:lnTo>
                  <a:pt x="94" y="6"/>
                </a:lnTo>
                <a:lnTo>
                  <a:pt x="9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2" name="Freeform 12"/>
          <p:cNvSpPr>
            <a:spLocks/>
          </p:cNvSpPr>
          <p:nvPr/>
        </p:nvSpPr>
        <p:spPr bwMode="auto">
          <a:xfrm>
            <a:off x="1473200" y="1700213"/>
            <a:ext cx="33338" cy="22225"/>
          </a:xfrm>
          <a:custGeom>
            <a:avLst/>
            <a:gdLst>
              <a:gd name="T0" fmla="*/ 0 w 21"/>
              <a:gd name="T1" fmla="*/ 0 h 14"/>
              <a:gd name="T2" fmla="*/ 5 w 21"/>
              <a:gd name="T3" fmla="*/ 1 h 14"/>
              <a:gd name="T4" fmla="*/ 9 w 21"/>
              <a:gd name="T5" fmla="*/ 2 h 14"/>
              <a:gd name="T6" fmla="*/ 14 w 21"/>
              <a:gd name="T7" fmla="*/ 4 h 14"/>
              <a:gd name="T8" fmla="*/ 17 w 21"/>
              <a:gd name="T9" fmla="*/ 7 h 14"/>
              <a:gd name="T10" fmla="*/ 19 w 21"/>
              <a:gd name="T11" fmla="*/ 10 h 14"/>
              <a:gd name="T12" fmla="*/ 20 w 21"/>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21" h="14">
                <a:moveTo>
                  <a:pt x="0" y="0"/>
                </a:moveTo>
                <a:lnTo>
                  <a:pt x="5" y="1"/>
                </a:lnTo>
                <a:lnTo>
                  <a:pt x="9" y="2"/>
                </a:lnTo>
                <a:lnTo>
                  <a:pt x="14" y="4"/>
                </a:lnTo>
                <a:lnTo>
                  <a:pt x="17" y="7"/>
                </a:lnTo>
                <a:lnTo>
                  <a:pt x="19" y="10"/>
                </a:lnTo>
                <a:lnTo>
                  <a:pt x="2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3" name="Freeform 13"/>
          <p:cNvSpPr>
            <a:spLocks/>
          </p:cNvSpPr>
          <p:nvPr/>
        </p:nvSpPr>
        <p:spPr bwMode="auto">
          <a:xfrm>
            <a:off x="1379538" y="1620838"/>
            <a:ext cx="77787" cy="92075"/>
          </a:xfrm>
          <a:custGeom>
            <a:avLst/>
            <a:gdLst>
              <a:gd name="T0" fmla="*/ 23 w 49"/>
              <a:gd name="T1" fmla="*/ 0 h 58"/>
              <a:gd name="T2" fmla="*/ 15 w 49"/>
              <a:gd name="T3" fmla="*/ 9 h 58"/>
              <a:gd name="T4" fmla="*/ 10 w 49"/>
              <a:gd name="T5" fmla="*/ 15 h 58"/>
              <a:gd name="T6" fmla="*/ 6 w 49"/>
              <a:gd name="T7" fmla="*/ 21 h 58"/>
              <a:gd name="T8" fmla="*/ 2 w 49"/>
              <a:gd name="T9" fmla="*/ 29 h 58"/>
              <a:gd name="T10" fmla="*/ 0 w 49"/>
              <a:gd name="T11" fmla="*/ 37 h 58"/>
              <a:gd name="T12" fmla="*/ 0 w 49"/>
              <a:gd name="T13" fmla="*/ 43 h 58"/>
              <a:gd name="T14" fmla="*/ 2 w 49"/>
              <a:gd name="T15" fmla="*/ 50 h 58"/>
              <a:gd name="T16" fmla="*/ 7 w 49"/>
              <a:gd name="T17" fmla="*/ 54 h 58"/>
              <a:gd name="T18" fmla="*/ 14 w 49"/>
              <a:gd name="T19" fmla="*/ 57 h 58"/>
              <a:gd name="T20" fmla="*/ 23 w 49"/>
              <a:gd name="T21" fmla="*/ 57 h 58"/>
              <a:gd name="T22" fmla="*/ 31 w 49"/>
              <a:gd name="T23" fmla="*/ 56 h 58"/>
              <a:gd name="T24" fmla="*/ 37 w 49"/>
              <a:gd name="T25" fmla="*/ 54 h 58"/>
              <a:gd name="T26" fmla="*/ 42 w 49"/>
              <a:gd name="T27" fmla="*/ 51 h 58"/>
              <a:gd name="T28" fmla="*/ 45 w 49"/>
              <a:gd name="T29" fmla="*/ 48 h 58"/>
              <a:gd name="T30" fmla="*/ 48 w 49"/>
              <a:gd name="T31" fmla="*/ 41 h 58"/>
              <a:gd name="T32" fmla="*/ 48 w 49"/>
              <a:gd name="T33" fmla="*/ 35 h 58"/>
              <a:gd name="T34" fmla="*/ 47 w 49"/>
              <a:gd name="T35" fmla="*/ 30 h 58"/>
              <a:gd name="T36" fmla="*/ 44 w 49"/>
              <a:gd name="T37" fmla="*/ 26 h 58"/>
              <a:gd name="T38" fmla="*/ 42 w 49"/>
              <a:gd name="T39" fmla="*/ 23 h 58"/>
              <a:gd name="T40" fmla="*/ 39 w 49"/>
              <a:gd name="T41" fmla="*/ 22 h 58"/>
              <a:gd name="T42" fmla="*/ 35 w 49"/>
              <a:gd name="T43"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8">
                <a:moveTo>
                  <a:pt x="23" y="0"/>
                </a:moveTo>
                <a:lnTo>
                  <a:pt x="15" y="9"/>
                </a:lnTo>
                <a:lnTo>
                  <a:pt x="10" y="15"/>
                </a:lnTo>
                <a:lnTo>
                  <a:pt x="6" y="21"/>
                </a:lnTo>
                <a:lnTo>
                  <a:pt x="2" y="29"/>
                </a:lnTo>
                <a:lnTo>
                  <a:pt x="0" y="37"/>
                </a:lnTo>
                <a:lnTo>
                  <a:pt x="0" y="43"/>
                </a:lnTo>
                <a:lnTo>
                  <a:pt x="2" y="50"/>
                </a:lnTo>
                <a:lnTo>
                  <a:pt x="7" y="54"/>
                </a:lnTo>
                <a:lnTo>
                  <a:pt x="14" y="57"/>
                </a:lnTo>
                <a:lnTo>
                  <a:pt x="23" y="57"/>
                </a:lnTo>
                <a:lnTo>
                  <a:pt x="31" y="56"/>
                </a:lnTo>
                <a:lnTo>
                  <a:pt x="37" y="54"/>
                </a:lnTo>
                <a:lnTo>
                  <a:pt x="42" y="51"/>
                </a:lnTo>
                <a:lnTo>
                  <a:pt x="45" y="48"/>
                </a:lnTo>
                <a:lnTo>
                  <a:pt x="48" y="41"/>
                </a:lnTo>
                <a:lnTo>
                  <a:pt x="48" y="35"/>
                </a:lnTo>
                <a:lnTo>
                  <a:pt x="47" y="30"/>
                </a:lnTo>
                <a:lnTo>
                  <a:pt x="44" y="26"/>
                </a:lnTo>
                <a:lnTo>
                  <a:pt x="42" y="23"/>
                </a:lnTo>
                <a:lnTo>
                  <a:pt x="39" y="22"/>
                </a:lnTo>
                <a:lnTo>
                  <a:pt x="35"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4" name="Freeform 14"/>
          <p:cNvSpPr>
            <a:spLocks/>
          </p:cNvSpPr>
          <p:nvPr/>
        </p:nvSpPr>
        <p:spPr bwMode="auto">
          <a:xfrm>
            <a:off x="1438275" y="1611313"/>
            <a:ext cx="49213" cy="17462"/>
          </a:xfrm>
          <a:custGeom>
            <a:avLst/>
            <a:gdLst>
              <a:gd name="T0" fmla="*/ 0 w 31"/>
              <a:gd name="T1" fmla="*/ 2 h 11"/>
              <a:gd name="T2" fmla="*/ 6 w 31"/>
              <a:gd name="T3" fmla="*/ 0 h 11"/>
              <a:gd name="T4" fmla="*/ 12 w 31"/>
              <a:gd name="T5" fmla="*/ 0 h 11"/>
              <a:gd name="T6" fmla="*/ 19 w 31"/>
              <a:gd name="T7" fmla="*/ 1 h 11"/>
              <a:gd name="T8" fmla="*/ 25 w 31"/>
              <a:gd name="T9" fmla="*/ 3 h 11"/>
              <a:gd name="T10" fmla="*/ 30 w 31"/>
              <a:gd name="T11" fmla="*/ 9 h 11"/>
              <a:gd name="T12" fmla="*/ 25 w 31"/>
              <a:gd name="T13" fmla="*/ 10 h 11"/>
              <a:gd name="T14" fmla="*/ 21 w 31"/>
              <a:gd name="T15" fmla="*/ 10 h 11"/>
              <a:gd name="T16" fmla="*/ 18 w 31"/>
              <a:gd name="T17" fmla="*/ 10 h 11"/>
              <a:gd name="T18" fmla="*/ 15 w 31"/>
              <a:gd name="T19" fmla="*/ 9 h 11"/>
              <a:gd name="T20" fmla="*/ 14 w 31"/>
              <a:gd name="T21" fmla="*/ 7 h 11"/>
              <a:gd name="T22" fmla="*/ 14 w 31"/>
              <a:gd name="T23" fmla="*/ 4 h 11"/>
              <a:gd name="T24" fmla="*/ 16 w 31"/>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1">
                <a:moveTo>
                  <a:pt x="0" y="2"/>
                </a:moveTo>
                <a:lnTo>
                  <a:pt x="6" y="0"/>
                </a:lnTo>
                <a:lnTo>
                  <a:pt x="12" y="0"/>
                </a:lnTo>
                <a:lnTo>
                  <a:pt x="19" y="1"/>
                </a:lnTo>
                <a:lnTo>
                  <a:pt x="25" y="3"/>
                </a:lnTo>
                <a:lnTo>
                  <a:pt x="30" y="9"/>
                </a:lnTo>
                <a:lnTo>
                  <a:pt x="25" y="10"/>
                </a:lnTo>
                <a:lnTo>
                  <a:pt x="21" y="10"/>
                </a:lnTo>
                <a:lnTo>
                  <a:pt x="18" y="10"/>
                </a:lnTo>
                <a:lnTo>
                  <a:pt x="15" y="9"/>
                </a:lnTo>
                <a:lnTo>
                  <a:pt x="14" y="7"/>
                </a:lnTo>
                <a:lnTo>
                  <a:pt x="14" y="4"/>
                </a:lnTo>
                <a:lnTo>
                  <a:pt x="16"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5" name="Freeform 15"/>
          <p:cNvSpPr>
            <a:spLocks/>
          </p:cNvSpPr>
          <p:nvPr/>
        </p:nvSpPr>
        <p:spPr bwMode="auto">
          <a:xfrm>
            <a:off x="1346200" y="1614488"/>
            <a:ext cx="55563" cy="20637"/>
          </a:xfrm>
          <a:custGeom>
            <a:avLst/>
            <a:gdLst>
              <a:gd name="T0" fmla="*/ 0 w 35"/>
              <a:gd name="T1" fmla="*/ 12 h 13"/>
              <a:gd name="T2" fmla="*/ 5 w 35"/>
              <a:gd name="T3" fmla="*/ 10 h 13"/>
              <a:gd name="T4" fmla="*/ 9 w 35"/>
              <a:gd name="T5" fmla="*/ 8 h 13"/>
              <a:gd name="T6" fmla="*/ 12 w 35"/>
              <a:gd name="T7" fmla="*/ 4 h 13"/>
              <a:gd name="T8" fmla="*/ 18 w 35"/>
              <a:gd name="T9" fmla="*/ 5 h 13"/>
              <a:gd name="T10" fmla="*/ 23 w 35"/>
              <a:gd name="T11" fmla="*/ 4 h 13"/>
              <a:gd name="T12" fmla="*/ 28 w 35"/>
              <a:gd name="T13" fmla="*/ 3 h 13"/>
              <a:gd name="T14" fmla="*/ 34 w 35"/>
              <a:gd name="T15" fmla="*/ 0 h 13"/>
              <a:gd name="T16" fmla="*/ 30 w 35"/>
              <a:gd name="T17" fmla="*/ 3 h 13"/>
              <a:gd name="T18" fmla="*/ 28 w 35"/>
              <a:gd name="T19" fmla="*/ 6 h 13"/>
              <a:gd name="T20" fmla="*/ 26 w 35"/>
              <a:gd name="T21" fmla="*/ 8 h 13"/>
              <a:gd name="T22" fmla="*/ 22 w 35"/>
              <a:gd name="T23" fmla="*/ 9 h 13"/>
              <a:gd name="T24" fmla="*/ 19 w 35"/>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3">
                <a:moveTo>
                  <a:pt x="0" y="12"/>
                </a:moveTo>
                <a:lnTo>
                  <a:pt x="5" y="10"/>
                </a:lnTo>
                <a:lnTo>
                  <a:pt x="9" y="8"/>
                </a:lnTo>
                <a:lnTo>
                  <a:pt x="12" y="4"/>
                </a:lnTo>
                <a:lnTo>
                  <a:pt x="18" y="5"/>
                </a:lnTo>
                <a:lnTo>
                  <a:pt x="23" y="4"/>
                </a:lnTo>
                <a:lnTo>
                  <a:pt x="28" y="3"/>
                </a:lnTo>
                <a:lnTo>
                  <a:pt x="34" y="0"/>
                </a:lnTo>
                <a:lnTo>
                  <a:pt x="30" y="3"/>
                </a:lnTo>
                <a:lnTo>
                  <a:pt x="28" y="6"/>
                </a:lnTo>
                <a:lnTo>
                  <a:pt x="26" y="8"/>
                </a:lnTo>
                <a:lnTo>
                  <a:pt x="22" y="9"/>
                </a:lnTo>
                <a:lnTo>
                  <a:pt x="19"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6" name="Freeform 16"/>
          <p:cNvSpPr>
            <a:spLocks/>
          </p:cNvSpPr>
          <p:nvPr/>
        </p:nvSpPr>
        <p:spPr bwMode="auto">
          <a:xfrm>
            <a:off x="1436688" y="1589088"/>
            <a:ext cx="57150" cy="20637"/>
          </a:xfrm>
          <a:custGeom>
            <a:avLst/>
            <a:gdLst>
              <a:gd name="T0" fmla="*/ 1 w 36"/>
              <a:gd name="T1" fmla="*/ 3 h 13"/>
              <a:gd name="T2" fmla="*/ 0 w 36"/>
              <a:gd name="T3" fmla="*/ 6 h 13"/>
              <a:gd name="T4" fmla="*/ 0 w 36"/>
              <a:gd name="T5" fmla="*/ 8 h 13"/>
              <a:gd name="T6" fmla="*/ 3 w 36"/>
              <a:gd name="T7" fmla="*/ 10 h 13"/>
              <a:gd name="T8" fmla="*/ 6 w 36"/>
              <a:gd name="T9" fmla="*/ 11 h 13"/>
              <a:gd name="T10" fmla="*/ 11 w 36"/>
              <a:gd name="T11" fmla="*/ 9 h 13"/>
              <a:gd name="T12" fmla="*/ 16 w 36"/>
              <a:gd name="T13" fmla="*/ 8 h 13"/>
              <a:gd name="T14" fmla="*/ 22 w 36"/>
              <a:gd name="T15" fmla="*/ 9 h 13"/>
              <a:gd name="T16" fmla="*/ 26 w 36"/>
              <a:gd name="T17" fmla="*/ 11 h 13"/>
              <a:gd name="T18" fmla="*/ 31 w 36"/>
              <a:gd name="T19" fmla="*/ 12 h 13"/>
              <a:gd name="T20" fmla="*/ 35 w 36"/>
              <a:gd name="T21" fmla="*/ 11 h 13"/>
              <a:gd name="T22" fmla="*/ 35 w 36"/>
              <a:gd name="T23" fmla="*/ 8 h 13"/>
              <a:gd name="T24" fmla="*/ 33 w 36"/>
              <a:gd name="T25" fmla="*/ 4 h 13"/>
              <a:gd name="T26" fmla="*/ 28 w 36"/>
              <a:gd name="T27" fmla="*/ 2 h 13"/>
              <a:gd name="T28" fmla="*/ 21 w 36"/>
              <a:gd name="T29" fmla="*/ 0 h 13"/>
              <a:gd name="T30" fmla="*/ 13 w 36"/>
              <a:gd name="T31" fmla="*/ 0 h 13"/>
              <a:gd name="T32" fmla="*/ 7 w 36"/>
              <a:gd name="T33" fmla="*/ 1 h 13"/>
              <a:gd name="T34" fmla="*/ 1 w 36"/>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3">
                <a:moveTo>
                  <a:pt x="1" y="3"/>
                </a:moveTo>
                <a:lnTo>
                  <a:pt x="0" y="6"/>
                </a:lnTo>
                <a:lnTo>
                  <a:pt x="0" y="8"/>
                </a:lnTo>
                <a:lnTo>
                  <a:pt x="3" y="10"/>
                </a:lnTo>
                <a:lnTo>
                  <a:pt x="6" y="11"/>
                </a:lnTo>
                <a:lnTo>
                  <a:pt x="11" y="9"/>
                </a:lnTo>
                <a:lnTo>
                  <a:pt x="16" y="8"/>
                </a:lnTo>
                <a:lnTo>
                  <a:pt x="22" y="9"/>
                </a:lnTo>
                <a:lnTo>
                  <a:pt x="26" y="11"/>
                </a:lnTo>
                <a:lnTo>
                  <a:pt x="31" y="12"/>
                </a:lnTo>
                <a:lnTo>
                  <a:pt x="35" y="11"/>
                </a:lnTo>
                <a:lnTo>
                  <a:pt x="35" y="8"/>
                </a:lnTo>
                <a:lnTo>
                  <a:pt x="33" y="4"/>
                </a:lnTo>
                <a:lnTo>
                  <a:pt x="28" y="2"/>
                </a:lnTo>
                <a:lnTo>
                  <a:pt x="21" y="0"/>
                </a:lnTo>
                <a:lnTo>
                  <a:pt x="13" y="0"/>
                </a:lnTo>
                <a:lnTo>
                  <a:pt x="7" y="1"/>
                </a:lnTo>
                <a:lnTo>
                  <a:pt x="1"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7" name="Freeform 17"/>
          <p:cNvSpPr>
            <a:spLocks/>
          </p:cNvSpPr>
          <p:nvPr/>
        </p:nvSpPr>
        <p:spPr bwMode="auto">
          <a:xfrm>
            <a:off x="1241425" y="1500188"/>
            <a:ext cx="365125" cy="201612"/>
          </a:xfrm>
          <a:custGeom>
            <a:avLst/>
            <a:gdLst>
              <a:gd name="T0" fmla="*/ 6 w 230"/>
              <a:gd name="T1" fmla="*/ 113 h 127"/>
              <a:gd name="T2" fmla="*/ 17 w 230"/>
              <a:gd name="T3" fmla="*/ 124 h 127"/>
              <a:gd name="T4" fmla="*/ 22 w 230"/>
              <a:gd name="T5" fmla="*/ 115 h 127"/>
              <a:gd name="T6" fmla="*/ 26 w 230"/>
              <a:gd name="T7" fmla="*/ 95 h 127"/>
              <a:gd name="T8" fmla="*/ 37 w 230"/>
              <a:gd name="T9" fmla="*/ 73 h 127"/>
              <a:gd name="T10" fmla="*/ 59 w 230"/>
              <a:gd name="T11" fmla="*/ 45 h 127"/>
              <a:gd name="T12" fmla="*/ 73 w 230"/>
              <a:gd name="T13" fmla="*/ 48 h 127"/>
              <a:gd name="T14" fmla="*/ 95 w 230"/>
              <a:gd name="T15" fmla="*/ 54 h 127"/>
              <a:gd name="T16" fmla="*/ 110 w 230"/>
              <a:gd name="T17" fmla="*/ 56 h 127"/>
              <a:gd name="T18" fmla="*/ 125 w 230"/>
              <a:gd name="T19" fmla="*/ 53 h 127"/>
              <a:gd name="T20" fmla="*/ 145 w 230"/>
              <a:gd name="T21" fmla="*/ 45 h 127"/>
              <a:gd name="T22" fmla="*/ 158 w 230"/>
              <a:gd name="T23" fmla="*/ 41 h 127"/>
              <a:gd name="T24" fmla="*/ 168 w 230"/>
              <a:gd name="T25" fmla="*/ 38 h 127"/>
              <a:gd name="T26" fmla="*/ 176 w 230"/>
              <a:gd name="T27" fmla="*/ 48 h 127"/>
              <a:gd name="T28" fmla="*/ 192 w 230"/>
              <a:gd name="T29" fmla="*/ 59 h 127"/>
              <a:gd name="T30" fmla="*/ 200 w 230"/>
              <a:gd name="T31" fmla="*/ 75 h 127"/>
              <a:gd name="T32" fmla="*/ 202 w 230"/>
              <a:gd name="T33" fmla="*/ 92 h 127"/>
              <a:gd name="T34" fmla="*/ 209 w 230"/>
              <a:gd name="T35" fmla="*/ 106 h 127"/>
              <a:gd name="T36" fmla="*/ 209 w 230"/>
              <a:gd name="T37" fmla="*/ 117 h 127"/>
              <a:gd name="T38" fmla="*/ 219 w 230"/>
              <a:gd name="T39" fmla="*/ 113 h 127"/>
              <a:gd name="T40" fmla="*/ 224 w 230"/>
              <a:gd name="T41" fmla="*/ 98 h 127"/>
              <a:gd name="T42" fmla="*/ 229 w 230"/>
              <a:gd name="T43" fmla="*/ 73 h 127"/>
              <a:gd name="T44" fmla="*/ 222 w 230"/>
              <a:gd name="T45" fmla="*/ 49 h 127"/>
              <a:gd name="T46" fmla="*/ 210 w 230"/>
              <a:gd name="T47" fmla="*/ 31 h 127"/>
              <a:gd name="T48" fmla="*/ 192 w 230"/>
              <a:gd name="T49" fmla="*/ 23 h 127"/>
              <a:gd name="T50" fmla="*/ 178 w 230"/>
              <a:gd name="T51" fmla="*/ 23 h 127"/>
              <a:gd name="T52" fmla="*/ 164 w 230"/>
              <a:gd name="T53" fmla="*/ 19 h 127"/>
              <a:gd name="T54" fmla="*/ 143 w 230"/>
              <a:gd name="T55" fmla="*/ 7 h 127"/>
              <a:gd name="T56" fmla="*/ 119 w 230"/>
              <a:gd name="T57" fmla="*/ 1 h 127"/>
              <a:gd name="T58" fmla="*/ 92 w 230"/>
              <a:gd name="T59" fmla="*/ 0 h 127"/>
              <a:gd name="T60" fmla="*/ 62 w 230"/>
              <a:gd name="T61" fmla="*/ 4 h 127"/>
              <a:gd name="T62" fmla="*/ 43 w 230"/>
              <a:gd name="T63" fmla="*/ 12 h 127"/>
              <a:gd name="T64" fmla="*/ 34 w 230"/>
              <a:gd name="T65" fmla="*/ 27 h 127"/>
              <a:gd name="T66" fmla="*/ 38 w 230"/>
              <a:gd name="T67" fmla="*/ 41 h 127"/>
              <a:gd name="T68" fmla="*/ 25 w 230"/>
              <a:gd name="T69" fmla="*/ 46 h 127"/>
              <a:gd name="T70" fmla="*/ 14 w 230"/>
              <a:gd name="T71" fmla="*/ 53 h 127"/>
              <a:gd name="T72" fmla="*/ 6 w 230"/>
              <a:gd name="T73" fmla="*/ 60 h 127"/>
              <a:gd name="T74" fmla="*/ 0 w 230"/>
              <a:gd name="T75" fmla="*/ 74 h 127"/>
              <a:gd name="T76" fmla="*/ 0 w 230"/>
              <a:gd name="T7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127">
                <a:moveTo>
                  <a:pt x="2" y="104"/>
                </a:moveTo>
                <a:lnTo>
                  <a:pt x="6" y="113"/>
                </a:lnTo>
                <a:lnTo>
                  <a:pt x="10" y="119"/>
                </a:lnTo>
                <a:lnTo>
                  <a:pt x="17" y="124"/>
                </a:lnTo>
                <a:lnTo>
                  <a:pt x="24" y="126"/>
                </a:lnTo>
                <a:lnTo>
                  <a:pt x="22" y="115"/>
                </a:lnTo>
                <a:lnTo>
                  <a:pt x="24" y="105"/>
                </a:lnTo>
                <a:lnTo>
                  <a:pt x="26" y="95"/>
                </a:lnTo>
                <a:lnTo>
                  <a:pt x="31" y="84"/>
                </a:lnTo>
                <a:lnTo>
                  <a:pt x="37" y="73"/>
                </a:lnTo>
                <a:lnTo>
                  <a:pt x="47" y="58"/>
                </a:lnTo>
                <a:lnTo>
                  <a:pt x="59" y="45"/>
                </a:lnTo>
                <a:lnTo>
                  <a:pt x="64" y="42"/>
                </a:lnTo>
                <a:lnTo>
                  <a:pt x="73" y="48"/>
                </a:lnTo>
                <a:lnTo>
                  <a:pt x="84" y="52"/>
                </a:lnTo>
                <a:lnTo>
                  <a:pt x="95" y="54"/>
                </a:lnTo>
                <a:lnTo>
                  <a:pt x="102" y="56"/>
                </a:lnTo>
                <a:lnTo>
                  <a:pt x="110" y="56"/>
                </a:lnTo>
                <a:lnTo>
                  <a:pt x="117" y="55"/>
                </a:lnTo>
                <a:lnTo>
                  <a:pt x="125" y="53"/>
                </a:lnTo>
                <a:lnTo>
                  <a:pt x="136" y="49"/>
                </a:lnTo>
                <a:lnTo>
                  <a:pt x="145" y="45"/>
                </a:lnTo>
                <a:lnTo>
                  <a:pt x="153" y="41"/>
                </a:lnTo>
                <a:lnTo>
                  <a:pt x="158" y="41"/>
                </a:lnTo>
                <a:lnTo>
                  <a:pt x="161" y="41"/>
                </a:lnTo>
                <a:lnTo>
                  <a:pt x="168" y="38"/>
                </a:lnTo>
                <a:lnTo>
                  <a:pt x="171" y="42"/>
                </a:lnTo>
                <a:lnTo>
                  <a:pt x="176" y="48"/>
                </a:lnTo>
                <a:lnTo>
                  <a:pt x="183" y="53"/>
                </a:lnTo>
                <a:lnTo>
                  <a:pt x="192" y="59"/>
                </a:lnTo>
                <a:lnTo>
                  <a:pt x="197" y="66"/>
                </a:lnTo>
                <a:lnTo>
                  <a:pt x="200" y="75"/>
                </a:lnTo>
                <a:lnTo>
                  <a:pt x="199" y="84"/>
                </a:lnTo>
                <a:lnTo>
                  <a:pt x="202" y="92"/>
                </a:lnTo>
                <a:lnTo>
                  <a:pt x="207" y="99"/>
                </a:lnTo>
                <a:lnTo>
                  <a:pt x="209" y="106"/>
                </a:lnTo>
                <a:lnTo>
                  <a:pt x="211" y="111"/>
                </a:lnTo>
                <a:lnTo>
                  <a:pt x="209" y="117"/>
                </a:lnTo>
                <a:lnTo>
                  <a:pt x="217" y="117"/>
                </a:lnTo>
                <a:lnTo>
                  <a:pt x="219" y="113"/>
                </a:lnTo>
                <a:lnTo>
                  <a:pt x="223" y="106"/>
                </a:lnTo>
                <a:lnTo>
                  <a:pt x="224" y="98"/>
                </a:lnTo>
                <a:lnTo>
                  <a:pt x="227" y="87"/>
                </a:lnTo>
                <a:lnTo>
                  <a:pt x="229" y="73"/>
                </a:lnTo>
                <a:lnTo>
                  <a:pt x="227" y="61"/>
                </a:lnTo>
                <a:lnTo>
                  <a:pt x="222" y="49"/>
                </a:lnTo>
                <a:lnTo>
                  <a:pt x="216" y="39"/>
                </a:lnTo>
                <a:lnTo>
                  <a:pt x="210" y="31"/>
                </a:lnTo>
                <a:lnTo>
                  <a:pt x="200" y="26"/>
                </a:lnTo>
                <a:lnTo>
                  <a:pt x="192" y="23"/>
                </a:lnTo>
                <a:lnTo>
                  <a:pt x="185" y="22"/>
                </a:lnTo>
                <a:lnTo>
                  <a:pt x="178" y="23"/>
                </a:lnTo>
                <a:lnTo>
                  <a:pt x="170" y="25"/>
                </a:lnTo>
                <a:lnTo>
                  <a:pt x="164" y="19"/>
                </a:lnTo>
                <a:lnTo>
                  <a:pt x="155" y="13"/>
                </a:lnTo>
                <a:lnTo>
                  <a:pt x="143" y="7"/>
                </a:lnTo>
                <a:lnTo>
                  <a:pt x="133" y="4"/>
                </a:lnTo>
                <a:lnTo>
                  <a:pt x="119" y="1"/>
                </a:lnTo>
                <a:lnTo>
                  <a:pt x="108" y="0"/>
                </a:lnTo>
                <a:lnTo>
                  <a:pt x="92" y="0"/>
                </a:lnTo>
                <a:lnTo>
                  <a:pt x="77" y="2"/>
                </a:lnTo>
                <a:lnTo>
                  <a:pt x="62" y="4"/>
                </a:lnTo>
                <a:lnTo>
                  <a:pt x="51" y="7"/>
                </a:lnTo>
                <a:lnTo>
                  <a:pt x="43" y="12"/>
                </a:lnTo>
                <a:lnTo>
                  <a:pt x="36" y="19"/>
                </a:lnTo>
                <a:lnTo>
                  <a:pt x="34" y="27"/>
                </a:lnTo>
                <a:lnTo>
                  <a:pt x="35" y="34"/>
                </a:lnTo>
                <a:lnTo>
                  <a:pt x="38" y="41"/>
                </a:lnTo>
                <a:lnTo>
                  <a:pt x="31" y="43"/>
                </a:lnTo>
                <a:lnTo>
                  <a:pt x="25" y="46"/>
                </a:lnTo>
                <a:lnTo>
                  <a:pt x="19" y="49"/>
                </a:lnTo>
                <a:lnTo>
                  <a:pt x="14" y="53"/>
                </a:lnTo>
                <a:lnTo>
                  <a:pt x="10" y="56"/>
                </a:lnTo>
                <a:lnTo>
                  <a:pt x="6" y="60"/>
                </a:lnTo>
                <a:lnTo>
                  <a:pt x="2" y="66"/>
                </a:lnTo>
                <a:lnTo>
                  <a:pt x="0" y="74"/>
                </a:lnTo>
                <a:lnTo>
                  <a:pt x="0" y="87"/>
                </a:lnTo>
                <a:lnTo>
                  <a:pt x="0" y="95"/>
                </a:lnTo>
                <a:lnTo>
                  <a:pt x="2" y="104"/>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8" name="Freeform 18"/>
          <p:cNvSpPr>
            <a:spLocks/>
          </p:cNvSpPr>
          <p:nvPr/>
        </p:nvSpPr>
        <p:spPr bwMode="auto">
          <a:xfrm>
            <a:off x="1265238" y="1581150"/>
            <a:ext cx="47625" cy="88900"/>
          </a:xfrm>
          <a:custGeom>
            <a:avLst/>
            <a:gdLst>
              <a:gd name="T0" fmla="*/ 6 w 30"/>
              <a:gd name="T1" fmla="*/ 32 h 56"/>
              <a:gd name="T2" fmla="*/ 4 w 30"/>
              <a:gd name="T3" fmla="*/ 35 h 56"/>
              <a:gd name="T4" fmla="*/ 2 w 30"/>
              <a:gd name="T5" fmla="*/ 39 h 56"/>
              <a:gd name="T6" fmla="*/ 1 w 30"/>
              <a:gd name="T7" fmla="*/ 42 h 56"/>
              <a:gd name="T8" fmla="*/ 0 w 30"/>
              <a:gd name="T9" fmla="*/ 45 h 56"/>
              <a:gd name="T10" fmla="*/ 1 w 30"/>
              <a:gd name="T11" fmla="*/ 49 h 56"/>
              <a:gd name="T12" fmla="*/ 2 w 30"/>
              <a:gd name="T13" fmla="*/ 52 h 56"/>
              <a:gd name="T14" fmla="*/ 4 w 30"/>
              <a:gd name="T15" fmla="*/ 55 h 56"/>
              <a:gd name="T16" fmla="*/ 7 w 30"/>
              <a:gd name="T17" fmla="*/ 53 h 56"/>
              <a:gd name="T18" fmla="*/ 8 w 30"/>
              <a:gd name="T19" fmla="*/ 49 h 56"/>
              <a:gd name="T20" fmla="*/ 7 w 30"/>
              <a:gd name="T21" fmla="*/ 46 h 56"/>
              <a:gd name="T22" fmla="*/ 7 w 30"/>
              <a:gd name="T23" fmla="*/ 43 h 56"/>
              <a:gd name="T24" fmla="*/ 6 w 30"/>
              <a:gd name="T25" fmla="*/ 40 h 56"/>
              <a:gd name="T26" fmla="*/ 6 w 30"/>
              <a:gd name="T27" fmla="*/ 37 h 56"/>
              <a:gd name="T28" fmla="*/ 8 w 30"/>
              <a:gd name="T29" fmla="*/ 33 h 56"/>
              <a:gd name="T30" fmla="*/ 9 w 30"/>
              <a:gd name="T31" fmla="*/ 30 h 56"/>
              <a:gd name="T32" fmla="*/ 11 w 30"/>
              <a:gd name="T33" fmla="*/ 28 h 56"/>
              <a:gd name="T34" fmla="*/ 12 w 30"/>
              <a:gd name="T35" fmla="*/ 32 h 56"/>
              <a:gd name="T36" fmla="*/ 11 w 30"/>
              <a:gd name="T37" fmla="*/ 36 h 56"/>
              <a:gd name="T38" fmla="*/ 10 w 30"/>
              <a:gd name="T39" fmla="*/ 37 h 56"/>
              <a:gd name="T40" fmla="*/ 12 w 30"/>
              <a:gd name="T41" fmla="*/ 39 h 56"/>
              <a:gd name="T42" fmla="*/ 13 w 30"/>
              <a:gd name="T43" fmla="*/ 38 h 56"/>
              <a:gd name="T44" fmla="*/ 15 w 30"/>
              <a:gd name="T45" fmla="*/ 36 h 56"/>
              <a:gd name="T46" fmla="*/ 15 w 30"/>
              <a:gd name="T47" fmla="*/ 35 h 56"/>
              <a:gd name="T48" fmla="*/ 15 w 30"/>
              <a:gd name="T49" fmla="*/ 33 h 56"/>
              <a:gd name="T50" fmla="*/ 15 w 30"/>
              <a:gd name="T51" fmla="*/ 30 h 56"/>
              <a:gd name="T52" fmla="*/ 14 w 30"/>
              <a:gd name="T53" fmla="*/ 29 h 56"/>
              <a:gd name="T54" fmla="*/ 13 w 30"/>
              <a:gd name="T55" fmla="*/ 27 h 56"/>
              <a:gd name="T56" fmla="*/ 13 w 30"/>
              <a:gd name="T57" fmla="*/ 24 h 56"/>
              <a:gd name="T58" fmla="*/ 13 w 30"/>
              <a:gd name="T59" fmla="*/ 22 h 56"/>
              <a:gd name="T60" fmla="*/ 15 w 30"/>
              <a:gd name="T61" fmla="*/ 21 h 56"/>
              <a:gd name="T62" fmla="*/ 17 w 30"/>
              <a:gd name="T63" fmla="*/ 20 h 56"/>
              <a:gd name="T64" fmla="*/ 20 w 30"/>
              <a:gd name="T65" fmla="*/ 20 h 56"/>
              <a:gd name="T66" fmla="*/ 19 w 30"/>
              <a:gd name="T67" fmla="*/ 17 h 56"/>
              <a:gd name="T68" fmla="*/ 19 w 30"/>
              <a:gd name="T69" fmla="*/ 16 h 56"/>
              <a:gd name="T70" fmla="*/ 19 w 30"/>
              <a:gd name="T71" fmla="*/ 13 h 56"/>
              <a:gd name="T72" fmla="*/ 19 w 30"/>
              <a:gd name="T73" fmla="*/ 12 h 56"/>
              <a:gd name="T74" fmla="*/ 20 w 30"/>
              <a:gd name="T75" fmla="*/ 10 h 56"/>
              <a:gd name="T76" fmla="*/ 21 w 30"/>
              <a:gd name="T77" fmla="*/ 8 h 56"/>
              <a:gd name="T78" fmla="*/ 22 w 30"/>
              <a:gd name="T79" fmla="*/ 6 h 56"/>
              <a:gd name="T80" fmla="*/ 23 w 30"/>
              <a:gd name="T81" fmla="*/ 4 h 56"/>
              <a:gd name="T82" fmla="*/ 25 w 30"/>
              <a:gd name="T83" fmla="*/ 3 h 56"/>
              <a:gd name="T84" fmla="*/ 27 w 30"/>
              <a:gd name="T85" fmla="*/ 1 h 56"/>
              <a:gd name="T86" fmla="*/ 28 w 30"/>
              <a:gd name="T87" fmla="*/ 0 h 56"/>
              <a:gd name="T88" fmla="*/ 29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6" y="32"/>
                </a:moveTo>
                <a:lnTo>
                  <a:pt x="4" y="35"/>
                </a:lnTo>
                <a:lnTo>
                  <a:pt x="2" y="39"/>
                </a:lnTo>
                <a:lnTo>
                  <a:pt x="1" y="42"/>
                </a:lnTo>
                <a:lnTo>
                  <a:pt x="0" y="45"/>
                </a:lnTo>
                <a:lnTo>
                  <a:pt x="1" y="49"/>
                </a:lnTo>
                <a:lnTo>
                  <a:pt x="2" y="52"/>
                </a:lnTo>
                <a:lnTo>
                  <a:pt x="4" y="55"/>
                </a:lnTo>
                <a:lnTo>
                  <a:pt x="7" y="53"/>
                </a:lnTo>
                <a:lnTo>
                  <a:pt x="8" y="49"/>
                </a:lnTo>
                <a:lnTo>
                  <a:pt x="7" y="46"/>
                </a:lnTo>
                <a:lnTo>
                  <a:pt x="7" y="43"/>
                </a:lnTo>
                <a:lnTo>
                  <a:pt x="6" y="40"/>
                </a:lnTo>
                <a:lnTo>
                  <a:pt x="6" y="37"/>
                </a:lnTo>
                <a:lnTo>
                  <a:pt x="8" y="33"/>
                </a:lnTo>
                <a:lnTo>
                  <a:pt x="9" y="30"/>
                </a:lnTo>
                <a:lnTo>
                  <a:pt x="11" y="28"/>
                </a:lnTo>
                <a:lnTo>
                  <a:pt x="12" y="32"/>
                </a:lnTo>
                <a:lnTo>
                  <a:pt x="11" y="36"/>
                </a:lnTo>
                <a:lnTo>
                  <a:pt x="10" y="37"/>
                </a:lnTo>
                <a:lnTo>
                  <a:pt x="12" y="39"/>
                </a:lnTo>
                <a:lnTo>
                  <a:pt x="13" y="38"/>
                </a:lnTo>
                <a:lnTo>
                  <a:pt x="15" y="36"/>
                </a:lnTo>
                <a:lnTo>
                  <a:pt x="15" y="35"/>
                </a:lnTo>
                <a:lnTo>
                  <a:pt x="15" y="33"/>
                </a:lnTo>
                <a:lnTo>
                  <a:pt x="15" y="30"/>
                </a:lnTo>
                <a:lnTo>
                  <a:pt x="14" y="29"/>
                </a:lnTo>
                <a:lnTo>
                  <a:pt x="13" y="27"/>
                </a:lnTo>
                <a:lnTo>
                  <a:pt x="13" y="24"/>
                </a:lnTo>
                <a:lnTo>
                  <a:pt x="13" y="22"/>
                </a:lnTo>
                <a:lnTo>
                  <a:pt x="15" y="21"/>
                </a:lnTo>
                <a:lnTo>
                  <a:pt x="17" y="20"/>
                </a:lnTo>
                <a:lnTo>
                  <a:pt x="20" y="20"/>
                </a:lnTo>
                <a:lnTo>
                  <a:pt x="19" y="17"/>
                </a:lnTo>
                <a:lnTo>
                  <a:pt x="19" y="16"/>
                </a:lnTo>
                <a:lnTo>
                  <a:pt x="19" y="13"/>
                </a:lnTo>
                <a:lnTo>
                  <a:pt x="19" y="12"/>
                </a:lnTo>
                <a:lnTo>
                  <a:pt x="20" y="10"/>
                </a:lnTo>
                <a:lnTo>
                  <a:pt x="21" y="8"/>
                </a:lnTo>
                <a:lnTo>
                  <a:pt x="22" y="6"/>
                </a:lnTo>
                <a:lnTo>
                  <a:pt x="23" y="4"/>
                </a:lnTo>
                <a:lnTo>
                  <a:pt x="25" y="3"/>
                </a:lnTo>
                <a:lnTo>
                  <a:pt x="27" y="1"/>
                </a:lnTo>
                <a:lnTo>
                  <a:pt x="28" y="0"/>
                </a:lnTo>
                <a:lnTo>
                  <a:pt x="29"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9" name="Freeform 19"/>
          <p:cNvSpPr>
            <a:spLocks/>
          </p:cNvSpPr>
          <p:nvPr/>
        </p:nvSpPr>
        <p:spPr bwMode="auto">
          <a:xfrm>
            <a:off x="1311275" y="1528763"/>
            <a:ext cx="187325" cy="52387"/>
          </a:xfrm>
          <a:custGeom>
            <a:avLst/>
            <a:gdLst>
              <a:gd name="T0" fmla="*/ 114 w 118"/>
              <a:gd name="T1" fmla="*/ 13 h 33"/>
              <a:gd name="T2" fmla="*/ 106 w 118"/>
              <a:gd name="T3" fmla="*/ 15 h 33"/>
              <a:gd name="T4" fmla="*/ 99 w 118"/>
              <a:gd name="T5" fmla="*/ 18 h 33"/>
              <a:gd name="T6" fmla="*/ 93 w 118"/>
              <a:gd name="T7" fmla="*/ 22 h 33"/>
              <a:gd name="T8" fmla="*/ 89 w 118"/>
              <a:gd name="T9" fmla="*/ 26 h 33"/>
              <a:gd name="T10" fmla="*/ 83 w 118"/>
              <a:gd name="T11" fmla="*/ 29 h 33"/>
              <a:gd name="T12" fmla="*/ 76 w 118"/>
              <a:gd name="T13" fmla="*/ 31 h 33"/>
              <a:gd name="T14" fmla="*/ 67 w 118"/>
              <a:gd name="T15" fmla="*/ 32 h 33"/>
              <a:gd name="T16" fmla="*/ 58 w 118"/>
              <a:gd name="T17" fmla="*/ 32 h 33"/>
              <a:gd name="T18" fmla="*/ 49 w 118"/>
              <a:gd name="T19" fmla="*/ 31 h 33"/>
              <a:gd name="T20" fmla="*/ 42 w 118"/>
              <a:gd name="T21" fmla="*/ 29 h 33"/>
              <a:gd name="T22" fmla="*/ 35 w 118"/>
              <a:gd name="T23" fmla="*/ 27 h 33"/>
              <a:gd name="T24" fmla="*/ 29 w 118"/>
              <a:gd name="T25" fmla="*/ 24 h 33"/>
              <a:gd name="T26" fmla="*/ 25 w 118"/>
              <a:gd name="T27" fmla="*/ 19 h 33"/>
              <a:gd name="T28" fmla="*/ 28 w 118"/>
              <a:gd name="T29" fmla="*/ 20 h 33"/>
              <a:gd name="T30" fmla="*/ 35 w 118"/>
              <a:gd name="T31" fmla="*/ 22 h 33"/>
              <a:gd name="T32" fmla="*/ 43 w 118"/>
              <a:gd name="T33" fmla="*/ 23 h 33"/>
              <a:gd name="T34" fmla="*/ 52 w 118"/>
              <a:gd name="T35" fmla="*/ 23 h 33"/>
              <a:gd name="T36" fmla="*/ 64 w 118"/>
              <a:gd name="T37" fmla="*/ 22 h 33"/>
              <a:gd name="T38" fmla="*/ 75 w 118"/>
              <a:gd name="T39" fmla="*/ 20 h 33"/>
              <a:gd name="T40" fmla="*/ 84 w 118"/>
              <a:gd name="T41" fmla="*/ 17 h 33"/>
              <a:gd name="T42" fmla="*/ 90 w 118"/>
              <a:gd name="T43" fmla="*/ 14 h 33"/>
              <a:gd name="T44" fmla="*/ 88 w 118"/>
              <a:gd name="T45" fmla="*/ 12 h 33"/>
              <a:gd name="T46" fmla="*/ 79 w 118"/>
              <a:gd name="T47" fmla="*/ 14 h 33"/>
              <a:gd name="T48" fmla="*/ 70 w 118"/>
              <a:gd name="T49" fmla="*/ 16 h 33"/>
              <a:gd name="T50" fmla="*/ 61 w 118"/>
              <a:gd name="T51" fmla="*/ 17 h 33"/>
              <a:gd name="T52" fmla="*/ 53 w 118"/>
              <a:gd name="T53" fmla="*/ 16 h 33"/>
              <a:gd name="T54" fmla="*/ 45 w 118"/>
              <a:gd name="T55" fmla="*/ 10 h 33"/>
              <a:gd name="T56" fmla="*/ 36 w 118"/>
              <a:gd name="T57" fmla="*/ 8 h 33"/>
              <a:gd name="T58" fmla="*/ 27 w 118"/>
              <a:gd name="T59" fmla="*/ 8 h 33"/>
              <a:gd name="T60" fmla="*/ 18 w 118"/>
              <a:gd name="T61" fmla="*/ 3 h 33"/>
              <a:gd name="T62" fmla="*/ 7 w 118"/>
              <a:gd name="T63" fmla="*/ 0 h 33"/>
              <a:gd name="T64" fmla="*/ 0 w 118"/>
              <a:gd name="T65" fmla="*/ 1 h 33"/>
              <a:gd name="T66" fmla="*/ 3 w 118"/>
              <a:gd name="T67" fmla="*/ 8 h 33"/>
              <a:gd name="T68" fmla="*/ 12 w 118"/>
              <a:gd name="T69" fmla="*/ 11 h 33"/>
              <a:gd name="T70" fmla="*/ 23 w 118"/>
              <a:gd name="T71" fmla="*/ 11 h 33"/>
              <a:gd name="T72" fmla="*/ 27 w 118"/>
              <a:gd name="T73" fmla="*/ 13 h 33"/>
              <a:gd name="T74" fmla="*/ 30 w 118"/>
              <a:gd name="T75" fmla="*/ 17 h 33"/>
              <a:gd name="T76" fmla="*/ 37 w 118"/>
              <a:gd name="T77" fmla="*/ 19 h 33"/>
              <a:gd name="T78" fmla="*/ 45 w 118"/>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33">
                <a:moveTo>
                  <a:pt x="117" y="14"/>
                </a:moveTo>
                <a:lnTo>
                  <a:pt x="114" y="13"/>
                </a:lnTo>
                <a:lnTo>
                  <a:pt x="110" y="14"/>
                </a:lnTo>
                <a:lnTo>
                  <a:pt x="106" y="15"/>
                </a:lnTo>
                <a:lnTo>
                  <a:pt x="102" y="16"/>
                </a:lnTo>
                <a:lnTo>
                  <a:pt x="99" y="18"/>
                </a:lnTo>
                <a:lnTo>
                  <a:pt x="96" y="20"/>
                </a:lnTo>
                <a:lnTo>
                  <a:pt x="93" y="22"/>
                </a:lnTo>
                <a:lnTo>
                  <a:pt x="91" y="24"/>
                </a:lnTo>
                <a:lnTo>
                  <a:pt x="89" y="26"/>
                </a:lnTo>
                <a:lnTo>
                  <a:pt x="86" y="27"/>
                </a:lnTo>
                <a:lnTo>
                  <a:pt x="83" y="29"/>
                </a:lnTo>
                <a:lnTo>
                  <a:pt x="79" y="30"/>
                </a:lnTo>
                <a:lnTo>
                  <a:pt x="76" y="31"/>
                </a:lnTo>
                <a:lnTo>
                  <a:pt x="72" y="32"/>
                </a:lnTo>
                <a:lnTo>
                  <a:pt x="67" y="32"/>
                </a:lnTo>
                <a:lnTo>
                  <a:pt x="62" y="32"/>
                </a:lnTo>
                <a:lnTo>
                  <a:pt x="58" y="32"/>
                </a:lnTo>
                <a:lnTo>
                  <a:pt x="53" y="32"/>
                </a:lnTo>
                <a:lnTo>
                  <a:pt x="49" y="31"/>
                </a:lnTo>
                <a:lnTo>
                  <a:pt x="45" y="30"/>
                </a:lnTo>
                <a:lnTo>
                  <a:pt x="42" y="29"/>
                </a:lnTo>
                <a:lnTo>
                  <a:pt x="39" y="29"/>
                </a:lnTo>
                <a:lnTo>
                  <a:pt x="35" y="27"/>
                </a:lnTo>
                <a:lnTo>
                  <a:pt x="32" y="25"/>
                </a:lnTo>
                <a:lnTo>
                  <a:pt x="29" y="24"/>
                </a:lnTo>
                <a:lnTo>
                  <a:pt x="27" y="22"/>
                </a:lnTo>
                <a:lnTo>
                  <a:pt x="25" y="19"/>
                </a:lnTo>
                <a:lnTo>
                  <a:pt x="24" y="16"/>
                </a:lnTo>
                <a:lnTo>
                  <a:pt x="28" y="20"/>
                </a:lnTo>
                <a:lnTo>
                  <a:pt x="32" y="22"/>
                </a:lnTo>
                <a:lnTo>
                  <a:pt x="35" y="22"/>
                </a:lnTo>
                <a:lnTo>
                  <a:pt x="38" y="23"/>
                </a:lnTo>
                <a:lnTo>
                  <a:pt x="43" y="23"/>
                </a:lnTo>
                <a:lnTo>
                  <a:pt x="48" y="23"/>
                </a:lnTo>
                <a:lnTo>
                  <a:pt x="52" y="23"/>
                </a:lnTo>
                <a:lnTo>
                  <a:pt x="57" y="22"/>
                </a:lnTo>
                <a:lnTo>
                  <a:pt x="64" y="22"/>
                </a:lnTo>
                <a:lnTo>
                  <a:pt x="70" y="21"/>
                </a:lnTo>
                <a:lnTo>
                  <a:pt x="75" y="20"/>
                </a:lnTo>
                <a:lnTo>
                  <a:pt x="78" y="19"/>
                </a:lnTo>
                <a:lnTo>
                  <a:pt x="84" y="17"/>
                </a:lnTo>
                <a:lnTo>
                  <a:pt x="87" y="16"/>
                </a:lnTo>
                <a:lnTo>
                  <a:pt x="90" y="14"/>
                </a:lnTo>
                <a:lnTo>
                  <a:pt x="92" y="12"/>
                </a:lnTo>
                <a:lnTo>
                  <a:pt x="88" y="12"/>
                </a:lnTo>
                <a:lnTo>
                  <a:pt x="84" y="13"/>
                </a:lnTo>
                <a:lnTo>
                  <a:pt x="79" y="14"/>
                </a:lnTo>
                <a:lnTo>
                  <a:pt x="74" y="15"/>
                </a:lnTo>
                <a:lnTo>
                  <a:pt x="70" y="16"/>
                </a:lnTo>
                <a:lnTo>
                  <a:pt x="66" y="16"/>
                </a:lnTo>
                <a:lnTo>
                  <a:pt x="61" y="17"/>
                </a:lnTo>
                <a:lnTo>
                  <a:pt x="58" y="17"/>
                </a:lnTo>
                <a:lnTo>
                  <a:pt x="53" y="16"/>
                </a:lnTo>
                <a:lnTo>
                  <a:pt x="49" y="13"/>
                </a:lnTo>
                <a:lnTo>
                  <a:pt x="45" y="10"/>
                </a:lnTo>
                <a:lnTo>
                  <a:pt x="42" y="9"/>
                </a:lnTo>
                <a:lnTo>
                  <a:pt x="36" y="8"/>
                </a:lnTo>
                <a:lnTo>
                  <a:pt x="32" y="9"/>
                </a:lnTo>
                <a:lnTo>
                  <a:pt x="27" y="8"/>
                </a:lnTo>
                <a:lnTo>
                  <a:pt x="23" y="5"/>
                </a:lnTo>
                <a:lnTo>
                  <a:pt x="18" y="3"/>
                </a:lnTo>
                <a:lnTo>
                  <a:pt x="14" y="0"/>
                </a:lnTo>
                <a:lnTo>
                  <a:pt x="7" y="0"/>
                </a:lnTo>
                <a:lnTo>
                  <a:pt x="3" y="1"/>
                </a:lnTo>
                <a:lnTo>
                  <a:pt x="0" y="1"/>
                </a:lnTo>
                <a:lnTo>
                  <a:pt x="1" y="5"/>
                </a:lnTo>
                <a:lnTo>
                  <a:pt x="3" y="8"/>
                </a:lnTo>
                <a:lnTo>
                  <a:pt x="6" y="10"/>
                </a:lnTo>
                <a:lnTo>
                  <a:pt x="12" y="11"/>
                </a:lnTo>
                <a:lnTo>
                  <a:pt x="18" y="12"/>
                </a:lnTo>
                <a:lnTo>
                  <a:pt x="23" y="11"/>
                </a:lnTo>
                <a:lnTo>
                  <a:pt x="27" y="11"/>
                </a:lnTo>
                <a:lnTo>
                  <a:pt x="27" y="13"/>
                </a:lnTo>
                <a:lnTo>
                  <a:pt x="29" y="16"/>
                </a:lnTo>
                <a:lnTo>
                  <a:pt x="30" y="17"/>
                </a:lnTo>
                <a:lnTo>
                  <a:pt x="34" y="19"/>
                </a:lnTo>
                <a:lnTo>
                  <a:pt x="37" y="19"/>
                </a:lnTo>
                <a:lnTo>
                  <a:pt x="42" y="19"/>
                </a:lnTo>
                <a:lnTo>
                  <a:pt x="45" y="18"/>
                </a:lnTo>
                <a:lnTo>
                  <a:pt x="4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0" name="Freeform 20"/>
          <p:cNvSpPr>
            <a:spLocks/>
          </p:cNvSpPr>
          <p:nvPr/>
        </p:nvSpPr>
        <p:spPr bwMode="auto">
          <a:xfrm>
            <a:off x="1511300" y="1554163"/>
            <a:ext cx="61913" cy="93662"/>
          </a:xfrm>
          <a:custGeom>
            <a:avLst/>
            <a:gdLst>
              <a:gd name="T0" fmla="*/ 9 w 39"/>
              <a:gd name="T1" fmla="*/ 1 h 59"/>
              <a:gd name="T2" fmla="*/ 13 w 39"/>
              <a:gd name="T3" fmla="*/ 3 h 59"/>
              <a:gd name="T4" fmla="*/ 17 w 39"/>
              <a:gd name="T5" fmla="*/ 6 h 59"/>
              <a:gd name="T6" fmla="*/ 22 w 39"/>
              <a:gd name="T7" fmla="*/ 9 h 59"/>
              <a:gd name="T8" fmla="*/ 26 w 39"/>
              <a:gd name="T9" fmla="*/ 11 h 59"/>
              <a:gd name="T10" fmla="*/ 28 w 39"/>
              <a:gd name="T11" fmla="*/ 14 h 59"/>
              <a:gd name="T12" fmla="*/ 30 w 39"/>
              <a:gd name="T13" fmla="*/ 15 h 59"/>
              <a:gd name="T14" fmla="*/ 32 w 39"/>
              <a:gd name="T15" fmla="*/ 18 h 59"/>
              <a:gd name="T16" fmla="*/ 32 w 39"/>
              <a:gd name="T17" fmla="*/ 22 h 59"/>
              <a:gd name="T18" fmla="*/ 31 w 39"/>
              <a:gd name="T19" fmla="*/ 26 h 59"/>
              <a:gd name="T20" fmla="*/ 32 w 39"/>
              <a:gd name="T21" fmla="*/ 29 h 59"/>
              <a:gd name="T22" fmla="*/ 33 w 39"/>
              <a:gd name="T23" fmla="*/ 34 h 59"/>
              <a:gd name="T24" fmla="*/ 35 w 39"/>
              <a:gd name="T25" fmla="*/ 38 h 59"/>
              <a:gd name="T26" fmla="*/ 38 w 39"/>
              <a:gd name="T27" fmla="*/ 41 h 59"/>
              <a:gd name="T28" fmla="*/ 36 w 39"/>
              <a:gd name="T29" fmla="*/ 46 h 59"/>
              <a:gd name="T30" fmla="*/ 34 w 39"/>
              <a:gd name="T31" fmla="*/ 51 h 59"/>
              <a:gd name="T32" fmla="*/ 33 w 39"/>
              <a:gd name="T33" fmla="*/ 54 h 59"/>
              <a:gd name="T34" fmla="*/ 32 w 39"/>
              <a:gd name="T35" fmla="*/ 58 h 59"/>
              <a:gd name="T36" fmla="*/ 31 w 39"/>
              <a:gd name="T37" fmla="*/ 56 h 59"/>
              <a:gd name="T38" fmla="*/ 30 w 39"/>
              <a:gd name="T39" fmla="*/ 53 h 59"/>
              <a:gd name="T40" fmla="*/ 29 w 39"/>
              <a:gd name="T41" fmla="*/ 50 h 59"/>
              <a:gd name="T42" fmla="*/ 30 w 39"/>
              <a:gd name="T43" fmla="*/ 46 h 59"/>
              <a:gd name="T44" fmla="*/ 30 w 39"/>
              <a:gd name="T45" fmla="*/ 43 h 59"/>
              <a:gd name="T46" fmla="*/ 31 w 39"/>
              <a:gd name="T47" fmla="*/ 38 h 59"/>
              <a:gd name="T48" fmla="*/ 31 w 39"/>
              <a:gd name="T49" fmla="*/ 34 h 59"/>
              <a:gd name="T50" fmla="*/ 30 w 39"/>
              <a:gd name="T51" fmla="*/ 31 h 59"/>
              <a:gd name="T52" fmla="*/ 28 w 39"/>
              <a:gd name="T53" fmla="*/ 29 h 59"/>
              <a:gd name="T54" fmla="*/ 27 w 39"/>
              <a:gd name="T55" fmla="*/ 25 h 59"/>
              <a:gd name="T56" fmla="*/ 25 w 39"/>
              <a:gd name="T57" fmla="*/ 22 h 59"/>
              <a:gd name="T58" fmla="*/ 23 w 39"/>
              <a:gd name="T59" fmla="*/ 20 h 59"/>
              <a:gd name="T60" fmla="*/ 23 w 39"/>
              <a:gd name="T61" fmla="*/ 23 h 59"/>
              <a:gd name="T62" fmla="*/ 24 w 39"/>
              <a:gd name="T63" fmla="*/ 26 h 59"/>
              <a:gd name="T64" fmla="*/ 20 w 39"/>
              <a:gd name="T65" fmla="*/ 22 h 59"/>
              <a:gd name="T66" fmla="*/ 19 w 39"/>
              <a:gd name="T67" fmla="*/ 20 h 59"/>
              <a:gd name="T68" fmla="*/ 17 w 39"/>
              <a:gd name="T69" fmla="*/ 18 h 59"/>
              <a:gd name="T70" fmla="*/ 13 w 39"/>
              <a:gd name="T71" fmla="*/ 16 h 59"/>
              <a:gd name="T72" fmla="*/ 9 w 39"/>
              <a:gd name="T73" fmla="*/ 14 h 59"/>
              <a:gd name="T74" fmla="*/ 6 w 39"/>
              <a:gd name="T75" fmla="*/ 11 h 59"/>
              <a:gd name="T76" fmla="*/ 3 w 39"/>
              <a:gd name="T77" fmla="*/ 7 h 59"/>
              <a:gd name="T78" fmla="*/ 1 w 39"/>
              <a:gd name="T79" fmla="*/ 4 h 59"/>
              <a:gd name="T80" fmla="*/ 0 w 39"/>
              <a:gd name="T81" fmla="*/ 1 h 59"/>
              <a:gd name="T82" fmla="*/ 2 w 39"/>
              <a:gd name="T83" fmla="*/ 0 h 59"/>
              <a:gd name="T84" fmla="*/ 6 w 39"/>
              <a:gd name="T85" fmla="*/ 0 h 59"/>
              <a:gd name="T86" fmla="*/ 9 w 39"/>
              <a:gd name="T87"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9">
                <a:moveTo>
                  <a:pt x="9" y="1"/>
                </a:moveTo>
                <a:lnTo>
                  <a:pt x="13" y="3"/>
                </a:lnTo>
                <a:lnTo>
                  <a:pt x="17" y="6"/>
                </a:lnTo>
                <a:lnTo>
                  <a:pt x="22" y="9"/>
                </a:lnTo>
                <a:lnTo>
                  <a:pt x="26" y="11"/>
                </a:lnTo>
                <a:lnTo>
                  <a:pt x="28" y="14"/>
                </a:lnTo>
                <a:lnTo>
                  <a:pt x="30" y="15"/>
                </a:lnTo>
                <a:lnTo>
                  <a:pt x="32" y="18"/>
                </a:lnTo>
                <a:lnTo>
                  <a:pt x="32" y="22"/>
                </a:lnTo>
                <a:lnTo>
                  <a:pt x="31" y="26"/>
                </a:lnTo>
                <a:lnTo>
                  <a:pt x="32" y="29"/>
                </a:lnTo>
                <a:lnTo>
                  <a:pt x="33" y="34"/>
                </a:lnTo>
                <a:lnTo>
                  <a:pt x="35" y="38"/>
                </a:lnTo>
                <a:lnTo>
                  <a:pt x="38" y="41"/>
                </a:lnTo>
                <a:lnTo>
                  <a:pt x="36" y="46"/>
                </a:lnTo>
                <a:lnTo>
                  <a:pt x="34" y="51"/>
                </a:lnTo>
                <a:lnTo>
                  <a:pt x="33" y="54"/>
                </a:lnTo>
                <a:lnTo>
                  <a:pt x="32" y="58"/>
                </a:lnTo>
                <a:lnTo>
                  <a:pt x="31" y="56"/>
                </a:lnTo>
                <a:lnTo>
                  <a:pt x="30" y="53"/>
                </a:lnTo>
                <a:lnTo>
                  <a:pt x="29" y="50"/>
                </a:lnTo>
                <a:lnTo>
                  <a:pt x="30" y="46"/>
                </a:lnTo>
                <a:lnTo>
                  <a:pt x="30" y="43"/>
                </a:lnTo>
                <a:lnTo>
                  <a:pt x="31" y="38"/>
                </a:lnTo>
                <a:lnTo>
                  <a:pt x="31" y="34"/>
                </a:lnTo>
                <a:lnTo>
                  <a:pt x="30" y="31"/>
                </a:lnTo>
                <a:lnTo>
                  <a:pt x="28" y="29"/>
                </a:lnTo>
                <a:lnTo>
                  <a:pt x="27" y="25"/>
                </a:lnTo>
                <a:lnTo>
                  <a:pt x="25" y="22"/>
                </a:lnTo>
                <a:lnTo>
                  <a:pt x="23" y="20"/>
                </a:lnTo>
                <a:lnTo>
                  <a:pt x="23" y="23"/>
                </a:lnTo>
                <a:lnTo>
                  <a:pt x="24" y="26"/>
                </a:lnTo>
                <a:lnTo>
                  <a:pt x="20" y="22"/>
                </a:lnTo>
                <a:lnTo>
                  <a:pt x="19" y="20"/>
                </a:lnTo>
                <a:lnTo>
                  <a:pt x="17" y="18"/>
                </a:lnTo>
                <a:lnTo>
                  <a:pt x="13" y="16"/>
                </a:lnTo>
                <a:lnTo>
                  <a:pt x="9" y="14"/>
                </a:lnTo>
                <a:lnTo>
                  <a:pt x="6" y="11"/>
                </a:lnTo>
                <a:lnTo>
                  <a:pt x="3" y="7"/>
                </a:lnTo>
                <a:lnTo>
                  <a:pt x="1" y="4"/>
                </a:lnTo>
                <a:lnTo>
                  <a:pt x="0" y="1"/>
                </a:lnTo>
                <a:lnTo>
                  <a:pt x="2" y="0"/>
                </a:lnTo>
                <a:lnTo>
                  <a:pt x="6" y="0"/>
                </a:lnTo>
                <a:lnTo>
                  <a:pt x="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1" name="Freeform 21"/>
          <p:cNvSpPr>
            <a:spLocks/>
          </p:cNvSpPr>
          <p:nvPr/>
        </p:nvSpPr>
        <p:spPr bwMode="auto">
          <a:xfrm>
            <a:off x="1485900" y="1511300"/>
            <a:ext cx="71438" cy="33338"/>
          </a:xfrm>
          <a:custGeom>
            <a:avLst/>
            <a:gdLst>
              <a:gd name="T0" fmla="*/ 0 w 45"/>
              <a:gd name="T1" fmla="*/ 3 h 21"/>
              <a:gd name="T2" fmla="*/ 5 w 45"/>
              <a:gd name="T3" fmla="*/ 3 h 21"/>
              <a:gd name="T4" fmla="*/ 10 w 45"/>
              <a:gd name="T5" fmla="*/ 4 h 21"/>
              <a:gd name="T6" fmla="*/ 12 w 45"/>
              <a:gd name="T7" fmla="*/ 5 h 21"/>
              <a:gd name="T8" fmla="*/ 14 w 45"/>
              <a:gd name="T9" fmla="*/ 9 h 21"/>
              <a:gd name="T10" fmla="*/ 15 w 45"/>
              <a:gd name="T11" fmla="*/ 12 h 21"/>
              <a:gd name="T12" fmla="*/ 15 w 45"/>
              <a:gd name="T13" fmla="*/ 14 h 21"/>
              <a:gd name="T14" fmla="*/ 16 w 45"/>
              <a:gd name="T15" fmla="*/ 16 h 21"/>
              <a:gd name="T16" fmla="*/ 16 w 45"/>
              <a:gd name="T17" fmla="*/ 18 h 21"/>
              <a:gd name="T18" fmla="*/ 17 w 45"/>
              <a:gd name="T19" fmla="*/ 15 h 21"/>
              <a:gd name="T20" fmla="*/ 18 w 45"/>
              <a:gd name="T21" fmla="*/ 12 h 21"/>
              <a:gd name="T22" fmla="*/ 18 w 45"/>
              <a:gd name="T23" fmla="*/ 9 h 21"/>
              <a:gd name="T24" fmla="*/ 17 w 45"/>
              <a:gd name="T25" fmla="*/ 5 h 21"/>
              <a:gd name="T26" fmla="*/ 14 w 45"/>
              <a:gd name="T27" fmla="*/ 2 h 21"/>
              <a:gd name="T28" fmla="*/ 12 w 45"/>
              <a:gd name="T29" fmla="*/ 0 h 21"/>
              <a:gd name="T30" fmla="*/ 16 w 45"/>
              <a:gd name="T31" fmla="*/ 1 h 21"/>
              <a:gd name="T32" fmla="*/ 19 w 45"/>
              <a:gd name="T33" fmla="*/ 5 h 21"/>
              <a:gd name="T34" fmla="*/ 20 w 45"/>
              <a:gd name="T35" fmla="*/ 8 h 21"/>
              <a:gd name="T36" fmla="*/ 21 w 45"/>
              <a:gd name="T37" fmla="*/ 11 h 21"/>
              <a:gd name="T38" fmla="*/ 20 w 45"/>
              <a:gd name="T39" fmla="*/ 14 h 21"/>
              <a:gd name="T40" fmla="*/ 20 w 45"/>
              <a:gd name="T41" fmla="*/ 16 h 21"/>
              <a:gd name="T42" fmla="*/ 22 w 45"/>
              <a:gd name="T43" fmla="*/ 13 h 21"/>
              <a:gd name="T44" fmla="*/ 24 w 45"/>
              <a:gd name="T45" fmla="*/ 10 h 21"/>
              <a:gd name="T46" fmla="*/ 27 w 45"/>
              <a:gd name="T47" fmla="*/ 7 h 21"/>
              <a:gd name="T48" fmla="*/ 32 w 45"/>
              <a:gd name="T49" fmla="*/ 6 h 21"/>
              <a:gd name="T50" fmla="*/ 36 w 45"/>
              <a:gd name="T51" fmla="*/ 5 h 21"/>
              <a:gd name="T52" fmla="*/ 39 w 45"/>
              <a:gd name="T53" fmla="*/ 6 h 21"/>
              <a:gd name="T54" fmla="*/ 42 w 45"/>
              <a:gd name="T55" fmla="*/ 6 h 21"/>
              <a:gd name="T56" fmla="*/ 44 w 45"/>
              <a:gd name="T57" fmla="*/ 7 h 21"/>
              <a:gd name="T58" fmla="*/ 41 w 45"/>
              <a:gd name="T59" fmla="*/ 7 h 21"/>
              <a:gd name="T60" fmla="*/ 39 w 45"/>
              <a:gd name="T61" fmla="*/ 8 h 21"/>
              <a:gd name="T62" fmla="*/ 36 w 45"/>
              <a:gd name="T63" fmla="*/ 8 h 21"/>
              <a:gd name="T64" fmla="*/ 32 w 45"/>
              <a:gd name="T65" fmla="*/ 9 h 21"/>
              <a:gd name="T66" fmla="*/ 30 w 45"/>
              <a:gd name="T67" fmla="*/ 11 h 21"/>
              <a:gd name="T68" fmla="*/ 28 w 45"/>
              <a:gd name="T69" fmla="*/ 12 h 21"/>
              <a:gd name="T70" fmla="*/ 26 w 45"/>
              <a:gd name="T71" fmla="*/ 14 h 21"/>
              <a:gd name="T72" fmla="*/ 25 w 45"/>
              <a:gd name="T73" fmla="*/ 17 h 21"/>
              <a:gd name="T74" fmla="*/ 25 w 45"/>
              <a:gd name="T7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1">
                <a:moveTo>
                  <a:pt x="0" y="3"/>
                </a:moveTo>
                <a:lnTo>
                  <a:pt x="5" y="3"/>
                </a:lnTo>
                <a:lnTo>
                  <a:pt x="10" y="4"/>
                </a:lnTo>
                <a:lnTo>
                  <a:pt x="12" y="5"/>
                </a:lnTo>
                <a:lnTo>
                  <a:pt x="14" y="9"/>
                </a:lnTo>
                <a:lnTo>
                  <a:pt x="15" y="12"/>
                </a:lnTo>
                <a:lnTo>
                  <a:pt x="15" y="14"/>
                </a:lnTo>
                <a:lnTo>
                  <a:pt x="16" y="16"/>
                </a:lnTo>
                <a:lnTo>
                  <a:pt x="16" y="18"/>
                </a:lnTo>
                <a:lnTo>
                  <a:pt x="17" y="15"/>
                </a:lnTo>
                <a:lnTo>
                  <a:pt x="18" y="12"/>
                </a:lnTo>
                <a:lnTo>
                  <a:pt x="18" y="9"/>
                </a:lnTo>
                <a:lnTo>
                  <a:pt x="17" y="5"/>
                </a:lnTo>
                <a:lnTo>
                  <a:pt x="14" y="2"/>
                </a:lnTo>
                <a:lnTo>
                  <a:pt x="12" y="0"/>
                </a:lnTo>
                <a:lnTo>
                  <a:pt x="16" y="1"/>
                </a:lnTo>
                <a:lnTo>
                  <a:pt x="19" y="5"/>
                </a:lnTo>
                <a:lnTo>
                  <a:pt x="20" y="8"/>
                </a:lnTo>
                <a:lnTo>
                  <a:pt x="21" y="11"/>
                </a:lnTo>
                <a:lnTo>
                  <a:pt x="20" y="14"/>
                </a:lnTo>
                <a:lnTo>
                  <a:pt x="20" y="16"/>
                </a:lnTo>
                <a:lnTo>
                  <a:pt x="22" y="13"/>
                </a:lnTo>
                <a:lnTo>
                  <a:pt x="24" y="10"/>
                </a:lnTo>
                <a:lnTo>
                  <a:pt x="27" y="7"/>
                </a:lnTo>
                <a:lnTo>
                  <a:pt x="32" y="6"/>
                </a:lnTo>
                <a:lnTo>
                  <a:pt x="36" y="5"/>
                </a:lnTo>
                <a:lnTo>
                  <a:pt x="39" y="6"/>
                </a:lnTo>
                <a:lnTo>
                  <a:pt x="42" y="6"/>
                </a:lnTo>
                <a:lnTo>
                  <a:pt x="44" y="7"/>
                </a:lnTo>
                <a:lnTo>
                  <a:pt x="41" y="7"/>
                </a:lnTo>
                <a:lnTo>
                  <a:pt x="39" y="8"/>
                </a:lnTo>
                <a:lnTo>
                  <a:pt x="36" y="8"/>
                </a:lnTo>
                <a:lnTo>
                  <a:pt x="32" y="9"/>
                </a:lnTo>
                <a:lnTo>
                  <a:pt x="30" y="11"/>
                </a:lnTo>
                <a:lnTo>
                  <a:pt x="28" y="12"/>
                </a:lnTo>
                <a:lnTo>
                  <a:pt x="26" y="14"/>
                </a:lnTo>
                <a:lnTo>
                  <a:pt x="25" y="17"/>
                </a:lnTo>
                <a:lnTo>
                  <a:pt x="25" y="2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2" name="Freeform 22"/>
          <p:cNvSpPr>
            <a:spLocks/>
          </p:cNvSpPr>
          <p:nvPr/>
        </p:nvSpPr>
        <p:spPr bwMode="auto">
          <a:xfrm>
            <a:off x="1347788" y="1590675"/>
            <a:ext cx="55562" cy="20638"/>
          </a:xfrm>
          <a:custGeom>
            <a:avLst/>
            <a:gdLst>
              <a:gd name="T0" fmla="*/ 33 w 35"/>
              <a:gd name="T1" fmla="*/ 3 h 13"/>
              <a:gd name="T2" fmla="*/ 34 w 35"/>
              <a:gd name="T3" fmla="*/ 5 h 13"/>
              <a:gd name="T4" fmla="*/ 34 w 35"/>
              <a:gd name="T5" fmla="*/ 8 h 13"/>
              <a:gd name="T6" fmla="*/ 32 w 35"/>
              <a:gd name="T7" fmla="*/ 10 h 13"/>
              <a:gd name="T8" fmla="*/ 29 w 35"/>
              <a:gd name="T9" fmla="*/ 10 h 13"/>
              <a:gd name="T10" fmla="*/ 23 w 35"/>
              <a:gd name="T11" fmla="*/ 9 h 13"/>
              <a:gd name="T12" fmla="*/ 18 w 35"/>
              <a:gd name="T13" fmla="*/ 8 h 13"/>
              <a:gd name="T14" fmla="*/ 13 w 35"/>
              <a:gd name="T15" fmla="*/ 8 h 13"/>
              <a:gd name="T16" fmla="*/ 8 w 35"/>
              <a:gd name="T17" fmla="*/ 11 h 13"/>
              <a:gd name="T18" fmla="*/ 4 w 35"/>
              <a:gd name="T19" fmla="*/ 12 h 13"/>
              <a:gd name="T20" fmla="*/ 0 w 35"/>
              <a:gd name="T21" fmla="*/ 10 h 13"/>
              <a:gd name="T22" fmla="*/ 0 w 35"/>
              <a:gd name="T23" fmla="*/ 7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5"/>
                </a:lnTo>
                <a:lnTo>
                  <a:pt x="34" y="8"/>
                </a:lnTo>
                <a:lnTo>
                  <a:pt x="32" y="10"/>
                </a:lnTo>
                <a:lnTo>
                  <a:pt x="29" y="10"/>
                </a:lnTo>
                <a:lnTo>
                  <a:pt x="23" y="9"/>
                </a:lnTo>
                <a:lnTo>
                  <a:pt x="18" y="8"/>
                </a:lnTo>
                <a:lnTo>
                  <a:pt x="13" y="8"/>
                </a:lnTo>
                <a:lnTo>
                  <a:pt x="8" y="11"/>
                </a:lnTo>
                <a:lnTo>
                  <a:pt x="4" y="12"/>
                </a:lnTo>
                <a:lnTo>
                  <a:pt x="0" y="10"/>
                </a:lnTo>
                <a:lnTo>
                  <a:pt x="0" y="7"/>
                </a:lnTo>
                <a:lnTo>
                  <a:pt x="2" y="4"/>
                </a:lnTo>
                <a:lnTo>
                  <a:pt x="7" y="2"/>
                </a:lnTo>
                <a:lnTo>
                  <a:pt x="14" y="0"/>
                </a:lnTo>
                <a:lnTo>
                  <a:pt x="21" y="0"/>
                </a:lnTo>
                <a:lnTo>
                  <a:pt x="28" y="1"/>
                </a:lnTo>
                <a:lnTo>
                  <a:pt x="33"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3" name="Freeform 23"/>
          <p:cNvSpPr>
            <a:spLocks/>
          </p:cNvSpPr>
          <p:nvPr/>
        </p:nvSpPr>
        <p:spPr bwMode="auto">
          <a:xfrm>
            <a:off x="1511300" y="1685925"/>
            <a:ext cx="236538" cy="349250"/>
          </a:xfrm>
          <a:custGeom>
            <a:avLst/>
            <a:gdLst>
              <a:gd name="T0" fmla="*/ 15 w 149"/>
              <a:gd name="T1" fmla="*/ 7 h 220"/>
              <a:gd name="T2" fmla="*/ 42 w 149"/>
              <a:gd name="T3" fmla="*/ 0 h 220"/>
              <a:gd name="T4" fmla="*/ 70 w 149"/>
              <a:gd name="T5" fmla="*/ 2 h 220"/>
              <a:gd name="T6" fmla="*/ 92 w 149"/>
              <a:gd name="T7" fmla="*/ 6 h 220"/>
              <a:gd name="T8" fmla="*/ 115 w 149"/>
              <a:gd name="T9" fmla="*/ 12 h 220"/>
              <a:gd name="T10" fmla="*/ 128 w 149"/>
              <a:gd name="T11" fmla="*/ 18 h 220"/>
              <a:gd name="T12" fmla="*/ 143 w 149"/>
              <a:gd name="T13" fmla="*/ 33 h 220"/>
              <a:gd name="T14" fmla="*/ 148 w 149"/>
              <a:gd name="T15" fmla="*/ 49 h 220"/>
              <a:gd name="T16" fmla="*/ 144 w 149"/>
              <a:gd name="T17" fmla="*/ 64 h 220"/>
              <a:gd name="T18" fmla="*/ 136 w 149"/>
              <a:gd name="T19" fmla="*/ 78 h 220"/>
              <a:gd name="T20" fmla="*/ 129 w 149"/>
              <a:gd name="T21" fmla="*/ 95 h 220"/>
              <a:gd name="T22" fmla="*/ 121 w 149"/>
              <a:gd name="T23" fmla="*/ 111 h 220"/>
              <a:gd name="T24" fmla="*/ 112 w 149"/>
              <a:gd name="T25" fmla="*/ 124 h 220"/>
              <a:gd name="T26" fmla="*/ 101 w 149"/>
              <a:gd name="T27" fmla="*/ 136 h 220"/>
              <a:gd name="T28" fmla="*/ 88 w 149"/>
              <a:gd name="T29" fmla="*/ 143 h 220"/>
              <a:gd name="T30" fmla="*/ 93 w 149"/>
              <a:gd name="T31" fmla="*/ 180 h 220"/>
              <a:gd name="T32" fmla="*/ 29 w 149"/>
              <a:gd name="T33" fmla="*/ 209 h 220"/>
              <a:gd name="T34" fmla="*/ 27 w 149"/>
              <a:gd name="T35" fmla="*/ 181 h 220"/>
              <a:gd name="T36" fmla="*/ 19 w 149"/>
              <a:gd name="T37" fmla="*/ 164 h 220"/>
              <a:gd name="T38" fmla="*/ 10 w 149"/>
              <a:gd name="T39" fmla="*/ 149 h 220"/>
              <a:gd name="T40" fmla="*/ 21 w 149"/>
              <a:gd name="T41" fmla="*/ 140 h 220"/>
              <a:gd name="T42" fmla="*/ 36 w 149"/>
              <a:gd name="T43" fmla="*/ 134 h 220"/>
              <a:gd name="T44" fmla="*/ 34 w 149"/>
              <a:gd name="T45" fmla="*/ 117 h 220"/>
              <a:gd name="T46" fmla="*/ 43 w 149"/>
              <a:gd name="T47" fmla="*/ 95 h 220"/>
              <a:gd name="T48" fmla="*/ 59 w 149"/>
              <a:gd name="T49" fmla="*/ 77 h 220"/>
              <a:gd name="T50" fmla="*/ 77 w 149"/>
              <a:gd name="T51" fmla="*/ 65 h 220"/>
              <a:gd name="T52" fmla="*/ 74 w 149"/>
              <a:gd name="T53" fmla="*/ 64 h 220"/>
              <a:gd name="T54" fmla="*/ 66 w 149"/>
              <a:gd name="T55" fmla="*/ 62 h 220"/>
              <a:gd name="T56" fmla="*/ 50 w 149"/>
              <a:gd name="T57" fmla="*/ 69 h 220"/>
              <a:gd name="T58" fmla="*/ 41 w 149"/>
              <a:gd name="T59" fmla="*/ 78 h 220"/>
              <a:gd name="T60" fmla="*/ 28 w 149"/>
              <a:gd name="T61" fmla="*/ 78 h 220"/>
              <a:gd name="T62" fmla="*/ 24 w 149"/>
              <a:gd name="T63" fmla="*/ 72 h 220"/>
              <a:gd name="T64" fmla="*/ 21 w 149"/>
              <a:gd name="T65" fmla="*/ 66 h 220"/>
              <a:gd name="T66" fmla="*/ 19 w 149"/>
              <a:gd name="T67" fmla="*/ 55 h 220"/>
              <a:gd name="T68" fmla="*/ 26 w 149"/>
              <a:gd name="T69" fmla="*/ 48 h 220"/>
              <a:gd name="T70" fmla="*/ 15 w 149"/>
              <a:gd name="T71" fmla="*/ 46 h 220"/>
              <a:gd name="T72" fmla="*/ 14 w 149"/>
              <a:gd name="T73" fmla="*/ 35 h 220"/>
              <a:gd name="T74" fmla="*/ 16 w 149"/>
              <a:gd name="T75" fmla="*/ 32 h 220"/>
              <a:gd name="T76" fmla="*/ 4 w 149"/>
              <a:gd name="T77" fmla="*/ 31 h 220"/>
              <a:gd name="T78" fmla="*/ 0 w 149"/>
              <a:gd name="T79" fmla="*/ 25 h 220"/>
              <a:gd name="T80" fmla="*/ 5 w 149"/>
              <a:gd name="T81" fmla="*/ 1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9" h="220">
                <a:moveTo>
                  <a:pt x="5" y="13"/>
                </a:moveTo>
                <a:lnTo>
                  <a:pt x="15" y="7"/>
                </a:lnTo>
                <a:lnTo>
                  <a:pt x="27" y="3"/>
                </a:lnTo>
                <a:lnTo>
                  <a:pt x="42" y="0"/>
                </a:lnTo>
                <a:lnTo>
                  <a:pt x="56" y="0"/>
                </a:lnTo>
                <a:lnTo>
                  <a:pt x="70" y="2"/>
                </a:lnTo>
                <a:lnTo>
                  <a:pt x="81" y="3"/>
                </a:lnTo>
                <a:lnTo>
                  <a:pt x="92" y="6"/>
                </a:lnTo>
                <a:lnTo>
                  <a:pt x="106" y="9"/>
                </a:lnTo>
                <a:lnTo>
                  <a:pt x="115" y="12"/>
                </a:lnTo>
                <a:lnTo>
                  <a:pt x="119" y="14"/>
                </a:lnTo>
                <a:lnTo>
                  <a:pt x="128" y="18"/>
                </a:lnTo>
                <a:lnTo>
                  <a:pt x="136" y="23"/>
                </a:lnTo>
                <a:lnTo>
                  <a:pt x="143" y="33"/>
                </a:lnTo>
                <a:lnTo>
                  <a:pt x="147" y="41"/>
                </a:lnTo>
                <a:lnTo>
                  <a:pt x="148" y="49"/>
                </a:lnTo>
                <a:lnTo>
                  <a:pt x="147" y="56"/>
                </a:lnTo>
                <a:lnTo>
                  <a:pt x="144" y="64"/>
                </a:lnTo>
                <a:lnTo>
                  <a:pt x="140" y="71"/>
                </a:lnTo>
                <a:lnTo>
                  <a:pt x="136" y="78"/>
                </a:lnTo>
                <a:lnTo>
                  <a:pt x="132" y="86"/>
                </a:lnTo>
                <a:lnTo>
                  <a:pt x="129" y="95"/>
                </a:lnTo>
                <a:lnTo>
                  <a:pt x="126" y="101"/>
                </a:lnTo>
                <a:lnTo>
                  <a:pt x="121" y="111"/>
                </a:lnTo>
                <a:lnTo>
                  <a:pt x="116" y="118"/>
                </a:lnTo>
                <a:lnTo>
                  <a:pt x="112" y="124"/>
                </a:lnTo>
                <a:lnTo>
                  <a:pt x="106" y="131"/>
                </a:lnTo>
                <a:lnTo>
                  <a:pt x="101" y="136"/>
                </a:lnTo>
                <a:lnTo>
                  <a:pt x="95" y="140"/>
                </a:lnTo>
                <a:lnTo>
                  <a:pt x="88" y="143"/>
                </a:lnTo>
                <a:lnTo>
                  <a:pt x="81" y="146"/>
                </a:lnTo>
                <a:lnTo>
                  <a:pt x="93" y="180"/>
                </a:lnTo>
                <a:lnTo>
                  <a:pt x="33" y="219"/>
                </a:lnTo>
                <a:lnTo>
                  <a:pt x="29" y="209"/>
                </a:lnTo>
                <a:lnTo>
                  <a:pt x="27" y="195"/>
                </a:lnTo>
                <a:lnTo>
                  <a:pt x="27" y="181"/>
                </a:lnTo>
                <a:lnTo>
                  <a:pt x="28" y="167"/>
                </a:lnTo>
                <a:lnTo>
                  <a:pt x="19" y="164"/>
                </a:lnTo>
                <a:lnTo>
                  <a:pt x="13" y="158"/>
                </a:lnTo>
                <a:lnTo>
                  <a:pt x="10" y="149"/>
                </a:lnTo>
                <a:lnTo>
                  <a:pt x="8" y="140"/>
                </a:lnTo>
                <a:lnTo>
                  <a:pt x="21" y="140"/>
                </a:lnTo>
                <a:lnTo>
                  <a:pt x="30" y="139"/>
                </a:lnTo>
                <a:lnTo>
                  <a:pt x="36" y="134"/>
                </a:lnTo>
                <a:lnTo>
                  <a:pt x="36" y="129"/>
                </a:lnTo>
                <a:lnTo>
                  <a:pt x="34" y="117"/>
                </a:lnTo>
                <a:lnTo>
                  <a:pt x="37" y="105"/>
                </a:lnTo>
                <a:lnTo>
                  <a:pt x="43" y="95"/>
                </a:lnTo>
                <a:lnTo>
                  <a:pt x="51" y="85"/>
                </a:lnTo>
                <a:lnTo>
                  <a:pt x="59" y="77"/>
                </a:lnTo>
                <a:lnTo>
                  <a:pt x="68" y="71"/>
                </a:lnTo>
                <a:lnTo>
                  <a:pt x="77" y="65"/>
                </a:lnTo>
                <a:lnTo>
                  <a:pt x="78" y="63"/>
                </a:lnTo>
                <a:lnTo>
                  <a:pt x="74" y="64"/>
                </a:lnTo>
                <a:lnTo>
                  <a:pt x="70" y="63"/>
                </a:lnTo>
                <a:lnTo>
                  <a:pt x="66" y="62"/>
                </a:lnTo>
                <a:lnTo>
                  <a:pt x="59" y="65"/>
                </a:lnTo>
                <a:lnTo>
                  <a:pt x="50" y="69"/>
                </a:lnTo>
                <a:lnTo>
                  <a:pt x="44" y="74"/>
                </a:lnTo>
                <a:lnTo>
                  <a:pt x="41" y="78"/>
                </a:lnTo>
                <a:lnTo>
                  <a:pt x="36" y="80"/>
                </a:lnTo>
                <a:lnTo>
                  <a:pt x="28" y="78"/>
                </a:lnTo>
                <a:lnTo>
                  <a:pt x="24" y="75"/>
                </a:lnTo>
                <a:lnTo>
                  <a:pt x="24" y="72"/>
                </a:lnTo>
                <a:lnTo>
                  <a:pt x="27" y="67"/>
                </a:lnTo>
                <a:lnTo>
                  <a:pt x="21" y="66"/>
                </a:lnTo>
                <a:lnTo>
                  <a:pt x="19" y="61"/>
                </a:lnTo>
                <a:lnTo>
                  <a:pt x="19" y="55"/>
                </a:lnTo>
                <a:lnTo>
                  <a:pt x="23" y="51"/>
                </a:lnTo>
                <a:lnTo>
                  <a:pt x="26" y="48"/>
                </a:lnTo>
                <a:lnTo>
                  <a:pt x="19" y="48"/>
                </a:lnTo>
                <a:lnTo>
                  <a:pt x="15" y="46"/>
                </a:lnTo>
                <a:lnTo>
                  <a:pt x="13" y="42"/>
                </a:lnTo>
                <a:lnTo>
                  <a:pt x="14" y="35"/>
                </a:lnTo>
                <a:lnTo>
                  <a:pt x="22" y="31"/>
                </a:lnTo>
                <a:lnTo>
                  <a:pt x="16" y="32"/>
                </a:lnTo>
                <a:lnTo>
                  <a:pt x="9" y="32"/>
                </a:lnTo>
                <a:lnTo>
                  <a:pt x="4" y="31"/>
                </a:lnTo>
                <a:lnTo>
                  <a:pt x="2" y="29"/>
                </a:lnTo>
                <a:lnTo>
                  <a:pt x="0" y="25"/>
                </a:lnTo>
                <a:lnTo>
                  <a:pt x="1" y="20"/>
                </a:lnTo>
                <a:lnTo>
                  <a:pt x="5"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4" name="Freeform 24"/>
          <p:cNvSpPr>
            <a:spLocks/>
          </p:cNvSpPr>
          <p:nvPr/>
        </p:nvSpPr>
        <p:spPr bwMode="auto">
          <a:xfrm>
            <a:off x="1570038" y="1903413"/>
            <a:ext cx="19050" cy="22225"/>
          </a:xfrm>
          <a:custGeom>
            <a:avLst/>
            <a:gdLst>
              <a:gd name="T0" fmla="*/ 0 w 12"/>
              <a:gd name="T1" fmla="*/ 0 h 14"/>
              <a:gd name="T2" fmla="*/ 3 w 12"/>
              <a:gd name="T3" fmla="*/ 6 h 14"/>
              <a:gd name="T4" fmla="*/ 5 w 12"/>
              <a:gd name="T5" fmla="*/ 9 h 14"/>
              <a:gd name="T6" fmla="*/ 11 w 12"/>
              <a:gd name="T7" fmla="*/ 13 h 14"/>
            </a:gdLst>
            <a:ahLst/>
            <a:cxnLst>
              <a:cxn ang="0">
                <a:pos x="T0" y="T1"/>
              </a:cxn>
              <a:cxn ang="0">
                <a:pos x="T2" y="T3"/>
              </a:cxn>
              <a:cxn ang="0">
                <a:pos x="T4" y="T5"/>
              </a:cxn>
              <a:cxn ang="0">
                <a:pos x="T6" y="T7"/>
              </a:cxn>
            </a:cxnLst>
            <a:rect l="0" t="0" r="r" b="b"/>
            <a:pathLst>
              <a:path w="12" h="14">
                <a:moveTo>
                  <a:pt x="0" y="0"/>
                </a:moveTo>
                <a:lnTo>
                  <a:pt x="3" y="6"/>
                </a:lnTo>
                <a:lnTo>
                  <a:pt x="5" y="9"/>
                </a:lnTo>
                <a:lnTo>
                  <a:pt x="11"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5" name="Freeform 25"/>
          <p:cNvSpPr>
            <a:spLocks/>
          </p:cNvSpPr>
          <p:nvPr/>
        </p:nvSpPr>
        <p:spPr bwMode="auto">
          <a:xfrm>
            <a:off x="1544638" y="1714500"/>
            <a:ext cx="120650" cy="22225"/>
          </a:xfrm>
          <a:custGeom>
            <a:avLst/>
            <a:gdLst>
              <a:gd name="T0" fmla="*/ 0 w 76"/>
              <a:gd name="T1" fmla="*/ 13 h 14"/>
              <a:gd name="T2" fmla="*/ 8 w 76"/>
              <a:gd name="T3" fmla="*/ 6 h 14"/>
              <a:gd name="T4" fmla="*/ 20 w 76"/>
              <a:gd name="T5" fmla="*/ 2 h 14"/>
              <a:gd name="T6" fmla="*/ 27 w 76"/>
              <a:gd name="T7" fmla="*/ 0 h 14"/>
              <a:gd name="T8" fmla="*/ 35 w 76"/>
              <a:gd name="T9" fmla="*/ 0 h 14"/>
              <a:gd name="T10" fmla="*/ 43 w 76"/>
              <a:gd name="T11" fmla="*/ 0 h 14"/>
              <a:gd name="T12" fmla="*/ 53 w 76"/>
              <a:gd name="T13" fmla="*/ 1 h 14"/>
              <a:gd name="T14" fmla="*/ 64 w 76"/>
              <a:gd name="T15" fmla="*/ 3 h 14"/>
              <a:gd name="T16" fmla="*/ 75 w 76"/>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
                <a:moveTo>
                  <a:pt x="0" y="13"/>
                </a:moveTo>
                <a:lnTo>
                  <a:pt x="8" y="6"/>
                </a:lnTo>
                <a:lnTo>
                  <a:pt x="20" y="2"/>
                </a:lnTo>
                <a:lnTo>
                  <a:pt x="27" y="0"/>
                </a:lnTo>
                <a:lnTo>
                  <a:pt x="35" y="0"/>
                </a:lnTo>
                <a:lnTo>
                  <a:pt x="43" y="0"/>
                </a:lnTo>
                <a:lnTo>
                  <a:pt x="53" y="1"/>
                </a:lnTo>
                <a:lnTo>
                  <a:pt x="64" y="3"/>
                </a:lnTo>
                <a:lnTo>
                  <a:pt x="7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6" name="Freeform 26"/>
          <p:cNvSpPr>
            <a:spLocks/>
          </p:cNvSpPr>
          <p:nvPr/>
        </p:nvSpPr>
        <p:spPr bwMode="auto">
          <a:xfrm>
            <a:off x="1555750" y="1736725"/>
            <a:ext cx="101600" cy="23813"/>
          </a:xfrm>
          <a:custGeom>
            <a:avLst/>
            <a:gdLst>
              <a:gd name="T0" fmla="*/ 0 w 64"/>
              <a:gd name="T1" fmla="*/ 14 h 15"/>
              <a:gd name="T2" fmla="*/ 7 w 64"/>
              <a:gd name="T3" fmla="*/ 9 h 15"/>
              <a:gd name="T4" fmla="*/ 14 w 64"/>
              <a:gd name="T5" fmla="*/ 5 h 15"/>
              <a:gd name="T6" fmla="*/ 23 w 64"/>
              <a:gd name="T7" fmla="*/ 1 h 15"/>
              <a:gd name="T8" fmla="*/ 30 w 64"/>
              <a:gd name="T9" fmla="*/ 0 h 15"/>
              <a:gd name="T10" fmla="*/ 39 w 64"/>
              <a:gd name="T11" fmla="*/ 1 h 15"/>
              <a:gd name="T12" fmla="*/ 48 w 64"/>
              <a:gd name="T13" fmla="*/ 2 h 15"/>
              <a:gd name="T14" fmla="*/ 56 w 64"/>
              <a:gd name="T15" fmla="*/ 5 h 15"/>
              <a:gd name="T16" fmla="*/ 63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0" y="14"/>
                </a:moveTo>
                <a:lnTo>
                  <a:pt x="7" y="9"/>
                </a:lnTo>
                <a:lnTo>
                  <a:pt x="14" y="5"/>
                </a:lnTo>
                <a:lnTo>
                  <a:pt x="23" y="1"/>
                </a:lnTo>
                <a:lnTo>
                  <a:pt x="30" y="0"/>
                </a:lnTo>
                <a:lnTo>
                  <a:pt x="39" y="1"/>
                </a:lnTo>
                <a:lnTo>
                  <a:pt x="48" y="2"/>
                </a:lnTo>
                <a:lnTo>
                  <a:pt x="56" y="5"/>
                </a:lnTo>
                <a:lnTo>
                  <a:pt x="63"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7" name="Freeform 27"/>
          <p:cNvSpPr>
            <a:spLocks/>
          </p:cNvSpPr>
          <p:nvPr/>
        </p:nvSpPr>
        <p:spPr bwMode="auto">
          <a:xfrm>
            <a:off x="1557338" y="1760538"/>
            <a:ext cx="80962" cy="30162"/>
          </a:xfrm>
          <a:custGeom>
            <a:avLst/>
            <a:gdLst>
              <a:gd name="T0" fmla="*/ 0 w 51"/>
              <a:gd name="T1" fmla="*/ 18 h 19"/>
              <a:gd name="T2" fmla="*/ 5 w 51"/>
              <a:gd name="T3" fmla="*/ 13 h 19"/>
              <a:gd name="T4" fmla="*/ 13 w 51"/>
              <a:gd name="T5" fmla="*/ 7 h 19"/>
              <a:gd name="T6" fmla="*/ 21 w 51"/>
              <a:gd name="T7" fmla="*/ 4 h 19"/>
              <a:gd name="T8" fmla="*/ 33 w 51"/>
              <a:gd name="T9" fmla="*/ 0 h 19"/>
              <a:gd name="T10" fmla="*/ 43 w 51"/>
              <a:gd name="T11" fmla="*/ 0 h 19"/>
              <a:gd name="T12" fmla="*/ 50 w 51"/>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51" h="19">
                <a:moveTo>
                  <a:pt x="0" y="18"/>
                </a:moveTo>
                <a:lnTo>
                  <a:pt x="5" y="13"/>
                </a:lnTo>
                <a:lnTo>
                  <a:pt x="13" y="7"/>
                </a:lnTo>
                <a:lnTo>
                  <a:pt x="21" y="4"/>
                </a:lnTo>
                <a:lnTo>
                  <a:pt x="33" y="0"/>
                </a:lnTo>
                <a:lnTo>
                  <a:pt x="43" y="0"/>
                </a:lnTo>
                <a:lnTo>
                  <a:pt x="5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8" name="Freeform 28"/>
          <p:cNvSpPr>
            <a:spLocks/>
          </p:cNvSpPr>
          <p:nvPr/>
        </p:nvSpPr>
        <p:spPr bwMode="auto">
          <a:xfrm>
            <a:off x="1509713" y="1711325"/>
            <a:ext cx="30162" cy="28575"/>
          </a:xfrm>
          <a:custGeom>
            <a:avLst/>
            <a:gdLst>
              <a:gd name="T0" fmla="*/ 3 w 19"/>
              <a:gd name="T1" fmla="*/ 0 h 18"/>
              <a:gd name="T2" fmla="*/ 1 w 19"/>
              <a:gd name="T3" fmla="*/ 4 h 18"/>
              <a:gd name="T4" fmla="*/ 0 w 19"/>
              <a:gd name="T5" fmla="*/ 10 h 18"/>
              <a:gd name="T6" fmla="*/ 4 w 19"/>
              <a:gd name="T7" fmla="*/ 15 h 18"/>
              <a:gd name="T8" fmla="*/ 11 w 19"/>
              <a:gd name="T9" fmla="*/ 17 h 18"/>
              <a:gd name="T10" fmla="*/ 18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3" y="0"/>
                </a:moveTo>
                <a:lnTo>
                  <a:pt x="1" y="4"/>
                </a:lnTo>
                <a:lnTo>
                  <a:pt x="0" y="10"/>
                </a:lnTo>
                <a:lnTo>
                  <a:pt x="4" y="15"/>
                </a:lnTo>
                <a:lnTo>
                  <a:pt x="11" y="17"/>
                </a:lnTo>
                <a:lnTo>
                  <a:pt x="18"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9" name="Freeform 29"/>
          <p:cNvSpPr>
            <a:spLocks/>
          </p:cNvSpPr>
          <p:nvPr/>
        </p:nvSpPr>
        <p:spPr bwMode="auto">
          <a:xfrm>
            <a:off x="1528763" y="1741488"/>
            <a:ext cx="19050" cy="23812"/>
          </a:xfrm>
          <a:custGeom>
            <a:avLst/>
            <a:gdLst>
              <a:gd name="T0" fmla="*/ 1 w 12"/>
              <a:gd name="T1" fmla="*/ 0 h 15"/>
              <a:gd name="T2" fmla="*/ 0 w 12"/>
              <a:gd name="T3" fmla="*/ 5 h 15"/>
              <a:gd name="T4" fmla="*/ 0 w 12"/>
              <a:gd name="T5" fmla="*/ 10 h 15"/>
              <a:gd name="T6" fmla="*/ 3 w 12"/>
              <a:gd name="T7" fmla="*/ 13 h 15"/>
              <a:gd name="T8" fmla="*/ 7 w 12"/>
              <a:gd name="T9" fmla="*/ 14 h 15"/>
              <a:gd name="T10" fmla="*/ 11 w 12"/>
              <a:gd name="T11" fmla="*/ 14 h 15"/>
            </a:gdLst>
            <a:ahLst/>
            <a:cxnLst>
              <a:cxn ang="0">
                <a:pos x="T0" y="T1"/>
              </a:cxn>
              <a:cxn ang="0">
                <a:pos x="T2" y="T3"/>
              </a:cxn>
              <a:cxn ang="0">
                <a:pos x="T4" y="T5"/>
              </a:cxn>
              <a:cxn ang="0">
                <a:pos x="T6" y="T7"/>
              </a:cxn>
              <a:cxn ang="0">
                <a:pos x="T8" y="T9"/>
              </a:cxn>
              <a:cxn ang="0">
                <a:pos x="T10" y="T11"/>
              </a:cxn>
            </a:cxnLst>
            <a:rect l="0" t="0" r="r" b="b"/>
            <a:pathLst>
              <a:path w="12" h="15">
                <a:moveTo>
                  <a:pt x="1" y="0"/>
                </a:moveTo>
                <a:lnTo>
                  <a:pt x="0" y="5"/>
                </a:lnTo>
                <a:lnTo>
                  <a:pt x="0" y="10"/>
                </a:lnTo>
                <a:lnTo>
                  <a:pt x="3" y="13"/>
                </a:lnTo>
                <a:lnTo>
                  <a:pt x="7" y="14"/>
                </a:lnTo>
                <a:lnTo>
                  <a:pt x="11" y="1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0" name="Freeform 30"/>
          <p:cNvSpPr>
            <a:spLocks/>
          </p:cNvSpPr>
          <p:nvPr/>
        </p:nvSpPr>
        <p:spPr bwMode="auto">
          <a:xfrm>
            <a:off x="1538288" y="1766888"/>
            <a:ext cx="39687" cy="49212"/>
          </a:xfrm>
          <a:custGeom>
            <a:avLst/>
            <a:gdLst>
              <a:gd name="T0" fmla="*/ 3 w 25"/>
              <a:gd name="T1" fmla="*/ 0 h 31"/>
              <a:gd name="T2" fmla="*/ 1 w 25"/>
              <a:gd name="T3" fmla="*/ 4 h 31"/>
              <a:gd name="T4" fmla="*/ 0 w 25"/>
              <a:gd name="T5" fmla="*/ 8 h 31"/>
              <a:gd name="T6" fmla="*/ 0 w 25"/>
              <a:gd name="T7" fmla="*/ 11 h 31"/>
              <a:gd name="T8" fmla="*/ 2 w 25"/>
              <a:gd name="T9" fmla="*/ 15 h 31"/>
              <a:gd name="T10" fmla="*/ 7 w 25"/>
              <a:gd name="T11" fmla="*/ 17 h 31"/>
              <a:gd name="T12" fmla="*/ 5 w 25"/>
              <a:gd name="T13" fmla="*/ 20 h 31"/>
              <a:gd name="T14" fmla="*/ 6 w 25"/>
              <a:gd name="T15" fmla="*/ 25 h 31"/>
              <a:gd name="T16" fmla="*/ 9 w 25"/>
              <a:gd name="T17" fmla="*/ 29 h 31"/>
              <a:gd name="T18" fmla="*/ 15 w 25"/>
              <a:gd name="T19" fmla="*/ 30 h 31"/>
              <a:gd name="T20" fmla="*/ 20 w 25"/>
              <a:gd name="T21" fmla="*/ 30 h 31"/>
              <a:gd name="T22" fmla="*/ 24 w 25"/>
              <a:gd name="T23"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1">
                <a:moveTo>
                  <a:pt x="3" y="0"/>
                </a:moveTo>
                <a:lnTo>
                  <a:pt x="1" y="4"/>
                </a:lnTo>
                <a:lnTo>
                  <a:pt x="0" y="8"/>
                </a:lnTo>
                <a:lnTo>
                  <a:pt x="0" y="11"/>
                </a:lnTo>
                <a:lnTo>
                  <a:pt x="2" y="15"/>
                </a:lnTo>
                <a:lnTo>
                  <a:pt x="7" y="17"/>
                </a:lnTo>
                <a:lnTo>
                  <a:pt x="5" y="20"/>
                </a:lnTo>
                <a:lnTo>
                  <a:pt x="6" y="25"/>
                </a:lnTo>
                <a:lnTo>
                  <a:pt x="9" y="29"/>
                </a:lnTo>
                <a:lnTo>
                  <a:pt x="15" y="30"/>
                </a:lnTo>
                <a:lnTo>
                  <a:pt x="20" y="30"/>
                </a:lnTo>
                <a:lnTo>
                  <a:pt x="24" y="2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1" name="Freeform 31"/>
          <p:cNvSpPr>
            <a:spLocks/>
          </p:cNvSpPr>
          <p:nvPr/>
        </p:nvSpPr>
        <p:spPr bwMode="auto">
          <a:xfrm>
            <a:off x="1517650" y="1684338"/>
            <a:ext cx="192088" cy="26987"/>
          </a:xfrm>
          <a:custGeom>
            <a:avLst/>
            <a:gdLst>
              <a:gd name="T0" fmla="*/ 0 w 121"/>
              <a:gd name="T1" fmla="*/ 14 h 17"/>
              <a:gd name="T2" fmla="*/ 5 w 121"/>
              <a:gd name="T3" fmla="*/ 10 h 17"/>
              <a:gd name="T4" fmla="*/ 14 w 121"/>
              <a:gd name="T5" fmla="*/ 6 h 17"/>
              <a:gd name="T6" fmla="*/ 24 w 121"/>
              <a:gd name="T7" fmla="*/ 3 h 17"/>
              <a:gd name="T8" fmla="*/ 32 w 121"/>
              <a:gd name="T9" fmla="*/ 1 h 17"/>
              <a:gd name="T10" fmla="*/ 41 w 121"/>
              <a:gd name="T11" fmla="*/ 0 h 17"/>
              <a:gd name="T12" fmla="*/ 50 w 121"/>
              <a:gd name="T13" fmla="*/ 0 h 17"/>
              <a:gd name="T14" fmla="*/ 59 w 121"/>
              <a:gd name="T15" fmla="*/ 0 h 17"/>
              <a:gd name="T16" fmla="*/ 68 w 121"/>
              <a:gd name="T17" fmla="*/ 2 h 17"/>
              <a:gd name="T18" fmla="*/ 78 w 121"/>
              <a:gd name="T19" fmla="*/ 4 h 17"/>
              <a:gd name="T20" fmla="*/ 87 w 121"/>
              <a:gd name="T21" fmla="*/ 5 h 17"/>
              <a:gd name="T22" fmla="*/ 96 w 121"/>
              <a:gd name="T23" fmla="*/ 8 h 17"/>
              <a:gd name="T24" fmla="*/ 101 w 121"/>
              <a:gd name="T25" fmla="*/ 9 h 17"/>
              <a:gd name="T26" fmla="*/ 108 w 121"/>
              <a:gd name="T27" fmla="*/ 11 h 17"/>
              <a:gd name="T28" fmla="*/ 114 w 121"/>
              <a:gd name="T29" fmla="*/ 13 h 17"/>
              <a:gd name="T30" fmla="*/ 120 w 121"/>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7">
                <a:moveTo>
                  <a:pt x="0" y="14"/>
                </a:moveTo>
                <a:lnTo>
                  <a:pt x="5" y="10"/>
                </a:lnTo>
                <a:lnTo>
                  <a:pt x="14" y="6"/>
                </a:lnTo>
                <a:lnTo>
                  <a:pt x="24" y="3"/>
                </a:lnTo>
                <a:lnTo>
                  <a:pt x="32" y="1"/>
                </a:lnTo>
                <a:lnTo>
                  <a:pt x="41" y="0"/>
                </a:lnTo>
                <a:lnTo>
                  <a:pt x="50" y="0"/>
                </a:lnTo>
                <a:lnTo>
                  <a:pt x="59" y="0"/>
                </a:lnTo>
                <a:lnTo>
                  <a:pt x="68" y="2"/>
                </a:lnTo>
                <a:lnTo>
                  <a:pt x="78" y="4"/>
                </a:lnTo>
                <a:lnTo>
                  <a:pt x="87" y="5"/>
                </a:lnTo>
                <a:lnTo>
                  <a:pt x="96" y="8"/>
                </a:lnTo>
                <a:lnTo>
                  <a:pt x="101" y="9"/>
                </a:lnTo>
                <a:lnTo>
                  <a:pt x="108" y="11"/>
                </a:lnTo>
                <a:lnTo>
                  <a:pt x="114" y="13"/>
                </a:lnTo>
                <a:lnTo>
                  <a:pt x="12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2" name="Freeform 32"/>
          <p:cNvSpPr>
            <a:spLocks/>
          </p:cNvSpPr>
          <p:nvPr/>
        </p:nvSpPr>
        <p:spPr bwMode="auto">
          <a:xfrm>
            <a:off x="1595438" y="1784350"/>
            <a:ext cx="36512" cy="30163"/>
          </a:xfrm>
          <a:custGeom>
            <a:avLst/>
            <a:gdLst>
              <a:gd name="T0" fmla="*/ 8 w 23"/>
              <a:gd name="T1" fmla="*/ 0 h 19"/>
              <a:gd name="T2" fmla="*/ 11 w 23"/>
              <a:gd name="T3" fmla="*/ 2 h 19"/>
              <a:gd name="T4" fmla="*/ 15 w 23"/>
              <a:gd name="T5" fmla="*/ 3 h 19"/>
              <a:gd name="T6" fmla="*/ 19 w 23"/>
              <a:gd name="T7" fmla="*/ 3 h 19"/>
              <a:gd name="T8" fmla="*/ 22 w 23"/>
              <a:gd name="T9" fmla="*/ 3 h 19"/>
              <a:gd name="T10" fmla="*/ 18 w 23"/>
              <a:gd name="T11" fmla="*/ 5 h 19"/>
              <a:gd name="T12" fmla="*/ 14 w 23"/>
              <a:gd name="T13" fmla="*/ 7 h 19"/>
              <a:gd name="T14" fmla="*/ 9 w 23"/>
              <a:gd name="T15" fmla="*/ 10 h 19"/>
              <a:gd name="T16" fmla="*/ 5 w 23"/>
              <a:gd name="T17" fmla="*/ 13 h 19"/>
              <a:gd name="T18" fmla="*/ 0 w 23"/>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9">
                <a:moveTo>
                  <a:pt x="8" y="0"/>
                </a:moveTo>
                <a:lnTo>
                  <a:pt x="11" y="2"/>
                </a:lnTo>
                <a:lnTo>
                  <a:pt x="15" y="3"/>
                </a:lnTo>
                <a:lnTo>
                  <a:pt x="19" y="3"/>
                </a:lnTo>
                <a:lnTo>
                  <a:pt x="22" y="3"/>
                </a:lnTo>
                <a:lnTo>
                  <a:pt x="18" y="5"/>
                </a:lnTo>
                <a:lnTo>
                  <a:pt x="14" y="7"/>
                </a:lnTo>
                <a:lnTo>
                  <a:pt x="9" y="10"/>
                </a:lnTo>
                <a:lnTo>
                  <a:pt x="5" y="13"/>
                </a:lnTo>
                <a:lnTo>
                  <a:pt x="0"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3" name="Oval 33"/>
          <p:cNvSpPr>
            <a:spLocks noChangeArrowheads="1"/>
          </p:cNvSpPr>
          <p:nvPr/>
        </p:nvSpPr>
        <p:spPr bwMode="auto">
          <a:xfrm>
            <a:off x="1476375" y="1876425"/>
            <a:ext cx="9525" cy="7938"/>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4" name="Freeform 34"/>
          <p:cNvSpPr>
            <a:spLocks/>
          </p:cNvSpPr>
          <p:nvPr/>
        </p:nvSpPr>
        <p:spPr bwMode="auto">
          <a:xfrm>
            <a:off x="7364413" y="1841500"/>
            <a:ext cx="673100" cy="422275"/>
          </a:xfrm>
          <a:custGeom>
            <a:avLst/>
            <a:gdLst>
              <a:gd name="T0" fmla="*/ 348 w 424"/>
              <a:gd name="T1" fmla="*/ 265 h 266"/>
              <a:gd name="T2" fmla="*/ 378 w 424"/>
              <a:gd name="T3" fmla="*/ 230 h 266"/>
              <a:gd name="T4" fmla="*/ 406 w 424"/>
              <a:gd name="T5" fmla="*/ 198 h 266"/>
              <a:gd name="T6" fmla="*/ 421 w 424"/>
              <a:gd name="T7" fmla="*/ 179 h 266"/>
              <a:gd name="T8" fmla="*/ 423 w 424"/>
              <a:gd name="T9" fmla="*/ 167 h 266"/>
              <a:gd name="T10" fmla="*/ 416 w 424"/>
              <a:gd name="T11" fmla="*/ 150 h 266"/>
              <a:gd name="T12" fmla="*/ 395 w 424"/>
              <a:gd name="T13" fmla="*/ 120 h 266"/>
              <a:gd name="T14" fmla="*/ 377 w 424"/>
              <a:gd name="T15" fmla="*/ 97 h 266"/>
              <a:gd name="T16" fmla="*/ 363 w 424"/>
              <a:gd name="T17" fmla="*/ 75 h 266"/>
              <a:gd name="T18" fmla="*/ 356 w 424"/>
              <a:gd name="T19" fmla="*/ 60 h 266"/>
              <a:gd name="T20" fmla="*/ 353 w 424"/>
              <a:gd name="T21" fmla="*/ 47 h 266"/>
              <a:gd name="T22" fmla="*/ 351 w 424"/>
              <a:gd name="T23" fmla="*/ 30 h 266"/>
              <a:gd name="T24" fmla="*/ 348 w 424"/>
              <a:gd name="T25" fmla="*/ 18 h 266"/>
              <a:gd name="T26" fmla="*/ 340 w 424"/>
              <a:gd name="T27" fmla="*/ 9 h 266"/>
              <a:gd name="T28" fmla="*/ 328 w 424"/>
              <a:gd name="T29" fmla="*/ 7 h 266"/>
              <a:gd name="T30" fmla="*/ 310 w 424"/>
              <a:gd name="T31" fmla="*/ 8 h 266"/>
              <a:gd name="T32" fmla="*/ 301 w 424"/>
              <a:gd name="T33" fmla="*/ 9 h 266"/>
              <a:gd name="T34" fmla="*/ 289 w 424"/>
              <a:gd name="T35" fmla="*/ 7 h 266"/>
              <a:gd name="T36" fmla="*/ 275 w 424"/>
              <a:gd name="T37" fmla="*/ 0 h 266"/>
              <a:gd name="T38" fmla="*/ 243 w 424"/>
              <a:gd name="T39" fmla="*/ 12 h 266"/>
              <a:gd name="T40" fmla="*/ 218 w 424"/>
              <a:gd name="T41" fmla="*/ 13 h 266"/>
              <a:gd name="T42" fmla="*/ 173 w 424"/>
              <a:gd name="T43" fmla="*/ 28 h 266"/>
              <a:gd name="T44" fmla="*/ 122 w 424"/>
              <a:gd name="T45" fmla="*/ 37 h 266"/>
              <a:gd name="T46" fmla="*/ 90 w 424"/>
              <a:gd name="T47" fmla="*/ 27 h 266"/>
              <a:gd name="T48" fmla="*/ 67 w 424"/>
              <a:gd name="T49" fmla="*/ 24 h 266"/>
              <a:gd name="T50" fmla="*/ 54 w 424"/>
              <a:gd name="T51" fmla="*/ 25 h 266"/>
              <a:gd name="T52" fmla="*/ 45 w 424"/>
              <a:gd name="T53" fmla="*/ 28 h 266"/>
              <a:gd name="T54" fmla="*/ 39 w 424"/>
              <a:gd name="T55" fmla="*/ 31 h 266"/>
              <a:gd name="T56" fmla="*/ 34 w 424"/>
              <a:gd name="T57" fmla="*/ 37 h 266"/>
              <a:gd name="T58" fmla="*/ 32 w 424"/>
              <a:gd name="T59" fmla="*/ 45 h 266"/>
              <a:gd name="T60" fmla="*/ 33 w 424"/>
              <a:gd name="T61" fmla="*/ 56 h 266"/>
              <a:gd name="T62" fmla="*/ 34 w 424"/>
              <a:gd name="T63" fmla="*/ 67 h 266"/>
              <a:gd name="T64" fmla="*/ 36 w 424"/>
              <a:gd name="T65" fmla="*/ 79 h 266"/>
              <a:gd name="T66" fmla="*/ 36 w 424"/>
              <a:gd name="T67" fmla="*/ 94 h 266"/>
              <a:gd name="T68" fmla="*/ 35 w 424"/>
              <a:gd name="T69" fmla="*/ 105 h 266"/>
              <a:gd name="T70" fmla="*/ 31 w 424"/>
              <a:gd name="T71" fmla="*/ 118 h 266"/>
              <a:gd name="T72" fmla="*/ 26 w 424"/>
              <a:gd name="T73" fmla="*/ 134 h 266"/>
              <a:gd name="T74" fmla="*/ 13 w 424"/>
              <a:gd name="T75" fmla="*/ 164 h 266"/>
              <a:gd name="T76" fmla="*/ 0 w 424"/>
              <a:gd name="T77" fmla="*/ 196 h 266"/>
              <a:gd name="T78" fmla="*/ 4 w 424"/>
              <a:gd name="T79" fmla="*/ 235 h 266"/>
              <a:gd name="T80" fmla="*/ 21 w 424"/>
              <a:gd name="T81" fmla="*/ 264 h 266"/>
              <a:gd name="T82" fmla="*/ 348 w 424"/>
              <a:gd name="T83" fmla="*/ 26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4" h="266">
                <a:moveTo>
                  <a:pt x="348" y="265"/>
                </a:moveTo>
                <a:lnTo>
                  <a:pt x="378" y="230"/>
                </a:lnTo>
                <a:lnTo>
                  <a:pt x="406" y="198"/>
                </a:lnTo>
                <a:lnTo>
                  <a:pt x="421" y="179"/>
                </a:lnTo>
                <a:lnTo>
                  <a:pt x="423" y="167"/>
                </a:lnTo>
                <a:lnTo>
                  <a:pt x="416" y="150"/>
                </a:lnTo>
                <a:lnTo>
                  <a:pt x="395" y="120"/>
                </a:lnTo>
                <a:lnTo>
                  <a:pt x="377" y="97"/>
                </a:lnTo>
                <a:lnTo>
                  <a:pt x="363" y="75"/>
                </a:lnTo>
                <a:lnTo>
                  <a:pt x="356" y="60"/>
                </a:lnTo>
                <a:lnTo>
                  <a:pt x="353" y="47"/>
                </a:lnTo>
                <a:lnTo>
                  <a:pt x="351" y="30"/>
                </a:lnTo>
                <a:lnTo>
                  <a:pt x="348" y="18"/>
                </a:lnTo>
                <a:lnTo>
                  <a:pt x="340" y="9"/>
                </a:lnTo>
                <a:lnTo>
                  <a:pt x="328" y="7"/>
                </a:lnTo>
                <a:lnTo>
                  <a:pt x="310" y="8"/>
                </a:lnTo>
                <a:lnTo>
                  <a:pt x="301" y="9"/>
                </a:lnTo>
                <a:lnTo>
                  <a:pt x="289" y="7"/>
                </a:lnTo>
                <a:lnTo>
                  <a:pt x="275" y="0"/>
                </a:lnTo>
                <a:lnTo>
                  <a:pt x="243" y="12"/>
                </a:lnTo>
                <a:lnTo>
                  <a:pt x="218" y="13"/>
                </a:lnTo>
                <a:lnTo>
                  <a:pt x="173" y="28"/>
                </a:lnTo>
                <a:lnTo>
                  <a:pt x="122" y="37"/>
                </a:lnTo>
                <a:lnTo>
                  <a:pt x="90" y="27"/>
                </a:lnTo>
                <a:lnTo>
                  <a:pt x="67" y="24"/>
                </a:lnTo>
                <a:lnTo>
                  <a:pt x="54" y="25"/>
                </a:lnTo>
                <a:lnTo>
                  <a:pt x="45" y="28"/>
                </a:lnTo>
                <a:lnTo>
                  <a:pt x="39" y="31"/>
                </a:lnTo>
                <a:lnTo>
                  <a:pt x="34" y="37"/>
                </a:lnTo>
                <a:lnTo>
                  <a:pt x="32" y="45"/>
                </a:lnTo>
                <a:lnTo>
                  <a:pt x="33" y="56"/>
                </a:lnTo>
                <a:lnTo>
                  <a:pt x="34" y="67"/>
                </a:lnTo>
                <a:lnTo>
                  <a:pt x="36" y="79"/>
                </a:lnTo>
                <a:lnTo>
                  <a:pt x="36" y="94"/>
                </a:lnTo>
                <a:lnTo>
                  <a:pt x="35" y="105"/>
                </a:lnTo>
                <a:lnTo>
                  <a:pt x="31" y="118"/>
                </a:lnTo>
                <a:lnTo>
                  <a:pt x="26" y="134"/>
                </a:lnTo>
                <a:lnTo>
                  <a:pt x="13" y="164"/>
                </a:lnTo>
                <a:lnTo>
                  <a:pt x="0" y="196"/>
                </a:lnTo>
                <a:lnTo>
                  <a:pt x="4" y="235"/>
                </a:lnTo>
                <a:lnTo>
                  <a:pt x="21" y="264"/>
                </a:lnTo>
                <a:lnTo>
                  <a:pt x="348" y="265"/>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5" name="Freeform 35"/>
          <p:cNvSpPr>
            <a:spLocks/>
          </p:cNvSpPr>
          <p:nvPr/>
        </p:nvSpPr>
        <p:spPr bwMode="auto">
          <a:xfrm>
            <a:off x="7681913" y="1836738"/>
            <a:ext cx="139700" cy="155575"/>
          </a:xfrm>
          <a:custGeom>
            <a:avLst/>
            <a:gdLst>
              <a:gd name="T0" fmla="*/ 75 w 88"/>
              <a:gd name="T1" fmla="*/ 0 h 98"/>
              <a:gd name="T2" fmla="*/ 81 w 88"/>
              <a:gd name="T3" fmla="*/ 23 h 98"/>
              <a:gd name="T4" fmla="*/ 87 w 88"/>
              <a:gd name="T5" fmla="*/ 56 h 98"/>
              <a:gd name="T6" fmla="*/ 85 w 88"/>
              <a:gd name="T7" fmla="*/ 97 h 98"/>
              <a:gd name="T8" fmla="*/ 73 w 88"/>
              <a:gd name="T9" fmla="*/ 83 h 98"/>
              <a:gd name="T10" fmla="*/ 60 w 88"/>
              <a:gd name="T11" fmla="*/ 70 h 98"/>
              <a:gd name="T12" fmla="*/ 40 w 88"/>
              <a:gd name="T13" fmla="*/ 50 h 98"/>
              <a:gd name="T14" fmla="*/ 20 w 88"/>
              <a:gd name="T15" fmla="*/ 71 h 98"/>
              <a:gd name="T16" fmla="*/ 0 w 88"/>
              <a:gd name="T17" fmla="*/ 92 h 98"/>
              <a:gd name="T18" fmla="*/ 7 w 88"/>
              <a:gd name="T19" fmla="*/ 68 h 98"/>
              <a:gd name="T20" fmla="*/ 8 w 88"/>
              <a:gd name="T21" fmla="*/ 39 h 98"/>
              <a:gd name="T22" fmla="*/ 21 w 88"/>
              <a:gd name="T23" fmla="*/ 12 h 98"/>
              <a:gd name="T24" fmla="*/ 22 w 88"/>
              <a:gd name="T25" fmla="*/ 24 h 98"/>
              <a:gd name="T26" fmla="*/ 38 w 88"/>
              <a:gd name="T27" fmla="*/ 32 h 98"/>
              <a:gd name="T28" fmla="*/ 62 w 88"/>
              <a:gd name="T29" fmla="*/ 19 h 98"/>
              <a:gd name="T30" fmla="*/ 75 w 88"/>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98">
                <a:moveTo>
                  <a:pt x="75" y="0"/>
                </a:moveTo>
                <a:lnTo>
                  <a:pt x="81" y="23"/>
                </a:lnTo>
                <a:lnTo>
                  <a:pt x="87" y="56"/>
                </a:lnTo>
                <a:lnTo>
                  <a:pt x="85" y="97"/>
                </a:lnTo>
                <a:lnTo>
                  <a:pt x="73" y="83"/>
                </a:lnTo>
                <a:lnTo>
                  <a:pt x="60" y="70"/>
                </a:lnTo>
                <a:lnTo>
                  <a:pt x="40" y="50"/>
                </a:lnTo>
                <a:lnTo>
                  <a:pt x="20" y="71"/>
                </a:lnTo>
                <a:lnTo>
                  <a:pt x="0" y="92"/>
                </a:lnTo>
                <a:lnTo>
                  <a:pt x="7" y="68"/>
                </a:lnTo>
                <a:lnTo>
                  <a:pt x="8" y="39"/>
                </a:lnTo>
                <a:lnTo>
                  <a:pt x="21" y="12"/>
                </a:lnTo>
                <a:lnTo>
                  <a:pt x="22" y="24"/>
                </a:lnTo>
                <a:lnTo>
                  <a:pt x="38" y="32"/>
                </a:lnTo>
                <a:lnTo>
                  <a:pt x="62" y="19"/>
                </a:lnTo>
                <a:lnTo>
                  <a:pt x="75"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6" name="Freeform 36"/>
          <p:cNvSpPr>
            <a:spLocks/>
          </p:cNvSpPr>
          <p:nvPr/>
        </p:nvSpPr>
        <p:spPr bwMode="auto">
          <a:xfrm>
            <a:off x="7700963" y="1889125"/>
            <a:ext cx="98425" cy="371475"/>
          </a:xfrm>
          <a:custGeom>
            <a:avLst/>
            <a:gdLst>
              <a:gd name="T0" fmla="*/ 45 w 62"/>
              <a:gd name="T1" fmla="*/ 16 h 234"/>
              <a:gd name="T2" fmla="*/ 26 w 62"/>
              <a:gd name="T3" fmla="*/ 0 h 234"/>
              <a:gd name="T4" fmla="*/ 13 w 62"/>
              <a:gd name="T5" fmla="*/ 18 h 234"/>
              <a:gd name="T6" fmla="*/ 23 w 62"/>
              <a:gd name="T7" fmla="*/ 45 h 234"/>
              <a:gd name="T8" fmla="*/ 11 w 62"/>
              <a:gd name="T9" fmla="*/ 76 h 234"/>
              <a:gd name="T10" fmla="*/ 0 w 62"/>
              <a:gd name="T11" fmla="*/ 97 h 234"/>
              <a:gd name="T12" fmla="*/ 11 w 62"/>
              <a:gd name="T13" fmla="*/ 151 h 234"/>
              <a:gd name="T14" fmla="*/ 23 w 62"/>
              <a:gd name="T15" fmla="*/ 233 h 234"/>
              <a:gd name="T16" fmla="*/ 38 w 62"/>
              <a:gd name="T17" fmla="*/ 233 h 234"/>
              <a:gd name="T18" fmla="*/ 54 w 62"/>
              <a:gd name="T19" fmla="*/ 151 h 234"/>
              <a:gd name="T20" fmla="*/ 61 w 62"/>
              <a:gd name="T21" fmla="*/ 96 h 234"/>
              <a:gd name="T22" fmla="*/ 52 w 62"/>
              <a:gd name="T23" fmla="*/ 75 h 234"/>
              <a:gd name="T24" fmla="*/ 37 w 62"/>
              <a:gd name="T25" fmla="*/ 44 h 234"/>
              <a:gd name="T26" fmla="*/ 45 w 62"/>
              <a:gd name="T27" fmla="*/ 1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4">
                <a:moveTo>
                  <a:pt x="45" y="16"/>
                </a:moveTo>
                <a:lnTo>
                  <a:pt x="26" y="0"/>
                </a:lnTo>
                <a:lnTo>
                  <a:pt x="13" y="18"/>
                </a:lnTo>
                <a:lnTo>
                  <a:pt x="23" y="45"/>
                </a:lnTo>
                <a:lnTo>
                  <a:pt x="11" y="76"/>
                </a:lnTo>
                <a:lnTo>
                  <a:pt x="0" y="97"/>
                </a:lnTo>
                <a:lnTo>
                  <a:pt x="11" y="151"/>
                </a:lnTo>
                <a:lnTo>
                  <a:pt x="23" y="233"/>
                </a:lnTo>
                <a:lnTo>
                  <a:pt x="38" y="233"/>
                </a:lnTo>
                <a:lnTo>
                  <a:pt x="54" y="151"/>
                </a:lnTo>
                <a:lnTo>
                  <a:pt x="61" y="96"/>
                </a:lnTo>
                <a:lnTo>
                  <a:pt x="52" y="75"/>
                </a:lnTo>
                <a:lnTo>
                  <a:pt x="37" y="44"/>
                </a:lnTo>
                <a:lnTo>
                  <a:pt x="45" y="16"/>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7" name="Freeform 37"/>
          <p:cNvSpPr>
            <a:spLocks/>
          </p:cNvSpPr>
          <p:nvPr/>
        </p:nvSpPr>
        <p:spPr bwMode="auto">
          <a:xfrm>
            <a:off x="7459663" y="1936750"/>
            <a:ext cx="14287" cy="38100"/>
          </a:xfrm>
          <a:custGeom>
            <a:avLst/>
            <a:gdLst>
              <a:gd name="T0" fmla="*/ 2 w 9"/>
              <a:gd name="T1" fmla="*/ 0 h 24"/>
              <a:gd name="T2" fmla="*/ 0 w 9"/>
              <a:gd name="T3" fmla="*/ 4 h 24"/>
              <a:gd name="T4" fmla="*/ 1 w 9"/>
              <a:gd name="T5" fmla="*/ 11 h 24"/>
              <a:gd name="T6" fmla="*/ 4 w 9"/>
              <a:gd name="T7" fmla="*/ 18 h 24"/>
              <a:gd name="T8" fmla="*/ 8 w 9"/>
              <a:gd name="T9" fmla="*/ 23 h 24"/>
            </a:gdLst>
            <a:ahLst/>
            <a:cxnLst>
              <a:cxn ang="0">
                <a:pos x="T0" y="T1"/>
              </a:cxn>
              <a:cxn ang="0">
                <a:pos x="T2" y="T3"/>
              </a:cxn>
              <a:cxn ang="0">
                <a:pos x="T4" y="T5"/>
              </a:cxn>
              <a:cxn ang="0">
                <a:pos x="T6" y="T7"/>
              </a:cxn>
              <a:cxn ang="0">
                <a:pos x="T8" y="T9"/>
              </a:cxn>
            </a:cxnLst>
            <a:rect l="0" t="0" r="r" b="b"/>
            <a:pathLst>
              <a:path w="9" h="24">
                <a:moveTo>
                  <a:pt x="2" y="0"/>
                </a:moveTo>
                <a:lnTo>
                  <a:pt x="0" y="4"/>
                </a:lnTo>
                <a:lnTo>
                  <a:pt x="1" y="11"/>
                </a:lnTo>
                <a:lnTo>
                  <a:pt x="4" y="18"/>
                </a:lnTo>
                <a:lnTo>
                  <a:pt x="8" y="2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8" name="Freeform 38"/>
          <p:cNvSpPr>
            <a:spLocks/>
          </p:cNvSpPr>
          <p:nvPr/>
        </p:nvSpPr>
        <p:spPr bwMode="auto">
          <a:xfrm>
            <a:off x="7400925" y="1970088"/>
            <a:ext cx="187325" cy="117475"/>
          </a:xfrm>
          <a:custGeom>
            <a:avLst/>
            <a:gdLst>
              <a:gd name="T0" fmla="*/ 104 w 118"/>
              <a:gd name="T1" fmla="*/ 58 h 74"/>
              <a:gd name="T2" fmla="*/ 117 w 118"/>
              <a:gd name="T3" fmla="*/ 45 h 74"/>
              <a:gd name="T4" fmla="*/ 50 w 118"/>
              <a:gd name="T5" fmla="*/ 0 h 74"/>
              <a:gd name="T6" fmla="*/ 0 w 118"/>
              <a:gd name="T7" fmla="*/ 73 h 74"/>
            </a:gdLst>
            <a:ahLst/>
            <a:cxnLst>
              <a:cxn ang="0">
                <a:pos x="T0" y="T1"/>
              </a:cxn>
              <a:cxn ang="0">
                <a:pos x="T2" y="T3"/>
              </a:cxn>
              <a:cxn ang="0">
                <a:pos x="T4" y="T5"/>
              </a:cxn>
              <a:cxn ang="0">
                <a:pos x="T6" y="T7"/>
              </a:cxn>
            </a:cxnLst>
            <a:rect l="0" t="0" r="r" b="b"/>
            <a:pathLst>
              <a:path w="118" h="74">
                <a:moveTo>
                  <a:pt x="104" y="58"/>
                </a:moveTo>
                <a:lnTo>
                  <a:pt x="117" y="45"/>
                </a:lnTo>
                <a:lnTo>
                  <a:pt x="50" y="0"/>
                </a:lnTo>
                <a:lnTo>
                  <a:pt x="0" y="7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9" name="Freeform 39"/>
          <p:cNvSpPr>
            <a:spLocks/>
          </p:cNvSpPr>
          <p:nvPr/>
        </p:nvSpPr>
        <p:spPr bwMode="auto">
          <a:xfrm>
            <a:off x="7824788" y="2019300"/>
            <a:ext cx="84137" cy="152400"/>
          </a:xfrm>
          <a:custGeom>
            <a:avLst/>
            <a:gdLst>
              <a:gd name="T0" fmla="*/ 0 w 53"/>
              <a:gd name="T1" fmla="*/ 0 h 96"/>
              <a:gd name="T2" fmla="*/ 8 w 53"/>
              <a:gd name="T3" fmla="*/ 20 h 96"/>
              <a:gd name="T4" fmla="*/ 21 w 53"/>
              <a:gd name="T5" fmla="*/ 37 h 96"/>
              <a:gd name="T6" fmla="*/ 39 w 53"/>
              <a:gd name="T7" fmla="*/ 51 h 96"/>
              <a:gd name="T8" fmla="*/ 52 w 53"/>
              <a:gd name="T9" fmla="*/ 60 h 96"/>
              <a:gd name="T10" fmla="*/ 41 w 53"/>
              <a:gd name="T11" fmla="*/ 66 h 96"/>
              <a:gd name="T12" fmla="*/ 31 w 53"/>
              <a:gd name="T13" fmla="*/ 73 h 96"/>
              <a:gd name="T14" fmla="*/ 24 w 53"/>
              <a:gd name="T15" fmla="*/ 84 h 96"/>
              <a:gd name="T16" fmla="*/ 16 w 53"/>
              <a:gd name="T1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6">
                <a:moveTo>
                  <a:pt x="0" y="0"/>
                </a:moveTo>
                <a:lnTo>
                  <a:pt x="8" y="20"/>
                </a:lnTo>
                <a:lnTo>
                  <a:pt x="21" y="37"/>
                </a:lnTo>
                <a:lnTo>
                  <a:pt x="39" y="51"/>
                </a:lnTo>
                <a:lnTo>
                  <a:pt x="52" y="60"/>
                </a:lnTo>
                <a:lnTo>
                  <a:pt x="41" y="66"/>
                </a:lnTo>
                <a:lnTo>
                  <a:pt x="31" y="73"/>
                </a:lnTo>
                <a:lnTo>
                  <a:pt x="24" y="84"/>
                </a:lnTo>
                <a:lnTo>
                  <a:pt x="16" y="9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0" name="Freeform 40"/>
          <p:cNvSpPr>
            <a:spLocks/>
          </p:cNvSpPr>
          <p:nvPr/>
        </p:nvSpPr>
        <p:spPr bwMode="auto">
          <a:xfrm>
            <a:off x="7572375" y="1528763"/>
            <a:ext cx="363538" cy="354012"/>
          </a:xfrm>
          <a:custGeom>
            <a:avLst/>
            <a:gdLst>
              <a:gd name="T0" fmla="*/ 50 w 229"/>
              <a:gd name="T1" fmla="*/ 9 h 223"/>
              <a:gd name="T2" fmla="*/ 95 w 229"/>
              <a:gd name="T3" fmla="*/ 0 h 223"/>
              <a:gd name="T4" fmla="*/ 137 w 229"/>
              <a:gd name="T5" fmla="*/ 9 h 223"/>
              <a:gd name="T6" fmla="*/ 161 w 229"/>
              <a:gd name="T7" fmla="*/ 40 h 223"/>
              <a:gd name="T8" fmla="*/ 179 w 229"/>
              <a:gd name="T9" fmla="*/ 64 h 223"/>
              <a:gd name="T10" fmla="*/ 189 w 229"/>
              <a:gd name="T11" fmla="*/ 91 h 223"/>
              <a:gd name="T12" fmla="*/ 195 w 229"/>
              <a:gd name="T13" fmla="*/ 97 h 223"/>
              <a:gd name="T14" fmla="*/ 207 w 229"/>
              <a:gd name="T15" fmla="*/ 86 h 223"/>
              <a:gd name="T16" fmla="*/ 222 w 229"/>
              <a:gd name="T17" fmla="*/ 90 h 223"/>
              <a:gd name="T18" fmla="*/ 228 w 229"/>
              <a:gd name="T19" fmla="*/ 102 h 223"/>
              <a:gd name="T20" fmla="*/ 223 w 229"/>
              <a:gd name="T21" fmla="*/ 118 h 223"/>
              <a:gd name="T22" fmla="*/ 212 w 229"/>
              <a:gd name="T23" fmla="*/ 129 h 223"/>
              <a:gd name="T24" fmla="*/ 199 w 229"/>
              <a:gd name="T25" fmla="*/ 130 h 223"/>
              <a:gd name="T26" fmla="*/ 190 w 229"/>
              <a:gd name="T27" fmla="*/ 126 h 223"/>
              <a:gd name="T28" fmla="*/ 190 w 229"/>
              <a:gd name="T29" fmla="*/ 131 h 223"/>
              <a:gd name="T30" fmla="*/ 190 w 229"/>
              <a:gd name="T31" fmla="*/ 150 h 223"/>
              <a:gd name="T32" fmla="*/ 183 w 229"/>
              <a:gd name="T33" fmla="*/ 169 h 223"/>
              <a:gd name="T34" fmla="*/ 168 w 229"/>
              <a:gd name="T35" fmla="*/ 184 h 223"/>
              <a:gd name="T36" fmla="*/ 150 w 229"/>
              <a:gd name="T37" fmla="*/ 193 h 223"/>
              <a:gd name="T38" fmla="*/ 143 w 229"/>
              <a:gd name="T39" fmla="*/ 202 h 223"/>
              <a:gd name="T40" fmla="*/ 133 w 229"/>
              <a:gd name="T41" fmla="*/ 214 h 223"/>
              <a:gd name="T42" fmla="*/ 117 w 229"/>
              <a:gd name="T43" fmla="*/ 221 h 223"/>
              <a:gd name="T44" fmla="*/ 105 w 229"/>
              <a:gd name="T45" fmla="*/ 220 h 223"/>
              <a:gd name="T46" fmla="*/ 97 w 229"/>
              <a:gd name="T47" fmla="*/ 219 h 223"/>
              <a:gd name="T48" fmla="*/ 83 w 229"/>
              <a:gd name="T49" fmla="*/ 217 h 223"/>
              <a:gd name="T50" fmla="*/ 69 w 229"/>
              <a:gd name="T51" fmla="*/ 206 h 223"/>
              <a:gd name="T52" fmla="*/ 50 w 229"/>
              <a:gd name="T53" fmla="*/ 190 h 223"/>
              <a:gd name="T54" fmla="*/ 25 w 229"/>
              <a:gd name="T55" fmla="*/ 172 h 223"/>
              <a:gd name="T56" fmla="*/ 11 w 229"/>
              <a:gd name="T57" fmla="*/ 158 h 223"/>
              <a:gd name="T58" fmla="*/ 1 w 229"/>
              <a:gd name="T59" fmla="*/ 132 h 223"/>
              <a:gd name="T60" fmla="*/ 2 w 229"/>
              <a:gd name="T61" fmla="*/ 112 h 223"/>
              <a:gd name="T62" fmla="*/ 0 w 229"/>
              <a:gd name="T63" fmla="*/ 88 h 223"/>
              <a:gd name="T64" fmla="*/ 4 w 229"/>
              <a:gd name="T65" fmla="*/ 52 h 223"/>
              <a:gd name="T66" fmla="*/ 33 w 229"/>
              <a:gd name="T67" fmla="*/ 1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3">
                <a:moveTo>
                  <a:pt x="33" y="19"/>
                </a:moveTo>
                <a:lnTo>
                  <a:pt x="50" y="9"/>
                </a:lnTo>
                <a:lnTo>
                  <a:pt x="74" y="1"/>
                </a:lnTo>
                <a:lnTo>
                  <a:pt x="95" y="0"/>
                </a:lnTo>
                <a:lnTo>
                  <a:pt x="118" y="4"/>
                </a:lnTo>
                <a:lnTo>
                  <a:pt x="137" y="9"/>
                </a:lnTo>
                <a:lnTo>
                  <a:pt x="150" y="23"/>
                </a:lnTo>
                <a:lnTo>
                  <a:pt x="161" y="40"/>
                </a:lnTo>
                <a:lnTo>
                  <a:pt x="168" y="51"/>
                </a:lnTo>
                <a:lnTo>
                  <a:pt x="179" y="64"/>
                </a:lnTo>
                <a:lnTo>
                  <a:pt x="185" y="78"/>
                </a:lnTo>
                <a:lnTo>
                  <a:pt x="189" y="91"/>
                </a:lnTo>
                <a:lnTo>
                  <a:pt x="188" y="103"/>
                </a:lnTo>
                <a:lnTo>
                  <a:pt x="195" y="97"/>
                </a:lnTo>
                <a:lnTo>
                  <a:pt x="199" y="89"/>
                </a:lnTo>
                <a:lnTo>
                  <a:pt x="207" y="86"/>
                </a:lnTo>
                <a:lnTo>
                  <a:pt x="215" y="87"/>
                </a:lnTo>
                <a:lnTo>
                  <a:pt x="222" y="90"/>
                </a:lnTo>
                <a:lnTo>
                  <a:pt x="227" y="94"/>
                </a:lnTo>
                <a:lnTo>
                  <a:pt x="228" y="102"/>
                </a:lnTo>
                <a:lnTo>
                  <a:pt x="226" y="110"/>
                </a:lnTo>
                <a:lnTo>
                  <a:pt x="223" y="118"/>
                </a:lnTo>
                <a:lnTo>
                  <a:pt x="217" y="124"/>
                </a:lnTo>
                <a:lnTo>
                  <a:pt x="212" y="129"/>
                </a:lnTo>
                <a:lnTo>
                  <a:pt x="206" y="131"/>
                </a:lnTo>
                <a:lnTo>
                  <a:pt x="199" y="130"/>
                </a:lnTo>
                <a:lnTo>
                  <a:pt x="195" y="129"/>
                </a:lnTo>
                <a:lnTo>
                  <a:pt x="190" y="126"/>
                </a:lnTo>
                <a:lnTo>
                  <a:pt x="187" y="125"/>
                </a:lnTo>
                <a:lnTo>
                  <a:pt x="190" y="131"/>
                </a:lnTo>
                <a:lnTo>
                  <a:pt x="192" y="141"/>
                </a:lnTo>
                <a:lnTo>
                  <a:pt x="190" y="150"/>
                </a:lnTo>
                <a:lnTo>
                  <a:pt x="188" y="159"/>
                </a:lnTo>
                <a:lnTo>
                  <a:pt x="183" y="169"/>
                </a:lnTo>
                <a:lnTo>
                  <a:pt x="176" y="176"/>
                </a:lnTo>
                <a:lnTo>
                  <a:pt x="168" y="184"/>
                </a:lnTo>
                <a:lnTo>
                  <a:pt x="160" y="189"/>
                </a:lnTo>
                <a:lnTo>
                  <a:pt x="150" y="193"/>
                </a:lnTo>
                <a:lnTo>
                  <a:pt x="144" y="197"/>
                </a:lnTo>
                <a:lnTo>
                  <a:pt x="143" y="202"/>
                </a:lnTo>
                <a:lnTo>
                  <a:pt x="139" y="209"/>
                </a:lnTo>
                <a:lnTo>
                  <a:pt x="133" y="214"/>
                </a:lnTo>
                <a:lnTo>
                  <a:pt x="125" y="218"/>
                </a:lnTo>
                <a:lnTo>
                  <a:pt x="117" y="221"/>
                </a:lnTo>
                <a:lnTo>
                  <a:pt x="109" y="222"/>
                </a:lnTo>
                <a:lnTo>
                  <a:pt x="105" y="220"/>
                </a:lnTo>
                <a:lnTo>
                  <a:pt x="101" y="215"/>
                </a:lnTo>
                <a:lnTo>
                  <a:pt x="97" y="219"/>
                </a:lnTo>
                <a:lnTo>
                  <a:pt x="90" y="220"/>
                </a:lnTo>
                <a:lnTo>
                  <a:pt x="83" y="217"/>
                </a:lnTo>
                <a:lnTo>
                  <a:pt x="76" y="213"/>
                </a:lnTo>
                <a:lnTo>
                  <a:pt x="69" y="206"/>
                </a:lnTo>
                <a:lnTo>
                  <a:pt x="62" y="199"/>
                </a:lnTo>
                <a:lnTo>
                  <a:pt x="50" y="190"/>
                </a:lnTo>
                <a:lnTo>
                  <a:pt x="38" y="181"/>
                </a:lnTo>
                <a:lnTo>
                  <a:pt x="25" y="172"/>
                </a:lnTo>
                <a:lnTo>
                  <a:pt x="19" y="164"/>
                </a:lnTo>
                <a:lnTo>
                  <a:pt x="11" y="158"/>
                </a:lnTo>
                <a:lnTo>
                  <a:pt x="4" y="149"/>
                </a:lnTo>
                <a:lnTo>
                  <a:pt x="1" y="132"/>
                </a:lnTo>
                <a:lnTo>
                  <a:pt x="0" y="116"/>
                </a:lnTo>
                <a:lnTo>
                  <a:pt x="2" y="112"/>
                </a:lnTo>
                <a:lnTo>
                  <a:pt x="2" y="104"/>
                </a:lnTo>
                <a:lnTo>
                  <a:pt x="0" y="88"/>
                </a:lnTo>
                <a:lnTo>
                  <a:pt x="0" y="69"/>
                </a:lnTo>
                <a:lnTo>
                  <a:pt x="4" y="52"/>
                </a:lnTo>
                <a:lnTo>
                  <a:pt x="15" y="37"/>
                </a:lnTo>
                <a:lnTo>
                  <a:pt x="33" y="19"/>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1" name="Freeform 41"/>
          <p:cNvSpPr>
            <a:spLocks/>
          </p:cNvSpPr>
          <p:nvPr/>
        </p:nvSpPr>
        <p:spPr bwMode="auto">
          <a:xfrm>
            <a:off x="7783513" y="1704975"/>
            <a:ext cx="20637" cy="31750"/>
          </a:xfrm>
          <a:custGeom>
            <a:avLst/>
            <a:gdLst>
              <a:gd name="T0" fmla="*/ 0 w 13"/>
              <a:gd name="T1" fmla="*/ 0 h 20"/>
              <a:gd name="T2" fmla="*/ 5 w 13"/>
              <a:gd name="T3" fmla="*/ 2 h 20"/>
              <a:gd name="T4" fmla="*/ 8 w 13"/>
              <a:gd name="T5" fmla="*/ 4 h 20"/>
              <a:gd name="T6" fmla="*/ 11 w 13"/>
              <a:gd name="T7" fmla="*/ 7 h 20"/>
              <a:gd name="T8" fmla="*/ 12 w 13"/>
              <a:gd name="T9" fmla="*/ 11 h 20"/>
              <a:gd name="T10" fmla="*/ 11 w 13"/>
              <a:gd name="T11" fmla="*/ 15 h 20"/>
              <a:gd name="T12" fmla="*/ 10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0" y="0"/>
                </a:moveTo>
                <a:lnTo>
                  <a:pt x="5" y="2"/>
                </a:lnTo>
                <a:lnTo>
                  <a:pt x="8" y="4"/>
                </a:lnTo>
                <a:lnTo>
                  <a:pt x="11" y="7"/>
                </a:lnTo>
                <a:lnTo>
                  <a:pt x="12" y="11"/>
                </a:lnTo>
                <a:lnTo>
                  <a:pt x="11" y="15"/>
                </a:lnTo>
                <a:lnTo>
                  <a:pt x="10"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2" name="Freeform 42"/>
          <p:cNvSpPr>
            <a:spLocks/>
          </p:cNvSpPr>
          <p:nvPr/>
        </p:nvSpPr>
        <p:spPr bwMode="auto">
          <a:xfrm>
            <a:off x="7650163" y="1706563"/>
            <a:ext cx="150812" cy="53975"/>
          </a:xfrm>
          <a:custGeom>
            <a:avLst/>
            <a:gdLst>
              <a:gd name="T0" fmla="*/ 94 w 95"/>
              <a:gd name="T1" fmla="*/ 6 h 34"/>
              <a:gd name="T2" fmla="*/ 92 w 95"/>
              <a:gd name="T3" fmla="*/ 12 h 34"/>
              <a:gd name="T4" fmla="*/ 88 w 95"/>
              <a:gd name="T5" fmla="*/ 16 h 34"/>
              <a:gd name="T6" fmla="*/ 83 w 95"/>
              <a:gd name="T7" fmla="*/ 21 h 34"/>
              <a:gd name="T8" fmla="*/ 78 w 95"/>
              <a:gd name="T9" fmla="*/ 25 h 34"/>
              <a:gd name="T10" fmla="*/ 72 w 95"/>
              <a:gd name="T11" fmla="*/ 28 h 34"/>
              <a:gd name="T12" fmla="*/ 64 w 95"/>
              <a:gd name="T13" fmla="*/ 31 h 34"/>
              <a:gd name="T14" fmla="*/ 55 w 95"/>
              <a:gd name="T15" fmla="*/ 32 h 34"/>
              <a:gd name="T16" fmla="*/ 45 w 95"/>
              <a:gd name="T17" fmla="*/ 33 h 34"/>
              <a:gd name="T18" fmla="*/ 35 w 95"/>
              <a:gd name="T19" fmla="*/ 33 h 34"/>
              <a:gd name="T20" fmla="*/ 28 w 95"/>
              <a:gd name="T21" fmla="*/ 31 h 34"/>
              <a:gd name="T22" fmla="*/ 19 w 95"/>
              <a:gd name="T23" fmla="*/ 28 h 34"/>
              <a:gd name="T24" fmla="*/ 12 w 95"/>
              <a:gd name="T25" fmla="*/ 23 h 34"/>
              <a:gd name="T26" fmla="*/ 6 w 95"/>
              <a:gd name="T27" fmla="*/ 17 h 34"/>
              <a:gd name="T28" fmla="*/ 3 w 95"/>
              <a:gd name="T29" fmla="*/ 12 h 34"/>
              <a:gd name="T30" fmla="*/ 1 w 95"/>
              <a:gd name="T31" fmla="*/ 6 h 34"/>
              <a:gd name="T32" fmla="*/ 0 w 95"/>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34">
                <a:moveTo>
                  <a:pt x="94" y="6"/>
                </a:moveTo>
                <a:lnTo>
                  <a:pt x="92" y="12"/>
                </a:lnTo>
                <a:lnTo>
                  <a:pt x="88" y="16"/>
                </a:lnTo>
                <a:lnTo>
                  <a:pt x="83" y="21"/>
                </a:lnTo>
                <a:lnTo>
                  <a:pt x="78" y="25"/>
                </a:lnTo>
                <a:lnTo>
                  <a:pt x="72" y="28"/>
                </a:lnTo>
                <a:lnTo>
                  <a:pt x="64" y="31"/>
                </a:lnTo>
                <a:lnTo>
                  <a:pt x="55" y="32"/>
                </a:lnTo>
                <a:lnTo>
                  <a:pt x="45" y="33"/>
                </a:lnTo>
                <a:lnTo>
                  <a:pt x="35" y="33"/>
                </a:lnTo>
                <a:lnTo>
                  <a:pt x="28" y="31"/>
                </a:lnTo>
                <a:lnTo>
                  <a:pt x="19" y="28"/>
                </a:lnTo>
                <a:lnTo>
                  <a:pt x="12" y="23"/>
                </a:lnTo>
                <a:lnTo>
                  <a:pt x="6" y="17"/>
                </a:lnTo>
                <a:lnTo>
                  <a:pt x="3" y="12"/>
                </a:lnTo>
                <a:lnTo>
                  <a:pt x="1" y="6"/>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3" name="Freeform 43"/>
          <p:cNvSpPr>
            <a:spLocks/>
          </p:cNvSpPr>
          <p:nvPr/>
        </p:nvSpPr>
        <p:spPr bwMode="auto">
          <a:xfrm>
            <a:off x="7639050" y="1698625"/>
            <a:ext cx="33338" cy="20638"/>
          </a:xfrm>
          <a:custGeom>
            <a:avLst/>
            <a:gdLst>
              <a:gd name="T0" fmla="*/ 20 w 21"/>
              <a:gd name="T1" fmla="*/ 0 h 13"/>
              <a:gd name="T2" fmla="*/ 15 w 21"/>
              <a:gd name="T3" fmla="*/ 1 h 13"/>
              <a:gd name="T4" fmla="*/ 11 w 21"/>
              <a:gd name="T5" fmla="*/ 2 h 13"/>
              <a:gd name="T6" fmla="*/ 7 w 21"/>
              <a:gd name="T7" fmla="*/ 4 h 13"/>
              <a:gd name="T8" fmla="*/ 3 w 21"/>
              <a:gd name="T9" fmla="*/ 6 h 13"/>
              <a:gd name="T10" fmla="*/ 1 w 21"/>
              <a:gd name="T11" fmla="*/ 9 h 13"/>
              <a:gd name="T12" fmla="*/ 0 w 21"/>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lnTo>
                  <a:pt x="15" y="1"/>
                </a:lnTo>
                <a:lnTo>
                  <a:pt x="11" y="2"/>
                </a:lnTo>
                <a:lnTo>
                  <a:pt x="7" y="4"/>
                </a:lnTo>
                <a:lnTo>
                  <a:pt x="3" y="6"/>
                </a:lnTo>
                <a:lnTo>
                  <a:pt x="1" y="9"/>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4" name="Freeform 44"/>
          <p:cNvSpPr>
            <a:spLocks/>
          </p:cNvSpPr>
          <p:nvPr/>
        </p:nvSpPr>
        <p:spPr bwMode="auto">
          <a:xfrm>
            <a:off x="7686675" y="1620838"/>
            <a:ext cx="77788" cy="90487"/>
          </a:xfrm>
          <a:custGeom>
            <a:avLst/>
            <a:gdLst>
              <a:gd name="T0" fmla="*/ 25 w 49"/>
              <a:gd name="T1" fmla="*/ 0 h 57"/>
              <a:gd name="T2" fmla="*/ 33 w 49"/>
              <a:gd name="T3" fmla="*/ 9 h 57"/>
              <a:gd name="T4" fmla="*/ 38 w 49"/>
              <a:gd name="T5" fmla="*/ 15 h 57"/>
              <a:gd name="T6" fmla="*/ 42 w 49"/>
              <a:gd name="T7" fmla="*/ 21 h 57"/>
              <a:gd name="T8" fmla="*/ 46 w 49"/>
              <a:gd name="T9" fmla="*/ 29 h 57"/>
              <a:gd name="T10" fmla="*/ 48 w 49"/>
              <a:gd name="T11" fmla="*/ 36 h 57"/>
              <a:gd name="T12" fmla="*/ 48 w 49"/>
              <a:gd name="T13" fmla="*/ 42 h 57"/>
              <a:gd name="T14" fmla="*/ 46 w 49"/>
              <a:gd name="T15" fmla="*/ 49 h 57"/>
              <a:gd name="T16" fmla="*/ 41 w 49"/>
              <a:gd name="T17" fmla="*/ 53 h 57"/>
              <a:gd name="T18" fmla="*/ 34 w 49"/>
              <a:gd name="T19" fmla="*/ 56 h 57"/>
              <a:gd name="T20" fmla="*/ 25 w 49"/>
              <a:gd name="T21" fmla="*/ 56 h 57"/>
              <a:gd name="T22" fmla="*/ 17 w 49"/>
              <a:gd name="T23" fmla="*/ 55 h 57"/>
              <a:gd name="T24" fmla="*/ 11 w 49"/>
              <a:gd name="T25" fmla="*/ 53 h 57"/>
              <a:gd name="T26" fmla="*/ 6 w 49"/>
              <a:gd name="T27" fmla="*/ 50 h 57"/>
              <a:gd name="T28" fmla="*/ 3 w 49"/>
              <a:gd name="T29" fmla="*/ 47 h 57"/>
              <a:gd name="T30" fmla="*/ 0 w 49"/>
              <a:gd name="T31" fmla="*/ 41 h 57"/>
              <a:gd name="T32" fmla="*/ 0 w 49"/>
              <a:gd name="T33" fmla="*/ 34 h 57"/>
              <a:gd name="T34" fmla="*/ 1 w 49"/>
              <a:gd name="T35" fmla="*/ 29 h 57"/>
              <a:gd name="T36" fmla="*/ 4 w 49"/>
              <a:gd name="T37" fmla="*/ 26 h 57"/>
              <a:gd name="T38" fmla="*/ 6 w 49"/>
              <a:gd name="T39" fmla="*/ 23 h 57"/>
              <a:gd name="T40" fmla="*/ 9 w 49"/>
              <a:gd name="T41" fmla="*/ 21 h 57"/>
              <a:gd name="T42" fmla="*/ 13 w 49"/>
              <a:gd name="T4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7">
                <a:moveTo>
                  <a:pt x="25" y="0"/>
                </a:moveTo>
                <a:lnTo>
                  <a:pt x="33" y="9"/>
                </a:lnTo>
                <a:lnTo>
                  <a:pt x="38" y="15"/>
                </a:lnTo>
                <a:lnTo>
                  <a:pt x="42" y="21"/>
                </a:lnTo>
                <a:lnTo>
                  <a:pt x="46" y="29"/>
                </a:lnTo>
                <a:lnTo>
                  <a:pt x="48" y="36"/>
                </a:lnTo>
                <a:lnTo>
                  <a:pt x="48" y="42"/>
                </a:lnTo>
                <a:lnTo>
                  <a:pt x="46" y="49"/>
                </a:lnTo>
                <a:lnTo>
                  <a:pt x="41" y="53"/>
                </a:lnTo>
                <a:lnTo>
                  <a:pt x="34" y="56"/>
                </a:lnTo>
                <a:lnTo>
                  <a:pt x="25" y="56"/>
                </a:lnTo>
                <a:lnTo>
                  <a:pt x="17" y="55"/>
                </a:lnTo>
                <a:lnTo>
                  <a:pt x="11" y="53"/>
                </a:lnTo>
                <a:lnTo>
                  <a:pt x="6" y="50"/>
                </a:lnTo>
                <a:lnTo>
                  <a:pt x="3" y="47"/>
                </a:lnTo>
                <a:lnTo>
                  <a:pt x="0" y="41"/>
                </a:lnTo>
                <a:lnTo>
                  <a:pt x="0" y="34"/>
                </a:lnTo>
                <a:lnTo>
                  <a:pt x="1" y="29"/>
                </a:lnTo>
                <a:lnTo>
                  <a:pt x="4" y="26"/>
                </a:lnTo>
                <a:lnTo>
                  <a:pt x="6" y="23"/>
                </a:lnTo>
                <a:lnTo>
                  <a:pt x="9" y="21"/>
                </a:lnTo>
                <a:lnTo>
                  <a:pt x="13"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5" name="Freeform 45"/>
          <p:cNvSpPr>
            <a:spLocks/>
          </p:cNvSpPr>
          <p:nvPr/>
        </p:nvSpPr>
        <p:spPr bwMode="auto">
          <a:xfrm>
            <a:off x="7658100" y="1609725"/>
            <a:ext cx="47625" cy="17463"/>
          </a:xfrm>
          <a:custGeom>
            <a:avLst/>
            <a:gdLst>
              <a:gd name="T0" fmla="*/ 29 w 30"/>
              <a:gd name="T1" fmla="*/ 2 h 11"/>
              <a:gd name="T2" fmla="*/ 23 w 30"/>
              <a:gd name="T3" fmla="*/ 0 h 11"/>
              <a:gd name="T4" fmla="*/ 18 w 30"/>
              <a:gd name="T5" fmla="*/ 0 h 11"/>
              <a:gd name="T6" fmla="*/ 11 w 30"/>
              <a:gd name="T7" fmla="*/ 1 h 11"/>
              <a:gd name="T8" fmla="*/ 5 w 30"/>
              <a:gd name="T9" fmla="*/ 3 h 11"/>
              <a:gd name="T10" fmla="*/ 0 w 30"/>
              <a:gd name="T11" fmla="*/ 9 h 11"/>
              <a:gd name="T12" fmla="*/ 5 w 30"/>
              <a:gd name="T13" fmla="*/ 10 h 11"/>
              <a:gd name="T14" fmla="*/ 9 w 30"/>
              <a:gd name="T15" fmla="*/ 10 h 11"/>
              <a:gd name="T16" fmla="*/ 12 w 30"/>
              <a:gd name="T17" fmla="*/ 10 h 11"/>
              <a:gd name="T18" fmla="*/ 15 w 30"/>
              <a:gd name="T19" fmla="*/ 9 h 11"/>
              <a:gd name="T20" fmla="*/ 16 w 30"/>
              <a:gd name="T21" fmla="*/ 7 h 11"/>
              <a:gd name="T22" fmla="*/ 15 w 30"/>
              <a:gd name="T23" fmla="*/ 4 h 11"/>
              <a:gd name="T24" fmla="*/ 14 w 30"/>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
                <a:moveTo>
                  <a:pt x="29" y="2"/>
                </a:moveTo>
                <a:lnTo>
                  <a:pt x="23" y="0"/>
                </a:lnTo>
                <a:lnTo>
                  <a:pt x="18" y="0"/>
                </a:lnTo>
                <a:lnTo>
                  <a:pt x="11" y="1"/>
                </a:lnTo>
                <a:lnTo>
                  <a:pt x="5" y="3"/>
                </a:lnTo>
                <a:lnTo>
                  <a:pt x="0" y="9"/>
                </a:lnTo>
                <a:lnTo>
                  <a:pt x="5" y="10"/>
                </a:lnTo>
                <a:lnTo>
                  <a:pt x="9" y="10"/>
                </a:lnTo>
                <a:lnTo>
                  <a:pt x="12" y="10"/>
                </a:lnTo>
                <a:lnTo>
                  <a:pt x="15" y="9"/>
                </a:lnTo>
                <a:lnTo>
                  <a:pt x="16" y="7"/>
                </a:lnTo>
                <a:lnTo>
                  <a:pt x="15" y="4"/>
                </a:lnTo>
                <a:lnTo>
                  <a:pt x="14"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6" name="Freeform 46"/>
          <p:cNvSpPr>
            <a:spLocks/>
          </p:cNvSpPr>
          <p:nvPr/>
        </p:nvSpPr>
        <p:spPr bwMode="auto">
          <a:xfrm>
            <a:off x="7743825" y="1612900"/>
            <a:ext cx="53975" cy="20638"/>
          </a:xfrm>
          <a:custGeom>
            <a:avLst/>
            <a:gdLst>
              <a:gd name="T0" fmla="*/ 33 w 34"/>
              <a:gd name="T1" fmla="*/ 12 h 13"/>
              <a:gd name="T2" fmla="*/ 29 w 34"/>
              <a:gd name="T3" fmla="*/ 10 h 13"/>
              <a:gd name="T4" fmla="*/ 25 w 34"/>
              <a:gd name="T5" fmla="*/ 8 h 13"/>
              <a:gd name="T6" fmla="*/ 22 w 34"/>
              <a:gd name="T7" fmla="*/ 4 h 13"/>
              <a:gd name="T8" fmla="*/ 16 w 34"/>
              <a:gd name="T9" fmla="*/ 5 h 13"/>
              <a:gd name="T10" fmla="*/ 11 w 34"/>
              <a:gd name="T11" fmla="*/ 4 h 13"/>
              <a:gd name="T12" fmla="*/ 6 w 34"/>
              <a:gd name="T13" fmla="*/ 3 h 13"/>
              <a:gd name="T14" fmla="*/ 0 w 34"/>
              <a:gd name="T15" fmla="*/ 0 h 13"/>
              <a:gd name="T16" fmla="*/ 4 w 34"/>
              <a:gd name="T17" fmla="*/ 3 h 13"/>
              <a:gd name="T18" fmla="*/ 6 w 34"/>
              <a:gd name="T19" fmla="*/ 6 h 13"/>
              <a:gd name="T20" fmla="*/ 8 w 34"/>
              <a:gd name="T21" fmla="*/ 8 h 13"/>
              <a:gd name="T22" fmla="*/ 12 w 34"/>
              <a:gd name="T23" fmla="*/ 9 h 13"/>
              <a:gd name="T24" fmla="*/ 15 w 34"/>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3">
                <a:moveTo>
                  <a:pt x="33" y="12"/>
                </a:moveTo>
                <a:lnTo>
                  <a:pt x="29" y="10"/>
                </a:lnTo>
                <a:lnTo>
                  <a:pt x="25" y="8"/>
                </a:lnTo>
                <a:lnTo>
                  <a:pt x="22" y="4"/>
                </a:lnTo>
                <a:lnTo>
                  <a:pt x="16" y="5"/>
                </a:lnTo>
                <a:lnTo>
                  <a:pt x="11" y="4"/>
                </a:lnTo>
                <a:lnTo>
                  <a:pt x="6" y="3"/>
                </a:lnTo>
                <a:lnTo>
                  <a:pt x="0" y="0"/>
                </a:lnTo>
                <a:lnTo>
                  <a:pt x="4" y="3"/>
                </a:lnTo>
                <a:lnTo>
                  <a:pt x="6" y="6"/>
                </a:lnTo>
                <a:lnTo>
                  <a:pt x="8" y="8"/>
                </a:lnTo>
                <a:lnTo>
                  <a:pt x="12" y="9"/>
                </a:lnTo>
                <a:lnTo>
                  <a:pt x="1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7" name="Freeform 47"/>
          <p:cNvSpPr>
            <a:spLocks/>
          </p:cNvSpPr>
          <p:nvPr/>
        </p:nvSpPr>
        <p:spPr bwMode="auto">
          <a:xfrm>
            <a:off x="7651750" y="1589088"/>
            <a:ext cx="55563" cy="20637"/>
          </a:xfrm>
          <a:custGeom>
            <a:avLst/>
            <a:gdLst>
              <a:gd name="T0" fmla="*/ 33 w 35"/>
              <a:gd name="T1" fmla="*/ 3 h 13"/>
              <a:gd name="T2" fmla="*/ 34 w 35"/>
              <a:gd name="T3" fmla="*/ 6 h 13"/>
              <a:gd name="T4" fmla="*/ 34 w 35"/>
              <a:gd name="T5" fmla="*/ 8 h 13"/>
              <a:gd name="T6" fmla="*/ 32 w 35"/>
              <a:gd name="T7" fmla="*/ 10 h 13"/>
              <a:gd name="T8" fmla="*/ 28 w 35"/>
              <a:gd name="T9" fmla="*/ 11 h 13"/>
              <a:gd name="T10" fmla="*/ 23 w 35"/>
              <a:gd name="T11" fmla="*/ 9 h 13"/>
              <a:gd name="T12" fmla="*/ 18 w 35"/>
              <a:gd name="T13" fmla="*/ 8 h 13"/>
              <a:gd name="T14" fmla="*/ 13 w 35"/>
              <a:gd name="T15" fmla="*/ 9 h 13"/>
              <a:gd name="T16" fmla="*/ 9 w 35"/>
              <a:gd name="T17" fmla="*/ 11 h 13"/>
              <a:gd name="T18" fmla="*/ 4 w 35"/>
              <a:gd name="T19" fmla="*/ 12 h 13"/>
              <a:gd name="T20" fmla="*/ 0 w 35"/>
              <a:gd name="T21" fmla="*/ 11 h 13"/>
              <a:gd name="T22" fmla="*/ 0 w 35"/>
              <a:gd name="T23" fmla="*/ 8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6"/>
                </a:lnTo>
                <a:lnTo>
                  <a:pt x="34" y="8"/>
                </a:lnTo>
                <a:lnTo>
                  <a:pt x="32" y="10"/>
                </a:lnTo>
                <a:lnTo>
                  <a:pt x="28" y="11"/>
                </a:lnTo>
                <a:lnTo>
                  <a:pt x="23" y="9"/>
                </a:lnTo>
                <a:lnTo>
                  <a:pt x="18" y="8"/>
                </a:lnTo>
                <a:lnTo>
                  <a:pt x="13" y="9"/>
                </a:lnTo>
                <a:lnTo>
                  <a:pt x="9" y="11"/>
                </a:lnTo>
                <a:lnTo>
                  <a:pt x="4" y="12"/>
                </a:lnTo>
                <a:lnTo>
                  <a:pt x="0" y="11"/>
                </a:lnTo>
                <a:lnTo>
                  <a:pt x="0" y="8"/>
                </a:lnTo>
                <a:lnTo>
                  <a:pt x="2" y="4"/>
                </a:lnTo>
                <a:lnTo>
                  <a:pt x="7" y="2"/>
                </a:lnTo>
                <a:lnTo>
                  <a:pt x="14" y="0"/>
                </a:lnTo>
                <a:lnTo>
                  <a:pt x="21" y="0"/>
                </a:lnTo>
                <a:lnTo>
                  <a:pt x="28" y="1"/>
                </a:lnTo>
                <a:lnTo>
                  <a:pt x="33"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8" name="Freeform 48"/>
          <p:cNvSpPr>
            <a:spLocks/>
          </p:cNvSpPr>
          <p:nvPr/>
        </p:nvSpPr>
        <p:spPr bwMode="auto">
          <a:xfrm>
            <a:off x="7540625" y="1500188"/>
            <a:ext cx="360363" cy="200025"/>
          </a:xfrm>
          <a:custGeom>
            <a:avLst/>
            <a:gdLst>
              <a:gd name="T0" fmla="*/ 220 w 227"/>
              <a:gd name="T1" fmla="*/ 112 h 126"/>
              <a:gd name="T2" fmla="*/ 209 w 227"/>
              <a:gd name="T3" fmla="*/ 123 h 126"/>
              <a:gd name="T4" fmla="*/ 204 w 227"/>
              <a:gd name="T5" fmla="*/ 114 h 126"/>
              <a:gd name="T6" fmla="*/ 200 w 227"/>
              <a:gd name="T7" fmla="*/ 94 h 126"/>
              <a:gd name="T8" fmla="*/ 189 w 227"/>
              <a:gd name="T9" fmla="*/ 73 h 126"/>
              <a:gd name="T10" fmla="*/ 168 w 227"/>
              <a:gd name="T11" fmla="*/ 45 h 126"/>
              <a:gd name="T12" fmla="*/ 154 w 227"/>
              <a:gd name="T13" fmla="*/ 47 h 126"/>
              <a:gd name="T14" fmla="*/ 132 w 227"/>
              <a:gd name="T15" fmla="*/ 54 h 126"/>
              <a:gd name="T16" fmla="*/ 118 w 227"/>
              <a:gd name="T17" fmla="*/ 56 h 126"/>
              <a:gd name="T18" fmla="*/ 103 w 227"/>
              <a:gd name="T19" fmla="*/ 53 h 126"/>
              <a:gd name="T20" fmla="*/ 83 w 227"/>
              <a:gd name="T21" fmla="*/ 45 h 126"/>
              <a:gd name="T22" fmla="*/ 70 w 227"/>
              <a:gd name="T23" fmla="*/ 41 h 126"/>
              <a:gd name="T24" fmla="*/ 60 w 227"/>
              <a:gd name="T25" fmla="*/ 38 h 126"/>
              <a:gd name="T26" fmla="*/ 53 w 227"/>
              <a:gd name="T27" fmla="*/ 48 h 126"/>
              <a:gd name="T28" fmla="*/ 37 w 227"/>
              <a:gd name="T29" fmla="*/ 59 h 126"/>
              <a:gd name="T30" fmla="*/ 28 w 227"/>
              <a:gd name="T31" fmla="*/ 74 h 126"/>
              <a:gd name="T32" fmla="*/ 27 w 227"/>
              <a:gd name="T33" fmla="*/ 92 h 126"/>
              <a:gd name="T34" fmla="*/ 20 w 227"/>
              <a:gd name="T35" fmla="*/ 105 h 126"/>
              <a:gd name="T36" fmla="*/ 20 w 227"/>
              <a:gd name="T37" fmla="*/ 116 h 126"/>
              <a:gd name="T38" fmla="*/ 10 w 227"/>
              <a:gd name="T39" fmla="*/ 112 h 126"/>
              <a:gd name="T40" fmla="*/ 5 w 227"/>
              <a:gd name="T41" fmla="*/ 97 h 126"/>
              <a:gd name="T42" fmla="*/ 0 w 227"/>
              <a:gd name="T43" fmla="*/ 72 h 126"/>
              <a:gd name="T44" fmla="*/ 7 w 227"/>
              <a:gd name="T45" fmla="*/ 48 h 126"/>
              <a:gd name="T46" fmla="*/ 19 w 227"/>
              <a:gd name="T47" fmla="*/ 31 h 126"/>
              <a:gd name="T48" fmla="*/ 36 w 227"/>
              <a:gd name="T49" fmla="*/ 23 h 126"/>
              <a:gd name="T50" fmla="*/ 51 w 227"/>
              <a:gd name="T51" fmla="*/ 23 h 126"/>
              <a:gd name="T52" fmla="*/ 64 w 227"/>
              <a:gd name="T53" fmla="*/ 19 h 126"/>
              <a:gd name="T54" fmla="*/ 85 w 227"/>
              <a:gd name="T55" fmla="*/ 7 h 126"/>
              <a:gd name="T56" fmla="*/ 108 w 227"/>
              <a:gd name="T57" fmla="*/ 1 h 126"/>
              <a:gd name="T58" fmla="*/ 135 w 227"/>
              <a:gd name="T59" fmla="*/ 0 h 126"/>
              <a:gd name="T60" fmla="*/ 165 w 227"/>
              <a:gd name="T61" fmla="*/ 4 h 126"/>
              <a:gd name="T62" fmla="*/ 184 w 227"/>
              <a:gd name="T63" fmla="*/ 12 h 126"/>
              <a:gd name="T64" fmla="*/ 193 w 227"/>
              <a:gd name="T65" fmla="*/ 27 h 126"/>
              <a:gd name="T66" fmla="*/ 189 w 227"/>
              <a:gd name="T67" fmla="*/ 41 h 126"/>
              <a:gd name="T68" fmla="*/ 201 w 227"/>
              <a:gd name="T69" fmla="*/ 46 h 126"/>
              <a:gd name="T70" fmla="*/ 212 w 227"/>
              <a:gd name="T71" fmla="*/ 52 h 126"/>
              <a:gd name="T72" fmla="*/ 220 w 227"/>
              <a:gd name="T73" fmla="*/ 60 h 126"/>
              <a:gd name="T74" fmla="*/ 226 w 227"/>
              <a:gd name="T75" fmla="*/ 74 h 126"/>
              <a:gd name="T76" fmla="*/ 226 w 227"/>
              <a:gd name="T77" fmla="*/ 9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126">
                <a:moveTo>
                  <a:pt x="224" y="103"/>
                </a:moveTo>
                <a:lnTo>
                  <a:pt x="220" y="112"/>
                </a:lnTo>
                <a:lnTo>
                  <a:pt x="216" y="118"/>
                </a:lnTo>
                <a:lnTo>
                  <a:pt x="209" y="123"/>
                </a:lnTo>
                <a:lnTo>
                  <a:pt x="202" y="125"/>
                </a:lnTo>
                <a:lnTo>
                  <a:pt x="204" y="114"/>
                </a:lnTo>
                <a:lnTo>
                  <a:pt x="202" y="104"/>
                </a:lnTo>
                <a:lnTo>
                  <a:pt x="200" y="94"/>
                </a:lnTo>
                <a:lnTo>
                  <a:pt x="196" y="83"/>
                </a:lnTo>
                <a:lnTo>
                  <a:pt x="189" y="73"/>
                </a:lnTo>
                <a:lnTo>
                  <a:pt x="179" y="58"/>
                </a:lnTo>
                <a:lnTo>
                  <a:pt x="168" y="45"/>
                </a:lnTo>
                <a:lnTo>
                  <a:pt x="163" y="42"/>
                </a:lnTo>
                <a:lnTo>
                  <a:pt x="154" y="47"/>
                </a:lnTo>
                <a:lnTo>
                  <a:pt x="143" y="51"/>
                </a:lnTo>
                <a:lnTo>
                  <a:pt x="132" y="54"/>
                </a:lnTo>
                <a:lnTo>
                  <a:pt x="125" y="55"/>
                </a:lnTo>
                <a:lnTo>
                  <a:pt x="118" y="56"/>
                </a:lnTo>
                <a:lnTo>
                  <a:pt x="110" y="55"/>
                </a:lnTo>
                <a:lnTo>
                  <a:pt x="103" y="53"/>
                </a:lnTo>
                <a:lnTo>
                  <a:pt x="92" y="49"/>
                </a:lnTo>
                <a:lnTo>
                  <a:pt x="83" y="45"/>
                </a:lnTo>
                <a:lnTo>
                  <a:pt x="75" y="41"/>
                </a:lnTo>
                <a:lnTo>
                  <a:pt x="70" y="41"/>
                </a:lnTo>
                <a:lnTo>
                  <a:pt x="67" y="40"/>
                </a:lnTo>
                <a:lnTo>
                  <a:pt x="60" y="38"/>
                </a:lnTo>
                <a:lnTo>
                  <a:pt x="57" y="42"/>
                </a:lnTo>
                <a:lnTo>
                  <a:pt x="53" y="48"/>
                </a:lnTo>
                <a:lnTo>
                  <a:pt x="45" y="53"/>
                </a:lnTo>
                <a:lnTo>
                  <a:pt x="37" y="59"/>
                </a:lnTo>
                <a:lnTo>
                  <a:pt x="32" y="65"/>
                </a:lnTo>
                <a:lnTo>
                  <a:pt x="28" y="74"/>
                </a:lnTo>
                <a:lnTo>
                  <a:pt x="30" y="83"/>
                </a:lnTo>
                <a:lnTo>
                  <a:pt x="27" y="92"/>
                </a:lnTo>
                <a:lnTo>
                  <a:pt x="22" y="98"/>
                </a:lnTo>
                <a:lnTo>
                  <a:pt x="20" y="105"/>
                </a:lnTo>
                <a:lnTo>
                  <a:pt x="18" y="110"/>
                </a:lnTo>
                <a:lnTo>
                  <a:pt x="20" y="116"/>
                </a:lnTo>
                <a:lnTo>
                  <a:pt x="12" y="116"/>
                </a:lnTo>
                <a:lnTo>
                  <a:pt x="10" y="112"/>
                </a:lnTo>
                <a:lnTo>
                  <a:pt x="6" y="106"/>
                </a:lnTo>
                <a:lnTo>
                  <a:pt x="5" y="97"/>
                </a:lnTo>
                <a:lnTo>
                  <a:pt x="2" y="86"/>
                </a:lnTo>
                <a:lnTo>
                  <a:pt x="0" y="72"/>
                </a:lnTo>
                <a:lnTo>
                  <a:pt x="2" y="61"/>
                </a:lnTo>
                <a:lnTo>
                  <a:pt x="7" y="48"/>
                </a:lnTo>
                <a:lnTo>
                  <a:pt x="13" y="39"/>
                </a:lnTo>
                <a:lnTo>
                  <a:pt x="19" y="31"/>
                </a:lnTo>
                <a:lnTo>
                  <a:pt x="28" y="26"/>
                </a:lnTo>
                <a:lnTo>
                  <a:pt x="36" y="23"/>
                </a:lnTo>
                <a:lnTo>
                  <a:pt x="44" y="22"/>
                </a:lnTo>
                <a:lnTo>
                  <a:pt x="51" y="23"/>
                </a:lnTo>
                <a:lnTo>
                  <a:pt x="58" y="25"/>
                </a:lnTo>
                <a:lnTo>
                  <a:pt x="64" y="19"/>
                </a:lnTo>
                <a:lnTo>
                  <a:pt x="73" y="13"/>
                </a:lnTo>
                <a:lnTo>
                  <a:pt x="85" y="7"/>
                </a:lnTo>
                <a:lnTo>
                  <a:pt x="94" y="4"/>
                </a:lnTo>
                <a:lnTo>
                  <a:pt x="108" y="1"/>
                </a:lnTo>
                <a:lnTo>
                  <a:pt x="120" y="0"/>
                </a:lnTo>
                <a:lnTo>
                  <a:pt x="135" y="0"/>
                </a:lnTo>
                <a:lnTo>
                  <a:pt x="150" y="2"/>
                </a:lnTo>
                <a:lnTo>
                  <a:pt x="165" y="4"/>
                </a:lnTo>
                <a:lnTo>
                  <a:pt x="176" y="7"/>
                </a:lnTo>
                <a:lnTo>
                  <a:pt x="184" y="12"/>
                </a:lnTo>
                <a:lnTo>
                  <a:pt x="190" y="19"/>
                </a:lnTo>
                <a:lnTo>
                  <a:pt x="193" y="27"/>
                </a:lnTo>
                <a:lnTo>
                  <a:pt x="191" y="33"/>
                </a:lnTo>
                <a:lnTo>
                  <a:pt x="189" y="41"/>
                </a:lnTo>
                <a:lnTo>
                  <a:pt x="195" y="42"/>
                </a:lnTo>
                <a:lnTo>
                  <a:pt x="201" y="46"/>
                </a:lnTo>
                <a:lnTo>
                  <a:pt x="207" y="49"/>
                </a:lnTo>
                <a:lnTo>
                  <a:pt x="212" y="52"/>
                </a:lnTo>
                <a:lnTo>
                  <a:pt x="216" y="55"/>
                </a:lnTo>
                <a:lnTo>
                  <a:pt x="220" y="60"/>
                </a:lnTo>
                <a:lnTo>
                  <a:pt x="224" y="65"/>
                </a:lnTo>
                <a:lnTo>
                  <a:pt x="226" y="74"/>
                </a:lnTo>
                <a:lnTo>
                  <a:pt x="226" y="87"/>
                </a:lnTo>
                <a:lnTo>
                  <a:pt x="226" y="94"/>
                </a:lnTo>
                <a:lnTo>
                  <a:pt x="224" y="10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9" name="Freeform 49"/>
          <p:cNvSpPr>
            <a:spLocks/>
          </p:cNvSpPr>
          <p:nvPr/>
        </p:nvSpPr>
        <p:spPr bwMode="auto">
          <a:xfrm>
            <a:off x="7831138" y="1579563"/>
            <a:ext cx="47625" cy="88900"/>
          </a:xfrm>
          <a:custGeom>
            <a:avLst/>
            <a:gdLst>
              <a:gd name="T0" fmla="*/ 24 w 30"/>
              <a:gd name="T1" fmla="*/ 32 h 56"/>
              <a:gd name="T2" fmla="*/ 26 w 30"/>
              <a:gd name="T3" fmla="*/ 35 h 56"/>
              <a:gd name="T4" fmla="*/ 27 w 30"/>
              <a:gd name="T5" fmla="*/ 39 h 56"/>
              <a:gd name="T6" fmla="*/ 29 w 30"/>
              <a:gd name="T7" fmla="*/ 42 h 56"/>
              <a:gd name="T8" fmla="*/ 29 w 30"/>
              <a:gd name="T9" fmla="*/ 45 h 56"/>
              <a:gd name="T10" fmla="*/ 28 w 30"/>
              <a:gd name="T11" fmla="*/ 49 h 56"/>
              <a:gd name="T12" fmla="*/ 27 w 30"/>
              <a:gd name="T13" fmla="*/ 52 h 56"/>
              <a:gd name="T14" fmla="*/ 25 w 30"/>
              <a:gd name="T15" fmla="*/ 55 h 56"/>
              <a:gd name="T16" fmla="*/ 23 w 30"/>
              <a:gd name="T17" fmla="*/ 53 h 56"/>
              <a:gd name="T18" fmla="*/ 22 w 30"/>
              <a:gd name="T19" fmla="*/ 49 h 56"/>
              <a:gd name="T20" fmla="*/ 22 w 30"/>
              <a:gd name="T21" fmla="*/ 46 h 56"/>
              <a:gd name="T22" fmla="*/ 23 w 30"/>
              <a:gd name="T23" fmla="*/ 43 h 56"/>
              <a:gd name="T24" fmla="*/ 24 w 30"/>
              <a:gd name="T25" fmla="*/ 40 h 56"/>
              <a:gd name="T26" fmla="*/ 23 w 30"/>
              <a:gd name="T27" fmla="*/ 37 h 56"/>
              <a:gd name="T28" fmla="*/ 22 w 30"/>
              <a:gd name="T29" fmla="*/ 33 h 56"/>
              <a:gd name="T30" fmla="*/ 20 w 30"/>
              <a:gd name="T31" fmla="*/ 30 h 56"/>
              <a:gd name="T32" fmla="*/ 19 w 30"/>
              <a:gd name="T33" fmla="*/ 28 h 56"/>
              <a:gd name="T34" fmla="*/ 18 w 30"/>
              <a:gd name="T35" fmla="*/ 32 h 56"/>
              <a:gd name="T36" fmla="*/ 19 w 30"/>
              <a:gd name="T37" fmla="*/ 36 h 56"/>
              <a:gd name="T38" fmla="*/ 20 w 30"/>
              <a:gd name="T39" fmla="*/ 37 h 56"/>
              <a:gd name="T40" fmla="*/ 18 w 30"/>
              <a:gd name="T41" fmla="*/ 39 h 56"/>
              <a:gd name="T42" fmla="*/ 16 w 30"/>
              <a:gd name="T43" fmla="*/ 38 h 56"/>
              <a:gd name="T44" fmla="*/ 15 w 30"/>
              <a:gd name="T45" fmla="*/ 36 h 56"/>
              <a:gd name="T46" fmla="*/ 14 w 30"/>
              <a:gd name="T47" fmla="*/ 35 h 56"/>
              <a:gd name="T48" fmla="*/ 14 w 30"/>
              <a:gd name="T49" fmla="*/ 33 h 56"/>
              <a:gd name="T50" fmla="*/ 15 w 30"/>
              <a:gd name="T51" fmla="*/ 30 h 56"/>
              <a:gd name="T52" fmla="*/ 16 w 30"/>
              <a:gd name="T53" fmla="*/ 29 h 56"/>
              <a:gd name="T54" fmla="*/ 16 w 30"/>
              <a:gd name="T55" fmla="*/ 27 h 56"/>
              <a:gd name="T56" fmla="*/ 17 w 30"/>
              <a:gd name="T57" fmla="*/ 24 h 56"/>
              <a:gd name="T58" fmla="*/ 16 w 30"/>
              <a:gd name="T59" fmla="*/ 22 h 56"/>
              <a:gd name="T60" fmla="*/ 14 w 30"/>
              <a:gd name="T61" fmla="*/ 21 h 56"/>
              <a:gd name="T62" fmla="*/ 12 w 30"/>
              <a:gd name="T63" fmla="*/ 20 h 56"/>
              <a:gd name="T64" fmla="*/ 10 w 30"/>
              <a:gd name="T65" fmla="*/ 20 h 56"/>
              <a:gd name="T66" fmla="*/ 11 w 30"/>
              <a:gd name="T67" fmla="*/ 17 h 56"/>
              <a:gd name="T68" fmla="*/ 11 w 30"/>
              <a:gd name="T69" fmla="*/ 16 h 56"/>
              <a:gd name="T70" fmla="*/ 11 w 30"/>
              <a:gd name="T71" fmla="*/ 13 h 56"/>
              <a:gd name="T72" fmla="*/ 10 w 30"/>
              <a:gd name="T73" fmla="*/ 12 h 56"/>
              <a:gd name="T74" fmla="*/ 10 w 30"/>
              <a:gd name="T75" fmla="*/ 10 h 56"/>
              <a:gd name="T76" fmla="*/ 8 w 30"/>
              <a:gd name="T77" fmla="*/ 8 h 56"/>
              <a:gd name="T78" fmla="*/ 7 w 30"/>
              <a:gd name="T79" fmla="*/ 6 h 56"/>
              <a:gd name="T80" fmla="*/ 6 w 30"/>
              <a:gd name="T81" fmla="*/ 4 h 56"/>
              <a:gd name="T82" fmla="*/ 4 w 30"/>
              <a:gd name="T83" fmla="*/ 3 h 56"/>
              <a:gd name="T84" fmla="*/ 3 w 30"/>
              <a:gd name="T85" fmla="*/ 1 h 56"/>
              <a:gd name="T86" fmla="*/ 1 w 30"/>
              <a:gd name="T87" fmla="*/ 0 h 56"/>
              <a:gd name="T88" fmla="*/ 0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24" y="32"/>
                </a:moveTo>
                <a:lnTo>
                  <a:pt x="26" y="35"/>
                </a:lnTo>
                <a:lnTo>
                  <a:pt x="27" y="39"/>
                </a:lnTo>
                <a:lnTo>
                  <a:pt x="29" y="42"/>
                </a:lnTo>
                <a:lnTo>
                  <a:pt x="29" y="45"/>
                </a:lnTo>
                <a:lnTo>
                  <a:pt x="28" y="49"/>
                </a:lnTo>
                <a:lnTo>
                  <a:pt x="27" y="52"/>
                </a:lnTo>
                <a:lnTo>
                  <a:pt x="25" y="55"/>
                </a:lnTo>
                <a:lnTo>
                  <a:pt x="23" y="53"/>
                </a:lnTo>
                <a:lnTo>
                  <a:pt x="22" y="49"/>
                </a:lnTo>
                <a:lnTo>
                  <a:pt x="22" y="46"/>
                </a:lnTo>
                <a:lnTo>
                  <a:pt x="23" y="43"/>
                </a:lnTo>
                <a:lnTo>
                  <a:pt x="24" y="40"/>
                </a:lnTo>
                <a:lnTo>
                  <a:pt x="23" y="37"/>
                </a:lnTo>
                <a:lnTo>
                  <a:pt x="22" y="33"/>
                </a:lnTo>
                <a:lnTo>
                  <a:pt x="20" y="30"/>
                </a:lnTo>
                <a:lnTo>
                  <a:pt x="19" y="28"/>
                </a:lnTo>
                <a:lnTo>
                  <a:pt x="18" y="32"/>
                </a:lnTo>
                <a:lnTo>
                  <a:pt x="19" y="36"/>
                </a:lnTo>
                <a:lnTo>
                  <a:pt x="20" y="37"/>
                </a:lnTo>
                <a:lnTo>
                  <a:pt x="18" y="39"/>
                </a:lnTo>
                <a:lnTo>
                  <a:pt x="16" y="38"/>
                </a:lnTo>
                <a:lnTo>
                  <a:pt x="15" y="36"/>
                </a:lnTo>
                <a:lnTo>
                  <a:pt x="14" y="35"/>
                </a:lnTo>
                <a:lnTo>
                  <a:pt x="14" y="33"/>
                </a:lnTo>
                <a:lnTo>
                  <a:pt x="15" y="30"/>
                </a:lnTo>
                <a:lnTo>
                  <a:pt x="16" y="29"/>
                </a:lnTo>
                <a:lnTo>
                  <a:pt x="16" y="27"/>
                </a:lnTo>
                <a:lnTo>
                  <a:pt x="17" y="24"/>
                </a:lnTo>
                <a:lnTo>
                  <a:pt x="16" y="22"/>
                </a:lnTo>
                <a:lnTo>
                  <a:pt x="14" y="21"/>
                </a:lnTo>
                <a:lnTo>
                  <a:pt x="12" y="20"/>
                </a:lnTo>
                <a:lnTo>
                  <a:pt x="10" y="20"/>
                </a:lnTo>
                <a:lnTo>
                  <a:pt x="11" y="17"/>
                </a:lnTo>
                <a:lnTo>
                  <a:pt x="11" y="16"/>
                </a:lnTo>
                <a:lnTo>
                  <a:pt x="11" y="13"/>
                </a:lnTo>
                <a:lnTo>
                  <a:pt x="10" y="12"/>
                </a:lnTo>
                <a:lnTo>
                  <a:pt x="10" y="10"/>
                </a:lnTo>
                <a:lnTo>
                  <a:pt x="8" y="8"/>
                </a:lnTo>
                <a:lnTo>
                  <a:pt x="7" y="6"/>
                </a:lnTo>
                <a:lnTo>
                  <a:pt x="6" y="4"/>
                </a:lnTo>
                <a:lnTo>
                  <a:pt x="4" y="3"/>
                </a:lnTo>
                <a:lnTo>
                  <a:pt x="3" y="1"/>
                </a:lnTo>
                <a:lnTo>
                  <a:pt x="1"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0" name="Freeform 50"/>
          <p:cNvSpPr>
            <a:spLocks/>
          </p:cNvSpPr>
          <p:nvPr/>
        </p:nvSpPr>
        <p:spPr bwMode="auto">
          <a:xfrm>
            <a:off x="7646988" y="1528763"/>
            <a:ext cx="185737" cy="52387"/>
          </a:xfrm>
          <a:custGeom>
            <a:avLst/>
            <a:gdLst>
              <a:gd name="T0" fmla="*/ 3 w 117"/>
              <a:gd name="T1" fmla="*/ 13 h 33"/>
              <a:gd name="T2" fmla="*/ 11 w 117"/>
              <a:gd name="T3" fmla="*/ 15 h 33"/>
              <a:gd name="T4" fmla="*/ 18 w 117"/>
              <a:gd name="T5" fmla="*/ 18 h 33"/>
              <a:gd name="T6" fmla="*/ 24 w 117"/>
              <a:gd name="T7" fmla="*/ 22 h 33"/>
              <a:gd name="T8" fmla="*/ 28 w 117"/>
              <a:gd name="T9" fmla="*/ 26 h 33"/>
              <a:gd name="T10" fmla="*/ 34 w 117"/>
              <a:gd name="T11" fmla="*/ 29 h 33"/>
              <a:gd name="T12" fmla="*/ 41 w 117"/>
              <a:gd name="T13" fmla="*/ 31 h 33"/>
              <a:gd name="T14" fmla="*/ 49 w 117"/>
              <a:gd name="T15" fmla="*/ 32 h 33"/>
              <a:gd name="T16" fmla="*/ 58 w 117"/>
              <a:gd name="T17" fmla="*/ 32 h 33"/>
              <a:gd name="T18" fmla="*/ 68 w 117"/>
              <a:gd name="T19" fmla="*/ 31 h 33"/>
              <a:gd name="T20" fmla="*/ 74 w 117"/>
              <a:gd name="T21" fmla="*/ 29 h 33"/>
              <a:gd name="T22" fmla="*/ 81 w 117"/>
              <a:gd name="T23" fmla="*/ 27 h 33"/>
              <a:gd name="T24" fmla="*/ 87 w 117"/>
              <a:gd name="T25" fmla="*/ 24 h 33"/>
              <a:gd name="T26" fmla="*/ 91 w 117"/>
              <a:gd name="T27" fmla="*/ 19 h 33"/>
              <a:gd name="T28" fmla="*/ 88 w 117"/>
              <a:gd name="T29" fmla="*/ 20 h 33"/>
              <a:gd name="T30" fmla="*/ 81 w 117"/>
              <a:gd name="T31" fmla="*/ 22 h 33"/>
              <a:gd name="T32" fmla="*/ 74 w 117"/>
              <a:gd name="T33" fmla="*/ 23 h 33"/>
              <a:gd name="T34" fmla="*/ 64 w 117"/>
              <a:gd name="T35" fmla="*/ 23 h 33"/>
              <a:gd name="T36" fmla="*/ 53 w 117"/>
              <a:gd name="T37" fmla="*/ 22 h 33"/>
              <a:gd name="T38" fmla="*/ 42 w 117"/>
              <a:gd name="T39" fmla="*/ 20 h 33"/>
              <a:gd name="T40" fmla="*/ 33 w 117"/>
              <a:gd name="T41" fmla="*/ 17 h 33"/>
              <a:gd name="T42" fmla="*/ 27 w 117"/>
              <a:gd name="T43" fmla="*/ 14 h 33"/>
              <a:gd name="T44" fmla="*/ 29 w 117"/>
              <a:gd name="T45" fmla="*/ 12 h 33"/>
              <a:gd name="T46" fmla="*/ 38 w 117"/>
              <a:gd name="T47" fmla="*/ 14 h 33"/>
              <a:gd name="T48" fmla="*/ 47 w 117"/>
              <a:gd name="T49" fmla="*/ 16 h 33"/>
              <a:gd name="T50" fmla="*/ 55 w 117"/>
              <a:gd name="T51" fmla="*/ 17 h 33"/>
              <a:gd name="T52" fmla="*/ 64 w 117"/>
              <a:gd name="T53" fmla="*/ 16 h 33"/>
              <a:gd name="T54" fmla="*/ 71 w 117"/>
              <a:gd name="T55" fmla="*/ 10 h 33"/>
              <a:gd name="T56" fmla="*/ 80 w 117"/>
              <a:gd name="T57" fmla="*/ 8 h 33"/>
              <a:gd name="T58" fmla="*/ 89 w 117"/>
              <a:gd name="T59" fmla="*/ 8 h 33"/>
              <a:gd name="T60" fmla="*/ 98 w 117"/>
              <a:gd name="T61" fmla="*/ 3 h 33"/>
              <a:gd name="T62" fmla="*/ 109 w 117"/>
              <a:gd name="T63" fmla="*/ 0 h 33"/>
              <a:gd name="T64" fmla="*/ 116 w 117"/>
              <a:gd name="T65" fmla="*/ 1 h 33"/>
              <a:gd name="T66" fmla="*/ 113 w 117"/>
              <a:gd name="T67" fmla="*/ 8 h 33"/>
              <a:gd name="T68" fmla="*/ 104 w 117"/>
              <a:gd name="T69" fmla="*/ 11 h 33"/>
              <a:gd name="T70" fmla="*/ 93 w 117"/>
              <a:gd name="T71" fmla="*/ 11 h 33"/>
              <a:gd name="T72" fmla="*/ 89 w 117"/>
              <a:gd name="T73" fmla="*/ 13 h 33"/>
              <a:gd name="T74" fmla="*/ 86 w 117"/>
              <a:gd name="T75" fmla="*/ 17 h 33"/>
              <a:gd name="T76" fmla="*/ 79 w 117"/>
              <a:gd name="T77" fmla="*/ 19 h 33"/>
              <a:gd name="T78" fmla="*/ 72 w 117"/>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33">
                <a:moveTo>
                  <a:pt x="0" y="14"/>
                </a:moveTo>
                <a:lnTo>
                  <a:pt x="3" y="13"/>
                </a:lnTo>
                <a:lnTo>
                  <a:pt x="7" y="14"/>
                </a:lnTo>
                <a:lnTo>
                  <a:pt x="11" y="15"/>
                </a:lnTo>
                <a:lnTo>
                  <a:pt x="15" y="16"/>
                </a:lnTo>
                <a:lnTo>
                  <a:pt x="18" y="18"/>
                </a:lnTo>
                <a:lnTo>
                  <a:pt x="21" y="20"/>
                </a:lnTo>
                <a:lnTo>
                  <a:pt x="24" y="22"/>
                </a:lnTo>
                <a:lnTo>
                  <a:pt x="26" y="24"/>
                </a:lnTo>
                <a:lnTo>
                  <a:pt x="28" y="26"/>
                </a:lnTo>
                <a:lnTo>
                  <a:pt x="31" y="27"/>
                </a:lnTo>
                <a:lnTo>
                  <a:pt x="34" y="29"/>
                </a:lnTo>
                <a:lnTo>
                  <a:pt x="38" y="30"/>
                </a:lnTo>
                <a:lnTo>
                  <a:pt x="41" y="31"/>
                </a:lnTo>
                <a:lnTo>
                  <a:pt x="44" y="32"/>
                </a:lnTo>
                <a:lnTo>
                  <a:pt x="49" y="32"/>
                </a:lnTo>
                <a:lnTo>
                  <a:pt x="55" y="32"/>
                </a:lnTo>
                <a:lnTo>
                  <a:pt x="58" y="32"/>
                </a:lnTo>
                <a:lnTo>
                  <a:pt x="64" y="32"/>
                </a:lnTo>
                <a:lnTo>
                  <a:pt x="68" y="31"/>
                </a:lnTo>
                <a:lnTo>
                  <a:pt x="71" y="30"/>
                </a:lnTo>
                <a:lnTo>
                  <a:pt x="74" y="29"/>
                </a:lnTo>
                <a:lnTo>
                  <a:pt x="77" y="29"/>
                </a:lnTo>
                <a:lnTo>
                  <a:pt x="81" y="27"/>
                </a:lnTo>
                <a:lnTo>
                  <a:pt x="84" y="25"/>
                </a:lnTo>
                <a:lnTo>
                  <a:pt x="87" y="24"/>
                </a:lnTo>
                <a:lnTo>
                  <a:pt x="89" y="22"/>
                </a:lnTo>
                <a:lnTo>
                  <a:pt x="91" y="19"/>
                </a:lnTo>
                <a:lnTo>
                  <a:pt x="92" y="16"/>
                </a:lnTo>
                <a:lnTo>
                  <a:pt x="88" y="20"/>
                </a:lnTo>
                <a:lnTo>
                  <a:pt x="84" y="22"/>
                </a:lnTo>
                <a:lnTo>
                  <a:pt x="81" y="22"/>
                </a:lnTo>
                <a:lnTo>
                  <a:pt x="78" y="23"/>
                </a:lnTo>
                <a:lnTo>
                  <a:pt x="74" y="23"/>
                </a:lnTo>
                <a:lnTo>
                  <a:pt x="69" y="23"/>
                </a:lnTo>
                <a:lnTo>
                  <a:pt x="64" y="23"/>
                </a:lnTo>
                <a:lnTo>
                  <a:pt x="60" y="22"/>
                </a:lnTo>
                <a:lnTo>
                  <a:pt x="53" y="22"/>
                </a:lnTo>
                <a:lnTo>
                  <a:pt x="47" y="21"/>
                </a:lnTo>
                <a:lnTo>
                  <a:pt x="42" y="20"/>
                </a:lnTo>
                <a:lnTo>
                  <a:pt x="39" y="19"/>
                </a:lnTo>
                <a:lnTo>
                  <a:pt x="33" y="17"/>
                </a:lnTo>
                <a:lnTo>
                  <a:pt x="30" y="16"/>
                </a:lnTo>
                <a:lnTo>
                  <a:pt x="27" y="14"/>
                </a:lnTo>
                <a:lnTo>
                  <a:pt x="25" y="12"/>
                </a:lnTo>
                <a:lnTo>
                  <a:pt x="29" y="12"/>
                </a:lnTo>
                <a:lnTo>
                  <a:pt x="33" y="13"/>
                </a:lnTo>
                <a:lnTo>
                  <a:pt x="38" y="14"/>
                </a:lnTo>
                <a:lnTo>
                  <a:pt x="43" y="15"/>
                </a:lnTo>
                <a:lnTo>
                  <a:pt x="47" y="16"/>
                </a:lnTo>
                <a:lnTo>
                  <a:pt x="50" y="16"/>
                </a:lnTo>
                <a:lnTo>
                  <a:pt x="55" y="17"/>
                </a:lnTo>
                <a:lnTo>
                  <a:pt x="59" y="17"/>
                </a:lnTo>
                <a:lnTo>
                  <a:pt x="64" y="16"/>
                </a:lnTo>
                <a:lnTo>
                  <a:pt x="68" y="13"/>
                </a:lnTo>
                <a:lnTo>
                  <a:pt x="71" y="10"/>
                </a:lnTo>
                <a:lnTo>
                  <a:pt x="75" y="9"/>
                </a:lnTo>
                <a:lnTo>
                  <a:pt x="80" y="8"/>
                </a:lnTo>
                <a:lnTo>
                  <a:pt x="84" y="9"/>
                </a:lnTo>
                <a:lnTo>
                  <a:pt x="89" y="8"/>
                </a:lnTo>
                <a:lnTo>
                  <a:pt x="93" y="5"/>
                </a:lnTo>
                <a:lnTo>
                  <a:pt x="98" y="3"/>
                </a:lnTo>
                <a:lnTo>
                  <a:pt x="102" y="0"/>
                </a:lnTo>
                <a:lnTo>
                  <a:pt x="109" y="0"/>
                </a:lnTo>
                <a:lnTo>
                  <a:pt x="113" y="1"/>
                </a:lnTo>
                <a:lnTo>
                  <a:pt x="116" y="1"/>
                </a:lnTo>
                <a:lnTo>
                  <a:pt x="115" y="5"/>
                </a:lnTo>
                <a:lnTo>
                  <a:pt x="113" y="8"/>
                </a:lnTo>
                <a:lnTo>
                  <a:pt x="110" y="10"/>
                </a:lnTo>
                <a:lnTo>
                  <a:pt x="104" y="11"/>
                </a:lnTo>
                <a:lnTo>
                  <a:pt x="98" y="12"/>
                </a:lnTo>
                <a:lnTo>
                  <a:pt x="93" y="11"/>
                </a:lnTo>
                <a:lnTo>
                  <a:pt x="89" y="11"/>
                </a:lnTo>
                <a:lnTo>
                  <a:pt x="89" y="13"/>
                </a:lnTo>
                <a:lnTo>
                  <a:pt x="87" y="16"/>
                </a:lnTo>
                <a:lnTo>
                  <a:pt x="86" y="17"/>
                </a:lnTo>
                <a:lnTo>
                  <a:pt x="82" y="19"/>
                </a:lnTo>
                <a:lnTo>
                  <a:pt x="79" y="19"/>
                </a:lnTo>
                <a:lnTo>
                  <a:pt x="75" y="19"/>
                </a:lnTo>
                <a:lnTo>
                  <a:pt x="72" y="18"/>
                </a:lnTo>
                <a:lnTo>
                  <a:pt x="6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1" name="Freeform 51"/>
          <p:cNvSpPr>
            <a:spLocks/>
          </p:cNvSpPr>
          <p:nvPr/>
        </p:nvSpPr>
        <p:spPr bwMode="auto">
          <a:xfrm>
            <a:off x="7572375" y="1554163"/>
            <a:ext cx="61913" cy="92075"/>
          </a:xfrm>
          <a:custGeom>
            <a:avLst/>
            <a:gdLst>
              <a:gd name="T0" fmla="*/ 29 w 39"/>
              <a:gd name="T1" fmla="*/ 1 h 58"/>
              <a:gd name="T2" fmla="*/ 25 w 39"/>
              <a:gd name="T3" fmla="*/ 3 h 58"/>
              <a:gd name="T4" fmla="*/ 21 w 39"/>
              <a:gd name="T5" fmla="*/ 6 h 58"/>
              <a:gd name="T6" fmla="*/ 16 w 39"/>
              <a:gd name="T7" fmla="*/ 9 h 58"/>
              <a:gd name="T8" fmla="*/ 12 w 39"/>
              <a:gd name="T9" fmla="*/ 11 h 58"/>
              <a:gd name="T10" fmla="*/ 10 w 39"/>
              <a:gd name="T11" fmla="*/ 13 h 58"/>
              <a:gd name="T12" fmla="*/ 8 w 39"/>
              <a:gd name="T13" fmla="*/ 15 h 58"/>
              <a:gd name="T14" fmla="*/ 6 w 39"/>
              <a:gd name="T15" fmla="*/ 18 h 58"/>
              <a:gd name="T16" fmla="*/ 6 w 39"/>
              <a:gd name="T17" fmla="*/ 22 h 58"/>
              <a:gd name="T18" fmla="*/ 7 w 39"/>
              <a:gd name="T19" fmla="*/ 25 h 58"/>
              <a:gd name="T20" fmla="*/ 6 w 39"/>
              <a:gd name="T21" fmla="*/ 28 h 58"/>
              <a:gd name="T22" fmla="*/ 5 w 39"/>
              <a:gd name="T23" fmla="*/ 33 h 58"/>
              <a:gd name="T24" fmla="*/ 3 w 39"/>
              <a:gd name="T25" fmla="*/ 37 h 58"/>
              <a:gd name="T26" fmla="*/ 0 w 39"/>
              <a:gd name="T27" fmla="*/ 40 h 58"/>
              <a:gd name="T28" fmla="*/ 2 w 39"/>
              <a:gd name="T29" fmla="*/ 45 h 58"/>
              <a:gd name="T30" fmla="*/ 4 w 39"/>
              <a:gd name="T31" fmla="*/ 50 h 58"/>
              <a:gd name="T32" fmla="*/ 5 w 39"/>
              <a:gd name="T33" fmla="*/ 53 h 58"/>
              <a:gd name="T34" fmla="*/ 6 w 39"/>
              <a:gd name="T35" fmla="*/ 57 h 58"/>
              <a:gd name="T36" fmla="*/ 7 w 39"/>
              <a:gd name="T37" fmla="*/ 55 h 58"/>
              <a:gd name="T38" fmla="*/ 8 w 39"/>
              <a:gd name="T39" fmla="*/ 52 h 58"/>
              <a:gd name="T40" fmla="*/ 9 w 39"/>
              <a:gd name="T41" fmla="*/ 49 h 58"/>
              <a:gd name="T42" fmla="*/ 8 w 39"/>
              <a:gd name="T43" fmla="*/ 45 h 58"/>
              <a:gd name="T44" fmla="*/ 8 w 39"/>
              <a:gd name="T45" fmla="*/ 42 h 58"/>
              <a:gd name="T46" fmla="*/ 7 w 39"/>
              <a:gd name="T47" fmla="*/ 38 h 58"/>
              <a:gd name="T48" fmla="*/ 7 w 39"/>
              <a:gd name="T49" fmla="*/ 34 h 58"/>
              <a:gd name="T50" fmla="*/ 8 w 39"/>
              <a:gd name="T51" fmla="*/ 31 h 58"/>
              <a:gd name="T52" fmla="*/ 10 w 39"/>
              <a:gd name="T53" fmla="*/ 28 h 58"/>
              <a:gd name="T54" fmla="*/ 11 w 39"/>
              <a:gd name="T55" fmla="*/ 24 h 58"/>
              <a:gd name="T56" fmla="*/ 13 w 39"/>
              <a:gd name="T57" fmla="*/ 21 h 58"/>
              <a:gd name="T58" fmla="*/ 15 w 39"/>
              <a:gd name="T59" fmla="*/ 20 h 58"/>
              <a:gd name="T60" fmla="*/ 15 w 39"/>
              <a:gd name="T61" fmla="*/ 22 h 58"/>
              <a:gd name="T62" fmla="*/ 14 w 39"/>
              <a:gd name="T63" fmla="*/ 26 h 58"/>
              <a:gd name="T64" fmla="*/ 18 w 39"/>
              <a:gd name="T65" fmla="*/ 22 h 58"/>
              <a:gd name="T66" fmla="*/ 19 w 39"/>
              <a:gd name="T67" fmla="*/ 20 h 58"/>
              <a:gd name="T68" fmla="*/ 21 w 39"/>
              <a:gd name="T69" fmla="*/ 18 h 58"/>
              <a:gd name="T70" fmla="*/ 25 w 39"/>
              <a:gd name="T71" fmla="*/ 16 h 58"/>
              <a:gd name="T72" fmla="*/ 29 w 39"/>
              <a:gd name="T73" fmla="*/ 13 h 58"/>
              <a:gd name="T74" fmla="*/ 32 w 39"/>
              <a:gd name="T75" fmla="*/ 11 h 58"/>
              <a:gd name="T76" fmla="*/ 35 w 39"/>
              <a:gd name="T77" fmla="*/ 7 h 58"/>
              <a:gd name="T78" fmla="*/ 37 w 39"/>
              <a:gd name="T79" fmla="*/ 4 h 58"/>
              <a:gd name="T80" fmla="*/ 38 w 39"/>
              <a:gd name="T81" fmla="*/ 1 h 58"/>
              <a:gd name="T82" fmla="*/ 36 w 39"/>
              <a:gd name="T83" fmla="*/ 0 h 58"/>
              <a:gd name="T84" fmla="*/ 32 w 39"/>
              <a:gd name="T85" fmla="*/ 0 h 58"/>
              <a:gd name="T86" fmla="*/ 29 w 39"/>
              <a:gd name="T8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8">
                <a:moveTo>
                  <a:pt x="29" y="1"/>
                </a:moveTo>
                <a:lnTo>
                  <a:pt x="25" y="3"/>
                </a:lnTo>
                <a:lnTo>
                  <a:pt x="21" y="6"/>
                </a:lnTo>
                <a:lnTo>
                  <a:pt x="16" y="9"/>
                </a:lnTo>
                <a:lnTo>
                  <a:pt x="12" y="11"/>
                </a:lnTo>
                <a:lnTo>
                  <a:pt x="10" y="13"/>
                </a:lnTo>
                <a:lnTo>
                  <a:pt x="8" y="15"/>
                </a:lnTo>
                <a:lnTo>
                  <a:pt x="6" y="18"/>
                </a:lnTo>
                <a:lnTo>
                  <a:pt x="6" y="22"/>
                </a:lnTo>
                <a:lnTo>
                  <a:pt x="7" y="25"/>
                </a:lnTo>
                <a:lnTo>
                  <a:pt x="6" y="28"/>
                </a:lnTo>
                <a:lnTo>
                  <a:pt x="5" y="33"/>
                </a:lnTo>
                <a:lnTo>
                  <a:pt x="3" y="37"/>
                </a:lnTo>
                <a:lnTo>
                  <a:pt x="0" y="40"/>
                </a:lnTo>
                <a:lnTo>
                  <a:pt x="2" y="45"/>
                </a:lnTo>
                <a:lnTo>
                  <a:pt x="4" y="50"/>
                </a:lnTo>
                <a:lnTo>
                  <a:pt x="5" y="53"/>
                </a:lnTo>
                <a:lnTo>
                  <a:pt x="6" y="57"/>
                </a:lnTo>
                <a:lnTo>
                  <a:pt x="7" y="55"/>
                </a:lnTo>
                <a:lnTo>
                  <a:pt x="8" y="52"/>
                </a:lnTo>
                <a:lnTo>
                  <a:pt x="9" y="49"/>
                </a:lnTo>
                <a:lnTo>
                  <a:pt x="8" y="45"/>
                </a:lnTo>
                <a:lnTo>
                  <a:pt x="8" y="42"/>
                </a:lnTo>
                <a:lnTo>
                  <a:pt x="7" y="38"/>
                </a:lnTo>
                <a:lnTo>
                  <a:pt x="7" y="34"/>
                </a:lnTo>
                <a:lnTo>
                  <a:pt x="8" y="31"/>
                </a:lnTo>
                <a:lnTo>
                  <a:pt x="10" y="28"/>
                </a:lnTo>
                <a:lnTo>
                  <a:pt x="11" y="24"/>
                </a:lnTo>
                <a:lnTo>
                  <a:pt x="13" y="21"/>
                </a:lnTo>
                <a:lnTo>
                  <a:pt x="15" y="20"/>
                </a:lnTo>
                <a:lnTo>
                  <a:pt x="15" y="22"/>
                </a:lnTo>
                <a:lnTo>
                  <a:pt x="14" y="26"/>
                </a:lnTo>
                <a:lnTo>
                  <a:pt x="18" y="22"/>
                </a:lnTo>
                <a:lnTo>
                  <a:pt x="19" y="20"/>
                </a:lnTo>
                <a:lnTo>
                  <a:pt x="21" y="18"/>
                </a:lnTo>
                <a:lnTo>
                  <a:pt x="25" y="16"/>
                </a:lnTo>
                <a:lnTo>
                  <a:pt x="29" y="13"/>
                </a:lnTo>
                <a:lnTo>
                  <a:pt x="32" y="11"/>
                </a:lnTo>
                <a:lnTo>
                  <a:pt x="35" y="7"/>
                </a:lnTo>
                <a:lnTo>
                  <a:pt x="37" y="4"/>
                </a:lnTo>
                <a:lnTo>
                  <a:pt x="38" y="1"/>
                </a:lnTo>
                <a:lnTo>
                  <a:pt x="36" y="0"/>
                </a:lnTo>
                <a:lnTo>
                  <a:pt x="32" y="0"/>
                </a:lnTo>
                <a:lnTo>
                  <a:pt x="2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2" name="Freeform 52"/>
          <p:cNvSpPr>
            <a:spLocks/>
          </p:cNvSpPr>
          <p:nvPr/>
        </p:nvSpPr>
        <p:spPr bwMode="auto">
          <a:xfrm>
            <a:off x="7588250" y="1511300"/>
            <a:ext cx="71438" cy="31750"/>
          </a:xfrm>
          <a:custGeom>
            <a:avLst/>
            <a:gdLst>
              <a:gd name="T0" fmla="*/ 44 w 45"/>
              <a:gd name="T1" fmla="*/ 3 h 20"/>
              <a:gd name="T2" fmla="*/ 39 w 45"/>
              <a:gd name="T3" fmla="*/ 3 h 20"/>
              <a:gd name="T4" fmla="*/ 34 w 45"/>
              <a:gd name="T5" fmla="*/ 3 h 20"/>
              <a:gd name="T6" fmla="*/ 32 w 45"/>
              <a:gd name="T7" fmla="*/ 5 h 20"/>
              <a:gd name="T8" fmla="*/ 30 w 45"/>
              <a:gd name="T9" fmla="*/ 8 h 20"/>
              <a:gd name="T10" fmla="*/ 29 w 45"/>
              <a:gd name="T11" fmla="*/ 11 h 20"/>
              <a:gd name="T12" fmla="*/ 29 w 45"/>
              <a:gd name="T13" fmla="*/ 14 h 20"/>
              <a:gd name="T14" fmla="*/ 28 w 45"/>
              <a:gd name="T15" fmla="*/ 16 h 20"/>
              <a:gd name="T16" fmla="*/ 28 w 45"/>
              <a:gd name="T17" fmla="*/ 17 h 20"/>
              <a:gd name="T18" fmla="*/ 27 w 45"/>
              <a:gd name="T19" fmla="*/ 14 h 20"/>
              <a:gd name="T20" fmla="*/ 26 w 45"/>
              <a:gd name="T21" fmla="*/ 11 h 20"/>
              <a:gd name="T22" fmla="*/ 26 w 45"/>
              <a:gd name="T23" fmla="*/ 8 h 20"/>
              <a:gd name="T24" fmla="*/ 27 w 45"/>
              <a:gd name="T25" fmla="*/ 5 h 20"/>
              <a:gd name="T26" fmla="*/ 30 w 45"/>
              <a:gd name="T27" fmla="*/ 2 h 20"/>
              <a:gd name="T28" fmla="*/ 32 w 45"/>
              <a:gd name="T29" fmla="*/ 0 h 20"/>
              <a:gd name="T30" fmla="*/ 28 w 45"/>
              <a:gd name="T31" fmla="*/ 1 h 20"/>
              <a:gd name="T32" fmla="*/ 25 w 45"/>
              <a:gd name="T33" fmla="*/ 5 h 20"/>
              <a:gd name="T34" fmla="*/ 24 w 45"/>
              <a:gd name="T35" fmla="*/ 8 h 20"/>
              <a:gd name="T36" fmla="*/ 23 w 45"/>
              <a:gd name="T37" fmla="*/ 11 h 20"/>
              <a:gd name="T38" fmla="*/ 24 w 45"/>
              <a:gd name="T39" fmla="*/ 14 h 20"/>
              <a:gd name="T40" fmla="*/ 24 w 45"/>
              <a:gd name="T41" fmla="*/ 15 h 20"/>
              <a:gd name="T42" fmla="*/ 22 w 45"/>
              <a:gd name="T43" fmla="*/ 12 h 20"/>
              <a:gd name="T44" fmla="*/ 20 w 45"/>
              <a:gd name="T45" fmla="*/ 9 h 20"/>
              <a:gd name="T46" fmla="*/ 17 w 45"/>
              <a:gd name="T47" fmla="*/ 7 h 20"/>
              <a:gd name="T48" fmla="*/ 12 w 45"/>
              <a:gd name="T49" fmla="*/ 5 h 20"/>
              <a:gd name="T50" fmla="*/ 8 w 45"/>
              <a:gd name="T51" fmla="*/ 5 h 20"/>
              <a:gd name="T52" fmla="*/ 5 w 45"/>
              <a:gd name="T53" fmla="*/ 5 h 20"/>
              <a:gd name="T54" fmla="*/ 2 w 45"/>
              <a:gd name="T55" fmla="*/ 6 h 20"/>
              <a:gd name="T56" fmla="*/ 0 w 45"/>
              <a:gd name="T57" fmla="*/ 6 h 20"/>
              <a:gd name="T58" fmla="*/ 3 w 45"/>
              <a:gd name="T59" fmla="*/ 7 h 20"/>
              <a:gd name="T60" fmla="*/ 5 w 45"/>
              <a:gd name="T61" fmla="*/ 8 h 20"/>
              <a:gd name="T62" fmla="*/ 8 w 45"/>
              <a:gd name="T63" fmla="*/ 8 h 20"/>
              <a:gd name="T64" fmla="*/ 12 w 45"/>
              <a:gd name="T65" fmla="*/ 8 h 20"/>
              <a:gd name="T66" fmla="*/ 14 w 45"/>
              <a:gd name="T67" fmla="*/ 10 h 20"/>
              <a:gd name="T68" fmla="*/ 16 w 45"/>
              <a:gd name="T69" fmla="*/ 12 h 20"/>
              <a:gd name="T70" fmla="*/ 18 w 45"/>
              <a:gd name="T71" fmla="*/ 14 h 20"/>
              <a:gd name="T72" fmla="*/ 19 w 45"/>
              <a:gd name="T73" fmla="*/ 16 h 20"/>
              <a:gd name="T74" fmla="*/ 19 w 45"/>
              <a:gd name="T7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0">
                <a:moveTo>
                  <a:pt x="44" y="3"/>
                </a:moveTo>
                <a:lnTo>
                  <a:pt x="39" y="3"/>
                </a:lnTo>
                <a:lnTo>
                  <a:pt x="34" y="3"/>
                </a:lnTo>
                <a:lnTo>
                  <a:pt x="32" y="5"/>
                </a:lnTo>
                <a:lnTo>
                  <a:pt x="30" y="8"/>
                </a:lnTo>
                <a:lnTo>
                  <a:pt x="29" y="11"/>
                </a:lnTo>
                <a:lnTo>
                  <a:pt x="29" y="14"/>
                </a:lnTo>
                <a:lnTo>
                  <a:pt x="28" y="16"/>
                </a:lnTo>
                <a:lnTo>
                  <a:pt x="28" y="17"/>
                </a:lnTo>
                <a:lnTo>
                  <a:pt x="27" y="14"/>
                </a:lnTo>
                <a:lnTo>
                  <a:pt x="26" y="11"/>
                </a:lnTo>
                <a:lnTo>
                  <a:pt x="26" y="8"/>
                </a:lnTo>
                <a:lnTo>
                  <a:pt x="27" y="5"/>
                </a:lnTo>
                <a:lnTo>
                  <a:pt x="30" y="2"/>
                </a:lnTo>
                <a:lnTo>
                  <a:pt x="32" y="0"/>
                </a:lnTo>
                <a:lnTo>
                  <a:pt x="28" y="1"/>
                </a:lnTo>
                <a:lnTo>
                  <a:pt x="25" y="5"/>
                </a:lnTo>
                <a:lnTo>
                  <a:pt x="24" y="8"/>
                </a:lnTo>
                <a:lnTo>
                  <a:pt x="23" y="11"/>
                </a:lnTo>
                <a:lnTo>
                  <a:pt x="24" y="14"/>
                </a:lnTo>
                <a:lnTo>
                  <a:pt x="24" y="15"/>
                </a:lnTo>
                <a:lnTo>
                  <a:pt x="22" y="12"/>
                </a:lnTo>
                <a:lnTo>
                  <a:pt x="20" y="9"/>
                </a:lnTo>
                <a:lnTo>
                  <a:pt x="17" y="7"/>
                </a:lnTo>
                <a:lnTo>
                  <a:pt x="12" y="5"/>
                </a:lnTo>
                <a:lnTo>
                  <a:pt x="8" y="5"/>
                </a:lnTo>
                <a:lnTo>
                  <a:pt x="5" y="5"/>
                </a:lnTo>
                <a:lnTo>
                  <a:pt x="2" y="6"/>
                </a:lnTo>
                <a:lnTo>
                  <a:pt x="0" y="6"/>
                </a:lnTo>
                <a:lnTo>
                  <a:pt x="3" y="7"/>
                </a:lnTo>
                <a:lnTo>
                  <a:pt x="5" y="8"/>
                </a:lnTo>
                <a:lnTo>
                  <a:pt x="8" y="8"/>
                </a:lnTo>
                <a:lnTo>
                  <a:pt x="12" y="8"/>
                </a:lnTo>
                <a:lnTo>
                  <a:pt x="14" y="10"/>
                </a:lnTo>
                <a:lnTo>
                  <a:pt x="16" y="12"/>
                </a:lnTo>
                <a:lnTo>
                  <a:pt x="18" y="14"/>
                </a:lnTo>
                <a:lnTo>
                  <a:pt x="19" y="16"/>
                </a:lnTo>
                <a:lnTo>
                  <a:pt x="19"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3" name="Freeform 53"/>
          <p:cNvSpPr>
            <a:spLocks/>
          </p:cNvSpPr>
          <p:nvPr/>
        </p:nvSpPr>
        <p:spPr bwMode="auto">
          <a:xfrm>
            <a:off x="7740650" y="1589088"/>
            <a:ext cx="55563" cy="20637"/>
          </a:xfrm>
          <a:custGeom>
            <a:avLst/>
            <a:gdLst>
              <a:gd name="T0" fmla="*/ 1 w 35"/>
              <a:gd name="T1" fmla="*/ 3 h 13"/>
              <a:gd name="T2" fmla="*/ 0 w 35"/>
              <a:gd name="T3" fmla="*/ 5 h 13"/>
              <a:gd name="T4" fmla="*/ 0 w 35"/>
              <a:gd name="T5" fmla="*/ 8 h 13"/>
              <a:gd name="T6" fmla="*/ 2 w 35"/>
              <a:gd name="T7" fmla="*/ 10 h 13"/>
              <a:gd name="T8" fmla="*/ 6 w 35"/>
              <a:gd name="T9" fmla="*/ 10 h 13"/>
              <a:gd name="T10" fmla="*/ 11 w 35"/>
              <a:gd name="T11" fmla="*/ 9 h 13"/>
              <a:gd name="T12" fmla="*/ 16 w 35"/>
              <a:gd name="T13" fmla="*/ 8 h 13"/>
              <a:gd name="T14" fmla="*/ 22 w 35"/>
              <a:gd name="T15" fmla="*/ 8 h 13"/>
              <a:gd name="T16" fmla="*/ 26 w 35"/>
              <a:gd name="T17" fmla="*/ 11 h 13"/>
              <a:gd name="T18" fmla="*/ 31 w 35"/>
              <a:gd name="T19" fmla="*/ 12 h 13"/>
              <a:gd name="T20" fmla="*/ 34 w 35"/>
              <a:gd name="T21" fmla="*/ 10 h 13"/>
              <a:gd name="T22" fmla="*/ 34 w 35"/>
              <a:gd name="T23" fmla="*/ 7 h 13"/>
              <a:gd name="T24" fmla="*/ 32 w 35"/>
              <a:gd name="T25" fmla="*/ 4 h 13"/>
              <a:gd name="T26" fmla="*/ 28 w 35"/>
              <a:gd name="T27" fmla="*/ 2 h 13"/>
              <a:gd name="T28" fmla="*/ 21 w 35"/>
              <a:gd name="T29" fmla="*/ 0 h 13"/>
              <a:gd name="T30" fmla="*/ 14 w 35"/>
              <a:gd name="T31" fmla="*/ 0 h 13"/>
              <a:gd name="T32" fmla="*/ 6 w 35"/>
              <a:gd name="T33" fmla="*/ 1 h 13"/>
              <a:gd name="T34" fmla="*/ 1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1" y="3"/>
                </a:moveTo>
                <a:lnTo>
                  <a:pt x="0" y="5"/>
                </a:lnTo>
                <a:lnTo>
                  <a:pt x="0" y="8"/>
                </a:lnTo>
                <a:lnTo>
                  <a:pt x="2" y="10"/>
                </a:lnTo>
                <a:lnTo>
                  <a:pt x="6" y="10"/>
                </a:lnTo>
                <a:lnTo>
                  <a:pt x="11" y="9"/>
                </a:lnTo>
                <a:lnTo>
                  <a:pt x="16" y="8"/>
                </a:lnTo>
                <a:lnTo>
                  <a:pt x="22" y="8"/>
                </a:lnTo>
                <a:lnTo>
                  <a:pt x="26" y="11"/>
                </a:lnTo>
                <a:lnTo>
                  <a:pt x="31" y="12"/>
                </a:lnTo>
                <a:lnTo>
                  <a:pt x="34" y="10"/>
                </a:lnTo>
                <a:lnTo>
                  <a:pt x="34" y="7"/>
                </a:lnTo>
                <a:lnTo>
                  <a:pt x="32" y="4"/>
                </a:lnTo>
                <a:lnTo>
                  <a:pt x="28" y="2"/>
                </a:lnTo>
                <a:lnTo>
                  <a:pt x="21" y="0"/>
                </a:lnTo>
                <a:lnTo>
                  <a:pt x="14" y="0"/>
                </a:lnTo>
                <a:lnTo>
                  <a:pt x="6" y="1"/>
                </a:lnTo>
                <a:lnTo>
                  <a:pt x="1"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4" name="Freeform 54"/>
          <p:cNvSpPr>
            <a:spLocks/>
          </p:cNvSpPr>
          <p:nvPr/>
        </p:nvSpPr>
        <p:spPr bwMode="auto">
          <a:xfrm>
            <a:off x="7437438" y="1641475"/>
            <a:ext cx="280987" cy="266700"/>
          </a:xfrm>
          <a:custGeom>
            <a:avLst/>
            <a:gdLst>
              <a:gd name="T0" fmla="*/ 83 w 177"/>
              <a:gd name="T1" fmla="*/ 24 h 168"/>
              <a:gd name="T2" fmla="*/ 78 w 177"/>
              <a:gd name="T3" fmla="*/ 15 h 168"/>
              <a:gd name="T4" fmla="*/ 70 w 177"/>
              <a:gd name="T5" fmla="*/ 7 h 168"/>
              <a:gd name="T6" fmla="*/ 60 w 177"/>
              <a:gd name="T7" fmla="*/ 2 h 168"/>
              <a:gd name="T8" fmla="*/ 49 w 177"/>
              <a:gd name="T9" fmla="*/ 0 h 168"/>
              <a:gd name="T10" fmla="*/ 38 w 177"/>
              <a:gd name="T11" fmla="*/ 1 h 168"/>
              <a:gd name="T12" fmla="*/ 27 w 177"/>
              <a:gd name="T13" fmla="*/ 5 h 168"/>
              <a:gd name="T14" fmla="*/ 20 w 177"/>
              <a:gd name="T15" fmla="*/ 10 h 168"/>
              <a:gd name="T16" fmla="*/ 15 w 177"/>
              <a:gd name="T17" fmla="*/ 16 h 168"/>
              <a:gd name="T18" fmla="*/ 10 w 177"/>
              <a:gd name="T19" fmla="*/ 23 h 168"/>
              <a:gd name="T20" fmla="*/ 6 w 177"/>
              <a:gd name="T21" fmla="*/ 30 h 168"/>
              <a:gd name="T22" fmla="*/ 2 w 177"/>
              <a:gd name="T23" fmla="*/ 36 h 168"/>
              <a:gd name="T24" fmla="*/ 0 w 177"/>
              <a:gd name="T25" fmla="*/ 44 h 168"/>
              <a:gd name="T26" fmla="*/ 3 w 177"/>
              <a:gd name="T27" fmla="*/ 60 h 168"/>
              <a:gd name="T28" fmla="*/ 11 w 177"/>
              <a:gd name="T29" fmla="*/ 77 h 168"/>
              <a:gd name="T30" fmla="*/ 21 w 177"/>
              <a:gd name="T31" fmla="*/ 93 h 168"/>
              <a:gd name="T32" fmla="*/ 32 w 177"/>
              <a:gd name="T33" fmla="*/ 104 h 168"/>
              <a:gd name="T34" fmla="*/ 41 w 177"/>
              <a:gd name="T35" fmla="*/ 116 h 168"/>
              <a:gd name="T36" fmla="*/ 55 w 177"/>
              <a:gd name="T37" fmla="*/ 130 h 168"/>
              <a:gd name="T38" fmla="*/ 66 w 177"/>
              <a:gd name="T39" fmla="*/ 140 h 168"/>
              <a:gd name="T40" fmla="*/ 70 w 177"/>
              <a:gd name="T41" fmla="*/ 146 h 168"/>
              <a:gd name="T42" fmla="*/ 75 w 177"/>
              <a:gd name="T43" fmla="*/ 153 h 168"/>
              <a:gd name="T44" fmla="*/ 80 w 177"/>
              <a:gd name="T45" fmla="*/ 159 h 168"/>
              <a:gd name="T46" fmla="*/ 90 w 177"/>
              <a:gd name="T47" fmla="*/ 164 h 168"/>
              <a:gd name="T48" fmla="*/ 106 w 177"/>
              <a:gd name="T49" fmla="*/ 167 h 168"/>
              <a:gd name="T50" fmla="*/ 125 w 177"/>
              <a:gd name="T51" fmla="*/ 166 h 168"/>
              <a:gd name="T52" fmla="*/ 142 w 177"/>
              <a:gd name="T53" fmla="*/ 164 h 168"/>
              <a:gd name="T54" fmla="*/ 156 w 177"/>
              <a:gd name="T55" fmla="*/ 158 h 168"/>
              <a:gd name="T56" fmla="*/ 167 w 177"/>
              <a:gd name="T57" fmla="*/ 149 h 168"/>
              <a:gd name="T58" fmla="*/ 173 w 177"/>
              <a:gd name="T59" fmla="*/ 137 h 168"/>
              <a:gd name="T60" fmla="*/ 176 w 177"/>
              <a:gd name="T61" fmla="*/ 125 h 168"/>
              <a:gd name="T62" fmla="*/ 172 w 177"/>
              <a:gd name="T63" fmla="*/ 112 h 168"/>
              <a:gd name="T64" fmla="*/ 166 w 177"/>
              <a:gd name="T65" fmla="*/ 102 h 168"/>
              <a:gd name="T66" fmla="*/ 159 w 177"/>
              <a:gd name="T67" fmla="*/ 94 h 168"/>
              <a:gd name="T68" fmla="*/ 149 w 177"/>
              <a:gd name="T69" fmla="*/ 88 h 168"/>
              <a:gd name="T70" fmla="*/ 138 w 177"/>
              <a:gd name="T71" fmla="*/ 83 h 168"/>
              <a:gd name="T72" fmla="*/ 124 w 177"/>
              <a:gd name="T73" fmla="*/ 81 h 168"/>
              <a:gd name="T74" fmla="*/ 111 w 177"/>
              <a:gd name="T75" fmla="*/ 82 h 168"/>
              <a:gd name="T76" fmla="*/ 103 w 177"/>
              <a:gd name="T77" fmla="*/ 86 h 168"/>
              <a:gd name="T78" fmla="*/ 97 w 177"/>
              <a:gd name="T79" fmla="*/ 92 h 168"/>
              <a:gd name="T80" fmla="*/ 86 w 177"/>
              <a:gd name="T81" fmla="*/ 87 h 168"/>
              <a:gd name="T82" fmla="*/ 76 w 177"/>
              <a:gd name="T83" fmla="*/ 79 h 168"/>
              <a:gd name="T84" fmla="*/ 68 w 177"/>
              <a:gd name="T85" fmla="*/ 69 h 168"/>
              <a:gd name="T86" fmla="*/ 62 w 177"/>
              <a:gd name="T87" fmla="*/ 59 h 168"/>
              <a:gd name="T88" fmla="*/ 76 w 177"/>
              <a:gd name="T89" fmla="*/ 49 h 168"/>
              <a:gd name="T90" fmla="*/ 83 w 177"/>
              <a:gd name="T91" fmla="*/ 38 h 168"/>
              <a:gd name="T92" fmla="*/ 83 w 177"/>
              <a:gd name="T93"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68">
                <a:moveTo>
                  <a:pt x="83" y="24"/>
                </a:moveTo>
                <a:lnTo>
                  <a:pt x="78" y="15"/>
                </a:lnTo>
                <a:lnTo>
                  <a:pt x="70" y="7"/>
                </a:lnTo>
                <a:lnTo>
                  <a:pt x="60" y="2"/>
                </a:lnTo>
                <a:lnTo>
                  <a:pt x="49" y="0"/>
                </a:lnTo>
                <a:lnTo>
                  <a:pt x="38" y="1"/>
                </a:lnTo>
                <a:lnTo>
                  <a:pt x="27" y="5"/>
                </a:lnTo>
                <a:lnTo>
                  <a:pt x="20" y="10"/>
                </a:lnTo>
                <a:lnTo>
                  <a:pt x="15" y="16"/>
                </a:lnTo>
                <a:lnTo>
                  <a:pt x="10" y="23"/>
                </a:lnTo>
                <a:lnTo>
                  <a:pt x="6" y="30"/>
                </a:lnTo>
                <a:lnTo>
                  <a:pt x="2" y="36"/>
                </a:lnTo>
                <a:lnTo>
                  <a:pt x="0" y="44"/>
                </a:lnTo>
                <a:lnTo>
                  <a:pt x="3" y="60"/>
                </a:lnTo>
                <a:lnTo>
                  <a:pt x="11" y="77"/>
                </a:lnTo>
                <a:lnTo>
                  <a:pt x="21" y="93"/>
                </a:lnTo>
                <a:lnTo>
                  <a:pt x="32" y="104"/>
                </a:lnTo>
                <a:lnTo>
                  <a:pt x="41" y="116"/>
                </a:lnTo>
                <a:lnTo>
                  <a:pt x="55" y="130"/>
                </a:lnTo>
                <a:lnTo>
                  <a:pt x="66" y="140"/>
                </a:lnTo>
                <a:lnTo>
                  <a:pt x="70" y="146"/>
                </a:lnTo>
                <a:lnTo>
                  <a:pt x="75" y="153"/>
                </a:lnTo>
                <a:lnTo>
                  <a:pt x="80" y="159"/>
                </a:lnTo>
                <a:lnTo>
                  <a:pt x="90" y="164"/>
                </a:lnTo>
                <a:lnTo>
                  <a:pt x="106" y="167"/>
                </a:lnTo>
                <a:lnTo>
                  <a:pt x="125" y="166"/>
                </a:lnTo>
                <a:lnTo>
                  <a:pt x="142" y="164"/>
                </a:lnTo>
                <a:lnTo>
                  <a:pt x="156" y="158"/>
                </a:lnTo>
                <a:lnTo>
                  <a:pt x="167" y="149"/>
                </a:lnTo>
                <a:lnTo>
                  <a:pt x="173" y="137"/>
                </a:lnTo>
                <a:lnTo>
                  <a:pt x="176" y="125"/>
                </a:lnTo>
                <a:lnTo>
                  <a:pt x="172" y="112"/>
                </a:lnTo>
                <a:lnTo>
                  <a:pt x="166" y="102"/>
                </a:lnTo>
                <a:lnTo>
                  <a:pt x="159" y="94"/>
                </a:lnTo>
                <a:lnTo>
                  <a:pt x="149" y="88"/>
                </a:lnTo>
                <a:lnTo>
                  <a:pt x="138" y="83"/>
                </a:lnTo>
                <a:lnTo>
                  <a:pt x="124" y="81"/>
                </a:lnTo>
                <a:lnTo>
                  <a:pt x="111" y="82"/>
                </a:lnTo>
                <a:lnTo>
                  <a:pt x="103" y="86"/>
                </a:lnTo>
                <a:lnTo>
                  <a:pt x="97" y="92"/>
                </a:lnTo>
                <a:lnTo>
                  <a:pt x="86" y="87"/>
                </a:lnTo>
                <a:lnTo>
                  <a:pt x="76" y="79"/>
                </a:lnTo>
                <a:lnTo>
                  <a:pt x="68" y="69"/>
                </a:lnTo>
                <a:lnTo>
                  <a:pt x="62" y="59"/>
                </a:lnTo>
                <a:lnTo>
                  <a:pt x="76" y="49"/>
                </a:lnTo>
                <a:lnTo>
                  <a:pt x="83" y="38"/>
                </a:lnTo>
                <a:lnTo>
                  <a:pt x="83" y="24"/>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5" name="Freeform 55"/>
          <p:cNvSpPr>
            <a:spLocks/>
          </p:cNvSpPr>
          <p:nvPr/>
        </p:nvSpPr>
        <p:spPr bwMode="auto">
          <a:xfrm>
            <a:off x="7400925" y="1684338"/>
            <a:ext cx="233363" cy="347662"/>
          </a:xfrm>
          <a:custGeom>
            <a:avLst/>
            <a:gdLst>
              <a:gd name="T0" fmla="*/ 131 w 147"/>
              <a:gd name="T1" fmla="*/ 7 h 219"/>
              <a:gd name="T2" fmla="*/ 105 w 147"/>
              <a:gd name="T3" fmla="*/ 0 h 219"/>
              <a:gd name="T4" fmla="*/ 77 w 147"/>
              <a:gd name="T5" fmla="*/ 2 h 219"/>
              <a:gd name="T6" fmla="*/ 55 w 147"/>
              <a:gd name="T7" fmla="*/ 6 h 219"/>
              <a:gd name="T8" fmla="*/ 32 w 147"/>
              <a:gd name="T9" fmla="*/ 12 h 219"/>
              <a:gd name="T10" fmla="*/ 20 w 147"/>
              <a:gd name="T11" fmla="*/ 18 h 219"/>
              <a:gd name="T12" fmla="*/ 5 w 147"/>
              <a:gd name="T13" fmla="*/ 32 h 219"/>
              <a:gd name="T14" fmla="*/ 0 w 147"/>
              <a:gd name="T15" fmla="*/ 48 h 219"/>
              <a:gd name="T16" fmla="*/ 4 w 147"/>
              <a:gd name="T17" fmla="*/ 63 h 219"/>
              <a:gd name="T18" fmla="*/ 12 w 147"/>
              <a:gd name="T19" fmla="*/ 77 h 219"/>
              <a:gd name="T20" fmla="*/ 19 w 147"/>
              <a:gd name="T21" fmla="*/ 94 h 219"/>
              <a:gd name="T22" fmla="*/ 27 w 147"/>
              <a:gd name="T23" fmla="*/ 110 h 219"/>
              <a:gd name="T24" fmla="*/ 36 w 147"/>
              <a:gd name="T25" fmla="*/ 124 h 219"/>
              <a:gd name="T26" fmla="*/ 47 w 147"/>
              <a:gd name="T27" fmla="*/ 136 h 219"/>
              <a:gd name="T28" fmla="*/ 59 w 147"/>
              <a:gd name="T29" fmla="*/ 142 h 219"/>
              <a:gd name="T30" fmla="*/ 54 w 147"/>
              <a:gd name="T31" fmla="*/ 179 h 219"/>
              <a:gd name="T32" fmla="*/ 117 w 147"/>
              <a:gd name="T33" fmla="*/ 208 h 219"/>
              <a:gd name="T34" fmla="*/ 119 w 147"/>
              <a:gd name="T35" fmla="*/ 180 h 219"/>
              <a:gd name="T36" fmla="*/ 127 w 147"/>
              <a:gd name="T37" fmla="*/ 163 h 219"/>
              <a:gd name="T38" fmla="*/ 136 w 147"/>
              <a:gd name="T39" fmla="*/ 148 h 219"/>
              <a:gd name="T40" fmla="*/ 125 w 147"/>
              <a:gd name="T41" fmla="*/ 139 h 219"/>
              <a:gd name="T42" fmla="*/ 110 w 147"/>
              <a:gd name="T43" fmla="*/ 133 h 219"/>
              <a:gd name="T44" fmla="*/ 112 w 147"/>
              <a:gd name="T45" fmla="*/ 117 h 219"/>
              <a:gd name="T46" fmla="*/ 103 w 147"/>
              <a:gd name="T47" fmla="*/ 94 h 219"/>
              <a:gd name="T48" fmla="*/ 88 w 147"/>
              <a:gd name="T49" fmla="*/ 76 h 219"/>
              <a:gd name="T50" fmla="*/ 70 w 147"/>
              <a:gd name="T51" fmla="*/ 65 h 219"/>
              <a:gd name="T52" fmla="*/ 73 w 147"/>
              <a:gd name="T53" fmla="*/ 64 h 219"/>
              <a:gd name="T54" fmla="*/ 81 w 147"/>
              <a:gd name="T55" fmla="*/ 62 h 219"/>
              <a:gd name="T56" fmla="*/ 97 w 147"/>
              <a:gd name="T57" fmla="*/ 69 h 219"/>
              <a:gd name="T58" fmla="*/ 106 w 147"/>
              <a:gd name="T59" fmla="*/ 78 h 219"/>
              <a:gd name="T60" fmla="*/ 119 w 147"/>
              <a:gd name="T61" fmla="*/ 78 h 219"/>
              <a:gd name="T62" fmla="*/ 122 w 147"/>
              <a:gd name="T63" fmla="*/ 71 h 219"/>
              <a:gd name="T64" fmla="*/ 125 w 147"/>
              <a:gd name="T65" fmla="*/ 66 h 219"/>
              <a:gd name="T66" fmla="*/ 127 w 147"/>
              <a:gd name="T67" fmla="*/ 55 h 219"/>
              <a:gd name="T68" fmla="*/ 121 w 147"/>
              <a:gd name="T69" fmla="*/ 47 h 219"/>
              <a:gd name="T70" fmla="*/ 131 w 147"/>
              <a:gd name="T71" fmla="*/ 45 h 219"/>
              <a:gd name="T72" fmla="*/ 132 w 147"/>
              <a:gd name="T73" fmla="*/ 35 h 219"/>
              <a:gd name="T74" fmla="*/ 130 w 147"/>
              <a:gd name="T75" fmla="*/ 32 h 219"/>
              <a:gd name="T76" fmla="*/ 142 w 147"/>
              <a:gd name="T77" fmla="*/ 31 h 219"/>
              <a:gd name="T78" fmla="*/ 146 w 147"/>
              <a:gd name="T79" fmla="*/ 25 h 219"/>
              <a:gd name="T80" fmla="*/ 141 w 147"/>
              <a:gd name="T81" fmla="*/ 1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219">
                <a:moveTo>
                  <a:pt x="141" y="13"/>
                </a:moveTo>
                <a:lnTo>
                  <a:pt x="131" y="7"/>
                </a:lnTo>
                <a:lnTo>
                  <a:pt x="120" y="3"/>
                </a:lnTo>
                <a:lnTo>
                  <a:pt x="105" y="0"/>
                </a:lnTo>
                <a:lnTo>
                  <a:pt x="91" y="0"/>
                </a:lnTo>
                <a:lnTo>
                  <a:pt x="77" y="2"/>
                </a:lnTo>
                <a:lnTo>
                  <a:pt x="66" y="3"/>
                </a:lnTo>
                <a:lnTo>
                  <a:pt x="55" y="6"/>
                </a:lnTo>
                <a:lnTo>
                  <a:pt x="42" y="9"/>
                </a:lnTo>
                <a:lnTo>
                  <a:pt x="32" y="12"/>
                </a:lnTo>
                <a:lnTo>
                  <a:pt x="29" y="14"/>
                </a:lnTo>
                <a:lnTo>
                  <a:pt x="20" y="18"/>
                </a:lnTo>
                <a:lnTo>
                  <a:pt x="12" y="23"/>
                </a:lnTo>
                <a:lnTo>
                  <a:pt x="5" y="32"/>
                </a:lnTo>
                <a:lnTo>
                  <a:pt x="1" y="41"/>
                </a:lnTo>
                <a:lnTo>
                  <a:pt x="0" y="48"/>
                </a:lnTo>
                <a:lnTo>
                  <a:pt x="1" y="56"/>
                </a:lnTo>
                <a:lnTo>
                  <a:pt x="4" y="63"/>
                </a:lnTo>
                <a:lnTo>
                  <a:pt x="8" y="71"/>
                </a:lnTo>
                <a:lnTo>
                  <a:pt x="12" y="77"/>
                </a:lnTo>
                <a:lnTo>
                  <a:pt x="16" y="86"/>
                </a:lnTo>
                <a:lnTo>
                  <a:pt x="19" y="94"/>
                </a:lnTo>
                <a:lnTo>
                  <a:pt x="22" y="101"/>
                </a:lnTo>
                <a:lnTo>
                  <a:pt x="27" y="110"/>
                </a:lnTo>
                <a:lnTo>
                  <a:pt x="32" y="117"/>
                </a:lnTo>
                <a:lnTo>
                  <a:pt x="36" y="124"/>
                </a:lnTo>
                <a:lnTo>
                  <a:pt x="42" y="131"/>
                </a:lnTo>
                <a:lnTo>
                  <a:pt x="47" y="136"/>
                </a:lnTo>
                <a:lnTo>
                  <a:pt x="52" y="139"/>
                </a:lnTo>
                <a:lnTo>
                  <a:pt x="59" y="142"/>
                </a:lnTo>
                <a:lnTo>
                  <a:pt x="66" y="145"/>
                </a:lnTo>
                <a:lnTo>
                  <a:pt x="54" y="179"/>
                </a:lnTo>
                <a:lnTo>
                  <a:pt x="114" y="218"/>
                </a:lnTo>
                <a:lnTo>
                  <a:pt x="117" y="208"/>
                </a:lnTo>
                <a:lnTo>
                  <a:pt x="119" y="194"/>
                </a:lnTo>
                <a:lnTo>
                  <a:pt x="119" y="180"/>
                </a:lnTo>
                <a:lnTo>
                  <a:pt x="119" y="166"/>
                </a:lnTo>
                <a:lnTo>
                  <a:pt x="127" y="163"/>
                </a:lnTo>
                <a:lnTo>
                  <a:pt x="133" y="157"/>
                </a:lnTo>
                <a:lnTo>
                  <a:pt x="136" y="148"/>
                </a:lnTo>
                <a:lnTo>
                  <a:pt x="138" y="139"/>
                </a:lnTo>
                <a:lnTo>
                  <a:pt x="125" y="139"/>
                </a:lnTo>
                <a:lnTo>
                  <a:pt x="116" y="138"/>
                </a:lnTo>
                <a:lnTo>
                  <a:pt x="110" y="133"/>
                </a:lnTo>
                <a:lnTo>
                  <a:pt x="111" y="128"/>
                </a:lnTo>
                <a:lnTo>
                  <a:pt x="112" y="117"/>
                </a:lnTo>
                <a:lnTo>
                  <a:pt x="109" y="105"/>
                </a:lnTo>
                <a:lnTo>
                  <a:pt x="103" y="94"/>
                </a:lnTo>
                <a:lnTo>
                  <a:pt x="96" y="85"/>
                </a:lnTo>
                <a:lnTo>
                  <a:pt x="88" y="76"/>
                </a:lnTo>
                <a:lnTo>
                  <a:pt x="79" y="71"/>
                </a:lnTo>
                <a:lnTo>
                  <a:pt x="70" y="65"/>
                </a:lnTo>
                <a:lnTo>
                  <a:pt x="69" y="63"/>
                </a:lnTo>
                <a:lnTo>
                  <a:pt x="73" y="64"/>
                </a:lnTo>
                <a:lnTo>
                  <a:pt x="77" y="63"/>
                </a:lnTo>
                <a:lnTo>
                  <a:pt x="81" y="62"/>
                </a:lnTo>
                <a:lnTo>
                  <a:pt x="88" y="65"/>
                </a:lnTo>
                <a:lnTo>
                  <a:pt x="97" y="69"/>
                </a:lnTo>
                <a:lnTo>
                  <a:pt x="103" y="73"/>
                </a:lnTo>
                <a:lnTo>
                  <a:pt x="106" y="78"/>
                </a:lnTo>
                <a:lnTo>
                  <a:pt x="111" y="80"/>
                </a:lnTo>
                <a:lnTo>
                  <a:pt x="119" y="78"/>
                </a:lnTo>
                <a:lnTo>
                  <a:pt x="122" y="75"/>
                </a:lnTo>
                <a:lnTo>
                  <a:pt x="122" y="71"/>
                </a:lnTo>
                <a:lnTo>
                  <a:pt x="119" y="66"/>
                </a:lnTo>
                <a:lnTo>
                  <a:pt x="125" y="66"/>
                </a:lnTo>
                <a:lnTo>
                  <a:pt x="127" y="61"/>
                </a:lnTo>
                <a:lnTo>
                  <a:pt x="127" y="55"/>
                </a:lnTo>
                <a:lnTo>
                  <a:pt x="123" y="51"/>
                </a:lnTo>
                <a:lnTo>
                  <a:pt x="121" y="47"/>
                </a:lnTo>
                <a:lnTo>
                  <a:pt x="127" y="48"/>
                </a:lnTo>
                <a:lnTo>
                  <a:pt x="131" y="45"/>
                </a:lnTo>
                <a:lnTo>
                  <a:pt x="133" y="41"/>
                </a:lnTo>
                <a:lnTo>
                  <a:pt x="132" y="35"/>
                </a:lnTo>
                <a:lnTo>
                  <a:pt x="124" y="31"/>
                </a:lnTo>
                <a:lnTo>
                  <a:pt x="130" y="32"/>
                </a:lnTo>
                <a:lnTo>
                  <a:pt x="137" y="32"/>
                </a:lnTo>
                <a:lnTo>
                  <a:pt x="142" y="31"/>
                </a:lnTo>
                <a:lnTo>
                  <a:pt x="144" y="29"/>
                </a:lnTo>
                <a:lnTo>
                  <a:pt x="146" y="25"/>
                </a:lnTo>
                <a:lnTo>
                  <a:pt x="145" y="20"/>
                </a:lnTo>
                <a:lnTo>
                  <a:pt x="141"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6" name="Freeform 56"/>
          <p:cNvSpPr>
            <a:spLocks/>
          </p:cNvSpPr>
          <p:nvPr/>
        </p:nvSpPr>
        <p:spPr bwMode="auto">
          <a:xfrm>
            <a:off x="7556500" y="1900238"/>
            <a:ext cx="20638" cy="22225"/>
          </a:xfrm>
          <a:custGeom>
            <a:avLst/>
            <a:gdLst>
              <a:gd name="T0" fmla="*/ 12 w 13"/>
              <a:gd name="T1" fmla="*/ 0 h 14"/>
              <a:gd name="T2" fmla="*/ 9 w 13"/>
              <a:gd name="T3" fmla="*/ 6 h 14"/>
              <a:gd name="T4" fmla="*/ 6 w 13"/>
              <a:gd name="T5" fmla="*/ 9 h 14"/>
              <a:gd name="T6" fmla="*/ 0 w 13"/>
              <a:gd name="T7" fmla="*/ 13 h 14"/>
            </a:gdLst>
            <a:ahLst/>
            <a:cxnLst>
              <a:cxn ang="0">
                <a:pos x="T0" y="T1"/>
              </a:cxn>
              <a:cxn ang="0">
                <a:pos x="T2" y="T3"/>
              </a:cxn>
              <a:cxn ang="0">
                <a:pos x="T4" y="T5"/>
              </a:cxn>
              <a:cxn ang="0">
                <a:pos x="T6" y="T7"/>
              </a:cxn>
            </a:cxnLst>
            <a:rect l="0" t="0" r="r" b="b"/>
            <a:pathLst>
              <a:path w="13" h="14">
                <a:moveTo>
                  <a:pt x="12" y="0"/>
                </a:moveTo>
                <a:lnTo>
                  <a:pt x="9" y="6"/>
                </a:lnTo>
                <a:lnTo>
                  <a:pt x="6" y="9"/>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7" name="Freeform 57"/>
          <p:cNvSpPr>
            <a:spLocks/>
          </p:cNvSpPr>
          <p:nvPr/>
        </p:nvSpPr>
        <p:spPr bwMode="auto">
          <a:xfrm>
            <a:off x="7481888" y="1712913"/>
            <a:ext cx="119062" cy="20637"/>
          </a:xfrm>
          <a:custGeom>
            <a:avLst/>
            <a:gdLst>
              <a:gd name="T0" fmla="*/ 74 w 75"/>
              <a:gd name="T1" fmla="*/ 12 h 13"/>
              <a:gd name="T2" fmla="*/ 66 w 75"/>
              <a:gd name="T3" fmla="*/ 6 h 13"/>
              <a:gd name="T4" fmla="*/ 54 w 75"/>
              <a:gd name="T5" fmla="*/ 2 h 13"/>
              <a:gd name="T6" fmla="*/ 47 w 75"/>
              <a:gd name="T7" fmla="*/ 0 h 13"/>
              <a:gd name="T8" fmla="*/ 40 w 75"/>
              <a:gd name="T9" fmla="*/ 0 h 13"/>
              <a:gd name="T10" fmla="*/ 32 w 75"/>
              <a:gd name="T11" fmla="*/ 0 h 13"/>
              <a:gd name="T12" fmla="*/ 22 w 75"/>
              <a:gd name="T13" fmla="*/ 1 h 13"/>
              <a:gd name="T14" fmla="*/ 11 w 75"/>
              <a:gd name="T15" fmla="*/ 2 h 13"/>
              <a:gd name="T16" fmla="*/ 0 w 75"/>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
                <a:moveTo>
                  <a:pt x="74" y="12"/>
                </a:moveTo>
                <a:lnTo>
                  <a:pt x="66" y="6"/>
                </a:lnTo>
                <a:lnTo>
                  <a:pt x="54" y="2"/>
                </a:lnTo>
                <a:lnTo>
                  <a:pt x="47" y="0"/>
                </a:lnTo>
                <a:lnTo>
                  <a:pt x="40" y="0"/>
                </a:lnTo>
                <a:lnTo>
                  <a:pt x="32" y="0"/>
                </a:lnTo>
                <a:lnTo>
                  <a:pt x="22" y="1"/>
                </a:lnTo>
                <a:lnTo>
                  <a:pt x="11" y="2"/>
                </a:lnTo>
                <a:lnTo>
                  <a:pt x="0"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8" name="Freeform 58"/>
          <p:cNvSpPr>
            <a:spLocks/>
          </p:cNvSpPr>
          <p:nvPr/>
        </p:nvSpPr>
        <p:spPr bwMode="auto">
          <a:xfrm>
            <a:off x="7488238" y="1735138"/>
            <a:ext cx="101600" cy="23812"/>
          </a:xfrm>
          <a:custGeom>
            <a:avLst/>
            <a:gdLst>
              <a:gd name="T0" fmla="*/ 63 w 64"/>
              <a:gd name="T1" fmla="*/ 14 h 15"/>
              <a:gd name="T2" fmla="*/ 56 w 64"/>
              <a:gd name="T3" fmla="*/ 9 h 15"/>
              <a:gd name="T4" fmla="*/ 49 w 64"/>
              <a:gd name="T5" fmla="*/ 5 h 15"/>
              <a:gd name="T6" fmla="*/ 40 w 64"/>
              <a:gd name="T7" fmla="*/ 1 h 15"/>
              <a:gd name="T8" fmla="*/ 33 w 64"/>
              <a:gd name="T9" fmla="*/ 0 h 15"/>
              <a:gd name="T10" fmla="*/ 24 w 64"/>
              <a:gd name="T11" fmla="*/ 1 h 15"/>
              <a:gd name="T12" fmla="*/ 15 w 64"/>
              <a:gd name="T13" fmla="*/ 2 h 15"/>
              <a:gd name="T14" fmla="*/ 7 w 64"/>
              <a:gd name="T15" fmla="*/ 5 h 15"/>
              <a:gd name="T16" fmla="*/ 0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63" y="14"/>
                </a:moveTo>
                <a:lnTo>
                  <a:pt x="56" y="9"/>
                </a:lnTo>
                <a:lnTo>
                  <a:pt x="49" y="5"/>
                </a:lnTo>
                <a:lnTo>
                  <a:pt x="40" y="1"/>
                </a:lnTo>
                <a:lnTo>
                  <a:pt x="33" y="0"/>
                </a:lnTo>
                <a:lnTo>
                  <a:pt x="24" y="1"/>
                </a:lnTo>
                <a:lnTo>
                  <a:pt x="15" y="2"/>
                </a:lnTo>
                <a:lnTo>
                  <a:pt x="7" y="5"/>
                </a:lnTo>
                <a:lnTo>
                  <a:pt x="0"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9" name="Freeform 59"/>
          <p:cNvSpPr>
            <a:spLocks/>
          </p:cNvSpPr>
          <p:nvPr/>
        </p:nvSpPr>
        <p:spPr bwMode="auto">
          <a:xfrm>
            <a:off x="7508875" y="1758950"/>
            <a:ext cx="79375" cy="28575"/>
          </a:xfrm>
          <a:custGeom>
            <a:avLst/>
            <a:gdLst>
              <a:gd name="T0" fmla="*/ 49 w 50"/>
              <a:gd name="T1" fmla="*/ 17 h 18"/>
              <a:gd name="T2" fmla="*/ 44 w 50"/>
              <a:gd name="T3" fmla="*/ 12 h 18"/>
              <a:gd name="T4" fmla="*/ 37 w 50"/>
              <a:gd name="T5" fmla="*/ 6 h 18"/>
              <a:gd name="T6" fmla="*/ 28 w 50"/>
              <a:gd name="T7" fmla="*/ 3 h 18"/>
              <a:gd name="T8" fmla="*/ 17 w 50"/>
              <a:gd name="T9" fmla="*/ 0 h 18"/>
              <a:gd name="T10" fmla="*/ 7 w 50"/>
              <a:gd name="T11" fmla="*/ 0 h 18"/>
              <a:gd name="T12" fmla="*/ 0 w 50"/>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9" y="17"/>
                </a:moveTo>
                <a:lnTo>
                  <a:pt x="44" y="12"/>
                </a:lnTo>
                <a:lnTo>
                  <a:pt x="37" y="6"/>
                </a:lnTo>
                <a:lnTo>
                  <a:pt x="28" y="3"/>
                </a:lnTo>
                <a:lnTo>
                  <a:pt x="17" y="0"/>
                </a:lnTo>
                <a:lnTo>
                  <a:pt x="7" y="0"/>
                </a:lnTo>
                <a:lnTo>
                  <a:pt x="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0" name="Freeform 60"/>
          <p:cNvSpPr>
            <a:spLocks/>
          </p:cNvSpPr>
          <p:nvPr/>
        </p:nvSpPr>
        <p:spPr bwMode="auto">
          <a:xfrm>
            <a:off x="7605713" y="1709738"/>
            <a:ext cx="30162" cy="28575"/>
          </a:xfrm>
          <a:custGeom>
            <a:avLst/>
            <a:gdLst>
              <a:gd name="T0" fmla="*/ 15 w 19"/>
              <a:gd name="T1" fmla="*/ 0 h 18"/>
              <a:gd name="T2" fmla="*/ 17 w 19"/>
              <a:gd name="T3" fmla="*/ 4 h 18"/>
              <a:gd name="T4" fmla="*/ 18 w 19"/>
              <a:gd name="T5" fmla="*/ 10 h 18"/>
              <a:gd name="T6" fmla="*/ 14 w 19"/>
              <a:gd name="T7" fmla="*/ 15 h 18"/>
              <a:gd name="T8" fmla="*/ 7 w 19"/>
              <a:gd name="T9" fmla="*/ 17 h 18"/>
              <a:gd name="T10" fmla="*/ 0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15" y="0"/>
                </a:moveTo>
                <a:lnTo>
                  <a:pt x="17" y="4"/>
                </a:lnTo>
                <a:lnTo>
                  <a:pt x="18" y="10"/>
                </a:lnTo>
                <a:lnTo>
                  <a:pt x="14" y="15"/>
                </a:lnTo>
                <a:lnTo>
                  <a:pt x="7" y="17"/>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1" name="Freeform 61"/>
          <p:cNvSpPr>
            <a:spLocks/>
          </p:cNvSpPr>
          <p:nvPr/>
        </p:nvSpPr>
        <p:spPr bwMode="auto">
          <a:xfrm>
            <a:off x="7597775" y="1739900"/>
            <a:ext cx="19050" cy="22225"/>
          </a:xfrm>
          <a:custGeom>
            <a:avLst/>
            <a:gdLst>
              <a:gd name="T0" fmla="*/ 10 w 12"/>
              <a:gd name="T1" fmla="*/ 0 h 14"/>
              <a:gd name="T2" fmla="*/ 11 w 12"/>
              <a:gd name="T3" fmla="*/ 5 h 14"/>
              <a:gd name="T4" fmla="*/ 11 w 12"/>
              <a:gd name="T5" fmla="*/ 9 h 14"/>
              <a:gd name="T6" fmla="*/ 8 w 12"/>
              <a:gd name="T7" fmla="*/ 12 h 14"/>
              <a:gd name="T8" fmla="*/ 4 w 12"/>
              <a:gd name="T9" fmla="*/ 13 h 14"/>
              <a:gd name="T10" fmla="*/ 0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0" y="0"/>
                </a:moveTo>
                <a:lnTo>
                  <a:pt x="11" y="5"/>
                </a:lnTo>
                <a:lnTo>
                  <a:pt x="11" y="9"/>
                </a:lnTo>
                <a:lnTo>
                  <a:pt x="8" y="12"/>
                </a:lnTo>
                <a:lnTo>
                  <a:pt x="4" y="13"/>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2" name="Freeform 62"/>
          <p:cNvSpPr>
            <a:spLocks/>
          </p:cNvSpPr>
          <p:nvPr/>
        </p:nvSpPr>
        <p:spPr bwMode="auto">
          <a:xfrm>
            <a:off x="7567613" y="1765300"/>
            <a:ext cx="39687" cy="47625"/>
          </a:xfrm>
          <a:custGeom>
            <a:avLst/>
            <a:gdLst>
              <a:gd name="T0" fmla="*/ 21 w 25"/>
              <a:gd name="T1" fmla="*/ 0 h 30"/>
              <a:gd name="T2" fmla="*/ 23 w 25"/>
              <a:gd name="T3" fmla="*/ 4 h 30"/>
              <a:gd name="T4" fmla="*/ 24 w 25"/>
              <a:gd name="T5" fmla="*/ 8 h 30"/>
              <a:gd name="T6" fmla="*/ 24 w 25"/>
              <a:gd name="T7" fmla="*/ 11 h 30"/>
              <a:gd name="T8" fmla="*/ 22 w 25"/>
              <a:gd name="T9" fmla="*/ 15 h 30"/>
              <a:gd name="T10" fmla="*/ 17 w 25"/>
              <a:gd name="T11" fmla="*/ 16 h 30"/>
              <a:gd name="T12" fmla="*/ 19 w 25"/>
              <a:gd name="T13" fmla="*/ 19 h 30"/>
              <a:gd name="T14" fmla="*/ 18 w 25"/>
              <a:gd name="T15" fmla="*/ 24 h 30"/>
              <a:gd name="T16" fmla="*/ 15 w 25"/>
              <a:gd name="T17" fmla="*/ 28 h 30"/>
              <a:gd name="T18" fmla="*/ 9 w 25"/>
              <a:gd name="T19" fmla="*/ 29 h 30"/>
              <a:gd name="T20" fmla="*/ 4 w 25"/>
              <a:gd name="T21" fmla="*/ 29 h 30"/>
              <a:gd name="T22" fmla="*/ 0 w 25"/>
              <a:gd name="T2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0">
                <a:moveTo>
                  <a:pt x="21" y="0"/>
                </a:moveTo>
                <a:lnTo>
                  <a:pt x="23" y="4"/>
                </a:lnTo>
                <a:lnTo>
                  <a:pt x="24" y="8"/>
                </a:lnTo>
                <a:lnTo>
                  <a:pt x="24" y="11"/>
                </a:lnTo>
                <a:lnTo>
                  <a:pt x="22" y="15"/>
                </a:lnTo>
                <a:lnTo>
                  <a:pt x="17" y="16"/>
                </a:lnTo>
                <a:lnTo>
                  <a:pt x="19" y="19"/>
                </a:lnTo>
                <a:lnTo>
                  <a:pt x="18" y="24"/>
                </a:lnTo>
                <a:lnTo>
                  <a:pt x="15" y="28"/>
                </a:lnTo>
                <a:lnTo>
                  <a:pt x="9" y="29"/>
                </a:lnTo>
                <a:lnTo>
                  <a:pt x="4" y="29"/>
                </a:lnTo>
                <a:lnTo>
                  <a:pt x="0" y="2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3" name="Freeform 63"/>
          <p:cNvSpPr>
            <a:spLocks/>
          </p:cNvSpPr>
          <p:nvPr/>
        </p:nvSpPr>
        <p:spPr bwMode="auto">
          <a:xfrm>
            <a:off x="7437438" y="1682750"/>
            <a:ext cx="190500" cy="26988"/>
          </a:xfrm>
          <a:custGeom>
            <a:avLst/>
            <a:gdLst>
              <a:gd name="T0" fmla="*/ 119 w 120"/>
              <a:gd name="T1" fmla="*/ 14 h 17"/>
              <a:gd name="T2" fmla="*/ 114 w 120"/>
              <a:gd name="T3" fmla="*/ 10 h 17"/>
              <a:gd name="T4" fmla="*/ 105 w 120"/>
              <a:gd name="T5" fmla="*/ 6 h 17"/>
              <a:gd name="T6" fmla="*/ 95 w 120"/>
              <a:gd name="T7" fmla="*/ 3 h 17"/>
              <a:gd name="T8" fmla="*/ 87 w 120"/>
              <a:gd name="T9" fmla="*/ 1 h 17"/>
              <a:gd name="T10" fmla="*/ 79 w 120"/>
              <a:gd name="T11" fmla="*/ 0 h 17"/>
              <a:gd name="T12" fmla="*/ 70 w 120"/>
              <a:gd name="T13" fmla="*/ 0 h 17"/>
              <a:gd name="T14" fmla="*/ 60 w 120"/>
              <a:gd name="T15" fmla="*/ 0 h 17"/>
              <a:gd name="T16" fmla="*/ 51 w 120"/>
              <a:gd name="T17" fmla="*/ 2 h 17"/>
              <a:gd name="T18" fmla="*/ 41 w 120"/>
              <a:gd name="T19" fmla="*/ 4 h 17"/>
              <a:gd name="T20" fmla="*/ 33 w 120"/>
              <a:gd name="T21" fmla="*/ 5 h 17"/>
              <a:gd name="T22" fmla="*/ 24 w 120"/>
              <a:gd name="T23" fmla="*/ 8 h 17"/>
              <a:gd name="T24" fmla="*/ 19 w 120"/>
              <a:gd name="T25" fmla="*/ 9 h 17"/>
              <a:gd name="T26" fmla="*/ 12 w 120"/>
              <a:gd name="T27" fmla="*/ 11 h 17"/>
              <a:gd name="T28" fmla="*/ 6 w 120"/>
              <a:gd name="T29" fmla="*/ 13 h 17"/>
              <a:gd name="T30" fmla="*/ 0 w 120"/>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7">
                <a:moveTo>
                  <a:pt x="119" y="14"/>
                </a:moveTo>
                <a:lnTo>
                  <a:pt x="114" y="10"/>
                </a:lnTo>
                <a:lnTo>
                  <a:pt x="105" y="6"/>
                </a:lnTo>
                <a:lnTo>
                  <a:pt x="95" y="3"/>
                </a:lnTo>
                <a:lnTo>
                  <a:pt x="87" y="1"/>
                </a:lnTo>
                <a:lnTo>
                  <a:pt x="79" y="0"/>
                </a:lnTo>
                <a:lnTo>
                  <a:pt x="70" y="0"/>
                </a:lnTo>
                <a:lnTo>
                  <a:pt x="60" y="0"/>
                </a:lnTo>
                <a:lnTo>
                  <a:pt x="51" y="2"/>
                </a:lnTo>
                <a:lnTo>
                  <a:pt x="41" y="4"/>
                </a:lnTo>
                <a:lnTo>
                  <a:pt x="33" y="5"/>
                </a:lnTo>
                <a:lnTo>
                  <a:pt x="24" y="8"/>
                </a:lnTo>
                <a:lnTo>
                  <a:pt x="19" y="9"/>
                </a:lnTo>
                <a:lnTo>
                  <a:pt x="12" y="11"/>
                </a:lnTo>
                <a:lnTo>
                  <a:pt x="6" y="13"/>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4" name="Freeform 64"/>
          <p:cNvSpPr>
            <a:spLocks/>
          </p:cNvSpPr>
          <p:nvPr/>
        </p:nvSpPr>
        <p:spPr bwMode="auto">
          <a:xfrm>
            <a:off x="7515225" y="1782763"/>
            <a:ext cx="34925" cy="30162"/>
          </a:xfrm>
          <a:custGeom>
            <a:avLst/>
            <a:gdLst>
              <a:gd name="T0" fmla="*/ 14 w 22"/>
              <a:gd name="T1" fmla="*/ 0 h 19"/>
              <a:gd name="T2" fmla="*/ 11 w 22"/>
              <a:gd name="T3" fmla="*/ 2 h 19"/>
              <a:gd name="T4" fmla="*/ 7 w 22"/>
              <a:gd name="T5" fmla="*/ 3 h 19"/>
              <a:gd name="T6" fmla="*/ 3 w 22"/>
              <a:gd name="T7" fmla="*/ 3 h 19"/>
              <a:gd name="T8" fmla="*/ 0 w 22"/>
              <a:gd name="T9" fmla="*/ 3 h 19"/>
              <a:gd name="T10" fmla="*/ 4 w 22"/>
              <a:gd name="T11" fmla="*/ 5 h 19"/>
              <a:gd name="T12" fmla="*/ 8 w 22"/>
              <a:gd name="T13" fmla="*/ 7 h 19"/>
              <a:gd name="T14" fmla="*/ 12 w 22"/>
              <a:gd name="T15" fmla="*/ 10 h 19"/>
              <a:gd name="T16" fmla="*/ 17 w 22"/>
              <a:gd name="T17" fmla="*/ 13 h 19"/>
              <a:gd name="T18" fmla="*/ 21 w 22"/>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9">
                <a:moveTo>
                  <a:pt x="14" y="0"/>
                </a:moveTo>
                <a:lnTo>
                  <a:pt x="11" y="2"/>
                </a:lnTo>
                <a:lnTo>
                  <a:pt x="7" y="3"/>
                </a:lnTo>
                <a:lnTo>
                  <a:pt x="3" y="3"/>
                </a:lnTo>
                <a:lnTo>
                  <a:pt x="0" y="3"/>
                </a:lnTo>
                <a:lnTo>
                  <a:pt x="4" y="5"/>
                </a:lnTo>
                <a:lnTo>
                  <a:pt x="8" y="7"/>
                </a:lnTo>
                <a:lnTo>
                  <a:pt x="12" y="10"/>
                </a:lnTo>
                <a:lnTo>
                  <a:pt x="17" y="13"/>
                </a:lnTo>
                <a:lnTo>
                  <a:pt x="21"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5" name="Oval 65"/>
          <p:cNvSpPr>
            <a:spLocks noChangeArrowheads="1"/>
          </p:cNvSpPr>
          <p:nvPr/>
        </p:nvSpPr>
        <p:spPr bwMode="auto">
          <a:xfrm>
            <a:off x="7658100" y="1873250"/>
            <a:ext cx="9525" cy="7938"/>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6" name="Freeform 66"/>
          <p:cNvSpPr>
            <a:spLocks/>
          </p:cNvSpPr>
          <p:nvPr/>
        </p:nvSpPr>
        <p:spPr bwMode="auto">
          <a:xfrm>
            <a:off x="7477125" y="1655763"/>
            <a:ext cx="68263" cy="26987"/>
          </a:xfrm>
          <a:custGeom>
            <a:avLst/>
            <a:gdLst>
              <a:gd name="T0" fmla="*/ 0 w 43"/>
              <a:gd name="T1" fmla="*/ 4 h 17"/>
              <a:gd name="T2" fmla="*/ 8 w 43"/>
              <a:gd name="T3" fmla="*/ 1 h 17"/>
              <a:gd name="T4" fmla="*/ 17 w 43"/>
              <a:gd name="T5" fmla="*/ 0 h 17"/>
              <a:gd name="T6" fmla="*/ 24 w 43"/>
              <a:gd name="T7" fmla="*/ 1 h 17"/>
              <a:gd name="T8" fmla="*/ 31 w 43"/>
              <a:gd name="T9" fmla="*/ 4 h 17"/>
              <a:gd name="T10" fmla="*/ 38 w 43"/>
              <a:gd name="T11" fmla="*/ 8 h 17"/>
              <a:gd name="T12" fmla="*/ 42 w 43"/>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43" h="17">
                <a:moveTo>
                  <a:pt x="0" y="4"/>
                </a:moveTo>
                <a:lnTo>
                  <a:pt x="8" y="1"/>
                </a:lnTo>
                <a:lnTo>
                  <a:pt x="17" y="0"/>
                </a:lnTo>
                <a:lnTo>
                  <a:pt x="24" y="1"/>
                </a:lnTo>
                <a:lnTo>
                  <a:pt x="31" y="4"/>
                </a:lnTo>
                <a:lnTo>
                  <a:pt x="38" y="8"/>
                </a:lnTo>
                <a:lnTo>
                  <a:pt x="42" y="1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7" name="Freeform 67"/>
          <p:cNvSpPr>
            <a:spLocks/>
          </p:cNvSpPr>
          <p:nvPr/>
        </p:nvSpPr>
        <p:spPr bwMode="auto">
          <a:xfrm>
            <a:off x="7607300" y="1779588"/>
            <a:ext cx="80963" cy="117475"/>
          </a:xfrm>
          <a:custGeom>
            <a:avLst/>
            <a:gdLst>
              <a:gd name="T0" fmla="*/ 0 w 51"/>
              <a:gd name="T1" fmla="*/ 1 h 74"/>
              <a:gd name="T2" fmla="*/ 9 w 51"/>
              <a:gd name="T3" fmla="*/ 0 h 74"/>
              <a:gd name="T4" fmla="*/ 19 w 51"/>
              <a:gd name="T5" fmla="*/ 1 h 74"/>
              <a:gd name="T6" fmla="*/ 31 w 51"/>
              <a:gd name="T7" fmla="*/ 4 h 74"/>
              <a:gd name="T8" fmla="*/ 40 w 51"/>
              <a:gd name="T9" fmla="*/ 13 h 74"/>
              <a:gd name="T10" fmla="*/ 45 w 51"/>
              <a:gd name="T11" fmla="*/ 22 h 74"/>
              <a:gd name="T12" fmla="*/ 49 w 51"/>
              <a:gd name="T13" fmla="*/ 33 h 74"/>
              <a:gd name="T14" fmla="*/ 50 w 51"/>
              <a:gd name="T15" fmla="*/ 46 h 74"/>
              <a:gd name="T16" fmla="*/ 49 w 51"/>
              <a:gd name="T17" fmla="*/ 57 h 74"/>
              <a:gd name="T18" fmla="*/ 46 w 51"/>
              <a:gd name="T19" fmla="*/ 65 h 74"/>
              <a:gd name="T20" fmla="*/ 41 w 51"/>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4">
                <a:moveTo>
                  <a:pt x="0" y="1"/>
                </a:moveTo>
                <a:lnTo>
                  <a:pt x="9" y="0"/>
                </a:lnTo>
                <a:lnTo>
                  <a:pt x="19" y="1"/>
                </a:lnTo>
                <a:lnTo>
                  <a:pt x="31" y="4"/>
                </a:lnTo>
                <a:lnTo>
                  <a:pt x="40" y="13"/>
                </a:lnTo>
                <a:lnTo>
                  <a:pt x="45" y="22"/>
                </a:lnTo>
                <a:lnTo>
                  <a:pt x="49" y="33"/>
                </a:lnTo>
                <a:lnTo>
                  <a:pt x="50" y="46"/>
                </a:lnTo>
                <a:lnTo>
                  <a:pt x="49" y="57"/>
                </a:lnTo>
                <a:lnTo>
                  <a:pt x="46" y="65"/>
                </a:lnTo>
                <a:lnTo>
                  <a:pt x="41" y="7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8" name="AutoShape 68"/>
          <p:cNvSpPr>
            <a:spLocks noChangeArrowheads="1"/>
          </p:cNvSpPr>
          <p:nvPr/>
        </p:nvSpPr>
        <p:spPr bwMode="auto">
          <a:xfrm>
            <a:off x="649288" y="3749675"/>
            <a:ext cx="7845425" cy="2616200"/>
          </a:xfrm>
          <a:prstGeom prst="roundRect">
            <a:avLst>
              <a:gd name="adj" fmla="val 12495"/>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9" name="Rectangle 69"/>
          <p:cNvSpPr>
            <a:spLocks noChangeArrowheads="1"/>
          </p:cNvSpPr>
          <p:nvPr/>
        </p:nvSpPr>
        <p:spPr bwMode="auto">
          <a:xfrm>
            <a:off x="3140075" y="4413250"/>
            <a:ext cx="2841625" cy="9652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3200"/>
              <a:t>Cryptography</a:t>
            </a:r>
          </a:p>
          <a:p>
            <a:pPr algn="ctr"/>
            <a:r>
              <a:rPr lang="en-US" altLang="en-US" sz="3200"/>
              <a:t>Transmission</a:t>
            </a:r>
          </a:p>
        </p:txBody>
      </p:sp>
      <p:sp>
        <p:nvSpPr>
          <p:cNvPr id="10310" name="AutoShape 70"/>
          <p:cNvSpPr>
            <a:spLocks noChangeArrowheads="1"/>
          </p:cNvSpPr>
          <p:nvPr/>
        </p:nvSpPr>
        <p:spPr bwMode="auto">
          <a:xfrm>
            <a:off x="7554913" y="24066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1" name="Rectangle 71"/>
          <p:cNvSpPr>
            <a:spLocks noChangeArrowheads="1"/>
          </p:cNvSpPr>
          <p:nvPr/>
        </p:nvSpPr>
        <p:spPr bwMode="auto">
          <a:xfrm>
            <a:off x="3381375" y="2336800"/>
            <a:ext cx="2347913" cy="3095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rgbClr val="00FF00"/>
                </a:solidFill>
              </a:rPr>
              <a:t>Service Access Points</a:t>
            </a:r>
          </a:p>
        </p:txBody>
      </p:sp>
      <p:sp>
        <p:nvSpPr>
          <p:cNvPr id="10312" name="Line 72"/>
          <p:cNvSpPr>
            <a:spLocks noChangeShapeType="1"/>
          </p:cNvSpPr>
          <p:nvPr/>
        </p:nvSpPr>
        <p:spPr bwMode="auto">
          <a:xfrm>
            <a:off x="1973263" y="2490788"/>
            <a:ext cx="1187450" cy="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3" name="Line 73"/>
          <p:cNvSpPr>
            <a:spLocks noChangeShapeType="1"/>
          </p:cNvSpPr>
          <p:nvPr/>
        </p:nvSpPr>
        <p:spPr bwMode="auto">
          <a:xfrm flipH="1">
            <a:off x="5870575" y="2495550"/>
            <a:ext cx="1149350" cy="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0314" name="Object 74">
            <a:hlinkClick r:id="" action="ppaction://ole?verb=0"/>
          </p:cNvPr>
          <p:cNvGraphicFramePr>
            <a:graphicFrameLocks/>
          </p:cNvGraphicFramePr>
          <p:nvPr/>
        </p:nvGraphicFramePr>
        <p:xfrm>
          <a:off x="1008063" y="2671763"/>
          <a:ext cx="750887" cy="947737"/>
        </p:xfrm>
        <a:graphic>
          <a:graphicData uri="http://schemas.openxmlformats.org/presentationml/2006/ole">
            <mc:AlternateContent xmlns:mc="http://schemas.openxmlformats.org/markup-compatibility/2006">
              <mc:Choice xmlns:v="urn:schemas-microsoft-com:vml" Requires="v">
                <p:oleObj spid="_x0000_s10355" name="ClipArt" r:id="rId4" imgW="2558880" imgH="3533760" progId="MS_ClipArt_Gallery.2">
                  <p:embed/>
                </p:oleObj>
              </mc:Choice>
              <mc:Fallback>
                <p:oleObj name="ClipArt" r:id="rId4" imgW="2558880" imgH="3533760" progId="MS_ClipArt_Gallery.2">
                  <p:embed/>
                  <p:pic>
                    <p:nvPicPr>
                      <p:cNvPr id="0" name="Object 7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063" y="2671763"/>
                        <a:ext cx="750887" cy="9477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5" name="AutoShape 75"/>
          <p:cNvSpPr>
            <a:spLocks noChangeArrowheads="1"/>
          </p:cNvSpPr>
          <p:nvPr/>
        </p:nvSpPr>
        <p:spPr bwMode="auto">
          <a:xfrm>
            <a:off x="1293813" y="2408238"/>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0316" name="Object 76">
            <a:hlinkClick r:id="" action="ppaction://ole?verb=0"/>
          </p:cNvPr>
          <p:cNvGraphicFramePr>
            <a:graphicFrameLocks/>
          </p:cNvGraphicFramePr>
          <p:nvPr/>
        </p:nvGraphicFramePr>
        <p:xfrm>
          <a:off x="7259638" y="2781300"/>
          <a:ext cx="769937" cy="831850"/>
        </p:xfrm>
        <a:graphic>
          <a:graphicData uri="http://schemas.openxmlformats.org/presentationml/2006/ole">
            <mc:AlternateContent xmlns:mc="http://schemas.openxmlformats.org/markup-compatibility/2006">
              <mc:Choice xmlns:v="urn:schemas-microsoft-com:vml" Requires="v">
                <p:oleObj spid="_x0000_s10356" name="ClipArt" r:id="rId6" imgW="4714560" imgH="4806720" progId="MS_ClipArt_Gallery.2">
                  <p:embed/>
                </p:oleObj>
              </mc:Choice>
              <mc:Fallback>
                <p:oleObj name="ClipArt" r:id="rId6" imgW="4714560" imgH="4806720" progId="MS_ClipArt_Gallery.2">
                  <p:embed/>
                  <p:pic>
                    <p:nvPicPr>
                      <p:cNvPr id="0" name="Object 7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9638" y="2781300"/>
                        <a:ext cx="769937" cy="8318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7" name="AutoShape 77"/>
          <p:cNvSpPr>
            <a:spLocks noChangeArrowheads="1"/>
          </p:cNvSpPr>
          <p:nvPr/>
        </p:nvSpPr>
        <p:spPr bwMode="auto">
          <a:xfrm>
            <a:off x="1293813" y="36512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8" name="AutoShape 78"/>
          <p:cNvSpPr>
            <a:spLocks noChangeArrowheads="1"/>
          </p:cNvSpPr>
          <p:nvPr/>
        </p:nvSpPr>
        <p:spPr bwMode="auto">
          <a:xfrm>
            <a:off x="7567613" y="36512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9" name="AutoShape 79"/>
          <p:cNvSpPr>
            <a:spLocks noChangeArrowheads="1"/>
          </p:cNvSpPr>
          <p:nvPr/>
        </p:nvSpPr>
        <p:spPr bwMode="auto">
          <a:xfrm flipH="1">
            <a:off x="2043113" y="1601788"/>
            <a:ext cx="2528887" cy="542925"/>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0" name="AutoShape 80"/>
          <p:cNvSpPr>
            <a:spLocks noChangeArrowheads="1"/>
          </p:cNvSpPr>
          <p:nvPr/>
        </p:nvSpPr>
        <p:spPr bwMode="auto">
          <a:xfrm>
            <a:off x="4572000" y="1601788"/>
            <a:ext cx="2500313" cy="542925"/>
          </a:xfrm>
          <a:prstGeom prst="rightArrow">
            <a:avLst>
              <a:gd name="adj1" fmla="val 75000"/>
              <a:gd name="adj2" fmla="val 230285"/>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1" name="Rectangle 81"/>
          <p:cNvSpPr>
            <a:spLocks noChangeArrowheads="1"/>
          </p:cNvSpPr>
          <p:nvPr/>
        </p:nvSpPr>
        <p:spPr bwMode="auto">
          <a:xfrm>
            <a:off x="3308350" y="1717675"/>
            <a:ext cx="2520950"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Political arguments</a:t>
            </a:r>
          </a:p>
        </p:txBody>
      </p:sp>
      <p:grpSp>
        <p:nvGrpSpPr>
          <p:cNvPr id="10324" name="Group 84"/>
          <p:cNvGrpSpPr>
            <a:grpSpLocks/>
          </p:cNvGrpSpPr>
          <p:nvPr/>
        </p:nvGrpSpPr>
        <p:grpSpPr bwMode="auto">
          <a:xfrm>
            <a:off x="2043113" y="2884488"/>
            <a:ext cx="5029200" cy="542925"/>
            <a:chOff x="1287" y="1817"/>
            <a:chExt cx="3168" cy="342"/>
          </a:xfrm>
        </p:grpSpPr>
        <p:sp>
          <p:nvSpPr>
            <p:cNvPr id="10322" name="AutoShape 82"/>
            <p:cNvSpPr>
              <a:spLocks noChangeArrowheads="1"/>
            </p:cNvSpPr>
            <p:nvPr/>
          </p:nvSpPr>
          <p:spPr bwMode="auto">
            <a:xfrm flipH="1">
              <a:off x="1287" y="1817"/>
              <a:ext cx="1593" cy="342"/>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3" name="AutoShape 83"/>
            <p:cNvSpPr>
              <a:spLocks noChangeArrowheads="1"/>
            </p:cNvSpPr>
            <p:nvPr/>
          </p:nvSpPr>
          <p:spPr bwMode="auto">
            <a:xfrm>
              <a:off x="2880" y="1817"/>
              <a:ext cx="1575" cy="342"/>
            </a:xfrm>
            <a:prstGeom prst="rightArrow">
              <a:avLst>
                <a:gd name="adj1" fmla="val 75000"/>
                <a:gd name="adj2" fmla="val 230284"/>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325" name="Rectangle 85"/>
          <p:cNvSpPr>
            <a:spLocks noChangeArrowheads="1"/>
          </p:cNvSpPr>
          <p:nvPr/>
        </p:nvSpPr>
        <p:spPr bwMode="auto">
          <a:xfrm>
            <a:off x="2857500" y="2959100"/>
            <a:ext cx="3402013" cy="4206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6" name="Rectangle 86"/>
          <p:cNvSpPr>
            <a:spLocks noChangeArrowheads="1"/>
          </p:cNvSpPr>
          <p:nvPr/>
        </p:nvSpPr>
        <p:spPr bwMode="auto">
          <a:xfrm>
            <a:off x="2857500" y="2987675"/>
            <a:ext cx="342741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Single language messages</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0303" y="466725"/>
            <a:ext cx="3652924" cy="592470"/>
          </a:xfrm>
        </p:spPr>
        <p:txBody>
          <a:bodyPr/>
          <a:lstStyle/>
          <a:p>
            <a:r>
              <a:rPr lang="en-US" dirty="0" smtClean="0"/>
              <a:t>Web </a:t>
            </a:r>
            <a:r>
              <a:rPr lang="en-US" dirty="0" smtClean="0"/>
              <a:t>security (2)</a:t>
            </a:r>
            <a:endParaRPr lang="en-US" dirty="0"/>
          </a:p>
        </p:txBody>
      </p:sp>
      <p:sp>
        <p:nvSpPr>
          <p:cNvPr id="3" name="Slide Number Placeholder 2"/>
          <p:cNvSpPr>
            <a:spLocks noGrp="1"/>
          </p:cNvSpPr>
          <p:nvPr>
            <p:ph type="sldNum" sz="quarter" idx="10"/>
          </p:nvPr>
        </p:nvSpPr>
        <p:spPr/>
        <p:txBody>
          <a:bodyPr/>
          <a:lstStyle/>
          <a:p>
            <a:fld id="{E2B10E51-AA3A-474E-AF6D-D10AC108B800}" type="slidenum">
              <a:rPr lang="en-US" altLang="en-US" smtClean="0"/>
              <a:pPr/>
              <a:t>40</a:t>
            </a:fld>
            <a:endParaRPr lang="en-US" altLang="en-US"/>
          </a:p>
        </p:txBody>
      </p:sp>
      <p:sp>
        <p:nvSpPr>
          <p:cNvPr id="4" name="TextBox 3"/>
          <p:cNvSpPr txBox="1"/>
          <p:nvPr/>
        </p:nvSpPr>
        <p:spPr>
          <a:xfrm>
            <a:off x="776288" y="1225689"/>
            <a:ext cx="7627483" cy="3970318"/>
          </a:xfrm>
          <a:prstGeom prst="rect">
            <a:avLst/>
          </a:prstGeom>
          <a:noFill/>
        </p:spPr>
        <p:txBody>
          <a:bodyPr wrap="square" rtlCol="0">
            <a:spAutoFit/>
          </a:bodyPr>
          <a:lstStyle/>
          <a:p>
            <a:pPr marL="342900" indent="-342900">
              <a:lnSpc>
                <a:spcPct val="150000"/>
              </a:lnSpc>
              <a:buFont typeface="Wingdings" panose="05000000000000000000" pitchFamily="2" charset="2"/>
              <a:buChar char="§"/>
            </a:pPr>
            <a:r>
              <a:rPr lang="en-US" sz="2400" dirty="0" smtClean="0"/>
              <a:t>Cookies are too insecure for sensitive interactive transactions such as web banking</a:t>
            </a:r>
            <a:endParaRPr lang="en-US" sz="2400" dirty="0" smtClean="0"/>
          </a:p>
          <a:p>
            <a:pPr marL="342900" indent="-342900">
              <a:lnSpc>
                <a:spcPct val="150000"/>
              </a:lnSpc>
              <a:buFont typeface="Wingdings" panose="05000000000000000000" pitchFamily="2" charset="2"/>
              <a:buChar char="§"/>
            </a:pPr>
            <a:r>
              <a:rPr lang="en-US" sz="2400" dirty="0" smtClean="0">
                <a:solidFill>
                  <a:srgbClr val="FFFF00"/>
                </a:solidFill>
              </a:rPr>
              <a:t>Use a connection oriented web protocol (HTTPS)</a:t>
            </a:r>
            <a:br>
              <a:rPr lang="en-US" sz="2400" dirty="0" smtClean="0">
                <a:solidFill>
                  <a:srgbClr val="FFFF00"/>
                </a:solidFill>
              </a:rPr>
            </a:br>
            <a:r>
              <a:rPr lang="en-US" sz="2400" dirty="0" smtClean="0">
                <a:solidFill>
                  <a:srgbClr val="FFFF00"/>
                </a:solidFill>
              </a:rPr>
              <a:t>for all personalized transactions</a:t>
            </a:r>
            <a:endParaRPr lang="en-US" sz="2400" dirty="0" smtClean="0">
              <a:solidFill>
                <a:srgbClr val="FFFF00"/>
              </a:solidFill>
            </a:endParaRPr>
          </a:p>
          <a:p>
            <a:pPr marL="342900" indent="-342900">
              <a:lnSpc>
                <a:spcPct val="150000"/>
              </a:lnSpc>
              <a:buFont typeface="Wingdings" panose="05000000000000000000" pitchFamily="2" charset="2"/>
              <a:buChar char="§"/>
            </a:pPr>
            <a:r>
              <a:rPr lang="en-US" sz="2400" dirty="0" smtClean="0">
                <a:solidFill>
                  <a:srgbClr val="F57B49"/>
                </a:solidFill>
              </a:rPr>
              <a:t>Encrypt the PDUs</a:t>
            </a:r>
            <a:endParaRPr lang="en-US" sz="2400" dirty="0" smtClean="0">
              <a:solidFill>
                <a:srgbClr val="F57B49"/>
              </a:solidFill>
            </a:endParaRPr>
          </a:p>
          <a:p>
            <a:pPr>
              <a:lnSpc>
                <a:spcPct val="150000"/>
              </a:lnSpc>
            </a:pPr>
            <a:endParaRPr lang="en-US" sz="2400" dirty="0" smtClean="0">
              <a:solidFill>
                <a:srgbClr val="F57B49"/>
              </a:solidFill>
            </a:endParaRPr>
          </a:p>
          <a:p>
            <a:pPr>
              <a:lnSpc>
                <a:spcPct val="150000"/>
              </a:lnSpc>
            </a:pPr>
            <a:endParaRPr lang="en-US" sz="2400" dirty="0"/>
          </a:p>
        </p:txBody>
      </p:sp>
    </p:spTree>
    <p:extLst>
      <p:ext uri="{BB962C8B-B14F-4D97-AF65-F5344CB8AC3E}">
        <p14:creationId xmlns:p14="http://schemas.microsoft.com/office/powerpoint/2010/main" val="31663926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lide Number Placeholder 2"/>
          <p:cNvSpPr>
            <a:spLocks noGrp="1"/>
          </p:cNvSpPr>
          <p:nvPr>
            <p:ph type="sldNum" sz="quarter" idx="10"/>
          </p:nvPr>
        </p:nvSpPr>
        <p:spPr/>
        <p:txBody>
          <a:bodyPr/>
          <a:lstStyle/>
          <a:p>
            <a:fld id="{B3A807F0-220C-4540-8051-56BDD25A1C0F}" type="slidenum">
              <a:rPr lang="en-US" altLang="en-US"/>
              <a:pPr/>
              <a:t>5</a:t>
            </a:fld>
            <a:endParaRPr lang="en-US" altLang="en-US"/>
          </a:p>
        </p:txBody>
      </p:sp>
      <p:sp>
        <p:nvSpPr>
          <p:cNvPr id="11266" name="Rectangle 2"/>
          <p:cNvSpPr>
            <a:spLocks noGrp="1" noChangeArrowheads="1"/>
          </p:cNvSpPr>
          <p:nvPr>
            <p:ph type="title"/>
          </p:nvPr>
        </p:nvSpPr>
        <p:spPr>
          <a:xfrm>
            <a:off x="1579563" y="185738"/>
            <a:ext cx="5994400" cy="708025"/>
          </a:xfrm>
          <a:noFill/>
          <a:ln/>
        </p:spPr>
        <p:txBody>
          <a:bodyPr/>
          <a:lstStyle/>
          <a:p>
            <a:r>
              <a:rPr lang="en-US" altLang="en-US" sz="4400"/>
              <a:t>A diplomatic negotiation</a:t>
            </a:r>
          </a:p>
        </p:txBody>
      </p:sp>
      <p:sp>
        <p:nvSpPr>
          <p:cNvPr id="11267" name="Freeform 3"/>
          <p:cNvSpPr>
            <a:spLocks/>
          </p:cNvSpPr>
          <p:nvPr/>
        </p:nvSpPr>
        <p:spPr bwMode="auto">
          <a:xfrm>
            <a:off x="1104900" y="1844675"/>
            <a:ext cx="679450" cy="425450"/>
          </a:xfrm>
          <a:custGeom>
            <a:avLst/>
            <a:gdLst>
              <a:gd name="T0" fmla="*/ 76 w 428"/>
              <a:gd name="T1" fmla="*/ 267 h 268"/>
              <a:gd name="T2" fmla="*/ 45 w 428"/>
              <a:gd name="T3" fmla="*/ 232 h 268"/>
              <a:gd name="T4" fmla="*/ 17 w 428"/>
              <a:gd name="T5" fmla="*/ 199 h 268"/>
              <a:gd name="T6" fmla="*/ 2 w 428"/>
              <a:gd name="T7" fmla="*/ 180 h 268"/>
              <a:gd name="T8" fmla="*/ 0 w 428"/>
              <a:gd name="T9" fmla="*/ 168 h 268"/>
              <a:gd name="T10" fmla="*/ 7 w 428"/>
              <a:gd name="T11" fmla="*/ 152 h 268"/>
              <a:gd name="T12" fmla="*/ 28 w 428"/>
              <a:gd name="T13" fmla="*/ 121 h 268"/>
              <a:gd name="T14" fmla="*/ 46 w 428"/>
              <a:gd name="T15" fmla="*/ 98 h 268"/>
              <a:gd name="T16" fmla="*/ 61 w 428"/>
              <a:gd name="T17" fmla="*/ 76 h 268"/>
              <a:gd name="T18" fmla="*/ 68 w 428"/>
              <a:gd name="T19" fmla="*/ 61 h 268"/>
              <a:gd name="T20" fmla="*/ 71 w 428"/>
              <a:gd name="T21" fmla="*/ 47 h 268"/>
              <a:gd name="T22" fmla="*/ 72 w 428"/>
              <a:gd name="T23" fmla="*/ 30 h 268"/>
              <a:gd name="T24" fmla="*/ 76 w 428"/>
              <a:gd name="T25" fmla="*/ 18 h 268"/>
              <a:gd name="T26" fmla="*/ 83 w 428"/>
              <a:gd name="T27" fmla="*/ 10 h 268"/>
              <a:gd name="T28" fmla="*/ 96 w 428"/>
              <a:gd name="T29" fmla="*/ 7 h 268"/>
              <a:gd name="T30" fmla="*/ 114 w 428"/>
              <a:gd name="T31" fmla="*/ 8 h 268"/>
              <a:gd name="T32" fmla="*/ 123 w 428"/>
              <a:gd name="T33" fmla="*/ 10 h 268"/>
              <a:gd name="T34" fmla="*/ 136 w 428"/>
              <a:gd name="T35" fmla="*/ 7 h 268"/>
              <a:gd name="T36" fmla="*/ 149 w 428"/>
              <a:gd name="T37" fmla="*/ 0 h 268"/>
              <a:gd name="T38" fmla="*/ 182 w 428"/>
              <a:gd name="T39" fmla="*/ 12 h 268"/>
              <a:gd name="T40" fmla="*/ 207 w 428"/>
              <a:gd name="T41" fmla="*/ 13 h 268"/>
              <a:gd name="T42" fmla="*/ 253 w 428"/>
              <a:gd name="T43" fmla="*/ 28 h 268"/>
              <a:gd name="T44" fmla="*/ 303 w 428"/>
              <a:gd name="T45" fmla="*/ 38 h 268"/>
              <a:gd name="T46" fmla="*/ 337 w 428"/>
              <a:gd name="T47" fmla="*/ 27 h 268"/>
              <a:gd name="T48" fmla="*/ 359 w 428"/>
              <a:gd name="T49" fmla="*/ 24 h 268"/>
              <a:gd name="T50" fmla="*/ 372 w 428"/>
              <a:gd name="T51" fmla="*/ 26 h 268"/>
              <a:gd name="T52" fmla="*/ 381 w 428"/>
              <a:gd name="T53" fmla="*/ 28 h 268"/>
              <a:gd name="T54" fmla="*/ 388 w 428"/>
              <a:gd name="T55" fmla="*/ 32 h 268"/>
              <a:gd name="T56" fmla="*/ 393 w 428"/>
              <a:gd name="T57" fmla="*/ 38 h 268"/>
              <a:gd name="T58" fmla="*/ 395 w 428"/>
              <a:gd name="T59" fmla="*/ 45 h 268"/>
              <a:gd name="T60" fmla="*/ 394 w 428"/>
              <a:gd name="T61" fmla="*/ 57 h 268"/>
              <a:gd name="T62" fmla="*/ 392 w 428"/>
              <a:gd name="T63" fmla="*/ 67 h 268"/>
              <a:gd name="T64" fmla="*/ 391 w 428"/>
              <a:gd name="T65" fmla="*/ 79 h 268"/>
              <a:gd name="T66" fmla="*/ 390 w 428"/>
              <a:gd name="T67" fmla="*/ 94 h 268"/>
              <a:gd name="T68" fmla="*/ 392 w 428"/>
              <a:gd name="T69" fmla="*/ 106 h 268"/>
              <a:gd name="T70" fmla="*/ 395 w 428"/>
              <a:gd name="T71" fmla="*/ 119 h 268"/>
              <a:gd name="T72" fmla="*/ 401 w 428"/>
              <a:gd name="T73" fmla="*/ 135 h 268"/>
              <a:gd name="T74" fmla="*/ 414 w 428"/>
              <a:gd name="T75" fmla="*/ 165 h 268"/>
              <a:gd name="T76" fmla="*/ 427 w 428"/>
              <a:gd name="T77" fmla="*/ 198 h 268"/>
              <a:gd name="T78" fmla="*/ 423 w 428"/>
              <a:gd name="T79" fmla="*/ 237 h 268"/>
              <a:gd name="T80" fmla="*/ 406 w 428"/>
              <a:gd name="T81" fmla="*/ 266 h 268"/>
              <a:gd name="T82" fmla="*/ 76 w 428"/>
              <a:gd name="T8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8" h="268">
                <a:moveTo>
                  <a:pt x="76" y="267"/>
                </a:moveTo>
                <a:lnTo>
                  <a:pt x="45" y="232"/>
                </a:lnTo>
                <a:lnTo>
                  <a:pt x="17" y="199"/>
                </a:lnTo>
                <a:lnTo>
                  <a:pt x="2" y="180"/>
                </a:lnTo>
                <a:lnTo>
                  <a:pt x="0" y="168"/>
                </a:lnTo>
                <a:lnTo>
                  <a:pt x="7" y="152"/>
                </a:lnTo>
                <a:lnTo>
                  <a:pt x="28" y="121"/>
                </a:lnTo>
                <a:lnTo>
                  <a:pt x="46" y="98"/>
                </a:lnTo>
                <a:lnTo>
                  <a:pt x="61" y="76"/>
                </a:lnTo>
                <a:lnTo>
                  <a:pt x="68" y="61"/>
                </a:lnTo>
                <a:lnTo>
                  <a:pt x="71" y="47"/>
                </a:lnTo>
                <a:lnTo>
                  <a:pt x="72" y="30"/>
                </a:lnTo>
                <a:lnTo>
                  <a:pt x="76" y="18"/>
                </a:lnTo>
                <a:lnTo>
                  <a:pt x="83" y="10"/>
                </a:lnTo>
                <a:lnTo>
                  <a:pt x="96" y="7"/>
                </a:lnTo>
                <a:lnTo>
                  <a:pt x="114" y="8"/>
                </a:lnTo>
                <a:lnTo>
                  <a:pt x="123" y="10"/>
                </a:lnTo>
                <a:lnTo>
                  <a:pt x="136" y="7"/>
                </a:lnTo>
                <a:lnTo>
                  <a:pt x="149" y="0"/>
                </a:lnTo>
                <a:lnTo>
                  <a:pt x="182" y="12"/>
                </a:lnTo>
                <a:lnTo>
                  <a:pt x="207" y="13"/>
                </a:lnTo>
                <a:lnTo>
                  <a:pt x="253" y="28"/>
                </a:lnTo>
                <a:lnTo>
                  <a:pt x="303" y="38"/>
                </a:lnTo>
                <a:lnTo>
                  <a:pt x="337" y="27"/>
                </a:lnTo>
                <a:lnTo>
                  <a:pt x="359" y="24"/>
                </a:lnTo>
                <a:lnTo>
                  <a:pt x="372" y="26"/>
                </a:lnTo>
                <a:lnTo>
                  <a:pt x="381" y="28"/>
                </a:lnTo>
                <a:lnTo>
                  <a:pt x="388" y="32"/>
                </a:lnTo>
                <a:lnTo>
                  <a:pt x="393" y="38"/>
                </a:lnTo>
                <a:lnTo>
                  <a:pt x="395" y="45"/>
                </a:lnTo>
                <a:lnTo>
                  <a:pt x="394" y="57"/>
                </a:lnTo>
                <a:lnTo>
                  <a:pt x="392" y="67"/>
                </a:lnTo>
                <a:lnTo>
                  <a:pt x="391" y="79"/>
                </a:lnTo>
                <a:lnTo>
                  <a:pt x="390" y="94"/>
                </a:lnTo>
                <a:lnTo>
                  <a:pt x="392" y="106"/>
                </a:lnTo>
                <a:lnTo>
                  <a:pt x="395" y="119"/>
                </a:lnTo>
                <a:lnTo>
                  <a:pt x="401" y="135"/>
                </a:lnTo>
                <a:lnTo>
                  <a:pt x="414" y="165"/>
                </a:lnTo>
                <a:lnTo>
                  <a:pt x="427" y="198"/>
                </a:lnTo>
                <a:lnTo>
                  <a:pt x="423" y="237"/>
                </a:lnTo>
                <a:lnTo>
                  <a:pt x="406" y="266"/>
                </a:lnTo>
                <a:lnTo>
                  <a:pt x="76" y="267"/>
                </a:lnTo>
              </a:path>
            </a:pathLst>
          </a:custGeom>
          <a:solidFill>
            <a:srgbClr val="AD6900"/>
          </a:solidFill>
          <a:ln w="12700" cap="rnd" cmpd="sng">
            <a:solidFill>
              <a:srgbClr val="AD6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68" name="Freeform 4"/>
          <p:cNvSpPr>
            <a:spLocks/>
          </p:cNvSpPr>
          <p:nvPr/>
        </p:nvSpPr>
        <p:spPr bwMode="auto">
          <a:xfrm>
            <a:off x="1322388" y="1839913"/>
            <a:ext cx="141287" cy="157162"/>
          </a:xfrm>
          <a:custGeom>
            <a:avLst/>
            <a:gdLst>
              <a:gd name="T0" fmla="*/ 12 w 89"/>
              <a:gd name="T1" fmla="*/ 0 h 99"/>
              <a:gd name="T2" fmla="*/ 6 w 89"/>
              <a:gd name="T3" fmla="*/ 23 h 99"/>
              <a:gd name="T4" fmla="*/ 0 w 89"/>
              <a:gd name="T5" fmla="*/ 57 h 99"/>
              <a:gd name="T6" fmla="*/ 2 w 89"/>
              <a:gd name="T7" fmla="*/ 98 h 99"/>
              <a:gd name="T8" fmla="*/ 14 w 89"/>
              <a:gd name="T9" fmla="*/ 84 h 99"/>
              <a:gd name="T10" fmla="*/ 27 w 89"/>
              <a:gd name="T11" fmla="*/ 70 h 99"/>
              <a:gd name="T12" fmla="*/ 47 w 89"/>
              <a:gd name="T13" fmla="*/ 50 h 99"/>
              <a:gd name="T14" fmla="*/ 68 w 89"/>
              <a:gd name="T15" fmla="*/ 72 h 99"/>
              <a:gd name="T16" fmla="*/ 88 w 89"/>
              <a:gd name="T17" fmla="*/ 93 h 99"/>
              <a:gd name="T18" fmla="*/ 81 w 89"/>
              <a:gd name="T19" fmla="*/ 69 h 99"/>
              <a:gd name="T20" fmla="*/ 80 w 89"/>
              <a:gd name="T21" fmla="*/ 39 h 99"/>
              <a:gd name="T22" fmla="*/ 67 w 89"/>
              <a:gd name="T23" fmla="*/ 13 h 99"/>
              <a:gd name="T24" fmla="*/ 66 w 89"/>
              <a:gd name="T25" fmla="*/ 24 h 99"/>
              <a:gd name="T26" fmla="*/ 50 w 89"/>
              <a:gd name="T27" fmla="*/ 32 h 99"/>
              <a:gd name="T28" fmla="*/ 25 w 89"/>
              <a:gd name="T29" fmla="*/ 19 h 99"/>
              <a:gd name="T30" fmla="*/ 12 w 89"/>
              <a:gd name="T3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99">
                <a:moveTo>
                  <a:pt x="12" y="0"/>
                </a:moveTo>
                <a:lnTo>
                  <a:pt x="6" y="23"/>
                </a:lnTo>
                <a:lnTo>
                  <a:pt x="0" y="57"/>
                </a:lnTo>
                <a:lnTo>
                  <a:pt x="2" y="98"/>
                </a:lnTo>
                <a:lnTo>
                  <a:pt x="14" y="84"/>
                </a:lnTo>
                <a:lnTo>
                  <a:pt x="27" y="70"/>
                </a:lnTo>
                <a:lnTo>
                  <a:pt x="47" y="50"/>
                </a:lnTo>
                <a:lnTo>
                  <a:pt x="68" y="72"/>
                </a:lnTo>
                <a:lnTo>
                  <a:pt x="88" y="93"/>
                </a:lnTo>
                <a:lnTo>
                  <a:pt x="81" y="69"/>
                </a:lnTo>
                <a:lnTo>
                  <a:pt x="80" y="39"/>
                </a:lnTo>
                <a:lnTo>
                  <a:pt x="67" y="13"/>
                </a:lnTo>
                <a:lnTo>
                  <a:pt x="66" y="24"/>
                </a:lnTo>
                <a:lnTo>
                  <a:pt x="50" y="32"/>
                </a:lnTo>
                <a:lnTo>
                  <a:pt x="25" y="19"/>
                </a:lnTo>
                <a:lnTo>
                  <a:pt x="12" y="0"/>
                </a:lnTo>
              </a:path>
            </a:pathLst>
          </a:custGeom>
          <a:solidFill>
            <a:schemeClr val="tx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69" name="Freeform 5"/>
          <p:cNvSpPr>
            <a:spLocks/>
          </p:cNvSpPr>
          <p:nvPr/>
        </p:nvSpPr>
        <p:spPr bwMode="auto">
          <a:xfrm>
            <a:off x="1344613" y="1892300"/>
            <a:ext cx="98425" cy="374650"/>
          </a:xfrm>
          <a:custGeom>
            <a:avLst/>
            <a:gdLst>
              <a:gd name="T0" fmla="*/ 16 w 62"/>
              <a:gd name="T1" fmla="*/ 17 h 236"/>
              <a:gd name="T2" fmla="*/ 35 w 62"/>
              <a:gd name="T3" fmla="*/ 0 h 236"/>
              <a:gd name="T4" fmla="*/ 48 w 62"/>
              <a:gd name="T5" fmla="*/ 18 h 236"/>
              <a:gd name="T6" fmla="*/ 38 w 62"/>
              <a:gd name="T7" fmla="*/ 45 h 236"/>
              <a:gd name="T8" fmla="*/ 50 w 62"/>
              <a:gd name="T9" fmla="*/ 77 h 236"/>
              <a:gd name="T10" fmla="*/ 61 w 62"/>
              <a:gd name="T11" fmla="*/ 98 h 236"/>
              <a:gd name="T12" fmla="*/ 50 w 62"/>
              <a:gd name="T13" fmla="*/ 152 h 236"/>
              <a:gd name="T14" fmla="*/ 38 w 62"/>
              <a:gd name="T15" fmla="*/ 235 h 236"/>
              <a:gd name="T16" fmla="*/ 23 w 62"/>
              <a:gd name="T17" fmla="*/ 235 h 236"/>
              <a:gd name="T18" fmla="*/ 7 w 62"/>
              <a:gd name="T19" fmla="*/ 152 h 236"/>
              <a:gd name="T20" fmla="*/ 0 w 62"/>
              <a:gd name="T21" fmla="*/ 97 h 236"/>
              <a:gd name="T22" fmla="*/ 9 w 62"/>
              <a:gd name="T23" fmla="*/ 76 h 236"/>
              <a:gd name="T24" fmla="*/ 24 w 62"/>
              <a:gd name="T25" fmla="*/ 44 h 236"/>
              <a:gd name="T26" fmla="*/ 16 w 62"/>
              <a:gd name="T27" fmla="*/ 1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6">
                <a:moveTo>
                  <a:pt x="16" y="17"/>
                </a:moveTo>
                <a:lnTo>
                  <a:pt x="35" y="0"/>
                </a:lnTo>
                <a:lnTo>
                  <a:pt x="48" y="18"/>
                </a:lnTo>
                <a:lnTo>
                  <a:pt x="38" y="45"/>
                </a:lnTo>
                <a:lnTo>
                  <a:pt x="50" y="77"/>
                </a:lnTo>
                <a:lnTo>
                  <a:pt x="61" y="98"/>
                </a:lnTo>
                <a:lnTo>
                  <a:pt x="50" y="152"/>
                </a:lnTo>
                <a:lnTo>
                  <a:pt x="38" y="235"/>
                </a:lnTo>
                <a:lnTo>
                  <a:pt x="23" y="235"/>
                </a:lnTo>
                <a:lnTo>
                  <a:pt x="7" y="152"/>
                </a:lnTo>
                <a:lnTo>
                  <a:pt x="0" y="97"/>
                </a:lnTo>
                <a:lnTo>
                  <a:pt x="9" y="76"/>
                </a:lnTo>
                <a:lnTo>
                  <a:pt x="24" y="44"/>
                </a:lnTo>
                <a:lnTo>
                  <a:pt x="16" y="17"/>
                </a:lnTo>
              </a:path>
            </a:pathLst>
          </a:custGeom>
          <a:solidFill>
            <a:srgbClr val="00FF00"/>
          </a:solidFill>
          <a:ln w="12700" cap="rnd" cmpd="sng">
            <a:solidFill>
              <a:srgbClr val="00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0" name="Freeform 6"/>
          <p:cNvSpPr>
            <a:spLocks/>
          </p:cNvSpPr>
          <p:nvPr/>
        </p:nvSpPr>
        <p:spPr bwMode="auto">
          <a:xfrm>
            <a:off x="1673225" y="1941513"/>
            <a:ext cx="14288" cy="36512"/>
          </a:xfrm>
          <a:custGeom>
            <a:avLst/>
            <a:gdLst>
              <a:gd name="T0" fmla="*/ 6 w 9"/>
              <a:gd name="T1" fmla="*/ 0 h 23"/>
              <a:gd name="T2" fmla="*/ 8 w 9"/>
              <a:gd name="T3" fmla="*/ 4 h 23"/>
              <a:gd name="T4" fmla="*/ 7 w 9"/>
              <a:gd name="T5" fmla="*/ 10 h 23"/>
              <a:gd name="T6" fmla="*/ 4 w 9"/>
              <a:gd name="T7" fmla="*/ 17 h 23"/>
              <a:gd name="T8" fmla="*/ 0 w 9"/>
              <a:gd name="T9" fmla="*/ 22 h 23"/>
            </a:gdLst>
            <a:ahLst/>
            <a:cxnLst>
              <a:cxn ang="0">
                <a:pos x="T0" y="T1"/>
              </a:cxn>
              <a:cxn ang="0">
                <a:pos x="T2" y="T3"/>
              </a:cxn>
              <a:cxn ang="0">
                <a:pos x="T4" y="T5"/>
              </a:cxn>
              <a:cxn ang="0">
                <a:pos x="T6" y="T7"/>
              </a:cxn>
              <a:cxn ang="0">
                <a:pos x="T8" y="T9"/>
              </a:cxn>
            </a:cxnLst>
            <a:rect l="0" t="0" r="r" b="b"/>
            <a:pathLst>
              <a:path w="9" h="23">
                <a:moveTo>
                  <a:pt x="6" y="0"/>
                </a:moveTo>
                <a:lnTo>
                  <a:pt x="8" y="4"/>
                </a:lnTo>
                <a:lnTo>
                  <a:pt x="7" y="10"/>
                </a:lnTo>
                <a:lnTo>
                  <a:pt x="4" y="17"/>
                </a:lnTo>
                <a:lnTo>
                  <a:pt x="0" y="2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1" name="Freeform 7"/>
          <p:cNvSpPr>
            <a:spLocks/>
          </p:cNvSpPr>
          <p:nvPr/>
        </p:nvSpPr>
        <p:spPr bwMode="auto">
          <a:xfrm>
            <a:off x="1557338" y="1973263"/>
            <a:ext cx="190500" cy="119062"/>
          </a:xfrm>
          <a:custGeom>
            <a:avLst/>
            <a:gdLst>
              <a:gd name="T0" fmla="*/ 13 w 120"/>
              <a:gd name="T1" fmla="*/ 59 h 75"/>
              <a:gd name="T2" fmla="*/ 0 w 120"/>
              <a:gd name="T3" fmla="*/ 46 h 75"/>
              <a:gd name="T4" fmla="*/ 68 w 120"/>
              <a:gd name="T5" fmla="*/ 0 h 75"/>
              <a:gd name="T6" fmla="*/ 119 w 120"/>
              <a:gd name="T7" fmla="*/ 74 h 75"/>
            </a:gdLst>
            <a:ahLst/>
            <a:cxnLst>
              <a:cxn ang="0">
                <a:pos x="T0" y="T1"/>
              </a:cxn>
              <a:cxn ang="0">
                <a:pos x="T2" y="T3"/>
              </a:cxn>
              <a:cxn ang="0">
                <a:pos x="T4" y="T5"/>
              </a:cxn>
              <a:cxn ang="0">
                <a:pos x="T6" y="T7"/>
              </a:cxn>
            </a:cxnLst>
            <a:rect l="0" t="0" r="r" b="b"/>
            <a:pathLst>
              <a:path w="120" h="75">
                <a:moveTo>
                  <a:pt x="13" y="59"/>
                </a:moveTo>
                <a:lnTo>
                  <a:pt x="0" y="46"/>
                </a:lnTo>
                <a:lnTo>
                  <a:pt x="68" y="0"/>
                </a:lnTo>
                <a:lnTo>
                  <a:pt x="119" y="7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2" name="Freeform 8"/>
          <p:cNvSpPr>
            <a:spLocks/>
          </p:cNvSpPr>
          <p:nvPr/>
        </p:nvSpPr>
        <p:spPr bwMode="auto">
          <a:xfrm>
            <a:off x="1235075" y="2022475"/>
            <a:ext cx="85725" cy="153988"/>
          </a:xfrm>
          <a:custGeom>
            <a:avLst/>
            <a:gdLst>
              <a:gd name="T0" fmla="*/ 53 w 54"/>
              <a:gd name="T1" fmla="*/ 0 h 97"/>
              <a:gd name="T2" fmla="*/ 45 w 54"/>
              <a:gd name="T3" fmla="*/ 20 h 97"/>
              <a:gd name="T4" fmla="*/ 32 w 54"/>
              <a:gd name="T5" fmla="*/ 38 h 97"/>
              <a:gd name="T6" fmla="*/ 13 w 54"/>
              <a:gd name="T7" fmla="*/ 52 h 97"/>
              <a:gd name="T8" fmla="*/ 0 w 54"/>
              <a:gd name="T9" fmla="*/ 60 h 97"/>
              <a:gd name="T10" fmla="*/ 12 w 54"/>
              <a:gd name="T11" fmla="*/ 66 h 97"/>
              <a:gd name="T12" fmla="*/ 22 w 54"/>
              <a:gd name="T13" fmla="*/ 74 h 97"/>
              <a:gd name="T14" fmla="*/ 29 w 54"/>
              <a:gd name="T15" fmla="*/ 85 h 97"/>
              <a:gd name="T16" fmla="*/ 37 w 54"/>
              <a:gd name="T17" fmla="*/ 9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53" y="0"/>
                </a:moveTo>
                <a:lnTo>
                  <a:pt x="45" y="20"/>
                </a:lnTo>
                <a:lnTo>
                  <a:pt x="32" y="38"/>
                </a:lnTo>
                <a:lnTo>
                  <a:pt x="13" y="52"/>
                </a:lnTo>
                <a:lnTo>
                  <a:pt x="0" y="60"/>
                </a:lnTo>
                <a:lnTo>
                  <a:pt x="12" y="66"/>
                </a:lnTo>
                <a:lnTo>
                  <a:pt x="22" y="74"/>
                </a:lnTo>
                <a:lnTo>
                  <a:pt x="29" y="85"/>
                </a:lnTo>
                <a:lnTo>
                  <a:pt x="37" y="9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3" name="Freeform 9"/>
          <p:cNvSpPr>
            <a:spLocks/>
          </p:cNvSpPr>
          <p:nvPr/>
        </p:nvSpPr>
        <p:spPr bwMode="auto">
          <a:xfrm>
            <a:off x="1208088" y="1528763"/>
            <a:ext cx="366712" cy="357187"/>
          </a:xfrm>
          <a:custGeom>
            <a:avLst/>
            <a:gdLst>
              <a:gd name="T0" fmla="*/ 180 w 231"/>
              <a:gd name="T1" fmla="*/ 9 h 225"/>
              <a:gd name="T2" fmla="*/ 134 w 231"/>
              <a:gd name="T3" fmla="*/ 0 h 225"/>
              <a:gd name="T4" fmla="*/ 91 w 231"/>
              <a:gd name="T5" fmla="*/ 9 h 225"/>
              <a:gd name="T6" fmla="*/ 68 w 231"/>
              <a:gd name="T7" fmla="*/ 40 h 225"/>
              <a:gd name="T8" fmla="*/ 49 w 231"/>
              <a:gd name="T9" fmla="*/ 65 h 225"/>
              <a:gd name="T10" fmla="*/ 40 w 231"/>
              <a:gd name="T11" fmla="*/ 92 h 225"/>
              <a:gd name="T12" fmla="*/ 34 w 231"/>
              <a:gd name="T13" fmla="*/ 98 h 225"/>
              <a:gd name="T14" fmla="*/ 21 w 231"/>
              <a:gd name="T15" fmla="*/ 87 h 225"/>
              <a:gd name="T16" fmla="*/ 6 w 231"/>
              <a:gd name="T17" fmla="*/ 91 h 225"/>
              <a:gd name="T18" fmla="*/ 0 w 231"/>
              <a:gd name="T19" fmla="*/ 103 h 225"/>
              <a:gd name="T20" fmla="*/ 5 w 231"/>
              <a:gd name="T21" fmla="*/ 119 h 225"/>
              <a:gd name="T22" fmla="*/ 16 w 231"/>
              <a:gd name="T23" fmla="*/ 130 h 225"/>
              <a:gd name="T24" fmla="*/ 29 w 231"/>
              <a:gd name="T25" fmla="*/ 131 h 225"/>
              <a:gd name="T26" fmla="*/ 38 w 231"/>
              <a:gd name="T27" fmla="*/ 127 h 225"/>
              <a:gd name="T28" fmla="*/ 38 w 231"/>
              <a:gd name="T29" fmla="*/ 132 h 225"/>
              <a:gd name="T30" fmla="*/ 38 w 231"/>
              <a:gd name="T31" fmla="*/ 152 h 225"/>
              <a:gd name="T32" fmla="*/ 46 w 231"/>
              <a:gd name="T33" fmla="*/ 171 h 225"/>
              <a:gd name="T34" fmla="*/ 61 w 231"/>
              <a:gd name="T35" fmla="*/ 185 h 225"/>
              <a:gd name="T36" fmla="*/ 78 w 231"/>
              <a:gd name="T37" fmla="*/ 194 h 225"/>
              <a:gd name="T38" fmla="*/ 85 w 231"/>
              <a:gd name="T39" fmla="*/ 204 h 225"/>
              <a:gd name="T40" fmla="*/ 95 w 231"/>
              <a:gd name="T41" fmla="*/ 216 h 225"/>
              <a:gd name="T42" fmla="*/ 112 w 231"/>
              <a:gd name="T43" fmla="*/ 223 h 225"/>
              <a:gd name="T44" fmla="*/ 124 w 231"/>
              <a:gd name="T45" fmla="*/ 222 h 225"/>
              <a:gd name="T46" fmla="*/ 133 w 231"/>
              <a:gd name="T47" fmla="*/ 221 h 225"/>
              <a:gd name="T48" fmla="*/ 147 w 231"/>
              <a:gd name="T49" fmla="*/ 219 h 225"/>
              <a:gd name="T50" fmla="*/ 160 w 231"/>
              <a:gd name="T51" fmla="*/ 208 h 225"/>
              <a:gd name="T52" fmla="*/ 180 w 231"/>
              <a:gd name="T53" fmla="*/ 191 h 225"/>
              <a:gd name="T54" fmla="*/ 205 w 231"/>
              <a:gd name="T55" fmla="*/ 174 h 225"/>
              <a:gd name="T56" fmla="*/ 219 w 231"/>
              <a:gd name="T57" fmla="*/ 160 h 225"/>
              <a:gd name="T58" fmla="*/ 229 w 231"/>
              <a:gd name="T59" fmla="*/ 133 h 225"/>
              <a:gd name="T60" fmla="*/ 228 w 231"/>
              <a:gd name="T61" fmla="*/ 113 h 225"/>
              <a:gd name="T62" fmla="*/ 230 w 231"/>
              <a:gd name="T63" fmla="*/ 89 h 225"/>
              <a:gd name="T64" fmla="*/ 226 w 231"/>
              <a:gd name="T65" fmla="*/ 53 h 225"/>
              <a:gd name="T66" fmla="*/ 197 w 231"/>
              <a:gd name="T67" fmla="*/ 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25">
                <a:moveTo>
                  <a:pt x="197" y="20"/>
                </a:moveTo>
                <a:lnTo>
                  <a:pt x="180" y="9"/>
                </a:lnTo>
                <a:lnTo>
                  <a:pt x="155" y="1"/>
                </a:lnTo>
                <a:lnTo>
                  <a:pt x="134" y="0"/>
                </a:lnTo>
                <a:lnTo>
                  <a:pt x="111" y="4"/>
                </a:lnTo>
                <a:lnTo>
                  <a:pt x="91" y="9"/>
                </a:lnTo>
                <a:lnTo>
                  <a:pt x="78" y="23"/>
                </a:lnTo>
                <a:lnTo>
                  <a:pt x="68" y="40"/>
                </a:lnTo>
                <a:lnTo>
                  <a:pt x="60" y="52"/>
                </a:lnTo>
                <a:lnTo>
                  <a:pt x="49" y="65"/>
                </a:lnTo>
                <a:lnTo>
                  <a:pt x="43" y="79"/>
                </a:lnTo>
                <a:lnTo>
                  <a:pt x="40" y="92"/>
                </a:lnTo>
                <a:lnTo>
                  <a:pt x="41" y="104"/>
                </a:lnTo>
                <a:lnTo>
                  <a:pt x="34" y="98"/>
                </a:lnTo>
                <a:lnTo>
                  <a:pt x="29" y="90"/>
                </a:lnTo>
                <a:lnTo>
                  <a:pt x="21" y="87"/>
                </a:lnTo>
                <a:lnTo>
                  <a:pt x="13" y="87"/>
                </a:lnTo>
                <a:lnTo>
                  <a:pt x="6" y="91"/>
                </a:lnTo>
                <a:lnTo>
                  <a:pt x="1" y="95"/>
                </a:lnTo>
                <a:lnTo>
                  <a:pt x="0" y="103"/>
                </a:lnTo>
                <a:lnTo>
                  <a:pt x="2" y="111"/>
                </a:lnTo>
                <a:lnTo>
                  <a:pt x="5" y="119"/>
                </a:lnTo>
                <a:lnTo>
                  <a:pt x="11" y="125"/>
                </a:lnTo>
                <a:lnTo>
                  <a:pt x="16" y="130"/>
                </a:lnTo>
                <a:lnTo>
                  <a:pt x="22" y="133"/>
                </a:lnTo>
                <a:lnTo>
                  <a:pt x="29" y="131"/>
                </a:lnTo>
                <a:lnTo>
                  <a:pt x="33" y="130"/>
                </a:lnTo>
                <a:lnTo>
                  <a:pt x="38" y="127"/>
                </a:lnTo>
                <a:lnTo>
                  <a:pt x="42" y="126"/>
                </a:lnTo>
                <a:lnTo>
                  <a:pt x="38" y="132"/>
                </a:lnTo>
                <a:lnTo>
                  <a:pt x="36" y="142"/>
                </a:lnTo>
                <a:lnTo>
                  <a:pt x="38" y="152"/>
                </a:lnTo>
                <a:lnTo>
                  <a:pt x="41" y="161"/>
                </a:lnTo>
                <a:lnTo>
                  <a:pt x="46" y="171"/>
                </a:lnTo>
                <a:lnTo>
                  <a:pt x="53" y="177"/>
                </a:lnTo>
                <a:lnTo>
                  <a:pt x="61" y="185"/>
                </a:lnTo>
                <a:lnTo>
                  <a:pt x="69" y="191"/>
                </a:lnTo>
                <a:lnTo>
                  <a:pt x="78" y="194"/>
                </a:lnTo>
                <a:lnTo>
                  <a:pt x="85" y="199"/>
                </a:lnTo>
                <a:lnTo>
                  <a:pt x="85" y="204"/>
                </a:lnTo>
                <a:lnTo>
                  <a:pt x="90" y="211"/>
                </a:lnTo>
                <a:lnTo>
                  <a:pt x="95" y="216"/>
                </a:lnTo>
                <a:lnTo>
                  <a:pt x="104" y="220"/>
                </a:lnTo>
                <a:lnTo>
                  <a:pt x="112" y="223"/>
                </a:lnTo>
                <a:lnTo>
                  <a:pt x="120" y="224"/>
                </a:lnTo>
                <a:lnTo>
                  <a:pt x="124" y="222"/>
                </a:lnTo>
                <a:lnTo>
                  <a:pt x="128" y="217"/>
                </a:lnTo>
                <a:lnTo>
                  <a:pt x="133" y="221"/>
                </a:lnTo>
                <a:lnTo>
                  <a:pt x="140" y="222"/>
                </a:lnTo>
                <a:lnTo>
                  <a:pt x="147" y="219"/>
                </a:lnTo>
                <a:lnTo>
                  <a:pt x="153" y="215"/>
                </a:lnTo>
                <a:lnTo>
                  <a:pt x="160" y="208"/>
                </a:lnTo>
                <a:lnTo>
                  <a:pt x="168" y="201"/>
                </a:lnTo>
                <a:lnTo>
                  <a:pt x="180" y="191"/>
                </a:lnTo>
                <a:lnTo>
                  <a:pt x="191" y="183"/>
                </a:lnTo>
                <a:lnTo>
                  <a:pt x="205" y="174"/>
                </a:lnTo>
                <a:lnTo>
                  <a:pt x="211" y="165"/>
                </a:lnTo>
                <a:lnTo>
                  <a:pt x="219" y="160"/>
                </a:lnTo>
                <a:lnTo>
                  <a:pt x="226" y="150"/>
                </a:lnTo>
                <a:lnTo>
                  <a:pt x="229" y="133"/>
                </a:lnTo>
                <a:lnTo>
                  <a:pt x="230" y="117"/>
                </a:lnTo>
                <a:lnTo>
                  <a:pt x="228" y="113"/>
                </a:lnTo>
                <a:lnTo>
                  <a:pt x="228" y="105"/>
                </a:lnTo>
                <a:lnTo>
                  <a:pt x="230" y="89"/>
                </a:lnTo>
                <a:lnTo>
                  <a:pt x="230" y="69"/>
                </a:lnTo>
                <a:lnTo>
                  <a:pt x="226" y="53"/>
                </a:lnTo>
                <a:lnTo>
                  <a:pt x="215" y="37"/>
                </a:lnTo>
                <a:lnTo>
                  <a:pt x="197" y="20"/>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4" name="Freeform 10"/>
          <p:cNvSpPr>
            <a:spLocks/>
          </p:cNvSpPr>
          <p:nvPr/>
        </p:nvSpPr>
        <p:spPr bwMode="auto">
          <a:xfrm>
            <a:off x="1339850" y="1706563"/>
            <a:ext cx="20638" cy="31750"/>
          </a:xfrm>
          <a:custGeom>
            <a:avLst/>
            <a:gdLst>
              <a:gd name="T0" fmla="*/ 12 w 13"/>
              <a:gd name="T1" fmla="*/ 0 h 20"/>
              <a:gd name="T2" fmla="*/ 7 w 13"/>
              <a:gd name="T3" fmla="*/ 2 h 20"/>
              <a:gd name="T4" fmla="*/ 4 w 13"/>
              <a:gd name="T5" fmla="*/ 4 h 20"/>
              <a:gd name="T6" fmla="*/ 1 w 13"/>
              <a:gd name="T7" fmla="*/ 7 h 20"/>
              <a:gd name="T8" fmla="*/ 0 w 13"/>
              <a:gd name="T9" fmla="*/ 11 h 20"/>
              <a:gd name="T10" fmla="*/ 1 w 13"/>
              <a:gd name="T11" fmla="*/ 15 h 20"/>
              <a:gd name="T12" fmla="*/ 2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12" y="0"/>
                </a:moveTo>
                <a:lnTo>
                  <a:pt x="7" y="2"/>
                </a:lnTo>
                <a:lnTo>
                  <a:pt x="4" y="4"/>
                </a:lnTo>
                <a:lnTo>
                  <a:pt x="1" y="7"/>
                </a:lnTo>
                <a:lnTo>
                  <a:pt x="0" y="11"/>
                </a:lnTo>
                <a:lnTo>
                  <a:pt x="1" y="15"/>
                </a:lnTo>
                <a:lnTo>
                  <a:pt x="2"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5" name="Freeform 11"/>
          <p:cNvSpPr>
            <a:spLocks/>
          </p:cNvSpPr>
          <p:nvPr/>
        </p:nvSpPr>
        <p:spPr bwMode="auto">
          <a:xfrm>
            <a:off x="1343025" y="1708150"/>
            <a:ext cx="152400" cy="53975"/>
          </a:xfrm>
          <a:custGeom>
            <a:avLst/>
            <a:gdLst>
              <a:gd name="T0" fmla="*/ 0 w 96"/>
              <a:gd name="T1" fmla="*/ 6 h 34"/>
              <a:gd name="T2" fmla="*/ 3 w 96"/>
              <a:gd name="T3" fmla="*/ 12 h 34"/>
              <a:gd name="T4" fmla="*/ 7 w 96"/>
              <a:gd name="T5" fmla="*/ 16 h 34"/>
              <a:gd name="T6" fmla="*/ 12 w 96"/>
              <a:gd name="T7" fmla="*/ 21 h 34"/>
              <a:gd name="T8" fmla="*/ 16 w 96"/>
              <a:gd name="T9" fmla="*/ 25 h 34"/>
              <a:gd name="T10" fmla="*/ 22 w 96"/>
              <a:gd name="T11" fmla="*/ 28 h 34"/>
              <a:gd name="T12" fmla="*/ 31 w 96"/>
              <a:gd name="T13" fmla="*/ 31 h 34"/>
              <a:gd name="T14" fmla="*/ 40 w 96"/>
              <a:gd name="T15" fmla="*/ 32 h 34"/>
              <a:gd name="T16" fmla="*/ 50 w 96"/>
              <a:gd name="T17" fmla="*/ 33 h 34"/>
              <a:gd name="T18" fmla="*/ 60 w 96"/>
              <a:gd name="T19" fmla="*/ 33 h 34"/>
              <a:gd name="T20" fmla="*/ 67 w 96"/>
              <a:gd name="T21" fmla="*/ 31 h 34"/>
              <a:gd name="T22" fmla="*/ 76 w 96"/>
              <a:gd name="T23" fmla="*/ 28 h 34"/>
              <a:gd name="T24" fmla="*/ 83 w 96"/>
              <a:gd name="T25" fmla="*/ 23 h 34"/>
              <a:gd name="T26" fmla="*/ 89 w 96"/>
              <a:gd name="T27" fmla="*/ 17 h 34"/>
              <a:gd name="T28" fmla="*/ 92 w 96"/>
              <a:gd name="T29" fmla="*/ 12 h 34"/>
              <a:gd name="T30" fmla="*/ 94 w 96"/>
              <a:gd name="T31" fmla="*/ 6 h 34"/>
              <a:gd name="T32" fmla="*/ 95 w 96"/>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34">
                <a:moveTo>
                  <a:pt x="0" y="6"/>
                </a:moveTo>
                <a:lnTo>
                  <a:pt x="3" y="12"/>
                </a:lnTo>
                <a:lnTo>
                  <a:pt x="7" y="16"/>
                </a:lnTo>
                <a:lnTo>
                  <a:pt x="12" y="21"/>
                </a:lnTo>
                <a:lnTo>
                  <a:pt x="16" y="25"/>
                </a:lnTo>
                <a:lnTo>
                  <a:pt x="22" y="28"/>
                </a:lnTo>
                <a:lnTo>
                  <a:pt x="31" y="31"/>
                </a:lnTo>
                <a:lnTo>
                  <a:pt x="40" y="32"/>
                </a:lnTo>
                <a:lnTo>
                  <a:pt x="50" y="33"/>
                </a:lnTo>
                <a:lnTo>
                  <a:pt x="60" y="33"/>
                </a:lnTo>
                <a:lnTo>
                  <a:pt x="67" y="31"/>
                </a:lnTo>
                <a:lnTo>
                  <a:pt x="76" y="28"/>
                </a:lnTo>
                <a:lnTo>
                  <a:pt x="83" y="23"/>
                </a:lnTo>
                <a:lnTo>
                  <a:pt x="89" y="17"/>
                </a:lnTo>
                <a:lnTo>
                  <a:pt x="92" y="12"/>
                </a:lnTo>
                <a:lnTo>
                  <a:pt x="94" y="6"/>
                </a:lnTo>
                <a:lnTo>
                  <a:pt x="9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6" name="Freeform 12"/>
          <p:cNvSpPr>
            <a:spLocks/>
          </p:cNvSpPr>
          <p:nvPr/>
        </p:nvSpPr>
        <p:spPr bwMode="auto">
          <a:xfrm>
            <a:off x="1473200" y="1700213"/>
            <a:ext cx="33338" cy="22225"/>
          </a:xfrm>
          <a:custGeom>
            <a:avLst/>
            <a:gdLst>
              <a:gd name="T0" fmla="*/ 0 w 21"/>
              <a:gd name="T1" fmla="*/ 0 h 14"/>
              <a:gd name="T2" fmla="*/ 5 w 21"/>
              <a:gd name="T3" fmla="*/ 1 h 14"/>
              <a:gd name="T4" fmla="*/ 9 w 21"/>
              <a:gd name="T5" fmla="*/ 2 h 14"/>
              <a:gd name="T6" fmla="*/ 14 w 21"/>
              <a:gd name="T7" fmla="*/ 4 h 14"/>
              <a:gd name="T8" fmla="*/ 17 w 21"/>
              <a:gd name="T9" fmla="*/ 7 h 14"/>
              <a:gd name="T10" fmla="*/ 19 w 21"/>
              <a:gd name="T11" fmla="*/ 10 h 14"/>
              <a:gd name="T12" fmla="*/ 20 w 21"/>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21" h="14">
                <a:moveTo>
                  <a:pt x="0" y="0"/>
                </a:moveTo>
                <a:lnTo>
                  <a:pt x="5" y="1"/>
                </a:lnTo>
                <a:lnTo>
                  <a:pt x="9" y="2"/>
                </a:lnTo>
                <a:lnTo>
                  <a:pt x="14" y="4"/>
                </a:lnTo>
                <a:lnTo>
                  <a:pt x="17" y="7"/>
                </a:lnTo>
                <a:lnTo>
                  <a:pt x="19" y="10"/>
                </a:lnTo>
                <a:lnTo>
                  <a:pt x="2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7" name="Freeform 13"/>
          <p:cNvSpPr>
            <a:spLocks/>
          </p:cNvSpPr>
          <p:nvPr/>
        </p:nvSpPr>
        <p:spPr bwMode="auto">
          <a:xfrm>
            <a:off x="1379538" y="1620838"/>
            <a:ext cx="77787" cy="92075"/>
          </a:xfrm>
          <a:custGeom>
            <a:avLst/>
            <a:gdLst>
              <a:gd name="T0" fmla="*/ 23 w 49"/>
              <a:gd name="T1" fmla="*/ 0 h 58"/>
              <a:gd name="T2" fmla="*/ 15 w 49"/>
              <a:gd name="T3" fmla="*/ 9 h 58"/>
              <a:gd name="T4" fmla="*/ 10 w 49"/>
              <a:gd name="T5" fmla="*/ 15 h 58"/>
              <a:gd name="T6" fmla="*/ 6 w 49"/>
              <a:gd name="T7" fmla="*/ 21 h 58"/>
              <a:gd name="T8" fmla="*/ 2 w 49"/>
              <a:gd name="T9" fmla="*/ 29 h 58"/>
              <a:gd name="T10" fmla="*/ 0 w 49"/>
              <a:gd name="T11" fmla="*/ 37 h 58"/>
              <a:gd name="T12" fmla="*/ 0 w 49"/>
              <a:gd name="T13" fmla="*/ 43 h 58"/>
              <a:gd name="T14" fmla="*/ 2 w 49"/>
              <a:gd name="T15" fmla="*/ 50 h 58"/>
              <a:gd name="T16" fmla="*/ 7 w 49"/>
              <a:gd name="T17" fmla="*/ 54 h 58"/>
              <a:gd name="T18" fmla="*/ 14 w 49"/>
              <a:gd name="T19" fmla="*/ 57 h 58"/>
              <a:gd name="T20" fmla="*/ 23 w 49"/>
              <a:gd name="T21" fmla="*/ 57 h 58"/>
              <a:gd name="T22" fmla="*/ 31 w 49"/>
              <a:gd name="T23" fmla="*/ 56 h 58"/>
              <a:gd name="T24" fmla="*/ 37 w 49"/>
              <a:gd name="T25" fmla="*/ 54 h 58"/>
              <a:gd name="T26" fmla="*/ 42 w 49"/>
              <a:gd name="T27" fmla="*/ 51 h 58"/>
              <a:gd name="T28" fmla="*/ 45 w 49"/>
              <a:gd name="T29" fmla="*/ 48 h 58"/>
              <a:gd name="T30" fmla="*/ 48 w 49"/>
              <a:gd name="T31" fmla="*/ 41 h 58"/>
              <a:gd name="T32" fmla="*/ 48 w 49"/>
              <a:gd name="T33" fmla="*/ 35 h 58"/>
              <a:gd name="T34" fmla="*/ 47 w 49"/>
              <a:gd name="T35" fmla="*/ 30 h 58"/>
              <a:gd name="T36" fmla="*/ 44 w 49"/>
              <a:gd name="T37" fmla="*/ 26 h 58"/>
              <a:gd name="T38" fmla="*/ 42 w 49"/>
              <a:gd name="T39" fmla="*/ 23 h 58"/>
              <a:gd name="T40" fmla="*/ 39 w 49"/>
              <a:gd name="T41" fmla="*/ 22 h 58"/>
              <a:gd name="T42" fmla="*/ 35 w 49"/>
              <a:gd name="T43"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8">
                <a:moveTo>
                  <a:pt x="23" y="0"/>
                </a:moveTo>
                <a:lnTo>
                  <a:pt x="15" y="9"/>
                </a:lnTo>
                <a:lnTo>
                  <a:pt x="10" y="15"/>
                </a:lnTo>
                <a:lnTo>
                  <a:pt x="6" y="21"/>
                </a:lnTo>
                <a:lnTo>
                  <a:pt x="2" y="29"/>
                </a:lnTo>
                <a:lnTo>
                  <a:pt x="0" y="37"/>
                </a:lnTo>
                <a:lnTo>
                  <a:pt x="0" y="43"/>
                </a:lnTo>
                <a:lnTo>
                  <a:pt x="2" y="50"/>
                </a:lnTo>
                <a:lnTo>
                  <a:pt x="7" y="54"/>
                </a:lnTo>
                <a:lnTo>
                  <a:pt x="14" y="57"/>
                </a:lnTo>
                <a:lnTo>
                  <a:pt x="23" y="57"/>
                </a:lnTo>
                <a:lnTo>
                  <a:pt x="31" y="56"/>
                </a:lnTo>
                <a:lnTo>
                  <a:pt x="37" y="54"/>
                </a:lnTo>
                <a:lnTo>
                  <a:pt x="42" y="51"/>
                </a:lnTo>
                <a:lnTo>
                  <a:pt x="45" y="48"/>
                </a:lnTo>
                <a:lnTo>
                  <a:pt x="48" y="41"/>
                </a:lnTo>
                <a:lnTo>
                  <a:pt x="48" y="35"/>
                </a:lnTo>
                <a:lnTo>
                  <a:pt x="47" y="30"/>
                </a:lnTo>
                <a:lnTo>
                  <a:pt x="44" y="26"/>
                </a:lnTo>
                <a:lnTo>
                  <a:pt x="42" y="23"/>
                </a:lnTo>
                <a:lnTo>
                  <a:pt x="39" y="22"/>
                </a:lnTo>
                <a:lnTo>
                  <a:pt x="35"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8" name="Freeform 14"/>
          <p:cNvSpPr>
            <a:spLocks/>
          </p:cNvSpPr>
          <p:nvPr/>
        </p:nvSpPr>
        <p:spPr bwMode="auto">
          <a:xfrm>
            <a:off x="1438275" y="1611313"/>
            <a:ext cx="49213" cy="17462"/>
          </a:xfrm>
          <a:custGeom>
            <a:avLst/>
            <a:gdLst>
              <a:gd name="T0" fmla="*/ 0 w 31"/>
              <a:gd name="T1" fmla="*/ 2 h 11"/>
              <a:gd name="T2" fmla="*/ 6 w 31"/>
              <a:gd name="T3" fmla="*/ 0 h 11"/>
              <a:gd name="T4" fmla="*/ 12 w 31"/>
              <a:gd name="T5" fmla="*/ 0 h 11"/>
              <a:gd name="T6" fmla="*/ 19 w 31"/>
              <a:gd name="T7" fmla="*/ 1 h 11"/>
              <a:gd name="T8" fmla="*/ 25 w 31"/>
              <a:gd name="T9" fmla="*/ 3 h 11"/>
              <a:gd name="T10" fmla="*/ 30 w 31"/>
              <a:gd name="T11" fmla="*/ 9 h 11"/>
              <a:gd name="T12" fmla="*/ 25 w 31"/>
              <a:gd name="T13" fmla="*/ 10 h 11"/>
              <a:gd name="T14" fmla="*/ 21 w 31"/>
              <a:gd name="T15" fmla="*/ 10 h 11"/>
              <a:gd name="T16" fmla="*/ 18 w 31"/>
              <a:gd name="T17" fmla="*/ 10 h 11"/>
              <a:gd name="T18" fmla="*/ 15 w 31"/>
              <a:gd name="T19" fmla="*/ 9 h 11"/>
              <a:gd name="T20" fmla="*/ 14 w 31"/>
              <a:gd name="T21" fmla="*/ 7 h 11"/>
              <a:gd name="T22" fmla="*/ 14 w 31"/>
              <a:gd name="T23" fmla="*/ 4 h 11"/>
              <a:gd name="T24" fmla="*/ 16 w 31"/>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1">
                <a:moveTo>
                  <a:pt x="0" y="2"/>
                </a:moveTo>
                <a:lnTo>
                  <a:pt x="6" y="0"/>
                </a:lnTo>
                <a:lnTo>
                  <a:pt x="12" y="0"/>
                </a:lnTo>
                <a:lnTo>
                  <a:pt x="19" y="1"/>
                </a:lnTo>
                <a:lnTo>
                  <a:pt x="25" y="3"/>
                </a:lnTo>
                <a:lnTo>
                  <a:pt x="30" y="9"/>
                </a:lnTo>
                <a:lnTo>
                  <a:pt x="25" y="10"/>
                </a:lnTo>
                <a:lnTo>
                  <a:pt x="21" y="10"/>
                </a:lnTo>
                <a:lnTo>
                  <a:pt x="18" y="10"/>
                </a:lnTo>
                <a:lnTo>
                  <a:pt x="15" y="9"/>
                </a:lnTo>
                <a:lnTo>
                  <a:pt x="14" y="7"/>
                </a:lnTo>
                <a:lnTo>
                  <a:pt x="14" y="4"/>
                </a:lnTo>
                <a:lnTo>
                  <a:pt x="16"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9" name="Freeform 15"/>
          <p:cNvSpPr>
            <a:spLocks/>
          </p:cNvSpPr>
          <p:nvPr/>
        </p:nvSpPr>
        <p:spPr bwMode="auto">
          <a:xfrm>
            <a:off x="1346200" y="1614488"/>
            <a:ext cx="55563" cy="20637"/>
          </a:xfrm>
          <a:custGeom>
            <a:avLst/>
            <a:gdLst>
              <a:gd name="T0" fmla="*/ 0 w 35"/>
              <a:gd name="T1" fmla="*/ 12 h 13"/>
              <a:gd name="T2" fmla="*/ 5 w 35"/>
              <a:gd name="T3" fmla="*/ 10 h 13"/>
              <a:gd name="T4" fmla="*/ 9 w 35"/>
              <a:gd name="T5" fmla="*/ 8 h 13"/>
              <a:gd name="T6" fmla="*/ 12 w 35"/>
              <a:gd name="T7" fmla="*/ 4 h 13"/>
              <a:gd name="T8" fmla="*/ 18 w 35"/>
              <a:gd name="T9" fmla="*/ 5 h 13"/>
              <a:gd name="T10" fmla="*/ 23 w 35"/>
              <a:gd name="T11" fmla="*/ 4 h 13"/>
              <a:gd name="T12" fmla="*/ 28 w 35"/>
              <a:gd name="T13" fmla="*/ 3 h 13"/>
              <a:gd name="T14" fmla="*/ 34 w 35"/>
              <a:gd name="T15" fmla="*/ 0 h 13"/>
              <a:gd name="T16" fmla="*/ 30 w 35"/>
              <a:gd name="T17" fmla="*/ 3 h 13"/>
              <a:gd name="T18" fmla="*/ 28 w 35"/>
              <a:gd name="T19" fmla="*/ 6 h 13"/>
              <a:gd name="T20" fmla="*/ 26 w 35"/>
              <a:gd name="T21" fmla="*/ 8 h 13"/>
              <a:gd name="T22" fmla="*/ 22 w 35"/>
              <a:gd name="T23" fmla="*/ 9 h 13"/>
              <a:gd name="T24" fmla="*/ 19 w 35"/>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3">
                <a:moveTo>
                  <a:pt x="0" y="12"/>
                </a:moveTo>
                <a:lnTo>
                  <a:pt x="5" y="10"/>
                </a:lnTo>
                <a:lnTo>
                  <a:pt x="9" y="8"/>
                </a:lnTo>
                <a:lnTo>
                  <a:pt x="12" y="4"/>
                </a:lnTo>
                <a:lnTo>
                  <a:pt x="18" y="5"/>
                </a:lnTo>
                <a:lnTo>
                  <a:pt x="23" y="4"/>
                </a:lnTo>
                <a:lnTo>
                  <a:pt x="28" y="3"/>
                </a:lnTo>
                <a:lnTo>
                  <a:pt x="34" y="0"/>
                </a:lnTo>
                <a:lnTo>
                  <a:pt x="30" y="3"/>
                </a:lnTo>
                <a:lnTo>
                  <a:pt x="28" y="6"/>
                </a:lnTo>
                <a:lnTo>
                  <a:pt x="26" y="8"/>
                </a:lnTo>
                <a:lnTo>
                  <a:pt x="22" y="9"/>
                </a:lnTo>
                <a:lnTo>
                  <a:pt x="19"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0" name="Freeform 16"/>
          <p:cNvSpPr>
            <a:spLocks/>
          </p:cNvSpPr>
          <p:nvPr/>
        </p:nvSpPr>
        <p:spPr bwMode="auto">
          <a:xfrm>
            <a:off x="1436688" y="1589088"/>
            <a:ext cx="57150" cy="20637"/>
          </a:xfrm>
          <a:custGeom>
            <a:avLst/>
            <a:gdLst>
              <a:gd name="T0" fmla="*/ 1 w 36"/>
              <a:gd name="T1" fmla="*/ 3 h 13"/>
              <a:gd name="T2" fmla="*/ 0 w 36"/>
              <a:gd name="T3" fmla="*/ 6 h 13"/>
              <a:gd name="T4" fmla="*/ 0 w 36"/>
              <a:gd name="T5" fmla="*/ 8 h 13"/>
              <a:gd name="T6" fmla="*/ 3 w 36"/>
              <a:gd name="T7" fmla="*/ 10 h 13"/>
              <a:gd name="T8" fmla="*/ 6 w 36"/>
              <a:gd name="T9" fmla="*/ 11 h 13"/>
              <a:gd name="T10" fmla="*/ 11 w 36"/>
              <a:gd name="T11" fmla="*/ 9 h 13"/>
              <a:gd name="T12" fmla="*/ 16 w 36"/>
              <a:gd name="T13" fmla="*/ 8 h 13"/>
              <a:gd name="T14" fmla="*/ 22 w 36"/>
              <a:gd name="T15" fmla="*/ 9 h 13"/>
              <a:gd name="T16" fmla="*/ 26 w 36"/>
              <a:gd name="T17" fmla="*/ 11 h 13"/>
              <a:gd name="T18" fmla="*/ 31 w 36"/>
              <a:gd name="T19" fmla="*/ 12 h 13"/>
              <a:gd name="T20" fmla="*/ 35 w 36"/>
              <a:gd name="T21" fmla="*/ 11 h 13"/>
              <a:gd name="T22" fmla="*/ 35 w 36"/>
              <a:gd name="T23" fmla="*/ 8 h 13"/>
              <a:gd name="T24" fmla="*/ 33 w 36"/>
              <a:gd name="T25" fmla="*/ 4 h 13"/>
              <a:gd name="T26" fmla="*/ 28 w 36"/>
              <a:gd name="T27" fmla="*/ 2 h 13"/>
              <a:gd name="T28" fmla="*/ 21 w 36"/>
              <a:gd name="T29" fmla="*/ 0 h 13"/>
              <a:gd name="T30" fmla="*/ 13 w 36"/>
              <a:gd name="T31" fmla="*/ 0 h 13"/>
              <a:gd name="T32" fmla="*/ 7 w 36"/>
              <a:gd name="T33" fmla="*/ 1 h 13"/>
              <a:gd name="T34" fmla="*/ 1 w 36"/>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3">
                <a:moveTo>
                  <a:pt x="1" y="3"/>
                </a:moveTo>
                <a:lnTo>
                  <a:pt x="0" y="6"/>
                </a:lnTo>
                <a:lnTo>
                  <a:pt x="0" y="8"/>
                </a:lnTo>
                <a:lnTo>
                  <a:pt x="3" y="10"/>
                </a:lnTo>
                <a:lnTo>
                  <a:pt x="6" y="11"/>
                </a:lnTo>
                <a:lnTo>
                  <a:pt x="11" y="9"/>
                </a:lnTo>
                <a:lnTo>
                  <a:pt x="16" y="8"/>
                </a:lnTo>
                <a:lnTo>
                  <a:pt x="22" y="9"/>
                </a:lnTo>
                <a:lnTo>
                  <a:pt x="26" y="11"/>
                </a:lnTo>
                <a:lnTo>
                  <a:pt x="31" y="12"/>
                </a:lnTo>
                <a:lnTo>
                  <a:pt x="35" y="11"/>
                </a:lnTo>
                <a:lnTo>
                  <a:pt x="35" y="8"/>
                </a:lnTo>
                <a:lnTo>
                  <a:pt x="33" y="4"/>
                </a:lnTo>
                <a:lnTo>
                  <a:pt x="28" y="2"/>
                </a:lnTo>
                <a:lnTo>
                  <a:pt x="21" y="0"/>
                </a:lnTo>
                <a:lnTo>
                  <a:pt x="13" y="0"/>
                </a:lnTo>
                <a:lnTo>
                  <a:pt x="7" y="1"/>
                </a:lnTo>
                <a:lnTo>
                  <a:pt x="1"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1" name="Freeform 17"/>
          <p:cNvSpPr>
            <a:spLocks/>
          </p:cNvSpPr>
          <p:nvPr/>
        </p:nvSpPr>
        <p:spPr bwMode="auto">
          <a:xfrm>
            <a:off x="1241425" y="1500188"/>
            <a:ext cx="365125" cy="201612"/>
          </a:xfrm>
          <a:custGeom>
            <a:avLst/>
            <a:gdLst>
              <a:gd name="T0" fmla="*/ 6 w 230"/>
              <a:gd name="T1" fmla="*/ 113 h 127"/>
              <a:gd name="T2" fmla="*/ 17 w 230"/>
              <a:gd name="T3" fmla="*/ 124 h 127"/>
              <a:gd name="T4" fmla="*/ 22 w 230"/>
              <a:gd name="T5" fmla="*/ 115 h 127"/>
              <a:gd name="T6" fmla="*/ 26 w 230"/>
              <a:gd name="T7" fmla="*/ 95 h 127"/>
              <a:gd name="T8" fmla="*/ 37 w 230"/>
              <a:gd name="T9" fmla="*/ 73 h 127"/>
              <a:gd name="T10" fmla="*/ 59 w 230"/>
              <a:gd name="T11" fmla="*/ 45 h 127"/>
              <a:gd name="T12" fmla="*/ 73 w 230"/>
              <a:gd name="T13" fmla="*/ 48 h 127"/>
              <a:gd name="T14" fmla="*/ 95 w 230"/>
              <a:gd name="T15" fmla="*/ 54 h 127"/>
              <a:gd name="T16" fmla="*/ 110 w 230"/>
              <a:gd name="T17" fmla="*/ 56 h 127"/>
              <a:gd name="T18" fmla="*/ 125 w 230"/>
              <a:gd name="T19" fmla="*/ 53 h 127"/>
              <a:gd name="T20" fmla="*/ 145 w 230"/>
              <a:gd name="T21" fmla="*/ 45 h 127"/>
              <a:gd name="T22" fmla="*/ 158 w 230"/>
              <a:gd name="T23" fmla="*/ 41 h 127"/>
              <a:gd name="T24" fmla="*/ 168 w 230"/>
              <a:gd name="T25" fmla="*/ 38 h 127"/>
              <a:gd name="T26" fmla="*/ 176 w 230"/>
              <a:gd name="T27" fmla="*/ 48 h 127"/>
              <a:gd name="T28" fmla="*/ 192 w 230"/>
              <a:gd name="T29" fmla="*/ 59 h 127"/>
              <a:gd name="T30" fmla="*/ 200 w 230"/>
              <a:gd name="T31" fmla="*/ 75 h 127"/>
              <a:gd name="T32" fmla="*/ 202 w 230"/>
              <a:gd name="T33" fmla="*/ 92 h 127"/>
              <a:gd name="T34" fmla="*/ 209 w 230"/>
              <a:gd name="T35" fmla="*/ 106 h 127"/>
              <a:gd name="T36" fmla="*/ 209 w 230"/>
              <a:gd name="T37" fmla="*/ 117 h 127"/>
              <a:gd name="T38" fmla="*/ 219 w 230"/>
              <a:gd name="T39" fmla="*/ 113 h 127"/>
              <a:gd name="T40" fmla="*/ 224 w 230"/>
              <a:gd name="T41" fmla="*/ 98 h 127"/>
              <a:gd name="T42" fmla="*/ 229 w 230"/>
              <a:gd name="T43" fmla="*/ 73 h 127"/>
              <a:gd name="T44" fmla="*/ 222 w 230"/>
              <a:gd name="T45" fmla="*/ 49 h 127"/>
              <a:gd name="T46" fmla="*/ 210 w 230"/>
              <a:gd name="T47" fmla="*/ 31 h 127"/>
              <a:gd name="T48" fmla="*/ 192 w 230"/>
              <a:gd name="T49" fmla="*/ 23 h 127"/>
              <a:gd name="T50" fmla="*/ 178 w 230"/>
              <a:gd name="T51" fmla="*/ 23 h 127"/>
              <a:gd name="T52" fmla="*/ 164 w 230"/>
              <a:gd name="T53" fmla="*/ 19 h 127"/>
              <a:gd name="T54" fmla="*/ 143 w 230"/>
              <a:gd name="T55" fmla="*/ 7 h 127"/>
              <a:gd name="T56" fmla="*/ 119 w 230"/>
              <a:gd name="T57" fmla="*/ 1 h 127"/>
              <a:gd name="T58" fmla="*/ 92 w 230"/>
              <a:gd name="T59" fmla="*/ 0 h 127"/>
              <a:gd name="T60" fmla="*/ 62 w 230"/>
              <a:gd name="T61" fmla="*/ 4 h 127"/>
              <a:gd name="T62" fmla="*/ 43 w 230"/>
              <a:gd name="T63" fmla="*/ 12 h 127"/>
              <a:gd name="T64" fmla="*/ 34 w 230"/>
              <a:gd name="T65" fmla="*/ 27 h 127"/>
              <a:gd name="T66" fmla="*/ 38 w 230"/>
              <a:gd name="T67" fmla="*/ 41 h 127"/>
              <a:gd name="T68" fmla="*/ 25 w 230"/>
              <a:gd name="T69" fmla="*/ 46 h 127"/>
              <a:gd name="T70" fmla="*/ 14 w 230"/>
              <a:gd name="T71" fmla="*/ 53 h 127"/>
              <a:gd name="T72" fmla="*/ 6 w 230"/>
              <a:gd name="T73" fmla="*/ 60 h 127"/>
              <a:gd name="T74" fmla="*/ 0 w 230"/>
              <a:gd name="T75" fmla="*/ 74 h 127"/>
              <a:gd name="T76" fmla="*/ 0 w 230"/>
              <a:gd name="T7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127">
                <a:moveTo>
                  <a:pt x="2" y="104"/>
                </a:moveTo>
                <a:lnTo>
                  <a:pt x="6" y="113"/>
                </a:lnTo>
                <a:lnTo>
                  <a:pt x="10" y="119"/>
                </a:lnTo>
                <a:lnTo>
                  <a:pt x="17" y="124"/>
                </a:lnTo>
                <a:lnTo>
                  <a:pt x="24" y="126"/>
                </a:lnTo>
                <a:lnTo>
                  <a:pt x="22" y="115"/>
                </a:lnTo>
                <a:lnTo>
                  <a:pt x="24" y="105"/>
                </a:lnTo>
                <a:lnTo>
                  <a:pt x="26" y="95"/>
                </a:lnTo>
                <a:lnTo>
                  <a:pt x="31" y="84"/>
                </a:lnTo>
                <a:lnTo>
                  <a:pt x="37" y="73"/>
                </a:lnTo>
                <a:lnTo>
                  <a:pt x="47" y="58"/>
                </a:lnTo>
                <a:lnTo>
                  <a:pt x="59" y="45"/>
                </a:lnTo>
                <a:lnTo>
                  <a:pt x="64" y="42"/>
                </a:lnTo>
                <a:lnTo>
                  <a:pt x="73" y="48"/>
                </a:lnTo>
                <a:lnTo>
                  <a:pt x="84" y="52"/>
                </a:lnTo>
                <a:lnTo>
                  <a:pt x="95" y="54"/>
                </a:lnTo>
                <a:lnTo>
                  <a:pt x="102" y="56"/>
                </a:lnTo>
                <a:lnTo>
                  <a:pt x="110" y="56"/>
                </a:lnTo>
                <a:lnTo>
                  <a:pt x="117" y="55"/>
                </a:lnTo>
                <a:lnTo>
                  <a:pt x="125" y="53"/>
                </a:lnTo>
                <a:lnTo>
                  <a:pt x="136" y="49"/>
                </a:lnTo>
                <a:lnTo>
                  <a:pt x="145" y="45"/>
                </a:lnTo>
                <a:lnTo>
                  <a:pt x="153" y="41"/>
                </a:lnTo>
                <a:lnTo>
                  <a:pt x="158" y="41"/>
                </a:lnTo>
                <a:lnTo>
                  <a:pt x="161" y="41"/>
                </a:lnTo>
                <a:lnTo>
                  <a:pt x="168" y="38"/>
                </a:lnTo>
                <a:lnTo>
                  <a:pt x="171" y="42"/>
                </a:lnTo>
                <a:lnTo>
                  <a:pt x="176" y="48"/>
                </a:lnTo>
                <a:lnTo>
                  <a:pt x="183" y="53"/>
                </a:lnTo>
                <a:lnTo>
                  <a:pt x="192" y="59"/>
                </a:lnTo>
                <a:lnTo>
                  <a:pt x="197" y="66"/>
                </a:lnTo>
                <a:lnTo>
                  <a:pt x="200" y="75"/>
                </a:lnTo>
                <a:lnTo>
                  <a:pt x="199" y="84"/>
                </a:lnTo>
                <a:lnTo>
                  <a:pt x="202" y="92"/>
                </a:lnTo>
                <a:lnTo>
                  <a:pt x="207" y="99"/>
                </a:lnTo>
                <a:lnTo>
                  <a:pt x="209" y="106"/>
                </a:lnTo>
                <a:lnTo>
                  <a:pt x="211" y="111"/>
                </a:lnTo>
                <a:lnTo>
                  <a:pt x="209" y="117"/>
                </a:lnTo>
                <a:lnTo>
                  <a:pt x="217" y="117"/>
                </a:lnTo>
                <a:lnTo>
                  <a:pt x="219" y="113"/>
                </a:lnTo>
                <a:lnTo>
                  <a:pt x="223" y="106"/>
                </a:lnTo>
                <a:lnTo>
                  <a:pt x="224" y="98"/>
                </a:lnTo>
                <a:lnTo>
                  <a:pt x="227" y="87"/>
                </a:lnTo>
                <a:lnTo>
                  <a:pt x="229" y="73"/>
                </a:lnTo>
                <a:lnTo>
                  <a:pt x="227" y="61"/>
                </a:lnTo>
                <a:lnTo>
                  <a:pt x="222" y="49"/>
                </a:lnTo>
                <a:lnTo>
                  <a:pt x="216" y="39"/>
                </a:lnTo>
                <a:lnTo>
                  <a:pt x="210" y="31"/>
                </a:lnTo>
                <a:lnTo>
                  <a:pt x="200" y="26"/>
                </a:lnTo>
                <a:lnTo>
                  <a:pt x="192" y="23"/>
                </a:lnTo>
                <a:lnTo>
                  <a:pt x="185" y="22"/>
                </a:lnTo>
                <a:lnTo>
                  <a:pt x="178" y="23"/>
                </a:lnTo>
                <a:lnTo>
                  <a:pt x="170" y="25"/>
                </a:lnTo>
                <a:lnTo>
                  <a:pt x="164" y="19"/>
                </a:lnTo>
                <a:lnTo>
                  <a:pt x="155" y="13"/>
                </a:lnTo>
                <a:lnTo>
                  <a:pt x="143" y="7"/>
                </a:lnTo>
                <a:lnTo>
                  <a:pt x="133" y="4"/>
                </a:lnTo>
                <a:lnTo>
                  <a:pt x="119" y="1"/>
                </a:lnTo>
                <a:lnTo>
                  <a:pt x="108" y="0"/>
                </a:lnTo>
                <a:lnTo>
                  <a:pt x="92" y="0"/>
                </a:lnTo>
                <a:lnTo>
                  <a:pt x="77" y="2"/>
                </a:lnTo>
                <a:lnTo>
                  <a:pt x="62" y="4"/>
                </a:lnTo>
                <a:lnTo>
                  <a:pt x="51" y="7"/>
                </a:lnTo>
                <a:lnTo>
                  <a:pt x="43" y="12"/>
                </a:lnTo>
                <a:lnTo>
                  <a:pt x="36" y="19"/>
                </a:lnTo>
                <a:lnTo>
                  <a:pt x="34" y="27"/>
                </a:lnTo>
                <a:lnTo>
                  <a:pt x="35" y="34"/>
                </a:lnTo>
                <a:lnTo>
                  <a:pt x="38" y="41"/>
                </a:lnTo>
                <a:lnTo>
                  <a:pt x="31" y="43"/>
                </a:lnTo>
                <a:lnTo>
                  <a:pt x="25" y="46"/>
                </a:lnTo>
                <a:lnTo>
                  <a:pt x="19" y="49"/>
                </a:lnTo>
                <a:lnTo>
                  <a:pt x="14" y="53"/>
                </a:lnTo>
                <a:lnTo>
                  <a:pt x="10" y="56"/>
                </a:lnTo>
                <a:lnTo>
                  <a:pt x="6" y="60"/>
                </a:lnTo>
                <a:lnTo>
                  <a:pt x="2" y="66"/>
                </a:lnTo>
                <a:lnTo>
                  <a:pt x="0" y="74"/>
                </a:lnTo>
                <a:lnTo>
                  <a:pt x="0" y="87"/>
                </a:lnTo>
                <a:lnTo>
                  <a:pt x="0" y="95"/>
                </a:lnTo>
                <a:lnTo>
                  <a:pt x="2" y="104"/>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2" name="Freeform 18"/>
          <p:cNvSpPr>
            <a:spLocks/>
          </p:cNvSpPr>
          <p:nvPr/>
        </p:nvSpPr>
        <p:spPr bwMode="auto">
          <a:xfrm>
            <a:off x="1265238" y="1581150"/>
            <a:ext cx="47625" cy="88900"/>
          </a:xfrm>
          <a:custGeom>
            <a:avLst/>
            <a:gdLst>
              <a:gd name="T0" fmla="*/ 6 w 30"/>
              <a:gd name="T1" fmla="*/ 32 h 56"/>
              <a:gd name="T2" fmla="*/ 4 w 30"/>
              <a:gd name="T3" fmla="*/ 35 h 56"/>
              <a:gd name="T4" fmla="*/ 2 w 30"/>
              <a:gd name="T5" fmla="*/ 39 h 56"/>
              <a:gd name="T6" fmla="*/ 1 w 30"/>
              <a:gd name="T7" fmla="*/ 42 h 56"/>
              <a:gd name="T8" fmla="*/ 0 w 30"/>
              <a:gd name="T9" fmla="*/ 45 h 56"/>
              <a:gd name="T10" fmla="*/ 1 w 30"/>
              <a:gd name="T11" fmla="*/ 49 h 56"/>
              <a:gd name="T12" fmla="*/ 2 w 30"/>
              <a:gd name="T13" fmla="*/ 52 h 56"/>
              <a:gd name="T14" fmla="*/ 4 w 30"/>
              <a:gd name="T15" fmla="*/ 55 h 56"/>
              <a:gd name="T16" fmla="*/ 7 w 30"/>
              <a:gd name="T17" fmla="*/ 53 h 56"/>
              <a:gd name="T18" fmla="*/ 8 w 30"/>
              <a:gd name="T19" fmla="*/ 49 h 56"/>
              <a:gd name="T20" fmla="*/ 7 w 30"/>
              <a:gd name="T21" fmla="*/ 46 h 56"/>
              <a:gd name="T22" fmla="*/ 7 w 30"/>
              <a:gd name="T23" fmla="*/ 43 h 56"/>
              <a:gd name="T24" fmla="*/ 6 w 30"/>
              <a:gd name="T25" fmla="*/ 40 h 56"/>
              <a:gd name="T26" fmla="*/ 6 w 30"/>
              <a:gd name="T27" fmla="*/ 37 h 56"/>
              <a:gd name="T28" fmla="*/ 8 w 30"/>
              <a:gd name="T29" fmla="*/ 33 h 56"/>
              <a:gd name="T30" fmla="*/ 9 w 30"/>
              <a:gd name="T31" fmla="*/ 30 h 56"/>
              <a:gd name="T32" fmla="*/ 11 w 30"/>
              <a:gd name="T33" fmla="*/ 28 h 56"/>
              <a:gd name="T34" fmla="*/ 12 w 30"/>
              <a:gd name="T35" fmla="*/ 32 h 56"/>
              <a:gd name="T36" fmla="*/ 11 w 30"/>
              <a:gd name="T37" fmla="*/ 36 h 56"/>
              <a:gd name="T38" fmla="*/ 10 w 30"/>
              <a:gd name="T39" fmla="*/ 37 h 56"/>
              <a:gd name="T40" fmla="*/ 12 w 30"/>
              <a:gd name="T41" fmla="*/ 39 h 56"/>
              <a:gd name="T42" fmla="*/ 13 w 30"/>
              <a:gd name="T43" fmla="*/ 38 h 56"/>
              <a:gd name="T44" fmla="*/ 15 w 30"/>
              <a:gd name="T45" fmla="*/ 36 h 56"/>
              <a:gd name="T46" fmla="*/ 15 w 30"/>
              <a:gd name="T47" fmla="*/ 35 h 56"/>
              <a:gd name="T48" fmla="*/ 15 w 30"/>
              <a:gd name="T49" fmla="*/ 33 h 56"/>
              <a:gd name="T50" fmla="*/ 15 w 30"/>
              <a:gd name="T51" fmla="*/ 30 h 56"/>
              <a:gd name="T52" fmla="*/ 14 w 30"/>
              <a:gd name="T53" fmla="*/ 29 h 56"/>
              <a:gd name="T54" fmla="*/ 13 w 30"/>
              <a:gd name="T55" fmla="*/ 27 h 56"/>
              <a:gd name="T56" fmla="*/ 13 w 30"/>
              <a:gd name="T57" fmla="*/ 24 h 56"/>
              <a:gd name="T58" fmla="*/ 13 w 30"/>
              <a:gd name="T59" fmla="*/ 22 h 56"/>
              <a:gd name="T60" fmla="*/ 15 w 30"/>
              <a:gd name="T61" fmla="*/ 21 h 56"/>
              <a:gd name="T62" fmla="*/ 17 w 30"/>
              <a:gd name="T63" fmla="*/ 20 h 56"/>
              <a:gd name="T64" fmla="*/ 20 w 30"/>
              <a:gd name="T65" fmla="*/ 20 h 56"/>
              <a:gd name="T66" fmla="*/ 19 w 30"/>
              <a:gd name="T67" fmla="*/ 17 h 56"/>
              <a:gd name="T68" fmla="*/ 19 w 30"/>
              <a:gd name="T69" fmla="*/ 16 h 56"/>
              <a:gd name="T70" fmla="*/ 19 w 30"/>
              <a:gd name="T71" fmla="*/ 13 h 56"/>
              <a:gd name="T72" fmla="*/ 19 w 30"/>
              <a:gd name="T73" fmla="*/ 12 h 56"/>
              <a:gd name="T74" fmla="*/ 20 w 30"/>
              <a:gd name="T75" fmla="*/ 10 h 56"/>
              <a:gd name="T76" fmla="*/ 21 w 30"/>
              <a:gd name="T77" fmla="*/ 8 h 56"/>
              <a:gd name="T78" fmla="*/ 22 w 30"/>
              <a:gd name="T79" fmla="*/ 6 h 56"/>
              <a:gd name="T80" fmla="*/ 23 w 30"/>
              <a:gd name="T81" fmla="*/ 4 h 56"/>
              <a:gd name="T82" fmla="*/ 25 w 30"/>
              <a:gd name="T83" fmla="*/ 3 h 56"/>
              <a:gd name="T84" fmla="*/ 27 w 30"/>
              <a:gd name="T85" fmla="*/ 1 h 56"/>
              <a:gd name="T86" fmla="*/ 28 w 30"/>
              <a:gd name="T87" fmla="*/ 0 h 56"/>
              <a:gd name="T88" fmla="*/ 29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6" y="32"/>
                </a:moveTo>
                <a:lnTo>
                  <a:pt x="4" y="35"/>
                </a:lnTo>
                <a:lnTo>
                  <a:pt x="2" y="39"/>
                </a:lnTo>
                <a:lnTo>
                  <a:pt x="1" y="42"/>
                </a:lnTo>
                <a:lnTo>
                  <a:pt x="0" y="45"/>
                </a:lnTo>
                <a:lnTo>
                  <a:pt x="1" y="49"/>
                </a:lnTo>
                <a:lnTo>
                  <a:pt x="2" y="52"/>
                </a:lnTo>
                <a:lnTo>
                  <a:pt x="4" y="55"/>
                </a:lnTo>
                <a:lnTo>
                  <a:pt x="7" y="53"/>
                </a:lnTo>
                <a:lnTo>
                  <a:pt x="8" y="49"/>
                </a:lnTo>
                <a:lnTo>
                  <a:pt x="7" y="46"/>
                </a:lnTo>
                <a:lnTo>
                  <a:pt x="7" y="43"/>
                </a:lnTo>
                <a:lnTo>
                  <a:pt x="6" y="40"/>
                </a:lnTo>
                <a:lnTo>
                  <a:pt x="6" y="37"/>
                </a:lnTo>
                <a:lnTo>
                  <a:pt x="8" y="33"/>
                </a:lnTo>
                <a:lnTo>
                  <a:pt x="9" y="30"/>
                </a:lnTo>
                <a:lnTo>
                  <a:pt x="11" y="28"/>
                </a:lnTo>
                <a:lnTo>
                  <a:pt x="12" y="32"/>
                </a:lnTo>
                <a:lnTo>
                  <a:pt x="11" y="36"/>
                </a:lnTo>
                <a:lnTo>
                  <a:pt x="10" y="37"/>
                </a:lnTo>
                <a:lnTo>
                  <a:pt x="12" y="39"/>
                </a:lnTo>
                <a:lnTo>
                  <a:pt x="13" y="38"/>
                </a:lnTo>
                <a:lnTo>
                  <a:pt x="15" y="36"/>
                </a:lnTo>
                <a:lnTo>
                  <a:pt x="15" y="35"/>
                </a:lnTo>
                <a:lnTo>
                  <a:pt x="15" y="33"/>
                </a:lnTo>
                <a:lnTo>
                  <a:pt x="15" y="30"/>
                </a:lnTo>
                <a:lnTo>
                  <a:pt x="14" y="29"/>
                </a:lnTo>
                <a:lnTo>
                  <a:pt x="13" y="27"/>
                </a:lnTo>
                <a:lnTo>
                  <a:pt x="13" y="24"/>
                </a:lnTo>
                <a:lnTo>
                  <a:pt x="13" y="22"/>
                </a:lnTo>
                <a:lnTo>
                  <a:pt x="15" y="21"/>
                </a:lnTo>
                <a:lnTo>
                  <a:pt x="17" y="20"/>
                </a:lnTo>
                <a:lnTo>
                  <a:pt x="20" y="20"/>
                </a:lnTo>
                <a:lnTo>
                  <a:pt x="19" y="17"/>
                </a:lnTo>
                <a:lnTo>
                  <a:pt x="19" y="16"/>
                </a:lnTo>
                <a:lnTo>
                  <a:pt x="19" y="13"/>
                </a:lnTo>
                <a:lnTo>
                  <a:pt x="19" y="12"/>
                </a:lnTo>
                <a:lnTo>
                  <a:pt x="20" y="10"/>
                </a:lnTo>
                <a:lnTo>
                  <a:pt x="21" y="8"/>
                </a:lnTo>
                <a:lnTo>
                  <a:pt x="22" y="6"/>
                </a:lnTo>
                <a:lnTo>
                  <a:pt x="23" y="4"/>
                </a:lnTo>
                <a:lnTo>
                  <a:pt x="25" y="3"/>
                </a:lnTo>
                <a:lnTo>
                  <a:pt x="27" y="1"/>
                </a:lnTo>
                <a:lnTo>
                  <a:pt x="28" y="0"/>
                </a:lnTo>
                <a:lnTo>
                  <a:pt x="29"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3" name="Freeform 19"/>
          <p:cNvSpPr>
            <a:spLocks/>
          </p:cNvSpPr>
          <p:nvPr/>
        </p:nvSpPr>
        <p:spPr bwMode="auto">
          <a:xfrm>
            <a:off x="1311275" y="1528763"/>
            <a:ext cx="187325" cy="52387"/>
          </a:xfrm>
          <a:custGeom>
            <a:avLst/>
            <a:gdLst>
              <a:gd name="T0" fmla="*/ 114 w 118"/>
              <a:gd name="T1" fmla="*/ 13 h 33"/>
              <a:gd name="T2" fmla="*/ 106 w 118"/>
              <a:gd name="T3" fmla="*/ 15 h 33"/>
              <a:gd name="T4" fmla="*/ 99 w 118"/>
              <a:gd name="T5" fmla="*/ 18 h 33"/>
              <a:gd name="T6" fmla="*/ 93 w 118"/>
              <a:gd name="T7" fmla="*/ 22 h 33"/>
              <a:gd name="T8" fmla="*/ 89 w 118"/>
              <a:gd name="T9" fmla="*/ 26 h 33"/>
              <a:gd name="T10" fmla="*/ 83 w 118"/>
              <a:gd name="T11" fmla="*/ 29 h 33"/>
              <a:gd name="T12" fmla="*/ 76 w 118"/>
              <a:gd name="T13" fmla="*/ 31 h 33"/>
              <a:gd name="T14" fmla="*/ 67 w 118"/>
              <a:gd name="T15" fmla="*/ 32 h 33"/>
              <a:gd name="T16" fmla="*/ 58 w 118"/>
              <a:gd name="T17" fmla="*/ 32 h 33"/>
              <a:gd name="T18" fmla="*/ 49 w 118"/>
              <a:gd name="T19" fmla="*/ 31 h 33"/>
              <a:gd name="T20" fmla="*/ 42 w 118"/>
              <a:gd name="T21" fmla="*/ 29 h 33"/>
              <a:gd name="T22" fmla="*/ 35 w 118"/>
              <a:gd name="T23" fmla="*/ 27 h 33"/>
              <a:gd name="T24" fmla="*/ 29 w 118"/>
              <a:gd name="T25" fmla="*/ 24 h 33"/>
              <a:gd name="T26" fmla="*/ 25 w 118"/>
              <a:gd name="T27" fmla="*/ 19 h 33"/>
              <a:gd name="T28" fmla="*/ 28 w 118"/>
              <a:gd name="T29" fmla="*/ 20 h 33"/>
              <a:gd name="T30" fmla="*/ 35 w 118"/>
              <a:gd name="T31" fmla="*/ 22 h 33"/>
              <a:gd name="T32" fmla="*/ 43 w 118"/>
              <a:gd name="T33" fmla="*/ 23 h 33"/>
              <a:gd name="T34" fmla="*/ 52 w 118"/>
              <a:gd name="T35" fmla="*/ 23 h 33"/>
              <a:gd name="T36" fmla="*/ 64 w 118"/>
              <a:gd name="T37" fmla="*/ 22 h 33"/>
              <a:gd name="T38" fmla="*/ 75 w 118"/>
              <a:gd name="T39" fmla="*/ 20 h 33"/>
              <a:gd name="T40" fmla="*/ 84 w 118"/>
              <a:gd name="T41" fmla="*/ 17 h 33"/>
              <a:gd name="T42" fmla="*/ 90 w 118"/>
              <a:gd name="T43" fmla="*/ 14 h 33"/>
              <a:gd name="T44" fmla="*/ 88 w 118"/>
              <a:gd name="T45" fmla="*/ 12 h 33"/>
              <a:gd name="T46" fmla="*/ 79 w 118"/>
              <a:gd name="T47" fmla="*/ 14 h 33"/>
              <a:gd name="T48" fmla="*/ 70 w 118"/>
              <a:gd name="T49" fmla="*/ 16 h 33"/>
              <a:gd name="T50" fmla="*/ 61 w 118"/>
              <a:gd name="T51" fmla="*/ 17 h 33"/>
              <a:gd name="T52" fmla="*/ 53 w 118"/>
              <a:gd name="T53" fmla="*/ 16 h 33"/>
              <a:gd name="T54" fmla="*/ 45 w 118"/>
              <a:gd name="T55" fmla="*/ 10 h 33"/>
              <a:gd name="T56" fmla="*/ 36 w 118"/>
              <a:gd name="T57" fmla="*/ 8 h 33"/>
              <a:gd name="T58" fmla="*/ 27 w 118"/>
              <a:gd name="T59" fmla="*/ 8 h 33"/>
              <a:gd name="T60" fmla="*/ 18 w 118"/>
              <a:gd name="T61" fmla="*/ 3 h 33"/>
              <a:gd name="T62" fmla="*/ 7 w 118"/>
              <a:gd name="T63" fmla="*/ 0 h 33"/>
              <a:gd name="T64" fmla="*/ 0 w 118"/>
              <a:gd name="T65" fmla="*/ 1 h 33"/>
              <a:gd name="T66" fmla="*/ 3 w 118"/>
              <a:gd name="T67" fmla="*/ 8 h 33"/>
              <a:gd name="T68" fmla="*/ 12 w 118"/>
              <a:gd name="T69" fmla="*/ 11 h 33"/>
              <a:gd name="T70" fmla="*/ 23 w 118"/>
              <a:gd name="T71" fmla="*/ 11 h 33"/>
              <a:gd name="T72" fmla="*/ 27 w 118"/>
              <a:gd name="T73" fmla="*/ 13 h 33"/>
              <a:gd name="T74" fmla="*/ 30 w 118"/>
              <a:gd name="T75" fmla="*/ 17 h 33"/>
              <a:gd name="T76" fmla="*/ 37 w 118"/>
              <a:gd name="T77" fmla="*/ 19 h 33"/>
              <a:gd name="T78" fmla="*/ 45 w 118"/>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33">
                <a:moveTo>
                  <a:pt x="117" y="14"/>
                </a:moveTo>
                <a:lnTo>
                  <a:pt x="114" y="13"/>
                </a:lnTo>
                <a:lnTo>
                  <a:pt x="110" y="14"/>
                </a:lnTo>
                <a:lnTo>
                  <a:pt x="106" y="15"/>
                </a:lnTo>
                <a:lnTo>
                  <a:pt x="102" y="16"/>
                </a:lnTo>
                <a:lnTo>
                  <a:pt x="99" y="18"/>
                </a:lnTo>
                <a:lnTo>
                  <a:pt x="96" y="20"/>
                </a:lnTo>
                <a:lnTo>
                  <a:pt x="93" y="22"/>
                </a:lnTo>
                <a:lnTo>
                  <a:pt x="91" y="24"/>
                </a:lnTo>
                <a:lnTo>
                  <a:pt x="89" y="26"/>
                </a:lnTo>
                <a:lnTo>
                  <a:pt x="86" y="27"/>
                </a:lnTo>
                <a:lnTo>
                  <a:pt x="83" y="29"/>
                </a:lnTo>
                <a:lnTo>
                  <a:pt x="79" y="30"/>
                </a:lnTo>
                <a:lnTo>
                  <a:pt x="76" y="31"/>
                </a:lnTo>
                <a:lnTo>
                  <a:pt x="72" y="32"/>
                </a:lnTo>
                <a:lnTo>
                  <a:pt x="67" y="32"/>
                </a:lnTo>
                <a:lnTo>
                  <a:pt x="62" y="32"/>
                </a:lnTo>
                <a:lnTo>
                  <a:pt x="58" y="32"/>
                </a:lnTo>
                <a:lnTo>
                  <a:pt x="53" y="32"/>
                </a:lnTo>
                <a:lnTo>
                  <a:pt x="49" y="31"/>
                </a:lnTo>
                <a:lnTo>
                  <a:pt x="45" y="30"/>
                </a:lnTo>
                <a:lnTo>
                  <a:pt x="42" y="29"/>
                </a:lnTo>
                <a:lnTo>
                  <a:pt x="39" y="29"/>
                </a:lnTo>
                <a:lnTo>
                  <a:pt x="35" y="27"/>
                </a:lnTo>
                <a:lnTo>
                  <a:pt x="32" y="25"/>
                </a:lnTo>
                <a:lnTo>
                  <a:pt x="29" y="24"/>
                </a:lnTo>
                <a:lnTo>
                  <a:pt x="27" y="22"/>
                </a:lnTo>
                <a:lnTo>
                  <a:pt x="25" y="19"/>
                </a:lnTo>
                <a:lnTo>
                  <a:pt x="24" y="16"/>
                </a:lnTo>
                <a:lnTo>
                  <a:pt x="28" y="20"/>
                </a:lnTo>
                <a:lnTo>
                  <a:pt x="32" y="22"/>
                </a:lnTo>
                <a:lnTo>
                  <a:pt x="35" y="22"/>
                </a:lnTo>
                <a:lnTo>
                  <a:pt x="38" y="23"/>
                </a:lnTo>
                <a:lnTo>
                  <a:pt x="43" y="23"/>
                </a:lnTo>
                <a:lnTo>
                  <a:pt x="48" y="23"/>
                </a:lnTo>
                <a:lnTo>
                  <a:pt x="52" y="23"/>
                </a:lnTo>
                <a:lnTo>
                  <a:pt x="57" y="22"/>
                </a:lnTo>
                <a:lnTo>
                  <a:pt x="64" y="22"/>
                </a:lnTo>
                <a:lnTo>
                  <a:pt x="70" y="21"/>
                </a:lnTo>
                <a:lnTo>
                  <a:pt x="75" y="20"/>
                </a:lnTo>
                <a:lnTo>
                  <a:pt x="78" y="19"/>
                </a:lnTo>
                <a:lnTo>
                  <a:pt x="84" y="17"/>
                </a:lnTo>
                <a:lnTo>
                  <a:pt x="87" y="16"/>
                </a:lnTo>
                <a:lnTo>
                  <a:pt x="90" y="14"/>
                </a:lnTo>
                <a:lnTo>
                  <a:pt x="92" y="12"/>
                </a:lnTo>
                <a:lnTo>
                  <a:pt x="88" y="12"/>
                </a:lnTo>
                <a:lnTo>
                  <a:pt x="84" y="13"/>
                </a:lnTo>
                <a:lnTo>
                  <a:pt x="79" y="14"/>
                </a:lnTo>
                <a:lnTo>
                  <a:pt x="74" y="15"/>
                </a:lnTo>
                <a:lnTo>
                  <a:pt x="70" y="16"/>
                </a:lnTo>
                <a:lnTo>
                  <a:pt x="66" y="16"/>
                </a:lnTo>
                <a:lnTo>
                  <a:pt x="61" y="17"/>
                </a:lnTo>
                <a:lnTo>
                  <a:pt x="58" y="17"/>
                </a:lnTo>
                <a:lnTo>
                  <a:pt x="53" y="16"/>
                </a:lnTo>
                <a:lnTo>
                  <a:pt x="49" y="13"/>
                </a:lnTo>
                <a:lnTo>
                  <a:pt x="45" y="10"/>
                </a:lnTo>
                <a:lnTo>
                  <a:pt x="42" y="9"/>
                </a:lnTo>
                <a:lnTo>
                  <a:pt x="36" y="8"/>
                </a:lnTo>
                <a:lnTo>
                  <a:pt x="32" y="9"/>
                </a:lnTo>
                <a:lnTo>
                  <a:pt x="27" y="8"/>
                </a:lnTo>
                <a:lnTo>
                  <a:pt x="23" y="5"/>
                </a:lnTo>
                <a:lnTo>
                  <a:pt x="18" y="3"/>
                </a:lnTo>
                <a:lnTo>
                  <a:pt x="14" y="0"/>
                </a:lnTo>
                <a:lnTo>
                  <a:pt x="7" y="0"/>
                </a:lnTo>
                <a:lnTo>
                  <a:pt x="3" y="1"/>
                </a:lnTo>
                <a:lnTo>
                  <a:pt x="0" y="1"/>
                </a:lnTo>
                <a:lnTo>
                  <a:pt x="1" y="5"/>
                </a:lnTo>
                <a:lnTo>
                  <a:pt x="3" y="8"/>
                </a:lnTo>
                <a:lnTo>
                  <a:pt x="6" y="10"/>
                </a:lnTo>
                <a:lnTo>
                  <a:pt x="12" y="11"/>
                </a:lnTo>
                <a:lnTo>
                  <a:pt x="18" y="12"/>
                </a:lnTo>
                <a:lnTo>
                  <a:pt x="23" y="11"/>
                </a:lnTo>
                <a:lnTo>
                  <a:pt x="27" y="11"/>
                </a:lnTo>
                <a:lnTo>
                  <a:pt x="27" y="13"/>
                </a:lnTo>
                <a:lnTo>
                  <a:pt x="29" y="16"/>
                </a:lnTo>
                <a:lnTo>
                  <a:pt x="30" y="17"/>
                </a:lnTo>
                <a:lnTo>
                  <a:pt x="34" y="19"/>
                </a:lnTo>
                <a:lnTo>
                  <a:pt x="37" y="19"/>
                </a:lnTo>
                <a:lnTo>
                  <a:pt x="42" y="19"/>
                </a:lnTo>
                <a:lnTo>
                  <a:pt x="45" y="18"/>
                </a:lnTo>
                <a:lnTo>
                  <a:pt x="4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 name="Freeform 20"/>
          <p:cNvSpPr>
            <a:spLocks/>
          </p:cNvSpPr>
          <p:nvPr/>
        </p:nvSpPr>
        <p:spPr bwMode="auto">
          <a:xfrm>
            <a:off x="1511300" y="1554163"/>
            <a:ext cx="61913" cy="93662"/>
          </a:xfrm>
          <a:custGeom>
            <a:avLst/>
            <a:gdLst>
              <a:gd name="T0" fmla="*/ 9 w 39"/>
              <a:gd name="T1" fmla="*/ 1 h 59"/>
              <a:gd name="T2" fmla="*/ 13 w 39"/>
              <a:gd name="T3" fmla="*/ 3 h 59"/>
              <a:gd name="T4" fmla="*/ 17 w 39"/>
              <a:gd name="T5" fmla="*/ 6 h 59"/>
              <a:gd name="T6" fmla="*/ 22 w 39"/>
              <a:gd name="T7" fmla="*/ 9 h 59"/>
              <a:gd name="T8" fmla="*/ 26 w 39"/>
              <a:gd name="T9" fmla="*/ 11 h 59"/>
              <a:gd name="T10" fmla="*/ 28 w 39"/>
              <a:gd name="T11" fmla="*/ 14 h 59"/>
              <a:gd name="T12" fmla="*/ 30 w 39"/>
              <a:gd name="T13" fmla="*/ 15 h 59"/>
              <a:gd name="T14" fmla="*/ 32 w 39"/>
              <a:gd name="T15" fmla="*/ 18 h 59"/>
              <a:gd name="T16" fmla="*/ 32 w 39"/>
              <a:gd name="T17" fmla="*/ 22 h 59"/>
              <a:gd name="T18" fmla="*/ 31 w 39"/>
              <a:gd name="T19" fmla="*/ 26 h 59"/>
              <a:gd name="T20" fmla="*/ 32 w 39"/>
              <a:gd name="T21" fmla="*/ 29 h 59"/>
              <a:gd name="T22" fmla="*/ 33 w 39"/>
              <a:gd name="T23" fmla="*/ 34 h 59"/>
              <a:gd name="T24" fmla="*/ 35 w 39"/>
              <a:gd name="T25" fmla="*/ 38 h 59"/>
              <a:gd name="T26" fmla="*/ 38 w 39"/>
              <a:gd name="T27" fmla="*/ 41 h 59"/>
              <a:gd name="T28" fmla="*/ 36 w 39"/>
              <a:gd name="T29" fmla="*/ 46 h 59"/>
              <a:gd name="T30" fmla="*/ 34 w 39"/>
              <a:gd name="T31" fmla="*/ 51 h 59"/>
              <a:gd name="T32" fmla="*/ 33 w 39"/>
              <a:gd name="T33" fmla="*/ 54 h 59"/>
              <a:gd name="T34" fmla="*/ 32 w 39"/>
              <a:gd name="T35" fmla="*/ 58 h 59"/>
              <a:gd name="T36" fmla="*/ 31 w 39"/>
              <a:gd name="T37" fmla="*/ 56 h 59"/>
              <a:gd name="T38" fmla="*/ 30 w 39"/>
              <a:gd name="T39" fmla="*/ 53 h 59"/>
              <a:gd name="T40" fmla="*/ 29 w 39"/>
              <a:gd name="T41" fmla="*/ 50 h 59"/>
              <a:gd name="T42" fmla="*/ 30 w 39"/>
              <a:gd name="T43" fmla="*/ 46 h 59"/>
              <a:gd name="T44" fmla="*/ 30 w 39"/>
              <a:gd name="T45" fmla="*/ 43 h 59"/>
              <a:gd name="T46" fmla="*/ 31 w 39"/>
              <a:gd name="T47" fmla="*/ 38 h 59"/>
              <a:gd name="T48" fmla="*/ 31 w 39"/>
              <a:gd name="T49" fmla="*/ 34 h 59"/>
              <a:gd name="T50" fmla="*/ 30 w 39"/>
              <a:gd name="T51" fmla="*/ 31 h 59"/>
              <a:gd name="T52" fmla="*/ 28 w 39"/>
              <a:gd name="T53" fmla="*/ 29 h 59"/>
              <a:gd name="T54" fmla="*/ 27 w 39"/>
              <a:gd name="T55" fmla="*/ 25 h 59"/>
              <a:gd name="T56" fmla="*/ 25 w 39"/>
              <a:gd name="T57" fmla="*/ 22 h 59"/>
              <a:gd name="T58" fmla="*/ 23 w 39"/>
              <a:gd name="T59" fmla="*/ 20 h 59"/>
              <a:gd name="T60" fmla="*/ 23 w 39"/>
              <a:gd name="T61" fmla="*/ 23 h 59"/>
              <a:gd name="T62" fmla="*/ 24 w 39"/>
              <a:gd name="T63" fmla="*/ 26 h 59"/>
              <a:gd name="T64" fmla="*/ 20 w 39"/>
              <a:gd name="T65" fmla="*/ 22 h 59"/>
              <a:gd name="T66" fmla="*/ 19 w 39"/>
              <a:gd name="T67" fmla="*/ 20 h 59"/>
              <a:gd name="T68" fmla="*/ 17 w 39"/>
              <a:gd name="T69" fmla="*/ 18 h 59"/>
              <a:gd name="T70" fmla="*/ 13 w 39"/>
              <a:gd name="T71" fmla="*/ 16 h 59"/>
              <a:gd name="T72" fmla="*/ 9 w 39"/>
              <a:gd name="T73" fmla="*/ 14 h 59"/>
              <a:gd name="T74" fmla="*/ 6 w 39"/>
              <a:gd name="T75" fmla="*/ 11 h 59"/>
              <a:gd name="T76" fmla="*/ 3 w 39"/>
              <a:gd name="T77" fmla="*/ 7 h 59"/>
              <a:gd name="T78" fmla="*/ 1 w 39"/>
              <a:gd name="T79" fmla="*/ 4 h 59"/>
              <a:gd name="T80" fmla="*/ 0 w 39"/>
              <a:gd name="T81" fmla="*/ 1 h 59"/>
              <a:gd name="T82" fmla="*/ 2 w 39"/>
              <a:gd name="T83" fmla="*/ 0 h 59"/>
              <a:gd name="T84" fmla="*/ 6 w 39"/>
              <a:gd name="T85" fmla="*/ 0 h 59"/>
              <a:gd name="T86" fmla="*/ 9 w 39"/>
              <a:gd name="T87"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9">
                <a:moveTo>
                  <a:pt x="9" y="1"/>
                </a:moveTo>
                <a:lnTo>
                  <a:pt x="13" y="3"/>
                </a:lnTo>
                <a:lnTo>
                  <a:pt x="17" y="6"/>
                </a:lnTo>
                <a:lnTo>
                  <a:pt x="22" y="9"/>
                </a:lnTo>
                <a:lnTo>
                  <a:pt x="26" y="11"/>
                </a:lnTo>
                <a:lnTo>
                  <a:pt x="28" y="14"/>
                </a:lnTo>
                <a:lnTo>
                  <a:pt x="30" y="15"/>
                </a:lnTo>
                <a:lnTo>
                  <a:pt x="32" y="18"/>
                </a:lnTo>
                <a:lnTo>
                  <a:pt x="32" y="22"/>
                </a:lnTo>
                <a:lnTo>
                  <a:pt x="31" y="26"/>
                </a:lnTo>
                <a:lnTo>
                  <a:pt x="32" y="29"/>
                </a:lnTo>
                <a:lnTo>
                  <a:pt x="33" y="34"/>
                </a:lnTo>
                <a:lnTo>
                  <a:pt x="35" y="38"/>
                </a:lnTo>
                <a:lnTo>
                  <a:pt x="38" y="41"/>
                </a:lnTo>
                <a:lnTo>
                  <a:pt x="36" y="46"/>
                </a:lnTo>
                <a:lnTo>
                  <a:pt x="34" y="51"/>
                </a:lnTo>
                <a:lnTo>
                  <a:pt x="33" y="54"/>
                </a:lnTo>
                <a:lnTo>
                  <a:pt x="32" y="58"/>
                </a:lnTo>
                <a:lnTo>
                  <a:pt x="31" y="56"/>
                </a:lnTo>
                <a:lnTo>
                  <a:pt x="30" y="53"/>
                </a:lnTo>
                <a:lnTo>
                  <a:pt x="29" y="50"/>
                </a:lnTo>
                <a:lnTo>
                  <a:pt x="30" y="46"/>
                </a:lnTo>
                <a:lnTo>
                  <a:pt x="30" y="43"/>
                </a:lnTo>
                <a:lnTo>
                  <a:pt x="31" y="38"/>
                </a:lnTo>
                <a:lnTo>
                  <a:pt x="31" y="34"/>
                </a:lnTo>
                <a:lnTo>
                  <a:pt x="30" y="31"/>
                </a:lnTo>
                <a:lnTo>
                  <a:pt x="28" y="29"/>
                </a:lnTo>
                <a:lnTo>
                  <a:pt x="27" y="25"/>
                </a:lnTo>
                <a:lnTo>
                  <a:pt x="25" y="22"/>
                </a:lnTo>
                <a:lnTo>
                  <a:pt x="23" y="20"/>
                </a:lnTo>
                <a:lnTo>
                  <a:pt x="23" y="23"/>
                </a:lnTo>
                <a:lnTo>
                  <a:pt x="24" y="26"/>
                </a:lnTo>
                <a:lnTo>
                  <a:pt x="20" y="22"/>
                </a:lnTo>
                <a:lnTo>
                  <a:pt x="19" y="20"/>
                </a:lnTo>
                <a:lnTo>
                  <a:pt x="17" y="18"/>
                </a:lnTo>
                <a:lnTo>
                  <a:pt x="13" y="16"/>
                </a:lnTo>
                <a:lnTo>
                  <a:pt x="9" y="14"/>
                </a:lnTo>
                <a:lnTo>
                  <a:pt x="6" y="11"/>
                </a:lnTo>
                <a:lnTo>
                  <a:pt x="3" y="7"/>
                </a:lnTo>
                <a:lnTo>
                  <a:pt x="1" y="4"/>
                </a:lnTo>
                <a:lnTo>
                  <a:pt x="0" y="1"/>
                </a:lnTo>
                <a:lnTo>
                  <a:pt x="2" y="0"/>
                </a:lnTo>
                <a:lnTo>
                  <a:pt x="6" y="0"/>
                </a:lnTo>
                <a:lnTo>
                  <a:pt x="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5" name="Freeform 21"/>
          <p:cNvSpPr>
            <a:spLocks/>
          </p:cNvSpPr>
          <p:nvPr/>
        </p:nvSpPr>
        <p:spPr bwMode="auto">
          <a:xfrm>
            <a:off x="1485900" y="1511300"/>
            <a:ext cx="71438" cy="33338"/>
          </a:xfrm>
          <a:custGeom>
            <a:avLst/>
            <a:gdLst>
              <a:gd name="T0" fmla="*/ 0 w 45"/>
              <a:gd name="T1" fmla="*/ 3 h 21"/>
              <a:gd name="T2" fmla="*/ 5 w 45"/>
              <a:gd name="T3" fmla="*/ 3 h 21"/>
              <a:gd name="T4" fmla="*/ 10 w 45"/>
              <a:gd name="T5" fmla="*/ 4 h 21"/>
              <a:gd name="T6" fmla="*/ 12 w 45"/>
              <a:gd name="T7" fmla="*/ 5 h 21"/>
              <a:gd name="T8" fmla="*/ 14 w 45"/>
              <a:gd name="T9" fmla="*/ 9 h 21"/>
              <a:gd name="T10" fmla="*/ 15 w 45"/>
              <a:gd name="T11" fmla="*/ 12 h 21"/>
              <a:gd name="T12" fmla="*/ 15 w 45"/>
              <a:gd name="T13" fmla="*/ 14 h 21"/>
              <a:gd name="T14" fmla="*/ 16 w 45"/>
              <a:gd name="T15" fmla="*/ 16 h 21"/>
              <a:gd name="T16" fmla="*/ 16 w 45"/>
              <a:gd name="T17" fmla="*/ 18 h 21"/>
              <a:gd name="T18" fmla="*/ 17 w 45"/>
              <a:gd name="T19" fmla="*/ 15 h 21"/>
              <a:gd name="T20" fmla="*/ 18 w 45"/>
              <a:gd name="T21" fmla="*/ 12 h 21"/>
              <a:gd name="T22" fmla="*/ 18 w 45"/>
              <a:gd name="T23" fmla="*/ 9 h 21"/>
              <a:gd name="T24" fmla="*/ 17 w 45"/>
              <a:gd name="T25" fmla="*/ 5 h 21"/>
              <a:gd name="T26" fmla="*/ 14 w 45"/>
              <a:gd name="T27" fmla="*/ 2 h 21"/>
              <a:gd name="T28" fmla="*/ 12 w 45"/>
              <a:gd name="T29" fmla="*/ 0 h 21"/>
              <a:gd name="T30" fmla="*/ 16 w 45"/>
              <a:gd name="T31" fmla="*/ 1 h 21"/>
              <a:gd name="T32" fmla="*/ 19 w 45"/>
              <a:gd name="T33" fmla="*/ 5 h 21"/>
              <a:gd name="T34" fmla="*/ 20 w 45"/>
              <a:gd name="T35" fmla="*/ 8 h 21"/>
              <a:gd name="T36" fmla="*/ 21 w 45"/>
              <a:gd name="T37" fmla="*/ 11 h 21"/>
              <a:gd name="T38" fmla="*/ 20 w 45"/>
              <a:gd name="T39" fmla="*/ 14 h 21"/>
              <a:gd name="T40" fmla="*/ 20 w 45"/>
              <a:gd name="T41" fmla="*/ 16 h 21"/>
              <a:gd name="T42" fmla="*/ 22 w 45"/>
              <a:gd name="T43" fmla="*/ 13 h 21"/>
              <a:gd name="T44" fmla="*/ 24 w 45"/>
              <a:gd name="T45" fmla="*/ 10 h 21"/>
              <a:gd name="T46" fmla="*/ 27 w 45"/>
              <a:gd name="T47" fmla="*/ 7 h 21"/>
              <a:gd name="T48" fmla="*/ 32 w 45"/>
              <a:gd name="T49" fmla="*/ 6 h 21"/>
              <a:gd name="T50" fmla="*/ 36 w 45"/>
              <a:gd name="T51" fmla="*/ 5 h 21"/>
              <a:gd name="T52" fmla="*/ 39 w 45"/>
              <a:gd name="T53" fmla="*/ 6 h 21"/>
              <a:gd name="T54" fmla="*/ 42 w 45"/>
              <a:gd name="T55" fmla="*/ 6 h 21"/>
              <a:gd name="T56" fmla="*/ 44 w 45"/>
              <a:gd name="T57" fmla="*/ 7 h 21"/>
              <a:gd name="T58" fmla="*/ 41 w 45"/>
              <a:gd name="T59" fmla="*/ 7 h 21"/>
              <a:gd name="T60" fmla="*/ 39 w 45"/>
              <a:gd name="T61" fmla="*/ 8 h 21"/>
              <a:gd name="T62" fmla="*/ 36 w 45"/>
              <a:gd name="T63" fmla="*/ 8 h 21"/>
              <a:gd name="T64" fmla="*/ 32 w 45"/>
              <a:gd name="T65" fmla="*/ 9 h 21"/>
              <a:gd name="T66" fmla="*/ 30 w 45"/>
              <a:gd name="T67" fmla="*/ 11 h 21"/>
              <a:gd name="T68" fmla="*/ 28 w 45"/>
              <a:gd name="T69" fmla="*/ 12 h 21"/>
              <a:gd name="T70" fmla="*/ 26 w 45"/>
              <a:gd name="T71" fmla="*/ 14 h 21"/>
              <a:gd name="T72" fmla="*/ 25 w 45"/>
              <a:gd name="T73" fmla="*/ 17 h 21"/>
              <a:gd name="T74" fmla="*/ 25 w 45"/>
              <a:gd name="T7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1">
                <a:moveTo>
                  <a:pt x="0" y="3"/>
                </a:moveTo>
                <a:lnTo>
                  <a:pt x="5" y="3"/>
                </a:lnTo>
                <a:lnTo>
                  <a:pt x="10" y="4"/>
                </a:lnTo>
                <a:lnTo>
                  <a:pt x="12" y="5"/>
                </a:lnTo>
                <a:lnTo>
                  <a:pt x="14" y="9"/>
                </a:lnTo>
                <a:lnTo>
                  <a:pt x="15" y="12"/>
                </a:lnTo>
                <a:lnTo>
                  <a:pt x="15" y="14"/>
                </a:lnTo>
                <a:lnTo>
                  <a:pt x="16" y="16"/>
                </a:lnTo>
                <a:lnTo>
                  <a:pt x="16" y="18"/>
                </a:lnTo>
                <a:lnTo>
                  <a:pt x="17" y="15"/>
                </a:lnTo>
                <a:lnTo>
                  <a:pt x="18" y="12"/>
                </a:lnTo>
                <a:lnTo>
                  <a:pt x="18" y="9"/>
                </a:lnTo>
                <a:lnTo>
                  <a:pt x="17" y="5"/>
                </a:lnTo>
                <a:lnTo>
                  <a:pt x="14" y="2"/>
                </a:lnTo>
                <a:lnTo>
                  <a:pt x="12" y="0"/>
                </a:lnTo>
                <a:lnTo>
                  <a:pt x="16" y="1"/>
                </a:lnTo>
                <a:lnTo>
                  <a:pt x="19" y="5"/>
                </a:lnTo>
                <a:lnTo>
                  <a:pt x="20" y="8"/>
                </a:lnTo>
                <a:lnTo>
                  <a:pt x="21" y="11"/>
                </a:lnTo>
                <a:lnTo>
                  <a:pt x="20" y="14"/>
                </a:lnTo>
                <a:lnTo>
                  <a:pt x="20" y="16"/>
                </a:lnTo>
                <a:lnTo>
                  <a:pt x="22" y="13"/>
                </a:lnTo>
                <a:lnTo>
                  <a:pt x="24" y="10"/>
                </a:lnTo>
                <a:lnTo>
                  <a:pt x="27" y="7"/>
                </a:lnTo>
                <a:lnTo>
                  <a:pt x="32" y="6"/>
                </a:lnTo>
                <a:lnTo>
                  <a:pt x="36" y="5"/>
                </a:lnTo>
                <a:lnTo>
                  <a:pt x="39" y="6"/>
                </a:lnTo>
                <a:lnTo>
                  <a:pt x="42" y="6"/>
                </a:lnTo>
                <a:lnTo>
                  <a:pt x="44" y="7"/>
                </a:lnTo>
                <a:lnTo>
                  <a:pt x="41" y="7"/>
                </a:lnTo>
                <a:lnTo>
                  <a:pt x="39" y="8"/>
                </a:lnTo>
                <a:lnTo>
                  <a:pt x="36" y="8"/>
                </a:lnTo>
                <a:lnTo>
                  <a:pt x="32" y="9"/>
                </a:lnTo>
                <a:lnTo>
                  <a:pt x="30" y="11"/>
                </a:lnTo>
                <a:lnTo>
                  <a:pt x="28" y="12"/>
                </a:lnTo>
                <a:lnTo>
                  <a:pt x="26" y="14"/>
                </a:lnTo>
                <a:lnTo>
                  <a:pt x="25" y="17"/>
                </a:lnTo>
                <a:lnTo>
                  <a:pt x="25" y="2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6" name="Freeform 22"/>
          <p:cNvSpPr>
            <a:spLocks/>
          </p:cNvSpPr>
          <p:nvPr/>
        </p:nvSpPr>
        <p:spPr bwMode="auto">
          <a:xfrm>
            <a:off x="1347788" y="1590675"/>
            <a:ext cx="55562" cy="20638"/>
          </a:xfrm>
          <a:custGeom>
            <a:avLst/>
            <a:gdLst>
              <a:gd name="T0" fmla="*/ 33 w 35"/>
              <a:gd name="T1" fmla="*/ 3 h 13"/>
              <a:gd name="T2" fmla="*/ 34 w 35"/>
              <a:gd name="T3" fmla="*/ 5 h 13"/>
              <a:gd name="T4" fmla="*/ 34 w 35"/>
              <a:gd name="T5" fmla="*/ 8 h 13"/>
              <a:gd name="T6" fmla="*/ 32 w 35"/>
              <a:gd name="T7" fmla="*/ 10 h 13"/>
              <a:gd name="T8" fmla="*/ 29 w 35"/>
              <a:gd name="T9" fmla="*/ 10 h 13"/>
              <a:gd name="T10" fmla="*/ 23 w 35"/>
              <a:gd name="T11" fmla="*/ 9 h 13"/>
              <a:gd name="T12" fmla="*/ 18 w 35"/>
              <a:gd name="T13" fmla="*/ 8 h 13"/>
              <a:gd name="T14" fmla="*/ 13 w 35"/>
              <a:gd name="T15" fmla="*/ 8 h 13"/>
              <a:gd name="T16" fmla="*/ 8 w 35"/>
              <a:gd name="T17" fmla="*/ 11 h 13"/>
              <a:gd name="T18" fmla="*/ 4 w 35"/>
              <a:gd name="T19" fmla="*/ 12 h 13"/>
              <a:gd name="T20" fmla="*/ 0 w 35"/>
              <a:gd name="T21" fmla="*/ 10 h 13"/>
              <a:gd name="T22" fmla="*/ 0 w 35"/>
              <a:gd name="T23" fmla="*/ 7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5"/>
                </a:lnTo>
                <a:lnTo>
                  <a:pt x="34" y="8"/>
                </a:lnTo>
                <a:lnTo>
                  <a:pt x="32" y="10"/>
                </a:lnTo>
                <a:lnTo>
                  <a:pt x="29" y="10"/>
                </a:lnTo>
                <a:lnTo>
                  <a:pt x="23" y="9"/>
                </a:lnTo>
                <a:lnTo>
                  <a:pt x="18" y="8"/>
                </a:lnTo>
                <a:lnTo>
                  <a:pt x="13" y="8"/>
                </a:lnTo>
                <a:lnTo>
                  <a:pt x="8" y="11"/>
                </a:lnTo>
                <a:lnTo>
                  <a:pt x="4" y="12"/>
                </a:lnTo>
                <a:lnTo>
                  <a:pt x="0" y="10"/>
                </a:lnTo>
                <a:lnTo>
                  <a:pt x="0" y="7"/>
                </a:lnTo>
                <a:lnTo>
                  <a:pt x="2" y="4"/>
                </a:lnTo>
                <a:lnTo>
                  <a:pt x="7" y="2"/>
                </a:lnTo>
                <a:lnTo>
                  <a:pt x="14" y="0"/>
                </a:lnTo>
                <a:lnTo>
                  <a:pt x="21" y="0"/>
                </a:lnTo>
                <a:lnTo>
                  <a:pt x="28" y="1"/>
                </a:lnTo>
                <a:lnTo>
                  <a:pt x="33"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7" name="Freeform 23"/>
          <p:cNvSpPr>
            <a:spLocks/>
          </p:cNvSpPr>
          <p:nvPr/>
        </p:nvSpPr>
        <p:spPr bwMode="auto">
          <a:xfrm>
            <a:off x="1511300" y="1685925"/>
            <a:ext cx="236538" cy="349250"/>
          </a:xfrm>
          <a:custGeom>
            <a:avLst/>
            <a:gdLst>
              <a:gd name="T0" fmla="*/ 15 w 149"/>
              <a:gd name="T1" fmla="*/ 7 h 220"/>
              <a:gd name="T2" fmla="*/ 42 w 149"/>
              <a:gd name="T3" fmla="*/ 0 h 220"/>
              <a:gd name="T4" fmla="*/ 70 w 149"/>
              <a:gd name="T5" fmla="*/ 2 h 220"/>
              <a:gd name="T6" fmla="*/ 92 w 149"/>
              <a:gd name="T7" fmla="*/ 6 h 220"/>
              <a:gd name="T8" fmla="*/ 115 w 149"/>
              <a:gd name="T9" fmla="*/ 12 h 220"/>
              <a:gd name="T10" fmla="*/ 128 w 149"/>
              <a:gd name="T11" fmla="*/ 18 h 220"/>
              <a:gd name="T12" fmla="*/ 143 w 149"/>
              <a:gd name="T13" fmla="*/ 33 h 220"/>
              <a:gd name="T14" fmla="*/ 148 w 149"/>
              <a:gd name="T15" fmla="*/ 49 h 220"/>
              <a:gd name="T16" fmla="*/ 144 w 149"/>
              <a:gd name="T17" fmla="*/ 64 h 220"/>
              <a:gd name="T18" fmla="*/ 136 w 149"/>
              <a:gd name="T19" fmla="*/ 78 h 220"/>
              <a:gd name="T20" fmla="*/ 129 w 149"/>
              <a:gd name="T21" fmla="*/ 95 h 220"/>
              <a:gd name="T22" fmla="*/ 121 w 149"/>
              <a:gd name="T23" fmla="*/ 111 h 220"/>
              <a:gd name="T24" fmla="*/ 112 w 149"/>
              <a:gd name="T25" fmla="*/ 124 h 220"/>
              <a:gd name="T26" fmla="*/ 101 w 149"/>
              <a:gd name="T27" fmla="*/ 136 h 220"/>
              <a:gd name="T28" fmla="*/ 88 w 149"/>
              <a:gd name="T29" fmla="*/ 143 h 220"/>
              <a:gd name="T30" fmla="*/ 93 w 149"/>
              <a:gd name="T31" fmla="*/ 180 h 220"/>
              <a:gd name="T32" fmla="*/ 29 w 149"/>
              <a:gd name="T33" fmla="*/ 209 h 220"/>
              <a:gd name="T34" fmla="*/ 27 w 149"/>
              <a:gd name="T35" fmla="*/ 181 h 220"/>
              <a:gd name="T36" fmla="*/ 19 w 149"/>
              <a:gd name="T37" fmla="*/ 164 h 220"/>
              <a:gd name="T38" fmla="*/ 10 w 149"/>
              <a:gd name="T39" fmla="*/ 149 h 220"/>
              <a:gd name="T40" fmla="*/ 21 w 149"/>
              <a:gd name="T41" fmla="*/ 140 h 220"/>
              <a:gd name="T42" fmla="*/ 36 w 149"/>
              <a:gd name="T43" fmla="*/ 134 h 220"/>
              <a:gd name="T44" fmla="*/ 34 w 149"/>
              <a:gd name="T45" fmla="*/ 117 h 220"/>
              <a:gd name="T46" fmla="*/ 43 w 149"/>
              <a:gd name="T47" fmla="*/ 95 h 220"/>
              <a:gd name="T48" fmla="*/ 59 w 149"/>
              <a:gd name="T49" fmla="*/ 77 h 220"/>
              <a:gd name="T50" fmla="*/ 77 w 149"/>
              <a:gd name="T51" fmla="*/ 65 h 220"/>
              <a:gd name="T52" fmla="*/ 74 w 149"/>
              <a:gd name="T53" fmla="*/ 64 h 220"/>
              <a:gd name="T54" fmla="*/ 66 w 149"/>
              <a:gd name="T55" fmla="*/ 62 h 220"/>
              <a:gd name="T56" fmla="*/ 50 w 149"/>
              <a:gd name="T57" fmla="*/ 69 h 220"/>
              <a:gd name="T58" fmla="*/ 41 w 149"/>
              <a:gd name="T59" fmla="*/ 78 h 220"/>
              <a:gd name="T60" fmla="*/ 28 w 149"/>
              <a:gd name="T61" fmla="*/ 78 h 220"/>
              <a:gd name="T62" fmla="*/ 24 w 149"/>
              <a:gd name="T63" fmla="*/ 72 h 220"/>
              <a:gd name="T64" fmla="*/ 21 w 149"/>
              <a:gd name="T65" fmla="*/ 66 h 220"/>
              <a:gd name="T66" fmla="*/ 19 w 149"/>
              <a:gd name="T67" fmla="*/ 55 h 220"/>
              <a:gd name="T68" fmla="*/ 26 w 149"/>
              <a:gd name="T69" fmla="*/ 48 h 220"/>
              <a:gd name="T70" fmla="*/ 15 w 149"/>
              <a:gd name="T71" fmla="*/ 46 h 220"/>
              <a:gd name="T72" fmla="*/ 14 w 149"/>
              <a:gd name="T73" fmla="*/ 35 h 220"/>
              <a:gd name="T74" fmla="*/ 16 w 149"/>
              <a:gd name="T75" fmla="*/ 32 h 220"/>
              <a:gd name="T76" fmla="*/ 4 w 149"/>
              <a:gd name="T77" fmla="*/ 31 h 220"/>
              <a:gd name="T78" fmla="*/ 0 w 149"/>
              <a:gd name="T79" fmla="*/ 25 h 220"/>
              <a:gd name="T80" fmla="*/ 5 w 149"/>
              <a:gd name="T81" fmla="*/ 1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9" h="220">
                <a:moveTo>
                  <a:pt x="5" y="13"/>
                </a:moveTo>
                <a:lnTo>
                  <a:pt x="15" y="7"/>
                </a:lnTo>
                <a:lnTo>
                  <a:pt x="27" y="3"/>
                </a:lnTo>
                <a:lnTo>
                  <a:pt x="42" y="0"/>
                </a:lnTo>
                <a:lnTo>
                  <a:pt x="56" y="0"/>
                </a:lnTo>
                <a:lnTo>
                  <a:pt x="70" y="2"/>
                </a:lnTo>
                <a:lnTo>
                  <a:pt x="81" y="3"/>
                </a:lnTo>
                <a:lnTo>
                  <a:pt x="92" y="6"/>
                </a:lnTo>
                <a:lnTo>
                  <a:pt x="106" y="9"/>
                </a:lnTo>
                <a:lnTo>
                  <a:pt x="115" y="12"/>
                </a:lnTo>
                <a:lnTo>
                  <a:pt x="119" y="14"/>
                </a:lnTo>
                <a:lnTo>
                  <a:pt x="128" y="18"/>
                </a:lnTo>
                <a:lnTo>
                  <a:pt x="136" y="23"/>
                </a:lnTo>
                <a:lnTo>
                  <a:pt x="143" y="33"/>
                </a:lnTo>
                <a:lnTo>
                  <a:pt x="147" y="41"/>
                </a:lnTo>
                <a:lnTo>
                  <a:pt x="148" y="49"/>
                </a:lnTo>
                <a:lnTo>
                  <a:pt x="147" y="56"/>
                </a:lnTo>
                <a:lnTo>
                  <a:pt x="144" y="64"/>
                </a:lnTo>
                <a:lnTo>
                  <a:pt x="140" y="71"/>
                </a:lnTo>
                <a:lnTo>
                  <a:pt x="136" y="78"/>
                </a:lnTo>
                <a:lnTo>
                  <a:pt x="132" y="86"/>
                </a:lnTo>
                <a:lnTo>
                  <a:pt x="129" y="95"/>
                </a:lnTo>
                <a:lnTo>
                  <a:pt x="126" y="101"/>
                </a:lnTo>
                <a:lnTo>
                  <a:pt x="121" y="111"/>
                </a:lnTo>
                <a:lnTo>
                  <a:pt x="116" y="118"/>
                </a:lnTo>
                <a:lnTo>
                  <a:pt x="112" y="124"/>
                </a:lnTo>
                <a:lnTo>
                  <a:pt x="106" y="131"/>
                </a:lnTo>
                <a:lnTo>
                  <a:pt x="101" y="136"/>
                </a:lnTo>
                <a:lnTo>
                  <a:pt x="95" y="140"/>
                </a:lnTo>
                <a:lnTo>
                  <a:pt x="88" y="143"/>
                </a:lnTo>
                <a:lnTo>
                  <a:pt x="81" y="146"/>
                </a:lnTo>
                <a:lnTo>
                  <a:pt x="93" y="180"/>
                </a:lnTo>
                <a:lnTo>
                  <a:pt x="33" y="219"/>
                </a:lnTo>
                <a:lnTo>
                  <a:pt x="29" y="209"/>
                </a:lnTo>
                <a:lnTo>
                  <a:pt x="27" y="195"/>
                </a:lnTo>
                <a:lnTo>
                  <a:pt x="27" y="181"/>
                </a:lnTo>
                <a:lnTo>
                  <a:pt x="28" y="167"/>
                </a:lnTo>
                <a:lnTo>
                  <a:pt x="19" y="164"/>
                </a:lnTo>
                <a:lnTo>
                  <a:pt x="13" y="158"/>
                </a:lnTo>
                <a:lnTo>
                  <a:pt x="10" y="149"/>
                </a:lnTo>
                <a:lnTo>
                  <a:pt x="8" y="140"/>
                </a:lnTo>
                <a:lnTo>
                  <a:pt x="21" y="140"/>
                </a:lnTo>
                <a:lnTo>
                  <a:pt x="30" y="139"/>
                </a:lnTo>
                <a:lnTo>
                  <a:pt x="36" y="134"/>
                </a:lnTo>
                <a:lnTo>
                  <a:pt x="36" y="129"/>
                </a:lnTo>
                <a:lnTo>
                  <a:pt x="34" y="117"/>
                </a:lnTo>
                <a:lnTo>
                  <a:pt x="37" y="105"/>
                </a:lnTo>
                <a:lnTo>
                  <a:pt x="43" y="95"/>
                </a:lnTo>
                <a:lnTo>
                  <a:pt x="51" y="85"/>
                </a:lnTo>
                <a:lnTo>
                  <a:pt x="59" y="77"/>
                </a:lnTo>
                <a:lnTo>
                  <a:pt x="68" y="71"/>
                </a:lnTo>
                <a:lnTo>
                  <a:pt x="77" y="65"/>
                </a:lnTo>
                <a:lnTo>
                  <a:pt x="78" y="63"/>
                </a:lnTo>
                <a:lnTo>
                  <a:pt x="74" y="64"/>
                </a:lnTo>
                <a:lnTo>
                  <a:pt x="70" y="63"/>
                </a:lnTo>
                <a:lnTo>
                  <a:pt x="66" y="62"/>
                </a:lnTo>
                <a:lnTo>
                  <a:pt x="59" y="65"/>
                </a:lnTo>
                <a:lnTo>
                  <a:pt x="50" y="69"/>
                </a:lnTo>
                <a:lnTo>
                  <a:pt x="44" y="74"/>
                </a:lnTo>
                <a:lnTo>
                  <a:pt x="41" y="78"/>
                </a:lnTo>
                <a:lnTo>
                  <a:pt x="36" y="80"/>
                </a:lnTo>
                <a:lnTo>
                  <a:pt x="28" y="78"/>
                </a:lnTo>
                <a:lnTo>
                  <a:pt x="24" y="75"/>
                </a:lnTo>
                <a:lnTo>
                  <a:pt x="24" y="72"/>
                </a:lnTo>
                <a:lnTo>
                  <a:pt x="27" y="67"/>
                </a:lnTo>
                <a:lnTo>
                  <a:pt x="21" y="66"/>
                </a:lnTo>
                <a:lnTo>
                  <a:pt x="19" y="61"/>
                </a:lnTo>
                <a:lnTo>
                  <a:pt x="19" y="55"/>
                </a:lnTo>
                <a:lnTo>
                  <a:pt x="23" y="51"/>
                </a:lnTo>
                <a:lnTo>
                  <a:pt x="26" y="48"/>
                </a:lnTo>
                <a:lnTo>
                  <a:pt x="19" y="48"/>
                </a:lnTo>
                <a:lnTo>
                  <a:pt x="15" y="46"/>
                </a:lnTo>
                <a:lnTo>
                  <a:pt x="13" y="42"/>
                </a:lnTo>
                <a:lnTo>
                  <a:pt x="14" y="35"/>
                </a:lnTo>
                <a:lnTo>
                  <a:pt x="22" y="31"/>
                </a:lnTo>
                <a:lnTo>
                  <a:pt x="16" y="32"/>
                </a:lnTo>
                <a:lnTo>
                  <a:pt x="9" y="32"/>
                </a:lnTo>
                <a:lnTo>
                  <a:pt x="4" y="31"/>
                </a:lnTo>
                <a:lnTo>
                  <a:pt x="2" y="29"/>
                </a:lnTo>
                <a:lnTo>
                  <a:pt x="0" y="25"/>
                </a:lnTo>
                <a:lnTo>
                  <a:pt x="1" y="20"/>
                </a:lnTo>
                <a:lnTo>
                  <a:pt x="5"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8" name="Freeform 24"/>
          <p:cNvSpPr>
            <a:spLocks/>
          </p:cNvSpPr>
          <p:nvPr/>
        </p:nvSpPr>
        <p:spPr bwMode="auto">
          <a:xfrm>
            <a:off x="1570038" y="1903413"/>
            <a:ext cx="19050" cy="22225"/>
          </a:xfrm>
          <a:custGeom>
            <a:avLst/>
            <a:gdLst>
              <a:gd name="T0" fmla="*/ 0 w 12"/>
              <a:gd name="T1" fmla="*/ 0 h 14"/>
              <a:gd name="T2" fmla="*/ 3 w 12"/>
              <a:gd name="T3" fmla="*/ 6 h 14"/>
              <a:gd name="T4" fmla="*/ 5 w 12"/>
              <a:gd name="T5" fmla="*/ 9 h 14"/>
              <a:gd name="T6" fmla="*/ 11 w 12"/>
              <a:gd name="T7" fmla="*/ 13 h 14"/>
            </a:gdLst>
            <a:ahLst/>
            <a:cxnLst>
              <a:cxn ang="0">
                <a:pos x="T0" y="T1"/>
              </a:cxn>
              <a:cxn ang="0">
                <a:pos x="T2" y="T3"/>
              </a:cxn>
              <a:cxn ang="0">
                <a:pos x="T4" y="T5"/>
              </a:cxn>
              <a:cxn ang="0">
                <a:pos x="T6" y="T7"/>
              </a:cxn>
            </a:cxnLst>
            <a:rect l="0" t="0" r="r" b="b"/>
            <a:pathLst>
              <a:path w="12" h="14">
                <a:moveTo>
                  <a:pt x="0" y="0"/>
                </a:moveTo>
                <a:lnTo>
                  <a:pt x="3" y="6"/>
                </a:lnTo>
                <a:lnTo>
                  <a:pt x="5" y="9"/>
                </a:lnTo>
                <a:lnTo>
                  <a:pt x="11"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9" name="Freeform 25"/>
          <p:cNvSpPr>
            <a:spLocks/>
          </p:cNvSpPr>
          <p:nvPr/>
        </p:nvSpPr>
        <p:spPr bwMode="auto">
          <a:xfrm>
            <a:off x="1544638" y="1714500"/>
            <a:ext cx="120650" cy="22225"/>
          </a:xfrm>
          <a:custGeom>
            <a:avLst/>
            <a:gdLst>
              <a:gd name="T0" fmla="*/ 0 w 76"/>
              <a:gd name="T1" fmla="*/ 13 h 14"/>
              <a:gd name="T2" fmla="*/ 8 w 76"/>
              <a:gd name="T3" fmla="*/ 6 h 14"/>
              <a:gd name="T4" fmla="*/ 20 w 76"/>
              <a:gd name="T5" fmla="*/ 2 h 14"/>
              <a:gd name="T6" fmla="*/ 27 w 76"/>
              <a:gd name="T7" fmla="*/ 0 h 14"/>
              <a:gd name="T8" fmla="*/ 35 w 76"/>
              <a:gd name="T9" fmla="*/ 0 h 14"/>
              <a:gd name="T10" fmla="*/ 43 w 76"/>
              <a:gd name="T11" fmla="*/ 0 h 14"/>
              <a:gd name="T12" fmla="*/ 53 w 76"/>
              <a:gd name="T13" fmla="*/ 1 h 14"/>
              <a:gd name="T14" fmla="*/ 64 w 76"/>
              <a:gd name="T15" fmla="*/ 3 h 14"/>
              <a:gd name="T16" fmla="*/ 75 w 76"/>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
                <a:moveTo>
                  <a:pt x="0" y="13"/>
                </a:moveTo>
                <a:lnTo>
                  <a:pt x="8" y="6"/>
                </a:lnTo>
                <a:lnTo>
                  <a:pt x="20" y="2"/>
                </a:lnTo>
                <a:lnTo>
                  <a:pt x="27" y="0"/>
                </a:lnTo>
                <a:lnTo>
                  <a:pt x="35" y="0"/>
                </a:lnTo>
                <a:lnTo>
                  <a:pt x="43" y="0"/>
                </a:lnTo>
                <a:lnTo>
                  <a:pt x="53" y="1"/>
                </a:lnTo>
                <a:lnTo>
                  <a:pt x="64" y="3"/>
                </a:lnTo>
                <a:lnTo>
                  <a:pt x="7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0" name="Freeform 26"/>
          <p:cNvSpPr>
            <a:spLocks/>
          </p:cNvSpPr>
          <p:nvPr/>
        </p:nvSpPr>
        <p:spPr bwMode="auto">
          <a:xfrm>
            <a:off x="1555750" y="1736725"/>
            <a:ext cx="101600" cy="23813"/>
          </a:xfrm>
          <a:custGeom>
            <a:avLst/>
            <a:gdLst>
              <a:gd name="T0" fmla="*/ 0 w 64"/>
              <a:gd name="T1" fmla="*/ 14 h 15"/>
              <a:gd name="T2" fmla="*/ 7 w 64"/>
              <a:gd name="T3" fmla="*/ 9 h 15"/>
              <a:gd name="T4" fmla="*/ 14 w 64"/>
              <a:gd name="T5" fmla="*/ 5 h 15"/>
              <a:gd name="T6" fmla="*/ 23 w 64"/>
              <a:gd name="T7" fmla="*/ 1 h 15"/>
              <a:gd name="T8" fmla="*/ 30 w 64"/>
              <a:gd name="T9" fmla="*/ 0 h 15"/>
              <a:gd name="T10" fmla="*/ 39 w 64"/>
              <a:gd name="T11" fmla="*/ 1 h 15"/>
              <a:gd name="T12" fmla="*/ 48 w 64"/>
              <a:gd name="T13" fmla="*/ 2 h 15"/>
              <a:gd name="T14" fmla="*/ 56 w 64"/>
              <a:gd name="T15" fmla="*/ 5 h 15"/>
              <a:gd name="T16" fmla="*/ 63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0" y="14"/>
                </a:moveTo>
                <a:lnTo>
                  <a:pt x="7" y="9"/>
                </a:lnTo>
                <a:lnTo>
                  <a:pt x="14" y="5"/>
                </a:lnTo>
                <a:lnTo>
                  <a:pt x="23" y="1"/>
                </a:lnTo>
                <a:lnTo>
                  <a:pt x="30" y="0"/>
                </a:lnTo>
                <a:lnTo>
                  <a:pt x="39" y="1"/>
                </a:lnTo>
                <a:lnTo>
                  <a:pt x="48" y="2"/>
                </a:lnTo>
                <a:lnTo>
                  <a:pt x="56" y="5"/>
                </a:lnTo>
                <a:lnTo>
                  <a:pt x="63"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1" name="Freeform 27"/>
          <p:cNvSpPr>
            <a:spLocks/>
          </p:cNvSpPr>
          <p:nvPr/>
        </p:nvSpPr>
        <p:spPr bwMode="auto">
          <a:xfrm>
            <a:off x="1557338" y="1760538"/>
            <a:ext cx="80962" cy="30162"/>
          </a:xfrm>
          <a:custGeom>
            <a:avLst/>
            <a:gdLst>
              <a:gd name="T0" fmla="*/ 0 w 51"/>
              <a:gd name="T1" fmla="*/ 18 h 19"/>
              <a:gd name="T2" fmla="*/ 5 w 51"/>
              <a:gd name="T3" fmla="*/ 13 h 19"/>
              <a:gd name="T4" fmla="*/ 13 w 51"/>
              <a:gd name="T5" fmla="*/ 7 h 19"/>
              <a:gd name="T6" fmla="*/ 21 w 51"/>
              <a:gd name="T7" fmla="*/ 4 h 19"/>
              <a:gd name="T8" fmla="*/ 33 w 51"/>
              <a:gd name="T9" fmla="*/ 0 h 19"/>
              <a:gd name="T10" fmla="*/ 43 w 51"/>
              <a:gd name="T11" fmla="*/ 0 h 19"/>
              <a:gd name="T12" fmla="*/ 50 w 51"/>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51" h="19">
                <a:moveTo>
                  <a:pt x="0" y="18"/>
                </a:moveTo>
                <a:lnTo>
                  <a:pt x="5" y="13"/>
                </a:lnTo>
                <a:lnTo>
                  <a:pt x="13" y="7"/>
                </a:lnTo>
                <a:lnTo>
                  <a:pt x="21" y="4"/>
                </a:lnTo>
                <a:lnTo>
                  <a:pt x="33" y="0"/>
                </a:lnTo>
                <a:lnTo>
                  <a:pt x="43" y="0"/>
                </a:lnTo>
                <a:lnTo>
                  <a:pt x="5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2" name="Freeform 28"/>
          <p:cNvSpPr>
            <a:spLocks/>
          </p:cNvSpPr>
          <p:nvPr/>
        </p:nvSpPr>
        <p:spPr bwMode="auto">
          <a:xfrm>
            <a:off x="1509713" y="1711325"/>
            <a:ext cx="30162" cy="28575"/>
          </a:xfrm>
          <a:custGeom>
            <a:avLst/>
            <a:gdLst>
              <a:gd name="T0" fmla="*/ 3 w 19"/>
              <a:gd name="T1" fmla="*/ 0 h 18"/>
              <a:gd name="T2" fmla="*/ 1 w 19"/>
              <a:gd name="T3" fmla="*/ 4 h 18"/>
              <a:gd name="T4" fmla="*/ 0 w 19"/>
              <a:gd name="T5" fmla="*/ 10 h 18"/>
              <a:gd name="T6" fmla="*/ 4 w 19"/>
              <a:gd name="T7" fmla="*/ 15 h 18"/>
              <a:gd name="T8" fmla="*/ 11 w 19"/>
              <a:gd name="T9" fmla="*/ 17 h 18"/>
              <a:gd name="T10" fmla="*/ 18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3" y="0"/>
                </a:moveTo>
                <a:lnTo>
                  <a:pt x="1" y="4"/>
                </a:lnTo>
                <a:lnTo>
                  <a:pt x="0" y="10"/>
                </a:lnTo>
                <a:lnTo>
                  <a:pt x="4" y="15"/>
                </a:lnTo>
                <a:lnTo>
                  <a:pt x="11" y="17"/>
                </a:lnTo>
                <a:lnTo>
                  <a:pt x="18"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3" name="Freeform 29"/>
          <p:cNvSpPr>
            <a:spLocks/>
          </p:cNvSpPr>
          <p:nvPr/>
        </p:nvSpPr>
        <p:spPr bwMode="auto">
          <a:xfrm>
            <a:off x="1528763" y="1741488"/>
            <a:ext cx="19050" cy="23812"/>
          </a:xfrm>
          <a:custGeom>
            <a:avLst/>
            <a:gdLst>
              <a:gd name="T0" fmla="*/ 1 w 12"/>
              <a:gd name="T1" fmla="*/ 0 h 15"/>
              <a:gd name="T2" fmla="*/ 0 w 12"/>
              <a:gd name="T3" fmla="*/ 5 h 15"/>
              <a:gd name="T4" fmla="*/ 0 w 12"/>
              <a:gd name="T5" fmla="*/ 10 h 15"/>
              <a:gd name="T6" fmla="*/ 3 w 12"/>
              <a:gd name="T7" fmla="*/ 13 h 15"/>
              <a:gd name="T8" fmla="*/ 7 w 12"/>
              <a:gd name="T9" fmla="*/ 14 h 15"/>
              <a:gd name="T10" fmla="*/ 11 w 12"/>
              <a:gd name="T11" fmla="*/ 14 h 15"/>
            </a:gdLst>
            <a:ahLst/>
            <a:cxnLst>
              <a:cxn ang="0">
                <a:pos x="T0" y="T1"/>
              </a:cxn>
              <a:cxn ang="0">
                <a:pos x="T2" y="T3"/>
              </a:cxn>
              <a:cxn ang="0">
                <a:pos x="T4" y="T5"/>
              </a:cxn>
              <a:cxn ang="0">
                <a:pos x="T6" y="T7"/>
              </a:cxn>
              <a:cxn ang="0">
                <a:pos x="T8" y="T9"/>
              </a:cxn>
              <a:cxn ang="0">
                <a:pos x="T10" y="T11"/>
              </a:cxn>
            </a:cxnLst>
            <a:rect l="0" t="0" r="r" b="b"/>
            <a:pathLst>
              <a:path w="12" h="15">
                <a:moveTo>
                  <a:pt x="1" y="0"/>
                </a:moveTo>
                <a:lnTo>
                  <a:pt x="0" y="5"/>
                </a:lnTo>
                <a:lnTo>
                  <a:pt x="0" y="10"/>
                </a:lnTo>
                <a:lnTo>
                  <a:pt x="3" y="13"/>
                </a:lnTo>
                <a:lnTo>
                  <a:pt x="7" y="14"/>
                </a:lnTo>
                <a:lnTo>
                  <a:pt x="11" y="1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4" name="Freeform 30"/>
          <p:cNvSpPr>
            <a:spLocks/>
          </p:cNvSpPr>
          <p:nvPr/>
        </p:nvSpPr>
        <p:spPr bwMode="auto">
          <a:xfrm>
            <a:off x="1538288" y="1766888"/>
            <a:ext cx="39687" cy="49212"/>
          </a:xfrm>
          <a:custGeom>
            <a:avLst/>
            <a:gdLst>
              <a:gd name="T0" fmla="*/ 3 w 25"/>
              <a:gd name="T1" fmla="*/ 0 h 31"/>
              <a:gd name="T2" fmla="*/ 1 w 25"/>
              <a:gd name="T3" fmla="*/ 4 h 31"/>
              <a:gd name="T4" fmla="*/ 0 w 25"/>
              <a:gd name="T5" fmla="*/ 8 h 31"/>
              <a:gd name="T6" fmla="*/ 0 w 25"/>
              <a:gd name="T7" fmla="*/ 11 h 31"/>
              <a:gd name="T8" fmla="*/ 2 w 25"/>
              <a:gd name="T9" fmla="*/ 15 h 31"/>
              <a:gd name="T10" fmla="*/ 7 w 25"/>
              <a:gd name="T11" fmla="*/ 17 h 31"/>
              <a:gd name="T12" fmla="*/ 5 w 25"/>
              <a:gd name="T13" fmla="*/ 20 h 31"/>
              <a:gd name="T14" fmla="*/ 6 w 25"/>
              <a:gd name="T15" fmla="*/ 25 h 31"/>
              <a:gd name="T16" fmla="*/ 9 w 25"/>
              <a:gd name="T17" fmla="*/ 29 h 31"/>
              <a:gd name="T18" fmla="*/ 15 w 25"/>
              <a:gd name="T19" fmla="*/ 30 h 31"/>
              <a:gd name="T20" fmla="*/ 20 w 25"/>
              <a:gd name="T21" fmla="*/ 30 h 31"/>
              <a:gd name="T22" fmla="*/ 24 w 25"/>
              <a:gd name="T23"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1">
                <a:moveTo>
                  <a:pt x="3" y="0"/>
                </a:moveTo>
                <a:lnTo>
                  <a:pt x="1" y="4"/>
                </a:lnTo>
                <a:lnTo>
                  <a:pt x="0" y="8"/>
                </a:lnTo>
                <a:lnTo>
                  <a:pt x="0" y="11"/>
                </a:lnTo>
                <a:lnTo>
                  <a:pt x="2" y="15"/>
                </a:lnTo>
                <a:lnTo>
                  <a:pt x="7" y="17"/>
                </a:lnTo>
                <a:lnTo>
                  <a:pt x="5" y="20"/>
                </a:lnTo>
                <a:lnTo>
                  <a:pt x="6" y="25"/>
                </a:lnTo>
                <a:lnTo>
                  <a:pt x="9" y="29"/>
                </a:lnTo>
                <a:lnTo>
                  <a:pt x="15" y="30"/>
                </a:lnTo>
                <a:lnTo>
                  <a:pt x="20" y="30"/>
                </a:lnTo>
                <a:lnTo>
                  <a:pt x="24" y="2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5" name="Freeform 31"/>
          <p:cNvSpPr>
            <a:spLocks/>
          </p:cNvSpPr>
          <p:nvPr/>
        </p:nvSpPr>
        <p:spPr bwMode="auto">
          <a:xfrm>
            <a:off x="1517650" y="1684338"/>
            <a:ext cx="192088" cy="26987"/>
          </a:xfrm>
          <a:custGeom>
            <a:avLst/>
            <a:gdLst>
              <a:gd name="T0" fmla="*/ 0 w 121"/>
              <a:gd name="T1" fmla="*/ 14 h 17"/>
              <a:gd name="T2" fmla="*/ 5 w 121"/>
              <a:gd name="T3" fmla="*/ 10 h 17"/>
              <a:gd name="T4" fmla="*/ 14 w 121"/>
              <a:gd name="T5" fmla="*/ 6 h 17"/>
              <a:gd name="T6" fmla="*/ 24 w 121"/>
              <a:gd name="T7" fmla="*/ 3 h 17"/>
              <a:gd name="T8" fmla="*/ 32 w 121"/>
              <a:gd name="T9" fmla="*/ 1 h 17"/>
              <a:gd name="T10" fmla="*/ 41 w 121"/>
              <a:gd name="T11" fmla="*/ 0 h 17"/>
              <a:gd name="T12" fmla="*/ 50 w 121"/>
              <a:gd name="T13" fmla="*/ 0 h 17"/>
              <a:gd name="T14" fmla="*/ 59 w 121"/>
              <a:gd name="T15" fmla="*/ 0 h 17"/>
              <a:gd name="T16" fmla="*/ 68 w 121"/>
              <a:gd name="T17" fmla="*/ 2 h 17"/>
              <a:gd name="T18" fmla="*/ 78 w 121"/>
              <a:gd name="T19" fmla="*/ 4 h 17"/>
              <a:gd name="T20" fmla="*/ 87 w 121"/>
              <a:gd name="T21" fmla="*/ 5 h 17"/>
              <a:gd name="T22" fmla="*/ 96 w 121"/>
              <a:gd name="T23" fmla="*/ 8 h 17"/>
              <a:gd name="T24" fmla="*/ 101 w 121"/>
              <a:gd name="T25" fmla="*/ 9 h 17"/>
              <a:gd name="T26" fmla="*/ 108 w 121"/>
              <a:gd name="T27" fmla="*/ 11 h 17"/>
              <a:gd name="T28" fmla="*/ 114 w 121"/>
              <a:gd name="T29" fmla="*/ 13 h 17"/>
              <a:gd name="T30" fmla="*/ 120 w 121"/>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7">
                <a:moveTo>
                  <a:pt x="0" y="14"/>
                </a:moveTo>
                <a:lnTo>
                  <a:pt x="5" y="10"/>
                </a:lnTo>
                <a:lnTo>
                  <a:pt x="14" y="6"/>
                </a:lnTo>
                <a:lnTo>
                  <a:pt x="24" y="3"/>
                </a:lnTo>
                <a:lnTo>
                  <a:pt x="32" y="1"/>
                </a:lnTo>
                <a:lnTo>
                  <a:pt x="41" y="0"/>
                </a:lnTo>
                <a:lnTo>
                  <a:pt x="50" y="0"/>
                </a:lnTo>
                <a:lnTo>
                  <a:pt x="59" y="0"/>
                </a:lnTo>
                <a:lnTo>
                  <a:pt x="68" y="2"/>
                </a:lnTo>
                <a:lnTo>
                  <a:pt x="78" y="4"/>
                </a:lnTo>
                <a:lnTo>
                  <a:pt x="87" y="5"/>
                </a:lnTo>
                <a:lnTo>
                  <a:pt x="96" y="8"/>
                </a:lnTo>
                <a:lnTo>
                  <a:pt x="101" y="9"/>
                </a:lnTo>
                <a:lnTo>
                  <a:pt x="108" y="11"/>
                </a:lnTo>
                <a:lnTo>
                  <a:pt x="114" y="13"/>
                </a:lnTo>
                <a:lnTo>
                  <a:pt x="12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6" name="Freeform 32"/>
          <p:cNvSpPr>
            <a:spLocks/>
          </p:cNvSpPr>
          <p:nvPr/>
        </p:nvSpPr>
        <p:spPr bwMode="auto">
          <a:xfrm>
            <a:off x="1595438" y="1784350"/>
            <a:ext cx="36512" cy="30163"/>
          </a:xfrm>
          <a:custGeom>
            <a:avLst/>
            <a:gdLst>
              <a:gd name="T0" fmla="*/ 8 w 23"/>
              <a:gd name="T1" fmla="*/ 0 h 19"/>
              <a:gd name="T2" fmla="*/ 11 w 23"/>
              <a:gd name="T3" fmla="*/ 2 h 19"/>
              <a:gd name="T4" fmla="*/ 15 w 23"/>
              <a:gd name="T5" fmla="*/ 3 h 19"/>
              <a:gd name="T6" fmla="*/ 19 w 23"/>
              <a:gd name="T7" fmla="*/ 3 h 19"/>
              <a:gd name="T8" fmla="*/ 22 w 23"/>
              <a:gd name="T9" fmla="*/ 3 h 19"/>
              <a:gd name="T10" fmla="*/ 18 w 23"/>
              <a:gd name="T11" fmla="*/ 5 h 19"/>
              <a:gd name="T12" fmla="*/ 14 w 23"/>
              <a:gd name="T13" fmla="*/ 7 h 19"/>
              <a:gd name="T14" fmla="*/ 9 w 23"/>
              <a:gd name="T15" fmla="*/ 10 h 19"/>
              <a:gd name="T16" fmla="*/ 5 w 23"/>
              <a:gd name="T17" fmla="*/ 13 h 19"/>
              <a:gd name="T18" fmla="*/ 0 w 23"/>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9">
                <a:moveTo>
                  <a:pt x="8" y="0"/>
                </a:moveTo>
                <a:lnTo>
                  <a:pt x="11" y="2"/>
                </a:lnTo>
                <a:lnTo>
                  <a:pt x="15" y="3"/>
                </a:lnTo>
                <a:lnTo>
                  <a:pt x="19" y="3"/>
                </a:lnTo>
                <a:lnTo>
                  <a:pt x="22" y="3"/>
                </a:lnTo>
                <a:lnTo>
                  <a:pt x="18" y="5"/>
                </a:lnTo>
                <a:lnTo>
                  <a:pt x="14" y="7"/>
                </a:lnTo>
                <a:lnTo>
                  <a:pt x="9" y="10"/>
                </a:lnTo>
                <a:lnTo>
                  <a:pt x="5" y="13"/>
                </a:lnTo>
                <a:lnTo>
                  <a:pt x="0"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7" name="Oval 33"/>
          <p:cNvSpPr>
            <a:spLocks noChangeArrowheads="1"/>
          </p:cNvSpPr>
          <p:nvPr/>
        </p:nvSpPr>
        <p:spPr bwMode="auto">
          <a:xfrm>
            <a:off x="1476375" y="1876425"/>
            <a:ext cx="9525" cy="7938"/>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98" name="Freeform 34"/>
          <p:cNvSpPr>
            <a:spLocks/>
          </p:cNvSpPr>
          <p:nvPr/>
        </p:nvSpPr>
        <p:spPr bwMode="auto">
          <a:xfrm>
            <a:off x="7364413" y="1841500"/>
            <a:ext cx="673100" cy="422275"/>
          </a:xfrm>
          <a:custGeom>
            <a:avLst/>
            <a:gdLst>
              <a:gd name="T0" fmla="*/ 348 w 424"/>
              <a:gd name="T1" fmla="*/ 265 h 266"/>
              <a:gd name="T2" fmla="*/ 378 w 424"/>
              <a:gd name="T3" fmla="*/ 230 h 266"/>
              <a:gd name="T4" fmla="*/ 406 w 424"/>
              <a:gd name="T5" fmla="*/ 198 h 266"/>
              <a:gd name="T6" fmla="*/ 421 w 424"/>
              <a:gd name="T7" fmla="*/ 179 h 266"/>
              <a:gd name="T8" fmla="*/ 423 w 424"/>
              <a:gd name="T9" fmla="*/ 167 h 266"/>
              <a:gd name="T10" fmla="*/ 416 w 424"/>
              <a:gd name="T11" fmla="*/ 150 h 266"/>
              <a:gd name="T12" fmla="*/ 395 w 424"/>
              <a:gd name="T13" fmla="*/ 120 h 266"/>
              <a:gd name="T14" fmla="*/ 377 w 424"/>
              <a:gd name="T15" fmla="*/ 97 h 266"/>
              <a:gd name="T16" fmla="*/ 363 w 424"/>
              <a:gd name="T17" fmla="*/ 75 h 266"/>
              <a:gd name="T18" fmla="*/ 356 w 424"/>
              <a:gd name="T19" fmla="*/ 60 h 266"/>
              <a:gd name="T20" fmla="*/ 353 w 424"/>
              <a:gd name="T21" fmla="*/ 47 h 266"/>
              <a:gd name="T22" fmla="*/ 351 w 424"/>
              <a:gd name="T23" fmla="*/ 30 h 266"/>
              <a:gd name="T24" fmla="*/ 348 w 424"/>
              <a:gd name="T25" fmla="*/ 18 h 266"/>
              <a:gd name="T26" fmla="*/ 340 w 424"/>
              <a:gd name="T27" fmla="*/ 9 h 266"/>
              <a:gd name="T28" fmla="*/ 328 w 424"/>
              <a:gd name="T29" fmla="*/ 7 h 266"/>
              <a:gd name="T30" fmla="*/ 310 w 424"/>
              <a:gd name="T31" fmla="*/ 8 h 266"/>
              <a:gd name="T32" fmla="*/ 301 w 424"/>
              <a:gd name="T33" fmla="*/ 9 h 266"/>
              <a:gd name="T34" fmla="*/ 289 w 424"/>
              <a:gd name="T35" fmla="*/ 7 h 266"/>
              <a:gd name="T36" fmla="*/ 275 w 424"/>
              <a:gd name="T37" fmla="*/ 0 h 266"/>
              <a:gd name="T38" fmla="*/ 243 w 424"/>
              <a:gd name="T39" fmla="*/ 12 h 266"/>
              <a:gd name="T40" fmla="*/ 218 w 424"/>
              <a:gd name="T41" fmla="*/ 13 h 266"/>
              <a:gd name="T42" fmla="*/ 173 w 424"/>
              <a:gd name="T43" fmla="*/ 28 h 266"/>
              <a:gd name="T44" fmla="*/ 122 w 424"/>
              <a:gd name="T45" fmla="*/ 37 h 266"/>
              <a:gd name="T46" fmla="*/ 90 w 424"/>
              <a:gd name="T47" fmla="*/ 27 h 266"/>
              <a:gd name="T48" fmla="*/ 67 w 424"/>
              <a:gd name="T49" fmla="*/ 24 h 266"/>
              <a:gd name="T50" fmla="*/ 54 w 424"/>
              <a:gd name="T51" fmla="*/ 25 h 266"/>
              <a:gd name="T52" fmla="*/ 45 w 424"/>
              <a:gd name="T53" fmla="*/ 28 h 266"/>
              <a:gd name="T54" fmla="*/ 39 w 424"/>
              <a:gd name="T55" fmla="*/ 31 h 266"/>
              <a:gd name="T56" fmla="*/ 34 w 424"/>
              <a:gd name="T57" fmla="*/ 37 h 266"/>
              <a:gd name="T58" fmla="*/ 32 w 424"/>
              <a:gd name="T59" fmla="*/ 45 h 266"/>
              <a:gd name="T60" fmla="*/ 33 w 424"/>
              <a:gd name="T61" fmla="*/ 56 h 266"/>
              <a:gd name="T62" fmla="*/ 34 w 424"/>
              <a:gd name="T63" fmla="*/ 67 h 266"/>
              <a:gd name="T64" fmla="*/ 36 w 424"/>
              <a:gd name="T65" fmla="*/ 79 h 266"/>
              <a:gd name="T66" fmla="*/ 36 w 424"/>
              <a:gd name="T67" fmla="*/ 94 h 266"/>
              <a:gd name="T68" fmla="*/ 35 w 424"/>
              <a:gd name="T69" fmla="*/ 105 h 266"/>
              <a:gd name="T70" fmla="*/ 31 w 424"/>
              <a:gd name="T71" fmla="*/ 118 h 266"/>
              <a:gd name="T72" fmla="*/ 26 w 424"/>
              <a:gd name="T73" fmla="*/ 134 h 266"/>
              <a:gd name="T74" fmla="*/ 13 w 424"/>
              <a:gd name="T75" fmla="*/ 164 h 266"/>
              <a:gd name="T76" fmla="*/ 0 w 424"/>
              <a:gd name="T77" fmla="*/ 196 h 266"/>
              <a:gd name="T78" fmla="*/ 4 w 424"/>
              <a:gd name="T79" fmla="*/ 235 h 266"/>
              <a:gd name="T80" fmla="*/ 21 w 424"/>
              <a:gd name="T81" fmla="*/ 264 h 266"/>
              <a:gd name="T82" fmla="*/ 348 w 424"/>
              <a:gd name="T83" fmla="*/ 26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4" h="266">
                <a:moveTo>
                  <a:pt x="348" y="265"/>
                </a:moveTo>
                <a:lnTo>
                  <a:pt x="378" y="230"/>
                </a:lnTo>
                <a:lnTo>
                  <a:pt x="406" y="198"/>
                </a:lnTo>
                <a:lnTo>
                  <a:pt x="421" y="179"/>
                </a:lnTo>
                <a:lnTo>
                  <a:pt x="423" y="167"/>
                </a:lnTo>
                <a:lnTo>
                  <a:pt x="416" y="150"/>
                </a:lnTo>
                <a:lnTo>
                  <a:pt x="395" y="120"/>
                </a:lnTo>
                <a:lnTo>
                  <a:pt x="377" y="97"/>
                </a:lnTo>
                <a:lnTo>
                  <a:pt x="363" y="75"/>
                </a:lnTo>
                <a:lnTo>
                  <a:pt x="356" y="60"/>
                </a:lnTo>
                <a:lnTo>
                  <a:pt x="353" y="47"/>
                </a:lnTo>
                <a:lnTo>
                  <a:pt x="351" y="30"/>
                </a:lnTo>
                <a:lnTo>
                  <a:pt x="348" y="18"/>
                </a:lnTo>
                <a:lnTo>
                  <a:pt x="340" y="9"/>
                </a:lnTo>
                <a:lnTo>
                  <a:pt x="328" y="7"/>
                </a:lnTo>
                <a:lnTo>
                  <a:pt x="310" y="8"/>
                </a:lnTo>
                <a:lnTo>
                  <a:pt x="301" y="9"/>
                </a:lnTo>
                <a:lnTo>
                  <a:pt x="289" y="7"/>
                </a:lnTo>
                <a:lnTo>
                  <a:pt x="275" y="0"/>
                </a:lnTo>
                <a:lnTo>
                  <a:pt x="243" y="12"/>
                </a:lnTo>
                <a:lnTo>
                  <a:pt x="218" y="13"/>
                </a:lnTo>
                <a:lnTo>
                  <a:pt x="173" y="28"/>
                </a:lnTo>
                <a:lnTo>
                  <a:pt x="122" y="37"/>
                </a:lnTo>
                <a:lnTo>
                  <a:pt x="90" y="27"/>
                </a:lnTo>
                <a:lnTo>
                  <a:pt x="67" y="24"/>
                </a:lnTo>
                <a:lnTo>
                  <a:pt x="54" y="25"/>
                </a:lnTo>
                <a:lnTo>
                  <a:pt x="45" y="28"/>
                </a:lnTo>
                <a:lnTo>
                  <a:pt x="39" y="31"/>
                </a:lnTo>
                <a:lnTo>
                  <a:pt x="34" y="37"/>
                </a:lnTo>
                <a:lnTo>
                  <a:pt x="32" y="45"/>
                </a:lnTo>
                <a:lnTo>
                  <a:pt x="33" y="56"/>
                </a:lnTo>
                <a:lnTo>
                  <a:pt x="34" y="67"/>
                </a:lnTo>
                <a:lnTo>
                  <a:pt x="36" y="79"/>
                </a:lnTo>
                <a:lnTo>
                  <a:pt x="36" y="94"/>
                </a:lnTo>
                <a:lnTo>
                  <a:pt x="35" y="105"/>
                </a:lnTo>
                <a:lnTo>
                  <a:pt x="31" y="118"/>
                </a:lnTo>
                <a:lnTo>
                  <a:pt x="26" y="134"/>
                </a:lnTo>
                <a:lnTo>
                  <a:pt x="13" y="164"/>
                </a:lnTo>
                <a:lnTo>
                  <a:pt x="0" y="196"/>
                </a:lnTo>
                <a:lnTo>
                  <a:pt x="4" y="235"/>
                </a:lnTo>
                <a:lnTo>
                  <a:pt x="21" y="264"/>
                </a:lnTo>
                <a:lnTo>
                  <a:pt x="348" y="265"/>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99" name="Freeform 35"/>
          <p:cNvSpPr>
            <a:spLocks/>
          </p:cNvSpPr>
          <p:nvPr/>
        </p:nvSpPr>
        <p:spPr bwMode="auto">
          <a:xfrm>
            <a:off x="7681913" y="1836738"/>
            <a:ext cx="139700" cy="155575"/>
          </a:xfrm>
          <a:custGeom>
            <a:avLst/>
            <a:gdLst>
              <a:gd name="T0" fmla="*/ 75 w 88"/>
              <a:gd name="T1" fmla="*/ 0 h 98"/>
              <a:gd name="T2" fmla="*/ 81 w 88"/>
              <a:gd name="T3" fmla="*/ 23 h 98"/>
              <a:gd name="T4" fmla="*/ 87 w 88"/>
              <a:gd name="T5" fmla="*/ 56 h 98"/>
              <a:gd name="T6" fmla="*/ 85 w 88"/>
              <a:gd name="T7" fmla="*/ 97 h 98"/>
              <a:gd name="T8" fmla="*/ 73 w 88"/>
              <a:gd name="T9" fmla="*/ 83 h 98"/>
              <a:gd name="T10" fmla="*/ 60 w 88"/>
              <a:gd name="T11" fmla="*/ 70 h 98"/>
              <a:gd name="T12" fmla="*/ 40 w 88"/>
              <a:gd name="T13" fmla="*/ 50 h 98"/>
              <a:gd name="T14" fmla="*/ 20 w 88"/>
              <a:gd name="T15" fmla="*/ 71 h 98"/>
              <a:gd name="T16" fmla="*/ 0 w 88"/>
              <a:gd name="T17" fmla="*/ 92 h 98"/>
              <a:gd name="T18" fmla="*/ 7 w 88"/>
              <a:gd name="T19" fmla="*/ 68 h 98"/>
              <a:gd name="T20" fmla="*/ 8 w 88"/>
              <a:gd name="T21" fmla="*/ 39 h 98"/>
              <a:gd name="T22" fmla="*/ 21 w 88"/>
              <a:gd name="T23" fmla="*/ 12 h 98"/>
              <a:gd name="T24" fmla="*/ 22 w 88"/>
              <a:gd name="T25" fmla="*/ 24 h 98"/>
              <a:gd name="T26" fmla="*/ 38 w 88"/>
              <a:gd name="T27" fmla="*/ 32 h 98"/>
              <a:gd name="T28" fmla="*/ 62 w 88"/>
              <a:gd name="T29" fmla="*/ 19 h 98"/>
              <a:gd name="T30" fmla="*/ 75 w 88"/>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98">
                <a:moveTo>
                  <a:pt x="75" y="0"/>
                </a:moveTo>
                <a:lnTo>
                  <a:pt x="81" y="23"/>
                </a:lnTo>
                <a:lnTo>
                  <a:pt x="87" y="56"/>
                </a:lnTo>
                <a:lnTo>
                  <a:pt x="85" y="97"/>
                </a:lnTo>
                <a:lnTo>
                  <a:pt x="73" y="83"/>
                </a:lnTo>
                <a:lnTo>
                  <a:pt x="60" y="70"/>
                </a:lnTo>
                <a:lnTo>
                  <a:pt x="40" y="50"/>
                </a:lnTo>
                <a:lnTo>
                  <a:pt x="20" y="71"/>
                </a:lnTo>
                <a:lnTo>
                  <a:pt x="0" y="92"/>
                </a:lnTo>
                <a:lnTo>
                  <a:pt x="7" y="68"/>
                </a:lnTo>
                <a:lnTo>
                  <a:pt x="8" y="39"/>
                </a:lnTo>
                <a:lnTo>
                  <a:pt x="21" y="12"/>
                </a:lnTo>
                <a:lnTo>
                  <a:pt x="22" y="24"/>
                </a:lnTo>
                <a:lnTo>
                  <a:pt x="38" y="32"/>
                </a:lnTo>
                <a:lnTo>
                  <a:pt x="62" y="19"/>
                </a:lnTo>
                <a:lnTo>
                  <a:pt x="75"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0" name="Freeform 36"/>
          <p:cNvSpPr>
            <a:spLocks/>
          </p:cNvSpPr>
          <p:nvPr/>
        </p:nvSpPr>
        <p:spPr bwMode="auto">
          <a:xfrm>
            <a:off x="7700963" y="1889125"/>
            <a:ext cx="98425" cy="371475"/>
          </a:xfrm>
          <a:custGeom>
            <a:avLst/>
            <a:gdLst>
              <a:gd name="T0" fmla="*/ 45 w 62"/>
              <a:gd name="T1" fmla="*/ 16 h 234"/>
              <a:gd name="T2" fmla="*/ 26 w 62"/>
              <a:gd name="T3" fmla="*/ 0 h 234"/>
              <a:gd name="T4" fmla="*/ 13 w 62"/>
              <a:gd name="T5" fmla="*/ 18 h 234"/>
              <a:gd name="T6" fmla="*/ 23 w 62"/>
              <a:gd name="T7" fmla="*/ 45 h 234"/>
              <a:gd name="T8" fmla="*/ 11 w 62"/>
              <a:gd name="T9" fmla="*/ 76 h 234"/>
              <a:gd name="T10" fmla="*/ 0 w 62"/>
              <a:gd name="T11" fmla="*/ 97 h 234"/>
              <a:gd name="T12" fmla="*/ 11 w 62"/>
              <a:gd name="T13" fmla="*/ 151 h 234"/>
              <a:gd name="T14" fmla="*/ 23 w 62"/>
              <a:gd name="T15" fmla="*/ 233 h 234"/>
              <a:gd name="T16" fmla="*/ 38 w 62"/>
              <a:gd name="T17" fmla="*/ 233 h 234"/>
              <a:gd name="T18" fmla="*/ 54 w 62"/>
              <a:gd name="T19" fmla="*/ 151 h 234"/>
              <a:gd name="T20" fmla="*/ 61 w 62"/>
              <a:gd name="T21" fmla="*/ 96 h 234"/>
              <a:gd name="T22" fmla="*/ 52 w 62"/>
              <a:gd name="T23" fmla="*/ 75 h 234"/>
              <a:gd name="T24" fmla="*/ 37 w 62"/>
              <a:gd name="T25" fmla="*/ 44 h 234"/>
              <a:gd name="T26" fmla="*/ 45 w 62"/>
              <a:gd name="T27" fmla="*/ 1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4">
                <a:moveTo>
                  <a:pt x="45" y="16"/>
                </a:moveTo>
                <a:lnTo>
                  <a:pt x="26" y="0"/>
                </a:lnTo>
                <a:lnTo>
                  <a:pt x="13" y="18"/>
                </a:lnTo>
                <a:lnTo>
                  <a:pt x="23" y="45"/>
                </a:lnTo>
                <a:lnTo>
                  <a:pt x="11" y="76"/>
                </a:lnTo>
                <a:lnTo>
                  <a:pt x="0" y="97"/>
                </a:lnTo>
                <a:lnTo>
                  <a:pt x="11" y="151"/>
                </a:lnTo>
                <a:lnTo>
                  <a:pt x="23" y="233"/>
                </a:lnTo>
                <a:lnTo>
                  <a:pt x="38" y="233"/>
                </a:lnTo>
                <a:lnTo>
                  <a:pt x="54" y="151"/>
                </a:lnTo>
                <a:lnTo>
                  <a:pt x="61" y="96"/>
                </a:lnTo>
                <a:lnTo>
                  <a:pt x="52" y="75"/>
                </a:lnTo>
                <a:lnTo>
                  <a:pt x="37" y="44"/>
                </a:lnTo>
                <a:lnTo>
                  <a:pt x="45" y="16"/>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1" name="Freeform 37"/>
          <p:cNvSpPr>
            <a:spLocks/>
          </p:cNvSpPr>
          <p:nvPr/>
        </p:nvSpPr>
        <p:spPr bwMode="auto">
          <a:xfrm>
            <a:off x="7459663" y="1936750"/>
            <a:ext cx="14287" cy="38100"/>
          </a:xfrm>
          <a:custGeom>
            <a:avLst/>
            <a:gdLst>
              <a:gd name="T0" fmla="*/ 2 w 9"/>
              <a:gd name="T1" fmla="*/ 0 h 24"/>
              <a:gd name="T2" fmla="*/ 0 w 9"/>
              <a:gd name="T3" fmla="*/ 4 h 24"/>
              <a:gd name="T4" fmla="*/ 1 w 9"/>
              <a:gd name="T5" fmla="*/ 11 h 24"/>
              <a:gd name="T6" fmla="*/ 4 w 9"/>
              <a:gd name="T7" fmla="*/ 18 h 24"/>
              <a:gd name="T8" fmla="*/ 8 w 9"/>
              <a:gd name="T9" fmla="*/ 23 h 24"/>
            </a:gdLst>
            <a:ahLst/>
            <a:cxnLst>
              <a:cxn ang="0">
                <a:pos x="T0" y="T1"/>
              </a:cxn>
              <a:cxn ang="0">
                <a:pos x="T2" y="T3"/>
              </a:cxn>
              <a:cxn ang="0">
                <a:pos x="T4" y="T5"/>
              </a:cxn>
              <a:cxn ang="0">
                <a:pos x="T6" y="T7"/>
              </a:cxn>
              <a:cxn ang="0">
                <a:pos x="T8" y="T9"/>
              </a:cxn>
            </a:cxnLst>
            <a:rect l="0" t="0" r="r" b="b"/>
            <a:pathLst>
              <a:path w="9" h="24">
                <a:moveTo>
                  <a:pt x="2" y="0"/>
                </a:moveTo>
                <a:lnTo>
                  <a:pt x="0" y="4"/>
                </a:lnTo>
                <a:lnTo>
                  <a:pt x="1" y="11"/>
                </a:lnTo>
                <a:lnTo>
                  <a:pt x="4" y="18"/>
                </a:lnTo>
                <a:lnTo>
                  <a:pt x="8" y="2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2" name="Freeform 38"/>
          <p:cNvSpPr>
            <a:spLocks/>
          </p:cNvSpPr>
          <p:nvPr/>
        </p:nvSpPr>
        <p:spPr bwMode="auto">
          <a:xfrm>
            <a:off x="7400925" y="1970088"/>
            <a:ext cx="187325" cy="117475"/>
          </a:xfrm>
          <a:custGeom>
            <a:avLst/>
            <a:gdLst>
              <a:gd name="T0" fmla="*/ 104 w 118"/>
              <a:gd name="T1" fmla="*/ 58 h 74"/>
              <a:gd name="T2" fmla="*/ 117 w 118"/>
              <a:gd name="T3" fmla="*/ 45 h 74"/>
              <a:gd name="T4" fmla="*/ 50 w 118"/>
              <a:gd name="T5" fmla="*/ 0 h 74"/>
              <a:gd name="T6" fmla="*/ 0 w 118"/>
              <a:gd name="T7" fmla="*/ 73 h 74"/>
            </a:gdLst>
            <a:ahLst/>
            <a:cxnLst>
              <a:cxn ang="0">
                <a:pos x="T0" y="T1"/>
              </a:cxn>
              <a:cxn ang="0">
                <a:pos x="T2" y="T3"/>
              </a:cxn>
              <a:cxn ang="0">
                <a:pos x="T4" y="T5"/>
              </a:cxn>
              <a:cxn ang="0">
                <a:pos x="T6" y="T7"/>
              </a:cxn>
            </a:cxnLst>
            <a:rect l="0" t="0" r="r" b="b"/>
            <a:pathLst>
              <a:path w="118" h="74">
                <a:moveTo>
                  <a:pt x="104" y="58"/>
                </a:moveTo>
                <a:lnTo>
                  <a:pt x="117" y="45"/>
                </a:lnTo>
                <a:lnTo>
                  <a:pt x="50" y="0"/>
                </a:lnTo>
                <a:lnTo>
                  <a:pt x="0" y="7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3" name="Freeform 39"/>
          <p:cNvSpPr>
            <a:spLocks/>
          </p:cNvSpPr>
          <p:nvPr/>
        </p:nvSpPr>
        <p:spPr bwMode="auto">
          <a:xfrm>
            <a:off x="7824788" y="2019300"/>
            <a:ext cx="84137" cy="152400"/>
          </a:xfrm>
          <a:custGeom>
            <a:avLst/>
            <a:gdLst>
              <a:gd name="T0" fmla="*/ 0 w 53"/>
              <a:gd name="T1" fmla="*/ 0 h 96"/>
              <a:gd name="T2" fmla="*/ 8 w 53"/>
              <a:gd name="T3" fmla="*/ 20 h 96"/>
              <a:gd name="T4" fmla="*/ 21 w 53"/>
              <a:gd name="T5" fmla="*/ 37 h 96"/>
              <a:gd name="T6" fmla="*/ 39 w 53"/>
              <a:gd name="T7" fmla="*/ 51 h 96"/>
              <a:gd name="T8" fmla="*/ 52 w 53"/>
              <a:gd name="T9" fmla="*/ 60 h 96"/>
              <a:gd name="T10" fmla="*/ 41 w 53"/>
              <a:gd name="T11" fmla="*/ 66 h 96"/>
              <a:gd name="T12" fmla="*/ 31 w 53"/>
              <a:gd name="T13" fmla="*/ 73 h 96"/>
              <a:gd name="T14" fmla="*/ 24 w 53"/>
              <a:gd name="T15" fmla="*/ 84 h 96"/>
              <a:gd name="T16" fmla="*/ 16 w 53"/>
              <a:gd name="T1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6">
                <a:moveTo>
                  <a:pt x="0" y="0"/>
                </a:moveTo>
                <a:lnTo>
                  <a:pt x="8" y="20"/>
                </a:lnTo>
                <a:lnTo>
                  <a:pt x="21" y="37"/>
                </a:lnTo>
                <a:lnTo>
                  <a:pt x="39" y="51"/>
                </a:lnTo>
                <a:lnTo>
                  <a:pt x="52" y="60"/>
                </a:lnTo>
                <a:lnTo>
                  <a:pt x="41" y="66"/>
                </a:lnTo>
                <a:lnTo>
                  <a:pt x="31" y="73"/>
                </a:lnTo>
                <a:lnTo>
                  <a:pt x="24" y="84"/>
                </a:lnTo>
                <a:lnTo>
                  <a:pt x="16" y="9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4" name="Freeform 40"/>
          <p:cNvSpPr>
            <a:spLocks/>
          </p:cNvSpPr>
          <p:nvPr/>
        </p:nvSpPr>
        <p:spPr bwMode="auto">
          <a:xfrm>
            <a:off x="7572375" y="1528763"/>
            <a:ext cx="363538" cy="354012"/>
          </a:xfrm>
          <a:custGeom>
            <a:avLst/>
            <a:gdLst>
              <a:gd name="T0" fmla="*/ 50 w 229"/>
              <a:gd name="T1" fmla="*/ 9 h 223"/>
              <a:gd name="T2" fmla="*/ 95 w 229"/>
              <a:gd name="T3" fmla="*/ 0 h 223"/>
              <a:gd name="T4" fmla="*/ 137 w 229"/>
              <a:gd name="T5" fmla="*/ 9 h 223"/>
              <a:gd name="T6" fmla="*/ 161 w 229"/>
              <a:gd name="T7" fmla="*/ 40 h 223"/>
              <a:gd name="T8" fmla="*/ 179 w 229"/>
              <a:gd name="T9" fmla="*/ 64 h 223"/>
              <a:gd name="T10" fmla="*/ 189 w 229"/>
              <a:gd name="T11" fmla="*/ 91 h 223"/>
              <a:gd name="T12" fmla="*/ 195 w 229"/>
              <a:gd name="T13" fmla="*/ 97 h 223"/>
              <a:gd name="T14" fmla="*/ 207 w 229"/>
              <a:gd name="T15" fmla="*/ 86 h 223"/>
              <a:gd name="T16" fmla="*/ 222 w 229"/>
              <a:gd name="T17" fmla="*/ 90 h 223"/>
              <a:gd name="T18" fmla="*/ 228 w 229"/>
              <a:gd name="T19" fmla="*/ 102 h 223"/>
              <a:gd name="T20" fmla="*/ 223 w 229"/>
              <a:gd name="T21" fmla="*/ 118 h 223"/>
              <a:gd name="T22" fmla="*/ 212 w 229"/>
              <a:gd name="T23" fmla="*/ 129 h 223"/>
              <a:gd name="T24" fmla="*/ 199 w 229"/>
              <a:gd name="T25" fmla="*/ 130 h 223"/>
              <a:gd name="T26" fmla="*/ 190 w 229"/>
              <a:gd name="T27" fmla="*/ 126 h 223"/>
              <a:gd name="T28" fmla="*/ 190 w 229"/>
              <a:gd name="T29" fmla="*/ 131 h 223"/>
              <a:gd name="T30" fmla="*/ 190 w 229"/>
              <a:gd name="T31" fmla="*/ 150 h 223"/>
              <a:gd name="T32" fmla="*/ 183 w 229"/>
              <a:gd name="T33" fmla="*/ 169 h 223"/>
              <a:gd name="T34" fmla="*/ 168 w 229"/>
              <a:gd name="T35" fmla="*/ 184 h 223"/>
              <a:gd name="T36" fmla="*/ 150 w 229"/>
              <a:gd name="T37" fmla="*/ 193 h 223"/>
              <a:gd name="T38" fmla="*/ 143 w 229"/>
              <a:gd name="T39" fmla="*/ 202 h 223"/>
              <a:gd name="T40" fmla="*/ 133 w 229"/>
              <a:gd name="T41" fmla="*/ 214 h 223"/>
              <a:gd name="T42" fmla="*/ 117 w 229"/>
              <a:gd name="T43" fmla="*/ 221 h 223"/>
              <a:gd name="T44" fmla="*/ 105 w 229"/>
              <a:gd name="T45" fmla="*/ 220 h 223"/>
              <a:gd name="T46" fmla="*/ 97 w 229"/>
              <a:gd name="T47" fmla="*/ 219 h 223"/>
              <a:gd name="T48" fmla="*/ 83 w 229"/>
              <a:gd name="T49" fmla="*/ 217 h 223"/>
              <a:gd name="T50" fmla="*/ 69 w 229"/>
              <a:gd name="T51" fmla="*/ 206 h 223"/>
              <a:gd name="T52" fmla="*/ 50 w 229"/>
              <a:gd name="T53" fmla="*/ 190 h 223"/>
              <a:gd name="T54" fmla="*/ 25 w 229"/>
              <a:gd name="T55" fmla="*/ 172 h 223"/>
              <a:gd name="T56" fmla="*/ 11 w 229"/>
              <a:gd name="T57" fmla="*/ 158 h 223"/>
              <a:gd name="T58" fmla="*/ 1 w 229"/>
              <a:gd name="T59" fmla="*/ 132 h 223"/>
              <a:gd name="T60" fmla="*/ 2 w 229"/>
              <a:gd name="T61" fmla="*/ 112 h 223"/>
              <a:gd name="T62" fmla="*/ 0 w 229"/>
              <a:gd name="T63" fmla="*/ 88 h 223"/>
              <a:gd name="T64" fmla="*/ 4 w 229"/>
              <a:gd name="T65" fmla="*/ 52 h 223"/>
              <a:gd name="T66" fmla="*/ 33 w 229"/>
              <a:gd name="T67" fmla="*/ 1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3">
                <a:moveTo>
                  <a:pt x="33" y="19"/>
                </a:moveTo>
                <a:lnTo>
                  <a:pt x="50" y="9"/>
                </a:lnTo>
                <a:lnTo>
                  <a:pt x="74" y="1"/>
                </a:lnTo>
                <a:lnTo>
                  <a:pt x="95" y="0"/>
                </a:lnTo>
                <a:lnTo>
                  <a:pt x="118" y="4"/>
                </a:lnTo>
                <a:lnTo>
                  <a:pt x="137" y="9"/>
                </a:lnTo>
                <a:lnTo>
                  <a:pt x="150" y="23"/>
                </a:lnTo>
                <a:lnTo>
                  <a:pt x="161" y="40"/>
                </a:lnTo>
                <a:lnTo>
                  <a:pt x="168" y="51"/>
                </a:lnTo>
                <a:lnTo>
                  <a:pt x="179" y="64"/>
                </a:lnTo>
                <a:lnTo>
                  <a:pt x="185" y="78"/>
                </a:lnTo>
                <a:lnTo>
                  <a:pt x="189" y="91"/>
                </a:lnTo>
                <a:lnTo>
                  <a:pt x="188" y="103"/>
                </a:lnTo>
                <a:lnTo>
                  <a:pt x="195" y="97"/>
                </a:lnTo>
                <a:lnTo>
                  <a:pt x="199" y="89"/>
                </a:lnTo>
                <a:lnTo>
                  <a:pt x="207" y="86"/>
                </a:lnTo>
                <a:lnTo>
                  <a:pt x="215" y="87"/>
                </a:lnTo>
                <a:lnTo>
                  <a:pt x="222" y="90"/>
                </a:lnTo>
                <a:lnTo>
                  <a:pt x="227" y="94"/>
                </a:lnTo>
                <a:lnTo>
                  <a:pt x="228" y="102"/>
                </a:lnTo>
                <a:lnTo>
                  <a:pt x="226" y="110"/>
                </a:lnTo>
                <a:lnTo>
                  <a:pt x="223" y="118"/>
                </a:lnTo>
                <a:lnTo>
                  <a:pt x="217" y="124"/>
                </a:lnTo>
                <a:lnTo>
                  <a:pt x="212" y="129"/>
                </a:lnTo>
                <a:lnTo>
                  <a:pt x="206" y="131"/>
                </a:lnTo>
                <a:lnTo>
                  <a:pt x="199" y="130"/>
                </a:lnTo>
                <a:lnTo>
                  <a:pt x="195" y="129"/>
                </a:lnTo>
                <a:lnTo>
                  <a:pt x="190" y="126"/>
                </a:lnTo>
                <a:lnTo>
                  <a:pt x="187" y="125"/>
                </a:lnTo>
                <a:lnTo>
                  <a:pt x="190" y="131"/>
                </a:lnTo>
                <a:lnTo>
                  <a:pt x="192" y="141"/>
                </a:lnTo>
                <a:lnTo>
                  <a:pt x="190" y="150"/>
                </a:lnTo>
                <a:lnTo>
                  <a:pt x="188" y="159"/>
                </a:lnTo>
                <a:lnTo>
                  <a:pt x="183" y="169"/>
                </a:lnTo>
                <a:lnTo>
                  <a:pt x="176" y="176"/>
                </a:lnTo>
                <a:lnTo>
                  <a:pt x="168" y="184"/>
                </a:lnTo>
                <a:lnTo>
                  <a:pt x="160" y="189"/>
                </a:lnTo>
                <a:lnTo>
                  <a:pt x="150" y="193"/>
                </a:lnTo>
                <a:lnTo>
                  <a:pt x="144" y="197"/>
                </a:lnTo>
                <a:lnTo>
                  <a:pt x="143" y="202"/>
                </a:lnTo>
                <a:lnTo>
                  <a:pt x="139" y="209"/>
                </a:lnTo>
                <a:lnTo>
                  <a:pt x="133" y="214"/>
                </a:lnTo>
                <a:lnTo>
                  <a:pt x="125" y="218"/>
                </a:lnTo>
                <a:lnTo>
                  <a:pt x="117" y="221"/>
                </a:lnTo>
                <a:lnTo>
                  <a:pt x="109" y="222"/>
                </a:lnTo>
                <a:lnTo>
                  <a:pt x="105" y="220"/>
                </a:lnTo>
                <a:lnTo>
                  <a:pt x="101" y="215"/>
                </a:lnTo>
                <a:lnTo>
                  <a:pt x="97" y="219"/>
                </a:lnTo>
                <a:lnTo>
                  <a:pt x="90" y="220"/>
                </a:lnTo>
                <a:lnTo>
                  <a:pt x="83" y="217"/>
                </a:lnTo>
                <a:lnTo>
                  <a:pt x="76" y="213"/>
                </a:lnTo>
                <a:lnTo>
                  <a:pt x="69" y="206"/>
                </a:lnTo>
                <a:lnTo>
                  <a:pt x="62" y="199"/>
                </a:lnTo>
                <a:lnTo>
                  <a:pt x="50" y="190"/>
                </a:lnTo>
                <a:lnTo>
                  <a:pt x="38" y="181"/>
                </a:lnTo>
                <a:lnTo>
                  <a:pt x="25" y="172"/>
                </a:lnTo>
                <a:lnTo>
                  <a:pt x="19" y="164"/>
                </a:lnTo>
                <a:lnTo>
                  <a:pt x="11" y="158"/>
                </a:lnTo>
                <a:lnTo>
                  <a:pt x="4" y="149"/>
                </a:lnTo>
                <a:lnTo>
                  <a:pt x="1" y="132"/>
                </a:lnTo>
                <a:lnTo>
                  <a:pt x="0" y="116"/>
                </a:lnTo>
                <a:lnTo>
                  <a:pt x="2" y="112"/>
                </a:lnTo>
                <a:lnTo>
                  <a:pt x="2" y="104"/>
                </a:lnTo>
                <a:lnTo>
                  <a:pt x="0" y="88"/>
                </a:lnTo>
                <a:lnTo>
                  <a:pt x="0" y="69"/>
                </a:lnTo>
                <a:lnTo>
                  <a:pt x="4" y="52"/>
                </a:lnTo>
                <a:lnTo>
                  <a:pt x="15" y="37"/>
                </a:lnTo>
                <a:lnTo>
                  <a:pt x="33" y="19"/>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5" name="Freeform 41"/>
          <p:cNvSpPr>
            <a:spLocks/>
          </p:cNvSpPr>
          <p:nvPr/>
        </p:nvSpPr>
        <p:spPr bwMode="auto">
          <a:xfrm>
            <a:off x="7783513" y="1704975"/>
            <a:ext cx="20637" cy="31750"/>
          </a:xfrm>
          <a:custGeom>
            <a:avLst/>
            <a:gdLst>
              <a:gd name="T0" fmla="*/ 0 w 13"/>
              <a:gd name="T1" fmla="*/ 0 h 20"/>
              <a:gd name="T2" fmla="*/ 5 w 13"/>
              <a:gd name="T3" fmla="*/ 2 h 20"/>
              <a:gd name="T4" fmla="*/ 8 w 13"/>
              <a:gd name="T5" fmla="*/ 4 h 20"/>
              <a:gd name="T6" fmla="*/ 11 w 13"/>
              <a:gd name="T7" fmla="*/ 7 h 20"/>
              <a:gd name="T8" fmla="*/ 12 w 13"/>
              <a:gd name="T9" fmla="*/ 11 h 20"/>
              <a:gd name="T10" fmla="*/ 11 w 13"/>
              <a:gd name="T11" fmla="*/ 15 h 20"/>
              <a:gd name="T12" fmla="*/ 10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0" y="0"/>
                </a:moveTo>
                <a:lnTo>
                  <a:pt x="5" y="2"/>
                </a:lnTo>
                <a:lnTo>
                  <a:pt x="8" y="4"/>
                </a:lnTo>
                <a:lnTo>
                  <a:pt x="11" y="7"/>
                </a:lnTo>
                <a:lnTo>
                  <a:pt x="12" y="11"/>
                </a:lnTo>
                <a:lnTo>
                  <a:pt x="11" y="15"/>
                </a:lnTo>
                <a:lnTo>
                  <a:pt x="10"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6" name="Freeform 42"/>
          <p:cNvSpPr>
            <a:spLocks/>
          </p:cNvSpPr>
          <p:nvPr/>
        </p:nvSpPr>
        <p:spPr bwMode="auto">
          <a:xfrm>
            <a:off x="7650163" y="1706563"/>
            <a:ext cx="150812" cy="53975"/>
          </a:xfrm>
          <a:custGeom>
            <a:avLst/>
            <a:gdLst>
              <a:gd name="T0" fmla="*/ 94 w 95"/>
              <a:gd name="T1" fmla="*/ 6 h 34"/>
              <a:gd name="T2" fmla="*/ 92 w 95"/>
              <a:gd name="T3" fmla="*/ 12 h 34"/>
              <a:gd name="T4" fmla="*/ 88 w 95"/>
              <a:gd name="T5" fmla="*/ 16 h 34"/>
              <a:gd name="T6" fmla="*/ 83 w 95"/>
              <a:gd name="T7" fmla="*/ 21 h 34"/>
              <a:gd name="T8" fmla="*/ 78 w 95"/>
              <a:gd name="T9" fmla="*/ 25 h 34"/>
              <a:gd name="T10" fmla="*/ 72 w 95"/>
              <a:gd name="T11" fmla="*/ 28 h 34"/>
              <a:gd name="T12" fmla="*/ 64 w 95"/>
              <a:gd name="T13" fmla="*/ 31 h 34"/>
              <a:gd name="T14" fmla="*/ 55 w 95"/>
              <a:gd name="T15" fmla="*/ 32 h 34"/>
              <a:gd name="T16" fmla="*/ 45 w 95"/>
              <a:gd name="T17" fmla="*/ 33 h 34"/>
              <a:gd name="T18" fmla="*/ 35 w 95"/>
              <a:gd name="T19" fmla="*/ 33 h 34"/>
              <a:gd name="T20" fmla="*/ 28 w 95"/>
              <a:gd name="T21" fmla="*/ 31 h 34"/>
              <a:gd name="T22" fmla="*/ 19 w 95"/>
              <a:gd name="T23" fmla="*/ 28 h 34"/>
              <a:gd name="T24" fmla="*/ 12 w 95"/>
              <a:gd name="T25" fmla="*/ 23 h 34"/>
              <a:gd name="T26" fmla="*/ 6 w 95"/>
              <a:gd name="T27" fmla="*/ 17 h 34"/>
              <a:gd name="T28" fmla="*/ 3 w 95"/>
              <a:gd name="T29" fmla="*/ 12 h 34"/>
              <a:gd name="T30" fmla="*/ 1 w 95"/>
              <a:gd name="T31" fmla="*/ 6 h 34"/>
              <a:gd name="T32" fmla="*/ 0 w 95"/>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34">
                <a:moveTo>
                  <a:pt x="94" y="6"/>
                </a:moveTo>
                <a:lnTo>
                  <a:pt x="92" y="12"/>
                </a:lnTo>
                <a:lnTo>
                  <a:pt x="88" y="16"/>
                </a:lnTo>
                <a:lnTo>
                  <a:pt x="83" y="21"/>
                </a:lnTo>
                <a:lnTo>
                  <a:pt x="78" y="25"/>
                </a:lnTo>
                <a:lnTo>
                  <a:pt x="72" y="28"/>
                </a:lnTo>
                <a:lnTo>
                  <a:pt x="64" y="31"/>
                </a:lnTo>
                <a:lnTo>
                  <a:pt x="55" y="32"/>
                </a:lnTo>
                <a:lnTo>
                  <a:pt x="45" y="33"/>
                </a:lnTo>
                <a:lnTo>
                  <a:pt x="35" y="33"/>
                </a:lnTo>
                <a:lnTo>
                  <a:pt x="28" y="31"/>
                </a:lnTo>
                <a:lnTo>
                  <a:pt x="19" y="28"/>
                </a:lnTo>
                <a:lnTo>
                  <a:pt x="12" y="23"/>
                </a:lnTo>
                <a:lnTo>
                  <a:pt x="6" y="17"/>
                </a:lnTo>
                <a:lnTo>
                  <a:pt x="3" y="12"/>
                </a:lnTo>
                <a:lnTo>
                  <a:pt x="1" y="6"/>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7" name="Freeform 43"/>
          <p:cNvSpPr>
            <a:spLocks/>
          </p:cNvSpPr>
          <p:nvPr/>
        </p:nvSpPr>
        <p:spPr bwMode="auto">
          <a:xfrm>
            <a:off x="7639050" y="1698625"/>
            <a:ext cx="33338" cy="20638"/>
          </a:xfrm>
          <a:custGeom>
            <a:avLst/>
            <a:gdLst>
              <a:gd name="T0" fmla="*/ 20 w 21"/>
              <a:gd name="T1" fmla="*/ 0 h 13"/>
              <a:gd name="T2" fmla="*/ 15 w 21"/>
              <a:gd name="T3" fmla="*/ 1 h 13"/>
              <a:gd name="T4" fmla="*/ 11 w 21"/>
              <a:gd name="T5" fmla="*/ 2 h 13"/>
              <a:gd name="T6" fmla="*/ 7 w 21"/>
              <a:gd name="T7" fmla="*/ 4 h 13"/>
              <a:gd name="T8" fmla="*/ 3 w 21"/>
              <a:gd name="T9" fmla="*/ 6 h 13"/>
              <a:gd name="T10" fmla="*/ 1 w 21"/>
              <a:gd name="T11" fmla="*/ 9 h 13"/>
              <a:gd name="T12" fmla="*/ 0 w 21"/>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lnTo>
                  <a:pt x="15" y="1"/>
                </a:lnTo>
                <a:lnTo>
                  <a:pt x="11" y="2"/>
                </a:lnTo>
                <a:lnTo>
                  <a:pt x="7" y="4"/>
                </a:lnTo>
                <a:lnTo>
                  <a:pt x="3" y="6"/>
                </a:lnTo>
                <a:lnTo>
                  <a:pt x="1" y="9"/>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8" name="Freeform 44"/>
          <p:cNvSpPr>
            <a:spLocks/>
          </p:cNvSpPr>
          <p:nvPr/>
        </p:nvSpPr>
        <p:spPr bwMode="auto">
          <a:xfrm>
            <a:off x="7686675" y="1620838"/>
            <a:ext cx="77788" cy="90487"/>
          </a:xfrm>
          <a:custGeom>
            <a:avLst/>
            <a:gdLst>
              <a:gd name="T0" fmla="*/ 25 w 49"/>
              <a:gd name="T1" fmla="*/ 0 h 57"/>
              <a:gd name="T2" fmla="*/ 33 w 49"/>
              <a:gd name="T3" fmla="*/ 9 h 57"/>
              <a:gd name="T4" fmla="*/ 38 w 49"/>
              <a:gd name="T5" fmla="*/ 15 h 57"/>
              <a:gd name="T6" fmla="*/ 42 w 49"/>
              <a:gd name="T7" fmla="*/ 21 h 57"/>
              <a:gd name="T8" fmla="*/ 46 w 49"/>
              <a:gd name="T9" fmla="*/ 29 h 57"/>
              <a:gd name="T10" fmla="*/ 48 w 49"/>
              <a:gd name="T11" fmla="*/ 36 h 57"/>
              <a:gd name="T12" fmla="*/ 48 w 49"/>
              <a:gd name="T13" fmla="*/ 42 h 57"/>
              <a:gd name="T14" fmla="*/ 46 w 49"/>
              <a:gd name="T15" fmla="*/ 49 h 57"/>
              <a:gd name="T16" fmla="*/ 41 w 49"/>
              <a:gd name="T17" fmla="*/ 53 h 57"/>
              <a:gd name="T18" fmla="*/ 34 w 49"/>
              <a:gd name="T19" fmla="*/ 56 h 57"/>
              <a:gd name="T20" fmla="*/ 25 w 49"/>
              <a:gd name="T21" fmla="*/ 56 h 57"/>
              <a:gd name="T22" fmla="*/ 17 w 49"/>
              <a:gd name="T23" fmla="*/ 55 h 57"/>
              <a:gd name="T24" fmla="*/ 11 w 49"/>
              <a:gd name="T25" fmla="*/ 53 h 57"/>
              <a:gd name="T26" fmla="*/ 6 w 49"/>
              <a:gd name="T27" fmla="*/ 50 h 57"/>
              <a:gd name="T28" fmla="*/ 3 w 49"/>
              <a:gd name="T29" fmla="*/ 47 h 57"/>
              <a:gd name="T30" fmla="*/ 0 w 49"/>
              <a:gd name="T31" fmla="*/ 41 h 57"/>
              <a:gd name="T32" fmla="*/ 0 w 49"/>
              <a:gd name="T33" fmla="*/ 34 h 57"/>
              <a:gd name="T34" fmla="*/ 1 w 49"/>
              <a:gd name="T35" fmla="*/ 29 h 57"/>
              <a:gd name="T36" fmla="*/ 4 w 49"/>
              <a:gd name="T37" fmla="*/ 26 h 57"/>
              <a:gd name="T38" fmla="*/ 6 w 49"/>
              <a:gd name="T39" fmla="*/ 23 h 57"/>
              <a:gd name="T40" fmla="*/ 9 w 49"/>
              <a:gd name="T41" fmla="*/ 21 h 57"/>
              <a:gd name="T42" fmla="*/ 13 w 49"/>
              <a:gd name="T4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7">
                <a:moveTo>
                  <a:pt x="25" y="0"/>
                </a:moveTo>
                <a:lnTo>
                  <a:pt x="33" y="9"/>
                </a:lnTo>
                <a:lnTo>
                  <a:pt x="38" y="15"/>
                </a:lnTo>
                <a:lnTo>
                  <a:pt x="42" y="21"/>
                </a:lnTo>
                <a:lnTo>
                  <a:pt x="46" y="29"/>
                </a:lnTo>
                <a:lnTo>
                  <a:pt x="48" y="36"/>
                </a:lnTo>
                <a:lnTo>
                  <a:pt x="48" y="42"/>
                </a:lnTo>
                <a:lnTo>
                  <a:pt x="46" y="49"/>
                </a:lnTo>
                <a:lnTo>
                  <a:pt x="41" y="53"/>
                </a:lnTo>
                <a:lnTo>
                  <a:pt x="34" y="56"/>
                </a:lnTo>
                <a:lnTo>
                  <a:pt x="25" y="56"/>
                </a:lnTo>
                <a:lnTo>
                  <a:pt x="17" y="55"/>
                </a:lnTo>
                <a:lnTo>
                  <a:pt x="11" y="53"/>
                </a:lnTo>
                <a:lnTo>
                  <a:pt x="6" y="50"/>
                </a:lnTo>
                <a:lnTo>
                  <a:pt x="3" y="47"/>
                </a:lnTo>
                <a:lnTo>
                  <a:pt x="0" y="41"/>
                </a:lnTo>
                <a:lnTo>
                  <a:pt x="0" y="34"/>
                </a:lnTo>
                <a:lnTo>
                  <a:pt x="1" y="29"/>
                </a:lnTo>
                <a:lnTo>
                  <a:pt x="4" y="26"/>
                </a:lnTo>
                <a:lnTo>
                  <a:pt x="6" y="23"/>
                </a:lnTo>
                <a:lnTo>
                  <a:pt x="9" y="21"/>
                </a:lnTo>
                <a:lnTo>
                  <a:pt x="13"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09" name="Freeform 45"/>
          <p:cNvSpPr>
            <a:spLocks/>
          </p:cNvSpPr>
          <p:nvPr/>
        </p:nvSpPr>
        <p:spPr bwMode="auto">
          <a:xfrm>
            <a:off x="7658100" y="1609725"/>
            <a:ext cx="47625" cy="17463"/>
          </a:xfrm>
          <a:custGeom>
            <a:avLst/>
            <a:gdLst>
              <a:gd name="T0" fmla="*/ 29 w 30"/>
              <a:gd name="T1" fmla="*/ 2 h 11"/>
              <a:gd name="T2" fmla="*/ 23 w 30"/>
              <a:gd name="T3" fmla="*/ 0 h 11"/>
              <a:gd name="T4" fmla="*/ 18 w 30"/>
              <a:gd name="T5" fmla="*/ 0 h 11"/>
              <a:gd name="T6" fmla="*/ 11 w 30"/>
              <a:gd name="T7" fmla="*/ 1 h 11"/>
              <a:gd name="T8" fmla="*/ 5 w 30"/>
              <a:gd name="T9" fmla="*/ 3 h 11"/>
              <a:gd name="T10" fmla="*/ 0 w 30"/>
              <a:gd name="T11" fmla="*/ 9 h 11"/>
              <a:gd name="T12" fmla="*/ 5 w 30"/>
              <a:gd name="T13" fmla="*/ 10 h 11"/>
              <a:gd name="T14" fmla="*/ 9 w 30"/>
              <a:gd name="T15" fmla="*/ 10 h 11"/>
              <a:gd name="T16" fmla="*/ 12 w 30"/>
              <a:gd name="T17" fmla="*/ 10 h 11"/>
              <a:gd name="T18" fmla="*/ 15 w 30"/>
              <a:gd name="T19" fmla="*/ 9 h 11"/>
              <a:gd name="T20" fmla="*/ 16 w 30"/>
              <a:gd name="T21" fmla="*/ 7 h 11"/>
              <a:gd name="T22" fmla="*/ 15 w 30"/>
              <a:gd name="T23" fmla="*/ 4 h 11"/>
              <a:gd name="T24" fmla="*/ 14 w 30"/>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
                <a:moveTo>
                  <a:pt x="29" y="2"/>
                </a:moveTo>
                <a:lnTo>
                  <a:pt x="23" y="0"/>
                </a:lnTo>
                <a:lnTo>
                  <a:pt x="18" y="0"/>
                </a:lnTo>
                <a:lnTo>
                  <a:pt x="11" y="1"/>
                </a:lnTo>
                <a:lnTo>
                  <a:pt x="5" y="3"/>
                </a:lnTo>
                <a:lnTo>
                  <a:pt x="0" y="9"/>
                </a:lnTo>
                <a:lnTo>
                  <a:pt x="5" y="10"/>
                </a:lnTo>
                <a:lnTo>
                  <a:pt x="9" y="10"/>
                </a:lnTo>
                <a:lnTo>
                  <a:pt x="12" y="10"/>
                </a:lnTo>
                <a:lnTo>
                  <a:pt x="15" y="9"/>
                </a:lnTo>
                <a:lnTo>
                  <a:pt x="16" y="7"/>
                </a:lnTo>
                <a:lnTo>
                  <a:pt x="15" y="4"/>
                </a:lnTo>
                <a:lnTo>
                  <a:pt x="14"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0" name="Freeform 46"/>
          <p:cNvSpPr>
            <a:spLocks/>
          </p:cNvSpPr>
          <p:nvPr/>
        </p:nvSpPr>
        <p:spPr bwMode="auto">
          <a:xfrm>
            <a:off x="7743825" y="1612900"/>
            <a:ext cx="53975" cy="20638"/>
          </a:xfrm>
          <a:custGeom>
            <a:avLst/>
            <a:gdLst>
              <a:gd name="T0" fmla="*/ 33 w 34"/>
              <a:gd name="T1" fmla="*/ 12 h 13"/>
              <a:gd name="T2" fmla="*/ 29 w 34"/>
              <a:gd name="T3" fmla="*/ 10 h 13"/>
              <a:gd name="T4" fmla="*/ 25 w 34"/>
              <a:gd name="T5" fmla="*/ 8 h 13"/>
              <a:gd name="T6" fmla="*/ 22 w 34"/>
              <a:gd name="T7" fmla="*/ 4 h 13"/>
              <a:gd name="T8" fmla="*/ 16 w 34"/>
              <a:gd name="T9" fmla="*/ 5 h 13"/>
              <a:gd name="T10" fmla="*/ 11 w 34"/>
              <a:gd name="T11" fmla="*/ 4 h 13"/>
              <a:gd name="T12" fmla="*/ 6 w 34"/>
              <a:gd name="T13" fmla="*/ 3 h 13"/>
              <a:gd name="T14" fmla="*/ 0 w 34"/>
              <a:gd name="T15" fmla="*/ 0 h 13"/>
              <a:gd name="T16" fmla="*/ 4 w 34"/>
              <a:gd name="T17" fmla="*/ 3 h 13"/>
              <a:gd name="T18" fmla="*/ 6 w 34"/>
              <a:gd name="T19" fmla="*/ 6 h 13"/>
              <a:gd name="T20" fmla="*/ 8 w 34"/>
              <a:gd name="T21" fmla="*/ 8 h 13"/>
              <a:gd name="T22" fmla="*/ 12 w 34"/>
              <a:gd name="T23" fmla="*/ 9 h 13"/>
              <a:gd name="T24" fmla="*/ 15 w 34"/>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3">
                <a:moveTo>
                  <a:pt x="33" y="12"/>
                </a:moveTo>
                <a:lnTo>
                  <a:pt x="29" y="10"/>
                </a:lnTo>
                <a:lnTo>
                  <a:pt x="25" y="8"/>
                </a:lnTo>
                <a:lnTo>
                  <a:pt x="22" y="4"/>
                </a:lnTo>
                <a:lnTo>
                  <a:pt x="16" y="5"/>
                </a:lnTo>
                <a:lnTo>
                  <a:pt x="11" y="4"/>
                </a:lnTo>
                <a:lnTo>
                  <a:pt x="6" y="3"/>
                </a:lnTo>
                <a:lnTo>
                  <a:pt x="0" y="0"/>
                </a:lnTo>
                <a:lnTo>
                  <a:pt x="4" y="3"/>
                </a:lnTo>
                <a:lnTo>
                  <a:pt x="6" y="6"/>
                </a:lnTo>
                <a:lnTo>
                  <a:pt x="8" y="8"/>
                </a:lnTo>
                <a:lnTo>
                  <a:pt x="12" y="9"/>
                </a:lnTo>
                <a:lnTo>
                  <a:pt x="1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1" name="Freeform 47"/>
          <p:cNvSpPr>
            <a:spLocks/>
          </p:cNvSpPr>
          <p:nvPr/>
        </p:nvSpPr>
        <p:spPr bwMode="auto">
          <a:xfrm>
            <a:off x="7651750" y="1589088"/>
            <a:ext cx="55563" cy="20637"/>
          </a:xfrm>
          <a:custGeom>
            <a:avLst/>
            <a:gdLst>
              <a:gd name="T0" fmla="*/ 33 w 35"/>
              <a:gd name="T1" fmla="*/ 3 h 13"/>
              <a:gd name="T2" fmla="*/ 34 w 35"/>
              <a:gd name="T3" fmla="*/ 6 h 13"/>
              <a:gd name="T4" fmla="*/ 34 w 35"/>
              <a:gd name="T5" fmla="*/ 8 h 13"/>
              <a:gd name="T6" fmla="*/ 32 w 35"/>
              <a:gd name="T7" fmla="*/ 10 h 13"/>
              <a:gd name="T8" fmla="*/ 28 w 35"/>
              <a:gd name="T9" fmla="*/ 11 h 13"/>
              <a:gd name="T10" fmla="*/ 23 w 35"/>
              <a:gd name="T11" fmla="*/ 9 h 13"/>
              <a:gd name="T12" fmla="*/ 18 w 35"/>
              <a:gd name="T13" fmla="*/ 8 h 13"/>
              <a:gd name="T14" fmla="*/ 13 w 35"/>
              <a:gd name="T15" fmla="*/ 9 h 13"/>
              <a:gd name="T16" fmla="*/ 9 w 35"/>
              <a:gd name="T17" fmla="*/ 11 h 13"/>
              <a:gd name="T18" fmla="*/ 4 w 35"/>
              <a:gd name="T19" fmla="*/ 12 h 13"/>
              <a:gd name="T20" fmla="*/ 0 w 35"/>
              <a:gd name="T21" fmla="*/ 11 h 13"/>
              <a:gd name="T22" fmla="*/ 0 w 35"/>
              <a:gd name="T23" fmla="*/ 8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6"/>
                </a:lnTo>
                <a:lnTo>
                  <a:pt x="34" y="8"/>
                </a:lnTo>
                <a:lnTo>
                  <a:pt x="32" y="10"/>
                </a:lnTo>
                <a:lnTo>
                  <a:pt x="28" y="11"/>
                </a:lnTo>
                <a:lnTo>
                  <a:pt x="23" y="9"/>
                </a:lnTo>
                <a:lnTo>
                  <a:pt x="18" y="8"/>
                </a:lnTo>
                <a:lnTo>
                  <a:pt x="13" y="9"/>
                </a:lnTo>
                <a:lnTo>
                  <a:pt x="9" y="11"/>
                </a:lnTo>
                <a:lnTo>
                  <a:pt x="4" y="12"/>
                </a:lnTo>
                <a:lnTo>
                  <a:pt x="0" y="11"/>
                </a:lnTo>
                <a:lnTo>
                  <a:pt x="0" y="8"/>
                </a:lnTo>
                <a:lnTo>
                  <a:pt x="2" y="4"/>
                </a:lnTo>
                <a:lnTo>
                  <a:pt x="7" y="2"/>
                </a:lnTo>
                <a:lnTo>
                  <a:pt x="14" y="0"/>
                </a:lnTo>
                <a:lnTo>
                  <a:pt x="21" y="0"/>
                </a:lnTo>
                <a:lnTo>
                  <a:pt x="28" y="1"/>
                </a:lnTo>
                <a:lnTo>
                  <a:pt x="33"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2" name="Freeform 48"/>
          <p:cNvSpPr>
            <a:spLocks/>
          </p:cNvSpPr>
          <p:nvPr/>
        </p:nvSpPr>
        <p:spPr bwMode="auto">
          <a:xfrm>
            <a:off x="7540625" y="1500188"/>
            <a:ext cx="360363" cy="200025"/>
          </a:xfrm>
          <a:custGeom>
            <a:avLst/>
            <a:gdLst>
              <a:gd name="T0" fmla="*/ 220 w 227"/>
              <a:gd name="T1" fmla="*/ 112 h 126"/>
              <a:gd name="T2" fmla="*/ 209 w 227"/>
              <a:gd name="T3" fmla="*/ 123 h 126"/>
              <a:gd name="T4" fmla="*/ 204 w 227"/>
              <a:gd name="T5" fmla="*/ 114 h 126"/>
              <a:gd name="T6" fmla="*/ 200 w 227"/>
              <a:gd name="T7" fmla="*/ 94 h 126"/>
              <a:gd name="T8" fmla="*/ 189 w 227"/>
              <a:gd name="T9" fmla="*/ 73 h 126"/>
              <a:gd name="T10" fmla="*/ 168 w 227"/>
              <a:gd name="T11" fmla="*/ 45 h 126"/>
              <a:gd name="T12" fmla="*/ 154 w 227"/>
              <a:gd name="T13" fmla="*/ 47 h 126"/>
              <a:gd name="T14" fmla="*/ 132 w 227"/>
              <a:gd name="T15" fmla="*/ 54 h 126"/>
              <a:gd name="T16" fmla="*/ 118 w 227"/>
              <a:gd name="T17" fmla="*/ 56 h 126"/>
              <a:gd name="T18" fmla="*/ 103 w 227"/>
              <a:gd name="T19" fmla="*/ 53 h 126"/>
              <a:gd name="T20" fmla="*/ 83 w 227"/>
              <a:gd name="T21" fmla="*/ 45 h 126"/>
              <a:gd name="T22" fmla="*/ 70 w 227"/>
              <a:gd name="T23" fmla="*/ 41 h 126"/>
              <a:gd name="T24" fmla="*/ 60 w 227"/>
              <a:gd name="T25" fmla="*/ 38 h 126"/>
              <a:gd name="T26" fmla="*/ 53 w 227"/>
              <a:gd name="T27" fmla="*/ 48 h 126"/>
              <a:gd name="T28" fmla="*/ 37 w 227"/>
              <a:gd name="T29" fmla="*/ 59 h 126"/>
              <a:gd name="T30" fmla="*/ 28 w 227"/>
              <a:gd name="T31" fmla="*/ 74 h 126"/>
              <a:gd name="T32" fmla="*/ 27 w 227"/>
              <a:gd name="T33" fmla="*/ 92 h 126"/>
              <a:gd name="T34" fmla="*/ 20 w 227"/>
              <a:gd name="T35" fmla="*/ 105 h 126"/>
              <a:gd name="T36" fmla="*/ 20 w 227"/>
              <a:gd name="T37" fmla="*/ 116 h 126"/>
              <a:gd name="T38" fmla="*/ 10 w 227"/>
              <a:gd name="T39" fmla="*/ 112 h 126"/>
              <a:gd name="T40" fmla="*/ 5 w 227"/>
              <a:gd name="T41" fmla="*/ 97 h 126"/>
              <a:gd name="T42" fmla="*/ 0 w 227"/>
              <a:gd name="T43" fmla="*/ 72 h 126"/>
              <a:gd name="T44" fmla="*/ 7 w 227"/>
              <a:gd name="T45" fmla="*/ 48 h 126"/>
              <a:gd name="T46" fmla="*/ 19 w 227"/>
              <a:gd name="T47" fmla="*/ 31 h 126"/>
              <a:gd name="T48" fmla="*/ 36 w 227"/>
              <a:gd name="T49" fmla="*/ 23 h 126"/>
              <a:gd name="T50" fmla="*/ 51 w 227"/>
              <a:gd name="T51" fmla="*/ 23 h 126"/>
              <a:gd name="T52" fmla="*/ 64 w 227"/>
              <a:gd name="T53" fmla="*/ 19 h 126"/>
              <a:gd name="T54" fmla="*/ 85 w 227"/>
              <a:gd name="T55" fmla="*/ 7 h 126"/>
              <a:gd name="T56" fmla="*/ 108 w 227"/>
              <a:gd name="T57" fmla="*/ 1 h 126"/>
              <a:gd name="T58" fmla="*/ 135 w 227"/>
              <a:gd name="T59" fmla="*/ 0 h 126"/>
              <a:gd name="T60" fmla="*/ 165 w 227"/>
              <a:gd name="T61" fmla="*/ 4 h 126"/>
              <a:gd name="T62" fmla="*/ 184 w 227"/>
              <a:gd name="T63" fmla="*/ 12 h 126"/>
              <a:gd name="T64" fmla="*/ 193 w 227"/>
              <a:gd name="T65" fmla="*/ 27 h 126"/>
              <a:gd name="T66" fmla="*/ 189 w 227"/>
              <a:gd name="T67" fmla="*/ 41 h 126"/>
              <a:gd name="T68" fmla="*/ 201 w 227"/>
              <a:gd name="T69" fmla="*/ 46 h 126"/>
              <a:gd name="T70" fmla="*/ 212 w 227"/>
              <a:gd name="T71" fmla="*/ 52 h 126"/>
              <a:gd name="T72" fmla="*/ 220 w 227"/>
              <a:gd name="T73" fmla="*/ 60 h 126"/>
              <a:gd name="T74" fmla="*/ 226 w 227"/>
              <a:gd name="T75" fmla="*/ 74 h 126"/>
              <a:gd name="T76" fmla="*/ 226 w 227"/>
              <a:gd name="T77" fmla="*/ 9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126">
                <a:moveTo>
                  <a:pt x="224" y="103"/>
                </a:moveTo>
                <a:lnTo>
                  <a:pt x="220" y="112"/>
                </a:lnTo>
                <a:lnTo>
                  <a:pt x="216" y="118"/>
                </a:lnTo>
                <a:lnTo>
                  <a:pt x="209" y="123"/>
                </a:lnTo>
                <a:lnTo>
                  <a:pt x="202" y="125"/>
                </a:lnTo>
                <a:lnTo>
                  <a:pt x="204" y="114"/>
                </a:lnTo>
                <a:lnTo>
                  <a:pt x="202" y="104"/>
                </a:lnTo>
                <a:lnTo>
                  <a:pt x="200" y="94"/>
                </a:lnTo>
                <a:lnTo>
                  <a:pt x="196" y="83"/>
                </a:lnTo>
                <a:lnTo>
                  <a:pt x="189" y="73"/>
                </a:lnTo>
                <a:lnTo>
                  <a:pt x="179" y="58"/>
                </a:lnTo>
                <a:lnTo>
                  <a:pt x="168" y="45"/>
                </a:lnTo>
                <a:lnTo>
                  <a:pt x="163" y="42"/>
                </a:lnTo>
                <a:lnTo>
                  <a:pt x="154" y="47"/>
                </a:lnTo>
                <a:lnTo>
                  <a:pt x="143" y="51"/>
                </a:lnTo>
                <a:lnTo>
                  <a:pt x="132" y="54"/>
                </a:lnTo>
                <a:lnTo>
                  <a:pt x="125" y="55"/>
                </a:lnTo>
                <a:lnTo>
                  <a:pt x="118" y="56"/>
                </a:lnTo>
                <a:lnTo>
                  <a:pt x="110" y="55"/>
                </a:lnTo>
                <a:lnTo>
                  <a:pt x="103" y="53"/>
                </a:lnTo>
                <a:lnTo>
                  <a:pt x="92" y="49"/>
                </a:lnTo>
                <a:lnTo>
                  <a:pt x="83" y="45"/>
                </a:lnTo>
                <a:lnTo>
                  <a:pt x="75" y="41"/>
                </a:lnTo>
                <a:lnTo>
                  <a:pt x="70" y="41"/>
                </a:lnTo>
                <a:lnTo>
                  <a:pt x="67" y="40"/>
                </a:lnTo>
                <a:lnTo>
                  <a:pt x="60" y="38"/>
                </a:lnTo>
                <a:lnTo>
                  <a:pt x="57" y="42"/>
                </a:lnTo>
                <a:lnTo>
                  <a:pt x="53" y="48"/>
                </a:lnTo>
                <a:lnTo>
                  <a:pt x="45" y="53"/>
                </a:lnTo>
                <a:lnTo>
                  <a:pt x="37" y="59"/>
                </a:lnTo>
                <a:lnTo>
                  <a:pt x="32" y="65"/>
                </a:lnTo>
                <a:lnTo>
                  <a:pt x="28" y="74"/>
                </a:lnTo>
                <a:lnTo>
                  <a:pt x="30" y="83"/>
                </a:lnTo>
                <a:lnTo>
                  <a:pt x="27" y="92"/>
                </a:lnTo>
                <a:lnTo>
                  <a:pt x="22" y="98"/>
                </a:lnTo>
                <a:lnTo>
                  <a:pt x="20" y="105"/>
                </a:lnTo>
                <a:lnTo>
                  <a:pt x="18" y="110"/>
                </a:lnTo>
                <a:lnTo>
                  <a:pt x="20" y="116"/>
                </a:lnTo>
                <a:lnTo>
                  <a:pt x="12" y="116"/>
                </a:lnTo>
                <a:lnTo>
                  <a:pt x="10" y="112"/>
                </a:lnTo>
                <a:lnTo>
                  <a:pt x="6" y="106"/>
                </a:lnTo>
                <a:lnTo>
                  <a:pt x="5" y="97"/>
                </a:lnTo>
                <a:lnTo>
                  <a:pt x="2" y="86"/>
                </a:lnTo>
                <a:lnTo>
                  <a:pt x="0" y="72"/>
                </a:lnTo>
                <a:lnTo>
                  <a:pt x="2" y="61"/>
                </a:lnTo>
                <a:lnTo>
                  <a:pt x="7" y="48"/>
                </a:lnTo>
                <a:lnTo>
                  <a:pt x="13" y="39"/>
                </a:lnTo>
                <a:lnTo>
                  <a:pt x="19" y="31"/>
                </a:lnTo>
                <a:lnTo>
                  <a:pt x="28" y="26"/>
                </a:lnTo>
                <a:lnTo>
                  <a:pt x="36" y="23"/>
                </a:lnTo>
                <a:lnTo>
                  <a:pt x="44" y="22"/>
                </a:lnTo>
                <a:lnTo>
                  <a:pt x="51" y="23"/>
                </a:lnTo>
                <a:lnTo>
                  <a:pt x="58" y="25"/>
                </a:lnTo>
                <a:lnTo>
                  <a:pt x="64" y="19"/>
                </a:lnTo>
                <a:lnTo>
                  <a:pt x="73" y="13"/>
                </a:lnTo>
                <a:lnTo>
                  <a:pt x="85" y="7"/>
                </a:lnTo>
                <a:lnTo>
                  <a:pt x="94" y="4"/>
                </a:lnTo>
                <a:lnTo>
                  <a:pt x="108" y="1"/>
                </a:lnTo>
                <a:lnTo>
                  <a:pt x="120" y="0"/>
                </a:lnTo>
                <a:lnTo>
                  <a:pt x="135" y="0"/>
                </a:lnTo>
                <a:lnTo>
                  <a:pt x="150" y="2"/>
                </a:lnTo>
                <a:lnTo>
                  <a:pt x="165" y="4"/>
                </a:lnTo>
                <a:lnTo>
                  <a:pt x="176" y="7"/>
                </a:lnTo>
                <a:lnTo>
                  <a:pt x="184" y="12"/>
                </a:lnTo>
                <a:lnTo>
                  <a:pt x="190" y="19"/>
                </a:lnTo>
                <a:lnTo>
                  <a:pt x="193" y="27"/>
                </a:lnTo>
                <a:lnTo>
                  <a:pt x="191" y="33"/>
                </a:lnTo>
                <a:lnTo>
                  <a:pt x="189" y="41"/>
                </a:lnTo>
                <a:lnTo>
                  <a:pt x="195" y="42"/>
                </a:lnTo>
                <a:lnTo>
                  <a:pt x="201" y="46"/>
                </a:lnTo>
                <a:lnTo>
                  <a:pt x="207" y="49"/>
                </a:lnTo>
                <a:lnTo>
                  <a:pt x="212" y="52"/>
                </a:lnTo>
                <a:lnTo>
                  <a:pt x="216" y="55"/>
                </a:lnTo>
                <a:lnTo>
                  <a:pt x="220" y="60"/>
                </a:lnTo>
                <a:lnTo>
                  <a:pt x="224" y="65"/>
                </a:lnTo>
                <a:lnTo>
                  <a:pt x="226" y="74"/>
                </a:lnTo>
                <a:lnTo>
                  <a:pt x="226" y="87"/>
                </a:lnTo>
                <a:lnTo>
                  <a:pt x="226" y="94"/>
                </a:lnTo>
                <a:lnTo>
                  <a:pt x="224" y="10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3" name="Freeform 49"/>
          <p:cNvSpPr>
            <a:spLocks/>
          </p:cNvSpPr>
          <p:nvPr/>
        </p:nvSpPr>
        <p:spPr bwMode="auto">
          <a:xfrm>
            <a:off x="7831138" y="1579563"/>
            <a:ext cx="47625" cy="88900"/>
          </a:xfrm>
          <a:custGeom>
            <a:avLst/>
            <a:gdLst>
              <a:gd name="T0" fmla="*/ 24 w 30"/>
              <a:gd name="T1" fmla="*/ 32 h 56"/>
              <a:gd name="T2" fmla="*/ 26 w 30"/>
              <a:gd name="T3" fmla="*/ 35 h 56"/>
              <a:gd name="T4" fmla="*/ 27 w 30"/>
              <a:gd name="T5" fmla="*/ 39 h 56"/>
              <a:gd name="T6" fmla="*/ 29 w 30"/>
              <a:gd name="T7" fmla="*/ 42 h 56"/>
              <a:gd name="T8" fmla="*/ 29 w 30"/>
              <a:gd name="T9" fmla="*/ 45 h 56"/>
              <a:gd name="T10" fmla="*/ 28 w 30"/>
              <a:gd name="T11" fmla="*/ 49 h 56"/>
              <a:gd name="T12" fmla="*/ 27 w 30"/>
              <a:gd name="T13" fmla="*/ 52 h 56"/>
              <a:gd name="T14" fmla="*/ 25 w 30"/>
              <a:gd name="T15" fmla="*/ 55 h 56"/>
              <a:gd name="T16" fmla="*/ 23 w 30"/>
              <a:gd name="T17" fmla="*/ 53 h 56"/>
              <a:gd name="T18" fmla="*/ 22 w 30"/>
              <a:gd name="T19" fmla="*/ 49 h 56"/>
              <a:gd name="T20" fmla="*/ 22 w 30"/>
              <a:gd name="T21" fmla="*/ 46 h 56"/>
              <a:gd name="T22" fmla="*/ 23 w 30"/>
              <a:gd name="T23" fmla="*/ 43 h 56"/>
              <a:gd name="T24" fmla="*/ 24 w 30"/>
              <a:gd name="T25" fmla="*/ 40 h 56"/>
              <a:gd name="T26" fmla="*/ 23 w 30"/>
              <a:gd name="T27" fmla="*/ 37 h 56"/>
              <a:gd name="T28" fmla="*/ 22 w 30"/>
              <a:gd name="T29" fmla="*/ 33 h 56"/>
              <a:gd name="T30" fmla="*/ 20 w 30"/>
              <a:gd name="T31" fmla="*/ 30 h 56"/>
              <a:gd name="T32" fmla="*/ 19 w 30"/>
              <a:gd name="T33" fmla="*/ 28 h 56"/>
              <a:gd name="T34" fmla="*/ 18 w 30"/>
              <a:gd name="T35" fmla="*/ 32 h 56"/>
              <a:gd name="T36" fmla="*/ 19 w 30"/>
              <a:gd name="T37" fmla="*/ 36 h 56"/>
              <a:gd name="T38" fmla="*/ 20 w 30"/>
              <a:gd name="T39" fmla="*/ 37 h 56"/>
              <a:gd name="T40" fmla="*/ 18 w 30"/>
              <a:gd name="T41" fmla="*/ 39 h 56"/>
              <a:gd name="T42" fmla="*/ 16 w 30"/>
              <a:gd name="T43" fmla="*/ 38 h 56"/>
              <a:gd name="T44" fmla="*/ 15 w 30"/>
              <a:gd name="T45" fmla="*/ 36 h 56"/>
              <a:gd name="T46" fmla="*/ 14 w 30"/>
              <a:gd name="T47" fmla="*/ 35 h 56"/>
              <a:gd name="T48" fmla="*/ 14 w 30"/>
              <a:gd name="T49" fmla="*/ 33 h 56"/>
              <a:gd name="T50" fmla="*/ 15 w 30"/>
              <a:gd name="T51" fmla="*/ 30 h 56"/>
              <a:gd name="T52" fmla="*/ 16 w 30"/>
              <a:gd name="T53" fmla="*/ 29 h 56"/>
              <a:gd name="T54" fmla="*/ 16 w 30"/>
              <a:gd name="T55" fmla="*/ 27 h 56"/>
              <a:gd name="T56" fmla="*/ 17 w 30"/>
              <a:gd name="T57" fmla="*/ 24 h 56"/>
              <a:gd name="T58" fmla="*/ 16 w 30"/>
              <a:gd name="T59" fmla="*/ 22 h 56"/>
              <a:gd name="T60" fmla="*/ 14 w 30"/>
              <a:gd name="T61" fmla="*/ 21 h 56"/>
              <a:gd name="T62" fmla="*/ 12 w 30"/>
              <a:gd name="T63" fmla="*/ 20 h 56"/>
              <a:gd name="T64" fmla="*/ 10 w 30"/>
              <a:gd name="T65" fmla="*/ 20 h 56"/>
              <a:gd name="T66" fmla="*/ 11 w 30"/>
              <a:gd name="T67" fmla="*/ 17 h 56"/>
              <a:gd name="T68" fmla="*/ 11 w 30"/>
              <a:gd name="T69" fmla="*/ 16 h 56"/>
              <a:gd name="T70" fmla="*/ 11 w 30"/>
              <a:gd name="T71" fmla="*/ 13 h 56"/>
              <a:gd name="T72" fmla="*/ 10 w 30"/>
              <a:gd name="T73" fmla="*/ 12 h 56"/>
              <a:gd name="T74" fmla="*/ 10 w 30"/>
              <a:gd name="T75" fmla="*/ 10 h 56"/>
              <a:gd name="T76" fmla="*/ 8 w 30"/>
              <a:gd name="T77" fmla="*/ 8 h 56"/>
              <a:gd name="T78" fmla="*/ 7 w 30"/>
              <a:gd name="T79" fmla="*/ 6 h 56"/>
              <a:gd name="T80" fmla="*/ 6 w 30"/>
              <a:gd name="T81" fmla="*/ 4 h 56"/>
              <a:gd name="T82" fmla="*/ 4 w 30"/>
              <a:gd name="T83" fmla="*/ 3 h 56"/>
              <a:gd name="T84" fmla="*/ 3 w 30"/>
              <a:gd name="T85" fmla="*/ 1 h 56"/>
              <a:gd name="T86" fmla="*/ 1 w 30"/>
              <a:gd name="T87" fmla="*/ 0 h 56"/>
              <a:gd name="T88" fmla="*/ 0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24" y="32"/>
                </a:moveTo>
                <a:lnTo>
                  <a:pt x="26" y="35"/>
                </a:lnTo>
                <a:lnTo>
                  <a:pt x="27" y="39"/>
                </a:lnTo>
                <a:lnTo>
                  <a:pt x="29" y="42"/>
                </a:lnTo>
                <a:lnTo>
                  <a:pt x="29" y="45"/>
                </a:lnTo>
                <a:lnTo>
                  <a:pt x="28" y="49"/>
                </a:lnTo>
                <a:lnTo>
                  <a:pt x="27" y="52"/>
                </a:lnTo>
                <a:lnTo>
                  <a:pt x="25" y="55"/>
                </a:lnTo>
                <a:lnTo>
                  <a:pt x="23" y="53"/>
                </a:lnTo>
                <a:lnTo>
                  <a:pt x="22" y="49"/>
                </a:lnTo>
                <a:lnTo>
                  <a:pt x="22" y="46"/>
                </a:lnTo>
                <a:lnTo>
                  <a:pt x="23" y="43"/>
                </a:lnTo>
                <a:lnTo>
                  <a:pt x="24" y="40"/>
                </a:lnTo>
                <a:lnTo>
                  <a:pt x="23" y="37"/>
                </a:lnTo>
                <a:lnTo>
                  <a:pt x="22" y="33"/>
                </a:lnTo>
                <a:lnTo>
                  <a:pt x="20" y="30"/>
                </a:lnTo>
                <a:lnTo>
                  <a:pt x="19" y="28"/>
                </a:lnTo>
                <a:lnTo>
                  <a:pt x="18" y="32"/>
                </a:lnTo>
                <a:lnTo>
                  <a:pt x="19" y="36"/>
                </a:lnTo>
                <a:lnTo>
                  <a:pt x="20" y="37"/>
                </a:lnTo>
                <a:lnTo>
                  <a:pt x="18" y="39"/>
                </a:lnTo>
                <a:lnTo>
                  <a:pt x="16" y="38"/>
                </a:lnTo>
                <a:lnTo>
                  <a:pt x="15" y="36"/>
                </a:lnTo>
                <a:lnTo>
                  <a:pt x="14" y="35"/>
                </a:lnTo>
                <a:lnTo>
                  <a:pt x="14" y="33"/>
                </a:lnTo>
                <a:lnTo>
                  <a:pt x="15" y="30"/>
                </a:lnTo>
                <a:lnTo>
                  <a:pt x="16" y="29"/>
                </a:lnTo>
                <a:lnTo>
                  <a:pt x="16" y="27"/>
                </a:lnTo>
                <a:lnTo>
                  <a:pt x="17" y="24"/>
                </a:lnTo>
                <a:lnTo>
                  <a:pt x="16" y="22"/>
                </a:lnTo>
                <a:lnTo>
                  <a:pt x="14" y="21"/>
                </a:lnTo>
                <a:lnTo>
                  <a:pt x="12" y="20"/>
                </a:lnTo>
                <a:lnTo>
                  <a:pt x="10" y="20"/>
                </a:lnTo>
                <a:lnTo>
                  <a:pt x="11" y="17"/>
                </a:lnTo>
                <a:lnTo>
                  <a:pt x="11" y="16"/>
                </a:lnTo>
                <a:lnTo>
                  <a:pt x="11" y="13"/>
                </a:lnTo>
                <a:lnTo>
                  <a:pt x="10" y="12"/>
                </a:lnTo>
                <a:lnTo>
                  <a:pt x="10" y="10"/>
                </a:lnTo>
                <a:lnTo>
                  <a:pt x="8" y="8"/>
                </a:lnTo>
                <a:lnTo>
                  <a:pt x="7" y="6"/>
                </a:lnTo>
                <a:lnTo>
                  <a:pt x="6" y="4"/>
                </a:lnTo>
                <a:lnTo>
                  <a:pt x="4" y="3"/>
                </a:lnTo>
                <a:lnTo>
                  <a:pt x="3" y="1"/>
                </a:lnTo>
                <a:lnTo>
                  <a:pt x="1"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4" name="Freeform 50"/>
          <p:cNvSpPr>
            <a:spLocks/>
          </p:cNvSpPr>
          <p:nvPr/>
        </p:nvSpPr>
        <p:spPr bwMode="auto">
          <a:xfrm>
            <a:off x="7646988" y="1528763"/>
            <a:ext cx="185737" cy="52387"/>
          </a:xfrm>
          <a:custGeom>
            <a:avLst/>
            <a:gdLst>
              <a:gd name="T0" fmla="*/ 3 w 117"/>
              <a:gd name="T1" fmla="*/ 13 h 33"/>
              <a:gd name="T2" fmla="*/ 11 w 117"/>
              <a:gd name="T3" fmla="*/ 15 h 33"/>
              <a:gd name="T4" fmla="*/ 18 w 117"/>
              <a:gd name="T5" fmla="*/ 18 h 33"/>
              <a:gd name="T6" fmla="*/ 24 w 117"/>
              <a:gd name="T7" fmla="*/ 22 h 33"/>
              <a:gd name="T8" fmla="*/ 28 w 117"/>
              <a:gd name="T9" fmla="*/ 26 h 33"/>
              <a:gd name="T10" fmla="*/ 34 w 117"/>
              <a:gd name="T11" fmla="*/ 29 h 33"/>
              <a:gd name="T12" fmla="*/ 41 w 117"/>
              <a:gd name="T13" fmla="*/ 31 h 33"/>
              <a:gd name="T14" fmla="*/ 49 w 117"/>
              <a:gd name="T15" fmla="*/ 32 h 33"/>
              <a:gd name="T16" fmla="*/ 58 w 117"/>
              <a:gd name="T17" fmla="*/ 32 h 33"/>
              <a:gd name="T18" fmla="*/ 68 w 117"/>
              <a:gd name="T19" fmla="*/ 31 h 33"/>
              <a:gd name="T20" fmla="*/ 74 w 117"/>
              <a:gd name="T21" fmla="*/ 29 h 33"/>
              <a:gd name="T22" fmla="*/ 81 w 117"/>
              <a:gd name="T23" fmla="*/ 27 h 33"/>
              <a:gd name="T24" fmla="*/ 87 w 117"/>
              <a:gd name="T25" fmla="*/ 24 h 33"/>
              <a:gd name="T26" fmla="*/ 91 w 117"/>
              <a:gd name="T27" fmla="*/ 19 h 33"/>
              <a:gd name="T28" fmla="*/ 88 w 117"/>
              <a:gd name="T29" fmla="*/ 20 h 33"/>
              <a:gd name="T30" fmla="*/ 81 w 117"/>
              <a:gd name="T31" fmla="*/ 22 h 33"/>
              <a:gd name="T32" fmla="*/ 74 w 117"/>
              <a:gd name="T33" fmla="*/ 23 h 33"/>
              <a:gd name="T34" fmla="*/ 64 w 117"/>
              <a:gd name="T35" fmla="*/ 23 h 33"/>
              <a:gd name="T36" fmla="*/ 53 w 117"/>
              <a:gd name="T37" fmla="*/ 22 h 33"/>
              <a:gd name="T38" fmla="*/ 42 w 117"/>
              <a:gd name="T39" fmla="*/ 20 h 33"/>
              <a:gd name="T40" fmla="*/ 33 w 117"/>
              <a:gd name="T41" fmla="*/ 17 h 33"/>
              <a:gd name="T42" fmla="*/ 27 w 117"/>
              <a:gd name="T43" fmla="*/ 14 h 33"/>
              <a:gd name="T44" fmla="*/ 29 w 117"/>
              <a:gd name="T45" fmla="*/ 12 h 33"/>
              <a:gd name="T46" fmla="*/ 38 w 117"/>
              <a:gd name="T47" fmla="*/ 14 h 33"/>
              <a:gd name="T48" fmla="*/ 47 w 117"/>
              <a:gd name="T49" fmla="*/ 16 h 33"/>
              <a:gd name="T50" fmla="*/ 55 w 117"/>
              <a:gd name="T51" fmla="*/ 17 h 33"/>
              <a:gd name="T52" fmla="*/ 64 w 117"/>
              <a:gd name="T53" fmla="*/ 16 h 33"/>
              <a:gd name="T54" fmla="*/ 71 w 117"/>
              <a:gd name="T55" fmla="*/ 10 h 33"/>
              <a:gd name="T56" fmla="*/ 80 w 117"/>
              <a:gd name="T57" fmla="*/ 8 h 33"/>
              <a:gd name="T58" fmla="*/ 89 w 117"/>
              <a:gd name="T59" fmla="*/ 8 h 33"/>
              <a:gd name="T60" fmla="*/ 98 w 117"/>
              <a:gd name="T61" fmla="*/ 3 h 33"/>
              <a:gd name="T62" fmla="*/ 109 w 117"/>
              <a:gd name="T63" fmla="*/ 0 h 33"/>
              <a:gd name="T64" fmla="*/ 116 w 117"/>
              <a:gd name="T65" fmla="*/ 1 h 33"/>
              <a:gd name="T66" fmla="*/ 113 w 117"/>
              <a:gd name="T67" fmla="*/ 8 h 33"/>
              <a:gd name="T68" fmla="*/ 104 w 117"/>
              <a:gd name="T69" fmla="*/ 11 h 33"/>
              <a:gd name="T70" fmla="*/ 93 w 117"/>
              <a:gd name="T71" fmla="*/ 11 h 33"/>
              <a:gd name="T72" fmla="*/ 89 w 117"/>
              <a:gd name="T73" fmla="*/ 13 h 33"/>
              <a:gd name="T74" fmla="*/ 86 w 117"/>
              <a:gd name="T75" fmla="*/ 17 h 33"/>
              <a:gd name="T76" fmla="*/ 79 w 117"/>
              <a:gd name="T77" fmla="*/ 19 h 33"/>
              <a:gd name="T78" fmla="*/ 72 w 117"/>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33">
                <a:moveTo>
                  <a:pt x="0" y="14"/>
                </a:moveTo>
                <a:lnTo>
                  <a:pt x="3" y="13"/>
                </a:lnTo>
                <a:lnTo>
                  <a:pt x="7" y="14"/>
                </a:lnTo>
                <a:lnTo>
                  <a:pt x="11" y="15"/>
                </a:lnTo>
                <a:lnTo>
                  <a:pt x="15" y="16"/>
                </a:lnTo>
                <a:lnTo>
                  <a:pt x="18" y="18"/>
                </a:lnTo>
                <a:lnTo>
                  <a:pt x="21" y="20"/>
                </a:lnTo>
                <a:lnTo>
                  <a:pt x="24" y="22"/>
                </a:lnTo>
                <a:lnTo>
                  <a:pt x="26" y="24"/>
                </a:lnTo>
                <a:lnTo>
                  <a:pt x="28" y="26"/>
                </a:lnTo>
                <a:lnTo>
                  <a:pt x="31" y="27"/>
                </a:lnTo>
                <a:lnTo>
                  <a:pt x="34" y="29"/>
                </a:lnTo>
                <a:lnTo>
                  <a:pt x="38" y="30"/>
                </a:lnTo>
                <a:lnTo>
                  <a:pt x="41" y="31"/>
                </a:lnTo>
                <a:lnTo>
                  <a:pt x="44" y="32"/>
                </a:lnTo>
                <a:lnTo>
                  <a:pt x="49" y="32"/>
                </a:lnTo>
                <a:lnTo>
                  <a:pt x="55" y="32"/>
                </a:lnTo>
                <a:lnTo>
                  <a:pt x="58" y="32"/>
                </a:lnTo>
                <a:lnTo>
                  <a:pt x="64" y="32"/>
                </a:lnTo>
                <a:lnTo>
                  <a:pt x="68" y="31"/>
                </a:lnTo>
                <a:lnTo>
                  <a:pt x="71" y="30"/>
                </a:lnTo>
                <a:lnTo>
                  <a:pt x="74" y="29"/>
                </a:lnTo>
                <a:lnTo>
                  <a:pt x="77" y="29"/>
                </a:lnTo>
                <a:lnTo>
                  <a:pt x="81" y="27"/>
                </a:lnTo>
                <a:lnTo>
                  <a:pt x="84" y="25"/>
                </a:lnTo>
                <a:lnTo>
                  <a:pt x="87" y="24"/>
                </a:lnTo>
                <a:lnTo>
                  <a:pt x="89" y="22"/>
                </a:lnTo>
                <a:lnTo>
                  <a:pt x="91" y="19"/>
                </a:lnTo>
                <a:lnTo>
                  <a:pt x="92" y="16"/>
                </a:lnTo>
                <a:lnTo>
                  <a:pt x="88" y="20"/>
                </a:lnTo>
                <a:lnTo>
                  <a:pt x="84" y="22"/>
                </a:lnTo>
                <a:lnTo>
                  <a:pt x="81" y="22"/>
                </a:lnTo>
                <a:lnTo>
                  <a:pt x="78" y="23"/>
                </a:lnTo>
                <a:lnTo>
                  <a:pt x="74" y="23"/>
                </a:lnTo>
                <a:lnTo>
                  <a:pt x="69" y="23"/>
                </a:lnTo>
                <a:lnTo>
                  <a:pt x="64" y="23"/>
                </a:lnTo>
                <a:lnTo>
                  <a:pt x="60" y="22"/>
                </a:lnTo>
                <a:lnTo>
                  <a:pt x="53" y="22"/>
                </a:lnTo>
                <a:lnTo>
                  <a:pt x="47" y="21"/>
                </a:lnTo>
                <a:lnTo>
                  <a:pt x="42" y="20"/>
                </a:lnTo>
                <a:lnTo>
                  <a:pt x="39" y="19"/>
                </a:lnTo>
                <a:lnTo>
                  <a:pt x="33" y="17"/>
                </a:lnTo>
                <a:lnTo>
                  <a:pt x="30" y="16"/>
                </a:lnTo>
                <a:lnTo>
                  <a:pt x="27" y="14"/>
                </a:lnTo>
                <a:lnTo>
                  <a:pt x="25" y="12"/>
                </a:lnTo>
                <a:lnTo>
                  <a:pt x="29" y="12"/>
                </a:lnTo>
                <a:lnTo>
                  <a:pt x="33" y="13"/>
                </a:lnTo>
                <a:lnTo>
                  <a:pt x="38" y="14"/>
                </a:lnTo>
                <a:lnTo>
                  <a:pt x="43" y="15"/>
                </a:lnTo>
                <a:lnTo>
                  <a:pt x="47" y="16"/>
                </a:lnTo>
                <a:lnTo>
                  <a:pt x="50" y="16"/>
                </a:lnTo>
                <a:lnTo>
                  <a:pt x="55" y="17"/>
                </a:lnTo>
                <a:lnTo>
                  <a:pt x="59" y="17"/>
                </a:lnTo>
                <a:lnTo>
                  <a:pt x="64" y="16"/>
                </a:lnTo>
                <a:lnTo>
                  <a:pt x="68" y="13"/>
                </a:lnTo>
                <a:lnTo>
                  <a:pt x="71" y="10"/>
                </a:lnTo>
                <a:lnTo>
                  <a:pt x="75" y="9"/>
                </a:lnTo>
                <a:lnTo>
                  <a:pt x="80" y="8"/>
                </a:lnTo>
                <a:lnTo>
                  <a:pt x="84" y="9"/>
                </a:lnTo>
                <a:lnTo>
                  <a:pt x="89" y="8"/>
                </a:lnTo>
                <a:lnTo>
                  <a:pt x="93" y="5"/>
                </a:lnTo>
                <a:lnTo>
                  <a:pt x="98" y="3"/>
                </a:lnTo>
                <a:lnTo>
                  <a:pt x="102" y="0"/>
                </a:lnTo>
                <a:lnTo>
                  <a:pt x="109" y="0"/>
                </a:lnTo>
                <a:lnTo>
                  <a:pt x="113" y="1"/>
                </a:lnTo>
                <a:lnTo>
                  <a:pt x="116" y="1"/>
                </a:lnTo>
                <a:lnTo>
                  <a:pt x="115" y="5"/>
                </a:lnTo>
                <a:lnTo>
                  <a:pt x="113" y="8"/>
                </a:lnTo>
                <a:lnTo>
                  <a:pt x="110" y="10"/>
                </a:lnTo>
                <a:lnTo>
                  <a:pt x="104" y="11"/>
                </a:lnTo>
                <a:lnTo>
                  <a:pt x="98" y="12"/>
                </a:lnTo>
                <a:lnTo>
                  <a:pt x="93" y="11"/>
                </a:lnTo>
                <a:lnTo>
                  <a:pt x="89" y="11"/>
                </a:lnTo>
                <a:lnTo>
                  <a:pt x="89" y="13"/>
                </a:lnTo>
                <a:lnTo>
                  <a:pt x="87" y="16"/>
                </a:lnTo>
                <a:lnTo>
                  <a:pt x="86" y="17"/>
                </a:lnTo>
                <a:lnTo>
                  <a:pt x="82" y="19"/>
                </a:lnTo>
                <a:lnTo>
                  <a:pt x="79" y="19"/>
                </a:lnTo>
                <a:lnTo>
                  <a:pt x="75" y="19"/>
                </a:lnTo>
                <a:lnTo>
                  <a:pt x="72" y="18"/>
                </a:lnTo>
                <a:lnTo>
                  <a:pt x="6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5" name="Freeform 51"/>
          <p:cNvSpPr>
            <a:spLocks/>
          </p:cNvSpPr>
          <p:nvPr/>
        </p:nvSpPr>
        <p:spPr bwMode="auto">
          <a:xfrm>
            <a:off x="7572375" y="1554163"/>
            <a:ext cx="61913" cy="92075"/>
          </a:xfrm>
          <a:custGeom>
            <a:avLst/>
            <a:gdLst>
              <a:gd name="T0" fmla="*/ 29 w 39"/>
              <a:gd name="T1" fmla="*/ 1 h 58"/>
              <a:gd name="T2" fmla="*/ 25 w 39"/>
              <a:gd name="T3" fmla="*/ 3 h 58"/>
              <a:gd name="T4" fmla="*/ 21 w 39"/>
              <a:gd name="T5" fmla="*/ 6 h 58"/>
              <a:gd name="T6" fmla="*/ 16 w 39"/>
              <a:gd name="T7" fmla="*/ 9 h 58"/>
              <a:gd name="T8" fmla="*/ 12 w 39"/>
              <a:gd name="T9" fmla="*/ 11 h 58"/>
              <a:gd name="T10" fmla="*/ 10 w 39"/>
              <a:gd name="T11" fmla="*/ 13 h 58"/>
              <a:gd name="T12" fmla="*/ 8 w 39"/>
              <a:gd name="T13" fmla="*/ 15 h 58"/>
              <a:gd name="T14" fmla="*/ 6 w 39"/>
              <a:gd name="T15" fmla="*/ 18 h 58"/>
              <a:gd name="T16" fmla="*/ 6 w 39"/>
              <a:gd name="T17" fmla="*/ 22 h 58"/>
              <a:gd name="T18" fmla="*/ 7 w 39"/>
              <a:gd name="T19" fmla="*/ 25 h 58"/>
              <a:gd name="T20" fmla="*/ 6 w 39"/>
              <a:gd name="T21" fmla="*/ 28 h 58"/>
              <a:gd name="T22" fmla="*/ 5 w 39"/>
              <a:gd name="T23" fmla="*/ 33 h 58"/>
              <a:gd name="T24" fmla="*/ 3 w 39"/>
              <a:gd name="T25" fmla="*/ 37 h 58"/>
              <a:gd name="T26" fmla="*/ 0 w 39"/>
              <a:gd name="T27" fmla="*/ 40 h 58"/>
              <a:gd name="T28" fmla="*/ 2 w 39"/>
              <a:gd name="T29" fmla="*/ 45 h 58"/>
              <a:gd name="T30" fmla="*/ 4 w 39"/>
              <a:gd name="T31" fmla="*/ 50 h 58"/>
              <a:gd name="T32" fmla="*/ 5 w 39"/>
              <a:gd name="T33" fmla="*/ 53 h 58"/>
              <a:gd name="T34" fmla="*/ 6 w 39"/>
              <a:gd name="T35" fmla="*/ 57 h 58"/>
              <a:gd name="T36" fmla="*/ 7 w 39"/>
              <a:gd name="T37" fmla="*/ 55 h 58"/>
              <a:gd name="T38" fmla="*/ 8 w 39"/>
              <a:gd name="T39" fmla="*/ 52 h 58"/>
              <a:gd name="T40" fmla="*/ 9 w 39"/>
              <a:gd name="T41" fmla="*/ 49 h 58"/>
              <a:gd name="T42" fmla="*/ 8 w 39"/>
              <a:gd name="T43" fmla="*/ 45 h 58"/>
              <a:gd name="T44" fmla="*/ 8 w 39"/>
              <a:gd name="T45" fmla="*/ 42 h 58"/>
              <a:gd name="T46" fmla="*/ 7 w 39"/>
              <a:gd name="T47" fmla="*/ 38 h 58"/>
              <a:gd name="T48" fmla="*/ 7 w 39"/>
              <a:gd name="T49" fmla="*/ 34 h 58"/>
              <a:gd name="T50" fmla="*/ 8 w 39"/>
              <a:gd name="T51" fmla="*/ 31 h 58"/>
              <a:gd name="T52" fmla="*/ 10 w 39"/>
              <a:gd name="T53" fmla="*/ 28 h 58"/>
              <a:gd name="T54" fmla="*/ 11 w 39"/>
              <a:gd name="T55" fmla="*/ 24 h 58"/>
              <a:gd name="T56" fmla="*/ 13 w 39"/>
              <a:gd name="T57" fmla="*/ 21 h 58"/>
              <a:gd name="T58" fmla="*/ 15 w 39"/>
              <a:gd name="T59" fmla="*/ 20 h 58"/>
              <a:gd name="T60" fmla="*/ 15 w 39"/>
              <a:gd name="T61" fmla="*/ 22 h 58"/>
              <a:gd name="T62" fmla="*/ 14 w 39"/>
              <a:gd name="T63" fmla="*/ 26 h 58"/>
              <a:gd name="T64" fmla="*/ 18 w 39"/>
              <a:gd name="T65" fmla="*/ 22 h 58"/>
              <a:gd name="T66" fmla="*/ 19 w 39"/>
              <a:gd name="T67" fmla="*/ 20 h 58"/>
              <a:gd name="T68" fmla="*/ 21 w 39"/>
              <a:gd name="T69" fmla="*/ 18 h 58"/>
              <a:gd name="T70" fmla="*/ 25 w 39"/>
              <a:gd name="T71" fmla="*/ 16 h 58"/>
              <a:gd name="T72" fmla="*/ 29 w 39"/>
              <a:gd name="T73" fmla="*/ 13 h 58"/>
              <a:gd name="T74" fmla="*/ 32 w 39"/>
              <a:gd name="T75" fmla="*/ 11 h 58"/>
              <a:gd name="T76" fmla="*/ 35 w 39"/>
              <a:gd name="T77" fmla="*/ 7 h 58"/>
              <a:gd name="T78" fmla="*/ 37 w 39"/>
              <a:gd name="T79" fmla="*/ 4 h 58"/>
              <a:gd name="T80" fmla="*/ 38 w 39"/>
              <a:gd name="T81" fmla="*/ 1 h 58"/>
              <a:gd name="T82" fmla="*/ 36 w 39"/>
              <a:gd name="T83" fmla="*/ 0 h 58"/>
              <a:gd name="T84" fmla="*/ 32 w 39"/>
              <a:gd name="T85" fmla="*/ 0 h 58"/>
              <a:gd name="T86" fmla="*/ 29 w 39"/>
              <a:gd name="T8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8">
                <a:moveTo>
                  <a:pt x="29" y="1"/>
                </a:moveTo>
                <a:lnTo>
                  <a:pt x="25" y="3"/>
                </a:lnTo>
                <a:lnTo>
                  <a:pt x="21" y="6"/>
                </a:lnTo>
                <a:lnTo>
                  <a:pt x="16" y="9"/>
                </a:lnTo>
                <a:lnTo>
                  <a:pt x="12" y="11"/>
                </a:lnTo>
                <a:lnTo>
                  <a:pt x="10" y="13"/>
                </a:lnTo>
                <a:lnTo>
                  <a:pt x="8" y="15"/>
                </a:lnTo>
                <a:lnTo>
                  <a:pt x="6" y="18"/>
                </a:lnTo>
                <a:lnTo>
                  <a:pt x="6" y="22"/>
                </a:lnTo>
                <a:lnTo>
                  <a:pt x="7" y="25"/>
                </a:lnTo>
                <a:lnTo>
                  <a:pt x="6" y="28"/>
                </a:lnTo>
                <a:lnTo>
                  <a:pt x="5" y="33"/>
                </a:lnTo>
                <a:lnTo>
                  <a:pt x="3" y="37"/>
                </a:lnTo>
                <a:lnTo>
                  <a:pt x="0" y="40"/>
                </a:lnTo>
                <a:lnTo>
                  <a:pt x="2" y="45"/>
                </a:lnTo>
                <a:lnTo>
                  <a:pt x="4" y="50"/>
                </a:lnTo>
                <a:lnTo>
                  <a:pt x="5" y="53"/>
                </a:lnTo>
                <a:lnTo>
                  <a:pt x="6" y="57"/>
                </a:lnTo>
                <a:lnTo>
                  <a:pt x="7" y="55"/>
                </a:lnTo>
                <a:lnTo>
                  <a:pt x="8" y="52"/>
                </a:lnTo>
                <a:lnTo>
                  <a:pt x="9" y="49"/>
                </a:lnTo>
                <a:lnTo>
                  <a:pt x="8" y="45"/>
                </a:lnTo>
                <a:lnTo>
                  <a:pt x="8" y="42"/>
                </a:lnTo>
                <a:lnTo>
                  <a:pt x="7" y="38"/>
                </a:lnTo>
                <a:lnTo>
                  <a:pt x="7" y="34"/>
                </a:lnTo>
                <a:lnTo>
                  <a:pt x="8" y="31"/>
                </a:lnTo>
                <a:lnTo>
                  <a:pt x="10" y="28"/>
                </a:lnTo>
                <a:lnTo>
                  <a:pt x="11" y="24"/>
                </a:lnTo>
                <a:lnTo>
                  <a:pt x="13" y="21"/>
                </a:lnTo>
                <a:lnTo>
                  <a:pt x="15" y="20"/>
                </a:lnTo>
                <a:lnTo>
                  <a:pt x="15" y="22"/>
                </a:lnTo>
                <a:lnTo>
                  <a:pt x="14" y="26"/>
                </a:lnTo>
                <a:lnTo>
                  <a:pt x="18" y="22"/>
                </a:lnTo>
                <a:lnTo>
                  <a:pt x="19" y="20"/>
                </a:lnTo>
                <a:lnTo>
                  <a:pt x="21" y="18"/>
                </a:lnTo>
                <a:lnTo>
                  <a:pt x="25" y="16"/>
                </a:lnTo>
                <a:lnTo>
                  <a:pt x="29" y="13"/>
                </a:lnTo>
                <a:lnTo>
                  <a:pt x="32" y="11"/>
                </a:lnTo>
                <a:lnTo>
                  <a:pt x="35" y="7"/>
                </a:lnTo>
                <a:lnTo>
                  <a:pt x="37" y="4"/>
                </a:lnTo>
                <a:lnTo>
                  <a:pt x="38" y="1"/>
                </a:lnTo>
                <a:lnTo>
                  <a:pt x="36" y="0"/>
                </a:lnTo>
                <a:lnTo>
                  <a:pt x="32" y="0"/>
                </a:lnTo>
                <a:lnTo>
                  <a:pt x="2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6" name="Freeform 52"/>
          <p:cNvSpPr>
            <a:spLocks/>
          </p:cNvSpPr>
          <p:nvPr/>
        </p:nvSpPr>
        <p:spPr bwMode="auto">
          <a:xfrm>
            <a:off x="7588250" y="1511300"/>
            <a:ext cx="71438" cy="31750"/>
          </a:xfrm>
          <a:custGeom>
            <a:avLst/>
            <a:gdLst>
              <a:gd name="T0" fmla="*/ 44 w 45"/>
              <a:gd name="T1" fmla="*/ 3 h 20"/>
              <a:gd name="T2" fmla="*/ 39 w 45"/>
              <a:gd name="T3" fmla="*/ 3 h 20"/>
              <a:gd name="T4" fmla="*/ 34 w 45"/>
              <a:gd name="T5" fmla="*/ 3 h 20"/>
              <a:gd name="T6" fmla="*/ 32 w 45"/>
              <a:gd name="T7" fmla="*/ 5 h 20"/>
              <a:gd name="T8" fmla="*/ 30 w 45"/>
              <a:gd name="T9" fmla="*/ 8 h 20"/>
              <a:gd name="T10" fmla="*/ 29 w 45"/>
              <a:gd name="T11" fmla="*/ 11 h 20"/>
              <a:gd name="T12" fmla="*/ 29 w 45"/>
              <a:gd name="T13" fmla="*/ 14 h 20"/>
              <a:gd name="T14" fmla="*/ 28 w 45"/>
              <a:gd name="T15" fmla="*/ 16 h 20"/>
              <a:gd name="T16" fmla="*/ 28 w 45"/>
              <a:gd name="T17" fmla="*/ 17 h 20"/>
              <a:gd name="T18" fmla="*/ 27 w 45"/>
              <a:gd name="T19" fmla="*/ 14 h 20"/>
              <a:gd name="T20" fmla="*/ 26 w 45"/>
              <a:gd name="T21" fmla="*/ 11 h 20"/>
              <a:gd name="T22" fmla="*/ 26 w 45"/>
              <a:gd name="T23" fmla="*/ 8 h 20"/>
              <a:gd name="T24" fmla="*/ 27 w 45"/>
              <a:gd name="T25" fmla="*/ 5 h 20"/>
              <a:gd name="T26" fmla="*/ 30 w 45"/>
              <a:gd name="T27" fmla="*/ 2 h 20"/>
              <a:gd name="T28" fmla="*/ 32 w 45"/>
              <a:gd name="T29" fmla="*/ 0 h 20"/>
              <a:gd name="T30" fmla="*/ 28 w 45"/>
              <a:gd name="T31" fmla="*/ 1 h 20"/>
              <a:gd name="T32" fmla="*/ 25 w 45"/>
              <a:gd name="T33" fmla="*/ 5 h 20"/>
              <a:gd name="T34" fmla="*/ 24 w 45"/>
              <a:gd name="T35" fmla="*/ 8 h 20"/>
              <a:gd name="T36" fmla="*/ 23 w 45"/>
              <a:gd name="T37" fmla="*/ 11 h 20"/>
              <a:gd name="T38" fmla="*/ 24 w 45"/>
              <a:gd name="T39" fmla="*/ 14 h 20"/>
              <a:gd name="T40" fmla="*/ 24 w 45"/>
              <a:gd name="T41" fmla="*/ 15 h 20"/>
              <a:gd name="T42" fmla="*/ 22 w 45"/>
              <a:gd name="T43" fmla="*/ 12 h 20"/>
              <a:gd name="T44" fmla="*/ 20 w 45"/>
              <a:gd name="T45" fmla="*/ 9 h 20"/>
              <a:gd name="T46" fmla="*/ 17 w 45"/>
              <a:gd name="T47" fmla="*/ 7 h 20"/>
              <a:gd name="T48" fmla="*/ 12 w 45"/>
              <a:gd name="T49" fmla="*/ 5 h 20"/>
              <a:gd name="T50" fmla="*/ 8 w 45"/>
              <a:gd name="T51" fmla="*/ 5 h 20"/>
              <a:gd name="T52" fmla="*/ 5 w 45"/>
              <a:gd name="T53" fmla="*/ 5 h 20"/>
              <a:gd name="T54" fmla="*/ 2 w 45"/>
              <a:gd name="T55" fmla="*/ 6 h 20"/>
              <a:gd name="T56" fmla="*/ 0 w 45"/>
              <a:gd name="T57" fmla="*/ 6 h 20"/>
              <a:gd name="T58" fmla="*/ 3 w 45"/>
              <a:gd name="T59" fmla="*/ 7 h 20"/>
              <a:gd name="T60" fmla="*/ 5 w 45"/>
              <a:gd name="T61" fmla="*/ 8 h 20"/>
              <a:gd name="T62" fmla="*/ 8 w 45"/>
              <a:gd name="T63" fmla="*/ 8 h 20"/>
              <a:gd name="T64" fmla="*/ 12 w 45"/>
              <a:gd name="T65" fmla="*/ 8 h 20"/>
              <a:gd name="T66" fmla="*/ 14 w 45"/>
              <a:gd name="T67" fmla="*/ 10 h 20"/>
              <a:gd name="T68" fmla="*/ 16 w 45"/>
              <a:gd name="T69" fmla="*/ 12 h 20"/>
              <a:gd name="T70" fmla="*/ 18 w 45"/>
              <a:gd name="T71" fmla="*/ 14 h 20"/>
              <a:gd name="T72" fmla="*/ 19 w 45"/>
              <a:gd name="T73" fmla="*/ 16 h 20"/>
              <a:gd name="T74" fmla="*/ 19 w 45"/>
              <a:gd name="T7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0">
                <a:moveTo>
                  <a:pt x="44" y="3"/>
                </a:moveTo>
                <a:lnTo>
                  <a:pt x="39" y="3"/>
                </a:lnTo>
                <a:lnTo>
                  <a:pt x="34" y="3"/>
                </a:lnTo>
                <a:lnTo>
                  <a:pt x="32" y="5"/>
                </a:lnTo>
                <a:lnTo>
                  <a:pt x="30" y="8"/>
                </a:lnTo>
                <a:lnTo>
                  <a:pt x="29" y="11"/>
                </a:lnTo>
                <a:lnTo>
                  <a:pt x="29" y="14"/>
                </a:lnTo>
                <a:lnTo>
                  <a:pt x="28" y="16"/>
                </a:lnTo>
                <a:lnTo>
                  <a:pt x="28" y="17"/>
                </a:lnTo>
                <a:lnTo>
                  <a:pt x="27" y="14"/>
                </a:lnTo>
                <a:lnTo>
                  <a:pt x="26" y="11"/>
                </a:lnTo>
                <a:lnTo>
                  <a:pt x="26" y="8"/>
                </a:lnTo>
                <a:lnTo>
                  <a:pt x="27" y="5"/>
                </a:lnTo>
                <a:lnTo>
                  <a:pt x="30" y="2"/>
                </a:lnTo>
                <a:lnTo>
                  <a:pt x="32" y="0"/>
                </a:lnTo>
                <a:lnTo>
                  <a:pt x="28" y="1"/>
                </a:lnTo>
                <a:lnTo>
                  <a:pt x="25" y="5"/>
                </a:lnTo>
                <a:lnTo>
                  <a:pt x="24" y="8"/>
                </a:lnTo>
                <a:lnTo>
                  <a:pt x="23" y="11"/>
                </a:lnTo>
                <a:lnTo>
                  <a:pt x="24" y="14"/>
                </a:lnTo>
                <a:lnTo>
                  <a:pt x="24" y="15"/>
                </a:lnTo>
                <a:lnTo>
                  <a:pt x="22" y="12"/>
                </a:lnTo>
                <a:lnTo>
                  <a:pt x="20" y="9"/>
                </a:lnTo>
                <a:lnTo>
                  <a:pt x="17" y="7"/>
                </a:lnTo>
                <a:lnTo>
                  <a:pt x="12" y="5"/>
                </a:lnTo>
                <a:lnTo>
                  <a:pt x="8" y="5"/>
                </a:lnTo>
                <a:lnTo>
                  <a:pt x="5" y="5"/>
                </a:lnTo>
                <a:lnTo>
                  <a:pt x="2" y="6"/>
                </a:lnTo>
                <a:lnTo>
                  <a:pt x="0" y="6"/>
                </a:lnTo>
                <a:lnTo>
                  <a:pt x="3" y="7"/>
                </a:lnTo>
                <a:lnTo>
                  <a:pt x="5" y="8"/>
                </a:lnTo>
                <a:lnTo>
                  <a:pt x="8" y="8"/>
                </a:lnTo>
                <a:lnTo>
                  <a:pt x="12" y="8"/>
                </a:lnTo>
                <a:lnTo>
                  <a:pt x="14" y="10"/>
                </a:lnTo>
                <a:lnTo>
                  <a:pt x="16" y="12"/>
                </a:lnTo>
                <a:lnTo>
                  <a:pt x="18" y="14"/>
                </a:lnTo>
                <a:lnTo>
                  <a:pt x="19" y="16"/>
                </a:lnTo>
                <a:lnTo>
                  <a:pt x="19"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7" name="Freeform 53"/>
          <p:cNvSpPr>
            <a:spLocks/>
          </p:cNvSpPr>
          <p:nvPr/>
        </p:nvSpPr>
        <p:spPr bwMode="auto">
          <a:xfrm>
            <a:off x="7740650" y="1589088"/>
            <a:ext cx="55563" cy="20637"/>
          </a:xfrm>
          <a:custGeom>
            <a:avLst/>
            <a:gdLst>
              <a:gd name="T0" fmla="*/ 1 w 35"/>
              <a:gd name="T1" fmla="*/ 3 h 13"/>
              <a:gd name="T2" fmla="*/ 0 w 35"/>
              <a:gd name="T3" fmla="*/ 5 h 13"/>
              <a:gd name="T4" fmla="*/ 0 w 35"/>
              <a:gd name="T5" fmla="*/ 8 h 13"/>
              <a:gd name="T6" fmla="*/ 2 w 35"/>
              <a:gd name="T7" fmla="*/ 10 h 13"/>
              <a:gd name="T8" fmla="*/ 6 w 35"/>
              <a:gd name="T9" fmla="*/ 10 h 13"/>
              <a:gd name="T10" fmla="*/ 11 w 35"/>
              <a:gd name="T11" fmla="*/ 9 h 13"/>
              <a:gd name="T12" fmla="*/ 16 w 35"/>
              <a:gd name="T13" fmla="*/ 8 h 13"/>
              <a:gd name="T14" fmla="*/ 22 w 35"/>
              <a:gd name="T15" fmla="*/ 8 h 13"/>
              <a:gd name="T16" fmla="*/ 26 w 35"/>
              <a:gd name="T17" fmla="*/ 11 h 13"/>
              <a:gd name="T18" fmla="*/ 31 w 35"/>
              <a:gd name="T19" fmla="*/ 12 h 13"/>
              <a:gd name="T20" fmla="*/ 34 w 35"/>
              <a:gd name="T21" fmla="*/ 10 h 13"/>
              <a:gd name="T22" fmla="*/ 34 w 35"/>
              <a:gd name="T23" fmla="*/ 7 h 13"/>
              <a:gd name="T24" fmla="*/ 32 w 35"/>
              <a:gd name="T25" fmla="*/ 4 h 13"/>
              <a:gd name="T26" fmla="*/ 28 w 35"/>
              <a:gd name="T27" fmla="*/ 2 h 13"/>
              <a:gd name="T28" fmla="*/ 21 w 35"/>
              <a:gd name="T29" fmla="*/ 0 h 13"/>
              <a:gd name="T30" fmla="*/ 14 w 35"/>
              <a:gd name="T31" fmla="*/ 0 h 13"/>
              <a:gd name="T32" fmla="*/ 6 w 35"/>
              <a:gd name="T33" fmla="*/ 1 h 13"/>
              <a:gd name="T34" fmla="*/ 1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1" y="3"/>
                </a:moveTo>
                <a:lnTo>
                  <a:pt x="0" y="5"/>
                </a:lnTo>
                <a:lnTo>
                  <a:pt x="0" y="8"/>
                </a:lnTo>
                <a:lnTo>
                  <a:pt x="2" y="10"/>
                </a:lnTo>
                <a:lnTo>
                  <a:pt x="6" y="10"/>
                </a:lnTo>
                <a:lnTo>
                  <a:pt x="11" y="9"/>
                </a:lnTo>
                <a:lnTo>
                  <a:pt x="16" y="8"/>
                </a:lnTo>
                <a:lnTo>
                  <a:pt x="22" y="8"/>
                </a:lnTo>
                <a:lnTo>
                  <a:pt x="26" y="11"/>
                </a:lnTo>
                <a:lnTo>
                  <a:pt x="31" y="12"/>
                </a:lnTo>
                <a:lnTo>
                  <a:pt x="34" y="10"/>
                </a:lnTo>
                <a:lnTo>
                  <a:pt x="34" y="7"/>
                </a:lnTo>
                <a:lnTo>
                  <a:pt x="32" y="4"/>
                </a:lnTo>
                <a:lnTo>
                  <a:pt x="28" y="2"/>
                </a:lnTo>
                <a:lnTo>
                  <a:pt x="21" y="0"/>
                </a:lnTo>
                <a:lnTo>
                  <a:pt x="14" y="0"/>
                </a:lnTo>
                <a:lnTo>
                  <a:pt x="6" y="1"/>
                </a:lnTo>
                <a:lnTo>
                  <a:pt x="1"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8" name="Freeform 54"/>
          <p:cNvSpPr>
            <a:spLocks/>
          </p:cNvSpPr>
          <p:nvPr/>
        </p:nvSpPr>
        <p:spPr bwMode="auto">
          <a:xfrm>
            <a:off x="7437438" y="1641475"/>
            <a:ext cx="280987" cy="266700"/>
          </a:xfrm>
          <a:custGeom>
            <a:avLst/>
            <a:gdLst>
              <a:gd name="T0" fmla="*/ 83 w 177"/>
              <a:gd name="T1" fmla="*/ 24 h 168"/>
              <a:gd name="T2" fmla="*/ 78 w 177"/>
              <a:gd name="T3" fmla="*/ 15 h 168"/>
              <a:gd name="T4" fmla="*/ 70 w 177"/>
              <a:gd name="T5" fmla="*/ 7 h 168"/>
              <a:gd name="T6" fmla="*/ 60 w 177"/>
              <a:gd name="T7" fmla="*/ 2 h 168"/>
              <a:gd name="T8" fmla="*/ 49 w 177"/>
              <a:gd name="T9" fmla="*/ 0 h 168"/>
              <a:gd name="T10" fmla="*/ 38 w 177"/>
              <a:gd name="T11" fmla="*/ 1 h 168"/>
              <a:gd name="T12" fmla="*/ 27 w 177"/>
              <a:gd name="T13" fmla="*/ 5 h 168"/>
              <a:gd name="T14" fmla="*/ 20 w 177"/>
              <a:gd name="T15" fmla="*/ 10 h 168"/>
              <a:gd name="T16" fmla="*/ 15 w 177"/>
              <a:gd name="T17" fmla="*/ 16 h 168"/>
              <a:gd name="T18" fmla="*/ 10 w 177"/>
              <a:gd name="T19" fmla="*/ 23 h 168"/>
              <a:gd name="T20" fmla="*/ 6 w 177"/>
              <a:gd name="T21" fmla="*/ 30 h 168"/>
              <a:gd name="T22" fmla="*/ 2 w 177"/>
              <a:gd name="T23" fmla="*/ 36 h 168"/>
              <a:gd name="T24" fmla="*/ 0 w 177"/>
              <a:gd name="T25" fmla="*/ 44 h 168"/>
              <a:gd name="T26" fmla="*/ 3 w 177"/>
              <a:gd name="T27" fmla="*/ 60 h 168"/>
              <a:gd name="T28" fmla="*/ 11 w 177"/>
              <a:gd name="T29" fmla="*/ 77 h 168"/>
              <a:gd name="T30" fmla="*/ 21 w 177"/>
              <a:gd name="T31" fmla="*/ 93 h 168"/>
              <a:gd name="T32" fmla="*/ 32 w 177"/>
              <a:gd name="T33" fmla="*/ 104 h 168"/>
              <a:gd name="T34" fmla="*/ 41 w 177"/>
              <a:gd name="T35" fmla="*/ 116 h 168"/>
              <a:gd name="T36" fmla="*/ 55 w 177"/>
              <a:gd name="T37" fmla="*/ 130 h 168"/>
              <a:gd name="T38" fmla="*/ 66 w 177"/>
              <a:gd name="T39" fmla="*/ 140 h 168"/>
              <a:gd name="T40" fmla="*/ 70 w 177"/>
              <a:gd name="T41" fmla="*/ 146 h 168"/>
              <a:gd name="T42" fmla="*/ 75 w 177"/>
              <a:gd name="T43" fmla="*/ 153 h 168"/>
              <a:gd name="T44" fmla="*/ 80 w 177"/>
              <a:gd name="T45" fmla="*/ 159 h 168"/>
              <a:gd name="T46" fmla="*/ 90 w 177"/>
              <a:gd name="T47" fmla="*/ 164 h 168"/>
              <a:gd name="T48" fmla="*/ 106 w 177"/>
              <a:gd name="T49" fmla="*/ 167 h 168"/>
              <a:gd name="T50" fmla="*/ 125 w 177"/>
              <a:gd name="T51" fmla="*/ 166 h 168"/>
              <a:gd name="T52" fmla="*/ 142 w 177"/>
              <a:gd name="T53" fmla="*/ 164 h 168"/>
              <a:gd name="T54" fmla="*/ 156 w 177"/>
              <a:gd name="T55" fmla="*/ 158 h 168"/>
              <a:gd name="T56" fmla="*/ 167 w 177"/>
              <a:gd name="T57" fmla="*/ 149 h 168"/>
              <a:gd name="T58" fmla="*/ 173 w 177"/>
              <a:gd name="T59" fmla="*/ 137 h 168"/>
              <a:gd name="T60" fmla="*/ 176 w 177"/>
              <a:gd name="T61" fmla="*/ 125 h 168"/>
              <a:gd name="T62" fmla="*/ 172 w 177"/>
              <a:gd name="T63" fmla="*/ 112 h 168"/>
              <a:gd name="T64" fmla="*/ 166 w 177"/>
              <a:gd name="T65" fmla="*/ 102 h 168"/>
              <a:gd name="T66" fmla="*/ 159 w 177"/>
              <a:gd name="T67" fmla="*/ 94 h 168"/>
              <a:gd name="T68" fmla="*/ 149 w 177"/>
              <a:gd name="T69" fmla="*/ 88 h 168"/>
              <a:gd name="T70" fmla="*/ 138 w 177"/>
              <a:gd name="T71" fmla="*/ 83 h 168"/>
              <a:gd name="T72" fmla="*/ 124 w 177"/>
              <a:gd name="T73" fmla="*/ 81 h 168"/>
              <a:gd name="T74" fmla="*/ 111 w 177"/>
              <a:gd name="T75" fmla="*/ 82 h 168"/>
              <a:gd name="T76" fmla="*/ 103 w 177"/>
              <a:gd name="T77" fmla="*/ 86 h 168"/>
              <a:gd name="T78" fmla="*/ 97 w 177"/>
              <a:gd name="T79" fmla="*/ 92 h 168"/>
              <a:gd name="T80" fmla="*/ 86 w 177"/>
              <a:gd name="T81" fmla="*/ 87 h 168"/>
              <a:gd name="T82" fmla="*/ 76 w 177"/>
              <a:gd name="T83" fmla="*/ 79 h 168"/>
              <a:gd name="T84" fmla="*/ 68 w 177"/>
              <a:gd name="T85" fmla="*/ 69 h 168"/>
              <a:gd name="T86" fmla="*/ 62 w 177"/>
              <a:gd name="T87" fmla="*/ 59 h 168"/>
              <a:gd name="T88" fmla="*/ 76 w 177"/>
              <a:gd name="T89" fmla="*/ 49 h 168"/>
              <a:gd name="T90" fmla="*/ 83 w 177"/>
              <a:gd name="T91" fmla="*/ 38 h 168"/>
              <a:gd name="T92" fmla="*/ 83 w 177"/>
              <a:gd name="T93"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68">
                <a:moveTo>
                  <a:pt x="83" y="24"/>
                </a:moveTo>
                <a:lnTo>
                  <a:pt x="78" y="15"/>
                </a:lnTo>
                <a:lnTo>
                  <a:pt x="70" y="7"/>
                </a:lnTo>
                <a:lnTo>
                  <a:pt x="60" y="2"/>
                </a:lnTo>
                <a:lnTo>
                  <a:pt x="49" y="0"/>
                </a:lnTo>
                <a:lnTo>
                  <a:pt x="38" y="1"/>
                </a:lnTo>
                <a:lnTo>
                  <a:pt x="27" y="5"/>
                </a:lnTo>
                <a:lnTo>
                  <a:pt x="20" y="10"/>
                </a:lnTo>
                <a:lnTo>
                  <a:pt x="15" y="16"/>
                </a:lnTo>
                <a:lnTo>
                  <a:pt x="10" y="23"/>
                </a:lnTo>
                <a:lnTo>
                  <a:pt x="6" y="30"/>
                </a:lnTo>
                <a:lnTo>
                  <a:pt x="2" y="36"/>
                </a:lnTo>
                <a:lnTo>
                  <a:pt x="0" y="44"/>
                </a:lnTo>
                <a:lnTo>
                  <a:pt x="3" y="60"/>
                </a:lnTo>
                <a:lnTo>
                  <a:pt x="11" y="77"/>
                </a:lnTo>
                <a:lnTo>
                  <a:pt x="21" y="93"/>
                </a:lnTo>
                <a:lnTo>
                  <a:pt x="32" y="104"/>
                </a:lnTo>
                <a:lnTo>
                  <a:pt x="41" y="116"/>
                </a:lnTo>
                <a:lnTo>
                  <a:pt x="55" y="130"/>
                </a:lnTo>
                <a:lnTo>
                  <a:pt x="66" y="140"/>
                </a:lnTo>
                <a:lnTo>
                  <a:pt x="70" y="146"/>
                </a:lnTo>
                <a:lnTo>
                  <a:pt x="75" y="153"/>
                </a:lnTo>
                <a:lnTo>
                  <a:pt x="80" y="159"/>
                </a:lnTo>
                <a:lnTo>
                  <a:pt x="90" y="164"/>
                </a:lnTo>
                <a:lnTo>
                  <a:pt x="106" y="167"/>
                </a:lnTo>
                <a:lnTo>
                  <a:pt x="125" y="166"/>
                </a:lnTo>
                <a:lnTo>
                  <a:pt x="142" y="164"/>
                </a:lnTo>
                <a:lnTo>
                  <a:pt x="156" y="158"/>
                </a:lnTo>
                <a:lnTo>
                  <a:pt x="167" y="149"/>
                </a:lnTo>
                <a:lnTo>
                  <a:pt x="173" y="137"/>
                </a:lnTo>
                <a:lnTo>
                  <a:pt x="176" y="125"/>
                </a:lnTo>
                <a:lnTo>
                  <a:pt x="172" y="112"/>
                </a:lnTo>
                <a:lnTo>
                  <a:pt x="166" y="102"/>
                </a:lnTo>
                <a:lnTo>
                  <a:pt x="159" y="94"/>
                </a:lnTo>
                <a:lnTo>
                  <a:pt x="149" y="88"/>
                </a:lnTo>
                <a:lnTo>
                  <a:pt x="138" y="83"/>
                </a:lnTo>
                <a:lnTo>
                  <a:pt x="124" y="81"/>
                </a:lnTo>
                <a:lnTo>
                  <a:pt x="111" y="82"/>
                </a:lnTo>
                <a:lnTo>
                  <a:pt x="103" y="86"/>
                </a:lnTo>
                <a:lnTo>
                  <a:pt x="97" y="92"/>
                </a:lnTo>
                <a:lnTo>
                  <a:pt x="86" y="87"/>
                </a:lnTo>
                <a:lnTo>
                  <a:pt x="76" y="79"/>
                </a:lnTo>
                <a:lnTo>
                  <a:pt x="68" y="69"/>
                </a:lnTo>
                <a:lnTo>
                  <a:pt x="62" y="59"/>
                </a:lnTo>
                <a:lnTo>
                  <a:pt x="76" y="49"/>
                </a:lnTo>
                <a:lnTo>
                  <a:pt x="83" y="38"/>
                </a:lnTo>
                <a:lnTo>
                  <a:pt x="83" y="24"/>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19" name="Freeform 55"/>
          <p:cNvSpPr>
            <a:spLocks/>
          </p:cNvSpPr>
          <p:nvPr/>
        </p:nvSpPr>
        <p:spPr bwMode="auto">
          <a:xfrm>
            <a:off x="7400925" y="1684338"/>
            <a:ext cx="233363" cy="347662"/>
          </a:xfrm>
          <a:custGeom>
            <a:avLst/>
            <a:gdLst>
              <a:gd name="T0" fmla="*/ 131 w 147"/>
              <a:gd name="T1" fmla="*/ 7 h 219"/>
              <a:gd name="T2" fmla="*/ 105 w 147"/>
              <a:gd name="T3" fmla="*/ 0 h 219"/>
              <a:gd name="T4" fmla="*/ 77 w 147"/>
              <a:gd name="T5" fmla="*/ 2 h 219"/>
              <a:gd name="T6" fmla="*/ 55 w 147"/>
              <a:gd name="T7" fmla="*/ 6 h 219"/>
              <a:gd name="T8" fmla="*/ 32 w 147"/>
              <a:gd name="T9" fmla="*/ 12 h 219"/>
              <a:gd name="T10" fmla="*/ 20 w 147"/>
              <a:gd name="T11" fmla="*/ 18 h 219"/>
              <a:gd name="T12" fmla="*/ 5 w 147"/>
              <a:gd name="T13" fmla="*/ 32 h 219"/>
              <a:gd name="T14" fmla="*/ 0 w 147"/>
              <a:gd name="T15" fmla="*/ 48 h 219"/>
              <a:gd name="T16" fmla="*/ 4 w 147"/>
              <a:gd name="T17" fmla="*/ 63 h 219"/>
              <a:gd name="T18" fmla="*/ 12 w 147"/>
              <a:gd name="T19" fmla="*/ 77 h 219"/>
              <a:gd name="T20" fmla="*/ 19 w 147"/>
              <a:gd name="T21" fmla="*/ 94 h 219"/>
              <a:gd name="T22" fmla="*/ 27 w 147"/>
              <a:gd name="T23" fmla="*/ 110 h 219"/>
              <a:gd name="T24" fmla="*/ 36 w 147"/>
              <a:gd name="T25" fmla="*/ 124 h 219"/>
              <a:gd name="T26" fmla="*/ 47 w 147"/>
              <a:gd name="T27" fmla="*/ 136 h 219"/>
              <a:gd name="T28" fmla="*/ 59 w 147"/>
              <a:gd name="T29" fmla="*/ 142 h 219"/>
              <a:gd name="T30" fmla="*/ 54 w 147"/>
              <a:gd name="T31" fmla="*/ 179 h 219"/>
              <a:gd name="T32" fmla="*/ 117 w 147"/>
              <a:gd name="T33" fmla="*/ 208 h 219"/>
              <a:gd name="T34" fmla="*/ 119 w 147"/>
              <a:gd name="T35" fmla="*/ 180 h 219"/>
              <a:gd name="T36" fmla="*/ 127 w 147"/>
              <a:gd name="T37" fmla="*/ 163 h 219"/>
              <a:gd name="T38" fmla="*/ 136 w 147"/>
              <a:gd name="T39" fmla="*/ 148 h 219"/>
              <a:gd name="T40" fmla="*/ 125 w 147"/>
              <a:gd name="T41" fmla="*/ 139 h 219"/>
              <a:gd name="T42" fmla="*/ 110 w 147"/>
              <a:gd name="T43" fmla="*/ 133 h 219"/>
              <a:gd name="T44" fmla="*/ 112 w 147"/>
              <a:gd name="T45" fmla="*/ 117 h 219"/>
              <a:gd name="T46" fmla="*/ 103 w 147"/>
              <a:gd name="T47" fmla="*/ 94 h 219"/>
              <a:gd name="T48" fmla="*/ 88 w 147"/>
              <a:gd name="T49" fmla="*/ 76 h 219"/>
              <a:gd name="T50" fmla="*/ 70 w 147"/>
              <a:gd name="T51" fmla="*/ 65 h 219"/>
              <a:gd name="T52" fmla="*/ 73 w 147"/>
              <a:gd name="T53" fmla="*/ 64 h 219"/>
              <a:gd name="T54" fmla="*/ 81 w 147"/>
              <a:gd name="T55" fmla="*/ 62 h 219"/>
              <a:gd name="T56" fmla="*/ 97 w 147"/>
              <a:gd name="T57" fmla="*/ 69 h 219"/>
              <a:gd name="T58" fmla="*/ 106 w 147"/>
              <a:gd name="T59" fmla="*/ 78 h 219"/>
              <a:gd name="T60" fmla="*/ 119 w 147"/>
              <a:gd name="T61" fmla="*/ 78 h 219"/>
              <a:gd name="T62" fmla="*/ 122 w 147"/>
              <a:gd name="T63" fmla="*/ 71 h 219"/>
              <a:gd name="T64" fmla="*/ 125 w 147"/>
              <a:gd name="T65" fmla="*/ 66 h 219"/>
              <a:gd name="T66" fmla="*/ 127 w 147"/>
              <a:gd name="T67" fmla="*/ 55 h 219"/>
              <a:gd name="T68" fmla="*/ 121 w 147"/>
              <a:gd name="T69" fmla="*/ 47 h 219"/>
              <a:gd name="T70" fmla="*/ 131 w 147"/>
              <a:gd name="T71" fmla="*/ 45 h 219"/>
              <a:gd name="T72" fmla="*/ 132 w 147"/>
              <a:gd name="T73" fmla="*/ 35 h 219"/>
              <a:gd name="T74" fmla="*/ 130 w 147"/>
              <a:gd name="T75" fmla="*/ 32 h 219"/>
              <a:gd name="T76" fmla="*/ 142 w 147"/>
              <a:gd name="T77" fmla="*/ 31 h 219"/>
              <a:gd name="T78" fmla="*/ 146 w 147"/>
              <a:gd name="T79" fmla="*/ 25 h 219"/>
              <a:gd name="T80" fmla="*/ 141 w 147"/>
              <a:gd name="T81" fmla="*/ 1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219">
                <a:moveTo>
                  <a:pt x="141" y="13"/>
                </a:moveTo>
                <a:lnTo>
                  <a:pt x="131" y="7"/>
                </a:lnTo>
                <a:lnTo>
                  <a:pt x="120" y="3"/>
                </a:lnTo>
                <a:lnTo>
                  <a:pt x="105" y="0"/>
                </a:lnTo>
                <a:lnTo>
                  <a:pt x="91" y="0"/>
                </a:lnTo>
                <a:lnTo>
                  <a:pt x="77" y="2"/>
                </a:lnTo>
                <a:lnTo>
                  <a:pt x="66" y="3"/>
                </a:lnTo>
                <a:lnTo>
                  <a:pt x="55" y="6"/>
                </a:lnTo>
                <a:lnTo>
                  <a:pt x="42" y="9"/>
                </a:lnTo>
                <a:lnTo>
                  <a:pt x="32" y="12"/>
                </a:lnTo>
                <a:lnTo>
                  <a:pt x="29" y="14"/>
                </a:lnTo>
                <a:lnTo>
                  <a:pt x="20" y="18"/>
                </a:lnTo>
                <a:lnTo>
                  <a:pt x="12" y="23"/>
                </a:lnTo>
                <a:lnTo>
                  <a:pt x="5" y="32"/>
                </a:lnTo>
                <a:lnTo>
                  <a:pt x="1" y="41"/>
                </a:lnTo>
                <a:lnTo>
                  <a:pt x="0" y="48"/>
                </a:lnTo>
                <a:lnTo>
                  <a:pt x="1" y="56"/>
                </a:lnTo>
                <a:lnTo>
                  <a:pt x="4" y="63"/>
                </a:lnTo>
                <a:lnTo>
                  <a:pt x="8" y="71"/>
                </a:lnTo>
                <a:lnTo>
                  <a:pt x="12" y="77"/>
                </a:lnTo>
                <a:lnTo>
                  <a:pt x="16" y="86"/>
                </a:lnTo>
                <a:lnTo>
                  <a:pt x="19" y="94"/>
                </a:lnTo>
                <a:lnTo>
                  <a:pt x="22" y="101"/>
                </a:lnTo>
                <a:lnTo>
                  <a:pt x="27" y="110"/>
                </a:lnTo>
                <a:lnTo>
                  <a:pt x="32" y="117"/>
                </a:lnTo>
                <a:lnTo>
                  <a:pt x="36" y="124"/>
                </a:lnTo>
                <a:lnTo>
                  <a:pt x="42" y="131"/>
                </a:lnTo>
                <a:lnTo>
                  <a:pt x="47" y="136"/>
                </a:lnTo>
                <a:lnTo>
                  <a:pt x="52" y="139"/>
                </a:lnTo>
                <a:lnTo>
                  <a:pt x="59" y="142"/>
                </a:lnTo>
                <a:lnTo>
                  <a:pt x="66" y="145"/>
                </a:lnTo>
                <a:lnTo>
                  <a:pt x="54" y="179"/>
                </a:lnTo>
                <a:lnTo>
                  <a:pt x="114" y="218"/>
                </a:lnTo>
                <a:lnTo>
                  <a:pt x="117" y="208"/>
                </a:lnTo>
                <a:lnTo>
                  <a:pt x="119" y="194"/>
                </a:lnTo>
                <a:lnTo>
                  <a:pt x="119" y="180"/>
                </a:lnTo>
                <a:lnTo>
                  <a:pt x="119" y="166"/>
                </a:lnTo>
                <a:lnTo>
                  <a:pt x="127" y="163"/>
                </a:lnTo>
                <a:lnTo>
                  <a:pt x="133" y="157"/>
                </a:lnTo>
                <a:lnTo>
                  <a:pt x="136" y="148"/>
                </a:lnTo>
                <a:lnTo>
                  <a:pt x="138" y="139"/>
                </a:lnTo>
                <a:lnTo>
                  <a:pt x="125" y="139"/>
                </a:lnTo>
                <a:lnTo>
                  <a:pt x="116" y="138"/>
                </a:lnTo>
                <a:lnTo>
                  <a:pt x="110" y="133"/>
                </a:lnTo>
                <a:lnTo>
                  <a:pt x="111" y="128"/>
                </a:lnTo>
                <a:lnTo>
                  <a:pt x="112" y="117"/>
                </a:lnTo>
                <a:lnTo>
                  <a:pt x="109" y="105"/>
                </a:lnTo>
                <a:lnTo>
                  <a:pt x="103" y="94"/>
                </a:lnTo>
                <a:lnTo>
                  <a:pt x="96" y="85"/>
                </a:lnTo>
                <a:lnTo>
                  <a:pt x="88" y="76"/>
                </a:lnTo>
                <a:lnTo>
                  <a:pt x="79" y="71"/>
                </a:lnTo>
                <a:lnTo>
                  <a:pt x="70" y="65"/>
                </a:lnTo>
                <a:lnTo>
                  <a:pt x="69" y="63"/>
                </a:lnTo>
                <a:lnTo>
                  <a:pt x="73" y="64"/>
                </a:lnTo>
                <a:lnTo>
                  <a:pt x="77" y="63"/>
                </a:lnTo>
                <a:lnTo>
                  <a:pt x="81" y="62"/>
                </a:lnTo>
                <a:lnTo>
                  <a:pt x="88" y="65"/>
                </a:lnTo>
                <a:lnTo>
                  <a:pt x="97" y="69"/>
                </a:lnTo>
                <a:lnTo>
                  <a:pt x="103" y="73"/>
                </a:lnTo>
                <a:lnTo>
                  <a:pt x="106" y="78"/>
                </a:lnTo>
                <a:lnTo>
                  <a:pt x="111" y="80"/>
                </a:lnTo>
                <a:lnTo>
                  <a:pt x="119" y="78"/>
                </a:lnTo>
                <a:lnTo>
                  <a:pt x="122" y="75"/>
                </a:lnTo>
                <a:lnTo>
                  <a:pt x="122" y="71"/>
                </a:lnTo>
                <a:lnTo>
                  <a:pt x="119" y="66"/>
                </a:lnTo>
                <a:lnTo>
                  <a:pt x="125" y="66"/>
                </a:lnTo>
                <a:lnTo>
                  <a:pt x="127" y="61"/>
                </a:lnTo>
                <a:lnTo>
                  <a:pt x="127" y="55"/>
                </a:lnTo>
                <a:lnTo>
                  <a:pt x="123" y="51"/>
                </a:lnTo>
                <a:lnTo>
                  <a:pt x="121" y="47"/>
                </a:lnTo>
                <a:lnTo>
                  <a:pt x="127" y="48"/>
                </a:lnTo>
                <a:lnTo>
                  <a:pt x="131" y="45"/>
                </a:lnTo>
                <a:lnTo>
                  <a:pt x="133" y="41"/>
                </a:lnTo>
                <a:lnTo>
                  <a:pt x="132" y="35"/>
                </a:lnTo>
                <a:lnTo>
                  <a:pt x="124" y="31"/>
                </a:lnTo>
                <a:lnTo>
                  <a:pt x="130" y="32"/>
                </a:lnTo>
                <a:lnTo>
                  <a:pt x="137" y="32"/>
                </a:lnTo>
                <a:lnTo>
                  <a:pt x="142" y="31"/>
                </a:lnTo>
                <a:lnTo>
                  <a:pt x="144" y="29"/>
                </a:lnTo>
                <a:lnTo>
                  <a:pt x="146" y="25"/>
                </a:lnTo>
                <a:lnTo>
                  <a:pt x="145" y="20"/>
                </a:lnTo>
                <a:lnTo>
                  <a:pt x="141"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0" name="Freeform 56"/>
          <p:cNvSpPr>
            <a:spLocks/>
          </p:cNvSpPr>
          <p:nvPr/>
        </p:nvSpPr>
        <p:spPr bwMode="auto">
          <a:xfrm>
            <a:off x="7556500" y="1900238"/>
            <a:ext cx="20638" cy="22225"/>
          </a:xfrm>
          <a:custGeom>
            <a:avLst/>
            <a:gdLst>
              <a:gd name="T0" fmla="*/ 12 w 13"/>
              <a:gd name="T1" fmla="*/ 0 h 14"/>
              <a:gd name="T2" fmla="*/ 9 w 13"/>
              <a:gd name="T3" fmla="*/ 6 h 14"/>
              <a:gd name="T4" fmla="*/ 6 w 13"/>
              <a:gd name="T5" fmla="*/ 9 h 14"/>
              <a:gd name="T6" fmla="*/ 0 w 13"/>
              <a:gd name="T7" fmla="*/ 13 h 14"/>
            </a:gdLst>
            <a:ahLst/>
            <a:cxnLst>
              <a:cxn ang="0">
                <a:pos x="T0" y="T1"/>
              </a:cxn>
              <a:cxn ang="0">
                <a:pos x="T2" y="T3"/>
              </a:cxn>
              <a:cxn ang="0">
                <a:pos x="T4" y="T5"/>
              </a:cxn>
              <a:cxn ang="0">
                <a:pos x="T6" y="T7"/>
              </a:cxn>
            </a:cxnLst>
            <a:rect l="0" t="0" r="r" b="b"/>
            <a:pathLst>
              <a:path w="13" h="14">
                <a:moveTo>
                  <a:pt x="12" y="0"/>
                </a:moveTo>
                <a:lnTo>
                  <a:pt x="9" y="6"/>
                </a:lnTo>
                <a:lnTo>
                  <a:pt x="6" y="9"/>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1" name="Freeform 57"/>
          <p:cNvSpPr>
            <a:spLocks/>
          </p:cNvSpPr>
          <p:nvPr/>
        </p:nvSpPr>
        <p:spPr bwMode="auto">
          <a:xfrm>
            <a:off x="7481888" y="1712913"/>
            <a:ext cx="119062" cy="20637"/>
          </a:xfrm>
          <a:custGeom>
            <a:avLst/>
            <a:gdLst>
              <a:gd name="T0" fmla="*/ 74 w 75"/>
              <a:gd name="T1" fmla="*/ 12 h 13"/>
              <a:gd name="T2" fmla="*/ 66 w 75"/>
              <a:gd name="T3" fmla="*/ 6 h 13"/>
              <a:gd name="T4" fmla="*/ 54 w 75"/>
              <a:gd name="T5" fmla="*/ 2 h 13"/>
              <a:gd name="T6" fmla="*/ 47 w 75"/>
              <a:gd name="T7" fmla="*/ 0 h 13"/>
              <a:gd name="T8" fmla="*/ 40 w 75"/>
              <a:gd name="T9" fmla="*/ 0 h 13"/>
              <a:gd name="T10" fmla="*/ 32 w 75"/>
              <a:gd name="T11" fmla="*/ 0 h 13"/>
              <a:gd name="T12" fmla="*/ 22 w 75"/>
              <a:gd name="T13" fmla="*/ 1 h 13"/>
              <a:gd name="T14" fmla="*/ 11 w 75"/>
              <a:gd name="T15" fmla="*/ 2 h 13"/>
              <a:gd name="T16" fmla="*/ 0 w 75"/>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
                <a:moveTo>
                  <a:pt x="74" y="12"/>
                </a:moveTo>
                <a:lnTo>
                  <a:pt x="66" y="6"/>
                </a:lnTo>
                <a:lnTo>
                  <a:pt x="54" y="2"/>
                </a:lnTo>
                <a:lnTo>
                  <a:pt x="47" y="0"/>
                </a:lnTo>
                <a:lnTo>
                  <a:pt x="40" y="0"/>
                </a:lnTo>
                <a:lnTo>
                  <a:pt x="32" y="0"/>
                </a:lnTo>
                <a:lnTo>
                  <a:pt x="22" y="1"/>
                </a:lnTo>
                <a:lnTo>
                  <a:pt x="11" y="2"/>
                </a:lnTo>
                <a:lnTo>
                  <a:pt x="0"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2" name="Freeform 58"/>
          <p:cNvSpPr>
            <a:spLocks/>
          </p:cNvSpPr>
          <p:nvPr/>
        </p:nvSpPr>
        <p:spPr bwMode="auto">
          <a:xfrm>
            <a:off x="7488238" y="1735138"/>
            <a:ext cx="101600" cy="23812"/>
          </a:xfrm>
          <a:custGeom>
            <a:avLst/>
            <a:gdLst>
              <a:gd name="T0" fmla="*/ 63 w 64"/>
              <a:gd name="T1" fmla="*/ 14 h 15"/>
              <a:gd name="T2" fmla="*/ 56 w 64"/>
              <a:gd name="T3" fmla="*/ 9 h 15"/>
              <a:gd name="T4" fmla="*/ 49 w 64"/>
              <a:gd name="T5" fmla="*/ 5 h 15"/>
              <a:gd name="T6" fmla="*/ 40 w 64"/>
              <a:gd name="T7" fmla="*/ 1 h 15"/>
              <a:gd name="T8" fmla="*/ 33 w 64"/>
              <a:gd name="T9" fmla="*/ 0 h 15"/>
              <a:gd name="T10" fmla="*/ 24 w 64"/>
              <a:gd name="T11" fmla="*/ 1 h 15"/>
              <a:gd name="T12" fmla="*/ 15 w 64"/>
              <a:gd name="T13" fmla="*/ 2 h 15"/>
              <a:gd name="T14" fmla="*/ 7 w 64"/>
              <a:gd name="T15" fmla="*/ 5 h 15"/>
              <a:gd name="T16" fmla="*/ 0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63" y="14"/>
                </a:moveTo>
                <a:lnTo>
                  <a:pt x="56" y="9"/>
                </a:lnTo>
                <a:lnTo>
                  <a:pt x="49" y="5"/>
                </a:lnTo>
                <a:lnTo>
                  <a:pt x="40" y="1"/>
                </a:lnTo>
                <a:lnTo>
                  <a:pt x="33" y="0"/>
                </a:lnTo>
                <a:lnTo>
                  <a:pt x="24" y="1"/>
                </a:lnTo>
                <a:lnTo>
                  <a:pt x="15" y="2"/>
                </a:lnTo>
                <a:lnTo>
                  <a:pt x="7" y="5"/>
                </a:lnTo>
                <a:lnTo>
                  <a:pt x="0"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3" name="Freeform 59"/>
          <p:cNvSpPr>
            <a:spLocks/>
          </p:cNvSpPr>
          <p:nvPr/>
        </p:nvSpPr>
        <p:spPr bwMode="auto">
          <a:xfrm>
            <a:off x="7508875" y="1758950"/>
            <a:ext cx="79375" cy="28575"/>
          </a:xfrm>
          <a:custGeom>
            <a:avLst/>
            <a:gdLst>
              <a:gd name="T0" fmla="*/ 49 w 50"/>
              <a:gd name="T1" fmla="*/ 17 h 18"/>
              <a:gd name="T2" fmla="*/ 44 w 50"/>
              <a:gd name="T3" fmla="*/ 12 h 18"/>
              <a:gd name="T4" fmla="*/ 37 w 50"/>
              <a:gd name="T5" fmla="*/ 6 h 18"/>
              <a:gd name="T6" fmla="*/ 28 w 50"/>
              <a:gd name="T7" fmla="*/ 3 h 18"/>
              <a:gd name="T8" fmla="*/ 17 w 50"/>
              <a:gd name="T9" fmla="*/ 0 h 18"/>
              <a:gd name="T10" fmla="*/ 7 w 50"/>
              <a:gd name="T11" fmla="*/ 0 h 18"/>
              <a:gd name="T12" fmla="*/ 0 w 50"/>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9" y="17"/>
                </a:moveTo>
                <a:lnTo>
                  <a:pt x="44" y="12"/>
                </a:lnTo>
                <a:lnTo>
                  <a:pt x="37" y="6"/>
                </a:lnTo>
                <a:lnTo>
                  <a:pt x="28" y="3"/>
                </a:lnTo>
                <a:lnTo>
                  <a:pt x="17" y="0"/>
                </a:lnTo>
                <a:lnTo>
                  <a:pt x="7" y="0"/>
                </a:lnTo>
                <a:lnTo>
                  <a:pt x="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4" name="Freeform 60"/>
          <p:cNvSpPr>
            <a:spLocks/>
          </p:cNvSpPr>
          <p:nvPr/>
        </p:nvSpPr>
        <p:spPr bwMode="auto">
          <a:xfrm>
            <a:off x="7605713" y="1709738"/>
            <a:ext cx="30162" cy="28575"/>
          </a:xfrm>
          <a:custGeom>
            <a:avLst/>
            <a:gdLst>
              <a:gd name="T0" fmla="*/ 15 w 19"/>
              <a:gd name="T1" fmla="*/ 0 h 18"/>
              <a:gd name="T2" fmla="*/ 17 w 19"/>
              <a:gd name="T3" fmla="*/ 4 h 18"/>
              <a:gd name="T4" fmla="*/ 18 w 19"/>
              <a:gd name="T5" fmla="*/ 10 h 18"/>
              <a:gd name="T6" fmla="*/ 14 w 19"/>
              <a:gd name="T7" fmla="*/ 15 h 18"/>
              <a:gd name="T8" fmla="*/ 7 w 19"/>
              <a:gd name="T9" fmla="*/ 17 h 18"/>
              <a:gd name="T10" fmla="*/ 0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15" y="0"/>
                </a:moveTo>
                <a:lnTo>
                  <a:pt x="17" y="4"/>
                </a:lnTo>
                <a:lnTo>
                  <a:pt x="18" y="10"/>
                </a:lnTo>
                <a:lnTo>
                  <a:pt x="14" y="15"/>
                </a:lnTo>
                <a:lnTo>
                  <a:pt x="7" y="17"/>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5" name="Freeform 61"/>
          <p:cNvSpPr>
            <a:spLocks/>
          </p:cNvSpPr>
          <p:nvPr/>
        </p:nvSpPr>
        <p:spPr bwMode="auto">
          <a:xfrm>
            <a:off x="7597775" y="1739900"/>
            <a:ext cx="19050" cy="22225"/>
          </a:xfrm>
          <a:custGeom>
            <a:avLst/>
            <a:gdLst>
              <a:gd name="T0" fmla="*/ 10 w 12"/>
              <a:gd name="T1" fmla="*/ 0 h 14"/>
              <a:gd name="T2" fmla="*/ 11 w 12"/>
              <a:gd name="T3" fmla="*/ 5 h 14"/>
              <a:gd name="T4" fmla="*/ 11 w 12"/>
              <a:gd name="T5" fmla="*/ 9 h 14"/>
              <a:gd name="T6" fmla="*/ 8 w 12"/>
              <a:gd name="T7" fmla="*/ 12 h 14"/>
              <a:gd name="T8" fmla="*/ 4 w 12"/>
              <a:gd name="T9" fmla="*/ 13 h 14"/>
              <a:gd name="T10" fmla="*/ 0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0" y="0"/>
                </a:moveTo>
                <a:lnTo>
                  <a:pt x="11" y="5"/>
                </a:lnTo>
                <a:lnTo>
                  <a:pt x="11" y="9"/>
                </a:lnTo>
                <a:lnTo>
                  <a:pt x="8" y="12"/>
                </a:lnTo>
                <a:lnTo>
                  <a:pt x="4" y="13"/>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6" name="Freeform 62"/>
          <p:cNvSpPr>
            <a:spLocks/>
          </p:cNvSpPr>
          <p:nvPr/>
        </p:nvSpPr>
        <p:spPr bwMode="auto">
          <a:xfrm>
            <a:off x="7567613" y="1765300"/>
            <a:ext cx="39687" cy="47625"/>
          </a:xfrm>
          <a:custGeom>
            <a:avLst/>
            <a:gdLst>
              <a:gd name="T0" fmla="*/ 21 w 25"/>
              <a:gd name="T1" fmla="*/ 0 h 30"/>
              <a:gd name="T2" fmla="*/ 23 w 25"/>
              <a:gd name="T3" fmla="*/ 4 h 30"/>
              <a:gd name="T4" fmla="*/ 24 w 25"/>
              <a:gd name="T5" fmla="*/ 8 h 30"/>
              <a:gd name="T6" fmla="*/ 24 w 25"/>
              <a:gd name="T7" fmla="*/ 11 h 30"/>
              <a:gd name="T8" fmla="*/ 22 w 25"/>
              <a:gd name="T9" fmla="*/ 15 h 30"/>
              <a:gd name="T10" fmla="*/ 17 w 25"/>
              <a:gd name="T11" fmla="*/ 16 h 30"/>
              <a:gd name="T12" fmla="*/ 19 w 25"/>
              <a:gd name="T13" fmla="*/ 19 h 30"/>
              <a:gd name="T14" fmla="*/ 18 w 25"/>
              <a:gd name="T15" fmla="*/ 24 h 30"/>
              <a:gd name="T16" fmla="*/ 15 w 25"/>
              <a:gd name="T17" fmla="*/ 28 h 30"/>
              <a:gd name="T18" fmla="*/ 9 w 25"/>
              <a:gd name="T19" fmla="*/ 29 h 30"/>
              <a:gd name="T20" fmla="*/ 4 w 25"/>
              <a:gd name="T21" fmla="*/ 29 h 30"/>
              <a:gd name="T22" fmla="*/ 0 w 25"/>
              <a:gd name="T2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0">
                <a:moveTo>
                  <a:pt x="21" y="0"/>
                </a:moveTo>
                <a:lnTo>
                  <a:pt x="23" y="4"/>
                </a:lnTo>
                <a:lnTo>
                  <a:pt x="24" y="8"/>
                </a:lnTo>
                <a:lnTo>
                  <a:pt x="24" y="11"/>
                </a:lnTo>
                <a:lnTo>
                  <a:pt x="22" y="15"/>
                </a:lnTo>
                <a:lnTo>
                  <a:pt x="17" y="16"/>
                </a:lnTo>
                <a:lnTo>
                  <a:pt x="19" y="19"/>
                </a:lnTo>
                <a:lnTo>
                  <a:pt x="18" y="24"/>
                </a:lnTo>
                <a:lnTo>
                  <a:pt x="15" y="28"/>
                </a:lnTo>
                <a:lnTo>
                  <a:pt x="9" y="29"/>
                </a:lnTo>
                <a:lnTo>
                  <a:pt x="4" y="29"/>
                </a:lnTo>
                <a:lnTo>
                  <a:pt x="0" y="2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7" name="Freeform 63"/>
          <p:cNvSpPr>
            <a:spLocks/>
          </p:cNvSpPr>
          <p:nvPr/>
        </p:nvSpPr>
        <p:spPr bwMode="auto">
          <a:xfrm>
            <a:off x="7437438" y="1682750"/>
            <a:ext cx="190500" cy="26988"/>
          </a:xfrm>
          <a:custGeom>
            <a:avLst/>
            <a:gdLst>
              <a:gd name="T0" fmla="*/ 119 w 120"/>
              <a:gd name="T1" fmla="*/ 14 h 17"/>
              <a:gd name="T2" fmla="*/ 114 w 120"/>
              <a:gd name="T3" fmla="*/ 10 h 17"/>
              <a:gd name="T4" fmla="*/ 105 w 120"/>
              <a:gd name="T5" fmla="*/ 6 h 17"/>
              <a:gd name="T6" fmla="*/ 95 w 120"/>
              <a:gd name="T7" fmla="*/ 3 h 17"/>
              <a:gd name="T8" fmla="*/ 87 w 120"/>
              <a:gd name="T9" fmla="*/ 1 h 17"/>
              <a:gd name="T10" fmla="*/ 79 w 120"/>
              <a:gd name="T11" fmla="*/ 0 h 17"/>
              <a:gd name="T12" fmla="*/ 70 w 120"/>
              <a:gd name="T13" fmla="*/ 0 h 17"/>
              <a:gd name="T14" fmla="*/ 60 w 120"/>
              <a:gd name="T15" fmla="*/ 0 h 17"/>
              <a:gd name="T16" fmla="*/ 51 w 120"/>
              <a:gd name="T17" fmla="*/ 2 h 17"/>
              <a:gd name="T18" fmla="*/ 41 w 120"/>
              <a:gd name="T19" fmla="*/ 4 h 17"/>
              <a:gd name="T20" fmla="*/ 33 w 120"/>
              <a:gd name="T21" fmla="*/ 5 h 17"/>
              <a:gd name="T22" fmla="*/ 24 w 120"/>
              <a:gd name="T23" fmla="*/ 8 h 17"/>
              <a:gd name="T24" fmla="*/ 19 w 120"/>
              <a:gd name="T25" fmla="*/ 9 h 17"/>
              <a:gd name="T26" fmla="*/ 12 w 120"/>
              <a:gd name="T27" fmla="*/ 11 h 17"/>
              <a:gd name="T28" fmla="*/ 6 w 120"/>
              <a:gd name="T29" fmla="*/ 13 h 17"/>
              <a:gd name="T30" fmla="*/ 0 w 120"/>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7">
                <a:moveTo>
                  <a:pt x="119" y="14"/>
                </a:moveTo>
                <a:lnTo>
                  <a:pt x="114" y="10"/>
                </a:lnTo>
                <a:lnTo>
                  <a:pt x="105" y="6"/>
                </a:lnTo>
                <a:lnTo>
                  <a:pt x="95" y="3"/>
                </a:lnTo>
                <a:lnTo>
                  <a:pt x="87" y="1"/>
                </a:lnTo>
                <a:lnTo>
                  <a:pt x="79" y="0"/>
                </a:lnTo>
                <a:lnTo>
                  <a:pt x="70" y="0"/>
                </a:lnTo>
                <a:lnTo>
                  <a:pt x="60" y="0"/>
                </a:lnTo>
                <a:lnTo>
                  <a:pt x="51" y="2"/>
                </a:lnTo>
                <a:lnTo>
                  <a:pt x="41" y="4"/>
                </a:lnTo>
                <a:lnTo>
                  <a:pt x="33" y="5"/>
                </a:lnTo>
                <a:lnTo>
                  <a:pt x="24" y="8"/>
                </a:lnTo>
                <a:lnTo>
                  <a:pt x="19" y="9"/>
                </a:lnTo>
                <a:lnTo>
                  <a:pt x="12" y="11"/>
                </a:lnTo>
                <a:lnTo>
                  <a:pt x="6" y="13"/>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8" name="Freeform 64"/>
          <p:cNvSpPr>
            <a:spLocks/>
          </p:cNvSpPr>
          <p:nvPr/>
        </p:nvSpPr>
        <p:spPr bwMode="auto">
          <a:xfrm>
            <a:off x="7515225" y="1782763"/>
            <a:ext cx="34925" cy="30162"/>
          </a:xfrm>
          <a:custGeom>
            <a:avLst/>
            <a:gdLst>
              <a:gd name="T0" fmla="*/ 14 w 22"/>
              <a:gd name="T1" fmla="*/ 0 h 19"/>
              <a:gd name="T2" fmla="*/ 11 w 22"/>
              <a:gd name="T3" fmla="*/ 2 h 19"/>
              <a:gd name="T4" fmla="*/ 7 w 22"/>
              <a:gd name="T5" fmla="*/ 3 h 19"/>
              <a:gd name="T6" fmla="*/ 3 w 22"/>
              <a:gd name="T7" fmla="*/ 3 h 19"/>
              <a:gd name="T8" fmla="*/ 0 w 22"/>
              <a:gd name="T9" fmla="*/ 3 h 19"/>
              <a:gd name="T10" fmla="*/ 4 w 22"/>
              <a:gd name="T11" fmla="*/ 5 h 19"/>
              <a:gd name="T12" fmla="*/ 8 w 22"/>
              <a:gd name="T13" fmla="*/ 7 h 19"/>
              <a:gd name="T14" fmla="*/ 12 w 22"/>
              <a:gd name="T15" fmla="*/ 10 h 19"/>
              <a:gd name="T16" fmla="*/ 17 w 22"/>
              <a:gd name="T17" fmla="*/ 13 h 19"/>
              <a:gd name="T18" fmla="*/ 21 w 22"/>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9">
                <a:moveTo>
                  <a:pt x="14" y="0"/>
                </a:moveTo>
                <a:lnTo>
                  <a:pt x="11" y="2"/>
                </a:lnTo>
                <a:lnTo>
                  <a:pt x="7" y="3"/>
                </a:lnTo>
                <a:lnTo>
                  <a:pt x="3" y="3"/>
                </a:lnTo>
                <a:lnTo>
                  <a:pt x="0" y="3"/>
                </a:lnTo>
                <a:lnTo>
                  <a:pt x="4" y="5"/>
                </a:lnTo>
                <a:lnTo>
                  <a:pt x="8" y="7"/>
                </a:lnTo>
                <a:lnTo>
                  <a:pt x="12" y="10"/>
                </a:lnTo>
                <a:lnTo>
                  <a:pt x="17" y="13"/>
                </a:lnTo>
                <a:lnTo>
                  <a:pt x="21"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29" name="Oval 65"/>
          <p:cNvSpPr>
            <a:spLocks noChangeArrowheads="1"/>
          </p:cNvSpPr>
          <p:nvPr/>
        </p:nvSpPr>
        <p:spPr bwMode="auto">
          <a:xfrm>
            <a:off x="7658100" y="1873250"/>
            <a:ext cx="9525" cy="7938"/>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0" name="Freeform 66"/>
          <p:cNvSpPr>
            <a:spLocks/>
          </p:cNvSpPr>
          <p:nvPr/>
        </p:nvSpPr>
        <p:spPr bwMode="auto">
          <a:xfrm>
            <a:off x="7477125" y="1655763"/>
            <a:ext cx="68263" cy="26987"/>
          </a:xfrm>
          <a:custGeom>
            <a:avLst/>
            <a:gdLst>
              <a:gd name="T0" fmla="*/ 0 w 43"/>
              <a:gd name="T1" fmla="*/ 4 h 17"/>
              <a:gd name="T2" fmla="*/ 8 w 43"/>
              <a:gd name="T3" fmla="*/ 1 h 17"/>
              <a:gd name="T4" fmla="*/ 17 w 43"/>
              <a:gd name="T5" fmla="*/ 0 h 17"/>
              <a:gd name="T6" fmla="*/ 24 w 43"/>
              <a:gd name="T7" fmla="*/ 1 h 17"/>
              <a:gd name="T8" fmla="*/ 31 w 43"/>
              <a:gd name="T9" fmla="*/ 4 h 17"/>
              <a:gd name="T10" fmla="*/ 38 w 43"/>
              <a:gd name="T11" fmla="*/ 8 h 17"/>
              <a:gd name="T12" fmla="*/ 42 w 43"/>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43" h="17">
                <a:moveTo>
                  <a:pt x="0" y="4"/>
                </a:moveTo>
                <a:lnTo>
                  <a:pt x="8" y="1"/>
                </a:lnTo>
                <a:lnTo>
                  <a:pt x="17" y="0"/>
                </a:lnTo>
                <a:lnTo>
                  <a:pt x="24" y="1"/>
                </a:lnTo>
                <a:lnTo>
                  <a:pt x="31" y="4"/>
                </a:lnTo>
                <a:lnTo>
                  <a:pt x="38" y="8"/>
                </a:lnTo>
                <a:lnTo>
                  <a:pt x="42" y="1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31" name="Freeform 67"/>
          <p:cNvSpPr>
            <a:spLocks/>
          </p:cNvSpPr>
          <p:nvPr/>
        </p:nvSpPr>
        <p:spPr bwMode="auto">
          <a:xfrm>
            <a:off x="7607300" y="1779588"/>
            <a:ext cx="80963" cy="117475"/>
          </a:xfrm>
          <a:custGeom>
            <a:avLst/>
            <a:gdLst>
              <a:gd name="T0" fmla="*/ 0 w 51"/>
              <a:gd name="T1" fmla="*/ 1 h 74"/>
              <a:gd name="T2" fmla="*/ 9 w 51"/>
              <a:gd name="T3" fmla="*/ 0 h 74"/>
              <a:gd name="T4" fmla="*/ 19 w 51"/>
              <a:gd name="T5" fmla="*/ 1 h 74"/>
              <a:gd name="T6" fmla="*/ 31 w 51"/>
              <a:gd name="T7" fmla="*/ 4 h 74"/>
              <a:gd name="T8" fmla="*/ 40 w 51"/>
              <a:gd name="T9" fmla="*/ 13 h 74"/>
              <a:gd name="T10" fmla="*/ 45 w 51"/>
              <a:gd name="T11" fmla="*/ 22 h 74"/>
              <a:gd name="T12" fmla="*/ 49 w 51"/>
              <a:gd name="T13" fmla="*/ 33 h 74"/>
              <a:gd name="T14" fmla="*/ 50 w 51"/>
              <a:gd name="T15" fmla="*/ 46 h 74"/>
              <a:gd name="T16" fmla="*/ 49 w 51"/>
              <a:gd name="T17" fmla="*/ 57 h 74"/>
              <a:gd name="T18" fmla="*/ 46 w 51"/>
              <a:gd name="T19" fmla="*/ 65 h 74"/>
              <a:gd name="T20" fmla="*/ 41 w 51"/>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4">
                <a:moveTo>
                  <a:pt x="0" y="1"/>
                </a:moveTo>
                <a:lnTo>
                  <a:pt x="9" y="0"/>
                </a:lnTo>
                <a:lnTo>
                  <a:pt x="19" y="1"/>
                </a:lnTo>
                <a:lnTo>
                  <a:pt x="31" y="4"/>
                </a:lnTo>
                <a:lnTo>
                  <a:pt x="40" y="13"/>
                </a:lnTo>
                <a:lnTo>
                  <a:pt x="45" y="22"/>
                </a:lnTo>
                <a:lnTo>
                  <a:pt x="49" y="33"/>
                </a:lnTo>
                <a:lnTo>
                  <a:pt x="50" y="46"/>
                </a:lnTo>
                <a:lnTo>
                  <a:pt x="49" y="57"/>
                </a:lnTo>
                <a:lnTo>
                  <a:pt x="46" y="65"/>
                </a:lnTo>
                <a:lnTo>
                  <a:pt x="41" y="7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332" name="AutoShape 68"/>
          <p:cNvSpPr>
            <a:spLocks noChangeArrowheads="1"/>
          </p:cNvSpPr>
          <p:nvPr/>
        </p:nvSpPr>
        <p:spPr bwMode="auto">
          <a:xfrm>
            <a:off x="649288" y="4978400"/>
            <a:ext cx="7845425" cy="1387475"/>
          </a:xfrm>
          <a:prstGeom prst="roundRect">
            <a:avLst>
              <a:gd name="adj" fmla="val 12495"/>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3" name="AutoShape 69"/>
          <p:cNvSpPr>
            <a:spLocks noChangeArrowheads="1"/>
          </p:cNvSpPr>
          <p:nvPr/>
        </p:nvSpPr>
        <p:spPr bwMode="auto">
          <a:xfrm flipH="1">
            <a:off x="2043113" y="1601788"/>
            <a:ext cx="2528887" cy="542925"/>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4" name="AutoShape 70"/>
          <p:cNvSpPr>
            <a:spLocks noChangeArrowheads="1"/>
          </p:cNvSpPr>
          <p:nvPr/>
        </p:nvSpPr>
        <p:spPr bwMode="auto">
          <a:xfrm>
            <a:off x="4572000" y="1601788"/>
            <a:ext cx="2500313" cy="542925"/>
          </a:xfrm>
          <a:prstGeom prst="rightArrow">
            <a:avLst>
              <a:gd name="adj1" fmla="val 75000"/>
              <a:gd name="adj2" fmla="val 230285"/>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5" name="Rectangle 71"/>
          <p:cNvSpPr>
            <a:spLocks noChangeArrowheads="1"/>
          </p:cNvSpPr>
          <p:nvPr/>
        </p:nvSpPr>
        <p:spPr bwMode="auto">
          <a:xfrm>
            <a:off x="3308350" y="1717675"/>
            <a:ext cx="2520950"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Political arguments</a:t>
            </a:r>
          </a:p>
        </p:txBody>
      </p:sp>
      <p:sp>
        <p:nvSpPr>
          <p:cNvPr id="11336" name="Rectangle 72"/>
          <p:cNvSpPr>
            <a:spLocks noChangeArrowheads="1"/>
          </p:cNvSpPr>
          <p:nvPr/>
        </p:nvSpPr>
        <p:spPr bwMode="auto">
          <a:xfrm>
            <a:off x="3160713" y="5454650"/>
            <a:ext cx="2819400" cy="5270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3200"/>
              <a:t>Transmission</a:t>
            </a:r>
          </a:p>
        </p:txBody>
      </p:sp>
      <p:sp>
        <p:nvSpPr>
          <p:cNvPr id="11337" name="AutoShape 73"/>
          <p:cNvSpPr>
            <a:spLocks noChangeArrowheads="1"/>
          </p:cNvSpPr>
          <p:nvPr/>
        </p:nvSpPr>
        <p:spPr bwMode="auto">
          <a:xfrm>
            <a:off x="7554913" y="24066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8" name="Rectangle 74"/>
          <p:cNvSpPr>
            <a:spLocks noChangeArrowheads="1"/>
          </p:cNvSpPr>
          <p:nvPr/>
        </p:nvSpPr>
        <p:spPr bwMode="auto">
          <a:xfrm>
            <a:off x="3381375" y="2336800"/>
            <a:ext cx="2347913" cy="3095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rgbClr val="00FF00"/>
                </a:solidFill>
              </a:rPr>
              <a:t>Service Access Points</a:t>
            </a:r>
          </a:p>
        </p:txBody>
      </p:sp>
      <p:sp>
        <p:nvSpPr>
          <p:cNvPr id="11339" name="Line 75"/>
          <p:cNvSpPr>
            <a:spLocks noChangeShapeType="1"/>
          </p:cNvSpPr>
          <p:nvPr/>
        </p:nvSpPr>
        <p:spPr bwMode="auto">
          <a:xfrm>
            <a:off x="1973263" y="2490788"/>
            <a:ext cx="1187450" cy="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0" name="Line 76"/>
          <p:cNvSpPr>
            <a:spLocks noChangeShapeType="1"/>
          </p:cNvSpPr>
          <p:nvPr/>
        </p:nvSpPr>
        <p:spPr bwMode="auto">
          <a:xfrm flipH="1">
            <a:off x="5870575" y="2495550"/>
            <a:ext cx="1149350" cy="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1341" name="Object 77">
            <a:hlinkClick r:id="" action="ppaction://ole?verb=0"/>
          </p:cNvPr>
          <p:cNvGraphicFramePr>
            <a:graphicFrameLocks/>
          </p:cNvGraphicFramePr>
          <p:nvPr/>
        </p:nvGraphicFramePr>
        <p:xfrm>
          <a:off x="1008063" y="2671763"/>
          <a:ext cx="750887" cy="947737"/>
        </p:xfrm>
        <a:graphic>
          <a:graphicData uri="http://schemas.openxmlformats.org/presentationml/2006/ole">
            <mc:AlternateContent xmlns:mc="http://schemas.openxmlformats.org/markup-compatibility/2006">
              <mc:Choice xmlns:v="urn:schemas-microsoft-com:vml" Requires="v">
                <p:oleObj spid="_x0000_s11415" name="ClipArt" r:id="rId4" imgW="2558880" imgH="3533760" progId="MS_ClipArt_Gallery.2">
                  <p:embed/>
                </p:oleObj>
              </mc:Choice>
              <mc:Fallback>
                <p:oleObj name="ClipArt" r:id="rId4" imgW="2558880" imgH="3533760" progId="MS_ClipArt_Gallery.2">
                  <p:embed/>
                  <p:pic>
                    <p:nvPicPr>
                      <p:cNvPr id="0" name="Object 7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063" y="2671763"/>
                        <a:ext cx="750887" cy="9477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42" name="AutoShape 78"/>
          <p:cNvSpPr>
            <a:spLocks noChangeArrowheads="1"/>
          </p:cNvSpPr>
          <p:nvPr/>
        </p:nvSpPr>
        <p:spPr bwMode="auto">
          <a:xfrm>
            <a:off x="1293813" y="2408238"/>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1343" name="Object 79">
            <a:hlinkClick r:id="" action="ppaction://ole?verb=0"/>
          </p:cNvPr>
          <p:cNvGraphicFramePr>
            <a:graphicFrameLocks/>
          </p:cNvGraphicFramePr>
          <p:nvPr/>
        </p:nvGraphicFramePr>
        <p:xfrm>
          <a:off x="7259638" y="2781300"/>
          <a:ext cx="769937" cy="831850"/>
        </p:xfrm>
        <a:graphic>
          <a:graphicData uri="http://schemas.openxmlformats.org/presentationml/2006/ole">
            <mc:AlternateContent xmlns:mc="http://schemas.openxmlformats.org/markup-compatibility/2006">
              <mc:Choice xmlns:v="urn:schemas-microsoft-com:vml" Requires="v">
                <p:oleObj spid="_x0000_s11416" name="ClipArt" r:id="rId6" imgW="4714560" imgH="4806720" progId="MS_ClipArt_Gallery.2">
                  <p:embed/>
                </p:oleObj>
              </mc:Choice>
              <mc:Fallback>
                <p:oleObj name="ClipArt" r:id="rId6" imgW="4714560" imgH="4806720" progId="MS_ClipArt_Gallery.2">
                  <p:embed/>
                  <p:pic>
                    <p:nvPicPr>
                      <p:cNvPr id="0" name="Object 7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9638" y="2781300"/>
                        <a:ext cx="769937" cy="8318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346" name="Group 82"/>
          <p:cNvGrpSpPr>
            <a:grpSpLocks/>
          </p:cNvGrpSpPr>
          <p:nvPr/>
        </p:nvGrpSpPr>
        <p:grpSpPr bwMode="auto">
          <a:xfrm>
            <a:off x="2043113" y="2884488"/>
            <a:ext cx="5029200" cy="542925"/>
            <a:chOff x="1287" y="1817"/>
            <a:chExt cx="3168" cy="342"/>
          </a:xfrm>
        </p:grpSpPr>
        <p:sp>
          <p:nvSpPr>
            <p:cNvPr id="11344" name="AutoShape 80"/>
            <p:cNvSpPr>
              <a:spLocks noChangeArrowheads="1"/>
            </p:cNvSpPr>
            <p:nvPr/>
          </p:nvSpPr>
          <p:spPr bwMode="auto">
            <a:xfrm flipH="1">
              <a:off x="1287" y="1817"/>
              <a:ext cx="1593" cy="342"/>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5" name="AutoShape 81"/>
            <p:cNvSpPr>
              <a:spLocks noChangeArrowheads="1"/>
            </p:cNvSpPr>
            <p:nvPr/>
          </p:nvSpPr>
          <p:spPr bwMode="auto">
            <a:xfrm>
              <a:off x="2880" y="1817"/>
              <a:ext cx="1575" cy="342"/>
            </a:xfrm>
            <a:prstGeom prst="rightArrow">
              <a:avLst>
                <a:gd name="adj1" fmla="val 75000"/>
                <a:gd name="adj2" fmla="val 230284"/>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47" name="Rectangle 83"/>
          <p:cNvSpPr>
            <a:spLocks noChangeArrowheads="1"/>
          </p:cNvSpPr>
          <p:nvPr/>
        </p:nvSpPr>
        <p:spPr bwMode="auto">
          <a:xfrm>
            <a:off x="2857500" y="2959100"/>
            <a:ext cx="3402013" cy="4206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8" name="AutoShape 84"/>
          <p:cNvSpPr>
            <a:spLocks noChangeArrowheads="1"/>
          </p:cNvSpPr>
          <p:nvPr/>
        </p:nvSpPr>
        <p:spPr bwMode="auto">
          <a:xfrm>
            <a:off x="1293813" y="3740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9" name="AutoShape 85"/>
          <p:cNvSpPr>
            <a:spLocks noChangeArrowheads="1"/>
          </p:cNvSpPr>
          <p:nvPr/>
        </p:nvSpPr>
        <p:spPr bwMode="auto">
          <a:xfrm>
            <a:off x="7554913" y="3740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0" name="Rectangle 86"/>
          <p:cNvSpPr>
            <a:spLocks noChangeArrowheads="1"/>
          </p:cNvSpPr>
          <p:nvPr/>
        </p:nvSpPr>
        <p:spPr bwMode="auto">
          <a:xfrm>
            <a:off x="2857500" y="2987675"/>
            <a:ext cx="342741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Single language messages</a:t>
            </a:r>
          </a:p>
        </p:txBody>
      </p:sp>
      <p:graphicFrame>
        <p:nvGraphicFramePr>
          <p:cNvPr id="11351" name="Object 87">
            <a:hlinkClick r:id="" action="ppaction://ole?verb=0"/>
          </p:cNvPr>
          <p:cNvGraphicFramePr>
            <a:graphicFrameLocks/>
          </p:cNvGraphicFramePr>
          <p:nvPr/>
        </p:nvGraphicFramePr>
        <p:xfrm>
          <a:off x="839788" y="4216400"/>
          <a:ext cx="1150937" cy="568325"/>
        </p:xfrm>
        <a:graphic>
          <a:graphicData uri="http://schemas.openxmlformats.org/presentationml/2006/ole">
            <mc:AlternateContent xmlns:mc="http://schemas.openxmlformats.org/markup-compatibility/2006">
              <mc:Choice xmlns:v="urn:schemas-microsoft-com:vml" Requires="v">
                <p:oleObj spid="_x0000_s11417" name="ClipArt" r:id="rId8" imgW="4394160" imgH="1650960" progId="MS_ClipArt_Gallery.2">
                  <p:embed/>
                </p:oleObj>
              </mc:Choice>
              <mc:Fallback>
                <p:oleObj name="ClipArt" r:id="rId8" imgW="4394160" imgH="1650960" progId="MS_ClipArt_Gallery.2">
                  <p:embed/>
                  <p:pic>
                    <p:nvPicPr>
                      <p:cNvPr id="0" name="Object 8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9788" y="4216400"/>
                        <a:ext cx="1150937" cy="5683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52" name="Object 88">
            <a:hlinkClick r:id="" action="ppaction://ole?verb=0"/>
          </p:cNvPr>
          <p:cNvGraphicFramePr>
            <a:graphicFrameLocks/>
          </p:cNvGraphicFramePr>
          <p:nvPr/>
        </p:nvGraphicFramePr>
        <p:xfrm>
          <a:off x="7126288" y="4205288"/>
          <a:ext cx="1150937" cy="568325"/>
        </p:xfrm>
        <a:graphic>
          <a:graphicData uri="http://schemas.openxmlformats.org/presentationml/2006/ole">
            <mc:AlternateContent xmlns:mc="http://schemas.openxmlformats.org/markup-compatibility/2006">
              <mc:Choice xmlns:v="urn:schemas-microsoft-com:vml" Requires="v">
                <p:oleObj spid="_x0000_s11418" name="ClipArt" r:id="rId10" imgW="4394160" imgH="1650960" progId="MS_ClipArt_Gallery.2">
                  <p:embed/>
                </p:oleObj>
              </mc:Choice>
              <mc:Fallback>
                <p:oleObj name="ClipArt" r:id="rId10" imgW="4394160" imgH="1650960" progId="MS_ClipArt_Gallery.2">
                  <p:embed/>
                  <p:pic>
                    <p:nvPicPr>
                      <p:cNvPr id="0" name="Object 88"/>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26288" y="4205288"/>
                        <a:ext cx="1150937" cy="5683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53" name="AutoShape 89"/>
          <p:cNvSpPr>
            <a:spLocks noChangeArrowheads="1"/>
          </p:cNvSpPr>
          <p:nvPr/>
        </p:nvSpPr>
        <p:spPr bwMode="auto">
          <a:xfrm>
            <a:off x="7567613" y="4883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4" name="AutoShape 90"/>
          <p:cNvSpPr>
            <a:spLocks noChangeArrowheads="1"/>
          </p:cNvSpPr>
          <p:nvPr/>
        </p:nvSpPr>
        <p:spPr bwMode="auto">
          <a:xfrm>
            <a:off x="1306513" y="4883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357" name="Group 93"/>
          <p:cNvGrpSpPr>
            <a:grpSpLocks/>
          </p:cNvGrpSpPr>
          <p:nvPr/>
        </p:nvGrpSpPr>
        <p:grpSpPr bwMode="auto">
          <a:xfrm>
            <a:off x="2043113" y="4268788"/>
            <a:ext cx="5029200" cy="542925"/>
            <a:chOff x="1287" y="2689"/>
            <a:chExt cx="3168" cy="342"/>
          </a:xfrm>
        </p:grpSpPr>
        <p:sp>
          <p:nvSpPr>
            <p:cNvPr id="11355" name="AutoShape 91"/>
            <p:cNvSpPr>
              <a:spLocks noChangeArrowheads="1"/>
            </p:cNvSpPr>
            <p:nvPr/>
          </p:nvSpPr>
          <p:spPr bwMode="auto">
            <a:xfrm flipH="1">
              <a:off x="1287" y="2689"/>
              <a:ext cx="1593" cy="342"/>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6" name="AutoShape 92"/>
            <p:cNvSpPr>
              <a:spLocks noChangeArrowheads="1"/>
            </p:cNvSpPr>
            <p:nvPr/>
          </p:nvSpPr>
          <p:spPr bwMode="auto">
            <a:xfrm>
              <a:off x="2880" y="2689"/>
              <a:ext cx="1575" cy="342"/>
            </a:xfrm>
            <a:prstGeom prst="rightArrow">
              <a:avLst>
                <a:gd name="adj1" fmla="val 75000"/>
                <a:gd name="adj2" fmla="val 230284"/>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58" name="Rectangle 94"/>
          <p:cNvSpPr>
            <a:spLocks noChangeArrowheads="1"/>
          </p:cNvSpPr>
          <p:nvPr/>
        </p:nvSpPr>
        <p:spPr bwMode="auto">
          <a:xfrm>
            <a:off x="3209925" y="4359275"/>
            <a:ext cx="272256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Encrypted messages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lide Number Placeholder 2"/>
          <p:cNvSpPr>
            <a:spLocks noGrp="1"/>
          </p:cNvSpPr>
          <p:nvPr>
            <p:ph type="sldNum" sz="quarter" idx="10"/>
          </p:nvPr>
        </p:nvSpPr>
        <p:spPr/>
        <p:txBody>
          <a:bodyPr/>
          <a:lstStyle/>
          <a:p>
            <a:fld id="{C9FCD09D-0D2E-422D-AF23-61C59434B22C}" type="slidenum">
              <a:rPr lang="en-US" altLang="en-US"/>
              <a:pPr/>
              <a:t>6</a:t>
            </a:fld>
            <a:endParaRPr lang="en-US" altLang="en-US"/>
          </a:p>
        </p:txBody>
      </p:sp>
      <p:sp>
        <p:nvSpPr>
          <p:cNvPr id="12290" name="Rectangle 2"/>
          <p:cNvSpPr>
            <a:spLocks noGrp="1" noChangeArrowheads="1"/>
          </p:cNvSpPr>
          <p:nvPr>
            <p:ph type="title"/>
          </p:nvPr>
        </p:nvSpPr>
        <p:spPr>
          <a:xfrm>
            <a:off x="1606550" y="185738"/>
            <a:ext cx="5994400" cy="708025"/>
          </a:xfrm>
          <a:noFill/>
          <a:ln/>
        </p:spPr>
        <p:txBody>
          <a:bodyPr/>
          <a:lstStyle/>
          <a:p>
            <a:r>
              <a:rPr lang="en-US" altLang="en-US" sz="4400"/>
              <a:t>A diplomatic negotiation</a:t>
            </a:r>
          </a:p>
        </p:txBody>
      </p:sp>
      <p:sp>
        <p:nvSpPr>
          <p:cNvPr id="12291" name="Freeform 3"/>
          <p:cNvSpPr>
            <a:spLocks/>
          </p:cNvSpPr>
          <p:nvPr/>
        </p:nvSpPr>
        <p:spPr bwMode="auto">
          <a:xfrm>
            <a:off x="1104900" y="1844675"/>
            <a:ext cx="679450" cy="425450"/>
          </a:xfrm>
          <a:custGeom>
            <a:avLst/>
            <a:gdLst>
              <a:gd name="T0" fmla="*/ 76 w 428"/>
              <a:gd name="T1" fmla="*/ 267 h 268"/>
              <a:gd name="T2" fmla="*/ 45 w 428"/>
              <a:gd name="T3" fmla="*/ 232 h 268"/>
              <a:gd name="T4" fmla="*/ 17 w 428"/>
              <a:gd name="T5" fmla="*/ 199 h 268"/>
              <a:gd name="T6" fmla="*/ 2 w 428"/>
              <a:gd name="T7" fmla="*/ 180 h 268"/>
              <a:gd name="T8" fmla="*/ 0 w 428"/>
              <a:gd name="T9" fmla="*/ 168 h 268"/>
              <a:gd name="T10" fmla="*/ 7 w 428"/>
              <a:gd name="T11" fmla="*/ 152 h 268"/>
              <a:gd name="T12" fmla="*/ 28 w 428"/>
              <a:gd name="T13" fmla="*/ 121 h 268"/>
              <a:gd name="T14" fmla="*/ 46 w 428"/>
              <a:gd name="T15" fmla="*/ 98 h 268"/>
              <a:gd name="T16" fmla="*/ 61 w 428"/>
              <a:gd name="T17" fmla="*/ 76 h 268"/>
              <a:gd name="T18" fmla="*/ 68 w 428"/>
              <a:gd name="T19" fmla="*/ 61 h 268"/>
              <a:gd name="T20" fmla="*/ 71 w 428"/>
              <a:gd name="T21" fmla="*/ 47 h 268"/>
              <a:gd name="T22" fmla="*/ 72 w 428"/>
              <a:gd name="T23" fmla="*/ 30 h 268"/>
              <a:gd name="T24" fmla="*/ 76 w 428"/>
              <a:gd name="T25" fmla="*/ 18 h 268"/>
              <a:gd name="T26" fmla="*/ 83 w 428"/>
              <a:gd name="T27" fmla="*/ 10 h 268"/>
              <a:gd name="T28" fmla="*/ 96 w 428"/>
              <a:gd name="T29" fmla="*/ 7 h 268"/>
              <a:gd name="T30" fmla="*/ 114 w 428"/>
              <a:gd name="T31" fmla="*/ 8 h 268"/>
              <a:gd name="T32" fmla="*/ 123 w 428"/>
              <a:gd name="T33" fmla="*/ 10 h 268"/>
              <a:gd name="T34" fmla="*/ 136 w 428"/>
              <a:gd name="T35" fmla="*/ 7 h 268"/>
              <a:gd name="T36" fmla="*/ 149 w 428"/>
              <a:gd name="T37" fmla="*/ 0 h 268"/>
              <a:gd name="T38" fmla="*/ 182 w 428"/>
              <a:gd name="T39" fmla="*/ 12 h 268"/>
              <a:gd name="T40" fmla="*/ 207 w 428"/>
              <a:gd name="T41" fmla="*/ 13 h 268"/>
              <a:gd name="T42" fmla="*/ 253 w 428"/>
              <a:gd name="T43" fmla="*/ 28 h 268"/>
              <a:gd name="T44" fmla="*/ 303 w 428"/>
              <a:gd name="T45" fmla="*/ 38 h 268"/>
              <a:gd name="T46" fmla="*/ 337 w 428"/>
              <a:gd name="T47" fmla="*/ 27 h 268"/>
              <a:gd name="T48" fmla="*/ 359 w 428"/>
              <a:gd name="T49" fmla="*/ 24 h 268"/>
              <a:gd name="T50" fmla="*/ 372 w 428"/>
              <a:gd name="T51" fmla="*/ 26 h 268"/>
              <a:gd name="T52" fmla="*/ 381 w 428"/>
              <a:gd name="T53" fmla="*/ 28 h 268"/>
              <a:gd name="T54" fmla="*/ 388 w 428"/>
              <a:gd name="T55" fmla="*/ 32 h 268"/>
              <a:gd name="T56" fmla="*/ 393 w 428"/>
              <a:gd name="T57" fmla="*/ 38 h 268"/>
              <a:gd name="T58" fmla="*/ 395 w 428"/>
              <a:gd name="T59" fmla="*/ 45 h 268"/>
              <a:gd name="T60" fmla="*/ 394 w 428"/>
              <a:gd name="T61" fmla="*/ 57 h 268"/>
              <a:gd name="T62" fmla="*/ 392 w 428"/>
              <a:gd name="T63" fmla="*/ 67 h 268"/>
              <a:gd name="T64" fmla="*/ 391 w 428"/>
              <a:gd name="T65" fmla="*/ 79 h 268"/>
              <a:gd name="T66" fmla="*/ 390 w 428"/>
              <a:gd name="T67" fmla="*/ 94 h 268"/>
              <a:gd name="T68" fmla="*/ 392 w 428"/>
              <a:gd name="T69" fmla="*/ 106 h 268"/>
              <a:gd name="T70" fmla="*/ 395 w 428"/>
              <a:gd name="T71" fmla="*/ 119 h 268"/>
              <a:gd name="T72" fmla="*/ 401 w 428"/>
              <a:gd name="T73" fmla="*/ 135 h 268"/>
              <a:gd name="T74" fmla="*/ 414 w 428"/>
              <a:gd name="T75" fmla="*/ 165 h 268"/>
              <a:gd name="T76" fmla="*/ 427 w 428"/>
              <a:gd name="T77" fmla="*/ 198 h 268"/>
              <a:gd name="T78" fmla="*/ 423 w 428"/>
              <a:gd name="T79" fmla="*/ 237 h 268"/>
              <a:gd name="T80" fmla="*/ 406 w 428"/>
              <a:gd name="T81" fmla="*/ 266 h 268"/>
              <a:gd name="T82" fmla="*/ 76 w 428"/>
              <a:gd name="T8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8" h="268">
                <a:moveTo>
                  <a:pt x="76" y="267"/>
                </a:moveTo>
                <a:lnTo>
                  <a:pt x="45" y="232"/>
                </a:lnTo>
                <a:lnTo>
                  <a:pt x="17" y="199"/>
                </a:lnTo>
                <a:lnTo>
                  <a:pt x="2" y="180"/>
                </a:lnTo>
                <a:lnTo>
                  <a:pt x="0" y="168"/>
                </a:lnTo>
                <a:lnTo>
                  <a:pt x="7" y="152"/>
                </a:lnTo>
                <a:lnTo>
                  <a:pt x="28" y="121"/>
                </a:lnTo>
                <a:lnTo>
                  <a:pt x="46" y="98"/>
                </a:lnTo>
                <a:lnTo>
                  <a:pt x="61" y="76"/>
                </a:lnTo>
                <a:lnTo>
                  <a:pt x="68" y="61"/>
                </a:lnTo>
                <a:lnTo>
                  <a:pt x="71" y="47"/>
                </a:lnTo>
                <a:lnTo>
                  <a:pt x="72" y="30"/>
                </a:lnTo>
                <a:lnTo>
                  <a:pt x="76" y="18"/>
                </a:lnTo>
                <a:lnTo>
                  <a:pt x="83" y="10"/>
                </a:lnTo>
                <a:lnTo>
                  <a:pt x="96" y="7"/>
                </a:lnTo>
                <a:lnTo>
                  <a:pt x="114" y="8"/>
                </a:lnTo>
                <a:lnTo>
                  <a:pt x="123" y="10"/>
                </a:lnTo>
                <a:lnTo>
                  <a:pt x="136" y="7"/>
                </a:lnTo>
                <a:lnTo>
                  <a:pt x="149" y="0"/>
                </a:lnTo>
                <a:lnTo>
                  <a:pt x="182" y="12"/>
                </a:lnTo>
                <a:lnTo>
                  <a:pt x="207" y="13"/>
                </a:lnTo>
                <a:lnTo>
                  <a:pt x="253" y="28"/>
                </a:lnTo>
                <a:lnTo>
                  <a:pt x="303" y="38"/>
                </a:lnTo>
                <a:lnTo>
                  <a:pt x="337" y="27"/>
                </a:lnTo>
                <a:lnTo>
                  <a:pt x="359" y="24"/>
                </a:lnTo>
                <a:lnTo>
                  <a:pt x="372" y="26"/>
                </a:lnTo>
                <a:lnTo>
                  <a:pt x="381" y="28"/>
                </a:lnTo>
                <a:lnTo>
                  <a:pt x="388" y="32"/>
                </a:lnTo>
                <a:lnTo>
                  <a:pt x="393" y="38"/>
                </a:lnTo>
                <a:lnTo>
                  <a:pt x="395" y="45"/>
                </a:lnTo>
                <a:lnTo>
                  <a:pt x="394" y="57"/>
                </a:lnTo>
                <a:lnTo>
                  <a:pt x="392" y="67"/>
                </a:lnTo>
                <a:lnTo>
                  <a:pt x="391" y="79"/>
                </a:lnTo>
                <a:lnTo>
                  <a:pt x="390" y="94"/>
                </a:lnTo>
                <a:lnTo>
                  <a:pt x="392" y="106"/>
                </a:lnTo>
                <a:lnTo>
                  <a:pt x="395" y="119"/>
                </a:lnTo>
                <a:lnTo>
                  <a:pt x="401" y="135"/>
                </a:lnTo>
                <a:lnTo>
                  <a:pt x="414" y="165"/>
                </a:lnTo>
                <a:lnTo>
                  <a:pt x="427" y="198"/>
                </a:lnTo>
                <a:lnTo>
                  <a:pt x="423" y="237"/>
                </a:lnTo>
                <a:lnTo>
                  <a:pt x="406" y="266"/>
                </a:lnTo>
                <a:lnTo>
                  <a:pt x="76" y="267"/>
                </a:lnTo>
              </a:path>
            </a:pathLst>
          </a:custGeom>
          <a:solidFill>
            <a:srgbClr val="AD6900"/>
          </a:solidFill>
          <a:ln w="12700" cap="rnd" cmpd="sng">
            <a:solidFill>
              <a:srgbClr val="AD6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2" name="Freeform 4"/>
          <p:cNvSpPr>
            <a:spLocks/>
          </p:cNvSpPr>
          <p:nvPr/>
        </p:nvSpPr>
        <p:spPr bwMode="auto">
          <a:xfrm>
            <a:off x="1322388" y="1839913"/>
            <a:ext cx="141287" cy="157162"/>
          </a:xfrm>
          <a:custGeom>
            <a:avLst/>
            <a:gdLst>
              <a:gd name="T0" fmla="*/ 12 w 89"/>
              <a:gd name="T1" fmla="*/ 0 h 99"/>
              <a:gd name="T2" fmla="*/ 6 w 89"/>
              <a:gd name="T3" fmla="*/ 23 h 99"/>
              <a:gd name="T4" fmla="*/ 0 w 89"/>
              <a:gd name="T5" fmla="*/ 57 h 99"/>
              <a:gd name="T6" fmla="*/ 2 w 89"/>
              <a:gd name="T7" fmla="*/ 98 h 99"/>
              <a:gd name="T8" fmla="*/ 14 w 89"/>
              <a:gd name="T9" fmla="*/ 84 h 99"/>
              <a:gd name="T10" fmla="*/ 27 w 89"/>
              <a:gd name="T11" fmla="*/ 70 h 99"/>
              <a:gd name="T12" fmla="*/ 47 w 89"/>
              <a:gd name="T13" fmla="*/ 50 h 99"/>
              <a:gd name="T14" fmla="*/ 68 w 89"/>
              <a:gd name="T15" fmla="*/ 72 h 99"/>
              <a:gd name="T16" fmla="*/ 88 w 89"/>
              <a:gd name="T17" fmla="*/ 93 h 99"/>
              <a:gd name="T18" fmla="*/ 81 w 89"/>
              <a:gd name="T19" fmla="*/ 69 h 99"/>
              <a:gd name="T20" fmla="*/ 80 w 89"/>
              <a:gd name="T21" fmla="*/ 39 h 99"/>
              <a:gd name="T22" fmla="*/ 67 w 89"/>
              <a:gd name="T23" fmla="*/ 13 h 99"/>
              <a:gd name="T24" fmla="*/ 66 w 89"/>
              <a:gd name="T25" fmla="*/ 24 h 99"/>
              <a:gd name="T26" fmla="*/ 50 w 89"/>
              <a:gd name="T27" fmla="*/ 32 h 99"/>
              <a:gd name="T28" fmla="*/ 25 w 89"/>
              <a:gd name="T29" fmla="*/ 19 h 99"/>
              <a:gd name="T30" fmla="*/ 12 w 89"/>
              <a:gd name="T3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99">
                <a:moveTo>
                  <a:pt x="12" y="0"/>
                </a:moveTo>
                <a:lnTo>
                  <a:pt x="6" y="23"/>
                </a:lnTo>
                <a:lnTo>
                  <a:pt x="0" y="57"/>
                </a:lnTo>
                <a:lnTo>
                  <a:pt x="2" y="98"/>
                </a:lnTo>
                <a:lnTo>
                  <a:pt x="14" y="84"/>
                </a:lnTo>
                <a:lnTo>
                  <a:pt x="27" y="70"/>
                </a:lnTo>
                <a:lnTo>
                  <a:pt x="47" y="50"/>
                </a:lnTo>
                <a:lnTo>
                  <a:pt x="68" y="72"/>
                </a:lnTo>
                <a:lnTo>
                  <a:pt x="88" y="93"/>
                </a:lnTo>
                <a:lnTo>
                  <a:pt x="81" y="69"/>
                </a:lnTo>
                <a:lnTo>
                  <a:pt x="80" y="39"/>
                </a:lnTo>
                <a:lnTo>
                  <a:pt x="67" y="13"/>
                </a:lnTo>
                <a:lnTo>
                  <a:pt x="66" y="24"/>
                </a:lnTo>
                <a:lnTo>
                  <a:pt x="50" y="32"/>
                </a:lnTo>
                <a:lnTo>
                  <a:pt x="25" y="19"/>
                </a:lnTo>
                <a:lnTo>
                  <a:pt x="12" y="0"/>
                </a:lnTo>
              </a:path>
            </a:pathLst>
          </a:custGeom>
          <a:solidFill>
            <a:schemeClr val="tx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3" name="Freeform 5"/>
          <p:cNvSpPr>
            <a:spLocks/>
          </p:cNvSpPr>
          <p:nvPr/>
        </p:nvSpPr>
        <p:spPr bwMode="auto">
          <a:xfrm>
            <a:off x="1344613" y="1892300"/>
            <a:ext cx="98425" cy="374650"/>
          </a:xfrm>
          <a:custGeom>
            <a:avLst/>
            <a:gdLst>
              <a:gd name="T0" fmla="*/ 16 w 62"/>
              <a:gd name="T1" fmla="*/ 17 h 236"/>
              <a:gd name="T2" fmla="*/ 35 w 62"/>
              <a:gd name="T3" fmla="*/ 0 h 236"/>
              <a:gd name="T4" fmla="*/ 48 w 62"/>
              <a:gd name="T5" fmla="*/ 18 h 236"/>
              <a:gd name="T6" fmla="*/ 38 w 62"/>
              <a:gd name="T7" fmla="*/ 45 h 236"/>
              <a:gd name="T8" fmla="*/ 50 w 62"/>
              <a:gd name="T9" fmla="*/ 77 h 236"/>
              <a:gd name="T10" fmla="*/ 61 w 62"/>
              <a:gd name="T11" fmla="*/ 98 h 236"/>
              <a:gd name="T12" fmla="*/ 50 w 62"/>
              <a:gd name="T13" fmla="*/ 152 h 236"/>
              <a:gd name="T14" fmla="*/ 38 w 62"/>
              <a:gd name="T15" fmla="*/ 235 h 236"/>
              <a:gd name="T16" fmla="*/ 23 w 62"/>
              <a:gd name="T17" fmla="*/ 235 h 236"/>
              <a:gd name="T18" fmla="*/ 7 w 62"/>
              <a:gd name="T19" fmla="*/ 152 h 236"/>
              <a:gd name="T20" fmla="*/ 0 w 62"/>
              <a:gd name="T21" fmla="*/ 97 h 236"/>
              <a:gd name="T22" fmla="*/ 9 w 62"/>
              <a:gd name="T23" fmla="*/ 76 h 236"/>
              <a:gd name="T24" fmla="*/ 24 w 62"/>
              <a:gd name="T25" fmla="*/ 44 h 236"/>
              <a:gd name="T26" fmla="*/ 16 w 62"/>
              <a:gd name="T27" fmla="*/ 1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6">
                <a:moveTo>
                  <a:pt x="16" y="17"/>
                </a:moveTo>
                <a:lnTo>
                  <a:pt x="35" y="0"/>
                </a:lnTo>
                <a:lnTo>
                  <a:pt x="48" y="18"/>
                </a:lnTo>
                <a:lnTo>
                  <a:pt x="38" y="45"/>
                </a:lnTo>
                <a:lnTo>
                  <a:pt x="50" y="77"/>
                </a:lnTo>
                <a:lnTo>
                  <a:pt x="61" y="98"/>
                </a:lnTo>
                <a:lnTo>
                  <a:pt x="50" y="152"/>
                </a:lnTo>
                <a:lnTo>
                  <a:pt x="38" y="235"/>
                </a:lnTo>
                <a:lnTo>
                  <a:pt x="23" y="235"/>
                </a:lnTo>
                <a:lnTo>
                  <a:pt x="7" y="152"/>
                </a:lnTo>
                <a:lnTo>
                  <a:pt x="0" y="97"/>
                </a:lnTo>
                <a:lnTo>
                  <a:pt x="9" y="76"/>
                </a:lnTo>
                <a:lnTo>
                  <a:pt x="24" y="44"/>
                </a:lnTo>
                <a:lnTo>
                  <a:pt x="16" y="17"/>
                </a:lnTo>
              </a:path>
            </a:pathLst>
          </a:custGeom>
          <a:solidFill>
            <a:srgbClr val="00FF00"/>
          </a:solidFill>
          <a:ln w="12700" cap="rnd" cmpd="sng">
            <a:solidFill>
              <a:srgbClr val="00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4" name="Freeform 6"/>
          <p:cNvSpPr>
            <a:spLocks/>
          </p:cNvSpPr>
          <p:nvPr/>
        </p:nvSpPr>
        <p:spPr bwMode="auto">
          <a:xfrm>
            <a:off x="1673225" y="1941513"/>
            <a:ext cx="14288" cy="36512"/>
          </a:xfrm>
          <a:custGeom>
            <a:avLst/>
            <a:gdLst>
              <a:gd name="T0" fmla="*/ 6 w 9"/>
              <a:gd name="T1" fmla="*/ 0 h 23"/>
              <a:gd name="T2" fmla="*/ 8 w 9"/>
              <a:gd name="T3" fmla="*/ 4 h 23"/>
              <a:gd name="T4" fmla="*/ 7 w 9"/>
              <a:gd name="T5" fmla="*/ 10 h 23"/>
              <a:gd name="T6" fmla="*/ 4 w 9"/>
              <a:gd name="T7" fmla="*/ 17 h 23"/>
              <a:gd name="T8" fmla="*/ 0 w 9"/>
              <a:gd name="T9" fmla="*/ 22 h 23"/>
            </a:gdLst>
            <a:ahLst/>
            <a:cxnLst>
              <a:cxn ang="0">
                <a:pos x="T0" y="T1"/>
              </a:cxn>
              <a:cxn ang="0">
                <a:pos x="T2" y="T3"/>
              </a:cxn>
              <a:cxn ang="0">
                <a:pos x="T4" y="T5"/>
              </a:cxn>
              <a:cxn ang="0">
                <a:pos x="T6" y="T7"/>
              </a:cxn>
              <a:cxn ang="0">
                <a:pos x="T8" y="T9"/>
              </a:cxn>
            </a:cxnLst>
            <a:rect l="0" t="0" r="r" b="b"/>
            <a:pathLst>
              <a:path w="9" h="23">
                <a:moveTo>
                  <a:pt x="6" y="0"/>
                </a:moveTo>
                <a:lnTo>
                  <a:pt x="8" y="4"/>
                </a:lnTo>
                <a:lnTo>
                  <a:pt x="7" y="10"/>
                </a:lnTo>
                <a:lnTo>
                  <a:pt x="4" y="17"/>
                </a:lnTo>
                <a:lnTo>
                  <a:pt x="0" y="2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5" name="Freeform 7"/>
          <p:cNvSpPr>
            <a:spLocks/>
          </p:cNvSpPr>
          <p:nvPr/>
        </p:nvSpPr>
        <p:spPr bwMode="auto">
          <a:xfrm>
            <a:off x="1557338" y="1973263"/>
            <a:ext cx="190500" cy="119062"/>
          </a:xfrm>
          <a:custGeom>
            <a:avLst/>
            <a:gdLst>
              <a:gd name="T0" fmla="*/ 13 w 120"/>
              <a:gd name="T1" fmla="*/ 59 h 75"/>
              <a:gd name="T2" fmla="*/ 0 w 120"/>
              <a:gd name="T3" fmla="*/ 46 h 75"/>
              <a:gd name="T4" fmla="*/ 68 w 120"/>
              <a:gd name="T5" fmla="*/ 0 h 75"/>
              <a:gd name="T6" fmla="*/ 119 w 120"/>
              <a:gd name="T7" fmla="*/ 74 h 75"/>
            </a:gdLst>
            <a:ahLst/>
            <a:cxnLst>
              <a:cxn ang="0">
                <a:pos x="T0" y="T1"/>
              </a:cxn>
              <a:cxn ang="0">
                <a:pos x="T2" y="T3"/>
              </a:cxn>
              <a:cxn ang="0">
                <a:pos x="T4" y="T5"/>
              </a:cxn>
              <a:cxn ang="0">
                <a:pos x="T6" y="T7"/>
              </a:cxn>
            </a:cxnLst>
            <a:rect l="0" t="0" r="r" b="b"/>
            <a:pathLst>
              <a:path w="120" h="75">
                <a:moveTo>
                  <a:pt x="13" y="59"/>
                </a:moveTo>
                <a:lnTo>
                  <a:pt x="0" y="46"/>
                </a:lnTo>
                <a:lnTo>
                  <a:pt x="68" y="0"/>
                </a:lnTo>
                <a:lnTo>
                  <a:pt x="119" y="7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6" name="Freeform 8"/>
          <p:cNvSpPr>
            <a:spLocks/>
          </p:cNvSpPr>
          <p:nvPr/>
        </p:nvSpPr>
        <p:spPr bwMode="auto">
          <a:xfrm>
            <a:off x="1235075" y="2022475"/>
            <a:ext cx="85725" cy="153988"/>
          </a:xfrm>
          <a:custGeom>
            <a:avLst/>
            <a:gdLst>
              <a:gd name="T0" fmla="*/ 53 w 54"/>
              <a:gd name="T1" fmla="*/ 0 h 97"/>
              <a:gd name="T2" fmla="*/ 45 w 54"/>
              <a:gd name="T3" fmla="*/ 20 h 97"/>
              <a:gd name="T4" fmla="*/ 32 w 54"/>
              <a:gd name="T5" fmla="*/ 38 h 97"/>
              <a:gd name="T6" fmla="*/ 13 w 54"/>
              <a:gd name="T7" fmla="*/ 52 h 97"/>
              <a:gd name="T8" fmla="*/ 0 w 54"/>
              <a:gd name="T9" fmla="*/ 60 h 97"/>
              <a:gd name="T10" fmla="*/ 12 w 54"/>
              <a:gd name="T11" fmla="*/ 66 h 97"/>
              <a:gd name="T12" fmla="*/ 22 w 54"/>
              <a:gd name="T13" fmla="*/ 74 h 97"/>
              <a:gd name="T14" fmla="*/ 29 w 54"/>
              <a:gd name="T15" fmla="*/ 85 h 97"/>
              <a:gd name="T16" fmla="*/ 37 w 54"/>
              <a:gd name="T17" fmla="*/ 9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53" y="0"/>
                </a:moveTo>
                <a:lnTo>
                  <a:pt x="45" y="20"/>
                </a:lnTo>
                <a:lnTo>
                  <a:pt x="32" y="38"/>
                </a:lnTo>
                <a:lnTo>
                  <a:pt x="13" y="52"/>
                </a:lnTo>
                <a:lnTo>
                  <a:pt x="0" y="60"/>
                </a:lnTo>
                <a:lnTo>
                  <a:pt x="12" y="66"/>
                </a:lnTo>
                <a:lnTo>
                  <a:pt x="22" y="74"/>
                </a:lnTo>
                <a:lnTo>
                  <a:pt x="29" y="85"/>
                </a:lnTo>
                <a:lnTo>
                  <a:pt x="37" y="9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7" name="Freeform 9"/>
          <p:cNvSpPr>
            <a:spLocks/>
          </p:cNvSpPr>
          <p:nvPr/>
        </p:nvSpPr>
        <p:spPr bwMode="auto">
          <a:xfrm>
            <a:off x="1208088" y="1528763"/>
            <a:ext cx="366712" cy="357187"/>
          </a:xfrm>
          <a:custGeom>
            <a:avLst/>
            <a:gdLst>
              <a:gd name="T0" fmla="*/ 180 w 231"/>
              <a:gd name="T1" fmla="*/ 9 h 225"/>
              <a:gd name="T2" fmla="*/ 134 w 231"/>
              <a:gd name="T3" fmla="*/ 0 h 225"/>
              <a:gd name="T4" fmla="*/ 91 w 231"/>
              <a:gd name="T5" fmla="*/ 9 h 225"/>
              <a:gd name="T6" fmla="*/ 68 w 231"/>
              <a:gd name="T7" fmla="*/ 40 h 225"/>
              <a:gd name="T8" fmla="*/ 49 w 231"/>
              <a:gd name="T9" fmla="*/ 65 h 225"/>
              <a:gd name="T10" fmla="*/ 40 w 231"/>
              <a:gd name="T11" fmla="*/ 92 h 225"/>
              <a:gd name="T12" fmla="*/ 34 w 231"/>
              <a:gd name="T13" fmla="*/ 98 h 225"/>
              <a:gd name="T14" fmla="*/ 21 w 231"/>
              <a:gd name="T15" fmla="*/ 87 h 225"/>
              <a:gd name="T16" fmla="*/ 6 w 231"/>
              <a:gd name="T17" fmla="*/ 91 h 225"/>
              <a:gd name="T18" fmla="*/ 0 w 231"/>
              <a:gd name="T19" fmla="*/ 103 h 225"/>
              <a:gd name="T20" fmla="*/ 5 w 231"/>
              <a:gd name="T21" fmla="*/ 119 h 225"/>
              <a:gd name="T22" fmla="*/ 16 w 231"/>
              <a:gd name="T23" fmla="*/ 130 h 225"/>
              <a:gd name="T24" fmla="*/ 29 w 231"/>
              <a:gd name="T25" fmla="*/ 131 h 225"/>
              <a:gd name="T26" fmla="*/ 38 w 231"/>
              <a:gd name="T27" fmla="*/ 127 h 225"/>
              <a:gd name="T28" fmla="*/ 38 w 231"/>
              <a:gd name="T29" fmla="*/ 132 h 225"/>
              <a:gd name="T30" fmla="*/ 38 w 231"/>
              <a:gd name="T31" fmla="*/ 152 h 225"/>
              <a:gd name="T32" fmla="*/ 46 w 231"/>
              <a:gd name="T33" fmla="*/ 171 h 225"/>
              <a:gd name="T34" fmla="*/ 61 w 231"/>
              <a:gd name="T35" fmla="*/ 185 h 225"/>
              <a:gd name="T36" fmla="*/ 78 w 231"/>
              <a:gd name="T37" fmla="*/ 194 h 225"/>
              <a:gd name="T38" fmla="*/ 85 w 231"/>
              <a:gd name="T39" fmla="*/ 204 h 225"/>
              <a:gd name="T40" fmla="*/ 95 w 231"/>
              <a:gd name="T41" fmla="*/ 216 h 225"/>
              <a:gd name="T42" fmla="*/ 112 w 231"/>
              <a:gd name="T43" fmla="*/ 223 h 225"/>
              <a:gd name="T44" fmla="*/ 124 w 231"/>
              <a:gd name="T45" fmla="*/ 222 h 225"/>
              <a:gd name="T46" fmla="*/ 133 w 231"/>
              <a:gd name="T47" fmla="*/ 221 h 225"/>
              <a:gd name="T48" fmla="*/ 147 w 231"/>
              <a:gd name="T49" fmla="*/ 219 h 225"/>
              <a:gd name="T50" fmla="*/ 160 w 231"/>
              <a:gd name="T51" fmla="*/ 208 h 225"/>
              <a:gd name="T52" fmla="*/ 180 w 231"/>
              <a:gd name="T53" fmla="*/ 191 h 225"/>
              <a:gd name="T54" fmla="*/ 205 w 231"/>
              <a:gd name="T55" fmla="*/ 174 h 225"/>
              <a:gd name="T56" fmla="*/ 219 w 231"/>
              <a:gd name="T57" fmla="*/ 160 h 225"/>
              <a:gd name="T58" fmla="*/ 229 w 231"/>
              <a:gd name="T59" fmla="*/ 133 h 225"/>
              <a:gd name="T60" fmla="*/ 228 w 231"/>
              <a:gd name="T61" fmla="*/ 113 h 225"/>
              <a:gd name="T62" fmla="*/ 230 w 231"/>
              <a:gd name="T63" fmla="*/ 89 h 225"/>
              <a:gd name="T64" fmla="*/ 226 w 231"/>
              <a:gd name="T65" fmla="*/ 53 h 225"/>
              <a:gd name="T66" fmla="*/ 197 w 231"/>
              <a:gd name="T67" fmla="*/ 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25">
                <a:moveTo>
                  <a:pt x="197" y="20"/>
                </a:moveTo>
                <a:lnTo>
                  <a:pt x="180" y="9"/>
                </a:lnTo>
                <a:lnTo>
                  <a:pt x="155" y="1"/>
                </a:lnTo>
                <a:lnTo>
                  <a:pt x="134" y="0"/>
                </a:lnTo>
                <a:lnTo>
                  <a:pt x="111" y="4"/>
                </a:lnTo>
                <a:lnTo>
                  <a:pt x="91" y="9"/>
                </a:lnTo>
                <a:lnTo>
                  <a:pt x="78" y="23"/>
                </a:lnTo>
                <a:lnTo>
                  <a:pt x="68" y="40"/>
                </a:lnTo>
                <a:lnTo>
                  <a:pt x="60" y="52"/>
                </a:lnTo>
                <a:lnTo>
                  <a:pt x="49" y="65"/>
                </a:lnTo>
                <a:lnTo>
                  <a:pt x="43" y="79"/>
                </a:lnTo>
                <a:lnTo>
                  <a:pt x="40" y="92"/>
                </a:lnTo>
                <a:lnTo>
                  <a:pt x="41" y="104"/>
                </a:lnTo>
                <a:lnTo>
                  <a:pt x="34" y="98"/>
                </a:lnTo>
                <a:lnTo>
                  <a:pt x="29" y="90"/>
                </a:lnTo>
                <a:lnTo>
                  <a:pt x="21" y="87"/>
                </a:lnTo>
                <a:lnTo>
                  <a:pt x="13" y="87"/>
                </a:lnTo>
                <a:lnTo>
                  <a:pt x="6" y="91"/>
                </a:lnTo>
                <a:lnTo>
                  <a:pt x="1" y="95"/>
                </a:lnTo>
                <a:lnTo>
                  <a:pt x="0" y="103"/>
                </a:lnTo>
                <a:lnTo>
                  <a:pt x="2" y="111"/>
                </a:lnTo>
                <a:lnTo>
                  <a:pt x="5" y="119"/>
                </a:lnTo>
                <a:lnTo>
                  <a:pt x="11" y="125"/>
                </a:lnTo>
                <a:lnTo>
                  <a:pt x="16" y="130"/>
                </a:lnTo>
                <a:lnTo>
                  <a:pt x="22" y="133"/>
                </a:lnTo>
                <a:lnTo>
                  <a:pt x="29" y="131"/>
                </a:lnTo>
                <a:lnTo>
                  <a:pt x="33" y="130"/>
                </a:lnTo>
                <a:lnTo>
                  <a:pt x="38" y="127"/>
                </a:lnTo>
                <a:lnTo>
                  <a:pt x="42" y="126"/>
                </a:lnTo>
                <a:lnTo>
                  <a:pt x="38" y="132"/>
                </a:lnTo>
                <a:lnTo>
                  <a:pt x="36" y="142"/>
                </a:lnTo>
                <a:lnTo>
                  <a:pt x="38" y="152"/>
                </a:lnTo>
                <a:lnTo>
                  <a:pt x="41" y="161"/>
                </a:lnTo>
                <a:lnTo>
                  <a:pt x="46" y="171"/>
                </a:lnTo>
                <a:lnTo>
                  <a:pt x="53" y="177"/>
                </a:lnTo>
                <a:lnTo>
                  <a:pt x="61" y="185"/>
                </a:lnTo>
                <a:lnTo>
                  <a:pt x="69" y="191"/>
                </a:lnTo>
                <a:lnTo>
                  <a:pt x="78" y="194"/>
                </a:lnTo>
                <a:lnTo>
                  <a:pt x="85" y="199"/>
                </a:lnTo>
                <a:lnTo>
                  <a:pt x="85" y="204"/>
                </a:lnTo>
                <a:lnTo>
                  <a:pt x="90" y="211"/>
                </a:lnTo>
                <a:lnTo>
                  <a:pt x="95" y="216"/>
                </a:lnTo>
                <a:lnTo>
                  <a:pt x="104" y="220"/>
                </a:lnTo>
                <a:lnTo>
                  <a:pt x="112" y="223"/>
                </a:lnTo>
                <a:lnTo>
                  <a:pt x="120" y="224"/>
                </a:lnTo>
                <a:lnTo>
                  <a:pt x="124" y="222"/>
                </a:lnTo>
                <a:lnTo>
                  <a:pt x="128" y="217"/>
                </a:lnTo>
                <a:lnTo>
                  <a:pt x="133" y="221"/>
                </a:lnTo>
                <a:lnTo>
                  <a:pt x="140" y="222"/>
                </a:lnTo>
                <a:lnTo>
                  <a:pt x="147" y="219"/>
                </a:lnTo>
                <a:lnTo>
                  <a:pt x="153" y="215"/>
                </a:lnTo>
                <a:lnTo>
                  <a:pt x="160" y="208"/>
                </a:lnTo>
                <a:lnTo>
                  <a:pt x="168" y="201"/>
                </a:lnTo>
                <a:lnTo>
                  <a:pt x="180" y="191"/>
                </a:lnTo>
                <a:lnTo>
                  <a:pt x="191" y="183"/>
                </a:lnTo>
                <a:lnTo>
                  <a:pt x="205" y="174"/>
                </a:lnTo>
                <a:lnTo>
                  <a:pt x="211" y="165"/>
                </a:lnTo>
                <a:lnTo>
                  <a:pt x="219" y="160"/>
                </a:lnTo>
                <a:lnTo>
                  <a:pt x="226" y="150"/>
                </a:lnTo>
                <a:lnTo>
                  <a:pt x="229" y="133"/>
                </a:lnTo>
                <a:lnTo>
                  <a:pt x="230" y="117"/>
                </a:lnTo>
                <a:lnTo>
                  <a:pt x="228" y="113"/>
                </a:lnTo>
                <a:lnTo>
                  <a:pt x="228" y="105"/>
                </a:lnTo>
                <a:lnTo>
                  <a:pt x="230" y="89"/>
                </a:lnTo>
                <a:lnTo>
                  <a:pt x="230" y="69"/>
                </a:lnTo>
                <a:lnTo>
                  <a:pt x="226" y="53"/>
                </a:lnTo>
                <a:lnTo>
                  <a:pt x="215" y="37"/>
                </a:lnTo>
                <a:lnTo>
                  <a:pt x="197" y="20"/>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8" name="Freeform 10"/>
          <p:cNvSpPr>
            <a:spLocks/>
          </p:cNvSpPr>
          <p:nvPr/>
        </p:nvSpPr>
        <p:spPr bwMode="auto">
          <a:xfrm>
            <a:off x="1339850" y="1706563"/>
            <a:ext cx="20638" cy="31750"/>
          </a:xfrm>
          <a:custGeom>
            <a:avLst/>
            <a:gdLst>
              <a:gd name="T0" fmla="*/ 12 w 13"/>
              <a:gd name="T1" fmla="*/ 0 h 20"/>
              <a:gd name="T2" fmla="*/ 7 w 13"/>
              <a:gd name="T3" fmla="*/ 2 h 20"/>
              <a:gd name="T4" fmla="*/ 4 w 13"/>
              <a:gd name="T5" fmla="*/ 4 h 20"/>
              <a:gd name="T6" fmla="*/ 1 w 13"/>
              <a:gd name="T7" fmla="*/ 7 h 20"/>
              <a:gd name="T8" fmla="*/ 0 w 13"/>
              <a:gd name="T9" fmla="*/ 11 h 20"/>
              <a:gd name="T10" fmla="*/ 1 w 13"/>
              <a:gd name="T11" fmla="*/ 15 h 20"/>
              <a:gd name="T12" fmla="*/ 2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12" y="0"/>
                </a:moveTo>
                <a:lnTo>
                  <a:pt x="7" y="2"/>
                </a:lnTo>
                <a:lnTo>
                  <a:pt x="4" y="4"/>
                </a:lnTo>
                <a:lnTo>
                  <a:pt x="1" y="7"/>
                </a:lnTo>
                <a:lnTo>
                  <a:pt x="0" y="11"/>
                </a:lnTo>
                <a:lnTo>
                  <a:pt x="1" y="15"/>
                </a:lnTo>
                <a:lnTo>
                  <a:pt x="2"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9" name="Freeform 11"/>
          <p:cNvSpPr>
            <a:spLocks/>
          </p:cNvSpPr>
          <p:nvPr/>
        </p:nvSpPr>
        <p:spPr bwMode="auto">
          <a:xfrm>
            <a:off x="1343025" y="1708150"/>
            <a:ext cx="152400" cy="53975"/>
          </a:xfrm>
          <a:custGeom>
            <a:avLst/>
            <a:gdLst>
              <a:gd name="T0" fmla="*/ 0 w 96"/>
              <a:gd name="T1" fmla="*/ 6 h 34"/>
              <a:gd name="T2" fmla="*/ 3 w 96"/>
              <a:gd name="T3" fmla="*/ 12 h 34"/>
              <a:gd name="T4" fmla="*/ 7 w 96"/>
              <a:gd name="T5" fmla="*/ 16 h 34"/>
              <a:gd name="T6" fmla="*/ 12 w 96"/>
              <a:gd name="T7" fmla="*/ 21 h 34"/>
              <a:gd name="T8" fmla="*/ 16 w 96"/>
              <a:gd name="T9" fmla="*/ 25 h 34"/>
              <a:gd name="T10" fmla="*/ 22 w 96"/>
              <a:gd name="T11" fmla="*/ 28 h 34"/>
              <a:gd name="T12" fmla="*/ 31 w 96"/>
              <a:gd name="T13" fmla="*/ 31 h 34"/>
              <a:gd name="T14" fmla="*/ 40 w 96"/>
              <a:gd name="T15" fmla="*/ 32 h 34"/>
              <a:gd name="T16" fmla="*/ 50 w 96"/>
              <a:gd name="T17" fmla="*/ 33 h 34"/>
              <a:gd name="T18" fmla="*/ 60 w 96"/>
              <a:gd name="T19" fmla="*/ 33 h 34"/>
              <a:gd name="T20" fmla="*/ 67 w 96"/>
              <a:gd name="T21" fmla="*/ 31 h 34"/>
              <a:gd name="T22" fmla="*/ 76 w 96"/>
              <a:gd name="T23" fmla="*/ 28 h 34"/>
              <a:gd name="T24" fmla="*/ 83 w 96"/>
              <a:gd name="T25" fmla="*/ 23 h 34"/>
              <a:gd name="T26" fmla="*/ 89 w 96"/>
              <a:gd name="T27" fmla="*/ 17 h 34"/>
              <a:gd name="T28" fmla="*/ 92 w 96"/>
              <a:gd name="T29" fmla="*/ 12 h 34"/>
              <a:gd name="T30" fmla="*/ 94 w 96"/>
              <a:gd name="T31" fmla="*/ 6 h 34"/>
              <a:gd name="T32" fmla="*/ 95 w 96"/>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34">
                <a:moveTo>
                  <a:pt x="0" y="6"/>
                </a:moveTo>
                <a:lnTo>
                  <a:pt x="3" y="12"/>
                </a:lnTo>
                <a:lnTo>
                  <a:pt x="7" y="16"/>
                </a:lnTo>
                <a:lnTo>
                  <a:pt x="12" y="21"/>
                </a:lnTo>
                <a:lnTo>
                  <a:pt x="16" y="25"/>
                </a:lnTo>
                <a:lnTo>
                  <a:pt x="22" y="28"/>
                </a:lnTo>
                <a:lnTo>
                  <a:pt x="31" y="31"/>
                </a:lnTo>
                <a:lnTo>
                  <a:pt x="40" y="32"/>
                </a:lnTo>
                <a:lnTo>
                  <a:pt x="50" y="33"/>
                </a:lnTo>
                <a:lnTo>
                  <a:pt x="60" y="33"/>
                </a:lnTo>
                <a:lnTo>
                  <a:pt x="67" y="31"/>
                </a:lnTo>
                <a:lnTo>
                  <a:pt x="76" y="28"/>
                </a:lnTo>
                <a:lnTo>
                  <a:pt x="83" y="23"/>
                </a:lnTo>
                <a:lnTo>
                  <a:pt x="89" y="17"/>
                </a:lnTo>
                <a:lnTo>
                  <a:pt x="92" y="12"/>
                </a:lnTo>
                <a:lnTo>
                  <a:pt x="94" y="6"/>
                </a:lnTo>
                <a:lnTo>
                  <a:pt x="9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0" name="Freeform 12"/>
          <p:cNvSpPr>
            <a:spLocks/>
          </p:cNvSpPr>
          <p:nvPr/>
        </p:nvSpPr>
        <p:spPr bwMode="auto">
          <a:xfrm>
            <a:off x="1473200" y="1700213"/>
            <a:ext cx="33338" cy="22225"/>
          </a:xfrm>
          <a:custGeom>
            <a:avLst/>
            <a:gdLst>
              <a:gd name="T0" fmla="*/ 0 w 21"/>
              <a:gd name="T1" fmla="*/ 0 h 14"/>
              <a:gd name="T2" fmla="*/ 5 w 21"/>
              <a:gd name="T3" fmla="*/ 1 h 14"/>
              <a:gd name="T4" fmla="*/ 9 w 21"/>
              <a:gd name="T5" fmla="*/ 2 h 14"/>
              <a:gd name="T6" fmla="*/ 14 w 21"/>
              <a:gd name="T7" fmla="*/ 4 h 14"/>
              <a:gd name="T8" fmla="*/ 17 w 21"/>
              <a:gd name="T9" fmla="*/ 7 h 14"/>
              <a:gd name="T10" fmla="*/ 19 w 21"/>
              <a:gd name="T11" fmla="*/ 10 h 14"/>
              <a:gd name="T12" fmla="*/ 20 w 21"/>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21" h="14">
                <a:moveTo>
                  <a:pt x="0" y="0"/>
                </a:moveTo>
                <a:lnTo>
                  <a:pt x="5" y="1"/>
                </a:lnTo>
                <a:lnTo>
                  <a:pt x="9" y="2"/>
                </a:lnTo>
                <a:lnTo>
                  <a:pt x="14" y="4"/>
                </a:lnTo>
                <a:lnTo>
                  <a:pt x="17" y="7"/>
                </a:lnTo>
                <a:lnTo>
                  <a:pt x="19" y="10"/>
                </a:lnTo>
                <a:lnTo>
                  <a:pt x="2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1" name="Freeform 13"/>
          <p:cNvSpPr>
            <a:spLocks/>
          </p:cNvSpPr>
          <p:nvPr/>
        </p:nvSpPr>
        <p:spPr bwMode="auto">
          <a:xfrm>
            <a:off x="1379538" y="1620838"/>
            <a:ext cx="77787" cy="92075"/>
          </a:xfrm>
          <a:custGeom>
            <a:avLst/>
            <a:gdLst>
              <a:gd name="T0" fmla="*/ 23 w 49"/>
              <a:gd name="T1" fmla="*/ 0 h 58"/>
              <a:gd name="T2" fmla="*/ 15 w 49"/>
              <a:gd name="T3" fmla="*/ 9 h 58"/>
              <a:gd name="T4" fmla="*/ 10 w 49"/>
              <a:gd name="T5" fmla="*/ 15 h 58"/>
              <a:gd name="T6" fmla="*/ 6 w 49"/>
              <a:gd name="T7" fmla="*/ 21 h 58"/>
              <a:gd name="T8" fmla="*/ 2 w 49"/>
              <a:gd name="T9" fmla="*/ 29 h 58"/>
              <a:gd name="T10" fmla="*/ 0 w 49"/>
              <a:gd name="T11" fmla="*/ 37 h 58"/>
              <a:gd name="T12" fmla="*/ 0 w 49"/>
              <a:gd name="T13" fmla="*/ 43 h 58"/>
              <a:gd name="T14" fmla="*/ 2 w 49"/>
              <a:gd name="T15" fmla="*/ 50 h 58"/>
              <a:gd name="T16" fmla="*/ 7 w 49"/>
              <a:gd name="T17" fmla="*/ 54 h 58"/>
              <a:gd name="T18" fmla="*/ 14 w 49"/>
              <a:gd name="T19" fmla="*/ 57 h 58"/>
              <a:gd name="T20" fmla="*/ 23 w 49"/>
              <a:gd name="T21" fmla="*/ 57 h 58"/>
              <a:gd name="T22" fmla="*/ 31 w 49"/>
              <a:gd name="T23" fmla="*/ 56 h 58"/>
              <a:gd name="T24" fmla="*/ 37 w 49"/>
              <a:gd name="T25" fmla="*/ 54 h 58"/>
              <a:gd name="T26" fmla="*/ 42 w 49"/>
              <a:gd name="T27" fmla="*/ 51 h 58"/>
              <a:gd name="T28" fmla="*/ 45 w 49"/>
              <a:gd name="T29" fmla="*/ 48 h 58"/>
              <a:gd name="T30" fmla="*/ 48 w 49"/>
              <a:gd name="T31" fmla="*/ 41 h 58"/>
              <a:gd name="T32" fmla="*/ 48 w 49"/>
              <a:gd name="T33" fmla="*/ 35 h 58"/>
              <a:gd name="T34" fmla="*/ 47 w 49"/>
              <a:gd name="T35" fmla="*/ 30 h 58"/>
              <a:gd name="T36" fmla="*/ 44 w 49"/>
              <a:gd name="T37" fmla="*/ 26 h 58"/>
              <a:gd name="T38" fmla="*/ 42 w 49"/>
              <a:gd name="T39" fmla="*/ 23 h 58"/>
              <a:gd name="T40" fmla="*/ 39 w 49"/>
              <a:gd name="T41" fmla="*/ 22 h 58"/>
              <a:gd name="T42" fmla="*/ 35 w 49"/>
              <a:gd name="T43"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8">
                <a:moveTo>
                  <a:pt x="23" y="0"/>
                </a:moveTo>
                <a:lnTo>
                  <a:pt x="15" y="9"/>
                </a:lnTo>
                <a:lnTo>
                  <a:pt x="10" y="15"/>
                </a:lnTo>
                <a:lnTo>
                  <a:pt x="6" y="21"/>
                </a:lnTo>
                <a:lnTo>
                  <a:pt x="2" y="29"/>
                </a:lnTo>
                <a:lnTo>
                  <a:pt x="0" y="37"/>
                </a:lnTo>
                <a:lnTo>
                  <a:pt x="0" y="43"/>
                </a:lnTo>
                <a:lnTo>
                  <a:pt x="2" y="50"/>
                </a:lnTo>
                <a:lnTo>
                  <a:pt x="7" y="54"/>
                </a:lnTo>
                <a:lnTo>
                  <a:pt x="14" y="57"/>
                </a:lnTo>
                <a:lnTo>
                  <a:pt x="23" y="57"/>
                </a:lnTo>
                <a:lnTo>
                  <a:pt x="31" y="56"/>
                </a:lnTo>
                <a:lnTo>
                  <a:pt x="37" y="54"/>
                </a:lnTo>
                <a:lnTo>
                  <a:pt x="42" y="51"/>
                </a:lnTo>
                <a:lnTo>
                  <a:pt x="45" y="48"/>
                </a:lnTo>
                <a:lnTo>
                  <a:pt x="48" y="41"/>
                </a:lnTo>
                <a:lnTo>
                  <a:pt x="48" y="35"/>
                </a:lnTo>
                <a:lnTo>
                  <a:pt x="47" y="30"/>
                </a:lnTo>
                <a:lnTo>
                  <a:pt x="44" y="26"/>
                </a:lnTo>
                <a:lnTo>
                  <a:pt x="42" y="23"/>
                </a:lnTo>
                <a:lnTo>
                  <a:pt x="39" y="22"/>
                </a:lnTo>
                <a:lnTo>
                  <a:pt x="35"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2" name="Freeform 14"/>
          <p:cNvSpPr>
            <a:spLocks/>
          </p:cNvSpPr>
          <p:nvPr/>
        </p:nvSpPr>
        <p:spPr bwMode="auto">
          <a:xfrm>
            <a:off x="1438275" y="1611313"/>
            <a:ext cx="49213" cy="17462"/>
          </a:xfrm>
          <a:custGeom>
            <a:avLst/>
            <a:gdLst>
              <a:gd name="T0" fmla="*/ 0 w 31"/>
              <a:gd name="T1" fmla="*/ 2 h 11"/>
              <a:gd name="T2" fmla="*/ 6 w 31"/>
              <a:gd name="T3" fmla="*/ 0 h 11"/>
              <a:gd name="T4" fmla="*/ 12 w 31"/>
              <a:gd name="T5" fmla="*/ 0 h 11"/>
              <a:gd name="T6" fmla="*/ 19 w 31"/>
              <a:gd name="T7" fmla="*/ 1 h 11"/>
              <a:gd name="T8" fmla="*/ 25 w 31"/>
              <a:gd name="T9" fmla="*/ 3 h 11"/>
              <a:gd name="T10" fmla="*/ 30 w 31"/>
              <a:gd name="T11" fmla="*/ 9 h 11"/>
              <a:gd name="T12" fmla="*/ 25 w 31"/>
              <a:gd name="T13" fmla="*/ 10 h 11"/>
              <a:gd name="T14" fmla="*/ 21 w 31"/>
              <a:gd name="T15" fmla="*/ 10 h 11"/>
              <a:gd name="T16" fmla="*/ 18 w 31"/>
              <a:gd name="T17" fmla="*/ 10 h 11"/>
              <a:gd name="T18" fmla="*/ 15 w 31"/>
              <a:gd name="T19" fmla="*/ 9 h 11"/>
              <a:gd name="T20" fmla="*/ 14 w 31"/>
              <a:gd name="T21" fmla="*/ 7 h 11"/>
              <a:gd name="T22" fmla="*/ 14 w 31"/>
              <a:gd name="T23" fmla="*/ 4 h 11"/>
              <a:gd name="T24" fmla="*/ 16 w 31"/>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1">
                <a:moveTo>
                  <a:pt x="0" y="2"/>
                </a:moveTo>
                <a:lnTo>
                  <a:pt x="6" y="0"/>
                </a:lnTo>
                <a:lnTo>
                  <a:pt x="12" y="0"/>
                </a:lnTo>
                <a:lnTo>
                  <a:pt x="19" y="1"/>
                </a:lnTo>
                <a:lnTo>
                  <a:pt x="25" y="3"/>
                </a:lnTo>
                <a:lnTo>
                  <a:pt x="30" y="9"/>
                </a:lnTo>
                <a:lnTo>
                  <a:pt x="25" y="10"/>
                </a:lnTo>
                <a:lnTo>
                  <a:pt x="21" y="10"/>
                </a:lnTo>
                <a:lnTo>
                  <a:pt x="18" y="10"/>
                </a:lnTo>
                <a:lnTo>
                  <a:pt x="15" y="9"/>
                </a:lnTo>
                <a:lnTo>
                  <a:pt x="14" y="7"/>
                </a:lnTo>
                <a:lnTo>
                  <a:pt x="14" y="4"/>
                </a:lnTo>
                <a:lnTo>
                  <a:pt x="16"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3" name="Freeform 15"/>
          <p:cNvSpPr>
            <a:spLocks/>
          </p:cNvSpPr>
          <p:nvPr/>
        </p:nvSpPr>
        <p:spPr bwMode="auto">
          <a:xfrm>
            <a:off x="1346200" y="1614488"/>
            <a:ext cx="55563" cy="20637"/>
          </a:xfrm>
          <a:custGeom>
            <a:avLst/>
            <a:gdLst>
              <a:gd name="T0" fmla="*/ 0 w 35"/>
              <a:gd name="T1" fmla="*/ 12 h 13"/>
              <a:gd name="T2" fmla="*/ 5 w 35"/>
              <a:gd name="T3" fmla="*/ 10 h 13"/>
              <a:gd name="T4" fmla="*/ 9 w 35"/>
              <a:gd name="T5" fmla="*/ 8 h 13"/>
              <a:gd name="T6" fmla="*/ 12 w 35"/>
              <a:gd name="T7" fmla="*/ 4 h 13"/>
              <a:gd name="T8" fmla="*/ 18 w 35"/>
              <a:gd name="T9" fmla="*/ 5 h 13"/>
              <a:gd name="T10" fmla="*/ 23 w 35"/>
              <a:gd name="T11" fmla="*/ 4 h 13"/>
              <a:gd name="T12" fmla="*/ 28 w 35"/>
              <a:gd name="T13" fmla="*/ 3 h 13"/>
              <a:gd name="T14" fmla="*/ 34 w 35"/>
              <a:gd name="T15" fmla="*/ 0 h 13"/>
              <a:gd name="T16" fmla="*/ 30 w 35"/>
              <a:gd name="T17" fmla="*/ 3 h 13"/>
              <a:gd name="T18" fmla="*/ 28 w 35"/>
              <a:gd name="T19" fmla="*/ 6 h 13"/>
              <a:gd name="T20" fmla="*/ 26 w 35"/>
              <a:gd name="T21" fmla="*/ 8 h 13"/>
              <a:gd name="T22" fmla="*/ 22 w 35"/>
              <a:gd name="T23" fmla="*/ 9 h 13"/>
              <a:gd name="T24" fmla="*/ 19 w 35"/>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3">
                <a:moveTo>
                  <a:pt x="0" y="12"/>
                </a:moveTo>
                <a:lnTo>
                  <a:pt x="5" y="10"/>
                </a:lnTo>
                <a:lnTo>
                  <a:pt x="9" y="8"/>
                </a:lnTo>
                <a:lnTo>
                  <a:pt x="12" y="4"/>
                </a:lnTo>
                <a:lnTo>
                  <a:pt x="18" y="5"/>
                </a:lnTo>
                <a:lnTo>
                  <a:pt x="23" y="4"/>
                </a:lnTo>
                <a:lnTo>
                  <a:pt x="28" y="3"/>
                </a:lnTo>
                <a:lnTo>
                  <a:pt x="34" y="0"/>
                </a:lnTo>
                <a:lnTo>
                  <a:pt x="30" y="3"/>
                </a:lnTo>
                <a:lnTo>
                  <a:pt x="28" y="6"/>
                </a:lnTo>
                <a:lnTo>
                  <a:pt x="26" y="8"/>
                </a:lnTo>
                <a:lnTo>
                  <a:pt x="22" y="9"/>
                </a:lnTo>
                <a:lnTo>
                  <a:pt x="19"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4" name="Freeform 16"/>
          <p:cNvSpPr>
            <a:spLocks/>
          </p:cNvSpPr>
          <p:nvPr/>
        </p:nvSpPr>
        <p:spPr bwMode="auto">
          <a:xfrm>
            <a:off x="1436688" y="1589088"/>
            <a:ext cx="57150" cy="20637"/>
          </a:xfrm>
          <a:custGeom>
            <a:avLst/>
            <a:gdLst>
              <a:gd name="T0" fmla="*/ 1 w 36"/>
              <a:gd name="T1" fmla="*/ 3 h 13"/>
              <a:gd name="T2" fmla="*/ 0 w 36"/>
              <a:gd name="T3" fmla="*/ 6 h 13"/>
              <a:gd name="T4" fmla="*/ 0 w 36"/>
              <a:gd name="T5" fmla="*/ 8 h 13"/>
              <a:gd name="T6" fmla="*/ 3 w 36"/>
              <a:gd name="T7" fmla="*/ 10 h 13"/>
              <a:gd name="T8" fmla="*/ 6 w 36"/>
              <a:gd name="T9" fmla="*/ 11 h 13"/>
              <a:gd name="T10" fmla="*/ 11 w 36"/>
              <a:gd name="T11" fmla="*/ 9 h 13"/>
              <a:gd name="T12" fmla="*/ 16 w 36"/>
              <a:gd name="T13" fmla="*/ 8 h 13"/>
              <a:gd name="T14" fmla="*/ 22 w 36"/>
              <a:gd name="T15" fmla="*/ 9 h 13"/>
              <a:gd name="T16" fmla="*/ 26 w 36"/>
              <a:gd name="T17" fmla="*/ 11 h 13"/>
              <a:gd name="T18" fmla="*/ 31 w 36"/>
              <a:gd name="T19" fmla="*/ 12 h 13"/>
              <a:gd name="T20" fmla="*/ 35 w 36"/>
              <a:gd name="T21" fmla="*/ 11 h 13"/>
              <a:gd name="T22" fmla="*/ 35 w 36"/>
              <a:gd name="T23" fmla="*/ 8 h 13"/>
              <a:gd name="T24" fmla="*/ 33 w 36"/>
              <a:gd name="T25" fmla="*/ 4 h 13"/>
              <a:gd name="T26" fmla="*/ 28 w 36"/>
              <a:gd name="T27" fmla="*/ 2 h 13"/>
              <a:gd name="T28" fmla="*/ 21 w 36"/>
              <a:gd name="T29" fmla="*/ 0 h 13"/>
              <a:gd name="T30" fmla="*/ 13 w 36"/>
              <a:gd name="T31" fmla="*/ 0 h 13"/>
              <a:gd name="T32" fmla="*/ 7 w 36"/>
              <a:gd name="T33" fmla="*/ 1 h 13"/>
              <a:gd name="T34" fmla="*/ 1 w 36"/>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3">
                <a:moveTo>
                  <a:pt x="1" y="3"/>
                </a:moveTo>
                <a:lnTo>
                  <a:pt x="0" y="6"/>
                </a:lnTo>
                <a:lnTo>
                  <a:pt x="0" y="8"/>
                </a:lnTo>
                <a:lnTo>
                  <a:pt x="3" y="10"/>
                </a:lnTo>
                <a:lnTo>
                  <a:pt x="6" y="11"/>
                </a:lnTo>
                <a:lnTo>
                  <a:pt x="11" y="9"/>
                </a:lnTo>
                <a:lnTo>
                  <a:pt x="16" y="8"/>
                </a:lnTo>
                <a:lnTo>
                  <a:pt x="22" y="9"/>
                </a:lnTo>
                <a:lnTo>
                  <a:pt x="26" y="11"/>
                </a:lnTo>
                <a:lnTo>
                  <a:pt x="31" y="12"/>
                </a:lnTo>
                <a:lnTo>
                  <a:pt x="35" y="11"/>
                </a:lnTo>
                <a:lnTo>
                  <a:pt x="35" y="8"/>
                </a:lnTo>
                <a:lnTo>
                  <a:pt x="33" y="4"/>
                </a:lnTo>
                <a:lnTo>
                  <a:pt x="28" y="2"/>
                </a:lnTo>
                <a:lnTo>
                  <a:pt x="21" y="0"/>
                </a:lnTo>
                <a:lnTo>
                  <a:pt x="13" y="0"/>
                </a:lnTo>
                <a:lnTo>
                  <a:pt x="7" y="1"/>
                </a:lnTo>
                <a:lnTo>
                  <a:pt x="1"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5" name="Freeform 17"/>
          <p:cNvSpPr>
            <a:spLocks/>
          </p:cNvSpPr>
          <p:nvPr/>
        </p:nvSpPr>
        <p:spPr bwMode="auto">
          <a:xfrm>
            <a:off x="1241425" y="1500188"/>
            <a:ext cx="365125" cy="201612"/>
          </a:xfrm>
          <a:custGeom>
            <a:avLst/>
            <a:gdLst>
              <a:gd name="T0" fmla="*/ 6 w 230"/>
              <a:gd name="T1" fmla="*/ 113 h 127"/>
              <a:gd name="T2" fmla="*/ 17 w 230"/>
              <a:gd name="T3" fmla="*/ 124 h 127"/>
              <a:gd name="T4" fmla="*/ 22 w 230"/>
              <a:gd name="T5" fmla="*/ 115 h 127"/>
              <a:gd name="T6" fmla="*/ 26 w 230"/>
              <a:gd name="T7" fmla="*/ 95 h 127"/>
              <a:gd name="T8" fmla="*/ 37 w 230"/>
              <a:gd name="T9" fmla="*/ 73 h 127"/>
              <a:gd name="T10" fmla="*/ 59 w 230"/>
              <a:gd name="T11" fmla="*/ 45 h 127"/>
              <a:gd name="T12" fmla="*/ 73 w 230"/>
              <a:gd name="T13" fmla="*/ 48 h 127"/>
              <a:gd name="T14" fmla="*/ 95 w 230"/>
              <a:gd name="T15" fmla="*/ 54 h 127"/>
              <a:gd name="T16" fmla="*/ 110 w 230"/>
              <a:gd name="T17" fmla="*/ 56 h 127"/>
              <a:gd name="T18" fmla="*/ 125 w 230"/>
              <a:gd name="T19" fmla="*/ 53 h 127"/>
              <a:gd name="T20" fmla="*/ 145 w 230"/>
              <a:gd name="T21" fmla="*/ 45 h 127"/>
              <a:gd name="T22" fmla="*/ 158 w 230"/>
              <a:gd name="T23" fmla="*/ 41 h 127"/>
              <a:gd name="T24" fmla="*/ 168 w 230"/>
              <a:gd name="T25" fmla="*/ 38 h 127"/>
              <a:gd name="T26" fmla="*/ 176 w 230"/>
              <a:gd name="T27" fmla="*/ 48 h 127"/>
              <a:gd name="T28" fmla="*/ 192 w 230"/>
              <a:gd name="T29" fmla="*/ 59 h 127"/>
              <a:gd name="T30" fmla="*/ 200 w 230"/>
              <a:gd name="T31" fmla="*/ 75 h 127"/>
              <a:gd name="T32" fmla="*/ 202 w 230"/>
              <a:gd name="T33" fmla="*/ 92 h 127"/>
              <a:gd name="T34" fmla="*/ 209 w 230"/>
              <a:gd name="T35" fmla="*/ 106 h 127"/>
              <a:gd name="T36" fmla="*/ 209 w 230"/>
              <a:gd name="T37" fmla="*/ 117 h 127"/>
              <a:gd name="T38" fmla="*/ 219 w 230"/>
              <a:gd name="T39" fmla="*/ 113 h 127"/>
              <a:gd name="T40" fmla="*/ 224 w 230"/>
              <a:gd name="T41" fmla="*/ 98 h 127"/>
              <a:gd name="T42" fmla="*/ 229 w 230"/>
              <a:gd name="T43" fmla="*/ 73 h 127"/>
              <a:gd name="T44" fmla="*/ 222 w 230"/>
              <a:gd name="T45" fmla="*/ 49 h 127"/>
              <a:gd name="T46" fmla="*/ 210 w 230"/>
              <a:gd name="T47" fmla="*/ 31 h 127"/>
              <a:gd name="T48" fmla="*/ 192 w 230"/>
              <a:gd name="T49" fmla="*/ 23 h 127"/>
              <a:gd name="T50" fmla="*/ 178 w 230"/>
              <a:gd name="T51" fmla="*/ 23 h 127"/>
              <a:gd name="T52" fmla="*/ 164 w 230"/>
              <a:gd name="T53" fmla="*/ 19 h 127"/>
              <a:gd name="T54" fmla="*/ 143 w 230"/>
              <a:gd name="T55" fmla="*/ 7 h 127"/>
              <a:gd name="T56" fmla="*/ 119 w 230"/>
              <a:gd name="T57" fmla="*/ 1 h 127"/>
              <a:gd name="T58" fmla="*/ 92 w 230"/>
              <a:gd name="T59" fmla="*/ 0 h 127"/>
              <a:gd name="T60" fmla="*/ 62 w 230"/>
              <a:gd name="T61" fmla="*/ 4 h 127"/>
              <a:gd name="T62" fmla="*/ 43 w 230"/>
              <a:gd name="T63" fmla="*/ 12 h 127"/>
              <a:gd name="T64" fmla="*/ 34 w 230"/>
              <a:gd name="T65" fmla="*/ 27 h 127"/>
              <a:gd name="T66" fmla="*/ 38 w 230"/>
              <a:gd name="T67" fmla="*/ 41 h 127"/>
              <a:gd name="T68" fmla="*/ 25 w 230"/>
              <a:gd name="T69" fmla="*/ 46 h 127"/>
              <a:gd name="T70" fmla="*/ 14 w 230"/>
              <a:gd name="T71" fmla="*/ 53 h 127"/>
              <a:gd name="T72" fmla="*/ 6 w 230"/>
              <a:gd name="T73" fmla="*/ 60 h 127"/>
              <a:gd name="T74" fmla="*/ 0 w 230"/>
              <a:gd name="T75" fmla="*/ 74 h 127"/>
              <a:gd name="T76" fmla="*/ 0 w 230"/>
              <a:gd name="T77" fmla="*/ 9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127">
                <a:moveTo>
                  <a:pt x="2" y="104"/>
                </a:moveTo>
                <a:lnTo>
                  <a:pt x="6" y="113"/>
                </a:lnTo>
                <a:lnTo>
                  <a:pt x="10" y="119"/>
                </a:lnTo>
                <a:lnTo>
                  <a:pt x="17" y="124"/>
                </a:lnTo>
                <a:lnTo>
                  <a:pt x="24" y="126"/>
                </a:lnTo>
                <a:lnTo>
                  <a:pt x="22" y="115"/>
                </a:lnTo>
                <a:lnTo>
                  <a:pt x="24" y="105"/>
                </a:lnTo>
                <a:lnTo>
                  <a:pt x="26" y="95"/>
                </a:lnTo>
                <a:lnTo>
                  <a:pt x="31" y="84"/>
                </a:lnTo>
                <a:lnTo>
                  <a:pt x="37" y="73"/>
                </a:lnTo>
                <a:lnTo>
                  <a:pt x="47" y="58"/>
                </a:lnTo>
                <a:lnTo>
                  <a:pt x="59" y="45"/>
                </a:lnTo>
                <a:lnTo>
                  <a:pt x="64" y="42"/>
                </a:lnTo>
                <a:lnTo>
                  <a:pt x="73" y="48"/>
                </a:lnTo>
                <a:lnTo>
                  <a:pt x="84" y="52"/>
                </a:lnTo>
                <a:lnTo>
                  <a:pt x="95" y="54"/>
                </a:lnTo>
                <a:lnTo>
                  <a:pt x="102" y="56"/>
                </a:lnTo>
                <a:lnTo>
                  <a:pt x="110" y="56"/>
                </a:lnTo>
                <a:lnTo>
                  <a:pt x="117" y="55"/>
                </a:lnTo>
                <a:lnTo>
                  <a:pt x="125" y="53"/>
                </a:lnTo>
                <a:lnTo>
                  <a:pt x="136" y="49"/>
                </a:lnTo>
                <a:lnTo>
                  <a:pt x="145" y="45"/>
                </a:lnTo>
                <a:lnTo>
                  <a:pt x="153" y="41"/>
                </a:lnTo>
                <a:lnTo>
                  <a:pt x="158" y="41"/>
                </a:lnTo>
                <a:lnTo>
                  <a:pt x="161" y="41"/>
                </a:lnTo>
                <a:lnTo>
                  <a:pt x="168" y="38"/>
                </a:lnTo>
                <a:lnTo>
                  <a:pt x="171" y="42"/>
                </a:lnTo>
                <a:lnTo>
                  <a:pt x="176" y="48"/>
                </a:lnTo>
                <a:lnTo>
                  <a:pt x="183" y="53"/>
                </a:lnTo>
                <a:lnTo>
                  <a:pt x="192" y="59"/>
                </a:lnTo>
                <a:lnTo>
                  <a:pt x="197" y="66"/>
                </a:lnTo>
                <a:lnTo>
                  <a:pt x="200" y="75"/>
                </a:lnTo>
                <a:lnTo>
                  <a:pt x="199" y="84"/>
                </a:lnTo>
                <a:lnTo>
                  <a:pt x="202" y="92"/>
                </a:lnTo>
                <a:lnTo>
                  <a:pt x="207" y="99"/>
                </a:lnTo>
                <a:lnTo>
                  <a:pt x="209" y="106"/>
                </a:lnTo>
                <a:lnTo>
                  <a:pt x="211" y="111"/>
                </a:lnTo>
                <a:lnTo>
                  <a:pt x="209" y="117"/>
                </a:lnTo>
                <a:lnTo>
                  <a:pt x="217" y="117"/>
                </a:lnTo>
                <a:lnTo>
                  <a:pt x="219" y="113"/>
                </a:lnTo>
                <a:lnTo>
                  <a:pt x="223" y="106"/>
                </a:lnTo>
                <a:lnTo>
                  <a:pt x="224" y="98"/>
                </a:lnTo>
                <a:lnTo>
                  <a:pt x="227" y="87"/>
                </a:lnTo>
                <a:lnTo>
                  <a:pt x="229" y="73"/>
                </a:lnTo>
                <a:lnTo>
                  <a:pt x="227" y="61"/>
                </a:lnTo>
                <a:lnTo>
                  <a:pt x="222" y="49"/>
                </a:lnTo>
                <a:lnTo>
                  <a:pt x="216" y="39"/>
                </a:lnTo>
                <a:lnTo>
                  <a:pt x="210" y="31"/>
                </a:lnTo>
                <a:lnTo>
                  <a:pt x="200" y="26"/>
                </a:lnTo>
                <a:lnTo>
                  <a:pt x="192" y="23"/>
                </a:lnTo>
                <a:lnTo>
                  <a:pt x="185" y="22"/>
                </a:lnTo>
                <a:lnTo>
                  <a:pt x="178" y="23"/>
                </a:lnTo>
                <a:lnTo>
                  <a:pt x="170" y="25"/>
                </a:lnTo>
                <a:lnTo>
                  <a:pt x="164" y="19"/>
                </a:lnTo>
                <a:lnTo>
                  <a:pt x="155" y="13"/>
                </a:lnTo>
                <a:lnTo>
                  <a:pt x="143" y="7"/>
                </a:lnTo>
                <a:lnTo>
                  <a:pt x="133" y="4"/>
                </a:lnTo>
                <a:lnTo>
                  <a:pt x="119" y="1"/>
                </a:lnTo>
                <a:lnTo>
                  <a:pt x="108" y="0"/>
                </a:lnTo>
                <a:lnTo>
                  <a:pt x="92" y="0"/>
                </a:lnTo>
                <a:lnTo>
                  <a:pt x="77" y="2"/>
                </a:lnTo>
                <a:lnTo>
                  <a:pt x="62" y="4"/>
                </a:lnTo>
                <a:lnTo>
                  <a:pt x="51" y="7"/>
                </a:lnTo>
                <a:lnTo>
                  <a:pt x="43" y="12"/>
                </a:lnTo>
                <a:lnTo>
                  <a:pt x="36" y="19"/>
                </a:lnTo>
                <a:lnTo>
                  <a:pt x="34" y="27"/>
                </a:lnTo>
                <a:lnTo>
                  <a:pt x="35" y="34"/>
                </a:lnTo>
                <a:lnTo>
                  <a:pt x="38" y="41"/>
                </a:lnTo>
                <a:lnTo>
                  <a:pt x="31" y="43"/>
                </a:lnTo>
                <a:lnTo>
                  <a:pt x="25" y="46"/>
                </a:lnTo>
                <a:lnTo>
                  <a:pt x="19" y="49"/>
                </a:lnTo>
                <a:lnTo>
                  <a:pt x="14" y="53"/>
                </a:lnTo>
                <a:lnTo>
                  <a:pt x="10" y="56"/>
                </a:lnTo>
                <a:lnTo>
                  <a:pt x="6" y="60"/>
                </a:lnTo>
                <a:lnTo>
                  <a:pt x="2" y="66"/>
                </a:lnTo>
                <a:lnTo>
                  <a:pt x="0" y="74"/>
                </a:lnTo>
                <a:lnTo>
                  <a:pt x="0" y="87"/>
                </a:lnTo>
                <a:lnTo>
                  <a:pt x="0" y="95"/>
                </a:lnTo>
                <a:lnTo>
                  <a:pt x="2" y="104"/>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6" name="Freeform 18"/>
          <p:cNvSpPr>
            <a:spLocks/>
          </p:cNvSpPr>
          <p:nvPr/>
        </p:nvSpPr>
        <p:spPr bwMode="auto">
          <a:xfrm>
            <a:off x="1265238" y="1581150"/>
            <a:ext cx="47625" cy="88900"/>
          </a:xfrm>
          <a:custGeom>
            <a:avLst/>
            <a:gdLst>
              <a:gd name="T0" fmla="*/ 6 w 30"/>
              <a:gd name="T1" fmla="*/ 32 h 56"/>
              <a:gd name="T2" fmla="*/ 4 w 30"/>
              <a:gd name="T3" fmla="*/ 35 h 56"/>
              <a:gd name="T4" fmla="*/ 2 w 30"/>
              <a:gd name="T5" fmla="*/ 39 h 56"/>
              <a:gd name="T6" fmla="*/ 1 w 30"/>
              <a:gd name="T7" fmla="*/ 42 h 56"/>
              <a:gd name="T8" fmla="*/ 0 w 30"/>
              <a:gd name="T9" fmla="*/ 45 h 56"/>
              <a:gd name="T10" fmla="*/ 1 w 30"/>
              <a:gd name="T11" fmla="*/ 49 h 56"/>
              <a:gd name="T12" fmla="*/ 2 w 30"/>
              <a:gd name="T13" fmla="*/ 52 h 56"/>
              <a:gd name="T14" fmla="*/ 4 w 30"/>
              <a:gd name="T15" fmla="*/ 55 h 56"/>
              <a:gd name="T16" fmla="*/ 7 w 30"/>
              <a:gd name="T17" fmla="*/ 53 h 56"/>
              <a:gd name="T18" fmla="*/ 8 w 30"/>
              <a:gd name="T19" fmla="*/ 49 h 56"/>
              <a:gd name="T20" fmla="*/ 7 w 30"/>
              <a:gd name="T21" fmla="*/ 46 h 56"/>
              <a:gd name="T22" fmla="*/ 7 w 30"/>
              <a:gd name="T23" fmla="*/ 43 h 56"/>
              <a:gd name="T24" fmla="*/ 6 w 30"/>
              <a:gd name="T25" fmla="*/ 40 h 56"/>
              <a:gd name="T26" fmla="*/ 6 w 30"/>
              <a:gd name="T27" fmla="*/ 37 h 56"/>
              <a:gd name="T28" fmla="*/ 8 w 30"/>
              <a:gd name="T29" fmla="*/ 33 h 56"/>
              <a:gd name="T30" fmla="*/ 9 w 30"/>
              <a:gd name="T31" fmla="*/ 30 h 56"/>
              <a:gd name="T32" fmla="*/ 11 w 30"/>
              <a:gd name="T33" fmla="*/ 28 h 56"/>
              <a:gd name="T34" fmla="*/ 12 w 30"/>
              <a:gd name="T35" fmla="*/ 32 h 56"/>
              <a:gd name="T36" fmla="*/ 11 w 30"/>
              <a:gd name="T37" fmla="*/ 36 h 56"/>
              <a:gd name="T38" fmla="*/ 10 w 30"/>
              <a:gd name="T39" fmla="*/ 37 h 56"/>
              <a:gd name="T40" fmla="*/ 12 w 30"/>
              <a:gd name="T41" fmla="*/ 39 h 56"/>
              <a:gd name="T42" fmla="*/ 13 w 30"/>
              <a:gd name="T43" fmla="*/ 38 h 56"/>
              <a:gd name="T44" fmla="*/ 15 w 30"/>
              <a:gd name="T45" fmla="*/ 36 h 56"/>
              <a:gd name="T46" fmla="*/ 15 w 30"/>
              <a:gd name="T47" fmla="*/ 35 h 56"/>
              <a:gd name="T48" fmla="*/ 15 w 30"/>
              <a:gd name="T49" fmla="*/ 33 h 56"/>
              <a:gd name="T50" fmla="*/ 15 w 30"/>
              <a:gd name="T51" fmla="*/ 30 h 56"/>
              <a:gd name="T52" fmla="*/ 14 w 30"/>
              <a:gd name="T53" fmla="*/ 29 h 56"/>
              <a:gd name="T54" fmla="*/ 13 w 30"/>
              <a:gd name="T55" fmla="*/ 27 h 56"/>
              <a:gd name="T56" fmla="*/ 13 w 30"/>
              <a:gd name="T57" fmla="*/ 24 h 56"/>
              <a:gd name="T58" fmla="*/ 13 w 30"/>
              <a:gd name="T59" fmla="*/ 22 h 56"/>
              <a:gd name="T60" fmla="*/ 15 w 30"/>
              <a:gd name="T61" fmla="*/ 21 h 56"/>
              <a:gd name="T62" fmla="*/ 17 w 30"/>
              <a:gd name="T63" fmla="*/ 20 h 56"/>
              <a:gd name="T64" fmla="*/ 20 w 30"/>
              <a:gd name="T65" fmla="*/ 20 h 56"/>
              <a:gd name="T66" fmla="*/ 19 w 30"/>
              <a:gd name="T67" fmla="*/ 17 h 56"/>
              <a:gd name="T68" fmla="*/ 19 w 30"/>
              <a:gd name="T69" fmla="*/ 16 h 56"/>
              <a:gd name="T70" fmla="*/ 19 w 30"/>
              <a:gd name="T71" fmla="*/ 13 h 56"/>
              <a:gd name="T72" fmla="*/ 19 w 30"/>
              <a:gd name="T73" fmla="*/ 12 h 56"/>
              <a:gd name="T74" fmla="*/ 20 w 30"/>
              <a:gd name="T75" fmla="*/ 10 h 56"/>
              <a:gd name="T76" fmla="*/ 21 w 30"/>
              <a:gd name="T77" fmla="*/ 8 h 56"/>
              <a:gd name="T78" fmla="*/ 22 w 30"/>
              <a:gd name="T79" fmla="*/ 6 h 56"/>
              <a:gd name="T80" fmla="*/ 23 w 30"/>
              <a:gd name="T81" fmla="*/ 4 h 56"/>
              <a:gd name="T82" fmla="*/ 25 w 30"/>
              <a:gd name="T83" fmla="*/ 3 h 56"/>
              <a:gd name="T84" fmla="*/ 27 w 30"/>
              <a:gd name="T85" fmla="*/ 1 h 56"/>
              <a:gd name="T86" fmla="*/ 28 w 30"/>
              <a:gd name="T87" fmla="*/ 0 h 56"/>
              <a:gd name="T88" fmla="*/ 29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6" y="32"/>
                </a:moveTo>
                <a:lnTo>
                  <a:pt x="4" y="35"/>
                </a:lnTo>
                <a:lnTo>
                  <a:pt x="2" y="39"/>
                </a:lnTo>
                <a:lnTo>
                  <a:pt x="1" y="42"/>
                </a:lnTo>
                <a:lnTo>
                  <a:pt x="0" y="45"/>
                </a:lnTo>
                <a:lnTo>
                  <a:pt x="1" y="49"/>
                </a:lnTo>
                <a:lnTo>
                  <a:pt x="2" y="52"/>
                </a:lnTo>
                <a:lnTo>
                  <a:pt x="4" y="55"/>
                </a:lnTo>
                <a:lnTo>
                  <a:pt x="7" y="53"/>
                </a:lnTo>
                <a:lnTo>
                  <a:pt x="8" y="49"/>
                </a:lnTo>
                <a:lnTo>
                  <a:pt x="7" y="46"/>
                </a:lnTo>
                <a:lnTo>
                  <a:pt x="7" y="43"/>
                </a:lnTo>
                <a:lnTo>
                  <a:pt x="6" y="40"/>
                </a:lnTo>
                <a:lnTo>
                  <a:pt x="6" y="37"/>
                </a:lnTo>
                <a:lnTo>
                  <a:pt x="8" y="33"/>
                </a:lnTo>
                <a:lnTo>
                  <a:pt x="9" y="30"/>
                </a:lnTo>
                <a:lnTo>
                  <a:pt x="11" y="28"/>
                </a:lnTo>
                <a:lnTo>
                  <a:pt x="12" y="32"/>
                </a:lnTo>
                <a:lnTo>
                  <a:pt x="11" y="36"/>
                </a:lnTo>
                <a:lnTo>
                  <a:pt x="10" y="37"/>
                </a:lnTo>
                <a:lnTo>
                  <a:pt x="12" y="39"/>
                </a:lnTo>
                <a:lnTo>
                  <a:pt x="13" y="38"/>
                </a:lnTo>
                <a:lnTo>
                  <a:pt x="15" y="36"/>
                </a:lnTo>
                <a:lnTo>
                  <a:pt x="15" y="35"/>
                </a:lnTo>
                <a:lnTo>
                  <a:pt x="15" y="33"/>
                </a:lnTo>
                <a:lnTo>
                  <a:pt x="15" y="30"/>
                </a:lnTo>
                <a:lnTo>
                  <a:pt x="14" y="29"/>
                </a:lnTo>
                <a:lnTo>
                  <a:pt x="13" y="27"/>
                </a:lnTo>
                <a:lnTo>
                  <a:pt x="13" y="24"/>
                </a:lnTo>
                <a:lnTo>
                  <a:pt x="13" y="22"/>
                </a:lnTo>
                <a:lnTo>
                  <a:pt x="15" y="21"/>
                </a:lnTo>
                <a:lnTo>
                  <a:pt x="17" y="20"/>
                </a:lnTo>
                <a:lnTo>
                  <a:pt x="20" y="20"/>
                </a:lnTo>
                <a:lnTo>
                  <a:pt x="19" y="17"/>
                </a:lnTo>
                <a:lnTo>
                  <a:pt x="19" y="16"/>
                </a:lnTo>
                <a:lnTo>
                  <a:pt x="19" y="13"/>
                </a:lnTo>
                <a:lnTo>
                  <a:pt x="19" y="12"/>
                </a:lnTo>
                <a:lnTo>
                  <a:pt x="20" y="10"/>
                </a:lnTo>
                <a:lnTo>
                  <a:pt x="21" y="8"/>
                </a:lnTo>
                <a:lnTo>
                  <a:pt x="22" y="6"/>
                </a:lnTo>
                <a:lnTo>
                  <a:pt x="23" y="4"/>
                </a:lnTo>
                <a:lnTo>
                  <a:pt x="25" y="3"/>
                </a:lnTo>
                <a:lnTo>
                  <a:pt x="27" y="1"/>
                </a:lnTo>
                <a:lnTo>
                  <a:pt x="28" y="0"/>
                </a:lnTo>
                <a:lnTo>
                  <a:pt x="29"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7" name="Freeform 19"/>
          <p:cNvSpPr>
            <a:spLocks/>
          </p:cNvSpPr>
          <p:nvPr/>
        </p:nvSpPr>
        <p:spPr bwMode="auto">
          <a:xfrm>
            <a:off x="1311275" y="1528763"/>
            <a:ext cx="187325" cy="52387"/>
          </a:xfrm>
          <a:custGeom>
            <a:avLst/>
            <a:gdLst>
              <a:gd name="T0" fmla="*/ 114 w 118"/>
              <a:gd name="T1" fmla="*/ 13 h 33"/>
              <a:gd name="T2" fmla="*/ 106 w 118"/>
              <a:gd name="T3" fmla="*/ 15 h 33"/>
              <a:gd name="T4" fmla="*/ 99 w 118"/>
              <a:gd name="T5" fmla="*/ 18 h 33"/>
              <a:gd name="T6" fmla="*/ 93 w 118"/>
              <a:gd name="T7" fmla="*/ 22 h 33"/>
              <a:gd name="T8" fmla="*/ 89 w 118"/>
              <a:gd name="T9" fmla="*/ 26 h 33"/>
              <a:gd name="T10" fmla="*/ 83 w 118"/>
              <a:gd name="T11" fmla="*/ 29 h 33"/>
              <a:gd name="T12" fmla="*/ 76 w 118"/>
              <a:gd name="T13" fmla="*/ 31 h 33"/>
              <a:gd name="T14" fmla="*/ 67 w 118"/>
              <a:gd name="T15" fmla="*/ 32 h 33"/>
              <a:gd name="T16" fmla="*/ 58 w 118"/>
              <a:gd name="T17" fmla="*/ 32 h 33"/>
              <a:gd name="T18" fmla="*/ 49 w 118"/>
              <a:gd name="T19" fmla="*/ 31 h 33"/>
              <a:gd name="T20" fmla="*/ 42 w 118"/>
              <a:gd name="T21" fmla="*/ 29 h 33"/>
              <a:gd name="T22" fmla="*/ 35 w 118"/>
              <a:gd name="T23" fmla="*/ 27 h 33"/>
              <a:gd name="T24" fmla="*/ 29 w 118"/>
              <a:gd name="T25" fmla="*/ 24 h 33"/>
              <a:gd name="T26" fmla="*/ 25 w 118"/>
              <a:gd name="T27" fmla="*/ 19 h 33"/>
              <a:gd name="T28" fmla="*/ 28 w 118"/>
              <a:gd name="T29" fmla="*/ 20 h 33"/>
              <a:gd name="T30" fmla="*/ 35 w 118"/>
              <a:gd name="T31" fmla="*/ 22 h 33"/>
              <a:gd name="T32" fmla="*/ 43 w 118"/>
              <a:gd name="T33" fmla="*/ 23 h 33"/>
              <a:gd name="T34" fmla="*/ 52 w 118"/>
              <a:gd name="T35" fmla="*/ 23 h 33"/>
              <a:gd name="T36" fmla="*/ 64 w 118"/>
              <a:gd name="T37" fmla="*/ 22 h 33"/>
              <a:gd name="T38" fmla="*/ 75 w 118"/>
              <a:gd name="T39" fmla="*/ 20 h 33"/>
              <a:gd name="T40" fmla="*/ 84 w 118"/>
              <a:gd name="T41" fmla="*/ 17 h 33"/>
              <a:gd name="T42" fmla="*/ 90 w 118"/>
              <a:gd name="T43" fmla="*/ 14 h 33"/>
              <a:gd name="T44" fmla="*/ 88 w 118"/>
              <a:gd name="T45" fmla="*/ 12 h 33"/>
              <a:gd name="T46" fmla="*/ 79 w 118"/>
              <a:gd name="T47" fmla="*/ 14 h 33"/>
              <a:gd name="T48" fmla="*/ 70 w 118"/>
              <a:gd name="T49" fmla="*/ 16 h 33"/>
              <a:gd name="T50" fmla="*/ 61 w 118"/>
              <a:gd name="T51" fmla="*/ 17 h 33"/>
              <a:gd name="T52" fmla="*/ 53 w 118"/>
              <a:gd name="T53" fmla="*/ 16 h 33"/>
              <a:gd name="T54" fmla="*/ 45 w 118"/>
              <a:gd name="T55" fmla="*/ 10 h 33"/>
              <a:gd name="T56" fmla="*/ 36 w 118"/>
              <a:gd name="T57" fmla="*/ 8 h 33"/>
              <a:gd name="T58" fmla="*/ 27 w 118"/>
              <a:gd name="T59" fmla="*/ 8 h 33"/>
              <a:gd name="T60" fmla="*/ 18 w 118"/>
              <a:gd name="T61" fmla="*/ 3 h 33"/>
              <a:gd name="T62" fmla="*/ 7 w 118"/>
              <a:gd name="T63" fmla="*/ 0 h 33"/>
              <a:gd name="T64" fmla="*/ 0 w 118"/>
              <a:gd name="T65" fmla="*/ 1 h 33"/>
              <a:gd name="T66" fmla="*/ 3 w 118"/>
              <a:gd name="T67" fmla="*/ 8 h 33"/>
              <a:gd name="T68" fmla="*/ 12 w 118"/>
              <a:gd name="T69" fmla="*/ 11 h 33"/>
              <a:gd name="T70" fmla="*/ 23 w 118"/>
              <a:gd name="T71" fmla="*/ 11 h 33"/>
              <a:gd name="T72" fmla="*/ 27 w 118"/>
              <a:gd name="T73" fmla="*/ 13 h 33"/>
              <a:gd name="T74" fmla="*/ 30 w 118"/>
              <a:gd name="T75" fmla="*/ 17 h 33"/>
              <a:gd name="T76" fmla="*/ 37 w 118"/>
              <a:gd name="T77" fmla="*/ 19 h 33"/>
              <a:gd name="T78" fmla="*/ 45 w 118"/>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8" h="33">
                <a:moveTo>
                  <a:pt x="117" y="14"/>
                </a:moveTo>
                <a:lnTo>
                  <a:pt x="114" y="13"/>
                </a:lnTo>
                <a:lnTo>
                  <a:pt x="110" y="14"/>
                </a:lnTo>
                <a:lnTo>
                  <a:pt x="106" y="15"/>
                </a:lnTo>
                <a:lnTo>
                  <a:pt x="102" y="16"/>
                </a:lnTo>
                <a:lnTo>
                  <a:pt x="99" y="18"/>
                </a:lnTo>
                <a:lnTo>
                  <a:pt x="96" y="20"/>
                </a:lnTo>
                <a:lnTo>
                  <a:pt x="93" y="22"/>
                </a:lnTo>
                <a:lnTo>
                  <a:pt x="91" y="24"/>
                </a:lnTo>
                <a:lnTo>
                  <a:pt x="89" y="26"/>
                </a:lnTo>
                <a:lnTo>
                  <a:pt x="86" y="27"/>
                </a:lnTo>
                <a:lnTo>
                  <a:pt x="83" y="29"/>
                </a:lnTo>
                <a:lnTo>
                  <a:pt x="79" y="30"/>
                </a:lnTo>
                <a:lnTo>
                  <a:pt x="76" y="31"/>
                </a:lnTo>
                <a:lnTo>
                  <a:pt x="72" y="32"/>
                </a:lnTo>
                <a:lnTo>
                  <a:pt x="67" y="32"/>
                </a:lnTo>
                <a:lnTo>
                  <a:pt x="62" y="32"/>
                </a:lnTo>
                <a:lnTo>
                  <a:pt x="58" y="32"/>
                </a:lnTo>
                <a:lnTo>
                  <a:pt x="53" y="32"/>
                </a:lnTo>
                <a:lnTo>
                  <a:pt x="49" y="31"/>
                </a:lnTo>
                <a:lnTo>
                  <a:pt x="45" y="30"/>
                </a:lnTo>
                <a:lnTo>
                  <a:pt x="42" y="29"/>
                </a:lnTo>
                <a:lnTo>
                  <a:pt x="39" y="29"/>
                </a:lnTo>
                <a:lnTo>
                  <a:pt x="35" y="27"/>
                </a:lnTo>
                <a:lnTo>
                  <a:pt x="32" y="25"/>
                </a:lnTo>
                <a:lnTo>
                  <a:pt x="29" y="24"/>
                </a:lnTo>
                <a:lnTo>
                  <a:pt x="27" y="22"/>
                </a:lnTo>
                <a:lnTo>
                  <a:pt x="25" y="19"/>
                </a:lnTo>
                <a:lnTo>
                  <a:pt x="24" y="16"/>
                </a:lnTo>
                <a:lnTo>
                  <a:pt x="28" y="20"/>
                </a:lnTo>
                <a:lnTo>
                  <a:pt x="32" y="22"/>
                </a:lnTo>
                <a:lnTo>
                  <a:pt x="35" y="22"/>
                </a:lnTo>
                <a:lnTo>
                  <a:pt x="38" y="23"/>
                </a:lnTo>
                <a:lnTo>
                  <a:pt x="43" y="23"/>
                </a:lnTo>
                <a:lnTo>
                  <a:pt x="48" y="23"/>
                </a:lnTo>
                <a:lnTo>
                  <a:pt x="52" y="23"/>
                </a:lnTo>
                <a:lnTo>
                  <a:pt x="57" y="22"/>
                </a:lnTo>
                <a:lnTo>
                  <a:pt x="64" y="22"/>
                </a:lnTo>
                <a:lnTo>
                  <a:pt x="70" y="21"/>
                </a:lnTo>
                <a:lnTo>
                  <a:pt x="75" y="20"/>
                </a:lnTo>
                <a:lnTo>
                  <a:pt x="78" y="19"/>
                </a:lnTo>
                <a:lnTo>
                  <a:pt x="84" y="17"/>
                </a:lnTo>
                <a:lnTo>
                  <a:pt x="87" y="16"/>
                </a:lnTo>
                <a:lnTo>
                  <a:pt x="90" y="14"/>
                </a:lnTo>
                <a:lnTo>
                  <a:pt x="92" y="12"/>
                </a:lnTo>
                <a:lnTo>
                  <a:pt x="88" y="12"/>
                </a:lnTo>
                <a:lnTo>
                  <a:pt x="84" y="13"/>
                </a:lnTo>
                <a:lnTo>
                  <a:pt x="79" y="14"/>
                </a:lnTo>
                <a:lnTo>
                  <a:pt x="74" y="15"/>
                </a:lnTo>
                <a:lnTo>
                  <a:pt x="70" y="16"/>
                </a:lnTo>
                <a:lnTo>
                  <a:pt x="66" y="16"/>
                </a:lnTo>
                <a:lnTo>
                  <a:pt x="61" y="17"/>
                </a:lnTo>
                <a:lnTo>
                  <a:pt x="58" y="17"/>
                </a:lnTo>
                <a:lnTo>
                  <a:pt x="53" y="16"/>
                </a:lnTo>
                <a:lnTo>
                  <a:pt x="49" y="13"/>
                </a:lnTo>
                <a:lnTo>
                  <a:pt x="45" y="10"/>
                </a:lnTo>
                <a:lnTo>
                  <a:pt x="42" y="9"/>
                </a:lnTo>
                <a:lnTo>
                  <a:pt x="36" y="8"/>
                </a:lnTo>
                <a:lnTo>
                  <a:pt x="32" y="9"/>
                </a:lnTo>
                <a:lnTo>
                  <a:pt x="27" y="8"/>
                </a:lnTo>
                <a:lnTo>
                  <a:pt x="23" y="5"/>
                </a:lnTo>
                <a:lnTo>
                  <a:pt x="18" y="3"/>
                </a:lnTo>
                <a:lnTo>
                  <a:pt x="14" y="0"/>
                </a:lnTo>
                <a:lnTo>
                  <a:pt x="7" y="0"/>
                </a:lnTo>
                <a:lnTo>
                  <a:pt x="3" y="1"/>
                </a:lnTo>
                <a:lnTo>
                  <a:pt x="0" y="1"/>
                </a:lnTo>
                <a:lnTo>
                  <a:pt x="1" y="5"/>
                </a:lnTo>
                <a:lnTo>
                  <a:pt x="3" y="8"/>
                </a:lnTo>
                <a:lnTo>
                  <a:pt x="6" y="10"/>
                </a:lnTo>
                <a:lnTo>
                  <a:pt x="12" y="11"/>
                </a:lnTo>
                <a:lnTo>
                  <a:pt x="18" y="12"/>
                </a:lnTo>
                <a:lnTo>
                  <a:pt x="23" y="11"/>
                </a:lnTo>
                <a:lnTo>
                  <a:pt x="27" y="11"/>
                </a:lnTo>
                <a:lnTo>
                  <a:pt x="27" y="13"/>
                </a:lnTo>
                <a:lnTo>
                  <a:pt x="29" y="16"/>
                </a:lnTo>
                <a:lnTo>
                  <a:pt x="30" y="17"/>
                </a:lnTo>
                <a:lnTo>
                  <a:pt x="34" y="19"/>
                </a:lnTo>
                <a:lnTo>
                  <a:pt x="37" y="19"/>
                </a:lnTo>
                <a:lnTo>
                  <a:pt x="42" y="19"/>
                </a:lnTo>
                <a:lnTo>
                  <a:pt x="45" y="18"/>
                </a:lnTo>
                <a:lnTo>
                  <a:pt x="4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8" name="Freeform 20"/>
          <p:cNvSpPr>
            <a:spLocks/>
          </p:cNvSpPr>
          <p:nvPr/>
        </p:nvSpPr>
        <p:spPr bwMode="auto">
          <a:xfrm>
            <a:off x="1511300" y="1554163"/>
            <a:ext cx="61913" cy="93662"/>
          </a:xfrm>
          <a:custGeom>
            <a:avLst/>
            <a:gdLst>
              <a:gd name="T0" fmla="*/ 9 w 39"/>
              <a:gd name="T1" fmla="*/ 1 h 59"/>
              <a:gd name="T2" fmla="*/ 13 w 39"/>
              <a:gd name="T3" fmla="*/ 3 h 59"/>
              <a:gd name="T4" fmla="*/ 17 w 39"/>
              <a:gd name="T5" fmla="*/ 6 h 59"/>
              <a:gd name="T6" fmla="*/ 22 w 39"/>
              <a:gd name="T7" fmla="*/ 9 h 59"/>
              <a:gd name="T8" fmla="*/ 26 w 39"/>
              <a:gd name="T9" fmla="*/ 11 h 59"/>
              <a:gd name="T10" fmla="*/ 28 w 39"/>
              <a:gd name="T11" fmla="*/ 14 h 59"/>
              <a:gd name="T12" fmla="*/ 30 w 39"/>
              <a:gd name="T13" fmla="*/ 15 h 59"/>
              <a:gd name="T14" fmla="*/ 32 w 39"/>
              <a:gd name="T15" fmla="*/ 18 h 59"/>
              <a:gd name="T16" fmla="*/ 32 w 39"/>
              <a:gd name="T17" fmla="*/ 22 h 59"/>
              <a:gd name="T18" fmla="*/ 31 w 39"/>
              <a:gd name="T19" fmla="*/ 26 h 59"/>
              <a:gd name="T20" fmla="*/ 32 w 39"/>
              <a:gd name="T21" fmla="*/ 29 h 59"/>
              <a:gd name="T22" fmla="*/ 33 w 39"/>
              <a:gd name="T23" fmla="*/ 34 h 59"/>
              <a:gd name="T24" fmla="*/ 35 w 39"/>
              <a:gd name="T25" fmla="*/ 38 h 59"/>
              <a:gd name="T26" fmla="*/ 38 w 39"/>
              <a:gd name="T27" fmla="*/ 41 h 59"/>
              <a:gd name="T28" fmla="*/ 36 w 39"/>
              <a:gd name="T29" fmla="*/ 46 h 59"/>
              <a:gd name="T30" fmla="*/ 34 w 39"/>
              <a:gd name="T31" fmla="*/ 51 h 59"/>
              <a:gd name="T32" fmla="*/ 33 w 39"/>
              <a:gd name="T33" fmla="*/ 54 h 59"/>
              <a:gd name="T34" fmla="*/ 32 w 39"/>
              <a:gd name="T35" fmla="*/ 58 h 59"/>
              <a:gd name="T36" fmla="*/ 31 w 39"/>
              <a:gd name="T37" fmla="*/ 56 h 59"/>
              <a:gd name="T38" fmla="*/ 30 w 39"/>
              <a:gd name="T39" fmla="*/ 53 h 59"/>
              <a:gd name="T40" fmla="*/ 29 w 39"/>
              <a:gd name="T41" fmla="*/ 50 h 59"/>
              <a:gd name="T42" fmla="*/ 30 w 39"/>
              <a:gd name="T43" fmla="*/ 46 h 59"/>
              <a:gd name="T44" fmla="*/ 30 w 39"/>
              <a:gd name="T45" fmla="*/ 43 h 59"/>
              <a:gd name="T46" fmla="*/ 31 w 39"/>
              <a:gd name="T47" fmla="*/ 38 h 59"/>
              <a:gd name="T48" fmla="*/ 31 w 39"/>
              <a:gd name="T49" fmla="*/ 34 h 59"/>
              <a:gd name="T50" fmla="*/ 30 w 39"/>
              <a:gd name="T51" fmla="*/ 31 h 59"/>
              <a:gd name="T52" fmla="*/ 28 w 39"/>
              <a:gd name="T53" fmla="*/ 29 h 59"/>
              <a:gd name="T54" fmla="*/ 27 w 39"/>
              <a:gd name="T55" fmla="*/ 25 h 59"/>
              <a:gd name="T56" fmla="*/ 25 w 39"/>
              <a:gd name="T57" fmla="*/ 22 h 59"/>
              <a:gd name="T58" fmla="*/ 23 w 39"/>
              <a:gd name="T59" fmla="*/ 20 h 59"/>
              <a:gd name="T60" fmla="*/ 23 w 39"/>
              <a:gd name="T61" fmla="*/ 23 h 59"/>
              <a:gd name="T62" fmla="*/ 24 w 39"/>
              <a:gd name="T63" fmla="*/ 26 h 59"/>
              <a:gd name="T64" fmla="*/ 20 w 39"/>
              <a:gd name="T65" fmla="*/ 22 h 59"/>
              <a:gd name="T66" fmla="*/ 19 w 39"/>
              <a:gd name="T67" fmla="*/ 20 h 59"/>
              <a:gd name="T68" fmla="*/ 17 w 39"/>
              <a:gd name="T69" fmla="*/ 18 h 59"/>
              <a:gd name="T70" fmla="*/ 13 w 39"/>
              <a:gd name="T71" fmla="*/ 16 h 59"/>
              <a:gd name="T72" fmla="*/ 9 w 39"/>
              <a:gd name="T73" fmla="*/ 14 h 59"/>
              <a:gd name="T74" fmla="*/ 6 w 39"/>
              <a:gd name="T75" fmla="*/ 11 h 59"/>
              <a:gd name="T76" fmla="*/ 3 w 39"/>
              <a:gd name="T77" fmla="*/ 7 h 59"/>
              <a:gd name="T78" fmla="*/ 1 w 39"/>
              <a:gd name="T79" fmla="*/ 4 h 59"/>
              <a:gd name="T80" fmla="*/ 0 w 39"/>
              <a:gd name="T81" fmla="*/ 1 h 59"/>
              <a:gd name="T82" fmla="*/ 2 w 39"/>
              <a:gd name="T83" fmla="*/ 0 h 59"/>
              <a:gd name="T84" fmla="*/ 6 w 39"/>
              <a:gd name="T85" fmla="*/ 0 h 59"/>
              <a:gd name="T86" fmla="*/ 9 w 39"/>
              <a:gd name="T87"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9">
                <a:moveTo>
                  <a:pt x="9" y="1"/>
                </a:moveTo>
                <a:lnTo>
                  <a:pt x="13" y="3"/>
                </a:lnTo>
                <a:lnTo>
                  <a:pt x="17" y="6"/>
                </a:lnTo>
                <a:lnTo>
                  <a:pt x="22" y="9"/>
                </a:lnTo>
                <a:lnTo>
                  <a:pt x="26" y="11"/>
                </a:lnTo>
                <a:lnTo>
                  <a:pt x="28" y="14"/>
                </a:lnTo>
                <a:lnTo>
                  <a:pt x="30" y="15"/>
                </a:lnTo>
                <a:lnTo>
                  <a:pt x="32" y="18"/>
                </a:lnTo>
                <a:lnTo>
                  <a:pt x="32" y="22"/>
                </a:lnTo>
                <a:lnTo>
                  <a:pt x="31" y="26"/>
                </a:lnTo>
                <a:lnTo>
                  <a:pt x="32" y="29"/>
                </a:lnTo>
                <a:lnTo>
                  <a:pt x="33" y="34"/>
                </a:lnTo>
                <a:lnTo>
                  <a:pt x="35" y="38"/>
                </a:lnTo>
                <a:lnTo>
                  <a:pt x="38" y="41"/>
                </a:lnTo>
                <a:lnTo>
                  <a:pt x="36" y="46"/>
                </a:lnTo>
                <a:lnTo>
                  <a:pt x="34" y="51"/>
                </a:lnTo>
                <a:lnTo>
                  <a:pt x="33" y="54"/>
                </a:lnTo>
                <a:lnTo>
                  <a:pt x="32" y="58"/>
                </a:lnTo>
                <a:lnTo>
                  <a:pt x="31" y="56"/>
                </a:lnTo>
                <a:lnTo>
                  <a:pt x="30" y="53"/>
                </a:lnTo>
                <a:lnTo>
                  <a:pt x="29" y="50"/>
                </a:lnTo>
                <a:lnTo>
                  <a:pt x="30" y="46"/>
                </a:lnTo>
                <a:lnTo>
                  <a:pt x="30" y="43"/>
                </a:lnTo>
                <a:lnTo>
                  <a:pt x="31" y="38"/>
                </a:lnTo>
                <a:lnTo>
                  <a:pt x="31" y="34"/>
                </a:lnTo>
                <a:lnTo>
                  <a:pt x="30" y="31"/>
                </a:lnTo>
                <a:lnTo>
                  <a:pt x="28" y="29"/>
                </a:lnTo>
                <a:lnTo>
                  <a:pt x="27" y="25"/>
                </a:lnTo>
                <a:lnTo>
                  <a:pt x="25" y="22"/>
                </a:lnTo>
                <a:lnTo>
                  <a:pt x="23" y="20"/>
                </a:lnTo>
                <a:lnTo>
                  <a:pt x="23" y="23"/>
                </a:lnTo>
                <a:lnTo>
                  <a:pt x="24" y="26"/>
                </a:lnTo>
                <a:lnTo>
                  <a:pt x="20" y="22"/>
                </a:lnTo>
                <a:lnTo>
                  <a:pt x="19" y="20"/>
                </a:lnTo>
                <a:lnTo>
                  <a:pt x="17" y="18"/>
                </a:lnTo>
                <a:lnTo>
                  <a:pt x="13" y="16"/>
                </a:lnTo>
                <a:lnTo>
                  <a:pt x="9" y="14"/>
                </a:lnTo>
                <a:lnTo>
                  <a:pt x="6" y="11"/>
                </a:lnTo>
                <a:lnTo>
                  <a:pt x="3" y="7"/>
                </a:lnTo>
                <a:lnTo>
                  <a:pt x="1" y="4"/>
                </a:lnTo>
                <a:lnTo>
                  <a:pt x="0" y="1"/>
                </a:lnTo>
                <a:lnTo>
                  <a:pt x="2" y="0"/>
                </a:lnTo>
                <a:lnTo>
                  <a:pt x="6" y="0"/>
                </a:lnTo>
                <a:lnTo>
                  <a:pt x="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9" name="Freeform 21"/>
          <p:cNvSpPr>
            <a:spLocks/>
          </p:cNvSpPr>
          <p:nvPr/>
        </p:nvSpPr>
        <p:spPr bwMode="auto">
          <a:xfrm>
            <a:off x="1485900" y="1511300"/>
            <a:ext cx="71438" cy="33338"/>
          </a:xfrm>
          <a:custGeom>
            <a:avLst/>
            <a:gdLst>
              <a:gd name="T0" fmla="*/ 0 w 45"/>
              <a:gd name="T1" fmla="*/ 3 h 21"/>
              <a:gd name="T2" fmla="*/ 5 w 45"/>
              <a:gd name="T3" fmla="*/ 3 h 21"/>
              <a:gd name="T4" fmla="*/ 10 w 45"/>
              <a:gd name="T5" fmla="*/ 4 h 21"/>
              <a:gd name="T6" fmla="*/ 12 w 45"/>
              <a:gd name="T7" fmla="*/ 5 h 21"/>
              <a:gd name="T8" fmla="*/ 14 w 45"/>
              <a:gd name="T9" fmla="*/ 9 h 21"/>
              <a:gd name="T10" fmla="*/ 15 w 45"/>
              <a:gd name="T11" fmla="*/ 12 h 21"/>
              <a:gd name="T12" fmla="*/ 15 w 45"/>
              <a:gd name="T13" fmla="*/ 14 h 21"/>
              <a:gd name="T14" fmla="*/ 16 w 45"/>
              <a:gd name="T15" fmla="*/ 16 h 21"/>
              <a:gd name="T16" fmla="*/ 16 w 45"/>
              <a:gd name="T17" fmla="*/ 18 h 21"/>
              <a:gd name="T18" fmla="*/ 17 w 45"/>
              <a:gd name="T19" fmla="*/ 15 h 21"/>
              <a:gd name="T20" fmla="*/ 18 w 45"/>
              <a:gd name="T21" fmla="*/ 12 h 21"/>
              <a:gd name="T22" fmla="*/ 18 w 45"/>
              <a:gd name="T23" fmla="*/ 9 h 21"/>
              <a:gd name="T24" fmla="*/ 17 w 45"/>
              <a:gd name="T25" fmla="*/ 5 h 21"/>
              <a:gd name="T26" fmla="*/ 14 w 45"/>
              <a:gd name="T27" fmla="*/ 2 h 21"/>
              <a:gd name="T28" fmla="*/ 12 w 45"/>
              <a:gd name="T29" fmla="*/ 0 h 21"/>
              <a:gd name="T30" fmla="*/ 16 w 45"/>
              <a:gd name="T31" fmla="*/ 1 h 21"/>
              <a:gd name="T32" fmla="*/ 19 w 45"/>
              <a:gd name="T33" fmla="*/ 5 h 21"/>
              <a:gd name="T34" fmla="*/ 20 w 45"/>
              <a:gd name="T35" fmla="*/ 8 h 21"/>
              <a:gd name="T36" fmla="*/ 21 w 45"/>
              <a:gd name="T37" fmla="*/ 11 h 21"/>
              <a:gd name="T38" fmla="*/ 20 w 45"/>
              <a:gd name="T39" fmla="*/ 14 h 21"/>
              <a:gd name="T40" fmla="*/ 20 w 45"/>
              <a:gd name="T41" fmla="*/ 16 h 21"/>
              <a:gd name="T42" fmla="*/ 22 w 45"/>
              <a:gd name="T43" fmla="*/ 13 h 21"/>
              <a:gd name="T44" fmla="*/ 24 w 45"/>
              <a:gd name="T45" fmla="*/ 10 h 21"/>
              <a:gd name="T46" fmla="*/ 27 w 45"/>
              <a:gd name="T47" fmla="*/ 7 h 21"/>
              <a:gd name="T48" fmla="*/ 32 w 45"/>
              <a:gd name="T49" fmla="*/ 6 h 21"/>
              <a:gd name="T50" fmla="*/ 36 w 45"/>
              <a:gd name="T51" fmla="*/ 5 h 21"/>
              <a:gd name="T52" fmla="*/ 39 w 45"/>
              <a:gd name="T53" fmla="*/ 6 h 21"/>
              <a:gd name="T54" fmla="*/ 42 w 45"/>
              <a:gd name="T55" fmla="*/ 6 h 21"/>
              <a:gd name="T56" fmla="*/ 44 w 45"/>
              <a:gd name="T57" fmla="*/ 7 h 21"/>
              <a:gd name="T58" fmla="*/ 41 w 45"/>
              <a:gd name="T59" fmla="*/ 7 h 21"/>
              <a:gd name="T60" fmla="*/ 39 w 45"/>
              <a:gd name="T61" fmla="*/ 8 h 21"/>
              <a:gd name="T62" fmla="*/ 36 w 45"/>
              <a:gd name="T63" fmla="*/ 8 h 21"/>
              <a:gd name="T64" fmla="*/ 32 w 45"/>
              <a:gd name="T65" fmla="*/ 9 h 21"/>
              <a:gd name="T66" fmla="*/ 30 w 45"/>
              <a:gd name="T67" fmla="*/ 11 h 21"/>
              <a:gd name="T68" fmla="*/ 28 w 45"/>
              <a:gd name="T69" fmla="*/ 12 h 21"/>
              <a:gd name="T70" fmla="*/ 26 w 45"/>
              <a:gd name="T71" fmla="*/ 14 h 21"/>
              <a:gd name="T72" fmla="*/ 25 w 45"/>
              <a:gd name="T73" fmla="*/ 17 h 21"/>
              <a:gd name="T74" fmla="*/ 25 w 45"/>
              <a:gd name="T7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1">
                <a:moveTo>
                  <a:pt x="0" y="3"/>
                </a:moveTo>
                <a:lnTo>
                  <a:pt x="5" y="3"/>
                </a:lnTo>
                <a:lnTo>
                  <a:pt x="10" y="4"/>
                </a:lnTo>
                <a:lnTo>
                  <a:pt x="12" y="5"/>
                </a:lnTo>
                <a:lnTo>
                  <a:pt x="14" y="9"/>
                </a:lnTo>
                <a:lnTo>
                  <a:pt x="15" y="12"/>
                </a:lnTo>
                <a:lnTo>
                  <a:pt x="15" y="14"/>
                </a:lnTo>
                <a:lnTo>
                  <a:pt x="16" y="16"/>
                </a:lnTo>
                <a:lnTo>
                  <a:pt x="16" y="18"/>
                </a:lnTo>
                <a:lnTo>
                  <a:pt x="17" y="15"/>
                </a:lnTo>
                <a:lnTo>
                  <a:pt x="18" y="12"/>
                </a:lnTo>
                <a:lnTo>
                  <a:pt x="18" y="9"/>
                </a:lnTo>
                <a:lnTo>
                  <a:pt x="17" y="5"/>
                </a:lnTo>
                <a:lnTo>
                  <a:pt x="14" y="2"/>
                </a:lnTo>
                <a:lnTo>
                  <a:pt x="12" y="0"/>
                </a:lnTo>
                <a:lnTo>
                  <a:pt x="16" y="1"/>
                </a:lnTo>
                <a:lnTo>
                  <a:pt x="19" y="5"/>
                </a:lnTo>
                <a:lnTo>
                  <a:pt x="20" y="8"/>
                </a:lnTo>
                <a:lnTo>
                  <a:pt x="21" y="11"/>
                </a:lnTo>
                <a:lnTo>
                  <a:pt x="20" y="14"/>
                </a:lnTo>
                <a:lnTo>
                  <a:pt x="20" y="16"/>
                </a:lnTo>
                <a:lnTo>
                  <a:pt x="22" y="13"/>
                </a:lnTo>
                <a:lnTo>
                  <a:pt x="24" y="10"/>
                </a:lnTo>
                <a:lnTo>
                  <a:pt x="27" y="7"/>
                </a:lnTo>
                <a:lnTo>
                  <a:pt x="32" y="6"/>
                </a:lnTo>
                <a:lnTo>
                  <a:pt x="36" y="5"/>
                </a:lnTo>
                <a:lnTo>
                  <a:pt x="39" y="6"/>
                </a:lnTo>
                <a:lnTo>
                  <a:pt x="42" y="6"/>
                </a:lnTo>
                <a:lnTo>
                  <a:pt x="44" y="7"/>
                </a:lnTo>
                <a:lnTo>
                  <a:pt x="41" y="7"/>
                </a:lnTo>
                <a:lnTo>
                  <a:pt x="39" y="8"/>
                </a:lnTo>
                <a:lnTo>
                  <a:pt x="36" y="8"/>
                </a:lnTo>
                <a:lnTo>
                  <a:pt x="32" y="9"/>
                </a:lnTo>
                <a:lnTo>
                  <a:pt x="30" y="11"/>
                </a:lnTo>
                <a:lnTo>
                  <a:pt x="28" y="12"/>
                </a:lnTo>
                <a:lnTo>
                  <a:pt x="26" y="14"/>
                </a:lnTo>
                <a:lnTo>
                  <a:pt x="25" y="17"/>
                </a:lnTo>
                <a:lnTo>
                  <a:pt x="25" y="2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0" name="Freeform 22"/>
          <p:cNvSpPr>
            <a:spLocks/>
          </p:cNvSpPr>
          <p:nvPr/>
        </p:nvSpPr>
        <p:spPr bwMode="auto">
          <a:xfrm>
            <a:off x="1347788" y="1590675"/>
            <a:ext cx="55562" cy="20638"/>
          </a:xfrm>
          <a:custGeom>
            <a:avLst/>
            <a:gdLst>
              <a:gd name="T0" fmla="*/ 33 w 35"/>
              <a:gd name="T1" fmla="*/ 3 h 13"/>
              <a:gd name="T2" fmla="*/ 34 w 35"/>
              <a:gd name="T3" fmla="*/ 5 h 13"/>
              <a:gd name="T4" fmla="*/ 34 w 35"/>
              <a:gd name="T5" fmla="*/ 8 h 13"/>
              <a:gd name="T6" fmla="*/ 32 w 35"/>
              <a:gd name="T7" fmla="*/ 10 h 13"/>
              <a:gd name="T8" fmla="*/ 29 w 35"/>
              <a:gd name="T9" fmla="*/ 10 h 13"/>
              <a:gd name="T10" fmla="*/ 23 w 35"/>
              <a:gd name="T11" fmla="*/ 9 h 13"/>
              <a:gd name="T12" fmla="*/ 18 w 35"/>
              <a:gd name="T13" fmla="*/ 8 h 13"/>
              <a:gd name="T14" fmla="*/ 13 w 35"/>
              <a:gd name="T15" fmla="*/ 8 h 13"/>
              <a:gd name="T16" fmla="*/ 8 w 35"/>
              <a:gd name="T17" fmla="*/ 11 h 13"/>
              <a:gd name="T18" fmla="*/ 4 w 35"/>
              <a:gd name="T19" fmla="*/ 12 h 13"/>
              <a:gd name="T20" fmla="*/ 0 w 35"/>
              <a:gd name="T21" fmla="*/ 10 h 13"/>
              <a:gd name="T22" fmla="*/ 0 w 35"/>
              <a:gd name="T23" fmla="*/ 7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5"/>
                </a:lnTo>
                <a:lnTo>
                  <a:pt x="34" y="8"/>
                </a:lnTo>
                <a:lnTo>
                  <a:pt x="32" y="10"/>
                </a:lnTo>
                <a:lnTo>
                  <a:pt x="29" y="10"/>
                </a:lnTo>
                <a:lnTo>
                  <a:pt x="23" y="9"/>
                </a:lnTo>
                <a:lnTo>
                  <a:pt x="18" y="8"/>
                </a:lnTo>
                <a:lnTo>
                  <a:pt x="13" y="8"/>
                </a:lnTo>
                <a:lnTo>
                  <a:pt x="8" y="11"/>
                </a:lnTo>
                <a:lnTo>
                  <a:pt x="4" y="12"/>
                </a:lnTo>
                <a:lnTo>
                  <a:pt x="0" y="10"/>
                </a:lnTo>
                <a:lnTo>
                  <a:pt x="0" y="7"/>
                </a:lnTo>
                <a:lnTo>
                  <a:pt x="2" y="4"/>
                </a:lnTo>
                <a:lnTo>
                  <a:pt x="7" y="2"/>
                </a:lnTo>
                <a:lnTo>
                  <a:pt x="14" y="0"/>
                </a:lnTo>
                <a:lnTo>
                  <a:pt x="21" y="0"/>
                </a:lnTo>
                <a:lnTo>
                  <a:pt x="28" y="1"/>
                </a:lnTo>
                <a:lnTo>
                  <a:pt x="33" y="3"/>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1" name="Freeform 23"/>
          <p:cNvSpPr>
            <a:spLocks/>
          </p:cNvSpPr>
          <p:nvPr/>
        </p:nvSpPr>
        <p:spPr bwMode="auto">
          <a:xfrm>
            <a:off x="1511300" y="1685925"/>
            <a:ext cx="236538" cy="349250"/>
          </a:xfrm>
          <a:custGeom>
            <a:avLst/>
            <a:gdLst>
              <a:gd name="T0" fmla="*/ 15 w 149"/>
              <a:gd name="T1" fmla="*/ 7 h 220"/>
              <a:gd name="T2" fmla="*/ 42 w 149"/>
              <a:gd name="T3" fmla="*/ 0 h 220"/>
              <a:gd name="T4" fmla="*/ 70 w 149"/>
              <a:gd name="T5" fmla="*/ 2 h 220"/>
              <a:gd name="T6" fmla="*/ 92 w 149"/>
              <a:gd name="T7" fmla="*/ 6 h 220"/>
              <a:gd name="T8" fmla="*/ 115 w 149"/>
              <a:gd name="T9" fmla="*/ 12 h 220"/>
              <a:gd name="T10" fmla="*/ 128 w 149"/>
              <a:gd name="T11" fmla="*/ 18 h 220"/>
              <a:gd name="T12" fmla="*/ 143 w 149"/>
              <a:gd name="T13" fmla="*/ 33 h 220"/>
              <a:gd name="T14" fmla="*/ 148 w 149"/>
              <a:gd name="T15" fmla="*/ 49 h 220"/>
              <a:gd name="T16" fmla="*/ 144 w 149"/>
              <a:gd name="T17" fmla="*/ 64 h 220"/>
              <a:gd name="T18" fmla="*/ 136 w 149"/>
              <a:gd name="T19" fmla="*/ 78 h 220"/>
              <a:gd name="T20" fmla="*/ 129 w 149"/>
              <a:gd name="T21" fmla="*/ 95 h 220"/>
              <a:gd name="T22" fmla="*/ 121 w 149"/>
              <a:gd name="T23" fmla="*/ 111 h 220"/>
              <a:gd name="T24" fmla="*/ 112 w 149"/>
              <a:gd name="T25" fmla="*/ 124 h 220"/>
              <a:gd name="T26" fmla="*/ 101 w 149"/>
              <a:gd name="T27" fmla="*/ 136 h 220"/>
              <a:gd name="T28" fmla="*/ 88 w 149"/>
              <a:gd name="T29" fmla="*/ 143 h 220"/>
              <a:gd name="T30" fmla="*/ 93 w 149"/>
              <a:gd name="T31" fmla="*/ 180 h 220"/>
              <a:gd name="T32" fmla="*/ 29 w 149"/>
              <a:gd name="T33" fmla="*/ 209 h 220"/>
              <a:gd name="T34" fmla="*/ 27 w 149"/>
              <a:gd name="T35" fmla="*/ 181 h 220"/>
              <a:gd name="T36" fmla="*/ 19 w 149"/>
              <a:gd name="T37" fmla="*/ 164 h 220"/>
              <a:gd name="T38" fmla="*/ 10 w 149"/>
              <a:gd name="T39" fmla="*/ 149 h 220"/>
              <a:gd name="T40" fmla="*/ 21 w 149"/>
              <a:gd name="T41" fmla="*/ 140 h 220"/>
              <a:gd name="T42" fmla="*/ 36 w 149"/>
              <a:gd name="T43" fmla="*/ 134 h 220"/>
              <a:gd name="T44" fmla="*/ 34 w 149"/>
              <a:gd name="T45" fmla="*/ 117 h 220"/>
              <a:gd name="T46" fmla="*/ 43 w 149"/>
              <a:gd name="T47" fmla="*/ 95 h 220"/>
              <a:gd name="T48" fmla="*/ 59 w 149"/>
              <a:gd name="T49" fmla="*/ 77 h 220"/>
              <a:gd name="T50" fmla="*/ 77 w 149"/>
              <a:gd name="T51" fmla="*/ 65 h 220"/>
              <a:gd name="T52" fmla="*/ 74 w 149"/>
              <a:gd name="T53" fmla="*/ 64 h 220"/>
              <a:gd name="T54" fmla="*/ 66 w 149"/>
              <a:gd name="T55" fmla="*/ 62 h 220"/>
              <a:gd name="T56" fmla="*/ 50 w 149"/>
              <a:gd name="T57" fmla="*/ 69 h 220"/>
              <a:gd name="T58" fmla="*/ 41 w 149"/>
              <a:gd name="T59" fmla="*/ 78 h 220"/>
              <a:gd name="T60" fmla="*/ 28 w 149"/>
              <a:gd name="T61" fmla="*/ 78 h 220"/>
              <a:gd name="T62" fmla="*/ 24 w 149"/>
              <a:gd name="T63" fmla="*/ 72 h 220"/>
              <a:gd name="T64" fmla="*/ 21 w 149"/>
              <a:gd name="T65" fmla="*/ 66 h 220"/>
              <a:gd name="T66" fmla="*/ 19 w 149"/>
              <a:gd name="T67" fmla="*/ 55 h 220"/>
              <a:gd name="T68" fmla="*/ 26 w 149"/>
              <a:gd name="T69" fmla="*/ 48 h 220"/>
              <a:gd name="T70" fmla="*/ 15 w 149"/>
              <a:gd name="T71" fmla="*/ 46 h 220"/>
              <a:gd name="T72" fmla="*/ 14 w 149"/>
              <a:gd name="T73" fmla="*/ 35 h 220"/>
              <a:gd name="T74" fmla="*/ 16 w 149"/>
              <a:gd name="T75" fmla="*/ 32 h 220"/>
              <a:gd name="T76" fmla="*/ 4 w 149"/>
              <a:gd name="T77" fmla="*/ 31 h 220"/>
              <a:gd name="T78" fmla="*/ 0 w 149"/>
              <a:gd name="T79" fmla="*/ 25 h 220"/>
              <a:gd name="T80" fmla="*/ 5 w 149"/>
              <a:gd name="T81" fmla="*/ 1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9" h="220">
                <a:moveTo>
                  <a:pt x="5" y="13"/>
                </a:moveTo>
                <a:lnTo>
                  <a:pt x="15" y="7"/>
                </a:lnTo>
                <a:lnTo>
                  <a:pt x="27" y="3"/>
                </a:lnTo>
                <a:lnTo>
                  <a:pt x="42" y="0"/>
                </a:lnTo>
                <a:lnTo>
                  <a:pt x="56" y="0"/>
                </a:lnTo>
                <a:lnTo>
                  <a:pt x="70" y="2"/>
                </a:lnTo>
                <a:lnTo>
                  <a:pt x="81" y="3"/>
                </a:lnTo>
                <a:lnTo>
                  <a:pt x="92" y="6"/>
                </a:lnTo>
                <a:lnTo>
                  <a:pt x="106" y="9"/>
                </a:lnTo>
                <a:lnTo>
                  <a:pt x="115" y="12"/>
                </a:lnTo>
                <a:lnTo>
                  <a:pt x="119" y="14"/>
                </a:lnTo>
                <a:lnTo>
                  <a:pt x="128" y="18"/>
                </a:lnTo>
                <a:lnTo>
                  <a:pt x="136" y="23"/>
                </a:lnTo>
                <a:lnTo>
                  <a:pt x="143" y="33"/>
                </a:lnTo>
                <a:lnTo>
                  <a:pt x="147" y="41"/>
                </a:lnTo>
                <a:lnTo>
                  <a:pt x="148" y="49"/>
                </a:lnTo>
                <a:lnTo>
                  <a:pt x="147" y="56"/>
                </a:lnTo>
                <a:lnTo>
                  <a:pt x="144" y="64"/>
                </a:lnTo>
                <a:lnTo>
                  <a:pt x="140" y="71"/>
                </a:lnTo>
                <a:lnTo>
                  <a:pt x="136" y="78"/>
                </a:lnTo>
                <a:lnTo>
                  <a:pt x="132" y="86"/>
                </a:lnTo>
                <a:lnTo>
                  <a:pt x="129" y="95"/>
                </a:lnTo>
                <a:lnTo>
                  <a:pt x="126" y="101"/>
                </a:lnTo>
                <a:lnTo>
                  <a:pt x="121" y="111"/>
                </a:lnTo>
                <a:lnTo>
                  <a:pt x="116" y="118"/>
                </a:lnTo>
                <a:lnTo>
                  <a:pt x="112" y="124"/>
                </a:lnTo>
                <a:lnTo>
                  <a:pt x="106" y="131"/>
                </a:lnTo>
                <a:lnTo>
                  <a:pt x="101" y="136"/>
                </a:lnTo>
                <a:lnTo>
                  <a:pt x="95" y="140"/>
                </a:lnTo>
                <a:lnTo>
                  <a:pt x="88" y="143"/>
                </a:lnTo>
                <a:lnTo>
                  <a:pt x="81" y="146"/>
                </a:lnTo>
                <a:lnTo>
                  <a:pt x="93" y="180"/>
                </a:lnTo>
                <a:lnTo>
                  <a:pt x="33" y="219"/>
                </a:lnTo>
                <a:lnTo>
                  <a:pt x="29" y="209"/>
                </a:lnTo>
                <a:lnTo>
                  <a:pt x="27" y="195"/>
                </a:lnTo>
                <a:lnTo>
                  <a:pt x="27" y="181"/>
                </a:lnTo>
                <a:lnTo>
                  <a:pt x="28" y="167"/>
                </a:lnTo>
                <a:lnTo>
                  <a:pt x="19" y="164"/>
                </a:lnTo>
                <a:lnTo>
                  <a:pt x="13" y="158"/>
                </a:lnTo>
                <a:lnTo>
                  <a:pt x="10" y="149"/>
                </a:lnTo>
                <a:lnTo>
                  <a:pt x="8" y="140"/>
                </a:lnTo>
                <a:lnTo>
                  <a:pt x="21" y="140"/>
                </a:lnTo>
                <a:lnTo>
                  <a:pt x="30" y="139"/>
                </a:lnTo>
                <a:lnTo>
                  <a:pt x="36" y="134"/>
                </a:lnTo>
                <a:lnTo>
                  <a:pt x="36" y="129"/>
                </a:lnTo>
                <a:lnTo>
                  <a:pt x="34" y="117"/>
                </a:lnTo>
                <a:lnTo>
                  <a:pt x="37" y="105"/>
                </a:lnTo>
                <a:lnTo>
                  <a:pt x="43" y="95"/>
                </a:lnTo>
                <a:lnTo>
                  <a:pt x="51" y="85"/>
                </a:lnTo>
                <a:lnTo>
                  <a:pt x="59" y="77"/>
                </a:lnTo>
                <a:lnTo>
                  <a:pt x="68" y="71"/>
                </a:lnTo>
                <a:lnTo>
                  <a:pt x="77" y="65"/>
                </a:lnTo>
                <a:lnTo>
                  <a:pt x="78" y="63"/>
                </a:lnTo>
                <a:lnTo>
                  <a:pt x="74" y="64"/>
                </a:lnTo>
                <a:lnTo>
                  <a:pt x="70" y="63"/>
                </a:lnTo>
                <a:lnTo>
                  <a:pt x="66" y="62"/>
                </a:lnTo>
                <a:lnTo>
                  <a:pt x="59" y="65"/>
                </a:lnTo>
                <a:lnTo>
                  <a:pt x="50" y="69"/>
                </a:lnTo>
                <a:lnTo>
                  <a:pt x="44" y="74"/>
                </a:lnTo>
                <a:lnTo>
                  <a:pt x="41" y="78"/>
                </a:lnTo>
                <a:lnTo>
                  <a:pt x="36" y="80"/>
                </a:lnTo>
                <a:lnTo>
                  <a:pt x="28" y="78"/>
                </a:lnTo>
                <a:lnTo>
                  <a:pt x="24" y="75"/>
                </a:lnTo>
                <a:lnTo>
                  <a:pt x="24" y="72"/>
                </a:lnTo>
                <a:lnTo>
                  <a:pt x="27" y="67"/>
                </a:lnTo>
                <a:lnTo>
                  <a:pt x="21" y="66"/>
                </a:lnTo>
                <a:lnTo>
                  <a:pt x="19" y="61"/>
                </a:lnTo>
                <a:lnTo>
                  <a:pt x="19" y="55"/>
                </a:lnTo>
                <a:lnTo>
                  <a:pt x="23" y="51"/>
                </a:lnTo>
                <a:lnTo>
                  <a:pt x="26" y="48"/>
                </a:lnTo>
                <a:lnTo>
                  <a:pt x="19" y="48"/>
                </a:lnTo>
                <a:lnTo>
                  <a:pt x="15" y="46"/>
                </a:lnTo>
                <a:lnTo>
                  <a:pt x="13" y="42"/>
                </a:lnTo>
                <a:lnTo>
                  <a:pt x="14" y="35"/>
                </a:lnTo>
                <a:lnTo>
                  <a:pt x="22" y="31"/>
                </a:lnTo>
                <a:lnTo>
                  <a:pt x="16" y="32"/>
                </a:lnTo>
                <a:lnTo>
                  <a:pt x="9" y="32"/>
                </a:lnTo>
                <a:lnTo>
                  <a:pt x="4" y="31"/>
                </a:lnTo>
                <a:lnTo>
                  <a:pt x="2" y="29"/>
                </a:lnTo>
                <a:lnTo>
                  <a:pt x="0" y="25"/>
                </a:lnTo>
                <a:lnTo>
                  <a:pt x="1" y="20"/>
                </a:lnTo>
                <a:lnTo>
                  <a:pt x="5"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2" name="Freeform 24"/>
          <p:cNvSpPr>
            <a:spLocks/>
          </p:cNvSpPr>
          <p:nvPr/>
        </p:nvSpPr>
        <p:spPr bwMode="auto">
          <a:xfrm>
            <a:off x="1570038" y="1903413"/>
            <a:ext cx="19050" cy="22225"/>
          </a:xfrm>
          <a:custGeom>
            <a:avLst/>
            <a:gdLst>
              <a:gd name="T0" fmla="*/ 0 w 12"/>
              <a:gd name="T1" fmla="*/ 0 h 14"/>
              <a:gd name="T2" fmla="*/ 3 w 12"/>
              <a:gd name="T3" fmla="*/ 6 h 14"/>
              <a:gd name="T4" fmla="*/ 5 w 12"/>
              <a:gd name="T5" fmla="*/ 9 h 14"/>
              <a:gd name="T6" fmla="*/ 11 w 12"/>
              <a:gd name="T7" fmla="*/ 13 h 14"/>
            </a:gdLst>
            <a:ahLst/>
            <a:cxnLst>
              <a:cxn ang="0">
                <a:pos x="T0" y="T1"/>
              </a:cxn>
              <a:cxn ang="0">
                <a:pos x="T2" y="T3"/>
              </a:cxn>
              <a:cxn ang="0">
                <a:pos x="T4" y="T5"/>
              </a:cxn>
              <a:cxn ang="0">
                <a:pos x="T6" y="T7"/>
              </a:cxn>
            </a:cxnLst>
            <a:rect l="0" t="0" r="r" b="b"/>
            <a:pathLst>
              <a:path w="12" h="14">
                <a:moveTo>
                  <a:pt x="0" y="0"/>
                </a:moveTo>
                <a:lnTo>
                  <a:pt x="3" y="6"/>
                </a:lnTo>
                <a:lnTo>
                  <a:pt x="5" y="9"/>
                </a:lnTo>
                <a:lnTo>
                  <a:pt x="11"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3" name="Freeform 25"/>
          <p:cNvSpPr>
            <a:spLocks/>
          </p:cNvSpPr>
          <p:nvPr/>
        </p:nvSpPr>
        <p:spPr bwMode="auto">
          <a:xfrm>
            <a:off x="1544638" y="1714500"/>
            <a:ext cx="120650" cy="22225"/>
          </a:xfrm>
          <a:custGeom>
            <a:avLst/>
            <a:gdLst>
              <a:gd name="T0" fmla="*/ 0 w 76"/>
              <a:gd name="T1" fmla="*/ 13 h 14"/>
              <a:gd name="T2" fmla="*/ 8 w 76"/>
              <a:gd name="T3" fmla="*/ 6 h 14"/>
              <a:gd name="T4" fmla="*/ 20 w 76"/>
              <a:gd name="T5" fmla="*/ 2 h 14"/>
              <a:gd name="T6" fmla="*/ 27 w 76"/>
              <a:gd name="T7" fmla="*/ 0 h 14"/>
              <a:gd name="T8" fmla="*/ 35 w 76"/>
              <a:gd name="T9" fmla="*/ 0 h 14"/>
              <a:gd name="T10" fmla="*/ 43 w 76"/>
              <a:gd name="T11" fmla="*/ 0 h 14"/>
              <a:gd name="T12" fmla="*/ 53 w 76"/>
              <a:gd name="T13" fmla="*/ 1 h 14"/>
              <a:gd name="T14" fmla="*/ 64 w 76"/>
              <a:gd name="T15" fmla="*/ 3 h 14"/>
              <a:gd name="T16" fmla="*/ 75 w 76"/>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
                <a:moveTo>
                  <a:pt x="0" y="13"/>
                </a:moveTo>
                <a:lnTo>
                  <a:pt x="8" y="6"/>
                </a:lnTo>
                <a:lnTo>
                  <a:pt x="20" y="2"/>
                </a:lnTo>
                <a:lnTo>
                  <a:pt x="27" y="0"/>
                </a:lnTo>
                <a:lnTo>
                  <a:pt x="35" y="0"/>
                </a:lnTo>
                <a:lnTo>
                  <a:pt x="43" y="0"/>
                </a:lnTo>
                <a:lnTo>
                  <a:pt x="53" y="1"/>
                </a:lnTo>
                <a:lnTo>
                  <a:pt x="64" y="3"/>
                </a:lnTo>
                <a:lnTo>
                  <a:pt x="7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4" name="Freeform 26"/>
          <p:cNvSpPr>
            <a:spLocks/>
          </p:cNvSpPr>
          <p:nvPr/>
        </p:nvSpPr>
        <p:spPr bwMode="auto">
          <a:xfrm>
            <a:off x="1555750" y="1736725"/>
            <a:ext cx="101600" cy="23813"/>
          </a:xfrm>
          <a:custGeom>
            <a:avLst/>
            <a:gdLst>
              <a:gd name="T0" fmla="*/ 0 w 64"/>
              <a:gd name="T1" fmla="*/ 14 h 15"/>
              <a:gd name="T2" fmla="*/ 7 w 64"/>
              <a:gd name="T3" fmla="*/ 9 h 15"/>
              <a:gd name="T4" fmla="*/ 14 w 64"/>
              <a:gd name="T5" fmla="*/ 5 h 15"/>
              <a:gd name="T6" fmla="*/ 23 w 64"/>
              <a:gd name="T7" fmla="*/ 1 h 15"/>
              <a:gd name="T8" fmla="*/ 30 w 64"/>
              <a:gd name="T9" fmla="*/ 0 h 15"/>
              <a:gd name="T10" fmla="*/ 39 w 64"/>
              <a:gd name="T11" fmla="*/ 1 h 15"/>
              <a:gd name="T12" fmla="*/ 48 w 64"/>
              <a:gd name="T13" fmla="*/ 2 h 15"/>
              <a:gd name="T14" fmla="*/ 56 w 64"/>
              <a:gd name="T15" fmla="*/ 5 h 15"/>
              <a:gd name="T16" fmla="*/ 63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0" y="14"/>
                </a:moveTo>
                <a:lnTo>
                  <a:pt x="7" y="9"/>
                </a:lnTo>
                <a:lnTo>
                  <a:pt x="14" y="5"/>
                </a:lnTo>
                <a:lnTo>
                  <a:pt x="23" y="1"/>
                </a:lnTo>
                <a:lnTo>
                  <a:pt x="30" y="0"/>
                </a:lnTo>
                <a:lnTo>
                  <a:pt x="39" y="1"/>
                </a:lnTo>
                <a:lnTo>
                  <a:pt x="48" y="2"/>
                </a:lnTo>
                <a:lnTo>
                  <a:pt x="56" y="5"/>
                </a:lnTo>
                <a:lnTo>
                  <a:pt x="63"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5" name="Freeform 27"/>
          <p:cNvSpPr>
            <a:spLocks/>
          </p:cNvSpPr>
          <p:nvPr/>
        </p:nvSpPr>
        <p:spPr bwMode="auto">
          <a:xfrm>
            <a:off x="1557338" y="1760538"/>
            <a:ext cx="80962" cy="30162"/>
          </a:xfrm>
          <a:custGeom>
            <a:avLst/>
            <a:gdLst>
              <a:gd name="T0" fmla="*/ 0 w 51"/>
              <a:gd name="T1" fmla="*/ 18 h 19"/>
              <a:gd name="T2" fmla="*/ 5 w 51"/>
              <a:gd name="T3" fmla="*/ 13 h 19"/>
              <a:gd name="T4" fmla="*/ 13 w 51"/>
              <a:gd name="T5" fmla="*/ 7 h 19"/>
              <a:gd name="T6" fmla="*/ 21 w 51"/>
              <a:gd name="T7" fmla="*/ 4 h 19"/>
              <a:gd name="T8" fmla="*/ 33 w 51"/>
              <a:gd name="T9" fmla="*/ 0 h 19"/>
              <a:gd name="T10" fmla="*/ 43 w 51"/>
              <a:gd name="T11" fmla="*/ 0 h 19"/>
              <a:gd name="T12" fmla="*/ 50 w 51"/>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51" h="19">
                <a:moveTo>
                  <a:pt x="0" y="18"/>
                </a:moveTo>
                <a:lnTo>
                  <a:pt x="5" y="13"/>
                </a:lnTo>
                <a:lnTo>
                  <a:pt x="13" y="7"/>
                </a:lnTo>
                <a:lnTo>
                  <a:pt x="21" y="4"/>
                </a:lnTo>
                <a:lnTo>
                  <a:pt x="33" y="0"/>
                </a:lnTo>
                <a:lnTo>
                  <a:pt x="43" y="0"/>
                </a:lnTo>
                <a:lnTo>
                  <a:pt x="5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6" name="Freeform 28"/>
          <p:cNvSpPr>
            <a:spLocks/>
          </p:cNvSpPr>
          <p:nvPr/>
        </p:nvSpPr>
        <p:spPr bwMode="auto">
          <a:xfrm>
            <a:off x="1509713" y="1711325"/>
            <a:ext cx="30162" cy="28575"/>
          </a:xfrm>
          <a:custGeom>
            <a:avLst/>
            <a:gdLst>
              <a:gd name="T0" fmla="*/ 3 w 19"/>
              <a:gd name="T1" fmla="*/ 0 h 18"/>
              <a:gd name="T2" fmla="*/ 1 w 19"/>
              <a:gd name="T3" fmla="*/ 4 h 18"/>
              <a:gd name="T4" fmla="*/ 0 w 19"/>
              <a:gd name="T5" fmla="*/ 10 h 18"/>
              <a:gd name="T6" fmla="*/ 4 w 19"/>
              <a:gd name="T7" fmla="*/ 15 h 18"/>
              <a:gd name="T8" fmla="*/ 11 w 19"/>
              <a:gd name="T9" fmla="*/ 17 h 18"/>
              <a:gd name="T10" fmla="*/ 18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3" y="0"/>
                </a:moveTo>
                <a:lnTo>
                  <a:pt x="1" y="4"/>
                </a:lnTo>
                <a:lnTo>
                  <a:pt x="0" y="10"/>
                </a:lnTo>
                <a:lnTo>
                  <a:pt x="4" y="15"/>
                </a:lnTo>
                <a:lnTo>
                  <a:pt x="11" y="17"/>
                </a:lnTo>
                <a:lnTo>
                  <a:pt x="18"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7" name="Freeform 29"/>
          <p:cNvSpPr>
            <a:spLocks/>
          </p:cNvSpPr>
          <p:nvPr/>
        </p:nvSpPr>
        <p:spPr bwMode="auto">
          <a:xfrm>
            <a:off x="1528763" y="1741488"/>
            <a:ext cx="19050" cy="23812"/>
          </a:xfrm>
          <a:custGeom>
            <a:avLst/>
            <a:gdLst>
              <a:gd name="T0" fmla="*/ 1 w 12"/>
              <a:gd name="T1" fmla="*/ 0 h 15"/>
              <a:gd name="T2" fmla="*/ 0 w 12"/>
              <a:gd name="T3" fmla="*/ 5 h 15"/>
              <a:gd name="T4" fmla="*/ 0 w 12"/>
              <a:gd name="T5" fmla="*/ 10 h 15"/>
              <a:gd name="T6" fmla="*/ 3 w 12"/>
              <a:gd name="T7" fmla="*/ 13 h 15"/>
              <a:gd name="T8" fmla="*/ 7 w 12"/>
              <a:gd name="T9" fmla="*/ 14 h 15"/>
              <a:gd name="T10" fmla="*/ 11 w 12"/>
              <a:gd name="T11" fmla="*/ 14 h 15"/>
            </a:gdLst>
            <a:ahLst/>
            <a:cxnLst>
              <a:cxn ang="0">
                <a:pos x="T0" y="T1"/>
              </a:cxn>
              <a:cxn ang="0">
                <a:pos x="T2" y="T3"/>
              </a:cxn>
              <a:cxn ang="0">
                <a:pos x="T4" y="T5"/>
              </a:cxn>
              <a:cxn ang="0">
                <a:pos x="T6" y="T7"/>
              </a:cxn>
              <a:cxn ang="0">
                <a:pos x="T8" y="T9"/>
              </a:cxn>
              <a:cxn ang="0">
                <a:pos x="T10" y="T11"/>
              </a:cxn>
            </a:cxnLst>
            <a:rect l="0" t="0" r="r" b="b"/>
            <a:pathLst>
              <a:path w="12" h="15">
                <a:moveTo>
                  <a:pt x="1" y="0"/>
                </a:moveTo>
                <a:lnTo>
                  <a:pt x="0" y="5"/>
                </a:lnTo>
                <a:lnTo>
                  <a:pt x="0" y="10"/>
                </a:lnTo>
                <a:lnTo>
                  <a:pt x="3" y="13"/>
                </a:lnTo>
                <a:lnTo>
                  <a:pt x="7" y="14"/>
                </a:lnTo>
                <a:lnTo>
                  <a:pt x="11" y="1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8" name="Freeform 30"/>
          <p:cNvSpPr>
            <a:spLocks/>
          </p:cNvSpPr>
          <p:nvPr/>
        </p:nvSpPr>
        <p:spPr bwMode="auto">
          <a:xfrm>
            <a:off x="1538288" y="1766888"/>
            <a:ext cx="39687" cy="49212"/>
          </a:xfrm>
          <a:custGeom>
            <a:avLst/>
            <a:gdLst>
              <a:gd name="T0" fmla="*/ 3 w 25"/>
              <a:gd name="T1" fmla="*/ 0 h 31"/>
              <a:gd name="T2" fmla="*/ 1 w 25"/>
              <a:gd name="T3" fmla="*/ 4 h 31"/>
              <a:gd name="T4" fmla="*/ 0 w 25"/>
              <a:gd name="T5" fmla="*/ 8 h 31"/>
              <a:gd name="T6" fmla="*/ 0 w 25"/>
              <a:gd name="T7" fmla="*/ 11 h 31"/>
              <a:gd name="T8" fmla="*/ 2 w 25"/>
              <a:gd name="T9" fmla="*/ 15 h 31"/>
              <a:gd name="T10" fmla="*/ 7 w 25"/>
              <a:gd name="T11" fmla="*/ 17 h 31"/>
              <a:gd name="T12" fmla="*/ 5 w 25"/>
              <a:gd name="T13" fmla="*/ 20 h 31"/>
              <a:gd name="T14" fmla="*/ 6 w 25"/>
              <a:gd name="T15" fmla="*/ 25 h 31"/>
              <a:gd name="T16" fmla="*/ 9 w 25"/>
              <a:gd name="T17" fmla="*/ 29 h 31"/>
              <a:gd name="T18" fmla="*/ 15 w 25"/>
              <a:gd name="T19" fmla="*/ 30 h 31"/>
              <a:gd name="T20" fmla="*/ 20 w 25"/>
              <a:gd name="T21" fmla="*/ 30 h 31"/>
              <a:gd name="T22" fmla="*/ 24 w 25"/>
              <a:gd name="T23"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1">
                <a:moveTo>
                  <a:pt x="3" y="0"/>
                </a:moveTo>
                <a:lnTo>
                  <a:pt x="1" y="4"/>
                </a:lnTo>
                <a:lnTo>
                  <a:pt x="0" y="8"/>
                </a:lnTo>
                <a:lnTo>
                  <a:pt x="0" y="11"/>
                </a:lnTo>
                <a:lnTo>
                  <a:pt x="2" y="15"/>
                </a:lnTo>
                <a:lnTo>
                  <a:pt x="7" y="17"/>
                </a:lnTo>
                <a:lnTo>
                  <a:pt x="5" y="20"/>
                </a:lnTo>
                <a:lnTo>
                  <a:pt x="6" y="25"/>
                </a:lnTo>
                <a:lnTo>
                  <a:pt x="9" y="29"/>
                </a:lnTo>
                <a:lnTo>
                  <a:pt x="15" y="30"/>
                </a:lnTo>
                <a:lnTo>
                  <a:pt x="20" y="30"/>
                </a:lnTo>
                <a:lnTo>
                  <a:pt x="24" y="2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9" name="Freeform 31"/>
          <p:cNvSpPr>
            <a:spLocks/>
          </p:cNvSpPr>
          <p:nvPr/>
        </p:nvSpPr>
        <p:spPr bwMode="auto">
          <a:xfrm>
            <a:off x="1517650" y="1684338"/>
            <a:ext cx="192088" cy="26987"/>
          </a:xfrm>
          <a:custGeom>
            <a:avLst/>
            <a:gdLst>
              <a:gd name="T0" fmla="*/ 0 w 121"/>
              <a:gd name="T1" fmla="*/ 14 h 17"/>
              <a:gd name="T2" fmla="*/ 5 w 121"/>
              <a:gd name="T3" fmla="*/ 10 h 17"/>
              <a:gd name="T4" fmla="*/ 14 w 121"/>
              <a:gd name="T5" fmla="*/ 6 h 17"/>
              <a:gd name="T6" fmla="*/ 24 w 121"/>
              <a:gd name="T7" fmla="*/ 3 h 17"/>
              <a:gd name="T8" fmla="*/ 32 w 121"/>
              <a:gd name="T9" fmla="*/ 1 h 17"/>
              <a:gd name="T10" fmla="*/ 41 w 121"/>
              <a:gd name="T11" fmla="*/ 0 h 17"/>
              <a:gd name="T12" fmla="*/ 50 w 121"/>
              <a:gd name="T13" fmla="*/ 0 h 17"/>
              <a:gd name="T14" fmla="*/ 59 w 121"/>
              <a:gd name="T15" fmla="*/ 0 h 17"/>
              <a:gd name="T16" fmla="*/ 68 w 121"/>
              <a:gd name="T17" fmla="*/ 2 h 17"/>
              <a:gd name="T18" fmla="*/ 78 w 121"/>
              <a:gd name="T19" fmla="*/ 4 h 17"/>
              <a:gd name="T20" fmla="*/ 87 w 121"/>
              <a:gd name="T21" fmla="*/ 5 h 17"/>
              <a:gd name="T22" fmla="*/ 96 w 121"/>
              <a:gd name="T23" fmla="*/ 8 h 17"/>
              <a:gd name="T24" fmla="*/ 101 w 121"/>
              <a:gd name="T25" fmla="*/ 9 h 17"/>
              <a:gd name="T26" fmla="*/ 108 w 121"/>
              <a:gd name="T27" fmla="*/ 11 h 17"/>
              <a:gd name="T28" fmla="*/ 114 w 121"/>
              <a:gd name="T29" fmla="*/ 13 h 17"/>
              <a:gd name="T30" fmla="*/ 120 w 121"/>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7">
                <a:moveTo>
                  <a:pt x="0" y="14"/>
                </a:moveTo>
                <a:lnTo>
                  <a:pt x="5" y="10"/>
                </a:lnTo>
                <a:lnTo>
                  <a:pt x="14" y="6"/>
                </a:lnTo>
                <a:lnTo>
                  <a:pt x="24" y="3"/>
                </a:lnTo>
                <a:lnTo>
                  <a:pt x="32" y="1"/>
                </a:lnTo>
                <a:lnTo>
                  <a:pt x="41" y="0"/>
                </a:lnTo>
                <a:lnTo>
                  <a:pt x="50" y="0"/>
                </a:lnTo>
                <a:lnTo>
                  <a:pt x="59" y="0"/>
                </a:lnTo>
                <a:lnTo>
                  <a:pt x="68" y="2"/>
                </a:lnTo>
                <a:lnTo>
                  <a:pt x="78" y="4"/>
                </a:lnTo>
                <a:lnTo>
                  <a:pt x="87" y="5"/>
                </a:lnTo>
                <a:lnTo>
                  <a:pt x="96" y="8"/>
                </a:lnTo>
                <a:lnTo>
                  <a:pt x="101" y="9"/>
                </a:lnTo>
                <a:lnTo>
                  <a:pt x="108" y="11"/>
                </a:lnTo>
                <a:lnTo>
                  <a:pt x="114" y="13"/>
                </a:lnTo>
                <a:lnTo>
                  <a:pt x="12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0" name="Freeform 32"/>
          <p:cNvSpPr>
            <a:spLocks/>
          </p:cNvSpPr>
          <p:nvPr/>
        </p:nvSpPr>
        <p:spPr bwMode="auto">
          <a:xfrm>
            <a:off x="1595438" y="1784350"/>
            <a:ext cx="36512" cy="30163"/>
          </a:xfrm>
          <a:custGeom>
            <a:avLst/>
            <a:gdLst>
              <a:gd name="T0" fmla="*/ 8 w 23"/>
              <a:gd name="T1" fmla="*/ 0 h 19"/>
              <a:gd name="T2" fmla="*/ 11 w 23"/>
              <a:gd name="T3" fmla="*/ 2 h 19"/>
              <a:gd name="T4" fmla="*/ 15 w 23"/>
              <a:gd name="T5" fmla="*/ 3 h 19"/>
              <a:gd name="T6" fmla="*/ 19 w 23"/>
              <a:gd name="T7" fmla="*/ 3 h 19"/>
              <a:gd name="T8" fmla="*/ 22 w 23"/>
              <a:gd name="T9" fmla="*/ 3 h 19"/>
              <a:gd name="T10" fmla="*/ 18 w 23"/>
              <a:gd name="T11" fmla="*/ 5 h 19"/>
              <a:gd name="T12" fmla="*/ 14 w 23"/>
              <a:gd name="T13" fmla="*/ 7 h 19"/>
              <a:gd name="T14" fmla="*/ 9 w 23"/>
              <a:gd name="T15" fmla="*/ 10 h 19"/>
              <a:gd name="T16" fmla="*/ 5 w 23"/>
              <a:gd name="T17" fmla="*/ 13 h 19"/>
              <a:gd name="T18" fmla="*/ 0 w 23"/>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9">
                <a:moveTo>
                  <a:pt x="8" y="0"/>
                </a:moveTo>
                <a:lnTo>
                  <a:pt x="11" y="2"/>
                </a:lnTo>
                <a:lnTo>
                  <a:pt x="15" y="3"/>
                </a:lnTo>
                <a:lnTo>
                  <a:pt x="19" y="3"/>
                </a:lnTo>
                <a:lnTo>
                  <a:pt x="22" y="3"/>
                </a:lnTo>
                <a:lnTo>
                  <a:pt x="18" y="5"/>
                </a:lnTo>
                <a:lnTo>
                  <a:pt x="14" y="7"/>
                </a:lnTo>
                <a:lnTo>
                  <a:pt x="9" y="10"/>
                </a:lnTo>
                <a:lnTo>
                  <a:pt x="5" y="13"/>
                </a:lnTo>
                <a:lnTo>
                  <a:pt x="0"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1" name="Oval 33"/>
          <p:cNvSpPr>
            <a:spLocks noChangeArrowheads="1"/>
          </p:cNvSpPr>
          <p:nvPr/>
        </p:nvSpPr>
        <p:spPr bwMode="auto">
          <a:xfrm>
            <a:off x="1476375" y="1876425"/>
            <a:ext cx="9525" cy="7938"/>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2" name="Freeform 34"/>
          <p:cNvSpPr>
            <a:spLocks/>
          </p:cNvSpPr>
          <p:nvPr/>
        </p:nvSpPr>
        <p:spPr bwMode="auto">
          <a:xfrm>
            <a:off x="7364413" y="1841500"/>
            <a:ext cx="673100" cy="422275"/>
          </a:xfrm>
          <a:custGeom>
            <a:avLst/>
            <a:gdLst>
              <a:gd name="T0" fmla="*/ 348 w 424"/>
              <a:gd name="T1" fmla="*/ 265 h 266"/>
              <a:gd name="T2" fmla="*/ 378 w 424"/>
              <a:gd name="T3" fmla="*/ 230 h 266"/>
              <a:gd name="T4" fmla="*/ 406 w 424"/>
              <a:gd name="T5" fmla="*/ 198 h 266"/>
              <a:gd name="T6" fmla="*/ 421 w 424"/>
              <a:gd name="T7" fmla="*/ 179 h 266"/>
              <a:gd name="T8" fmla="*/ 423 w 424"/>
              <a:gd name="T9" fmla="*/ 167 h 266"/>
              <a:gd name="T10" fmla="*/ 416 w 424"/>
              <a:gd name="T11" fmla="*/ 150 h 266"/>
              <a:gd name="T12" fmla="*/ 395 w 424"/>
              <a:gd name="T13" fmla="*/ 120 h 266"/>
              <a:gd name="T14" fmla="*/ 377 w 424"/>
              <a:gd name="T15" fmla="*/ 97 h 266"/>
              <a:gd name="T16" fmla="*/ 363 w 424"/>
              <a:gd name="T17" fmla="*/ 75 h 266"/>
              <a:gd name="T18" fmla="*/ 356 w 424"/>
              <a:gd name="T19" fmla="*/ 60 h 266"/>
              <a:gd name="T20" fmla="*/ 353 w 424"/>
              <a:gd name="T21" fmla="*/ 47 h 266"/>
              <a:gd name="T22" fmla="*/ 351 w 424"/>
              <a:gd name="T23" fmla="*/ 30 h 266"/>
              <a:gd name="T24" fmla="*/ 348 w 424"/>
              <a:gd name="T25" fmla="*/ 18 h 266"/>
              <a:gd name="T26" fmla="*/ 340 w 424"/>
              <a:gd name="T27" fmla="*/ 9 h 266"/>
              <a:gd name="T28" fmla="*/ 328 w 424"/>
              <a:gd name="T29" fmla="*/ 7 h 266"/>
              <a:gd name="T30" fmla="*/ 310 w 424"/>
              <a:gd name="T31" fmla="*/ 8 h 266"/>
              <a:gd name="T32" fmla="*/ 301 w 424"/>
              <a:gd name="T33" fmla="*/ 9 h 266"/>
              <a:gd name="T34" fmla="*/ 289 w 424"/>
              <a:gd name="T35" fmla="*/ 7 h 266"/>
              <a:gd name="T36" fmla="*/ 275 w 424"/>
              <a:gd name="T37" fmla="*/ 0 h 266"/>
              <a:gd name="T38" fmla="*/ 243 w 424"/>
              <a:gd name="T39" fmla="*/ 12 h 266"/>
              <a:gd name="T40" fmla="*/ 218 w 424"/>
              <a:gd name="T41" fmla="*/ 13 h 266"/>
              <a:gd name="T42" fmla="*/ 173 w 424"/>
              <a:gd name="T43" fmla="*/ 28 h 266"/>
              <a:gd name="T44" fmla="*/ 122 w 424"/>
              <a:gd name="T45" fmla="*/ 37 h 266"/>
              <a:gd name="T46" fmla="*/ 90 w 424"/>
              <a:gd name="T47" fmla="*/ 27 h 266"/>
              <a:gd name="T48" fmla="*/ 67 w 424"/>
              <a:gd name="T49" fmla="*/ 24 h 266"/>
              <a:gd name="T50" fmla="*/ 54 w 424"/>
              <a:gd name="T51" fmla="*/ 25 h 266"/>
              <a:gd name="T52" fmla="*/ 45 w 424"/>
              <a:gd name="T53" fmla="*/ 28 h 266"/>
              <a:gd name="T54" fmla="*/ 39 w 424"/>
              <a:gd name="T55" fmla="*/ 31 h 266"/>
              <a:gd name="T56" fmla="*/ 34 w 424"/>
              <a:gd name="T57" fmla="*/ 37 h 266"/>
              <a:gd name="T58" fmla="*/ 32 w 424"/>
              <a:gd name="T59" fmla="*/ 45 h 266"/>
              <a:gd name="T60" fmla="*/ 33 w 424"/>
              <a:gd name="T61" fmla="*/ 56 h 266"/>
              <a:gd name="T62" fmla="*/ 34 w 424"/>
              <a:gd name="T63" fmla="*/ 67 h 266"/>
              <a:gd name="T64" fmla="*/ 36 w 424"/>
              <a:gd name="T65" fmla="*/ 79 h 266"/>
              <a:gd name="T66" fmla="*/ 36 w 424"/>
              <a:gd name="T67" fmla="*/ 94 h 266"/>
              <a:gd name="T68" fmla="*/ 35 w 424"/>
              <a:gd name="T69" fmla="*/ 105 h 266"/>
              <a:gd name="T70" fmla="*/ 31 w 424"/>
              <a:gd name="T71" fmla="*/ 118 h 266"/>
              <a:gd name="T72" fmla="*/ 26 w 424"/>
              <a:gd name="T73" fmla="*/ 134 h 266"/>
              <a:gd name="T74" fmla="*/ 13 w 424"/>
              <a:gd name="T75" fmla="*/ 164 h 266"/>
              <a:gd name="T76" fmla="*/ 0 w 424"/>
              <a:gd name="T77" fmla="*/ 196 h 266"/>
              <a:gd name="T78" fmla="*/ 4 w 424"/>
              <a:gd name="T79" fmla="*/ 235 h 266"/>
              <a:gd name="T80" fmla="*/ 21 w 424"/>
              <a:gd name="T81" fmla="*/ 264 h 266"/>
              <a:gd name="T82" fmla="*/ 348 w 424"/>
              <a:gd name="T83" fmla="*/ 26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4" h="266">
                <a:moveTo>
                  <a:pt x="348" y="265"/>
                </a:moveTo>
                <a:lnTo>
                  <a:pt x="378" y="230"/>
                </a:lnTo>
                <a:lnTo>
                  <a:pt x="406" y="198"/>
                </a:lnTo>
                <a:lnTo>
                  <a:pt x="421" y="179"/>
                </a:lnTo>
                <a:lnTo>
                  <a:pt x="423" y="167"/>
                </a:lnTo>
                <a:lnTo>
                  <a:pt x="416" y="150"/>
                </a:lnTo>
                <a:lnTo>
                  <a:pt x="395" y="120"/>
                </a:lnTo>
                <a:lnTo>
                  <a:pt x="377" y="97"/>
                </a:lnTo>
                <a:lnTo>
                  <a:pt x="363" y="75"/>
                </a:lnTo>
                <a:lnTo>
                  <a:pt x="356" y="60"/>
                </a:lnTo>
                <a:lnTo>
                  <a:pt x="353" y="47"/>
                </a:lnTo>
                <a:lnTo>
                  <a:pt x="351" y="30"/>
                </a:lnTo>
                <a:lnTo>
                  <a:pt x="348" y="18"/>
                </a:lnTo>
                <a:lnTo>
                  <a:pt x="340" y="9"/>
                </a:lnTo>
                <a:lnTo>
                  <a:pt x="328" y="7"/>
                </a:lnTo>
                <a:lnTo>
                  <a:pt x="310" y="8"/>
                </a:lnTo>
                <a:lnTo>
                  <a:pt x="301" y="9"/>
                </a:lnTo>
                <a:lnTo>
                  <a:pt x="289" y="7"/>
                </a:lnTo>
                <a:lnTo>
                  <a:pt x="275" y="0"/>
                </a:lnTo>
                <a:lnTo>
                  <a:pt x="243" y="12"/>
                </a:lnTo>
                <a:lnTo>
                  <a:pt x="218" y="13"/>
                </a:lnTo>
                <a:lnTo>
                  <a:pt x="173" y="28"/>
                </a:lnTo>
                <a:lnTo>
                  <a:pt x="122" y="37"/>
                </a:lnTo>
                <a:lnTo>
                  <a:pt x="90" y="27"/>
                </a:lnTo>
                <a:lnTo>
                  <a:pt x="67" y="24"/>
                </a:lnTo>
                <a:lnTo>
                  <a:pt x="54" y="25"/>
                </a:lnTo>
                <a:lnTo>
                  <a:pt x="45" y="28"/>
                </a:lnTo>
                <a:lnTo>
                  <a:pt x="39" y="31"/>
                </a:lnTo>
                <a:lnTo>
                  <a:pt x="34" y="37"/>
                </a:lnTo>
                <a:lnTo>
                  <a:pt x="32" y="45"/>
                </a:lnTo>
                <a:lnTo>
                  <a:pt x="33" y="56"/>
                </a:lnTo>
                <a:lnTo>
                  <a:pt x="34" y="67"/>
                </a:lnTo>
                <a:lnTo>
                  <a:pt x="36" y="79"/>
                </a:lnTo>
                <a:lnTo>
                  <a:pt x="36" y="94"/>
                </a:lnTo>
                <a:lnTo>
                  <a:pt x="35" y="105"/>
                </a:lnTo>
                <a:lnTo>
                  <a:pt x="31" y="118"/>
                </a:lnTo>
                <a:lnTo>
                  <a:pt x="26" y="134"/>
                </a:lnTo>
                <a:lnTo>
                  <a:pt x="13" y="164"/>
                </a:lnTo>
                <a:lnTo>
                  <a:pt x="0" y="196"/>
                </a:lnTo>
                <a:lnTo>
                  <a:pt x="4" y="235"/>
                </a:lnTo>
                <a:lnTo>
                  <a:pt x="21" y="264"/>
                </a:lnTo>
                <a:lnTo>
                  <a:pt x="348" y="265"/>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3" name="Freeform 35"/>
          <p:cNvSpPr>
            <a:spLocks/>
          </p:cNvSpPr>
          <p:nvPr/>
        </p:nvSpPr>
        <p:spPr bwMode="auto">
          <a:xfrm>
            <a:off x="7681913" y="1836738"/>
            <a:ext cx="139700" cy="155575"/>
          </a:xfrm>
          <a:custGeom>
            <a:avLst/>
            <a:gdLst>
              <a:gd name="T0" fmla="*/ 75 w 88"/>
              <a:gd name="T1" fmla="*/ 0 h 98"/>
              <a:gd name="T2" fmla="*/ 81 w 88"/>
              <a:gd name="T3" fmla="*/ 23 h 98"/>
              <a:gd name="T4" fmla="*/ 87 w 88"/>
              <a:gd name="T5" fmla="*/ 56 h 98"/>
              <a:gd name="T6" fmla="*/ 85 w 88"/>
              <a:gd name="T7" fmla="*/ 97 h 98"/>
              <a:gd name="T8" fmla="*/ 73 w 88"/>
              <a:gd name="T9" fmla="*/ 83 h 98"/>
              <a:gd name="T10" fmla="*/ 60 w 88"/>
              <a:gd name="T11" fmla="*/ 70 h 98"/>
              <a:gd name="T12" fmla="*/ 40 w 88"/>
              <a:gd name="T13" fmla="*/ 50 h 98"/>
              <a:gd name="T14" fmla="*/ 20 w 88"/>
              <a:gd name="T15" fmla="*/ 71 h 98"/>
              <a:gd name="T16" fmla="*/ 0 w 88"/>
              <a:gd name="T17" fmla="*/ 92 h 98"/>
              <a:gd name="T18" fmla="*/ 7 w 88"/>
              <a:gd name="T19" fmla="*/ 68 h 98"/>
              <a:gd name="T20" fmla="*/ 8 w 88"/>
              <a:gd name="T21" fmla="*/ 39 h 98"/>
              <a:gd name="T22" fmla="*/ 21 w 88"/>
              <a:gd name="T23" fmla="*/ 12 h 98"/>
              <a:gd name="T24" fmla="*/ 22 w 88"/>
              <a:gd name="T25" fmla="*/ 24 h 98"/>
              <a:gd name="T26" fmla="*/ 38 w 88"/>
              <a:gd name="T27" fmla="*/ 32 h 98"/>
              <a:gd name="T28" fmla="*/ 62 w 88"/>
              <a:gd name="T29" fmla="*/ 19 h 98"/>
              <a:gd name="T30" fmla="*/ 75 w 88"/>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98">
                <a:moveTo>
                  <a:pt x="75" y="0"/>
                </a:moveTo>
                <a:lnTo>
                  <a:pt x="81" y="23"/>
                </a:lnTo>
                <a:lnTo>
                  <a:pt x="87" y="56"/>
                </a:lnTo>
                <a:lnTo>
                  <a:pt x="85" y="97"/>
                </a:lnTo>
                <a:lnTo>
                  <a:pt x="73" y="83"/>
                </a:lnTo>
                <a:lnTo>
                  <a:pt x="60" y="70"/>
                </a:lnTo>
                <a:lnTo>
                  <a:pt x="40" y="50"/>
                </a:lnTo>
                <a:lnTo>
                  <a:pt x="20" y="71"/>
                </a:lnTo>
                <a:lnTo>
                  <a:pt x="0" y="92"/>
                </a:lnTo>
                <a:lnTo>
                  <a:pt x="7" y="68"/>
                </a:lnTo>
                <a:lnTo>
                  <a:pt x="8" y="39"/>
                </a:lnTo>
                <a:lnTo>
                  <a:pt x="21" y="12"/>
                </a:lnTo>
                <a:lnTo>
                  <a:pt x="22" y="24"/>
                </a:lnTo>
                <a:lnTo>
                  <a:pt x="38" y="32"/>
                </a:lnTo>
                <a:lnTo>
                  <a:pt x="62" y="19"/>
                </a:lnTo>
                <a:lnTo>
                  <a:pt x="75"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4" name="Freeform 36"/>
          <p:cNvSpPr>
            <a:spLocks/>
          </p:cNvSpPr>
          <p:nvPr/>
        </p:nvSpPr>
        <p:spPr bwMode="auto">
          <a:xfrm>
            <a:off x="7700963" y="1889125"/>
            <a:ext cx="98425" cy="371475"/>
          </a:xfrm>
          <a:custGeom>
            <a:avLst/>
            <a:gdLst>
              <a:gd name="T0" fmla="*/ 45 w 62"/>
              <a:gd name="T1" fmla="*/ 16 h 234"/>
              <a:gd name="T2" fmla="*/ 26 w 62"/>
              <a:gd name="T3" fmla="*/ 0 h 234"/>
              <a:gd name="T4" fmla="*/ 13 w 62"/>
              <a:gd name="T5" fmla="*/ 18 h 234"/>
              <a:gd name="T6" fmla="*/ 23 w 62"/>
              <a:gd name="T7" fmla="*/ 45 h 234"/>
              <a:gd name="T8" fmla="*/ 11 w 62"/>
              <a:gd name="T9" fmla="*/ 76 h 234"/>
              <a:gd name="T10" fmla="*/ 0 w 62"/>
              <a:gd name="T11" fmla="*/ 97 h 234"/>
              <a:gd name="T12" fmla="*/ 11 w 62"/>
              <a:gd name="T13" fmla="*/ 151 h 234"/>
              <a:gd name="T14" fmla="*/ 23 w 62"/>
              <a:gd name="T15" fmla="*/ 233 h 234"/>
              <a:gd name="T16" fmla="*/ 38 w 62"/>
              <a:gd name="T17" fmla="*/ 233 h 234"/>
              <a:gd name="T18" fmla="*/ 54 w 62"/>
              <a:gd name="T19" fmla="*/ 151 h 234"/>
              <a:gd name="T20" fmla="*/ 61 w 62"/>
              <a:gd name="T21" fmla="*/ 96 h 234"/>
              <a:gd name="T22" fmla="*/ 52 w 62"/>
              <a:gd name="T23" fmla="*/ 75 h 234"/>
              <a:gd name="T24" fmla="*/ 37 w 62"/>
              <a:gd name="T25" fmla="*/ 44 h 234"/>
              <a:gd name="T26" fmla="*/ 45 w 62"/>
              <a:gd name="T27" fmla="*/ 1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4">
                <a:moveTo>
                  <a:pt x="45" y="16"/>
                </a:moveTo>
                <a:lnTo>
                  <a:pt x="26" y="0"/>
                </a:lnTo>
                <a:lnTo>
                  <a:pt x="13" y="18"/>
                </a:lnTo>
                <a:lnTo>
                  <a:pt x="23" y="45"/>
                </a:lnTo>
                <a:lnTo>
                  <a:pt x="11" y="76"/>
                </a:lnTo>
                <a:lnTo>
                  <a:pt x="0" y="97"/>
                </a:lnTo>
                <a:lnTo>
                  <a:pt x="11" y="151"/>
                </a:lnTo>
                <a:lnTo>
                  <a:pt x="23" y="233"/>
                </a:lnTo>
                <a:lnTo>
                  <a:pt x="38" y="233"/>
                </a:lnTo>
                <a:lnTo>
                  <a:pt x="54" y="151"/>
                </a:lnTo>
                <a:lnTo>
                  <a:pt x="61" y="96"/>
                </a:lnTo>
                <a:lnTo>
                  <a:pt x="52" y="75"/>
                </a:lnTo>
                <a:lnTo>
                  <a:pt x="37" y="44"/>
                </a:lnTo>
                <a:lnTo>
                  <a:pt x="45" y="16"/>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5" name="Freeform 37"/>
          <p:cNvSpPr>
            <a:spLocks/>
          </p:cNvSpPr>
          <p:nvPr/>
        </p:nvSpPr>
        <p:spPr bwMode="auto">
          <a:xfrm>
            <a:off x="7459663" y="1936750"/>
            <a:ext cx="14287" cy="38100"/>
          </a:xfrm>
          <a:custGeom>
            <a:avLst/>
            <a:gdLst>
              <a:gd name="T0" fmla="*/ 2 w 9"/>
              <a:gd name="T1" fmla="*/ 0 h 24"/>
              <a:gd name="T2" fmla="*/ 0 w 9"/>
              <a:gd name="T3" fmla="*/ 4 h 24"/>
              <a:gd name="T4" fmla="*/ 1 w 9"/>
              <a:gd name="T5" fmla="*/ 11 h 24"/>
              <a:gd name="T6" fmla="*/ 4 w 9"/>
              <a:gd name="T7" fmla="*/ 18 h 24"/>
              <a:gd name="T8" fmla="*/ 8 w 9"/>
              <a:gd name="T9" fmla="*/ 23 h 24"/>
            </a:gdLst>
            <a:ahLst/>
            <a:cxnLst>
              <a:cxn ang="0">
                <a:pos x="T0" y="T1"/>
              </a:cxn>
              <a:cxn ang="0">
                <a:pos x="T2" y="T3"/>
              </a:cxn>
              <a:cxn ang="0">
                <a:pos x="T4" y="T5"/>
              </a:cxn>
              <a:cxn ang="0">
                <a:pos x="T6" y="T7"/>
              </a:cxn>
              <a:cxn ang="0">
                <a:pos x="T8" y="T9"/>
              </a:cxn>
            </a:cxnLst>
            <a:rect l="0" t="0" r="r" b="b"/>
            <a:pathLst>
              <a:path w="9" h="24">
                <a:moveTo>
                  <a:pt x="2" y="0"/>
                </a:moveTo>
                <a:lnTo>
                  <a:pt x="0" y="4"/>
                </a:lnTo>
                <a:lnTo>
                  <a:pt x="1" y="11"/>
                </a:lnTo>
                <a:lnTo>
                  <a:pt x="4" y="18"/>
                </a:lnTo>
                <a:lnTo>
                  <a:pt x="8" y="2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6" name="Freeform 38"/>
          <p:cNvSpPr>
            <a:spLocks/>
          </p:cNvSpPr>
          <p:nvPr/>
        </p:nvSpPr>
        <p:spPr bwMode="auto">
          <a:xfrm>
            <a:off x="7400925" y="1970088"/>
            <a:ext cx="187325" cy="117475"/>
          </a:xfrm>
          <a:custGeom>
            <a:avLst/>
            <a:gdLst>
              <a:gd name="T0" fmla="*/ 104 w 118"/>
              <a:gd name="T1" fmla="*/ 58 h 74"/>
              <a:gd name="T2" fmla="*/ 117 w 118"/>
              <a:gd name="T3" fmla="*/ 45 h 74"/>
              <a:gd name="T4" fmla="*/ 50 w 118"/>
              <a:gd name="T5" fmla="*/ 0 h 74"/>
              <a:gd name="T6" fmla="*/ 0 w 118"/>
              <a:gd name="T7" fmla="*/ 73 h 74"/>
            </a:gdLst>
            <a:ahLst/>
            <a:cxnLst>
              <a:cxn ang="0">
                <a:pos x="T0" y="T1"/>
              </a:cxn>
              <a:cxn ang="0">
                <a:pos x="T2" y="T3"/>
              </a:cxn>
              <a:cxn ang="0">
                <a:pos x="T4" y="T5"/>
              </a:cxn>
              <a:cxn ang="0">
                <a:pos x="T6" y="T7"/>
              </a:cxn>
            </a:cxnLst>
            <a:rect l="0" t="0" r="r" b="b"/>
            <a:pathLst>
              <a:path w="118" h="74">
                <a:moveTo>
                  <a:pt x="104" y="58"/>
                </a:moveTo>
                <a:lnTo>
                  <a:pt x="117" y="45"/>
                </a:lnTo>
                <a:lnTo>
                  <a:pt x="50" y="0"/>
                </a:lnTo>
                <a:lnTo>
                  <a:pt x="0" y="7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7" name="Freeform 39"/>
          <p:cNvSpPr>
            <a:spLocks/>
          </p:cNvSpPr>
          <p:nvPr/>
        </p:nvSpPr>
        <p:spPr bwMode="auto">
          <a:xfrm>
            <a:off x="7824788" y="2019300"/>
            <a:ext cx="84137" cy="152400"/>
          </a:xfrm>
          <a:custGeom>
            <a:avLst/>
            <a:gdLst>
              <a:gd name="T0" fmla="*/ 0 w 53"/>
              <a:gd name="T1" fmla="*/ 0 h 96"/>
              <a:gd name="T2" fmla="*/ 8 w 53"/>
              <a:gd name="T3" fmla="*/ 20 h 96"/>
              <a:gd name="T4" fmla="*/ 21 w 53"/>
              <a:gd name="T5" fmla="*/ 37 h 96"/>
              <a:gd name="T6" fmla="*/ 39 w 53"/>
              <a:gd name="T7" fmla="*/ 51 h 96"/>
              <a:gd name="T8" fmla="*/ 52 w 53"/>
              <a:gd name="T9" fmla="*/ 60 h 96"/>
              <a:gd name="T10" fmla="*/ 41 w 53"/>
              <a:gd name="T11" fmla="*/ 66 h 96"/>
              <a:gd name="T12" fmla="*/ 31 w 53"/>
              <a:gd name="T13" fmla="*/ 73 h 96"/>
              <a:gd name="T14" fmla="*/ 24 w 53"/>
              <a:gd name="T15" fmla="*/ 84 h 96"/>
              <a:gd name="T16" fmla="*/ 16 w 53"/>
              <a:gd name="T1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6">
                <a:moveTo>
                  <a:pt x="0" y="0"/>
                </a:moveTo>
                <a:lnTo>
                  <a:pt x="8" y="20"/>
                </a:lnTo>
                <a:lnTo>
                  <a:pt x="21" y="37"/>
                </a:lnTo>
                <a:lnTo>
                  <a:pt x="39" y="51"/>
                </a:lnTo>
                <a:lnTo>
                  <a:pt x="52" y="60"/>
                </a:lnTo>
                <a:lnTo>
                  <a:pt x="41" y="66"/>
                </a:lnTo>
                <a:lnTo>
                  <a:pt x="31" y="73"/>
                </a:lnTo>
                <a:lnTo>
                  <a:pt x="24" y="84"/>
                </a:lnTo>
                <a:lnTo>
                  <a:pt x="16" y="9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8" name="Freeform 40"/>
          <p:cNvSpPr>
            <a:spLocks/>
          </p:cNvSpPr>
          <p:nvPr/>
        </p:nvSpPr>
        <p:spPr bwMode="auto">
          <a:xfrm>
            <a:off x="7572375" y="1528763"/>
            <a:ext cx="363538" cy="354012"/>
          </a:xfrm>
          <a:custGeom>
            <a:avLst/>
            <a:gdLst>
              <a:gd name="T0" fmla="*/ 50 w 229"/>
              <a:gd name="T1" fmla="*/ 9 h 223"/>
              <a:gd name="T2" fmla="*/ 95 w 229"/>
              <a:gd name="T3" fmla="*/ 0 h 223"/>
              <a:gd name="T4" fmla="*/ 137 w 229"/>
              <a:gd name="T5" fmla="*/ 9 h 223"/>
              <a:gd name="T6" fmla="*/ 161 w 229"/>
              <a:gd name="T7" fmla="*/ 40 h 223"/>
              <a:gd name="T8" fmla="*/ 179 w 229"/>
              <a:gd name="T9" fmla="*/ 64 h 223"/>
              <a:gd name="T10" fmla="*/ 189 w 229"/>
              <a:gd name="T11" fmla="*/ 91 h 223"/>
              <a:gd name="T12" fmla="*/ 195 w 229"/>
              <a:gd name="T13" fmla="*/ 97 h 223"/>
              <a:gd name="T14" fmla="*/ 207 w 229"/>
              <a:gd name="T15" fmla="*/ 86 h 223"/>
              <a:gd name="T16" fmla="*/ 222 w 229"/>
              <a:gd name="T17" fmla="*/ 90 h 223"/>
              <a:gd name="T18" fmla="*/ 228 w 229"/>
              <a:gd name="T19" fmla="*/ 102 h 223"/>
              <a:gd name="T20" fmla="*/ 223 w 229"/>
              <a:gd name="T21" fmla="*/ 118 h 223"/>
              <a:gd name="T22" fmla="*/ 212 w 229"/>
              <a:gd name="T23" fmla="*/ 129 h 223"/>
              <a:gd name="T24" fmla="*/ 199 w 229"/>
              <a:gd name="T25" fmla="*/ 130 h 223"/>
              <a:gd name="T26" fmla="*/ 190 w 229"/>
              <a:gd name="T27" fmla="*/ 126 h 223"/>
              <a:gd name="T28" fmla="*/ 190 w 229"/>
              <a:gd name="T29" fmla="*/ 131 h 223"/>
              <a:gd name="T30" fmla="*/ 190 w 229"/>
              <a:gd name="T31" fmla="*/ 150 h 223"/>
              <a:gd name="T32" fmla="*/ 183 w 229"/>
              <a:gd name="T33" fmla="*/ 169 h 223"/>
              <a:gd name="T34" fmla="*/ 168 w 229"/>
              <a:gd name="T35" fmla="*/ 184 h 223"/>
              <a:gd name="T36" fmla="*/ 150 w 229"/>
              <a:gd name="T37" fmla="*/ 193 h 223"/>
              <a:gd name="T38" fmla="*/ 143 w 229"/>
              <a:gd name="T39" fmla="*/ 202 h 223"/>
              <a:gd name="T40" fmla="*/ 133 w 229"/>
              <a:gd name="T41" fmla="*/ 214 h 223"/>
              <a:gd name="T42" fmla="*/ 117 w 229"/>
              <a:gd name="T43" fmla="*/ 221 h 223"/>
              <a:gd name="T44" fmla="*/ 105 w 229"/>
              <a:gd name="T45" fmla="*/ 220 h 223"/>
              <a:gd name="T46" fmla="*/ 97 w 229"/>
              <a:gd name="T47" fmla="*/ 219 h 223"/>
              <a:gd name="T48" fmla="*/ 83 w 229"/>
              <a:gd name="T49" fmla="*/ 217 h 223"/>
              <a:gd name="T50" fmla="*/ 69 w 229"/>
              <a:gd name="T51" fmla="*/ 206 h 223"/>
              <a:gd name="T52" fmla="*/ 50 w 229"/>
              <a:gd name="T53" fmla="*/ 190 h 223"/>
              <a:gd name="T54" fmla="*/ 25 w 229"/>
              <a:gd name="T55" fmla="*/ 172 h 223"/>
              <a:gd name="T56" fmla="*/ 11 w 229"/>
              <a:gd name="T57" fmla="*/ 158 h 223"/>
              <a:gd name="T58" fmla="*/ 1 w 229"/>
              <a:gd name="T59" fmla="*/ 132 h 223"/>
              <a:gd name="T60" fmla="*/ 2 w 229"/>
              <a:gd name="T61" fmla="*/ 112 h 223"/>
              <a:gd name="T62" fmla="*/ 0 w 229"/>
              <a:gd name="T63" fmla="*/ 88 h 223"/>
              <a:gd name="T64" fmla="*/ 4 w 229"/>
              <a:gd name="T65" fmla="*/ 52 h 223"/>
              <a:gd name="T66" fmla="*/ 33 w 229"/>
              <a:gd name="T67" fmla="*/ 1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3">
                <a:moveTo>
                  <a:pt x="33" y="19"/>
                </a:moveTo>
                <a:lnTo>
                  <a:pt x="50" y="9"/>
                </a:lnTo>
                <a:lnTo>
                  <a:pt x="74" y="1"/>
                </a:lnTo>
                <a:lnTo>
                  <a:pt x="95" y="0"/>
                </a:lnTo>
                <a:lnTo>
                  <a:pt x="118" y="4"/>
                </a:lnTo>
                <a:lnTo>
                  <a:pt x="137" y="9"/>
                </a:lnTo>
                <a:lnTo>
                  <a:pt x="150" y="23"/>
                </a:lnTo>
                <a:lnTo>
                  <a:pt x="161" y="40"/>
                </a:lnTo>
                <a:lnTo>
                  <a:pt x="168" y="51"/>
                </a:lnTo>
                <a:lnTo>
                  <a:pt x="179" y="64"/>
                </a:lnTo>
                <a:lnTo>
                  <a:pt x="185" y="78"/>
                </a:lnTo>
                <a:lnTo>
                  <a:pt x="189" y="91"/>
                </a:lnTo>
                <a:lnTo>
                  <a:pt x="188" y="103"/>
                </a:lnTo>
                <a:lnTo>
                  <a:pt x="195" y="97"/>
                </a:lnTo>
                <a:lnTo>
                  <a:pt x="199" y="89"/>
                </a:lnTo>
                <a:lnTo>
                  <a:pt x="207" y="86"/>
                </a:lnTo>
                <a:lnTo>
                  <a:pt x="215" y="87"/>
                </a:lnTo>
                <a:lnTo>
                  <a:pt x="222" y="90"/>
                </a:lnTo>
                <a:lnTo>
                  <a:pt x="227" y="94"/>
                </a:lnTo>
                <a:lnTo>
                  <a:pt x="228" y="102"/>
                </a:lnTo>
                <a:lnTo>
                  <a:pt x="226" y="110"/>
                </a:lnTo>
                <a:lnTo>
                  <a:pt x="223" y="118"/>
                </a:lnTo>
                <a:lnTo>
                  <a:pt x="217" y="124"/>
                </a:lnTo>
                <a:lnTo>
                  <a:pt x="212" y="129"/>
                </a:lnTo>
                <a:lnTo>
                  <a:pt x="206" y="131"/>
                </a:lnTo>
                <a:lnTo>
                  <a:pt x="199" y="130"/>
                </a:lnTo>
                <a:lnTo>
                  <a:pt x="195" y="129"/>
                </a:lnTo>
                <a:lnTo>
                  <a:pt x="190" y="126"/>
                </a:lnTo>
                <a:lnTo>
                  <a:pt x="187" y="125"/>
                </a:lnTo>
                <a:lnTo>
                  <a:pt x="190" y="131"/>
                </a:lnTo>
                <a:lnTo>
                  <a:pt x="192" y="141"/>
                </a:lnTo>
                <a:lnTo>
                  <a:pt x="190" y="150"/>
                </a:lnTo>
                <a:lnTo>
                  <a:pt x="188" y="159"/>
                </a:lnTo>
                <a:lnTo>
                  <a:pt x="183" y="169"/>
                </a:lnTo>
                <a:lnTo>
                  <a:pt x="176" y="176"/>
                </a:lnTo>
                <a:lnTo>
                  <a:pt x="168" y="184"/>
                </a:lnTo>
                <a:lnTo>
                  <a:pt x="160" y="189"/>
                </a:lnTo>
                <a:lnTo>
                  <a:pt x="150" y="193"/>
                </a:lnTo>
                <a:lnTo>
                  <a:pt x="144" y="197"/>
                </a:lnTo>
                <a:lnTo>
                  <a:pt x="143" y="202"/>
                </a:lnTo>
                <a:lnTo>
                  <a:pt x="139" y="209"/>
                </a:lnTo>
                <a:lnTo>
                  <a:pt x="133" y="214"/>
                </a:lnTo>
                <a:lnTo>
                  <a:pt x="125" y="218"/>
                </a:lnTo>
                <a:lnTo>
                  <a:pt x="117" y="221"/>
                </a:lnTo>
                <a:lnTo>
                  <a:pt x="109" y="222"/>
                </a:lnTo>
                <a:lnTo>
                  <a:pt x="105" y="220"/>
                </a:lnTo>
                <a:lnTo>
                  <a:pt x="101" y="215"/>
                </a:lnTo>
                <a:lnTo>
                  <a:pt x="97" y="219"/>
                </a:lnTo>
                <a:lnTo>
                  <a:pt x="90" y="220"/>
                </a:lnTo>
                <a:lnTo>
                  <a:pt x="83" y="217"/>
                </a:lnTo>
                <a:lnTo>
                  <a:pt x="76" y="213"/>
                </a:lnTo>
                <a:lnTo>
                  <a:pt x="69" y="206"/>
                </a:lnTo>
                <a:lnTo>
                  <a:pt x="62" y="199"/>
                </a:lnTo>
                <a:lnTo>
                  <a:pt x="50" y="190"/>
                </a:lnTo>
                <a:lnTo>
                  <a:pt x="38" y="181"/>
                </a:lnTo>
                <a:lnTo>
                  <a:pt x="25" y="172"/>
                </a:lnTo>
                <a:lnTo>
                  <a:pt x="19" y="164"/>
                </a:lnTo>
                <a:lnTo>
                  <a:pt x="11" y="158"/>
                </a:lnTo>
                <a:lnTo>
                  <a:pt x="4" y="149"/>
                </a:lnTo>
                <a:lnTo>
                  <a:pt x="1" y="132"/>
                </a:lnTo>
                <a:lnTo>
                  <a:pt x="0" y="116"/>
                </a:lnTo>
                <a:lnTo>
                  <a:pt x="2" y="112"/>
                </a:lnTo>
                <a:lnTo>
                  <a:pt x="2" y="104"/>
                </a:lnTo>
                <a:lnTo>
                  <a:pt x="0" y="88"/>
                </a:lnTo>
                <a:lnTo>
                  <a:pt x="0" y="69"/>
                </a:lnTo>
                <a:lnTo>
                  <a:pt x="4" y="52"/>
                </a:lnTo>
                <a:lnTo>
                  <a:pt x="15" y="37"/>
                </a:lnTo>
                <a:lnTo>
                  <a:pt x="33" y="19"/>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9" name="Freeform 41"/>
          <p:cNvSpPr>
            <a:spLocks/>
          </p:cNvSpPr>
          <p:nvPr/>
        </p:nvSpPr>
        <p:spPr bwMode="auto">
          <a:xfrm>
            <a:off x="7783513" y="1704975"/>
            <a:ext cx="20637" cy="31750"/>
          </a:xfrm>
          <a:custGeom>
            <a:avLst/>
            <a:gdLst>
              <a:gd name="T0" fmla="*/ 0 w 13"/>
              <a:gd name="T1" fmla="*/ 0 h 20"/>
              <a:gd name="T2" fmla="*/ 5 w 13"/>
              <a:gd name="T3" fmla="*/ 2 h 20"/>
              <a:gd name="T4" fmla="*/ 8 w 13"/>
              <a:gd name="T5" fmla="*/ 4 h 20"/>
              <a:gd name="T6" fmla="*/ 11 w 13"/>
              <a:gd name="T7" fmla="*/ 7 h 20"/>
              <a:gd name="T8" fmla="*/ 12 w 13"/>
              <a:gd name="T9" fmla="*/ 11 h 20"/>
              <a:gd name="T10" fmla="*/ 11 w 13"/>
              <a:gd name="T11" fmla="*/ 15 h 20"/>
              <a:gd name="T12" fmla="*/ 10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0" y="0"/>
                </a:moveTo>
                <a:lnTo>
                  <a:pt x="5" y="2"/>
                </a:lnTo>
                <a:lnTo>
                  <a:pt x="8" y="4"/>
                </a:lnTo>
                <a:lnTo>
                  <a:pt x="11" y="7"/>
                </a:lnTo>
                <a:lnTo>
                  <a:pt x="12" y="11"/>
                </a:lnTo>
                <a:lnTo>
                  <a:pt x="11" y="15"/>
                </a:lnTo>
                <a:lnTo>
                  <a:pt x="10"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0" name="Freeform 42"/>
          <p:cNvSpPr>
            <a:spLocks/>
          </p:cNvSpPr>
          <p:nvPr/>
        </p:nvSpPr>
        <p:spPr bwMode="auto">
          <a:xfrm>
            <a:off x="7650163" y="1706563"/>
            <a:ext cx="150812" cy="53975"/>
          </a:xfrm>
          <a:custGeom>
            <a:avLst/>
            <a:gdLst>
              <a:gd name="T0" fmla="*/ 94 w 95"/>
              <a:gd name="T1" fmla="*/ 6 h 34"/>
              <a:gd name="T2" fmla="*/ 92 w 95"/>
              <a:gd name="T3" fmla="*/ 12 h 34"/>
              <a:gd name="T4" fmla="*/ 88 w 95"/>
              <a:gd name="T5" fmla="*/ 16 h 34"/>
              <a:gd name="T6" fmla="*/ 83 w 95"/>
              <a:gd name="T7" fmla="*/ 21 h 34"/>
              <a:gd name="T8" fmla="*/ 78 w 95"/>
              <a:gd name="T9" fmla="*/ 25 h 34"/>
              <a:gd name="T10" fmla="*/ 72 w 95"/>
              <a:gd name="T11" fmla="*/ 28 h 34"/>
              <a:gd name="T12" fmla="*/ 64 w 95"/>
              <a:gd name="T13" fmla="*/ 31 h 34"/>
              <a:gd name="T14" fmla="*/ 55 w 95"/>
              <a:gd name="T15" fmla="*/ 32 h 34"/>
              <a:gd name="T16" fmla="*/ 45 w 95"/>
              <a:gd name="T17" fmla="*/ 33 h 34"/>
              <a:gd name="T18" fmla="*/ 35 w 95"/>
              <a:gd name="T19" fmla="*/ 33 h 34"/>
              <a:gd name="T20" fmla="*/ 28 w 95"/>
              <a:gd name="T21" fmla="*/ 31 h 34"/>
              <a:gd name="T22" fmla="*/ 19 w 95"/>
              <a:gd name="T23" fmla="*/ 28 h 34"/>
              <a:gd name="T24" fmla="*/ 12 w 95"/>
              <a:gd name="T25" fmla="*/ 23 h 34"/>
              <a:gd name="T26" fmla="*/ 6 w 95"/>
              <a:gd name="T27" fmla="*/ 17 h 34"/>
              <a:gd name="T28" fmla="*/ 3 w 95"/>
              <a:gd name="T29" fmla="*/ 12 h 34"/>
              <a:gd name="T30" fmla="*/ 1 w 95"/>
              <a:gd name="T31" fmla="*/ 6 h 34"/>
              <a:gd name="T32" fmla="*/ 0 w 95"/>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34">
                <a:moveTo>
                  <a:pt x="94" y="6"/>
                </a:moveTo>
                <a:lnTo>
                  <a:pt x="92" y="12"/>
                </a:lnTo>
                <a:lnTo>
                  <a:pt x="88" y="16"/>
                </a:lnTo>
                <a:lnTo>
                  <a:pt x="83" y="21"/>
                </a:lnTo>
                <a:lnTo>
                  <a:pt x="78" y="25"/>
                </a:lnTo>
                <a:lnTo>
                  <a:pt x="72" y="28"/>
                </a:lnTo>
                <a:lnTo>
                  <a:pt x="64" y="31"/>
                </a:lnTo>
                <a:lnTo>
                  <a:pt x="55" y="32"/>
                </a:lnTo>
                <a:lnTo>
                  <a:pt x="45" y="33"/>
                </a:lnTo>
                <a:lnTo>
                  <a:pt x="35" y="33"/>
                </a:lnTo>
                <a:lnTo>
                  <a:pt x="28" y="31"/>
                </a:lnTo>
                <a:lnTo>
                  <a:pt x="19" y="28"/>
                </a:lnTo>
                <a:lnTo>
                  <a:pt x="12" y="23"/>
                </a:lnTo>
                <a:lnTo>
                  <a:pt x="6" y="17"/>
                </a:lnTo>
                <a:lnTo>
                  <a:pt x="3" y="12"/>
                </a:lnTo>
                <a:lnTo>
                  <a:pt x="1" y="6"/>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1" name="Freeform 43"/>
          <p:cNvSpPr>
            <a:spLocks/>
          </p:cNvSpPr>
          <p:nvPr/>
        </p:nvSpPr>
        <p:spPr bwMode="auto">
          <a:xfrm>
            <a:off x="7639050" y="1698625"/>
            <a:ext cx="33338" cy="20638"/>
          </a:xfrm>
          <a:custGeom>
            <a:avLst/>
            <a:gdLst>
              <a:gd name="T0" fmla="*/ 20 w 21"/>
              <a:gd name="T1" fmla="*/ 0 h 13"/>
              <a:gd name="T2" fmla="*/ 15 w 21"/>
              <a:gd name="T3" fmla="*/ 1 h 13"/>
              <a:gd name="T4" fmla="*/ 11 w 21"/>
              <a:gd name="T5" fmla="*/ 2 h 13"/>
              <a:gd name="T6" fmla="*/ 7 w 21"/>
              <a:gd name="T7" fmla="*/ 4 h 13"/>
              <a:gd name="T8" fmla="*/ 3 w 21"/>
              <a:gd name="T9" fmla="*/ 6 h 13"/>
              <a:gd name="T10" fmla="*/ 1 w 21"/>
              <a:gd name="T11" fmla="*/ 9 h 13"/>
              <a:gd name="T12" fmla="*/ 0 w 21"/>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lnTo>
                  <a:pt x="15" y="1"/>
                </a:lnTo>
                <a:lnTo>
                  <a:pt x="11" y="2"/>
                </a:lnTo>
                <a:lnTo>
                  <a:pt x="7" y="4"/>
                </a:lnTo>
                <a:lnTo>
                  <a:pt x="3" y="6"/>
                </a:lnTo>
                <a:lnTo>
                  <a:pt x="1" y="9"/>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2" name="Freeform 44"/>
          <p:cNvSpPr>
            <a:spLocks/>
          </p:cNvSpPr>
          <p:nvPr/>
        </p:nvSpPr>
        <p:spPr bwMode="auto">
          <a:xfrm>
            <a:off x="7686675" y="1620838"/>
            <a:ext cx="77788" cy="90487"/>
          </a:xfrm>
          <a:custGeom>
            <a:avLst/>
            <a:gdLst>
              <a:gd name="T0" fmla="*/ 25 w 49"/>
              <a:gd name="T1" fmla="*/ 0 h 57"/>
              <a:gd name="T2" fmla="*/ 33 w 49"/>
              <a:gd name="T3" fmla="*/ 9 h 57"/>
              <a:gd name="T4" fmla="*/ 38 w 49"/>
              <a:gd name="T5" fmla="*/ 15 h 57"/>
              <a:gd name="T6" fmla="*/ 42 w 49"/>
              <a:gd name="T7" fmla="*/ 21 h 57"/>
              <a:gd name="T8" fmla="*/ 46 w 49"/>
              <a:gd name="T9" fmla="*/ 29 h 57"/>
              <a:gd name="T10" fmla="*/ 48 w 49"/>
              <a:gd name="T11" fmla="*/ 36 h 57"/>
              <a:gd name="T12" fmla="*/ 48 w 49"/>
              <a:gd name="T13" fmla="*/ 42 h 57"/>
              <a:gd name="T14" fmla="*/ 46 w 49"/>
              <a:gd name="T15" fmla="*/ 49 h 57"/>
              <a:gd name="T16" fmla="*/ 41 w 49"/>
              <a:gd name="T17" fmla="*/ 53 h 57"/>
              <a:gd name="T18" fmla="*/ 34 w 49"/>
              <a:gd name="T19" fmla="*/ 56 h 57"/>
              <a:gd name="T20" fmla="*/ 25 w 49"/>
              <a:gd name="T21" fmla="*/ 56 h 57"/>
              <a:gd name="T22" fmla="*/ 17 w 49"/>
              <a:gd name="T23" fmla="*/ 55 h 57"/>
              <a:gd name="T24" fmla="*/ 11 w 49"/>
              <a:gd name="T25" fmla="*/ 53 h 57"/>
              <a:gd name="T26" fmla="*/ 6 w 49"/>
              <a:gd name="T27" fmla="*/ 50 h 57"/>
              <a:gd name="T28" fmla="*/ 3 w 49"/>
              <a:gd name="T29" fmla="*/ 47 h 57"/>
              <a:gd name="T30" fmla="*/ 0 w 49"/>
              <a:gd name="T31" fmla="*/ 41 h 57"/>
              <a:gd name="T32" fmla="*/ 0 w 49"/>
              <a:gd name="T33" fmla="*/ 34 h 57"/>
              <a:gd name="T34" fmla="*/ 1 w 49"/>
              <a:gd name="T35" fmla="*/ 29 h 57"/>
              <a:gd name="T36" fmla="*/ 4 w 49"/>
              <a:gd name="T37" fmla="*/ 26 h 57"/>
              <a:gd name="T38" fmla="*/ 6 w 49"/>
              <a:gd name="T39" fmla="*/ 23 h 57"/>
              <a:gd name="T40" fmla="*/ 9 w 49"/>
              <a:gd name="T41" fmla="*/ 21 h 57"/>
              <a:gd name="T42" fmla="*/ 13 w 49"/>
              <a:gd name="T4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7">
                <a:moveTo>
                  <a:pt x="25" y="0"/>
                </a:moveTo>
                <a:lnTo>
                  <a:pt x="33" y="9"/>
                </a:lnTo>
                <a:lnTo>
                  <a:pt x="38" y="15"/>
                </a:lnTo>
                <a:lnTo>
                  <a:pt x="42" y="21"/>
                </a:lnTo>
                <a:lnTo>
                  <a:pt x="46" y="29"/>
                </a:lnTo>
                <a:lnTo>
                  <a:pt x="48" y="36"/>
                </a:lnTo>
                <a:lnTo>
                  <a:pt x="48" y="42"/>
                </a:lnTo>
                <a:lnTo>
                  <a:pt x="46" y="49"/>
                </a:lnTo>
                <a:lnTo>
                  <a:pt x="41" y="53"/>
                </a:lnTo>
                <a:lnTo>
                  <a:pt x="34" y="56"/>
                </a:lnTo>
                <a:lnTo>
                  <a:pt x="25" y="56"/>
                </a:lnTo>
                <a:lnTo>
                  <a:pt x="17" y="55"/>
                </a:lnTo>
                <a:lnTo>
                  <a:pt x="11" y="53"/>
                </a:lnTo>
                <a:lnTo>
                  <a:pt x="6" y="50"/>
                </a:lnTo>
                <a:lnTo>
                  <a:pt x="3" y="47"/>
                </a:lnTo>
                <a:lnTo>
                  <a:pt x="0" y="41"/>
                </a:lnTo>
                <a:lnTo>
                  <a:pt x="0" y="34"/>
                </a:lnTo>
                <a:lnTo>
                  <a:pt x="1" y="29"/>
                </a:lnTo>
                <a:lnTo>
                  <a:pt x="4" y="26"/>
                </a:lnTo>
                <a:lnTo>
                  <a:pt x="6" y="23"/>
                </a:lnTo>
                <a:lnTo>
                  <a:pt x="9" y="21"/>
                </a:lnTo>
                <a:lnTo>
                  <a:pt x="13"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3" name="Freeform 45"/>
          <p:cNvSpPr>
            <a:spLocks/>
          </p:cNvSpPr>
          <p:nvPr/>
        </p:nvSpPr>
        <p:spPr bwMode="auto">
          <a:xfrm>
            <a:off x="7658100" y="1609725"/>
            <a:ext cx="47625" cy="17463"/>
          </a:xfrm>
          <a:custGeom>
            <a:avLst/>
            <a:gdLst>
              <a:gd name="T0" fmla="*/ 29 w 30"/>
              <a:gd name="T1" fmla="*/ 2 h 11"/>
              <a:gd name="T2" fmla="*/ 23 w 30"/>
              <a:gd name="T3" fmla="*/ 0 h 11"/>
              <a:gd name="T4" fmla="*/ 18 w 30"/>
              <a:gd name="T5" fmla="*/ 0 h 11"/>
              <a:gd name="T6" fmla="*/ 11 w 30"/>
              <a:gd name="T7" fmla="*/ 1 h 11"/>
              <a:gd name="T8" fmla="*/ 5 w 30"/>
              <a:gd name="T9" fmla="*/ 3 h 11"/>
              <a:gd name="T10" fmla="*/ 0 w 30"/>
              <a:gd name="T11" fmla="*/ 9 h 11"/>
              <a:gd name="T12" fmla="*/ 5 w 30"/>
              <a:gd name="T13" fmla="*/ 10 h 11"/>
              <a:gd name="T14" fmla="*/ 9 w 30"/>
              <a:gd name="T15" fmla="*/ 10 h 11"/>
              <a:gd name="T16" fmla="*/ 12 w 30"/>
              <a:gd name="T17" fmla="*/ 10 h 11"/>
              <a:gd name="T18" fmla="*/ 15 w 30"/>
              <a:gd name="T19" fmla="*/ 9 h 11"/>
              <a:gd name="T20" fmla="*/ 16 w 30"/>
              <a:gd name="T21" fmla="*/ 7 h 11"/>
              <a:gd name="T22" fmla="*/ 15 w 30"/>
              <a:gd name="T23" fmla="*/ 4 h 11"/>
              <a:gd name="T24" fmla="*/ 14 w 30"/>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
                <a:moveTo>
                  <a:pt x="29" y="2"/>
                </a:moveTo>
                <a:lnTo>
                  <a:pt x="23" y="0"/>
                </a:lnTo>
                <a:lnTo>
                  <a:pt x="18" y="0"/>
                </a:lnTo>
                <a:lnTo>
                  <a:pt x="11" y="1"/>
                </a:lnTo>
                <a:lnTo>
                  <a:pt x="5" y="3"/>
                </a:lnTo>
                <a:lnTo>
                  <a:pt x="0" y="9"/>
                </a:lnTo>
                <a:lnTo>
                  <a:pt x="5" y="10"/>
                </a:lnTo>
                <a:lnTo>
                  <a:pt x="9" y="10"/>
                </a:lnTo>
                <a:lnTo>
                  <a:pt x="12" y="10"/>
                </a:lnTo>
                <a:lnTo>
                  <a:pt x="15" y="9"/>
                </a:lnTo>
                <a:lnTo>
                  <a:pt x="16" y="7"/>
                </a:lnTo>
                <a:lnTo>
                  <a:pt x="15" y="4"/>
                </a:lnTo>
                <a:lnTo>
                  <a:pt x="14"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4" name="Freeform 46"/>
          <p:cNvSpPr>
            <a:spLocks/>
          </p:cNvSpPr>
          <p:nvPr/>
        </p:nvSpPr>
        <p:spPr bwMode="auto">
          <a:xfrm>
            <a:off x="7743825" y="1612900"/>
            <a:ext cx="53975" cy="20638"/>
          </a:xfrm>
          <a:custGeom>
            <a:avLst/>
            <a:gdLst>
              <a:gd name="T0" fmla="*/ 33 w 34"/>
              <a:gd name="T1" fmla="*/ 12 h 13"/>
              <a:gd name="T2" fmla="*/ 29 w 34"/>
              <a:gd name="T3" fmla="*/ 10 h 13"/>
              <a:gd name="T4" fmla="*/ 25 w 34"/>
              <a:gd name="T5" fmla="*/ 8 h 13"/>
              <a:gd name="T6" fmla="*/ 22 w 34"/>
              <a:gd name="T7" fmla="*/ 4 h 13"/>
              <a:gd name="T8" fmla="*/ 16 w 34"/>
              <a:gd name="T9" fmla="*/ 5 h 13"/>
              <a:gd name="T10" fmla="*/ 11 w 34"/>
              <a:gd name="T11" fmla="*/ 4 h 13"/>
              <a:gd name="T12" fmla="*/ 6 w 34"/>
              <a:gd name="T13" fmla="*/ 3 h 13"/>
              <a:gd name="T14" fmla="*/ 0 w 34"/>
              <a:gd name="T15" fmla="*/ 0 h 13"/>
              <a:gd name="T16" fmla="*/ 4 w 34"/>
              <a:gd name="T17" fmla="*/ 3 h 13"/>
              <a:gd name="T18" fmla="*/ 6 w 34"/>
              <a:gd name="T19" fmla="*/ 6 h 13"/>
              <a:gd name="T20" fmla="*/ 8 w 34"/>
              <a:gd name="T21" fmla="*/ 8 h 13"/>
              <a:gd name="T22" fmla="*/ 12 w 34"/>
              <a:gd name="T23" fmla="*/ 9 h 13"/>
              <a:gd name="T24" fmla="*/ 15 w 34"/>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3">
                <a:moveTo>
                  <a:pt x="33" y="12"/>
                </a:moveTo>
                <a:lnTo>
                  <a:pt x="29" y="10"/>
                </a:lnTo>
                <a:lnTo>
                  <a:pt x="25" y="8"/>
                </a:lnTo>
                <a:lnTo>
                  <a:pt x="22" y="4"/>
                </a:lnTo>
                <a:lnTo>
                  <a:pt x="16" y="5"/>
                </a:lnTo>
                <a:lnTo>
                  <a:pt x="11" y="4"/>
                </a:lnTo>
                <a:lnTo>
                  <a:pt x="6" y="3"/>
                </a:lnTo>
                <a:lnTo>
                  <a:pt x="0" y="0"/>
                </a:lnTo>
                <a:lnTo>
                  <a:pt x="4" y="3"/>
                </a:lnTo>
                <a:lnTo>
                  <a:pt x="6" y="6"/>
                </a:lnTo>
                <a:lnTo>
                  <a:pt x="8" y="8"/>
                </a:lnTo>
                <a:lnTo>
                  <a:pt x="12" y="9"/>
                </a:lnTo>
                <a:lnTo>
                  <a:pt x="1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5" name="Freeform 47"/>
          <p:cNvSpPr>
            <a:spLocks/>
          </p:cNvSpPr>
          <p:nvPr/>
        </p:nvSpPr>
        <p:spPr bwMode="auto">
          <a:xfrm>
            <a:off x="7651750" y="1589088"/>
            <a:ext cx="55563" cy="20637"/>
          </a:xfrm>
          <a:custGeom>
            <a:avLst/>
            <a:gdLst>
              <a:gd name="T0" fmla="*/ 33 w 35"/>
              <a:gd name="T1" fmla="*/ 3 h 13"/>
              <a:gd name="T2" fmla="*/ 34 w 35"/>
              <a:gd name="T3" fmla="*/ 6 h 13"/>
              <a:gd name="T4" fmla="*/ 34 w 35"/>
              <a:gd name="T5" fmla="*/ 8 h 13"/>
              <a:gd name="T6" fmla="*/ 32 w 35"/>
              <a:gd name="T7" fmla="*/ 10 h 13"/>
              <a:gd name="T8" fmla="*/ 28 w 35"/>
              <a:gd name="T9" fmla="*/ 11 h 13"/>
              <a:gd name="T10" fmla="*/ 23 w 35"/>
              <a:gd name="T11" fmla="*/ 9 h 13"/>
              <a:gd name="T12" fmla="*/ 18 w 35"/>
              <a:gd name="T13" fmla="*/ 8 h 13"/>
              <a:gd name="T14" fmla="*/ 13 w 35"/>
              <a:gd name="T15" fmla="*/ 9 h 13"/>
              <a:gd name="T16" fmla="*/ 9 w 35"/>
              <a:gd name="T17" fmla="*/ 11 h 13"/>
              <a:gd name="T18" fmla="*/ 4 w 35"/>
              <a:gd name="T19" fmla="*/ 12 h 13"/>
              <a:gd name="T20" fmla="*/ 0 w 35"/>
              <a:gd name="T21" fmla="*/ 11 h 13"/>
              <a:gd name="T22" fmla="*/ 0 w 35"/>
              <a:gd name="T23" fmla="*/ 8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6"/>
                </a:lnTo>
                <a:lnTo>
                  <a:pt x="34" y="8"/>
                </a:lnTo>
                <a:lnTo>
                  <a:pt x="32" y="10"/>
                </a:lnTo>
                <a:lnTo>
                  <a:pt x="28" y="11"/>
                </a:lnTo>
                <a:lnTo>
                  <a:pt x="23" y="9"/>
                </a:lnTo>
                <a:lnTo>
                  <a:pt x="18" y="8"/>
                </a:lnTo>
                <a:lnTo>
                  <a:pt x="13" y="9"/>
                </a:lnTo>
                <a:lnTo>
                  <a:pt x="9" y="11"/>
                </a:lnTo>
                <a:lnTo>
                  <a:pt x="4" y="12"/>
                </a:lnTo>
                <a:lnTo>
                  <a:pt x="0" y="11"/>
                </a:lnTo>
                <a:lnTo>
                  <a:pt x="0" y="8"/>
                </a:lnTo>
                <a:lnTo>
                  <a:pt x="2" y="4"/>
                </a:lnTo>
                <a:lnTo>
                  <a:pt x="7" y="2"/>
                </a:lnTo>
                <a:lnTo>
                  <a:pt x="14" y="0"/>
                </a:lnTo>
                <a:lnTo>
                  <a:pt x="21" y="0"/>
                </a:lnTo>
                <a:lnTo>
                  <a:pt x="28" y="1"/>
                </a:lnTo>
                <a:lnTo>
                  <a:pt x="33"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6" name="Freeform 48"/>
          <p:cNvSpPr>
            <a:spLocks/>
          </p:cNvSpPr>
          <p:nvPr/>
        </p:nvSpPr>
        <p:spPr bwMode="auto">
          <a:xfrm>
            <a:off x="7540625" y="1500188"/>
            <a:ext cx="360363" cy="200025"/>
          </a:xfrm>
          <a:custGeom>
            <a:avLst/>
            <a:gdLst>
              <a:gd name="T0" fmla="*/ 220 w 227"/>
              <a:gd name="T1" fmla="*/ 112 h 126"/>
              <a:gd name="T2" fmla="*/ 209 w 227"/>
              <a:gd name="T3" fmla="*/ 123 h 126"/>
              <a:gd name="T4" fmla="*/ 204 w 227"/>
              <a:gd name="T5" fmla="*/ 114 h 126"/>
              <a:gd name="T6" fmla="*/ 200 w 227"/>
              <a:gd name="T7" fmla="*/ 94 h 126"/>
              <a:gd name="T8" fmla="*/ 189 w 227"/>
              <a:gd name="T9" fmla="*/ 73 h 126"/>
              <a:gd name="T10" fmla="*/ 168 w 227"/>
              <a:gd name="T11" fmla="*/ 45 h 126"/>
              <a:gd name="T12" fmla="*/ 154 w 227"/>
              <a:gd name="T13" fmla="*/ 47 h 126"/>
              <a:gd name="T14" fmla="*/ 132 w 227"/>
              <a:gd name="T15" fmla="*/ 54 h 126"/>
              <a:gd name="T16" fmla="*/ 118 w 227"/>
              <a:gd name="T17" fmla="*/ 56 h 126"/>
              <a:gd name="T18" fmla="*/ 103 w 227"/>
              <a:gd name="T19" fmla="*/ 53 h 126"/>
              <a:gd name="T20" fmla="*/ 83 w 227"/>
              <a:gd name="T21" fmla="*/ 45 h 126"/>
              <a:gd name="T22" fmla="*/ 70 w 227"/>
              <a:gd name="T23" fmla="*/ 41 h 126"/>
              <a:gd name="T24" fmla="*/ 60 w 227"/>
              <a:gd name="T25" fmla="*/ 38 h 126"/>
              <a:gd name="T26" fmla="*/ 53 w 227"/>
              <a:gd name="T27" fmla="*/ 48 h 126"/>
              <a:gd name="T28" fmla="*/ 37 w 227"/>
              <a:gd name="T29" fmla="*/ 59 h 126"/>
              <a:gd name="T30" fmla="*/ 28 w 227"/>
              <a:gd name="T31" fmla="*/ 74 h 126"/>
              <a:gd name="T32" fmla="*/ 27 w 227"/>
              <a:gd name="T33" fmla="*/ 92 h 126"/>
              <a:gd name="T34" fmla="*/ 20 w 227"/>
              <a:gd name="T35" fmla="*/ 105 h 126"/>
              <a:gd name="T36" fmla="*/ 20 w 227"/>
              <a:gd name="T37" fmla="*/ 116 h 126"/>
              <a:gd name="T38" fmla="*/ 10 w 227"/>
              <a:gd name="T39" fmla="*/ 112 h 126"/>
              <a:gd name="T40" fmla="*/ 5 w 227"/>
              <a:gd name="T41" fmla="*/ 97 h 126"/>
              <a:gd name="T42" fmla="*/ 0 w 227"/>
              <a:gd name="T43" fmla="*/ 72 h 126"/>
              <a:gd name="T44" fmla="*/ 7 w 227"/>
              <a:gd name="T45" fmla="*/ 48 h 126"/>
              <a:gd name="T46" fmla="*/ 19 w 227"/>
              <a:gd name="T47" fmla="*/ 31 h 126"/>
              <a:gd name="T48" fmla="*/ 36 w 227"/>
              <a:gd name="T49" fmla="*/ 23 h 126"/>
              <a:gd name="T50" fmla="*/ 51 w 227"/>
              <a:gd name="T51" fmla="*/ 23 h 126"/>
              <a:gd name="T52" fmla="*/ 64 w 227"/>
              <a:gd name="T53" fmla="*/ 19 h 126"/>
              <a:gd name="T54" fmla="*/ 85 w 227"/>
              <a:gd name="T55" fmla="*/ 7 h 126"/>
              <a:gd name="T56" fmla="*/ 108 w 227"/>
              <a:gd name="T57" fmla="*/ 1 h 126"/>
              <a:gd name="T58" fmla="*/ 135 w 227"/>
              <a:gd name="T59" fmla="*/ 0 h 126"/>
              <a:gd name="T60" fmla="*/ 165 w 227"/>
              <a:gd name="T61" fmla="*/ 4 h 126"/>
              <a:gd name="T62" fmla="*/ 184 w 227"/>
              <a:gd name="T63" fmla="*/ 12 h 126"/>
              <a:gd name="T64" fmla="*/ 193 w 227"/>
              <a:gd name="T65" fmla="*/ 27 h 126"/>
              <a:gd name="T66" fmla="*/ 189 w 227"/>
              <a:gd name="T67" fmla="*/ 41 h 126"/>
              <a:gd name="T68" fmla="*/ 201 w 227"/>
              <a:gd name="T69" fmla="*/ 46 h 126"/>
              <a:gd name="T70" fmla="*/ 212 w 227"/>
              <a:gd name="T71" fmla="*/ 52 h 126"/>
              <a:gd name="T72" fmla="*/ 220 w 227"/>
              <a:gd name="T73" fmla="*/ 60 h 126"/>
              <a:gd name="T74" fmla="*/ 226 w 227"/>
              <a:gd name="T75" fmla="*/ 74 h 126"/>
              <a:gd name="T76" fmla="*/ 226 w 227"/>
              <a:gd name="T77" fmla="*/ 9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126">
                <a:moveTo>
                  <a:pt x="224" y="103"/>
                </a:moveTo>
                <a:lnTo>
                  <a:pt x="220" y="112"/>
                </a:lnTo>
                <a:lnTo>
                  <a:pt x="216" y="118"/>
                </a:lnTo>
                <a:lnTo>
                  <a:pt x="209" y="123"/>
                </a:lnTo>
                <a:lnTo>
                  <a:pt x="202" y="125"/>
                </a:lnTo>
                <a:lnTo>
                  <a:pt x="204" y="114"/>
                </a:lnTo>
                <a:lnTo>
                  <a:pt x="202" y="104"/>
                </a:lnTo>
                <a:lnTo>
                  <a:pt x="200" y="94"/>
                </a:lnTo>
                <a:lnTo>
                  <a:pt x="196" y="83"/>
                </a:lnTo>
                <a:lnTo>
                  <a:pt x="189" y="73"/>
                </a:lnTo>
                <a:lnTo>
                  <a:pt x="179" y="58"/>
                </a:lnTo>
                <a:lnTo>
                  <a:pt x="168" y="45"/>
                </a:lnTo>
                <a:lnTo>
                  <a:pt x="163" y="42"/>
                </a:lnTo>
                <a:lnTo>
                  <a:pt x="154" y="47"/>
                </a:lnTo>
                <a:lnTo>
                  <a:pt x="143" y="51"/>
                </a:lnTo>
                <a:lnTo>
                  <a:pt x="132" y="54"/>
                </a:lnTo>
                <a:lnTo>
                  <a:pt x="125" y="55"/>
                </a:lnTo>
                <a:lnTo>
                  <a:pt x="118" y="56"/>
                </a:lnTo>
                <a:lnTo>
                  <a:pt x="110" y="55"/>
                </a:lnTo>
                <a:lnTo>
                  <a:pt x="103" y="53"/>
                </a:lnTo>
                <a:lnTo>
                  <a:pt x="92" y="49"/>
                </a:lnTo>
                <a:lnTo>
                  <a:pt x="83" y="45"/>
                </a:lnTo>
                <a:lnTo>
                  <a:pt x="75" y="41"/>
                </a:lnTo>
                <a:lnTo>
                  <a:pt x="70" y="41"/>
                </a:lnTo>
                <a:lnTo>
                  <a:pt x="67" y="40"/>
                </a:lnTo>
                <a:lnTo>
                  <a:pt x="60" y="38"/>
                </a:lnTo>
                <a:lnTo>
                  <a:pt x="57" y="42"/>
                </a:lnTo>
                <a:lnTo>
                  <a:pt x="53" y="48"/>
                </a:lnTo>
                <a:lnTo>
                  <a:pt x="45" y="53"/>
                </a:lnTo>
                <a:lnTo>
                  <a:pt x="37" y="59"/>
                </a:lnTo>
                <a:lnTo>
                  <a:pt x="32" y="65"/>
                </a:lnTo>
                <a:lnTo>
                  <a:pt x="28" y="74"/>
                </a:lnTo>
                <a:lnTo>
                  <a:pt x="30" y="83"/>
                </a:lnTo>
                <a:lnTo>
                  <a:pt x="27" y="92"/>
                </a:lnTo>
                <a:lnTo>
                  <a:pt x="22" y="98"/>
                </a:lnTo>
                <a:lnTo>
                  <a:pt x="20" y="105"/>
                </a:lnTo>
                <a:lnTo>
                  <a:pt x="18" y="110"/>
                </a:lnTo>
                <a:lnTo>
                  <a:pt x="20" y="116"/>
                </a:lnTo>
                <a:lnTo>
                  <a:pt x="12" y="116"/>
                </a:lnTo>
                <a:lnTo>
                  <a:pt x="10" y="112"/>
                </a:lnTo>
                <a:lnTo>
                  <a:pt x="6" y="106"/>
                </a:lnTo>
                <a:lnTo>
                  <a:pt x="5" y="97"/>
                </a:lnTo>
                <a:lnTo>
                  <a:pt x="2" y="86"/>
                </a:lnTo>
                <a:lnTo>
                  <a:pt x="0" y="72"/>
                </a:lnTo>
                <a:lnTo>
                  <a:pt x="2" y="61"/>
                </a:lnTo>
                <a:lnTo>
                  <a:pt x="7" y="48"/>
                </a:lnTo>
                <a:lnTo>
                  <a:pt x="13" y="39"/>
                </a:lnTo>
                <a:lnTo>
                  <a:pt x="19" y="31"/>
                </a:lnTo>
                <a:lnTo>
                  <a:pt x="28" y="26"/>
                </a:lnTo>
                <a:lnTo>
                  <a:pt x="36" y="23"/>
                </a:lnTo>
                <a:lnTo>
                  <a:pt x="44" y="22"/>
                </a:lnTo>
                <a:lnTo>
                  <a:pt x="51" y="23"/>
                </a:lnTo>
                <a:lnTo>
                  <a:pt x="58" y="25"/>
                </a:lnTo>
                <a:lnTo>
                  <a:pt x="64" y="19"/>
                </a:lnTo>
                <a:lnTo>
                  <a:pt x="73" y="13"/>
                </a:lnTo>
                <a:lnTo>
                  <a:pt x="85" y="7"/>
                </a:lnTo>
                <a:lnTo>
                  <a:pt x="94" y="4"/>
                </a:lnTo>
                <a:lnTo>
                  <a:pt x="108" y="1"/>
                </a:lnTo>
                <a:lnTo>
                  <a:pt x="120" y="0"/>
                </a:lnTo>
                <a:lnTo>
                  <a:pt x="135" y="0"/>
                </a:lnTo>
                <a:lnTo>
                  <a:pt x="150" y="2"/>
                </a:lnTo>
                <a:lnTo>
                  <a:pt x="165" y="4"/>
                </a:lnTo>
                <a:lnTo>
                  <a:pt x="176" y="7"/>
                </a:lnTo>
                <a:lnTo>
                  <a:pt x="184" y="12"/>
                </a:lnTo>
                <a:lnTo>
                  <a:pt x="190" y="19"/>
                </a:lnTo>
                <a:lnTo>
                  <a:pt x="193" y="27"/>
                </a:lnTo>
                <a:lnTo>
                  <a:pt x="191" y="33"/>
                </a:lnTo>
                <a:lnTo>
                  <a:pt x="189" y="41"/>
                </a:lnTo>
                <a:lnTo>
                  <a:pt x="195" y="42"/>
                </a:lnTo>
                <a:lnTo>
                  <a:pt x="201" y="46"/>
                </a:lnTo>
                <a:lnTo>
                  <a:pt x="207" y="49"/>
                </a:lnTo>
                <a:lnTo>
                  <a:pt x="212" y="52"/>
                </a:lnTo>
                <a:lnTo>
                  <a:pt x="216" y="55"/>
                </a:lnTo>
                <a:lnTo>
                  <a:pt x="220" y="60"/>
                </a:lnTo>
                <a:lnTo>
                  <a:pt x="224" y="65"/>
                </a:lnTo>
                <a:lnTo>
                  <a:pt x="226" y="74"/>
                </a:lnTo>
                <a:lnTo>
                  <a:pt x="226" y="87"/>
                </a:lnTo>
                <a:lnTo>
                  <a:pt x="226" y="94"/>
                </a:lnTo>
                <a:lnTo>
                  <a:pt x="224" y="10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7" name="Freeform 49"/>
          <p:cNvSpPr>
            <a:spLocks/>
          </p:cNvSpPr>
          <p:nvPr/>
        </p:nvSpPr>
        <p:spPr bwMode="auto">
          <a:xfrm>
            <a:off x="7831138" y="1579563"/>
            <a:ext cx="47625" cy="88900"/>
          </a:xfrm>
          <a:custGeom>
            <a:avLst/>
            <a:gdLst>
              <a:gd name="T0" fmla="*/ 24 w 30"/>
              <a:gd name="T1" fmla="*/ 32 h 56"/>
              <a:gd name="T2" fmla="*/ 26 w 30"/>
              <a:gd name="T3" fmla="*/ 35 h 56"/>
              <a:gd name="T4" fmla="*/ 27 w 30"/>
              <a:gd name="T5" fmla="*/ 39 h 56"/>
              <a:gd name="T6" fmla="*/ 29 w 30"/>
              <a:gd name="T7" fmla="*/ 42 h 56"/>
              <a:gd name="T8" fmla="*/ 29 w 30"/>
              <a:gd name="T9" fmla="*/ 45 h 56"/>
              <a:gd name="T10" fmla="*/ 28 w 30"/>
              <a:gd name="T11" fmla="*/ 49 h 56"/>
              <a:gd name="T12" fmla="*/ 27 w 30"/>
              <a:gd name="T13" fmla="*/ 52 h 56"/>
              <a:gd name="T14" fmla="*/ 25 w 30"/>
              <a:gd name="T15" fmla="*/ 55 h 56"/>
              <a:gd name="T16" fmla="*/ 23 w 30"/>
              <a:gd name="T17" fmla="*/ 53 h 56"/>
              <a:gd name="T18" fmla="*/ 22 w 30"/>
              <a:gd name="T19" fmla="*/ 49 h 56"/>
              <a:gd name="T20" fmla="*/ 22 w 30"/>
              <a:gd name="T21" fmla="*/ 46 h 56"/>
              <a:gd name="T22" fmla="*/ 23 w 30"/>
              <a:gd name="T23" fmla="*/ 43 h 56"/>
              <a:gd name="T24" fmla="*/ 24 w 30"/>
              <a:gd name="T25" fmla="*/ 40 h 56"/>
              <a:gd name="T26" fmla="*/ 23 w 30"/>
              <a:gd name="T27" fmla="*/ 37 h 56"/>
              <a:gd name="T28" fmla="*/ 22 w 30"/>
              <a:gd name="T29" fmla="*/ 33 h 56"/>
              <a:gd name="T30" fmla="*/ 20 w 30"/>
              <a:gd name="T31" fmla="*/ 30 h 56"/>
              <a:gd name="T32" fmla="*/ 19 w 30"/>
              <a:gd name="T33" fmla="*/ 28 h 56"/>
              <a:gd name="T34" fmla="*/ 18 w 30"/>
              <a:gd name="T35" fmla="*/ 32 h 56"/>
              <a:gd name="T36" fmla="*/ 19 w 30"/>
              <a:gd name="T37" fmla="*/ 36 h 56"/>
              <a:gd name="T38" fmla="*/ 20 w 30"/>
              <a:gd name="T39" fmla="*/ 37 h 56"/>
              <a:gd name="T40" fmla="*/ 18 w 30"/>
              <a:gd name="T41" fmla="*/ 39 h 56"/>
              <a:gd name="T42" fmla="*/ 16 w 30"/>
              <a:gd name="T43" fmla="*/ 38 h 56"/>
              <a:gd name="T44" fmla="*/ 15 w 30"/>
              <a:gd name="T45" fmla="*/ 36 h 56"/>
              <a:gd name="T46" fmla="*/ 14 w 30"/>
              <a:gd name="T47" fmla="*/ 35 h 56"/>
              <a:gd name="T48" fmla="*/ 14 w 30"/>
              <a:gd name="T49" fmla="*/ 33 h 56"/>
              <a:gd name="T50" fmla="*/ 15 w 30"/>
              <a:gd name="T51" fmla="*/ 30 h 56"/>
              <a:gd name="T52" fmla="*/ 16 w 30"/>
              <a:gd name="T53" fmla="*/ 29 h 56"/>
              <a:gd name="T54" fmla="*/ 16 w 30"/>
              <a:gd name="T55" fmla="*/ 27 h 56"/>
              <a:gd name="T56" fmla="*/ 17 w 30"/>
              <a:gd name="T57" fmla="*/ 24 h 56"/>
              <a:gd name="T58" fmla="*/ 16 w 30"/>
              <a:gd name="T59" fmla="*/ 22 h 56"/>
              <a:gd name="T60" fmla="*/ 14 w 30"/>
              <a:gd name="T61" fmla="*/ 21 h 56"/>
              <a:gd name="T62" fmla="*/ 12 w 30"/>
              <a:gd name="T63" fmla="*/ 20 h 56"/>
              <a:gd name="T64" fmla="*/ 10 w 30"/>
              <a:gd name="T65" fmla="*/ 20 h 56"/>
              <a:gd name="T66" fmla="*/ 11 w 30"/>
              <a:gd name="T67" fmla="*/ 17 h 56"/>
              <a:gd name="T68" fmla="*/ 11 w 30"/>
              <a:gd name="T69" fmla="*/ 16 h 56"/>
              <a:gd name="T70" fmla="*/ 11 w 30"/>
              <a:gd name="T71" fmla="*/ 13 h 56"/>
              <a:gd name="T72" fmla="*/ 10 w 30"/>
              <a:gd name="T73" fmla="*/ 12 h 56"/>
              <a:gd name="T74" fmla="*/ 10 w 30"/>
              <a:gd name="T75" fmla="*/ 10 h 56"/>
              <a:gd name="T76" fmla="*/ 8 w 30"/>
              <a:gd name="T77" fmla="*/ 8 h 56"/>
              <a:gd name="T78" fmla="*/ 7 w 30"/>
              <a:gd name="T79" fmla="*/ 6 h 56"/>
              <a:gd name="T80" fmla="*/ 6 w 30"/>
              <a:gd name="T81" fmla="*/ 4 h 56"/>
              <a:gd name="T82" fmla="*/ 4 w 30"/>
              <a:gd name="T83" fmla="*/ 3 h 56"/>
              <a:gd name="T84" fmla="*/ 3 w 30"/>
              <a:gd name="T85" fmla="*/ 1 h 56"/>
              <a:gd name="T86" fmla="*/ 1 w 30"/>
              <a:gd name="T87" fmla="*/ 0 h 56"/>
              <a:gd name="T88" fmla="*/ 0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24" y="32"/>
                </a:moveTo>
                <a:lnTo>
                  <a:pt x="26" y="35"/>
                </a:lnTo>
                <a:lnTo>
                  <a:pt x="27" y="39"/>
                </a:lnTo>
                <a:lnTo>
                  <a:pt x="29" y="42"/>
                </a:lnTo>
                <a:lnTo>
                  <a:pt x="29" y="45"/>
                </a:lnTo>
                <a:lnTo>
                  <a:pt x="28" y="49"/>
                </a:lnTo>
                <a:lnTo>
                  <a:pt x="27" y="52"/>
                </a:lnTo>
                <a:lnTo>
                  <a:pt x="25" y="55"/>
                </a:lnTo>
                <a:lnTo>
                  <a:pt x="23" y="53"/>
                </a:lnTo>
                <a:lnTo>
                  <a:pt x="22" y="49"/>
                </a:lnTo>
                <a:lnTo>
                  <a:pt x="22" y="46"/>
                </a:lnTo>
                <a:lnTo>
                  <a:pt x="23" y="43"/>
                </a:lnTo>
                <a:lnTo>
                  <a:pt x="24" y="40"/>
                </a:lnTo>
                <a:lnTo>
                  <a:pt x="23" y="37"/>
                </a:lnTo>
                <a:lnTo>
                  <a:pt x="22" y="33"/>
                </a:lnTo>
                <a:lnTo>
                  <a:pt x="20" y="30"/>
                </a:lnTo>
                <a:lnTo>
                  <a:pt x="19" y="28"/>
                </a:lnTo>
                <a:lnTo>
                  <a:pt x="18" y="32"/>
                </a:lnTo>
                <a:lnTo>
                  <a:pt x="19" y="36"/>
                </a:lnTo>
                <a:lnTo>
                  <a:pt x="20" y="37"/>
                </a:lnTo>
                <a:lnTo>
                  <a:pt x="18" y="39"/>
                </a:lnTo>
                <a:lnTo>
                  <a:pt x="16" y="38"/>
                </a:lnTo>
                <a:lnTo>
                  <a:pt x="15" y="36"/>
                </a:lnTo>
                <a:lnTo>
                  <a:pt x="14" y="35"/>
                </a:lnTo>
                <a:lnTo>
                  <a:pt x="14" y="33"/>
                </a:lnTo>
                <a:lnTo>
                  <a:pt x="15" y="30"/>
                </a:lnTo>
                <a:lnTo>
                  <a:pt x="16" y="29"/>
                </a:lnTo>
                <a:lnTo>
                  <a:pt x="16" y="27"/>
                </a:lnTo>
                <a:lnTo>
                  <a:pt x="17" y="24"/>
                </a:lnTo>
                <a:lnTo>
                  <a:pt x="16" y="22"/>
                </a:lnTo>
                <a:lnTo>
                  <a:pt x="14" y="21"/>
                </a:lnTo>
                <a:lnTo>
                  <a:pt x="12" y="20"/>
                </a:lnTo>
                <a:lnTo>
                  <a:pt x="10" y="20"/>
                </a:lnTo>
                <a:lnTo>
                  <a:pt x="11" y="17"/>
                </a:lnTo>
                <a:lnTo>
                  <a:pt x="11" y="16"/>
                </a:lnTo>
                <a:lnTo>
                  <a:pt x="11" y="13"/>
                </a:lnTo>
                <a:lnTo>
                  <a:pt x="10" y="12"/>
                </a:lnTo>
                <a:lnTo>
                  <a:pt x="10" y="10"/>
                </a:lnTo>
                <a:lnTo>
                  <a:pt x="8" y="8"/>
                </a:lnTo>
                <a:lnTo>
                  <a:pt x="7" y="6"/>
                </a:lnTo>
                <a:lnTo>
                  <a:pt x="6" y="4"/>
                </a:lnTo>
                <a:lnTo>
                  <a:pt x="4" y="3"/>
                </a:lnTo>
                <a:lnTo>
                  <a:pt x="3" y="1"/>
                </a:lnTo>
                <a:lnTo>
                  <a:pt x="1"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8" name="Freeform 50"/>
          <p:cNvSpPr>
            <a:spLocks/>
          </p:cNvSpPr>
          <p:nvPr/>
        </p:nvSpPr>
        <p:spPr bwMode="auto">
          <a:xfrm>
            <a:off x="7646988" y="1528763"/>
            <a:ext cx="185737" cy="52387"/>
          </a:xfrm>
          <a:custGeom>
            <a:avLst/>
            <a:gdLst>
              <a:gd name="T0" fmla="*/ 3 w 117"/>
              <a:gd name="T1" fmla="*/ 13 h 33"/>
              <a:gd name="T2" fmla="*/ 11 w 117"/>
              <a:gd name="T3" fmla="*/ 15 h 33"/>
              <a:gd name="T4" fmla="*/ 18 w 117"/>
              <a:gd name="T5" fmla="*/ 18 h 33"/>
              <a:gd name="T6" fmla="*/ 24 w 117"/>
              <a:gd name="T7" fmla="*/ 22 h 33"/>
              <a:gd name="T8" fmla="*/ 28 w 117"/>
              <a:gd name="T9" fmla="*/ 26 h 33"/>
              <a:gd name="T10" fmla="*/ 34 w 117"/>
              <a:gd name="T11" fmla="*/ 29 h 33"/>
              <a:gd name="T12" fmla="*/ 41 w 117"/>
              <a:gd name="T13" fmla="*/ 31 h 33"/>
              <a:gd name="T14" fmla="*/ 49 w 117"/>
              <a:gd name="T15" fmla="*/ 32 h 33"/>
              <a:gd name="T16" fmla="*/ 58 w 117"/>
              <a:gd name="T17" fmla="*/ 32 h 33"/>
              <a:gd name="T18" fmla="*/ 68 w 117"/>
              <a:gd name="T19" fmla="*/ 31 h 33"/>
              <a:gd name="T20" fmla="*/ 74 w 117"/>
              <a:gd name="T21" fmla="*/ 29 h 33"/>
              <a:gd name="T22" fmla="*/ 81 w 117"/>
              <a:gd name="T23" fmla="*/ 27 h 33"/>
              <a:gd name="T24" fmla="*/ 87 w 117"/>
              <a:gd name="T25" fmla="*/ 24 h 33"/>
              <a:gd name="T26" fmla="*/ 91 w 117"/>
              <a:gd name="T27" fmla="*/ 19 h 33"/>
              <a:gd name="T28" fmla="*/ 88 w 117"/>
              <a:gd name="T29" fmla="*/ 20 h 33"/>
              <a:gd name="T30" fmla="*/ 81 w 117"/>
              <a:gd name="T31" fmla="*/ 22 h 33"/>
              <a:gd name="T32" fmla="*/ 74 w 117"/>
              <a:gd name="T33" fmla="*/ 23 h 33"/>
              <a:gd name="T34" fmla="*/ 64 w 117"/>
              <a:gd name="T35" fmla="*/ 23 h 33"/>
              <a:gd name="T36" fmla="*/ 53 w 117"/>
              <a:gd name="T37" fmla="*/ 22 h 33"/>
              <a:gd name="T38" fmla="*/ 42 w 117"/>
              <a:gd name="T39" fmla="*/ 20 h 33"/>
              <a:gd name="T40" fmla="*/ 33 w 117"/>
              <a:gd name="T41" fmla="*/ 17 h 33"/>
              <a:gd name="T42" fmla="*/ 27 w 117"/>
              <a:gd name="T43" fmla="*/ 14 h 33"/>
              <a:gd name="T44" fmla="*/ 29 w 117"/>
              <a:gd name="T45" fmla="*/ 12 h 33"/>
              <a:gd name="T46" fmla="*/ 38 w 117"/>
              <a:gd name="T47" fmla="*/ 14 h 33"/>
              <a:gd name="T48" fmla="*/ 47 w 117"/>
              <a:gd name="T49" fmla="*/ 16 h 33"/>
              <a:gd name="T50" fmla="*/ 55 w 117"/>
              <a:gd name="T51" fmla="*/ 17 h 33"/>
              <a:gd name="T52" fmla="*/ 64 w 117"/>
              <a:gd name="T53" fmla="*/ 16 h 33"/>
              <a:gd name="T54" fmla="*/ 71 w 117"/>
              <a:gd name="T55" fmla="*/ 10 h 33"/>
              <a:gd name="T56" fmla="*/ 80 w 117"/>
              <a:gd name="T57" fmla="*/ 8 h 33"/>
              <a:gd name="T58" fmla="*/ 89 w 117"/>
              <a:gd name="T59" fmla="*/ 8 h 33"/>
              <a:gd name="T60" fmla="*/ 98 w 117"/>
              <a:gd name="T61" fmla="*/ 3 h 33"/>
              <a:gd name="T62" fmla="*/ 109 w 117"/>
              <a:gd name="T63" fmla="*/ 0 h 33"/>
              <a:gd name="T64" fmla="*/ 116 w 117"/>
              <a:gd name="T65" fmla="*/ 1 h 33"/>
              <a:gd name="T66" fmla="*/ 113 w 117"/>
              <a:gd name="T67" fmla="*/ 8 h 33"/>
              <a:gd name="T68" fmla="*/ 104 w 117"/>
              <a:gd name="T69" fmla="*/ 11 h 33"/>
              <a:gd name="T70" fmla="*/ 93 w 117"/>
              <a:gd name="T71" fmla="*/ 11 h 33"/>
              <a:gd name="T72" fmla="*/ 89 w 117"/>
              <a:gd name="T73" fmla="*/ 13 h 33"/>
              <a:gd name="T74" fmla="*/ 86 w 117"/>
              <a:gd name="T75" fmla="*/ 17 h 33"/>
              <a:gd name="T76" fmla="*/ 79 w 117"/>
              <a:gd name="T77" fmla="*/ 19 h 33"/>
              <a:gd name="T78" fmla="*/ 72 w 117"/>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33">
                <a:moveTo>
                  <a:pt x="0" y="14"/>
                </a:moveTo>
                <a:lnTo>
                  <a:pt x="3" y="13"/>
                </a:lnTo>
                <a:lnTo>
                  <a:pt x="7" y="14"/>
                </a:lnTo>
                <a:lnTo>
                  <a:pt x="11" y="15"/>
                </a:lnTo>
                <a:lnTo>
                  <a:pt x="15" y="16"/>
                </a:lnTo>
                <a:lnTo>
                  <a:pt x="18" y="18"/>
                </a:lnTo>
                <a:lnTo>
                  <a:pt x="21" y="20"/>
                </a:lnTo>
                <a:lnTo>
                  <a:pt x="24" y="22"/>
                </a:lnTo>
                <a:lnTo>
                  <a:pt x="26" y="24"/>
                </a:lnTo>
                <a:lnTo>
                  <a:pt x="28" y="26"/>
                </a:lnTo>
                <a:lnTo>
                  <a:pt x="31" y="27"/>
                </a:lnTo>
                <a:lnTo>
                  <a:pt x="34" y="29"/>
                </a:lnTo>
                <a:lnTo>
                  <a:pt x="38" y="30"/>
                </a:lnTo>
                <a:lnTo>
                  <a:pt x="41" y="31"/>
                </a:lnTo>
                <a:lnTo>
                  <a:pt x="44" y="32"/>
                </a:lnTo>
                <a:lnTo>
                  <a:pt x="49" y="32"/>
                </a:lnTo>
                <a:lnTo>
                  <a:pt x="55" y="32"/>
                </a:lnTo>
                <a:lnTo>
                  <a:pt x="58" y="32"/>
                </a:lnTo>
                <a:lnTo>
                  <a:pt x="64" y="32"/>
                </a:lnTo>
                <a:lnTo>
                  <a:pt x="68" y="31"/>
                </a:lnTo>
                <a:lnTo>
                  <a:pt x="71" y="30"/>
                </a:lnTo>
                <a:lnTo>
                  <a:pt x="74" y="29"/>
                </a:lnTo>
                <a:lnTo>
                  <a:pt x="77" y="29"/>
                </a:lnTo>
                <a:lnTo>
                  <a:pt x="81" y="27"/>
                </a:lnTo>
                <a:lnTo>
                  <a:pt x="84" y="25"/>
                </a:lnTo>
                <a:lnTo>
                  <a:pt x="87" y="24"/>
                </a:lnTo>
                <a:lnTo>
                  <a:pt x="89" y="22"/>
                </a:lnTo>
                <a:lnTo>
                  <a:pt x="91" y="19"/>
                </a:lnTo>
                <a:lnTo>
                  <a:pt x="92" y="16"/>
                </a:lnTo>
                <a:lnTo>
                  <a:pt x="88" y="20"/>
                </a:lnTo>
                <a:lnTo>
                  <a:pt x="84" y="22"/>
                </a:lnTo>
                <a:lnTo>
                  <a:pt x="81" y="22"/>
                </a:lnTo>
                <a:lnTo>
                  <a:pt x="78" y="23"/>
                </a:lnTo>
                <a:lnTo>
                  <a:pt x="74" y="23"/>
                </a:lnTo>
                <a:lnTo>
                  <a:pt x="69" y="23"/>
                </a:lnTo>
                <a:lnTo>
                  <a:pt x="64" y="23"/>
                </a:lnTo>
                <a:lnTo>
                  <a:pt x="60" y="22"/>
                </a:lnTo>
                <a:lnTo>
                  <a:pt x="53" y="22"/>
                </a:lnTo>
                <a:lnTo>
                  <a:pt x="47" y="21"/>
                </a:lnTo>
                <a:lnTo>
                  <a:pt x="42" y="20"/>
                </a:lnTo>
                <a:lnTo>
                  <a:pt x="39" y="19"/>
                </a:lnTo>
                <a:lnTo>
                  <a:pt x="33" y="17"/>
                </a:lnTo>
                <a:lnTo>
                  <a:pt x="30" y="16"/>
                </a:lnTo>
                <a:lnTo>
                  <a:pt x="27" y="14"/>
                </a:lnTo>
                <a:lnTo>
                  <a:pt x="25" y="12"/>
                </a:lnTo>
                <a:lnTo>
                  <a:pt x="29" y="12"/>
                </a:lnTo>
                <a:lnTo>
                  <a:pt x="33" y="13"/>
                </a:lnTo>
                <a:lnTo>
                  <a:pt x="38" y="14"/>
                </a:lnTo>
                <a:lnTo>
                  <a:pt x="43" y="15"/>
                </a:lnTo>
                <a:lnTo>
                  <a:pt x="47" y="16"/>
                </a:lnTo>
                <a:lnTo>
                  <a:pt x="50" y="16"/>
                </a:lnTo>
                <a:lnTo>
                  <a:pt x="55" y="17"/>
                </a:lnTo>
                <a:lnTo>
                  <a:pt x="59" y="17"/>
                </a:lnTo>
                <a:lnTo>
                  <a:pt x="64" y="16"/>
                </a:lnTo>
                <a:lnTo>
                  <a:pt x="68" y="13"/>
                </a:lnTo>
                <a:lnTo>
                  <a:pt x="71" y="10"/>
                </a:lnTo>
                <a:lnTo>
                  <a:pt x="75" y="9"/>
                </a:lnTo>
                <a:lnTo>
                  <a:pt x="80" y="8"/>
                </a:lnTo>
                <a:lnTo>
                  <a:pt x="84" y="9"/>
                </a:lnTo>
                <a:lnTo>
                  <a:pt x="89" y="8"/>
                </a:lnTo>
                <a:lnTo>
                  <a:pt x="93" y="5"/>
                </a:lnTo>
                <a:lnTo>
                  <a:pt x="98" y="3"/>
                </a:lnTo>
                <a:lnTo>
                  <a:pt x="102" y="0"/>
                </a:lnTo>
                <a:lnTo>
                  <a:pt x="109" y="0"/>
                </a:lnTo>
                <a:lnTo>
                  <a:pt x="113" y="1"/>
                </a:lnTo>
                <a:lnTo>
                  <a:pt x="116" y="1"/>
                </a:lnTo>
                <a:lnTo>
                  <a:pt x="115" y="5"/>
                </a:lnTo>
                <a:lnTo>
                  <a:pt x="113" y="8"/>
                </a:lnTo>
                <a:lnTo>
                  <a:pt x="110" y="10"/>
                </a:lnTo>
                <a:lnTo>
                  <a:pt x="104" y="11"/>
                </a:lnTo>
                <a:lnTo>
                  <a:pt x="98" y="12"/>
                </a:lnTo>
                <a:lnTo>
                  <a:pt x="93" y="11"/>
                </a:lnTo>
                <a:lnTo>
                  <a:pt x="89" y="11"/>
                </a:lnTo>
                <a:lnTo>
                  <a:pt x="89" y="13"/>
                </a:lnTo>
                <a:lnTo>
                  <a:pt x="87" y="16"/>
                </a:lnTo>
                <a:lnTo>
                  <a:pt x="86" y="17"/>
                </a:lnTo>
                <a:lnTo>
                  <a:pt x="82" y="19"/>
                </a:lnTo>
                <a:lnTo>
                  <a:pt x="79" y="19"/>
                </a:lnTo>
                <a:lnTo>
                  <a:pt x="75" y="19"/>
                </a:lnTo>
                <a:lnTo>
                  <a:pt x="72" y="18"/>
                </a:lnTo>
                <a:lnTo>
                  <a:pt x="6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9" name="Freeform 51"/>
          <p:cNvSpPr>
            <a:spLocks/>
          </p:cNvSpPr>
          <p:nvPr/>
        </p:nvSpPr>
        <p:spPr bwMode="auto">
          <a:xfrm>
            <a:off x="7572375" y="1554163"/>
            <a:ext cx="61913" cy="92075"/>
          </a:xfrm>
          <a:custGeom>
            <a:avLst/>
            <a:gdLst>
              <a:gd name="T0" fmla="*/ 29 w 39"/>
              <a:gd name="T1" fmla="*/ 1 h 58"/>
              <a:gd name="T2" fmla="*/ 25 w 39"/>
              <a:gd name="T3" fmla="*/ 3 h 58"/>
              <a:gd name="T4" fmla="*/ 21 w 39"/>
              <a:gd name="T5" fmla="*/ 6 h 58"/>
              <a:gd name="T6" fmla="*/ 16 w 39"/>
              <a:gd name="T7" fmla="*/ 9 h 58"/>
              <a:gd name="T8" fmla="*/ 12 w 39"/>
              <a:gd name="T9" fmla="*/ 11 h 58"/>
              <a:gd name="T10" fmla="*/ 10 w 39"/>
              <a:gd name="T11" fmla="*/ 13 h 58"/>
              <a:gd name="T12" fmla="*/ 8 w 39"/>
              <a:gd name="T13" fmla="*/ 15 h 58"/>
              <a:gd name="T14" fmla="*/ 6 w 39"/>
              <a:gd name="T15" fmla="*/ 18 h 58"/>
              <a:gd name="T16" fmla="*/ 6 w 39"/>
              <a:gd name="T17" fmla="*/ 22 h 58"/>
              <a:gd name="T18" fmla="*/ 7 w 39"/>
              <a:gd name="T19" fmla="*/ 25 h 58"/>
              <a:gd name="T20" fmla="*/ 6 w 39"/>
              <a:gd name="T21" fmla="*/ 28 h 58"/>
              <a:gd name="T22" fmla="*/ 5 w 39"/>
              <a:gd name="T23" fmla="*/ 33 h 58"/>
              <a:gd name="T24" fmla="*/ 3 w 39"/>
              <a:gd name="T25" fmla="*/ 37 h 58"/>
              <a:gd name="T26" fmla="*/ 0 w 39"/>
              <a:gd name="T27" fmla="*/ 40 h 58"/>
              <a:gd name="T28" fmla="*/ 2 w 39"/>
              <a:gd name="T29" fmla="*/ 45 h 58"/>
              <a:gd name="T30" fmla="*/ 4 w 39"/>
              <a:gd name="T31" fmla="*/ 50 h 58"/>
              <a:gd name="T32" fmla="*/ 5 w 39"/>
              <a:gd name="T33" fmla="*/ 53 h 58"/>
              <a:gd name="T34" fmla="*/ 6 w 39"/>
              <a:gd name="T35" fmla="*/ 57 h 58"/>
              <a:gd name="T36" fmla="*/ 7 w 39"/>
              <a:gd name="T37" fmla="*/ 55 h 58"/>
              <a:gd name="T38" fmla="*/ 8 w 39"/>
              <a:gd name="T39" fmla="*/ 52 h 58"/>
              <a:gd name="T40" fmla="*/ 9 w 39"/>
              <a:gd name="T41" fmla="*/ 49 h 58"/>
              <a:gd name="T42" fmla="*/ 8 w 39"/>
              <a:gd name="T43" fmla="*/ 45 h 58"/>
              <a:gd name="T44" fmla="*/ 8 w 39"/>
              <a:gd name="T45" fmla="*/ 42 h 58"/>
              <a:gd name="T46" fmla="*/ 7 w 39"/>
              <a:gd name="T47" fmla="*/ 38 h 58"/>
              <a:gd name="T48" fmla="*/ 7 w 39"/>
              <a:gd name="T49" fmla="*/ 34 h 58"/>
              <a:gd name="T50" fmla="*/ 8 w 39"/>
              <a:gd name="T51" fmla="*/ 31 h 58"/>
              <a:gd name="T52" fmla="*/ 10 w 39"/>
              <a:gd name="T53" fmla="*/ 28 h 58"/>
              <a:gd name="T54" fmla="*/ 11 w 39"/>
              <a:gd name="T55" fmla="*/ 24 h 58"/>
              <a:gd name="T56" fmla="*/ 13 w 39"/>
              <a:gd name="T57" fmla="*/ 21 h 58"/>
              <a:gd name="T58" fmla="*/ 15 w 39"/>
              <a:gd name="T59" fmla="*/ 20 h 58"/>
              <a:gd name="T60" fmla="*/ 15 w 39"/>
              <a:gd name="T61" fmla="*/ 22 h 58"/>
              <a:gd name="T62" fmla="*/ 14 w 39"/>
              <a:gd name="T63" fmla="*/ 26 h 58"/>
              <a:gd name="T64" fmla="*/ 18 w 39"/>
              <a:gd name="T65" fmla="*/ 22 h 58"/>
              <a:gd name="T66" fmla="*/ 19 w 39"/>
              <a:gd name="T67" fmla="*/ 20 h 58"/>
              <a:gd name="T68" fmla="*/ 21 w 39"/>
              <a:gd name="T69" fmla="*/ 18 h 58"/>
              <a:gd name="T70" fmla="*/ 25 w 39"/>
              <a:gd name="T71" fmla="*/ 16 h 58"/>
              <a:gd name="T72" fmla="*/ 29 w 39"/>
              <a:gd name="T73" fmla="*/ 13 h 58"/>
              <a:gd name="T74" fmla="*/ 32 w 39"/>
              <a:gd name="T75" fmla="*/ 11 h 58"/>
              <a:gd name="T76" fmla="*/ 35 w 39"/>
              <a:gd name="T77" fmla="*/ 7 h 58"/>
              <a:gd name="T78" fmla="*/ 37 w 39"/>
              <a:gd name="T79" fmla="*/ 4 h 58"/>
              <a:gd name="T80" fmla="*/ 38 w 39"/>
              <a:gd name="T81" fmla="*/ 1 h 58"/>
              <a:gd name="T82" fmla="*/ 36 w 39"/>
              <a:gd name="T83" fmla="*/ 0 h 58"/>
              <a:gd name="T84" fmla="*/ 32 w 39"/>
              <a:gd name="T85" fmla="*/ 0 h 58"/>
              <a:gd name="T86" fmla="*/ 29 w 39"/>
              <a:gd name="T8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8">
                <a:moveTo>
                  <a:pt x="29" y="1"/>
                </a:moveTo>
                <a:lnTo>
                  <a:pt x="25" y="3"/>
                </a:lnTo>
                <a:lnTo>
                  <a:pt x="21" y="6"/>
                </a:lnTo>
                <a:lnTo>
                  <a:pt x="16" y="9"/>
                </a:lnTo>
                <a:lnTo>
                  <a:pt x="12" y="11"/>
                </a:lnTo>
                <a:lnTo>
                  <a:pt x="10" y="13"/>
                </a:lnTo>
                <a:lnTo>
                  <a:pt x="8" y="15"/>
                </a:lnTo>
                <a:lnTo>
                  <a:pt x="6" y="18"/>
                </a:lnTo>
                <a:lnTo>
                  <a:pt x="6" y="22"/>
                </a:lnTo>
                <a:lnTo>
                  <a:pt x="7" y="25"/>
                </a:lnTo>
                <a:lnTo>
                  <a:pt x="6" y="28"/>
                </a:lnTo>
                <a:lnTo>
                  <a:pt x="5" y="33"/>
                </a:lnTo>
                <a:lnTo>
                  <a:pt x="3" y="37"/>
                </a:lnTo>
                <a:lnTo>
                  <a:pt x="0" y="40"/>
                </a:lnTo>
                <a:lnTo>
                  <a:pt x="2" y="45"/>
                </a:lnTo>
                <a:lnTo>
                  <a:pt x="4" y="50"/>
                </a:lnTo>
                <a:lnTo>
                  <a:pt x="5" y="53"/>
                </a:lnTo>
                <a:lnTo>
                  <a:pt x="6" y="57"/>
                </a:lnTo>
                <a:lnTo>
                  <a:pt x="7" y="55"/>
                </a:lnTo>
                <a:lnTo>
                  <a:pt x="8" y="52"/>
                </a:lnTo>
                <a:lnTo>
                  <a:pt x="9" y="49"/>
                </a:lnTo>
                <a:lnTo>
                  <a:pt x="8" y="45"/>
                </a:lnTo>
                <a:lnTo>
                  <a:pt x="8" y="42"/>
                </a:lnTo>
                <a:lnTo>
                  <a:pt x="7" y="38"/>
                </a:lnTo>
                <a:lnTo>
                  <a:pt x="7" y="34"/>
                </a:lnTo>
                <a:lnTo>
                  <a:pt x="8" y="31"/>
                </a:lnTo>
                <a:lnTo>
                  <a:pt x="10" y="28"/>
                </a:lnTo>
                <a:lnTo>
                  <a:pt x="11" y="24"/>
                </a:lnTo>
                <a:lnTo>
                  <a:pt x="13" y="21"/>
                </a:lnTo>
                <a:lnTo>
                  <a:pt x="15" y="20"/>
                </a:lnTo>
                <a:lnTo>
                  <a:pt x="15" y="22"/>
                </a:lnTo>
                <a:lnTo>
                  <a:pt x="14" y="26"/>
                </a:lnTo>
                <a:lnTo>
                  <a:pt x="18" y="22"/>
                </a:lnTo>
                <a:lnTo>
                  <a:pt x="19" y="20"/>
                </a:lnTo>
                <a:lnTo>
                  <a:pt x="21" y="18"/>
                </a:lnTo>
                <a:lnTo>
                  <a:pt x="25" y="16"/>
                </a:lnTo>
                <a:lnTo>
                  <a:pt x="29" y="13"/>
                </a:lnTo>
                <a:lnTo>
                  <a:pt x="32" y="11"/>
                </a:lnTo>
                <a:lnTo>
                  <a:pt x="35" y="7"/>
                </a:lnTo>
                <a:lnTo>
                  <a:pt x="37" y="4"/>
                </a:lnTo>
                <a:lnTo>
                  <a:pt x="38" y="1"/>
                </a:lnTo>
                <a:lnTo>
                  <a:pt x="36" y="0"/>
                </a:lnTo>
                <a:lnTo>
                  <a:pt x="32" y="0"/>
                </a:lnTo>
                <a:lnTo>
                  <a:pt x="2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0" name="Freeform 52"/>
          <p:cNvSpPr>
            <a:spLocks/>
          </p:cNvSpPr>
          <p:nvPr/>
        </p:nvSpPr>
        <p:spPr bwMode="auto">
          <a:xfrm>
            <a:off x="7588250" y="1511300"/>
            <a:ext cx="71438" cy="31750"/>
          </a:xfrm>
          <a:custGeom>
            <a:avLst/>
            <a:gdLst>
              <a:gd name="T0" fmla="*/ 44 w 45"/>
              <a:gd name="T1" fmla="*/ 3 h 20"/>
              <a:gd name="T2" fmla="*/ 39 w 45"/>
              <a:gd name="T3" fmla="*/ 3 h 20"/>
              <a:gd name="T4" fmla="*/ 34 w 45"/>
              <a:gd name="T5" fmla="*/ 3 h 20"/>
              <a:gd name="T6" fmla="*/ 32 w 45"/>
              <a:gd name="T7" fmla="*/ 5 h 20"/>
              <a:gd name="T8" fmla="*/ 30 w 45"/>
              <a:gd name="T9" fmla="*/ 8 h 20"/>
              <a:gd name="T10" fmla="*/ 29 w 45"/>
              <a:gd name="T11" fmla="*/ 11 h 20"/>
              <a:gd name="T12" fmla="*/ 29 w 45"/>
              <a:gd name="T13" fmla="*/ 14 h 20"/>
              <a:gd name="T14" fmla="*/ 28 w 45"/>
              <a:gd name="T15" fmla="*/ 16 h 20"/>
              <a:gd name="T16" fmla="*/ 28 w 45"/>
              <a:gd name="T17" fmla="*/ 17 h 20"/>
              <a:gd name="T18" fmla="*/ 27 w 45"/>
              <a:gd name="T19" fmla="*/ 14 h 20"/>
              <a:gd name="T20" fmla="*/ 26 w 45"/>
              <a:gd name="T21" fmla="*/ 11 h 20"/>
              <a:gd name="T22" fmla="*/ 26 w 45"/>
              <a:gd name="T23" fmla="*/ 8 h 20"/>
              <a:gd name="T24" fmla="*/ 27 w 45"/>
              <a:gd name="T25" fmla="*/ 5 h 20"/>
              <a:gd name="T26" fmla="*/ 30 w 45"/>
              <a:gd name="T27" fmla="*/ 2 h 20"/>
              <a:gd name="T28" fmla="*/ 32 w 45"/>
              <a:gd name="T29" fmla="*/ 0 h 20"/>
              <a:gd name="T30" fmla="*/ 28 w 45"/>
              <a:gd name="T31" fmla="*/ 1 h 20"/>
              <a:gd name="T32" fmla="*/ 25 w 45"/>
              <a:gd name="T33" fmla="*/ 5 h 20"/>
              <a:gd name="T34" fmla="*/ 24 w 45"/>
              <a:gd name="T35" fmla="*/ 8 h 20"/>
              <a:gd name="T36" fmla="*/ 23 w 45"/>
              <a:gd name="T37" fmla="*/ 11 h 20"/>
              <a:gd name="T38" fmla="*/ 24 w 45"/>
              <a:gd name="T39" fmla="*/ 14 h 20"/>
              <a:gd name="T40" fmla="*/ 24 w 45"/>
              <a:gd name="T41" fmla="*/ 15 h 20"/>
              <a:gd name="T42" fmla="*/ 22 w 45"/>
              <a:gd name="T43" fmla="*/ 12 h 20"/>
              <a:gd name="T44" fmla="*/ 20 w 45"/>
              <a:gd name="T45" fmla="*/ 9 h 20"/>
              <a:gd name="T46" fmla="*/ 17 w 45"/>
              <a:gd name="T47" fmla="*/ 7 h 20"/>
              <a:gd name="T48" fmla="*/ 12 w 45"/>
              <a:gd name="T49" fmla="*/ 5 h 20"/>
              <a:gd name="T50" fmla="*/ 8 w 45"/>
              <a:gd name="T51" fmla="*/ 5 h 20"/>
              <a:gd name="T52" fmla="*/ 5 w 45"/>
              <a:gd name="T53" fmla="*/ 5 h 20"/>
              <a:gd name="T54" fmla="*/ 2 w 45"/>
              <a:gd name="T55" fmla="*/ 6 h 20"/>
              <a:gd name="T56" fmla="*/ 0 w 45"/>
              <a:gd name="T57" fmla="*/ 6 h 20"/>
              <a:gd name="T58" fmla="*/ 3 w 45"/>
              <a:gd name="T59" fmla="*/ 7 h 20"/>
              <a:gd name="T60" fmla="*/ 5 w 45"/>
              <a:gd name="T61" fmla="*/ 8 h 20"/>
              <a:gd name="T62" fmla="*/ 8 w 45"/>
              <a:gd name="T63" fmla="*/ 8 h 20"/>
              <a:gd name="T64" fmla="*/ 12 w 45"/>
              <a:gd name="T65" fmla="*/ 8 h 20"/>
              <a:gd name="T66" fmla="*/ 14 w 45"/>
              <a:gd name="T67" fmla="*/ 10 h 20"/>
              <a:gd name="T68" fmla="*/ 16 w 45"/>
              <a:gd name="T69" fmla="*/ 12 h 20"/>
              <a:gd name="T70" fmla="*/ 18 w 45"/>
              <a:gd name="T71" fmla="*/ 14 h 20"/>
              <a:gd name="T72" fmla="*/ 19 w 45"/>
              <a:gd name="T73" fmla="*/ 16 h 20"/>
              <a:gd name="T74" fmla="*/ 19 w 45"/>
              <a:gd name="T7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0">
                <a:moveTo>
                  <a:pt x="44" y="3"/>
                </a:moveTo>
                <a:lnTo>
                  <a:pt x="39" y="3"/>
                </a:lnTo>
                <a:lnTo>
                  <a:pt x="34" y="3"/>
                </a:lnTo>
                <a:lnTo>
                  <a:pt x="32" y="5"/>
                </a:lnTo>
                <a:lnTo>
                  <a:pt x="30" y="8"/>
                </a:lnTo>
                <a:lnTo>
                  <a:pt x="29" y="11"/>
                </a:lnTo>
                <a:lnTo>
                  <a:pt x="29" y="14"/>
                </a:lnTo>
                <a:lnTo>
                  <a:pt x="28" y="16"/>
                </a:lnTo>
                <a:lnTo>
                  <a:pt x="28" y="17"/>
                </a:lnTo>
                <a:lnTo>
                  <a:pt x="27" y="14"/>
                </a:lnTo>
                <a:lnTo>
                  <a:pt x="26" y="11"/>
                </a:lnTo>
                <a:lnTo>
                  <a:pt x="26" y="8"/>
                </a:lnTo>
                <a:lnTo>
                  <a:pt x="27" y="5"/>
                </a:lnTo>
                <a:lnTo>
                  <a:pt x="30" y="2"/>
                </a:lnTo>
                <a:lnTo>
                  <a:pt x="32" y="0"/>
                </a:lnTo>
                <a:lnTo>
                  <a:pt x="28" y="1"/>
                </a:lnTo>
                <a:lnTo>
                  <a:pt x="25" y="5"/>
                </a:lnTo>
                <a:lnTo>
                  <a:pt x="24" y="8"/>
                </a:lnTo>
                <a:lnTo>
                  <a:pt x="23" y="11"/>
                </a:lnTo>
                <a:lnTo>
                  <a:pt x="24" y="14"/>
                </a:lnTo>
                <a:lnTo>
                  <a:pt x="24" y="15"/>
                </a:lnTo>
                <a:lnTo>
                  <a:pt x="22" y="12"/>
                </a:lnTo>
                <a:lnTo>
                  <a:pt x="20" y="9"/>
                </a:lnTo>
                <a:lnTo>
                  <a:pt x="17" y="7"/>
                </a:lnTo>
                <a:lnTo>
                  <a:pt x="12" y="5"/>
                </a:lnTo>
                <a:lnTo>
                  <a:pt x="8" y="5"/>
                </a:lnTo>
                <a:lnTo>
                  <a:pt x="5" y="5"/>
                </a:lnTo>
                <a:lnTo>
                  <a:pt x="2" y="6"/>
                </a:lnTo>
                <a:lnTo>
                  <a:pt x="0" y="6"/>
                </a:lnTo>
                <a:lnTo>
                  <a:pt x="3" y="7"/>
                </a:lnTo>
                <a:lnTo>
                  <a:pt x="5" y="8"/>
                </a:lnTo>
                <a:lnTo>
                  <a:pt x="8" y="8"/>
                </a:lnTo>
                <a:lnTo>
                  <a:pt x="12" y="8"/>
                </a:lnTo>
                <a:lnTo>
                  <a:pt x="14" y="10"/>
                </a:lnTo>
                <a:lnTo>
                  <a:pt x="16" y="12"/>
                </a:lnTo>
                <a:lnTo>
                  <a:pt x="18" y="14"/>
                </a:lnTo>
                <a:lnTo>
                  <a:pt x="19" y="16"/>
                </a:lnTo>
                <a:lnTo>
                  <a:pt x="19"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1" name="Freeform 53"/>
          <p:cNvSpPr>
            <a:spLocks/>
          </p:cNvSpPr>
          <p:nvPr/>
        </p:nvSpPr>
        <p:spPr bwMode="auto">
          <a:xfrm>
            <a:off x="7740650" y="1589088"/>
            <a:ext cx="55563" cy="20637"/>
          </a:xfrm>
          <a:custGeom>
            <a:avLst/>
            <a:gdLst>
              <a:gd name="T0" fmla="*/ 1 w 35"/>
              <a:gd name="T1" fmla="*/ 3 h 13"/>
              <a:gd name="T2" fmla="*/ 0 w 35"/>
              <a:gd name="T3" fmla="*/ 5 h 13"/>
              <a:gd name="T4" fmla="*/ 0 w 35"/>
              <a:gd name="T5" fmla="*/ 8 h 13"/>
              <a:gd name="T6" fmla="*/ 2 w 35"/>
              <a:gd name="T7" fmla="*/ 10 h 13"/>
              <a:gd name="T8" fmla="*/ 6 w 35"/>
              <a:gd name="T9" fmla="*/ 10 h 13"/>
              <a:gd name="T10" fmla="*/ 11 w 35"/>
              <a:gd name="T11" fmla="*/ 9 h 13"/>
              <a:gd name="T12" fmla="*/ 16 w 35"/>
              <a:gd name="T13" fmla="*/ 8 h 13"/>
              <a:gd name="T14" fmla="*/ 22 w 35"/>
              <a:gd name="T15" fmla="*/ 8 h 13"/>
              <a:gd name="T16" fmla="*/ 26 w 35"/>
              <a:gd name="T17" fmla="*/ 11 h 13"/>
              <a:gd name="T18" fmla="*/ 31 w 35"/>
              <a:gd name="T19" fmla="*/ 12 h 13"/>
              <a:gd name="T20" fmla="*/ 34 w 35"/>
              <a:gd name="T21" fmla="*/ 10 h 13"/>
              <a:gd name="T22" fmla="*/ 34 w 35"/>
              <a:gd name="T23" fmla="*/ 7 h 13"/>
              <a:gd name="T24" fmla="*/ 32 w 35"/>
              <a:gd name="T25" fmla="*/ 4 h 13"/>
              <a:gd name="T26" fmla="*/ 28 w 35"/>
              <a:gd name="T27" fmla="*/ 2 h 13"/>
              <a:gd name="T28" fmla="*/ 21 w 35"/>
              <a:gd name="T29" fmla="*/ 0 h 13"/>
              <a:gd name="T30" fmla="*/ 14 w 35"/>
              <a:gd name="T31" fmla="*/ 0 h 13"/>
              <a:gd name="T32" fmla="*/ 6 w 35"/>
              <a:gd name="T33" fmla="*/ 1 h 13"/>
              <a:gd name="T34" fmla="*/ 1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1" y="3"/>
                </a:moveTo>
                <a:lnTo>
                  <a:pt x="0" y="5"/>
                </a:lnTo>
                <a:lnTo>
                  <a:pt x="0" y="8"/>
                </a:lnTo>
                <a:lnTo>
                  <a:pt x="2" y="10"/>
                </a:lnTo>
                <a:lnTo>
                  <a:pt x="6" y="10"/>
                </a:lnTo>
                <a:lnTo>
                  <a:pt x="11" y="9"/>
                </a:lnTo>
                <a:lnTo>
                  <a:pt x="16" y="8"/>
                </a:lnTo>
                <a:lnTo>
                  <a:pt x="22" y="8"/>
                </a:lnTo>
                <a:lnTo>
                  <a:pt x="26" y="11"/>
                </a:lnTo>
                <a:lnTo>
                  <a:pt x="31" y="12"/>
                </a:lnTo>
                <a:lnTo>
                  <a:pt x="34" y="10"/>
                </a:lnTo>
                <a:lnTo>
                  <a:pt x="34" y="7"/>
                </a:lnTo>
                <a:lnTo>
                  <a:pt x="32" y="4"/>
                </a:lnTo>
                <a:lnTo>
                  <a:pt x="28" y="2"/>
                </a:lnTo>
                <a:lnTo>
                  <a:pt x="21" y="0"/>
                </a:lnTo>
                <a:lnTo>
                  <a:pt x="14" y="0"/>
                </a:lnTo>
                <a:lnTo>
                  <a:pt x="6" y="1"/>
                </a:lnTo>
                <a:lnTo>
                  <a:pt x="1"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2" name="Freeform 54"/>
          <p:cNvSpPr>
            <a:spLocks/>
          </p:cNvSpPr>
          <p:nvPr/>
        </p:nvSpPr>
        <p:spPr bwMode="auto">
          <a:xfrm>
            <a:off x="7437438" y="1641475"/>
            <a:ext cx="280987" cy="266700"/>
          </a:xfrm>
          <a:custGeom>
            <a:avLst/>
            <a:gdLst>
              <a:gd name="T0" fmla="*/ 83 w 177"/>
              <a:gd name="T1" fmla="*/ 24 h 168"/>
              <a:gd name="T2" fmla="*/ 78 w 177"/>
              <a:gd name="T3" fmla="*/ 15 h 168"/>
              <a:gd name="T4" fmla="*/ 70 w 177"/>
              <a:gd name="T5" fmla="*/ 7 h 168"/>
              <a:gd name="T6" fmla="*/ 60 w 177"/>
              <a:gd name="T7" fmla="*/ 2 h 168"/>
              <a:gd name="T8" fmla="*/ 49 w 177"/>
              <a:gd name="T9" fmla="*/ 0 h 168"/>
              <a:gd name="T10" fmla="*/ 38 w 177"/>
              <a:gd name="T11" fmla="*/ 1 h 168"/>
              <a:gd name="T12" fmla="*/ 27 w 177"/>
              <a:gd name="T13" fmla="*/ 5 h 168"/>
              <a:gd name="T14" fmla="*/ 20 w 177"/>
              <a:gd name="T15" fmla="*/ 10 h 168"/>
              <a:gd name="T16" fmla="*/ 15 w 177"/>
              <a:gd name="T17" fmla="*/ 16 h 168"/>
              <a:gd name="T18" fmla="*/ 10 w 177"/>
              <a:gd name="T19" fmla="*/ 23 h 168"/>
              <a:gd name="T20" fmla="*/ 6 w 177"/>
              <a:gd name="T21" fmla="*/ 30 h 168"/>
              <a:gd name="T22" fmla="*/ 2 w 177"/>
              <a:gd name="T23" fmla="*/ 36 h 168"/>
              <a:gd name="T24" fmla="*/ 0 w 177"/>
              <a:gd name="T25" fmla="*/ 44 h 168"/>
              <a:gd name="T26" fmla="*/ 3 w 177"/>
              <a:gd name="T27" fmla="*/ 60 h 168"/>
              <a:gd name="T28" fmla="*/ 11 w 177"/>
              <a:gd name="T29" fmla="*/ 77 h 168"/>
              <a:gd name="T30" fmla="*/ 21 w 177"/>
              <a:gd name="T31" fmla="*/ 93 h 168"/>
              <a:gd name="T32" fmla="*/ 32 w 177"/>
              <a:gd name="T33" fmla="*/ 104 h 168"/>
              <a:gd name="T34" fmla="*/ 41 w 177"/>
              <a:gd name="T35" fmla="*/ 116 h 168"/>
              <a:gd name="T36" fmla="*/ 55 w 177"/>
              <a:gd name="T37" fmla="*/ 130 h 168"/>
              <a:gd name="T38" fmla="*/ 66 w 177"/>
              <a:gd name="T39" fmla="*/ 140 h 168"/>
              <a:gd name="T40" fmla="*/ 70 w 177"/>
              <a:gd name="T41" fmla="*/ 146 h 168"/>
              <a:gd name="T42" fmla="*/ 75 w 177"/>
              <a:gd name="T43" fmla="*/ 153 h 168"/>
              <a:gd name="T44" fmla="*/ 80 w 177"/>
              <a:gd name="T45" fmla="*/ 159 h 168"/>
              <a:gd name="T46" fmla="*/ 90 w 177"/>
              <a:gd name="T47" fmla="*/ 164 h 168"/>
              <a:gd name="T48" fmla="*/ 106 w 177"/>
              <a:gd name="T49" fmla="*/ 167 h 168"/>
              <a:gd name="T50" fmla="*/ 125 w 177"/>
              <a:gd name="T51" fmla="*/ 166 h 168"/>
              <a:gd name="T52" fmla="*/ 142 w 177"/>
              <a:gd name="T53" fmla="*/ 164 h 168"/>
              <a:gd name="T54" fmla="*/ 156 w 177"/>
              <a:gd name="T55" fmla="*/ 158 h 168"/>
              <a:gd name="T56" fmla="*/ 167 w 177"/>
              <a:gd name="T57" fmla="*/ 149 h 168"/>
              <a:gd name="T58" fmla="*/ 173 w 177"/>
              <a:gd name="T59" fmla="*/ 137 h 168"/>
              <a:gd name="T60" fmla="*/ 176 w 177"/>
              <a:gd name="T61" fmla="*/ 125 h 168"/>
              <a:gd name="T62" fmla="*/ 172 w 177"/>
              <a:gd name="T63" fmla="*/ 112 h 168"/>
              <a:gd name="T64" fmla="*/ 166 w 177"/>
              <a:gd name="T65" fmla="*/ 102 h 168"/>
              <a:gd name="T66" fmla="*/ 159 w 177"/>
              <a:gd name="T67" fmla="*/ 94 h 168"/>
              <a:gd name="T68" fmla="*/ 149 w 177"/>
              <a:gd name="T69" fmla="*/ 88 h 168"/>
              <a:gd name="T70" fmla="*/ 138 w 177"/>
              <a:gd name="T71" fmla="*/ 83 h 168"/>
              <a:gd name="T72" fmla="*/ 124 w 177"/>
              <a:gd name="T73" fmla="*/ 81 h 168"/>
              <a:gd name="T74" fmla="*/ 111 w 177"/>
              <a:gd name="T75" fmla="*/ 82 h 168"/>
              <a:gd name="T76" fmla="*/ 103 w 177"/>
              <a:gd name="T77" fmla="*/ 86 h 168"/>
              <a:gd name="T78" fmla="*/ 97 w 177"/>
              <a:gd name="T79" fmla="*/ 92 h 168"/>
              <a:gd name="T80" fmla="*/ 86 w 177"/>
              <a:gd name="T81" fmla="*/ 87 h 168"/>
              <a:gd name="T82" fmla="*/ 76 w 177"/>
              <a:gd name="T83" fmla="*/ 79 h 168"/>
              <a:gd name="T84" fmla="*/ 68 w 177"/>
              <a:gd name="T85" fmla="*/ 69 h 168"/>
              <a:gd name="T86" fmla="*/ 62 w 177"/>
              <a:gd name="T87" fmla="*/ 59 h 168"/>
              <a:gd name="T88" fmla="*/ 76 w 177"/>
              <a:gd name="T89" fmla="*/ 49 h 168"/>
              <a:gd name="T90" fmla="*/ 83 w 177"/>
              <a:gd name="T91" fmla="*/ 38 h 168"/>
              <a:gd name="T92" fmla="*/ 83 w 177"/>
              <a:gd name="T93"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68">
                <a:moveTo>
                  <a:pt x="83" y="24"/>
                </a:moveTo>
                <a:lnTo>
                  <a:pt x="78" y="15"/>
                </a:lnTo>
                <a:lnTo>
                  <a:pt x="70" y="7"/>
                </a:lnTo>
                <a:lnTo>
                  <a:pt x="60" y="2"/>
                </a:lnTo>
                <a:lnTo>
                  <a:pt x="49" y="0"/>
                </a:lnTo>
                <a:lnTo>
                  <a:pt x="38" y="1"/>
                </a:lnTo>
                <a:lnTo>
                  <a:pt x="27" y="5"/>
                </a:lnTo>
                <a:lnTo>
                  <a:pt x="20" y="10"/>
                </a:lnTo>
                <a:lnTo>
                  <a:pt x="15" y="16"/>
                </a:lnTo>
                <a:lnTo>
                  <a:pt x="10" y="23"/>
                </a:lnTo>
                <a:lnTo>
                  <a:pt x="6" y="30"/>
                </a:lnTo>
                <a:lnTo>
                  <a:pt x="2" y="36"/>
                </a:lnTo>
                <a:lnTo>
                  <a:pt x="0" y="44"/>
                </a:lnTo>
                <a:lnTo>
                  <a:pt x="3" y="60"/>
                </a:lnTo>
                <a:lnTo>
                  <a:pt x="11" y="77"/>
                </a:lnTo>
                <a:lnTo>
                  <a:pt x="21" y="93"/>
                </a:lnTo>
                <a:lnTo>
                  <a:pt x="32" y="104"/>
                </a:lnTo>
                <a:lnTo>
                  <a:pt x="41" y="116"/>
                </a:lnTo>
                <a:lnTo>
                  <a:pt x="55" y="130"/>
                </a:lnTo>
                <a:lnTo>
                  <a:pt x="66" y="140"/>
                </a:lnTo>
                <a:lnTo>
                  <a:pt x="70" y="146"/>
                </a:lnTo>
                <a:lnTo>
                  <a:pt x="75" y="153"/>
                </a:lnTo>
                <a:lnTo>
                  <a:pt x="80" y="159"/>
                </a:lnTo>
                <a:lnTo>
                  <a:pt x="90" y="164"/>
                </a:lnTo>
                <a:lnTo>
                  <a:pt x="106" y="167"/>
                </a:lnTo>
                <a:lnTo>
                  <a:pt x="125" y="166"/>
                </a:lnTo>
                <a:lnTo>
                  <a:pt x="142" y="164"/>
                </a:lnTo>
                <a:lnTo>
                  <a:pt x="156" y="158"/>
                </a:lnTo>
                <a:lnTo>
                  <a:pt x="167" y="149"/>
                </a:lnTo>
                <a:lnTo>
                  <a:pt x="173" y="137"/>
                </a:lnTo>
                <a:lnTo>
                  <a:pt x="176" y="125"/>
                </a:lnTo>
                <a:lnTo>
                  <a:pt x="172" y="112"/>
                </a:lnTo>
                <a:lnTo>
                  <a:pt x="166" y="102"/>
                </a:lnTo>
                <a:lnTo>
                  <a:pt x="159" y="94"/>
                </a:lnTo>
                <a:lnTo>
                  <a:pt x="149" y="88"/>
                </a:lnTo>
                <a:lnTo>
                  <a:pt x="138" y="83"/>
                </a:lnTo>
                <a:lnTo>
                  <a:pt x="124" y="81"/>
                </a:lnTo>
                <a:lnTo>
                  <a:pt x="111" y="82"/>
                </a:lnTo>
                <a:lnTo>
                  <a:pt x="103" y="86"/>
                </a:lnTo>
                <a:lnTo>
                  <a:pt x="97" y="92"/>
                </a:lnTo>
                <a:lnTo>
                  <a:pt x="86" y="87"/>
                </a:lnTo>
                <a:lnTo>
                  <a:pt x="76" y="79"/>
                </a:lnTo>
                <a:lnTo>
                  <a:pt x="68" y="69"/>
                </a:lnTo>
                <a:lnTo>
                  <a:pt x="62" y="59"/>
                </a:lnTo>
                <a:lnTo>
                  <a:pt x="76" y="49"/>
                </a:lnTo>
                <a:lnTo>
                  <a:pt x="83" y="38"/>
                </a:lnTo>
                <a:lnTo>
                  <a:pt x="83" y="24"/>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3" name="Freeform 55"/>
          <p:cNvSpPr>
            <a:spLocks/>
          </p:cNvSpPr>
          <p:nvPr/>
        </p:nvSpPr>
        <p:spPr bwMode="auto">
          <a:xfrm>
            <a:off x="7400925" y="1684338"/>
            <a:ext cx="233363" cy="347662"/>
          </a:xfrm>
          <a:custGeom>
            <a:avLst/>
            <a:gdLst>
              <a:gd name="T0" fmla="*/ 131 w 147"/>
              <a:gd name="T1" fmla="*/ 7 h 219"/>
              <a:gd name="T2" fmla="*/ 105 w 147"/>
              <a:gd name="T3" fmla="*/ 0 h 219"/>
              <a:gd name="T4" fmla="*/ 77 w 147"/>
              <a:gd name="T5" fmla="*/ 2 h 219"/>
              <a:gd name="T6" fmla="*/ 55 w 147"/>
              <a:gd name="T7" fmla="*/ 6 h 219"/>
              <a:gd name="T8" fmla="*/ 32 w 147"/>
              <a:gd name="T9" fmla="*/ 12 h 219"/>
              <a:gd name="T10" fmla="*/ 20 w 147"/>
              <a:gd name="T11" fmla="*/ 18 h 219"/>
              <a:gd name="T12" fmla="*/ 5 w 147"/>
              <a:gd name="T13" fmla="*/ 32 h 219"/>
              <a:gd name="T14" fmla="*/ 0 w 147"/>
              <a:gd name="T15" fmla="*/ 48 h 219"/>
              <a:gd name="T16" fmla="*/ 4 w 147"/>
              <a:gd name="T17" fmla="*/ 63 h 219"/>
              <a:gd name="T18" fmla="*/ 12 w 147"/>
              <a:gd name="T19" fmla="*/ 77 h 219"/>
              <a:gd name="T20" fmla="*/ 19 w 147"/>
              <a:gd name="T21" fmla="*/ 94 h 219"/>
              <a:gd name="T22" fmla="*/ 27 w 147"/>
              <a:gd name="T23" fmla="*/ 110 h 219"/>
              <a:gd name="T24" fmla="*/ 36 w 147"/>
              <a:gd name="T25" fmla="*/ 124 h 219"/>
              <a:gd name="T26" fmla="*/ 47 w 147"/>
              <a:gd name="T27" fmla="*/ 136 h 219"/>
              <a:gd name="T28" fmla="*/ 59 w 147"/>
              <a:gd name="T29" fmla="*/ 142 h 219"/>
              <a:gd name="T30" fmla="*/ 54 w 147"/>
              <a:gd name="T31" fmla="*/ 179 h 219"/>
              <a:gd name="T32" fmla="*/ 117 w 147"/>
              <a:gd name="T33" fmla="*/ 208 h 219"/>
              <a:gd name="T34" fmla="*/ 119 w 147"/>
              <a:gd name="T35" fmla="*/ 180 h 219"/>
              <a:gd name="T36" fmla="*/ 127 w 147"/>
              <a:gd name="T37" fmla="*/ 163 h 219"/>
              <a:gd name="T38" fmla="*/ 136 w 147"/>
              <a:gd name="T39" fmla="*/ 148 h 219"/>
              <a:gd name="T40" fmla="*/ 125 w 147"/>
              <a:gd name="T41" fmla="*/ 139 h 219"/>
              <a:gd name="T42" fmla="*/ 110 w 147"/>
              <a:gd name="T43" fmla="*/ 133 h 219"/>
              <a:gd name="T44" fmla="*/ 112 w 147"/>
              <a:gd name="T45" fmla="*/ 117 h 219"/>
              <a:gd name="T46" fmla="*/ 103 w 147"/>
              <a:gd name="T47" fmla="*/ 94 h 219"/>
              <a:gd name="T48" fmla="*/ 88 w 147"/>
              <a:gd name="T49" fmla="*/ 76 h 219"/>
              <a:gd name="T50" fmla="*/ 70 w 147"/>
              <a:gd name="T51" fmla="*/ 65 h 219"/>
              <a:gd name="T52" fmla="*/ 73 w 147"/>
              <a:gd name="T53" fmla="*/ 64 h 219"/>
              <a:gd name="T54" fmla="*/ 81 w 147"/>
              <a:gd name="T55" fmla="*/ 62 h 219"/>
              <a:gd name="T56" fmla="*/ 97 w 147"/>
              <a:gd name="T57" fmla="*/ 69 h 219"/>
              <a:gd name="T58" fmla="*/ 106 w 147"/>
              <a:gd name="T59" fmla="*/ 78 h 219"/>
              <a:gd name="T60" fmla="*/ 119 w 147"/>
              <a:gd name="T61" fmla="*/ 78 h 219"/>
              <a:gd name="T62" fmla="*/ 122 w 147"/>
              <a:gd name="T63" fmla="*/ 71 h 219"/>
              <a:gd name="T64" fmla="*/ 125 w 147"/>
              <a:gd name="T65" fmla="*/ 66 h 219"/>
              <a:gd name="T66" fmla="*/ 127 w 147"/>
              <a:gd name="T67" fmla="*/ 55 h 219"/>
              <a:gd name="T68" fmla="*/ 121 w 147"/>
              <a:gd name="T69" fmla="*/ 47 h 219"/>
              <a:gd name="T70" fmla="*/ 131 w 147"/>
              <a:gd name="T71" fmla="*/ 45 h 219"/>
              <a:gd name="T72" fmla="*/ 132 w 147"/>
              <a:gd name="T73" fmla="*/ 35 h 219"/>
              <a:gd name="T74" fmla="*/ 130 w 147"/>
              <a:gd name="T75" fmla="*/ 32 h 219"/>
              <a:gd name="T76" fmla="*/ 142 w 147"/>
              <a:gd name="T77" fmla="*/ 31 h 219"/>
              <a:gd name="T78" fmla="*/ 146 w 147"/>
              <a:gd name="T79" fmla="*/ 25 h 219"/>
              <a:gd name="T80" fmla="*/ 141 w 147"/>
              <a:gd name="T81" fmla="*/ 1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219">
                <a:moveTo>
                  <a:pt x="141" y="13"/>
                </a:moveTo>
                <a:lnTo>
                  <a:pt x="131" y="7"/>
                </a:lnTo>
                <a:lnTo>
                  <a:pt x="120" y="3"/>
                </a:lnTo>
                <a:lnTo>
                  <a:pt x="105" y="0"/>
                </a:lnTo>
                <a:lnTo>
                  <a:pt x="91" y="0"/>
                </a:lnTo>
                <a:lnTo>
                  <a:pt x="77" y="2"/>
                </a:lnTo>
                <a:lnTo>
                  <a:pt x="66" y="3"/>
                </a:lnTo>
                <a:lnTo>
                  <a:pt x="55" y="6"/>
                </a:lnTo>
                <a:lnTo>
                  <a:pt x="42" y="9"/>
                </a:lnTo>
                <a:lnTo>
                  <a:pt x="32" y="12"/>
                </a:lnTo>
                <a:lnTo>
                  <a:pt x="29" y="14"/>
                </a:lnTo>
                <a:lnTo>
                  <a:pt x="20" y="18"/>
                </a:lnTo>
                <a:lnTo>
                  <a:pt x="12" y="23"/>
                </a:lnTo>
                <a:lnTo>
                  <a:pt x="5" y="32"/>
                </a:lnTo>
                <a:lnTo>
                  <a:pt x="1" y="41"/>
                </a:lnTo>
                <a:lnTo>
                  <a:pt x="0" y="48"/>
                </a:lnTo>
                <a:lnTo>
                  <a:pt x="1" y="56"/>
                </a:lnTo>
                <a:lnTo>
                  <a:pt x="4" y="63"/>
                </a:lnTo>
                <a:lnTo>
                  <a:pt x="8" y="71"/>
                </a:lnTo>
                <a:lnTo>
                  <a:pt x="12" y="77"/>
                </a:lnTo>
                <a:lnTo>
                  <a:pt x="16" y="86"/>
                </a:lnTo>
                <a:lnTo>
                  <a:pt x="19" y="94"/>
                </a:lnTo>
                <a:lnTo>
                  <a:pt x="22" y="101"/>
                </a:lnTo>
                <a:lnTo>
                  <a:pt x="27" y="110"/>
                </a:lnTo>
                <a:lnTo>
                  <a:pt x="32" y="117"/>
                </a:lnTo>
                <a:lnTo>
                  <a:pt x="36" y="124"/>
                </a:lnTo>
                <a:lnTo>
                  <a:pt x="42" y="131"/>
                </a:lnTo>
                <a:lnTo>
                  <a:pt x="47" y="136"/>
                </a:lnTo>
                <a:lnTo>
                  <a:pt x="52" y="139"/>
                </a:lnTo>
                <a:lnTo>
                  <a:pt x="59" y="142"/>
                </a:lnTo>
                <a:lnTo>
                  <a:pt x="66" y="145"/>
                </a:lnTo>
                <a:lnTo>
                  <a:pt x="54" y="179"/>
                </a:lnTo>
                <a:lnTo>
                  <a:pt x="114" y="218"/>
                </a:lnTo>
                <a:lnTo>
                  <a:pt x="117" y="208"/>
                </a:lnTo>
                <a:lnTo>
                  <a:pt x="119" y="194"/>
                </a:lnTo>
                <a:lnTo>
                  <a:pt x="119" y="180"/>
                </a:lnTo>
                <a:lnTo>
                  <a:pt x="119" y="166"/>
                </a:lnTo>
                <a:lnTo>
                  <a:pt x="127" y="163"/>
                </a:lnTo>
                <a:lnTo>
                  <a:pt x="133" y="157"/>
                </a:lnTo>
                <a:lnTo>
                  <a:pt x="136" y="148"/>
                </a:lnTo>
                <a:lnTo>
                  <a:pt x="138" y="139"/>
                </a:lnTo>
                <a:lnTo>
                  <a:pt x="125" y="139"/>
                </a:lnTo>
                <a:lnTo>
                  <a:pt x="116" y="138"/>
                </a:lnTo>
                <a:lnTo>
                  <a:pt x="110" y="133"/>
                </a:lnTo>
                <a:lnTo>
                  <a:pt x="111" y="128"/>
                </a:lnTo>
                <a:lnTo>
                  <a:pt x="112" y="117"/>
                </a:lnTo>
                <a:lnTo>
                  <a:pt x="109" y="105"/>
                </a:lnTo>
                <a:lnTo>
                  <a:pt x="103" y="94"/>
                </a:lnTo>
                <a:lnTo>
                  <a:pt x="96" y="85"/>
                </a:lnTo>
                <a:lnTo>
                  <a:pt x="88" y="76"/>
                </a:lnTo>
                <a:lnTo>
                  <a:pt x="79" y="71"/>
                </a:lnTo>
                <a:lnTo>
                  <a:pt x="70" y="65"/>
                </a:lnTo>
                <a:lnTo>
                  <a:pt x="69" y="63"/>
                </a:lnTo>
                <a:lnTo>
                  <a:pt x="73" y="64"/>
                </a:lnTo>
                <a:lnTo>
                  <a:pt x="77" y="63"/>
                </a:lnTo>
                <a:lnTo>
                  <a:pt x="81" y="62"/>
                </a:lnTo>
                <a:lnTo>
                  <a:pt x="88" y="65"/>
                </a:lnTo>
                <a:lnTo>
                  <a:pt x="97" y="69"/>
                </a:lnTo>
                <a:lnTo>
                  <a:pt x="103" y="73"/>
                </a:lnTo>
                <a:lnTo>
                  <a:pt x="106" y="78"/>
                </a:lnTo>
                <a:lnTo>
                  <a:pt x="111" y="80"/>
                </a:lnTo>
                <a:lnTo>
                  <a:pt x="119" y="78"/>
                </a:lnTo>
                <a:lnTo>
                  <a:pt x="122" y="75"/>
                </a:lnTo>
                <a:lnTo>
                  <a:pt x="122" y="71"/>
                </a:lnTo>
                <a:lnTo>
                  <a:pt x="119" y="66"/>
                </a:lnTo>
                <a:lnTo>
                  <a:pt x="125" y="66"/>
                </a:lnTo>
                <a:lnTo>
                  <a:pt x="127" y="61"/>
                </a:lnTo>
                <a:lnTo>
                  <a:pt x="127" y="55"/>
                </a:lnTo>
                <a:lnTo>
                  <a:pt x="123" y="51"/>
                </a:lnTo>
                <a:lnTo>
                  <a:pt x="121" y="47"/>
                </a:lnTo>
                <a:lnTo>
                  <a:pt x="127" y="48"/>
                </a:lnTo>
                <a:lnTo>
                  <a:pt x="131" y="45"/>
                </a:lnTo>
                <a:lnTo>
                  <a:pt x="133" y="41"/>
                </a:lnTo>
                <a:lnTo>
                  <a:pt x="132" y="35"/>
                </a:lnTo>
                <a:lnTo>
                  <a:pt x="124" y="31"/>
                </a:lnTo>
                <a:lnTo>
                  <a:pt x="130" y="32"/>
                </a:lnTo>
                <a:lnTo>
                  <a:pt x="137" y="32"/>
                </a:lnTo>
                <a:lnTo>
                  <a:pt x="142" y="31"/>
                </a:lnTo>
                <a:lnTo>
                  <a:pt x="144" y="29"/>
                </a:lnTo>
                <a:lnTo>
                  <a:pt x="146" y="25"/>
                </a:lnTo>
                <a:lnTo>
                  <a:pt x="145" y="20"/>
                </a:lnTo>
                <a:lnTo>
                  <a:pt x="141"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4" name="Freeform 56"/>
          <p:cNvSpPr>
            <a:spLocks/>
          </p:cNvSpPr>
          <p:nvPr/>
        </p:nvSpPr>
        <p:spPr bwMode="auto">
          <a:xfrm>
            <a:off x="7556500" y="1900238"/>
            <a:ext cx="20638" cy="22225"/>
          </a:xfrm>
          <a:custGeom>
            <a:avLst/>
            <a:gdLst>
              <a:gd name="T0" fmla="*/ 12 w 13"/>
              <a:gd name="T1" fmla="*/ 0 h 14"/>
              <a:gd name="T2" fmla="*/ 9 w 13"/>
              <a:gd name="T3" fmla="*/ 6 h 14"/>
              <a:gd name="T4" fmla="*/ 6 w 13"/>
              <a:gd name="T5" fmla="*/ 9 h 14"/>
              <a:gd name="T6" fmla="*/ 0 w 13"/>
              <a:gd name="T7" fmla="*/ 13 h 14"/>
            </a:gdLst>
            <a:ahLst/>
            <a:cxnLst>
              <a:cxn ang="0">
                <a:pos x="T0" y="T1"/>
              </a:cxn>
              <a:cxn ang="0">
                <a:pos x="T2" y="T3"/>
              </a:cxn>
              <a:cxn ang="0">
                <a:pos x="T4" y="T5"/>
              </a:cxn>
              <a:cxn ang="0">
                <a:pos x="T6" y="T7"/>
              </a:cxn>
            </a:cxnLst>
            <a:rect l="0" t="0" r="r" b="b"/>
            <a:pathLst>
              <a:path w="13" h="14">
                <a:moveTo>
                  <a:pt x="12" y="0"/>
                </a:moveTo>
                <a:lnTo>
                  <a:pt x="9" y="6"/>
                </a:lnTo>
                <a:lnTo>
                  <a:pt x="6" y="9"/>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5" name="Freeform 57"/>
          <p:cNvSpPr>
            <a:spLocks/>
          </p:cNvSpPr>
          <p:nvPr/>
        </p:nvSpPr>
        <p:spPr bwMode="auto">
          <a:xfrm>
            <a:off x="7481888" y="1712913"/>
            <a:ext cx="119062" cy="20637"/>
          </a:xfrm>
          <a:custGeom>
            <a:avLst/>
            <a:gdLst>
              <a:gd name="T0" fmla="*/ 74 w 75"/>
              <a:gd name="T1" fmla="*/ 12 h 13"/>
              <a:gd name="T2" fmla="*/ 66 w 75"/>
              <a:gd name="T3" fmla="*/ 6 h 13"/>
              <a:gd name="T4" fmla="*/ 54 w 75"/>
              <a:gd name="T5" fmla="*/ 2 h 13"/>
              <a:gd name="T6" fmla="*/ 47 w 75"/>
              <a:gd name="T7" fmla="*/ 0 h 13"/>
              <a:gd name="T8" fmla="*/ 40 w 75"/>
              <a:gd name="T9" fmla="*/ 0 h 13"/>
              <a:gd name="T10" fmla="*/ 32 w 75"/>
              <a:gd name="T11" fmla="*/ 0 h 13"/>
              <a:gd name="T12" fmla="*/ 22 w 75"/>
              <a:gd name="T13" fmla="*/ 1 h 13"/>
              <a:gd name="T14" fmla="*/ 11 w 75"/>
              <a:gd name="T15" fmla="*/ 2 h 13"/>
              <a:gd name="T16" fmla="*/ 0 w 75"/>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
                <a:moveTo>
                  <a:pt x="74" y="12"/>
                </a:moveTo>
                <a:lnTo>
                  <a:pt x="66" y="6"/>
                </a:lnTo>
                <a:lnTo>
                  <a:pt x="54" y="2"/>
                </a:lnTo>
                <a:lnTo>
                  <a:pt x="47" y="0"/>
                </a:lnTo>
                <a:lnTo>
                  <a:pt x="40" y="0"/>
                </a:lnTo>
                <a:lnTo>
                  <a:pt x="32" y="0"/>
                </a:lnTo>
                <a:lnTo>
                  <a:pt x="22" y="1"/>
                </a:lnTo>
                <a:lnTo>
                  <a:pt x="11" y="2"/>
                </a:lnTo>
                <a:lnTo>
                  <a:pt x="0"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6" name="Freeform 58"/>
          <p:cNvSpPr>
            <a:spLocks/>
          </p:cNvSpPr>
          <p:nvPr/>
        </p:nvSpPr>
        <p:spPr bwMode="auto">
          <a:xfrm>
            <a:off x="7488238" y="1735138"/>
            <a:ext cx="101600" cy="23812"/>
          </a:xfrm>
          <a:custGeom>
            <a:avLst/>
            <a:gdLst>
              <a:gd name="T0" fmla="*/ 63 w 64"/>
              <a:gd name="T1" fmla="*/ 14 h 15"/>
              <a:gd name="T2" fmla="*/ 56 w 64"/>
              <a:gd name="T3" fmla="*/ 9 h 15"/>
              <a:gd name="T4" fmla="*/ 49 w 64"/>
              <a:gd name="T5" fmla="*/ 5 h 15"/>
              <a:gd name="T6" fmla="*/ 40 w 64"/>
              <a:gd name="T7" fmla="*/ 1 h 15"/>
              <a:gd name="T8" fmla="*/ 33 w 64"/>
              <a:gd name="T9" fmla="*/ 0 h 15"/>
              <a:gd name="T10" fmla="*/ 24 w 64"/>
              <a:gd name="T11" fmla="*/ 1 h 15"/>
              <a:gd name="T12" fmla="*/ 15 w 64"/>
              <a:gd name="T13" fmla="*/ 2 h 15"/>
              <a:gd name="T14" fmla="*/ 7 w 64"/>
              <a:gd name="T15" fmla="*/ 5 h 15"/>
              <a:gd name="T16" fmla="*/ 0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63" y="14"/>
                </a:moveTo>
                <a:lnTo>
                  <a:pt x="56" y="9"/>
                </a:lnTo>
                <a:lnTo>
                  <a:pt x="49" y="5"/>
                </a:lnTo>
                <a:lnTo>
                  <a:pt x="40" y="1"/>
                </a:lnTo>
                <a:lnTo>
                  <a:pt x="33" y="0"/>
                </a:lnTo>
                <a:lnTo>
                  <a:pt x="24" y="1"/>
                </a:lnTo>
                <a:lnTo>
                  <a:pt x="15" y="2"/>
                </a:lnTo>
                <a:lnTo>
                  <a:pt x="7" y="5"/>
                </a:lnTo>
                <a:lnTo>
                  <a:pt x="0"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7" name="Freeform 59"/>
          <p:cNvSpPr>
            <a:spLocks/>
          </p:cNvSpPr>
          <p:nvPr/>
        </p:nvSpPr>
        <p:spPr bwMode="auto">
          <a:xfrm>
            <a:off x="7508875" y="1758950"/>
            <a:ext cx="79375" cy="28575"/>
          </a:xfrm>
          <a:custGeom>
            <a:avLst/>
            <a:gdLst>
              <a:gd name="T0" fmla="*/ 49 w 50"/>
              <a:gd name="T1" fmla="*/ 17 h 18"/>
              <a:gd name="T2" fmla="*/ 44 w 50"/>
              <a:gd name="T3" fmla="*/ 12 h 18"/>
              <a:gd name="T4" fmla="*/ 37 w 50"/>
              <a:gd name="T5" fmla="*/ 6 h 18"/>
              <a:gd name="T6" fmla="*/ 28 w 50"/>
              <a:gd name="T7" fmla="*/ 3 h 18"/>
              <a:gd name="T8" fmla="*/ 17 w 50"/>
              <a:gd name="T9" fmla="*/ 0 h 18"/>
              <a:gd name="T10" fmla="*/ 7 w 50"/>
              <a:gd name="T11" fmla="*/ 0 h 18"/>
              <a:gd name="T12" fmla="*/ 0 w 50"/>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9" y="17"/>
                </a:moveTo>
                <a:lnTo>
                  <a:pt x="44" y="12"/>
                </a:lnTo>
                <a:lnTo>
                  <a:pt x="37" y="6"/>
                </a:lnTo>
                <a:lnTo>
                  <a:pt x="28" y="3"/>
                </a:lnTo>
                <a:lnTo>
                  <a:pt x="17" y="0"/>
                </a:lnTo>
                <a:lnTo>
                  <a:pt x="7" y="0"/>
                </a:lnTo>
                <a:lnTo>
                  <a:pt x="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8" name="Freeform 60"/>
          <p:cNvSpPr>
            <a:spLocks/>
          </p:cNvSpPr>
          <p:nvPr/>
        </p:nvSpPr>
        <p:spPr bwMode="auto">
          <a:xfrm>
            <a:off x="7605713" y="1709738"/>
            <a:ext cx="30162" cy="28575"/>
          </a:xfrm>
          <a:custGeom>
            <a:avLst/>
            <a:gdLst>
              <a:gd name="T0" fmla="*/ 15 w 19"/>
              <a:gd name="T1" fmla="*/ 0 h 18"/>
              <a:gd name="T2" fmla="*/ 17 w 19"/>
              <a:gd name="T3" fmla="*/ 4 h 18"/>
              <a:gd name="T4" fmla="*/ 18 w 19"/>
              <a:gd name="T5" fmla="*/ 10 h 18"/>
              <a:gd name="T6" fmla="*/ 14 w 19"/>
              <a:gd name="T7" fmla="*/ 15 h 18"/>
              <a:gd name="T8" fmla="*/ 7 w 19"/>
              <a:gd name="T9" fmla="*/ 17 h 18"/>
              <a:gd name="T10" fmla="*/ 0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15" y="0"/>
                </a:moveTo>
                <a:lnTo>
                  <a:pt x="17" y="4"/>
                </a:lnTo>
                <a:lnTo>
                  <a:pt x="18" y="10"/>
                </a:lnTo>
                <a:lnTo>
                  <a:pt x="14" y="15"/>
                </a:lnTo>
                <a:lnTo>
                  <a:pt x="7" y="17"/>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9" name="Freeform 61"/>
          <p:cNvSpPr>
            <a:spLocks/>
          </p:cNvSpPr>
          <p:nvPr/>
        </p:nvSpPr>
        <p:spPr bwMode="auto">
          <a:xfrm>
            <a:off x="7597775" y="1739900"/>
            <a:ext cx="19050" cy="22225"/>
          </a:xfrm>
          <a:custGeom>
            <a:avLst/>
            <a:gdLst>
              <a:gd name="T0" fmla="*/ 10 w 12"/>
              <a:gd name="T1" fmla="*/ 0 h 14"/>
              <a:gd name="T2" fmla="*/ 11 w 12"/>
              <a:gd name="T3" fmla="*/ 5 h 14"/>
              <a:gd name="T4" fmla="*/ 11 w 12"/>
              <a:gd name="T5" fmla="*/ 9 h 14"/>
              <a:gd name="T6" fmla="*/ 8 w 12"/>
              <a:gd name="T7" fmla="*/ 12 h 14"/>
              <a:gd name="T8" fmla="*/ 4 w 12"/>
              <a:gd name="T9" fmla="*/ 13 h 14"/>
              <a:gd name="T10" fmla="*/ 0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0" y="0"/>
                </a:moveTo>
                <a:lnTo>
                  <a:pt x="11" y="5"/>
                </a:lnTo>
                <a:lnTo>
                  <a:pt x="11" y="9"/>
                </a:lnTo>
                <a:lnTo>
                  <a:pt x="8" y="12"/>
                </a:lnTo>
                <a:lnTo>
                  <a:pt x="4" y="13"/>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0" name="Freeform 62"/>
          <p:cNvSpPr>
            <a:spLocks/>
          </p:cNvSpPr>
          <p:nvPr/>
        </p:nvSpPr>
        <p:spPr bwMode="auto">
          <a:xfrm>
            <a:off x="7567613" y="1765300"/>
            <a:ext cx="39687" cy="47625"/>
          </a:xfrm>
          <a:custGeom>
            <a:avLst/>
            <a:gdLst>
              <a:gd name="T0" fmla="*/ 21 w 25"/>
              <a:gd name="T1" fmla="*/ 0 h 30"/>
              <a:gd name="T2" fmla="*/ 23 w 25"/>
              <a:gd name="T3" fmla="*/ 4 h 30"/>
              <a:gd name="T4" fmla="*/ 24 w 25"/>
              <a:gd name="T5" fmla="*/ 8 h 30"/>
              <a:gd name="T6" fmla="*/ 24 w 25"/>
              <a:gd name="T7" fmla="*/ 11 h 30"/>
              <a:gd name="T8" fmla="*/ 22 w 25"/>
              <a:gd name="T9" fmla="*/ 15 h 30"/>
              <a:gd name="T10" fmla="*/ 17 w 25"/>
              <a:gd name="T11" fmla="*/ 16 h 30"/>
              <a:gd name="T12" fmla="*/ 19 w 25"/>
              <a:gd name="T13" fmla="*/ 19 h 30"/>
              <a:gd name="T14" fmla="*/ 18 w 25"/>
              <a:gd name="T15" fmla="*/ 24 h 30"/>
              <a:gd name="T16" fmla="*/ 15 w 25"/>
              <a:gd name="T17" fmla="*/ 28 h 30"/>
              <a:gd name="T18" fmla="*/ 9 w 25"/>
              <a:gd name="T19" fmla="*/ 29 h 30"/>
              <a:gd name="T20" fmla="*/ 4 w 25"/>
              <a:gd name="T21" fmla="*/ 29 h 30"/>
              <a:gd name="T22" fmla="*/ 0 w 25"/>
              <a:gd name="T2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0">
                <a:moveTo>
                  <a:pt x="21" y="0"/>
                </a:moveTo>
                <a:lnTo>
                  <a:pt x="23" y="4"/>
                </a:lnTo>
                <a:lnTo>
                  <a:pt x="24" y="8"/>
                </a:lnTo>
                <a:lnTo>
                  <a:pt x="24" y="11"/>
                </a:lnTo>
                <a:lnTo>
                  <a:pt x="22" y="15"/>
                </a:lnTo>
                <a:lnTo>
                  <a:pt x="17" y="16"/>
                </a:lnTo>
                <a:lnTo>
                  <a:pt x="19" y="19"/>
                </a:lnTo>
                <a:lnTo>
                  <a:pt x="18" y="24"/>
                </a:lnTo>
                <a:lnTo>
                  <a:pt x="15" y="28"/>
                </a:lnTo>
                <a:lnTo>
                  <a:pt x="9" y="29"/>
                </a:lnTo>
                <a:lnTo>
                  <a:pt x="4" y="29"/>
                </a:lnTo>
                <a:lnTo>
                  <a:pt x="0" y="2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1" name="Freeform 63"/>
          <p:cNvSpPr>
            <a:spLocks/>
          </p:cNvSpPr>
          <p:nvPr/>
        </p:nvSpPr>
        <p:spPr bwMode="auto">
          <a:xfrm>
            <a:off x="7437438" y="1682750"/>
            <a:ext cx="190500" cy="26988"/>
          </a:xfrm>
          <a:custGeom>
            <a:avLst/>
            <a:gdLst>
              <a:gd name="T0" fmla="*/ 119 w 120"/>
              <a:gd name="T1" fmla="*/ 14 h 17"/>
              <a:gd name="T2" fmla="*/ 114 w 120"/>
              <a:gd name="T3" fmla="*/ 10 h 17"/>
              <a:gd name="T4" fmla="*/ 105 w 120"/>
              <a:gd name="T5" fmla="*/ 6 h 17"/>
              <a:gd name="T6" fmla="*/ 95 w 120"/>
              <a:gd name="T7" fmla="*/ 3 h 17"/>
              <a:gd name="T8" fmla="*/ 87 w 120"/>
              <a:gd name="T9" fmla="*/ 1 h 17"/>
              <a:gd name="T10" fmla="*/ 79 w 120"/>
              <a:gd name="T11" fmla="*/ 0 h 17"/>
              <a:gd name="T12" fmla="*/ 70 w 120"/>
              <a:gd name="T13" fmla="*/ 0 h 17"/>
              <a:gd name="T14" fmla="*/ 60 w 120"/>
              <a:gd name="T15" fmla="*/ 0 h 17"/>
              <a:gd name="T16" fmla="*/ 51 w 120"/>
              <a:gd name="T17" fmla="*/ 2 h 17"/>
              <a:gd name="T18" fmla="*/ 41 w 120"/>
              <a:gd name="T19" fmla="*/ 4 h 17"/>
              <a:gd name="T20" fmla="*/ 33 w 120"/>
              <a:gd name="T21" fmla="*/ 5 h 17"/>
              <a:gd name="T22" fmla="*/ 24 w 120"/>
              <a:gd name="T23" fmla="*/ 8 h 17"/>
              <a:gd name="T24" fmla="*/ 19 w 120"/>
              <a:gd name="T25" fmla="*/ 9 h 17"/>
              <a:gd name="T26" fmla="*/ 12 w 120"/>
              <a:gd name="T27" fmla="*/ 11 h 17"/>
              <a:gd name="T28" fmla="*/ 6 w 120"/>
              <a:gd name="T29" fmla="*/ 13 h 17"/>
              <a:gd name="T30" fmla="*/ 0 w 120"/>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7">
                <a:moveTo>
                  <a:pt x="119" y="14"/>
                </a:moveTo>
                <a:lnTo>
                  <a:pt x="114" y="10"/>
                </a:lnTo>
                <a:lnTo>
                  <a:pt x="105" y="6"/>
                </a:lnTo>
                <a:lnTo>
                  <a:pt x="95" y="3"/>
                </a:lnTo>
                <a:lnTo>
                  <a:pt x="87" y="1"/>
                </a:lnTo>
                <a:lnTo>
                  <a:pt x="79" y="0"/>
                </a:lnTo>
                <a:lnTo>
                  <a:pt x="70" y="0"/>
                </a:lnTo>
                <a:lnTo>
                  <a:pt x="60" y="0"/>
                </a:lnTo>
                <a:lnTo>
                  <a:pt x="51" y="2"/>
                </a:lnTo>
                <a:lnTo>
                  <a:pt x="41" y="4"/>
                </a:lnTo>
                <a:lnTo>
                  <a:pt x="33" y="5"/>
                </a:lnTo>
                <a:lnTo>
                  <a:pt x="24" y="8"/>
                </a:lnTo>
                <a:lnTo>
                  <a:pt x="19" y="9"/>
                </a:lnTo>
                <a:lnTo>
                  <a:pt x="12" y="11"/>
                </a:lnTo>
                <a:lnTo>
                  <a:pt x="6" y="13"/>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2" name="Freeform 64"/>
          <p:cNvSpPr>
            <a:spLocks/>
          </p:cNvSpPr>
          <p:nvPr/>
        </p:nvSpPr>
        <p:spPr bwMode="auto">
          <a:xfrm>
            <a:off x="7515225" y="1782763"/>
            <a:ext cx="34925" cy="30162"/>
          </a:xfrm>
          <a:custGeom>
            <a:avLst/>
            <a:gdLst>
              <a:gd name="T0" fmla="*/ 14 w 22"/>
              <a:gd name="T1" fmla="*/ 0 h 19"/>
              <a:gd name="T2" fmla="*/ 11 w 22"/>
              <a:gd name="T3" fmla="*/ 2 h 19"/>
              <a:gd name="T4" fmla="*/ 7 w 22"/>
              <a:gd name="T5" fmla="*/ 3 h 19"/>
              <a:gd name="T6" fmla="*/ 3 w 22"/>
              <a:gd name="T7" fmla="*/ 3 h 19"/>
              <a:gd name="T8" fmla="*/ 0 w 22"/>
              <a:gd name="T9" fmla="*/ 3 h 19"/>
              <a:gd name="T10" fmla="*/ 4 w 22"/>
              <a:gd name="T11" fmla="*/ 5 h 19"/>
              <a:gd name="T12" fmla="*/ 8 w 22"/>
              <a:gd name="T13" fmla="*/ 7 h 19"/>
              <a:gd name="T14" fmla="*/ 12 w 22"/>
              <a:gd name="T15" fmla="*/ 10 h 19"/>
              <a:gd name="T16" fmla="*/ 17 w 22"/>
              <a:gd name="T17" fmla="*/ 13 h 19"/>
              <a:gd name="T18" fmla="*/ 21 w 22"/>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9">
                <a:moveTo>
                  <a:pt x="14" y="0"/>
                </a:moveTo>
                <a:lnTo>
                  <a:pt x="11" y="2"/>
                </a:lnTo>
                <a:lnTo>
                  <a:pt x="7" y="3"/>
                </a:lnTo>
                <a:lnTo>
                  <a:pt x="3" y="3"/>
                </a:lnTo>
                <a:lnTo>
                  <a:pt x="0" y="3"/>
                </a:lnTo>
                <a:lnTo>
                  <a:pt x="4" y="5"/>
                </a:lnTo>
                <a:lnTo>
                  <a:pt x="8" y="7"/>
                </a:lnTo>
                <a:lnTo>
                  <a:pt x="12" y="10"/>
                </a:lnTo>
                <a:lnTo>
                  <a:pt x="17" y="13"/>
                </a:lnTo>
                <a:lnTo>
                  <a:pt x="21"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3" name="Oval 65"/>
          <p:cNvSpPr>
            <a:spLocks noChangeArrowheads="1"/>
          </p:cNvSpPr>
          <p:nvPr/>
        </p:nvSpPr>
        <p:spPr bwMode="auto">
          <a:xfrm>
            <a:off x="7658100" y="1873250"/>
            <a:ext cx="9525" cy="7938"/>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4" name="Freeform 66"/>
          <p:cNvSpPr>
            <a:spLocks/>
          </p:cNvSpPr>
          <p:nvPr/>
        </p:nvSpPr>
        <p:spPr bwMode="auto">
          <a:xfrm>
            <a:off x="7477125" y="1655763"/>
            <a:ext cx="68263" cy="26987"/>
          </a:xfrm>
          <a:custGeom>
            <a:avLst/>
            <a:gdLst>
              <a:gd name="T0" fmla="*/ 0 w 43"/>
              <a:gd name="T1" fmla="*/ 4 h 17"/>
              <a:gd name="T2" fmla="*/ 8 w 43"/>
              <a:gd name="T3" fmla="*/ 1 h 17"/>
              <a:gd name="T4" fmla="*/ 17 w 43"/>
              <a:gd name="T5" fmla="*/ 0 h 17"/>
              <a:gd name="T6" fmla="*/ 24 w 43"/>
              <a:gd name="T7" fmla="*/ 1 h 17"/>
              <a:gd name="T8" fmla="*/ 31 w 43"/>
              <a:gd name="T9" fmla="*/ 4 h 17"/>
              <a:gd name="T10" fmla="*/ 38 w 43"/>
              <a:gd name="T11" fmla="*/ 8 h 17"/>
              <a:gd name="T12" fmla="*/ 42 w 43"/>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43" h="17">
                <a:moveTo>
                  <a:pt x="0" y="4"/>
                </a:moveTo>
                <a:lnTo>
                  <a:pt x="8" y="1"/>
                </a:lnTo>
                <a:lnTo>
                  <a:pt x="17" y="0"/>
                </a:lnTo>
                <a:lnTo>
                  <a:pt x="24" y="1"/>
                </a:lnTo>
                <a:lnTo>
                  <a:pt x="31" y="4"/>
                </a:lnTo>
                <a:lnTo>
                  <a:pt x="38" y="8"/>
                </a:lnTo>
                <a:lnTo>
                  <a:pt x="42" y="1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5" name="Freeform 67"/>
          <p:cNvSpPr>
            <a:spLocks/>
          </p:cNvSpPr>
          <p:nvPr/>
        </p:nvSpPr>
        <p:spPr bwMode="auto">
          <a:xfrm>
            <a:off x="7607300" y="1779588"/>
            <a:ext cx="80963" cy="117475"/>
          </a:xfrm>
          <a:custGeom>
            <a:avLst/>
            <a:gdLst>
              <a:gd name="T0" fmla="*/ 0 w 51"/>
              <a:gd name="T1" fmla="*/ 1 h 74"/>
              <a:gd name="T2" fmla="*/ 9 w 51"/>
              <a:gd name="T3" fmla="*/ 0 h 74"/>
              <a:gd name="T4" fmla="*/ 19 w 51"/>
              <a:gd name="T5" fmla="*/ 1 h 74"/>
              <a:gd name="T6" fmla="*/ 31 w 51"/>
              <a:gd name="T7" fmla="*/ 4 h 74"/>
              <a:gd name="T8" fmla="*/ 40 w 51"/>
              <a:gd name="T9" fmla="*/ 13 h 74"/>
              <a:gd name="T10" fmla="*/ 45 w 51"/>
              <a:gd name="T11" fmla="*/ 22 h 74"/>
              <a:gd name="T12" fmla="*/ 49 w 51"/>
              <a:gd name="T13" fmla="*/ 33 h 74"/>
              <a:gd name="T14" fmla="*/ 50 w 51"/>
              <a:gd name="T15" fmla="*/ 46 h 74"/>
              <a:gd name="T16" fmla="*/ 49 w 51"/>
              <a:gd name="T17" fmla="*/ 57 h 74"/>
              <a:gd name="T18" fmla="*/ 46 w 51"/>
              <a:gd name="T19" fmla="*/ 65 h 74"/>
              <a:gd name="T20" fmla="*/ 41 w 51"/>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4">
                <a:moveTo>
                  <a:pt x="0" y="1"/>
                </a:moveTo>
                <a:lnTo>
                  <a:pt x="9" y="0"/>
                </a:lnTo>
                <a:lnTo>
                  <a:pt x="19" y="1"/>
                </a:lnTo>
                <a:lnTo>
                  <a:pt x="31" y="4"/>
                </a:lnTo>
                <a:lnTo>
                  <a:pt x="40" y="13"/>
                </a:lnTo>
                <a:lnTo>
                  <a:pt x="45" y="22"/>
                </a:lnTo>
                <a:lnTo>
                  <a:pt x="49" y="33"/>
                </a:lnTo>
                <a:lnTo>
                  <a:pt x="50" y="46"/>
                </a:lnTo>
                <a:lnTo>
                  <a:pt x="49" y="57"/>
                </a:lnTo>
                <a:lnTo>
                  <a:pt x="46" y="65"/>
                </a:lnTo>
                <a:lnTo>
                  <a:pt x="41" y="7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6" name="AutoShape 68"/>
          <p:cNvSpPr>
            <a:spLocks noChangeArrowheads="1"/>
          </p:cNvSpPr>
          <p:nvPr/>
        </p:nvSpPr>
        <p:spPr bwMode="auto">
          <a:xfrm flipH="1">
            <a:off x="2043113" y="1601788"/>
            <a:ext cx="2528887" cy="542925"/>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7" name="AutoShape 69"/>
          <p:cNvSpPr>
            <a:spLocks noChangeArrowheads="1"/>
          </p:cNvSpPr>
          <p:nvPr/>
        </p:nvSpPr>
        <p:spPr bwMode="auto">
          <a:xfrm>
            <a:off x="4572000" y="1601788"/>
            <a:ext cx="2500313" cy="542925"/>
          </a:xfrm>
          <a:prstGeom prst="rightArrow">
            <a:avLst>
              <a:gd name="adj1" fmla="val 75000"/>
              <a:gd name="adj2" fmla="val 230285"/>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8" name="Rectangle 70"/>
          <p:cNvSpPr>
            <a:spLocks noChangeArrowheads="1"/>
          </p:cNvSpPr>
          <p:nvPr/>
        </p:nvSpPr>
        <p:spPr bwMode="auto">
          <a:xfrm>
            <a:off x="3308350" y="1717675"/>
            <a:ext cx="2520950"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Political arguments</a:t>
            </a:r>
          </a:p>
        </p:txBody>
      </p:sp>
      <p:sp>
        <p:nvSpPr>
          <p:cNvPr id="12359" name="AutoShape 71"/>
          <p:cNvSpPr>
            <a:spLocks noChangeArrowheads="1"/>
          </p:cNvSpPr>
          <p:nvPr/>
        </p:nvSpPr>
        <p:spPr bwMode="auto">
          <a:xfrm>
            <a:off x="7554913" y="24066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0" name="Rectangle 72"/>
          <p:cNvSpPr>
            <a:spLocks noChangeArrowheads="1"/>
          </p:cNvSpPr>
          <p:nvPr/>
        </p:nvSpPr>
        <p:spPr bwMode="auto">
          <a:xfrm>
            <a:off x="3381375" y="2336800"/>
            <a:ext cx="2347913" cy="3095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solidFill>
                  <a:srgbClr val="00FF00"/>
                </a:solidFill>
              </a:rPr>
              <a:t>Service Access Points</a:t>
            </a:r>
          </a:p>
        </p:txBody>
      </p:sp>
      <p:sp>
        <p:nvSpPr>
          <p:cNvPr id="12361" name="Line 73"/>
          <p:cNvSpPr>
            <a:spLocks noChangeShapeType="1"/>
          </p:cNvSpPr>
          <p:nvPr/>
        </p:nvSpPr>
        <p:spPr bwMode="auto">
          <a:xfrm>
            <a:off x="1973263" y="2490788"/>
            <a:ext cx="1187450" cy="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2" name="Line 74"/>
          <p:cNvSpPr>
            <a:spLocks noChangeShapeType="1"/>
          </p:cNvSpPr>
          <p:nvPr/>
        </p:nvSpPr>
        <p:spPr bwMode="auto">
          <a:xfrm flipH="1">
            <a:off x="5870575" y="2495550"/>
            <a:ext cx="1149350" cy="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2363" name="Object 75">
            <a:hlinkClick r:id="" action="ppaction://ole?verb=0"/>
          </p:cNvPr>
          <p:cNvGraphicFramePr>
            <a:graphicFrameLocks/>
          </p:cNvGraphicFramePr>
          <p:nvPr/>
        </p:nvGraphicFramePr>
        <p:xfrm>
          <a:off x="1008063" y="2671763"/>
          <a:ext cx="750887" cy="947737"/>
        </p:xfrm>
        <a:graphic>
          <a:graphicData uri="http://schemas.openxmlformats.org/presentationml/2006/ole">
            <mc:AlternateContent xmlns:mc="http://schemas.openxmlformats.org/markup-compatibility/2006">
              <mc:Choice xmlns:v="urn:schemas-microsoft-com:vml" Requires="v">
                <p:oleObj spid="_x0000_s12547" name="ClipArt" r:id="rId4" imgW="2558880" imgH="3533760" progId="MS_ClipArt_Gallery.2">
                  <p:embed/>
                </p:oleObj>
              </mc:Choice>
              <mc:Fallback>
                <p:oleObj name="ClipArt" r:id="rId4" imgW="2558880" imgH="3533760" progId="MS_ClipArt_Gallery.2">
                  <p:embed/>
                  <p:pic>
                    <p:nvPicPr>
                      <p:cNvPr id="0" name="Object 7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063" y="2671763"/>
                        <a:ext cx="750887" cy="9477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64" name="AutoShape 76"/>
          <p:cNvSpPr>
            <a:spLocks noChangeArrowheads="1"/>
          </p:cNvSpPr>
          <p:nvPr/>
        </p:nvSpPr>
        <p:spPr bwMode="auto">
          <a:xfrm>
            <a:off x="1293813" y="2408238"/>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2365" name="Object 77">
            <a:hlinkClick r:id="" action="ppaction://ole?verb=0"/>
          </p:cNvPr>
          <p:cNvGraphicFramePr>
            <a:graphicFrameLocks/>
          </p:cNvGraphicFramePr>
          <p:nvPr/>
        </p:nvGraphicFramePr>
        <p:xfrm>
          <a:off x="7259638" y="2781300"/>
          <a:ext cx="769937" cy="831850"/>
        </p:xfrm>
        <a:graphic>
          <a:graphicData uri="http://schemas.openxmlformats.org/presentationml/2006/ole">
            <mc:AlternateContent xmlns:mc="http://schemas.openxmlformats.org/markup-compatibility/2006">
              <mc:Choice xmlns:v="urn:schemas-microsoft-com:vml" Requires="v">
                <p:oleObj spid="_x0000_s12548" name="ClipArt" r:id="rId6" imgW="4714560" imgH="4806720" progId="MS_ClipArt_Gallery.2">
                  <p:embed/>
                </p:oleObj>
              </mc:Choice>
              <mc:Fallback>
                <p:oleObj name="ClipArt" r:id="rId6" imgW="4714560" imgH="4806720" progId="MS_ClipArt_Gallery.2">
                  <p:embed/>
                  <p:pic>
                    <p:nvPicPr>
                      <p:cNvPr id="0" name="Object 7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9638" y="2781300"/>
                        <a:ext cx="769937" cy="8318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368" name="Group 80"/>
          <p:cNvGrpSpPr>
            <a:grpSpLocks/>
          </p:cNvGrpSpPr>
          <p:nvPr/>
        </p:nvGrpSpPr>
        <p:grpSpPr bwMode="auto">
          <a:xfrm>
            <a:off x="2043113" y="2884488"/>
            <a:ext cx="5029200" cy="542925"/>
            <a:chOff x="1287" y="1817"/>
            <a:chExt cx="3168" cy="342"/>
          </a:xfrm>
        </p:grpSpPr>
        <p:sp>
          <p:nvSpPr>
            <p:cNvPr id="12366" name="AutoShape 78"/>
            <p:cNvSpPr>
              <a:spLocks noChangeArrowheads="1"/>
            </p:cNvSpPr>
            <p:nvPr/>
          </p:nvSpPr>
          <p:spPr bwMode="auto">
            <a:xfrm flipH="1">
              <a:off x="1287" y="1817"/>
              <a:ext cx="1593" cy="342"/>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7" name="AutoShape 79"/>
            <p:cNvSpPr>
              <a:spLocks noChangeArrowheads="1"/>
            </p:cNvSpPr>
            <p:nvPr/>
          </p:nvSpPr>
          <p:spPr bwMode="auto">
            <a:xfrm>
              <a:off x="2880" y="1817"/>
              <a:ext cx="1575" cy="342"/>
            </a:xfrm>
            <a:prstGeom prst="rightArrow">
              <a:avLst>
                <a:gd name="adj1" fmla="val 75000"/>
                <a:gd name="adj2" fmla="val 230284"/>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69" name="Rectangle 81"/>
          <p:cNvSpPr>
            <a:spLocks noChangeArrowheads="1"/>
          </p:cNvSpPr>
          <p:nvPr/>
        </p:nvSpPr>
        <p:spPr bwMode="auto">
          <a:xfrm>
            <a:off x="2857500" y="2959100"/>
            <a:ext cx="3402013" cy="4206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0" name="AutoShape 82"/>
          <p:cNvSpPr>
            <a:spLocks noChangeArrowheads="1"/>
          </p:cNvSpPr>
          <p:nvPr/>
        </p:nvSpPr>
        <p:spPr bwMode="auto">
          <a:xfrm>
            <a:off x="1306513" y="3740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1" name="AutoShape 83"/>
          <p:cNvSpPr>
            <a:spLocks noChangeArrowheads="1"/>
          </p:cNvSpPr>
          <p:nvPr/>
        </p:nvSpPr>
        <p:spPr bwMode="auto">
          <a:xfrm>
            <a:off x="7554913" y="3740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2372" name="Object 84">
            <a:hlinkClick r:id="" action="ppaction://ole?verb=0"/>
          </p:cNvPr>
          <p:cNvGraphicFramePr>
            <a:graphicFrameLocks/>
          </p:cNvGraphicFramePr>
          <p:nvPr/>
        </p:nvGraphicFramePr>
        <p:xfrm>
          <a:off x="839788" y="4216400"/>
          <a:ext cx="1150937" cy="568325"/>
        </p:xfrm>
        <a:graphic>
          <a:graphicData uri="http://schemas.openxmlformats.org/presentationml/2006/ole">
            <mc:AlternateContent xmlns:mc="http://schemas.openxmlformats.org/markup-compatibility/2006">
              <mc:Choice xmlns:v="urn:schemas-microsoft-com:vml" Requires="v">
                <p:oleObj spid="_x0000_s12549" name="ClipArt" r:id="rId8" imgW="4394160" imgH="1650960" progId="MS_ClipArt_Gallery.2">
                  <p:embed/>
                </p:oleObj>
              </mc:Choice>
              <mc:Fallback>
                <p:oleObj name="ClipArt" r:id="rId8" imgW="4394160" imgH="1650960" progId="MS_ClipArt_Gallery.2">
                  <p:embed/>
                  <p:pic>
                    <p:nvPicPr>
                      <p:cNvPr id="0" name="Object 8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9788" y="4216400"/>
                        <a:ext cx="1150937" cy="5683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373" name="Object 85">
            <a:hlinkClick r:id="" action="ppaction://ole?verb=0"/>
          </p:cNvPr>
          <p:cNvGraphicFramePr>
            <a:graphicFrameLocks/>
          </p:cNvGraphicFramePr>
          <p:nvPr/>
        </p:nvGraphicFramePr>
        <p:xfrm>
          <a:off x="7126288" y="4205288"/>
          <a:ext cx="1150937" cy="568325"/>
        </p:xfrm>
        <a:graphic>
          <a:graphicData uri="http://schemas.openxmlformats.org/presentationml/2006/ole">
            <mc:AlternateContent xmlns:mc="http://schemas.openxmlformats.org/markup-compatibility/2006">
              <mc:Choice xmlns:v="urn:schemas-microsoft-com:vml" Requires="v">
                <p:oleObj spid="_x0000_s12550" name="ClipArt" r:id="rId10" imgW="4394160" imgH="1650960" progId="MS_ClipArt_Gallery.2">
                  <p:embed/>
                </p:oleObj>
              </mc:Choice>
              <mc:Fallback>
                <p:oleObj name="ClipArt" r:id="rId10" imgW="4394160" imgH="1650960" progId="MS_ClipArt_Gallery.2">
                  <p:embed/>
                  <p:pic>
                    <p:nvPicPr>
                      <p:cNvPr id="0" name="Object 8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26288" y="4205288"/>
                        <a:ext cx="1150937" cy="5683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74" name="AutoShape 86"/>
          <p:cNvSpPr>
            <a:spLocks noChangeArrowheads="1"/>
          </p:cNvSpPr>
          <p:nvPr/>
        </p:nvSpPr>
        <p:spPr bwMode="auto">
          <a:xfrm>
            <a:off x="7567613" y="4883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5" name="AutoShape 87"/>
          <p:cNvSpPr>
            <a:spLocks noChangeArrowheads="1"/>
          </p:cNvSpPr>
          <p:nvPr/>
        </p:nvSpPr>
        <p:spPr bwMode="auto">
          <a:xfrm>
            <a:off x="1306513" y="4883150"/>
            <a:ext cx="179387" cy="177800"/>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78" name="Group 90"/>
          <p:cNvGrpSpPr>
            <a:grpSpLocks/>
          </p:cNvGrpSpPr>
          <p:nvPr/>
        </p:nvGrpSpPr>
        <p:grpSpPr bwMode="auto">
          <a:xfrm>
            <a:off x="2043113" y="4268788"/>
            <a:ext cx="5029200" cy="542925"/>
            <a:chOff x="1287" y="2689"/>
            <a:chExt cx="3168" cy="342"/>
          </a:xfrm>
        </p:grpSpPr>
        <p:sp>
          <p:nvSpPr>
            <p:cNvPr id="12376" name="AutoShape 88"/>
            <p:cNvSpPr>
              <a:spLocks noChangeArrowheads="1"/>
            </p:cNvSpPr>
            <p:nvPr/>
          </p:nvSpPr>
          <p:spPr bwMode="auto">
            <a:xfrm flipH="1">
              <a:off x="1287" y="2689"/>
              <a:ext cx="1593" cy="342"/>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7" name="AutoShape 89"/>
            <p:cNvSpPr>
              <a:spLocks noChangeArrowheads="1"/>
            </p:cNvSpPr>
            <p:nvPr/>
          </p:nvSpPr>
          <p:spPr bwMode="auto">
            <a:xfrm>
              <a:off x="2880" y="2689"/>
              <a:ext cx="1575" cy="342"/>
            </a:xfrm>
            <a:prstGeom prst="rightArrow">
              <a:avLst>
                <a:gd name="adj1" fmla="val 75000"/>
                <a:gd name="adj2" fmla="val 230284"/>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79" name="Rectangle 91"/>
          <p:cNvSpPr>
            <a:spLocks noChangeArrowheads="1"/>
          </p:cNvSpPr>
          <p:nvPr/>
        </p:nvSpPr>
        <p:spPr bwMode="auto">
          <a:xfrm>
            <a:off x="3209925" y="4359275"/>
            <a:ext cx="272256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Encrypted messages</a:t>
            </a:r>
          </a:p>
        </p:txBody>
      </p:sp>
      <p:sp>
        <p:nvSpPr>
          <p:cNvPr id="12380" name="Rectangle 92"/>
          <p:cNvSpPr>
            <a:spLocks noChangeArrowheads="1"/>
          </p:cNvSpPr>
          <p:nvPr/>
        </p:nvSpPr>
        <p:spPr bwMode="auto">
          <a:xfrm>
            <a:off x="2857500" y="2987675"/>
            <a:ext cx="3427413"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Single language messages</a:t>
            </a:r>
          </a:p>
        </p:txBody>
      </p:sp>
      <p:grpSp>
        <p:nvGrpSpPr>
          <p:cNvPr id="12433" name="Group 145"/>
          <p:cNvGrpSpPr>
            <a:grpSpLocks/>
          </p:cNvGrpSpPr>
          <p:nvPr/>
        </p:nvGrpSpPr>
        <p:grpSpPr bwMode="auto">
          <a:xfrm>
            <a:off x="7242175" y="5310188"/>
            <a:ext cx="839788" cy="933450"/>
            <a:chOff x="4562" y="3345"/>
            <a:chExt cx="529" cy="588"/>
          </a:xfrm>
        </p:grpSpPr>
        <p:grpSp>
          <p:nvGrpSpPr>
            <p:cNvPr id="12417" name="Group 129"/>
            <p:cNvGrpSpPr>
              <a:grpSpLocks/>
            </p:cNvGrpSpPr>
            <p:nvPr/>
          </p:nvGrpSpPr>
          <p:grpSpPr bwMode="auto">
            <a:xfrm>
              <a:off x="4562" y="3367"/>
              <a:ext cx="529" cy="566"/>
              <a:chOff x="4562" y="3367"/>
              <a:chExt cx="529" cy="566"/>
            </a:xfrm>
          </p:grpSpPr>
          <p:grpSp>
            <p:nvGrpSpPr>
              <p:cNvPr id="12383" name="Group 95"/>
              <p:cNvGrpSpPr>
                <a:grpSpLocks/>
              </p:cNvGrpSpPr>
              <p:nvPr/>
            </p:nvGrpSpPr>
            <p:grpSpPr bwMode="auto">
              <a:xfrm>
                <a:off x="4881" y="3701"/>
                <a:ext cx="21" cy="74"/>
                <a:chOff x="4881" y="3701"/>
                <a:chExt cx="21" cy="74"/>
              </a:xfrm>
            </p:grpSpPr>
            <p:sp>
              <p:nvSpPr>
                <p:cNvPr id="12381" name="Freeform 93"/>
                <p:cNvSpPr>
                  <a:spLocks/>
                </p:cNvSpPr>
                <p:nvPr/>
              </p:nvSpPr>
              <p:spPr bwMode="auto">
                <a:xfrm>
                  <a:off x="4881" y="3701"/>
                  <a:ext cx="21" cy="74"/>
                </a:xfrm>
                <a:custGeom>
                  <a:avLst/>
                  <a:gdLst>
                    <a:gd name="T0" fmla="*/ 0 w 21"/>
                    <a:gd name="T1" fmla="*/ 0 h 74"/>
                    <a:gd name="T2" fmla="*/ 0 w 21"/>
                    <a:gd name="T3" fmla="*/ 73 h 74"/>
                    <a:gd name="T4" fmla="*/ 20 w 21"/>
                    <a:gd name="T5" fmla="*/ 73 h 74"/>
                    <a:gd name="T6" fmla="*/ 20 w 21"/>
                    <a:gd name="T7" fmla="*/ 0 h 74"/>
                    <a:gd name="T8" fmla="*/ 0 w 21"/>
                    <a:gd name="T9" fmla="*/ 0 h 74"/>
                  </a:gdLst>
                  <a:ahLst/>
                  <a:cxnLst>
                    <a:cxn ang="0">
                      <a:pos x="T0" y="T1"/>
                    </a:cxn>
                    <a:cxn ang="0">
                      <a:pos x="T2" y="T3"/>
                    </a:cxn>
                    <a:cxn ang="0">
                      <a:pos x="T4" y="T5"/>
                    </a:cxn>
                    <a:cxn ang="0">
                      <a:pos x="T6" y="T7"/>
                    </a:cxn>
                    <a:cxn ang="0">
                      <a:pos x="T8" y="T9"/>
                    </a:cxn>
                  </a:cxnLst>
                  <a:rect l="0" t="0" r="r" b="b"/>
                  <a:pathLst>
                    <a:path w="21" h="74">
                      <a:moveTo>
                        <a:pt x="0" y="0"/>
                      </a:moveTo>
                      <a:lnTo>
                        <a:pt x="0" y="73"/>
                      </a:lnTo>
                      <a:lnTo>
                        <a:pt x="20" y="73"/>
                      </a:lnTo>
                      <a:lnTo>
                        <a:pt x="20" y="0"/>
                      </a:lnTo>
                      <a:lnTo>
                        <a:pt x="0"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2" name="Line 94"/>
                <p:cNvSpPr>
                  <a:spLocks noChangeShapeType="1"/>
                </p:cNvSpPr>
                <p:nvPr/>
              </p:nvSpPr>
              <p:spPr bwMode="auto">
                <a:xfrm>
                  <a:off x="4893" y="3705"/>
                  <a:ext cx="0" cy="5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84" name="Freeform 96"/>
              <p:cNvSpPr>
                <a:spLocks/>
              </p:cNvSpPr>
              <p:nvPr/>
            </p:nvSpPr>
            <p:spPr bwMode="auto">
              <a:xfrm>
                <a:off x="4920" y="3655"/>
                <a:ext cx="61" cy="117"/>
              </a:xfrm>
              <a:custGeom>
                <a:avLst/>
                <a:gdLst>
                  <a:gd name="T0" fmla="*/ 60 w 61"/>
                  <a:gd name="T1" fmla="*/ 0 h 117"/>
                  <a:gd name="T2" fmla="*/ 0 w 61"/>
                  <a:gd name="T3" fmla="*/ 0 h 117"/>
                  <a:gd name="T4" fmla="*/ 0 w 61"/>
                  <a:gd name="T5" fmla="*/ 116 h 117"/>
                  <a:gd name="T6" fmla="*/ 60 w 61"/>
                  <a:gd name="T7" fmla="*/ 116 h 117"/>
                  <a:gd name="T8" fmla="*/ 60 w 61"/>
                  <a:gd name="T9" fmla="*/ 0 h 117"/>
                </a:gdLst>
                <a:ahLst/>
                <a:cxnLst>
                  <a:cxn ang="0">
                    <a:pos x="T0" y="T1"/>
                  </a:cxn>
                  <a:cxn ang="0">
                    <a:pos x="T2" y="T3"/>
                  </a:cxn>
                  <a:cxn ang="0">
                    <a:pos x="T4" y="T5"/>
                  </a:cxn>
                  <a:cxn ang="0">
                    <a:pos x="T6" y="T7"/>
                  </a:cxn>
                  <a:cxn ang="0">
                    <a:pos x="T8" y="T9"/>
                  </a:cxn>
                </a:cxnLst>
                <a:rect l="0" t="0" r="r" b="b"/>
                <a:pathLst>
                  <a:path w="61" h="117">
                    <a:moveTo>
                      <a:pt x="60" y="0"/>
                    </a:moveTo>
                    <a:lnTo>
                      <a:pt x="0" y="0"/>
                    </a:lnTo>
                    <a:lnTo>
                      <a:pt x="0" y="116"/>
                    </a:lnTo>
                    <a:lnTo>
                      <a:pt x="60" y="116"/>
                    </a:lnTo>
                    <a:lnTo>
                      <a:pt x="60"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5" name="Freeform 97"/>
              <p:cNvSpPr>
                <a:spLocks/>
              </p:cNvSpPr>
              <p:nvPr/>
            </p:nvSpPr>
            <p:spPr bwMode="auto">
              <a:xfrm>
                <a:off x="4729" y="3679"/>
                <a:ext cx="38" cy="25"/>
              </a:xfrm>
              <a:custGeom>
                <a:avLst/>
                <a:gdLst>
                  <a:gd name="T0" fmla="*/ 37 w 38"/>
                  <a:gd name="T1" fmla="*/ 0 h 25"/>
                  <a:gd name="T2" fmla="*/ 37 w 38"/>
                  <a:gd name="T3" fmla="*/ 24 h 25"/>
                  <a:gd name="T4" fmla="*/ 0 w 38"/>
                  <a:gd name="T5" fmla="*/ 24 h 25"/>
                  <a:gd name="T6" fmla="*/ 0 w 38"/>
                  <a:gd name="T7" fmla="*/ 5 h 25"/>
                  <a:gd name="T8" fmla="*/ 37 w 38"/>
                  <a:gd name="T9" fmla="*/ 0 h 25"/>
                </a:gdLst>
                <a:ahLst/>
                <a:cxnLst>
                  <a:cxn ang="0">
                    <a:pos x="T0" y="T1"/>
                  </a:cxn>
                  <a:cxn ang="0">
                    <a:pos x="T2" y="T3"/>
                  </a:cxn>
                  <a:cxn ang="0">
                    <a:pos x="T4" y="T5"/>
                  </a:cxn>
                  <a:cxn ang="0">
                    <a:pos x="T6" y="T7"/>
                  </a:cxn>
                  <a:cxn ang="0">
                    <a:pos x="T8" y="T9"/>
                  </a:cxn>
                </a:cxnLst>
                <a:rect l="0" t="0" r="r" b="b"/>
                <a:pathLst>
                  <a:path w="38" h="25">
                    <a:moveTo>
                      <a:pt x="37" y="0"/>
                    </a:moveTo>
                    <a:lnTo>
                      <a:pt x="37" y="24"/>
                    </a:lnTo>
                    <a:lnTo>
                      <a:pt x="0" y="24"/>
                    </a:lnTo>
                    <a:lnTo>
                      <a:pt x="0" y="5"/>
                    </a:lnTo>
                    <a:lnTo>
                      <a:pt x="37"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6" name="Freeform 98"/>
              <p:cNvSpPr>
                <a:spLocks/>
              </p:cNvSpPr>
              <p:nvPr/>
            </p:nvSpPr>
            <p:spPr bwMode="auto">
              <a:xfrm>
                <a:off x="4819" y="3634"/>
                <a:ext cx="27" cy="23"/>
              </a:xfrm>
              <a:custGeom>
                <a:avLst/>
                <a:gdLst>
                  <a:gd name="T0" fmla="*/ 12 w 27"/>
                  <a:gd name="T1" fmla="*/ 0 h 23"/>
                  <a:gd name="T2" fmla="*/ 26 w 27"/>
                  <a:gd name="T3" fmla="*/ 22 h 23"/>
                  <a:gd name="T4" fmla="*/ 7 w 27"/>
                  <a:gd name="T5" fmla="*/ 21 h 23"/>
                  <a:gd name="T6" fmla="*/ 0 w 27"/>
                  <a:gd name="T7" fmla="*/ 6 h 23"/>
                  <a:gd name="T8" fmla="*/ 12 w 27"/>
                  <a:gd name="T9" fmla="*/ 0 h 23"/>
                </a:gdLst>
                <a:ahLst/>
                <a:cxnLst>
                  <a:cxn ang="0">
                    <a:pos x="T0" y="T1"/>
                  </a:cxn>
                  <a:cxn ang="0">
                    <a:pos x="T2" y="T3"/>
                  </a:cxn>
                  <a:cxn ang="0">
                    <a:pos x="T4" y="T5"/>
                  </a:cxn>
                  <a:cxn ang="0">
                    <a:pos x="T6" y="T7"/>
                  </a:cxn>
                  <a:cxn ang="0">
                    <a:pos x="T8" y="T9"/>
                  </a:cxn>
                </a:cxnLst>
                <a:rect l="0" t="0" r="r" b="b"/>
                <a:pathLst>
                  <a:path w="27" h="23">
                    <a:moveTo>
                      <a:pt x="12" y="0"/>
                    </a:moveTo>
                    <a:lnTo>
                      <a:pt x="26" y="22"/>
                    </a:lnTo>
                    <a:lnTo>
                      <a:pt x="7" y="21"/>
                    </a:lnTo>
                    <a:lnTo>
                      <a:pt x="0" y="6"/>
                    </a:lnTo>
                    <a:lnTo>
                      <a:pt x="12"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7" name="Freeform 99"/>
              <p:cNvSpPr>
                <a:spLocks/>
              </p:cNvSpPr>
              <p:nvPr/>
            </p:nvSpPr>
            <p:spPr bwMode="auto">
              <a:xfrm>
                <a:off x="4770" y="3781"/>
                <a:ext cx="120" cy="8"/>
              </a:xfrm>
              <a:custGeom>
                <a:avLst/>
                <a:gdLst>
                  <a:gd name="T0" fmla="*/ 119 w 120"/>
                  <a:gd name="T1" fmla="*/ 0 h 8"/>
                  <a:gd name="T2" fmla="*/ 0 w 120"/>
                  <a:gd name="T3" fmla="*/ 0 h 8"/>
                  <a:gd name="T4" fmla="*/ 0 w 120"/>
                  <a:gd name="T5" fmla="*/ 7 h 8"/>
                  <a:gd name="T6" fmla="*/ 118 w 120"/>
                  <a:gd name="T7" fmla="*/ 7 h 8"/>
                  <a:gd name="T8" fmla="*/ 119 w 120"/>
                  <a:gd name="T9" fmla="*/ 0 h 8"/>
                </a:gdLst>
                <a:ahLst/>
                <a:cxnLst>
                  <a:cxn ang="0">
                    <a:pos x="T0" y="T1"/>
                  </a:cxn>
                  <a:cxn ang="0">
                    <a:pos x="T2" y="T3"/>
                  </a:cxn>
                  <a:cxn ang="0">
                    <a:pos x="T4" y="T5"/>
                  </a:cxn>
                  <a:cxn ang="0">
                    <a:pos x="T6" y="T7"/>
                  </a:cxn>
                  <a:cxn ang="0">
                    <a:pos x="T8" y="T9"/>
                  </a:cxn>
                </a:cxnLst>
                <a:rect l="0" t="0" r="r" b="b"/>
                <a:pathLst>
                  <a:path w="120" h="8">
                    <a:moveTo>
                      <a:pt x="119" y="0"/>
                    </a:moveTo>
                    <a:lnTo>
                      <a:pt x="0" y="0"/>
                    </a:lnTo>
                    <a:lnTo>
                      <a:pt x="0" y="7"/>
                    </a:lnTo>
                    <a:lnTo>
                      <a:pt x="118" y="7"/>
                    </a:lnTo>
                    <a:lnTo>
                      <a:pt x="119"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8" name="Freeform 100"/>
              <p:cNvSpPr>
                <a:spLocks/>
              </p:cNvSpPr>
              <p:nvPr/>
            </p:nvSpPr>
            <p:spPr bwMode="auto">
              <a:xfrm>
                <a:off x="4931" y="3492"/>
                <a:ext cx="50" cy="48"/>
              </a:xfrm>
              <a:custGeom>
                <a:avLst/>
                <a:gdLst>
                  <a:gd name="T0" fmla="*/ 2 w 50"/>
                  <a:gd name="T1" fmla="*/ 0 h 48"/>
                  <a:gd name="T2" fmla="*/ 49 w 50"/>
                  <a:gd name="T3" fmla="*/ 34 h 48"/>
                  <a:gd name="T4" fmla="*/ 49 w 50"/>
                  <a:gd name="T5" fmla="*/ 47 h 48"/>
                  <a:gd name="T6" fmla="*/ 0 w 50"/>
                  <a:gd name="T7" fmla="*/ 15 h 48"/>
                  <a:gd name="T8" fmla="*/ 2 w 50"/>
                  <a:gd name="T9" fmla="*/ 0 h 48"/>
                </a:gdLst>
                <a:ahLst/>
                <a:cxnLst>
                  <a:cxn ang="0">
                    <a:pos x="T0" y="T1"/>
                  </a:cxn>
                  <a:cxn ang="0">
                    <a:pos x="T2" y="T3"/>
                  </a:cxn>
                  <a:cxn ang="0">
                    <a:pos x="T4" y="T5"/>
                  </a:cxn>
                  <a:cxn ang="0">
                    <a:pos x="T6" y="T7"/>
                  </a:cxn>
                  <a:cxn ang="0">
                    <a:pos x="T8" y="T9"/>
                  </a:cxn>
                </a:cxnLst>
                <a:rect l="0" t="0" r="r" b="b"/>
                <a:pathLst>
                  <a:path w="50" h="48">
                    <a:moveTo>
                      <a:pt x="2" y="0"/>
                    </a:moveTo>
                    <a:lnTo>
                      <a:pt x="49" y="34"/>
                    </a:lnTo>
                    <a:lnTo>
                      <a:pt x="49" y="47"/>
                    </a:lnTo>
                    <a:lnTo>
                      <a:pt x="0" y="15"/>
                    </a:lnTo>
                    <a:lnTo>
                      <a:pt x="2"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9" name="Freeform 101"/>
              <p:cNvSpPr>
                <a:spLocks/>
              </p:cNvSpPr>
              <p:nvPr/>
            </p:nvSpPr>
            <p:spPr bwMode="auto">
              <a:xfrm>
                <a:off x="4918" y="3367"/>
                <a:ext cx="76" cy="405"/>
              </a:xfrm>
              <a:custGeom>
                <a:avLst/>
                <a:gdLst>
                  <a:gd name="T0" fmla="*/ 0 w 76"/>
                  <a:gd name="T1" fmla="*/ 0 h 405"/>
                  <a:gd name="T2" fmla="*/ 75 w 76"/>
                  <a:gd name="T3" fmla="*/ 24 h 405"/>
                  <a:gd name="T4" fmla="*/ 75 w 76"/>
                  <a:gd name="T5" fmla="*/ 404 h 405"/>
                  <a:gd name="T6" fmla="*/ 61 w 76"/>
                  <a:gd name="T7" fmla="*/ 404 h 405"/>
                  <a:gd name="T8" fmla="*/ 61 w 76"/>
                  <a:gd name="T9" fmla="*/ 59 h 405"/>
                  <a:gd name="T10" fmla="*/ 0 w 76"/>
                  <a:gd name="T11" fmla="*/ 39 h 405"/>
                  <a:gd name="T12" fmla="*/ 0 w 76"/>
                  <a:gd name="T13" fmla="*/ 0 h 405"/>
                </a:gdLst>
                <a:ahLst/>
                <a:cxnLst>
                  <a:cxn ang="0">
                    <a:pos x="T0" y="T1"/>
                  </a:cxn>
                  <a:cxn ang="0">
                    <a:pos x="T2" y="T3"/>
                  </a:cxn>
                  <a:cxn ang="0">
                    <a:pos x="T4" y="T5"/>
                  </a:cxn>
                  <a:cxn ang="0">
                    <a:pos x="T6" y="T7"/>
                  </a:cxn>
                  <a:cxn ang="0">
                    <a:pos x="T8" y="T9"/>
                  </a:cxn>
                  <a:cxn ang="0">
                    <a:pos x="T10" y="T11"/>
                  </a:cxn>
                  <a:cxn ang="0">
                    <a:pos x="T12" y="T13"/>
                  </a:cxn>
                </a:cxnLst>
                <a:rect l="0" t="0" r="r" b="b"/>
                <a:pathLst>
                  <a:path w="76" h="405">
                    <a:moveTo>
                      <a:pt x="0" y="0"/>
                    </a:moveTo>
                    <a:lnTo>
                      <a:pt x="75" y="24"/>
                    </a:lnTo>
                    <a:lnTo>
                      <a:pt x="75" y="404"/>
                    </a:lnTo>
                    <a:lnTo>
                      <a:pt x="61" y="404"/>
                    </a:lnTo>
                    <a:lnTo>
                      <a:pt x="61" y="59"/>
                    </a:lnTo>
                    <a:lnTo>
                      <a:pt x="0" y="39"/>
                    </a:lnTo>
                    <a:lnTo>
                      <a:pt x="0" y="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0" name="Freeform 102"/>
              <p:cNvSpPr>
                <a:spLocks/>
              </p:cNvSpPr>
              <p:nvPr/>
            </p:nvSpPr>
            <p:spPr bwMode="auto">
              <a:xfrm>
                <a:off x="4562" y="3771"/>
                <a:ext cx="435" cy="89"/>
              </a:xfrm>
              <a:custGeom>
                <a:avLst/>
                <a:gdLst>
                  <a:gd name="T0" fmla="*/ 434 w 435"/>
                  <a:gd name="T1" fmla="*/ 88 h 89"/>
                  <a:gd name="T2" fmla="*/ 434 w 435"/>
                  <a:gd name="T3" fmla="*/ 0 h 89"/>
                  <a:gd name="T4" fmla="*/ 339 w 435"/>
                  <a:gd name="T5" fmla="*/ 0 h 89"/>
                  <a:gd name="T6" fmla="*/ 320 w 435"/>
                  <a:gd name="T7" fmla="*/ 15 h 89"/>
                  <a:gd name="T8" fmla="*/ 264 w 435"/>
                  <a:gd name="T9" fmla="*/ 15 h 89"/>
                  <a:gd name="T10" fmla="*/ 245 w 435"/>
                  <a:gd name="T11" fmla="*/ 30 h 89"/>
                  <a:gd name="T12" fmla="*/ 57 w 435"/>
                  <a:gd name="T13" fmla="*/ 30 h 89"/>
                  <a:gd name="T14" fmla="*/ 57 w 435"/>
                  <a:gd name="T15" fmla="*/ 59 h 89"/>
                  <a:gd name="T16" fmla="*/ 0 w 435"/>
                  <a:gd name="T17" fmla="*/ 59 h 89"/>
                  <a:gd name="T18" fmla="*/ 0 w 435"/>
                  <a:gd name="T19" fmla="*/ 88 h 89"/>
                  <a:gd name="T20" fmla="*/ 434 w 435"/>
                  <a:gd name="T21"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5" h="89">
                    <a:moveTo>
                      <a:pt x="434" y="88"/>
                    </a:moveTo>
                    <a:lnTo>
                      <a:pt x="434" y="0"/>
                    </a:lnTo>
                    <a:lnTo>
                      <a:pt x="339" y="0"/>
                    </a:lnTo>
                    <a:lnTo>
                      <a:pt x="320" y="15"/>
                    </a:lnTo>
                    <a:lnTo>
                      <a:pt x="264" y="15"/>
                    </a:lnTo>
                    <a:lnTo>
                      <a:pt x="245" y="30"/>
                    </a:lnTo>
                    <a:lnTo>
                      <a:pt x="57" y="30"/>
                    </a:lnTo>
                    <a:lnTo>
                      <a:pt x="57" y="59"/>
                    </a:lnTo>
                    <a:lnTo>
                      <a:pt x="0" y="59"/>
                    </a:lnTo>
                    <a:lnTo>
                      <a:pt x="0" y="88"/>
                    </a:lnTo>
                    <a:lnTo>
                      <a:pt x="434" y="8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 name="Freeform 103"/>
              <p:cNvSpPr>
                <a:spLocks/>
              </p:cNvSpPr>
              <p:nvPr/>
            </p:nvSpPr>
            <p:spPr bwMode="auto">
              <a:xfrm>
                <a:off x="4675" y="3830"/>
                <a:ext cx="322" cy="30"/>
              </a:xfrm>
              <a:custGeom>
                <a:avLst/>
                <a:gdLst>
                  <a:gd name="T0" fmla="*/ 321 w 322"/>
                  <a:gd name="T1" fmla="*/ 29 h 30"/>
                  <a:gd name="T2" fmla="*/ 0 w 322"/>
                  <a:gd name="T3" fmla="*/ 29 h 30"/>
                  <a:gd name="T4" fmla="*/ 0 w 322"/>
                  <a:gd name="T5" fmla="*/ 0 h 30"/>
                  <a:gd name="T6" fmla="*/ 321 w 322"/>
                  <a:gd name="T7" fmla="*/ 0 h 30"/>
                  <a:gd name="T8" fmla="*/ 321 w 322"/>
                  <a:gd name="T9" fmla="*/ 29 h 30"/>
                </a:gdLst>
                <a:ahLst/>
                <a:cxnLst>
                  <a:cxn ang="0">
                    <a:pos x="T0" y="T1"/>
                  </a:cxn>
                  <a:cxn ang="0">
                    <a:pos x="T2" y="T3"/>
                  </a:cxn>
                  <a:cxn ang="0">
                    <a:pos x="T4" y="T5"/>
                  </a:cxn>
                  <a:cxn ang="0">
                    <a:pos x="T6" y="T7"/>
                  </a:cxn>
                  <a:cxn ang="0">
                    <a:pos x="T8" y="T9"/>
                  </a:cxn>
                </a:cxnLst>
                <a:rect l="0" t="0" r="r" b="b"/>
                <a:pathLst>
                  <a:path w="322" h="30">
                    <a:moveTo>
                      <a:pt x="321" y="29"/>
                    </a:moveTo>
                    <a:lnTo>
                      <a:pt x="0" y="29"/>
                    </a:lnTo>
                    <a:lnTo>
                      <a:pt x="0" y="0"/>
                    </a:lnTo>
                    <a:lnTo>
                      <a:pt x="321" y="0"/>
                    </a:lnTo>
                    <a:lnTo>
                      <a:pt x="321" y="29"/>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 name="Line 104"/>
              <p:cNvSpPr>
                <a:spLocks noChangeShapeType="1"/>
              </p:cNvSpPr>
              <p:nvPr/>
            </p:nvSpPr>
            <p:spPr bwMode="auto">
              <a:xfrm>
                <a:off x="5010" y="3653"/>
                <a:ext cx="0" cy="4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3" name="Freeform 105"/>
              <p:cNvSpPr>
                <a:spLocks/>
              </p:cNvSpPr>
              <p:nvPr/>
            </p:nvSpPr>
            <p:spPr bwMode="auto">
              <a:xfrm>
                <a:off x="4993" y="3700"/>
                <a:ext cx="30" cy="27"/>
              </a:xfrm>
              <a:custGeom>
                <a:avLst/>
                <a:gdLst>
                  <a:gd name="T0" fmla="*/ 29 w 30"/>
                  <a:gd name="T1" fmla="*/ 26 h 27"/>
                  <a:gd name="T2" fmla="*/ 29 w 30"/>
                  <a:gd name="T3" fmla="*/ 0 h 27"/>
                  <a:gd name="T4" fmla="*/ 0 w 30"/>
                  <a:gd name="T5" fmla="*/ 0 h 27"/>
                  <a:gd name="T6" fmla="*/ 0 w 30"/>
                  <a:gd name="T7" fmla="*/ 9 h 27"/>
                  <a:gd name="T8" fmla="*/ 19 w 30"/>
                  <a:gd name="T9" fmla="*/ 9 h 27"/>
                  <a:gd name="T10" fmla="*/ 19 w 30"/>
                  <a:gd name="T11" fmla="*/ 26 h 27"/>
                  <a:gd name="T12" fmla="*/ 29 w 30"/>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30" h="27">
                    <a:moveTo>
                      <a:pt x="29" y="26"/>
                    </a:moveTo>
                    <a:lnTo>
                      <a:pt x="29" y="0"/>
                    </a:lnTo>
                    <a:lnTo>
                      <a:pt x="0" y="0"/>
                    </a:lnTo>
                    <a:lnTo>
                      <a:pt x="0" y="9"/>
                    </a:lnTo>
                    <a:lnTo>
                      <a:pt x="19" y="9"/>
                    </a:lnTo>
                    <a:lnTo>
                      <a:pt x="19" y="26"/>
                    </a:lnTo>
                    <a:lnTo>
                      <a:pt x="29" y="2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4" name="Freeform 106"/>
              <p:cNvSpPr>
                <a:spLocks/>
              </p:cNvSpPr>
              <p:nvPr/>
            </p:nvSpPr>
            <p:spPr bwMode="auto">
              <a:xfrm>
                <a:off x="4767" y="3682"/>
                <a:ext cx="98" cy="107"/>
              </a:xfrm>
              <a:custGeom>
                <a:avLst/>
                <a:gdLst>
                  <a:gd name="T0" fmla="*/ 97 w 98"/>
                  <a:gd name="T1" fmla="*/ 0 h 107"/>
                  <a:gd name="T2" fmla="*/ 0 w 98"/>
                  <a:gd name="T3" fmla="*/ 106 h 107"/>
                  <a:gd name="T4" fmla="*/ 14 w 98"/>
                  <a:gd name="T5" fmla="*/ 104 h 107"/>
                  <a:gd name="T6" fmla="*/ 97 w 98"/>
                  <a:gd name="T7" fmla="*/ 15 h 107"/>
                  <a:gd name="T8" fmla="*/ 97 w 98"/>
                  <a:gd name="T9" fmla="*/ 0 h 107"/>
                </a:gdLst>
                <a:ahLst/>
                <a:cxnLst>
                  <a:cxn ang="0">
                    <a:pos x="T0" y="T1"/>
                  </a:cxn>
                  <a:cxn ang="0">
                    <a:pos x="T2" y="T3"/>
                  </a:cxn>
                  <a:cxn ang="0">
                    <a:pos x="T4" y="T5"/>
                  </a:cxn>
                  <a:cxn ang="0">
                    <a:pos x="T6" y="T7"/>
                  </a:cxn>
                  <a:cxn ang="0">
                    <a:pos x="T8" y="T9"/>
                  </a:cxn>
                </a:cxnLst>
                <a:rect l="0" t="0" r="r" b="b"/>
                <a:pathLst>
                  <a:path w="98" h="107">
                    <a:moveTo>
                      <a:pt x="97" y="0"/>
                    </a:moveTo>
                    <a:lnTo>
                      <a:pt x="0" y="106"/>
                    </a:lnTo>
                    <a:lnTo>
                      <a:pt x="14" y="104"/>
                    </a:lnTo>
                    <a:lnTo>
                      <a:pt x="97" y="15"/>
                    </a:lnTo>
                    <a:lnTo>
                      <a:pt x="97" y="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5" name="Freeform 107"/>
              <p:cNvSpPr>
                <a:spLocks/>
              </p:cNvSpPr>
              <p:nvPr/>
            </p:nvSpPr>
            <p:spPr bwMode="auto">
              <a:xfrm>
                <a:off x="4996" y="3742"/>
                <a:ext cx="76" cy="118"/>
              </a:xfrm>
              <a:custGeom>
                <a:avLst/>
                <a:gdLst>
                  <a:gd name="T0" fmla="*/ 18 w 76"/>
                  <a:gd name="T1" fmla="*/ 0 h 118"/>
                  <a:gd name="T2" fmla="*/ 75 w 76"/>
                  <a:gd name="T3" fmla="*/ 44 h 118"/>
                  <a:gd name="T4" fmla="*/ 75 w 76"/>
                  <a:gd name="T5" fmla="*/ 117 h 118"/>
                  <a:gd name="T6" fmla="*/ 0 w 76"/>
                  <a:gd name="T7" fmla="*/ 117 h 118"/>
                  <a:gd name="T8" fmla="*/ 0 w 76"/>
                  <a:gd name="T9" fmla="*/ 29 h 118"/>
                  <a:gd name="T10" fmla="*/ 18 w 76"/>
                  <a:gd name="T11" fmla="*/ 0 h 118"/>
                </a:gdLst>
                <a:ahLst/>
                <a:cxnLst>
                  <a:cxn ang="0">
                    <a:pos x="T0" y="T1"/>
                  </a:cxn>
                  <a:cxn ang="0">
                    <a:pos x="T2" y="T3"/>
                  </a:cxn>
                  <a:cxn ang="0">
                    <a:pos x="T4" y="T5"/>
                  </a:cxn>
                  <a:cxn ang="0">
                    <a:pos x="T6" y="T7"/>
                  </a:cxn>
                  <a:cxn ang="0">
                    <a:pos x="T8" y="T9"/>
                  </a:cxn>
                  <a:cxn ang="0">
                    <a:pos x="T10" y="T11"/>
                  </a:cxn>
                </a:cxnLst>
                <a:rect l="0" t="0" r="r" b="b"/>
                <a:pathLst>
                  <a:path w="76" h="118">
                    <a:moveTo>
                      <a:pt x="18" y="0"/>
                    </a:moveTo>
                    <a:lnTo>
                      <a:pt x="75" y="44"/>
                    </a:lnTo>
                    <a:lnTo>
                      <a:pt x="75" y="117"/>
                    </a:lnTo>
                    <a:lnTo>
                      <a:pt x="0" y="117"/>
                    </a:lnTo>
                    <a:lnTo>
                      <a:pt x="0" y="29"/>
                    </a:lnTo>
                    <a:lnTo>
                      <a:pt x="18"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6" name="Freeform 108"/>
              <p:cNvSpPr>
                <a:spLocks/>
              </p:cNvSpPr>
              <p:nvPr/>
            </p:nvSpPr>
            <p:spPr bwMode="auto">
              <a:xfrm>
                <a:off x="4563" y="3916"/>
                <a:ext cx="528" cy="17"/>
              </a:xfrm>
              <a:custGeom>
                <a:avLst/>
                <a:gdLst>
                  <a:gd name="T0" fmla="*/ 527 w 528"/>
                  <a:gd name="T1" fmla="*/ 16 h 17"/>
                  <a:gd name="T2" fmla="*/ 0 w 528"/>
                  <a:gd name="T3" fmla="*/ 16 h 17"/>
                  <a:gd name="T4" fmla="*/ 0 w 528"/>
                  <a:gd name="T5" fmla="*/ 0 h 17"/>
                  <a:gd name="T6" fmla="*/ 527 w 528"/>
                  <a:gd name="T7" fmla="*/ 0 h 17"/>
                  <a:gd name="T8" fmla="*/ 527 w 528"/>
                  <a:gd name="T9" fmla="*/ 16 h 17"/>
                </a:gdLst>
                <a:ahLst/>
                <a:cxnLst>
                  <a:cxn ang="0">
                    <a:pos x="T0" y="T1"/>
                  </a:cxn>
                  <a:cxn ang="0">
                    <a:pos x="T2" y="T3"/>
                  </a:cxn>
                  <a:cxn ang="0">
                    <a:pos x="T4" y="T5"/>
                  </a:cxn>
                  <a:cxn ang="0">
                    <a:pos x="T6" y="T7"/>
                  </a:cxn>
                  <a:cxn ang="0">
                    <a:pos x="T8" y="T9"/>
                  </a:cxn>
                </a:cxnLst>
                <a:rect l="0" t="0" r="r" b="b"/>
                <a:pathLst>
                  <a:path w="528" h="17">
                    <a:moveTo>
                      <a:pt x="527" y="16"/>
                    </a:moveTo>
                    <a:lnTo>
                      <a:pt x="0" y="16"/>
                    </a:lnTo>
                    <a:lnTo>
                      <a:pt x="0" y="0"/>
                    </a:lnTo>
                    <a:lnTo>
                      <a:pt x="527" y="0"/>
                    </a:lnTo>
                    <a:lnTo>
                      <a:pt x="527" y="16"/>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7" name="Freeform 109"/>
              <p:cNvSpPr>
                <a:spLocks/>
              </p:cNvSpPr>
              <p:nvPr/>
            </p:nvSpPr>
            <p:spPr bwMode="auto">
              <a:xfrm>
                <a:off x="4563" y="3889"/>
                <a:ext cx="528" cy="27"/>
              </a:xfrm>
              <a:custGeom>
                <a:avLst/>
                <a:gdLst>
                  <a:gd name="T0" fmla="*/ 527 w 528"/>
                  <a:gd name="T1" fmla="*/ 26 h 27"/>
                  <a:gd name="T2" fmla="*/ 0 w 528"/>
                  <a:gd name="T3" fmla="*/ 26 h 27"/>
                  <a:gd name="T4" fmla="*/ 0 w 528"/>
                  <a:gd name="T5" fmla="*/ 0 h 27"/>
                  <a:gd name="T6" fmla="*/ 527 w 528"/>
                  <a:gd name="T7" fmla="*/ 0 h 27"/>
                  <a:gd name="T8" fmla="*/ 527 w 528"/>
                  <a:gd name="T9" fmla="*/ 26 h 27"/>
                </a:gdLst>
                <a:ahLst/>
                <a:cxnLst>
                  <a:cxn ang="0">
                    <a:pos x="T0" y="T1"/>
                  </a:cxn>
                  <a:cxn ang="0">
                    <a:pos x="T2" y="T3"/>
                  </a:cxn>
                  <a:cxn ang="0">
                    <a:pos x="T4" y="T5"/>
                  </a:cxn>
                  <a:cxn ang="0">
                    <a:pos x="T6" y="T7"/>
                  </a:cxn>
                  <a:cxn ang="0">
                    <a:pos x="T8" y="T9"/>
                  </a:cxn>
                </a:cxnLst>
                <a:rect l="0" t="0" r="r" b="b"/>
                <a:pathLst>
                  <a:path w="528" h="27">
                    <a:moveTo>
                      <a:pt x="527" y="26"/>
                    </a:moveTo>
                    <a:lnTo>
                      <a:pt x="0" y="26"/>
                    </a:lnTo>
                    <a:lnTo>
                      <a:pt x="0" y="0"/>
                    </a:lnTo>
                    <a:lnTo>
                      <a:pt x="527" y="0"/>
                    </a:lnTo>
                    <a:lnTo>
                      <a:pt x="527" y="26"/>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8" name="Freeform 110"/>
              <p:cNvSpPr>
                <a:spLocks/>
              </p:cNvSpPr>
              <p:nvPr/>
            </p:nvSpPr>
            <p:spPr bwMode="auto">
              <a:xfrm>
                <a:off x="4563" y="3859"/>
                <a:ext cx="528" cy="31"/>
              </a:xfrm>
              <a:custGeom>
                <a:avLst/>
                <a:gdLst>
                  <a:gd name="T0" fmla="*/ 527 w 528"/>
                  <a:gd name="T1" fmla="*/ 30 h 31"/>
                  <a:gd name="T2" fmla="*/ 0 w 528"/>
                  <a:gd name="T3" fmla="*/ 30 h 31"/>
                  <a:gd name="T4" fmla="*/ 0 w 528"/>
                  <a:gd name="T5" fmla="*/ 0 h 31"/>
                  <a:gd name="T6" fmla="*/ 527 w 528"/>
                  <a:gd name="T7" fmla="*/ 0 h 31"/>
                  <a:gd name="T8" fmla="*/ 527 w 528"/>
                  <a:gd name="T9" fmla="*/ 30 h 31"/>
                </a:gdLst>
                <a:ahLst/>
                <a:cxnLst>
                  <a:cxn ang="0">
                    <a:pos x="T0" y="T1"/>
                  </a:cxn>
                  <a:cxn ang="0">
                    <a:pos x="T2" y="T3"/>
                  </a:cxn>
                  <a:cxn ang="0">
                    <a:pos x="T4" y="T5"/>
                  </a:cxn>
                  <a:cxn ang="0">
                    <a:pos x="T6" y="T7"/>
                  </a:cxn>
                  <a:cxn ang="0">
                    <a:pos x="T8" y="T9"/>
                  </a:cxn>
                </a:cxnLst>
                <a:rect l="0" t="0" r="r" b="b"/>
                <a:pathLst>
                  <a:path w="528" h="31">
                    <a:moveTo>
                      <a:pt x="527" y="30"/>
                    </a:moveTo>
                    <a:lnTo>
                      <a:pt x="0" y="30"/>
                    </a:lnTo>
                    <a:lnTo>
                      <a:pt x="0" y="0"/>
                    </a:lnTo>
                    <a:lnTo>
                      <a:pt x="527" y="0"/>
                    </a:lnTo>
                    <a:lnTo>
                      <a:pt x="527" y="3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9" name="Freeform 111"/>
              <p:cNvSpPr>
                <a:spLocks/>
              </p:cNvSpPr>
              <p:nvPr/>
            </p:nvSpPr>
            <p:spPr bwMode="auto">
              <a:xfrm>
                <a:off x="4578" y="3838"/>
                <a:ext cx="57" cy="15"/>
              </a:xfrm>
              <a:custGeom>
                <a:avLst/>
                <a:gdLst>
                  <a:gd name="T0" fmla="*/ 56 w 57"/>
                  <a:gd name="T1" fmla="*/ 0 h 15"/>
                  <a:gd name="T2" fmla="*/ 0 w 57"/>
                  <a:gd name="T3" fmla="*/ 0 h 15"/>
                  <a:gd name="T4" fmla="*/ 0 w 57"/>
                  <a:gd name="T5" fmla="*/ 14 h 15"/>
                  <a:gd name="T6" fmla="*/ 56 w 57"/>
                  <a:gd name="T7" fmla="*/ 14 h 15"/>
                  <a:gd name="T8" fmla="*/ 56 w 57"/>
                  <a:gd name="T9" fmla="*/ 0 h 15"/>
                </a:gdLst>
                <a:ahLst/>
                <a:cxnLst>
                  <a:cxn ang="0">
                    <a:pos x="T0" y="T1"/>
                  </a:cxn>
                  <a:cxn ang="0">
                    <a:pos x="T2" y="T3"/>
                  </a:cxn>
                  <a:cxn ang="0">
                    <a:pos x="T4" y="T5"/>
                  </a:cxn>
                  <a:cxn ang="0">
                    <a:pos x="T6" y="T7"/>
                  </a:cxn>
                  <a:cxn ang="0">
                    <a:pos x="T8" y="T9"/>
                  </a:cxn>
                </a:cxnLst>
                <a:rect l="0" t="0" r="r" b="b"/>
                <a:pathLst>
                  <a:path w="57" h="15">
                    <a:moveTo>
                      <a:pt x="56" y="0"/>
                    </a:moveTo>
                    <a:lnTo>
                      <a:pt x="0" y="0"/>
                    </a:lnTo>
                    <a:lnTo>
                      <a:pt x="0" y="14"/>
                    </a:lnTo>
                    <a:lnTo>
                      <a:pt x="56" y="14"/>
                    </a:lnTo>
                    <a:lnTo>
                      <a:pt x="56" y="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00" name="Oval 112"/>
              <p:cNvSpPr>
                <a:spLocks noChangeArrowheads="1"/>
              </p:cNvSpPr>
              <p:nvPr/>
            </p:nvSpPr>
            <p:spPr bwMode="auto">
              <a:xfrm>
                <a:off x="5006" y="3730"/>
                <a:ext cx="25" cy="16"/>
              </a:xfrm>
              <a:prstGeom prst="ellipse">
                <a:avLst/>
              </a:prstGeom>
              <a:solidFill>
                <a:srgbClr val="9F9F9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1" name="Freeform 113"/>
              <p:cNvSpPr>
                <a:spLocks/>
              </p:cNvSpPr>
              <p:nvPr/>
            </p:nvSpPr>
            <p:spPr bwMode="auto">
              <a:xfrm>
                <a:off x="4864" y="3669"/>
                <a:ext cx="38" cy="30"/>
              </a:xfrm>
              <a:custGeom>
                <a:avLst/>
                <a:gdLst>
                  <a:gd name="T0" fmla="*/ 0 w 38"/>
                  <a:gd name="T1" fmla="*/ 0 h 30"/>
                  <a:gd name="T2" fmla="*/ 0 w 38"/>
                  <a:gd name="T3" fmla="*/ 29 h 30"/>
                  <a:gd name="T4" fmla="*/ 37 w 38"/>
                  <a:gd name="T5" fmla="*/ 29 h 30"/>
                  <a:gd name="T6" fmla="*/ 37 w 38"/>
                  <a:gd name="T7" fmla="*/ 0 h 30"/>
                  <a:gd name="T8" fmla="*/ 0 w 38"/>
                  <a:gd name="T9" fmla="*/ 0 h 30"/>
                </a:gdLst>
                <a:ahLst/>
                <a:cxnLst>
                  <a:cxn ang="0">
                    <a:pos x="T0" y="T1"/>
                  </a:cxn>
                  <a:cxn ang="0">
                    <a:pos x="T2" y="T3"/>
                  </a:cxn>
                  <a:cxn ang="0">
                    <a:pos x="T4" y="T5"/>
                  </a:cxn>
                  <a:cxn ang="0">
                    <a:pos x="T6" y="T7"/>
                  </a:cxn>
                  <a:cxn ang="0">
                    <a:pos x="T8" y="T9"/>
                  </a:cxn>
                </a:cxnLst>
                <a:rect l="0" t="0" r="r" b="b"/>
                <a:pathLst>
                  <a:path w="38" h="30">
                    <a:moveTo>
                      <a:pt x="0" y="0"/>
                    </a:moveTo>
                    <a:lnTo>
                      <a:pt x="0" y="29"/>
                    </a:lnTo>
                    <a:lnTo>
                      <a:pt x="37" y="29"/>
                    </a:lnTo>
                    <a:lnTo>
                      <a:pt x="37" y="0"/>
                    </a:lnTo>
                    <a:lnTo>
                      <a:pt x="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02" name="Freeform 114"/>
              <p:cNvSpPr>
                <a:spLocks/>
              </p:cNvSpPr>
              <p:nvPr/>
            </p:nvSpPr>
            <p:spPr bwMode="auto">
              <a:xfrm>
                <a:off x="4770" y="3655"/>
                <a:ext cx="151" cy="117"/>
              </a:xfrm>
              <a:custGeom>
                <a:avLst/>
                <a:gdLst>
                  <a:gd name="T0" fmla="*/ 131 w 151"/>
                  <a:gd name="T1" fmla="*/ 116 h 117"/>
                  <a:gd name="T2" fmla="*/ 131 w 151"/>
                  <a:gd name="T3" fmla="*/ 14 h 117"/>
                  <a:gd name="T4" fmla="*/ 0 w 151"/>
                  <a:gd name="T5" fmla="*/ 14 h 117"/>
                  <a:gd name="T6" fmla="*/ 0 w 151"/>
                  <a:gd name="T7" fmla="*/ 0 h 117"/>
                  <a:gd name="T8" fmla="*/ 150 w 151"/>
                  <a:gd name="T9" fmla="*/ 0 h 117"/>
                  <a:gd name="T10" fmla="*/ 150 w 151"/>
                  <a:gd name="T11" fmla="*/ 116 h 117"/>
                  <a:gd name="T12" fmla="*/ 131 w 151"/>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51" h="117">
                    <a:moveTo>
                      <a:pt x="131" y="116"/>
                    </a:moveTo>
                    <a:lnTo>
                      <a:pt x="131" y="14"/>
                    </a:lnTo>
                    <a:lnTo>
                      <a:pt x="0" y="14"/>
                    </a:lnTo>
                    <a:lnTo>
                      <a:pt x="0" y="0"/>
                    </a:lnTo>
                    <a:lnTo>
                      <a:pt x="150" y="0"/>
                    </a:lnTo>
                    <a:lnTo>
                      <a:pt x="150" y="116"/>
                    </a:lnTo>
                    <a:lnTo>
                      <a:pt x="131" y="11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405" name="Group 117"/>
              <p:cNvGrpSpPr>
                <a:grpSpLocks/>
              </p:cNvGrpSpPr>
              <p:nvPr/>
            </p:nvGrpSpPr>
            <p:grpSpPr bwMode="auto">
              <a:xfrm>
                <a:off x="4886" y="3547"/>
                <a:ext cx="154" cy="105"/>
                <a:chOff x="4886" y="3547"/>
                <a:chExt cx="154" cy="105"/>
              </a:xfrm>
            </p:grpSpPr>
            <p:sp>
              <p:nvSpPr>
                <p:cNvPr id="12403" name="Oval 115"/>
                <p:cNvSpPr>
                  <a:spLocks noChangeArrowheads="1"/>
                </p:cNvSpPr>
                <p:nvPr/>
              </p:nvSpPr>
              <p:spPr bwMode="auto">
                <a:xfrm>
                  <a:off x="4886" y="3547"/>
                  <a:ext cx="140" cy="105"/>
                </a:xfrm>
                <a:prstGeom prst="ellipse">
                  <a:avLst/>
                </a:prstGeom>
                <a:solidFill>
                  <a:srgbClr val="80808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4" name="Oval 116"/>
                <p:cNvSpPr>
                  <a:spLocks noChangeArrowheads="1"/>
                </p:cNvSpPr>
                <p:nvPr/>
              </p:nvSpPr>
              <p:spPr bwMode="auto">
                <a:xfrm>
                  <a:off x="4901" y="3547"/>
                  <a:ext cx="139" cy="105"/>
                </a:xfrm>
                <a:prstGeom prst="ellipse">
                  <a:avLst/>
                </a:prstGeom>
                <a:solidFill>
                  <a:srgbClr val="C0C0C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15" name="Group 127"/>
              <p:cNvGrpSpPr>
                <a:grpSpLocks/>
              </p:cNvGrpSpPr>
              <p:nvPr/>
            </p:nvGrpSpPr>
            <p:grpSpPr bwMode="auto">
              <a:xfrm>
                <a:off x="4916" y="3771"/>
                <a:ext cx="65" cy="119"/>
                <a:chOff x="4916" y="3771"/>
                <a:chExt cx="65" cy="119"/>
              </a:xfrm>
            </p:grpSpPr>
            <p:sp>
              <p:nvSpPr>
                <p:cNvPr id="12406" name="Freeform 118"/>
                <p:cNvSpPr>
                  <a:spLocks/>
                </p:cNvSpPr>
                <p:nvPr/>
              </p:nvSpPr>
              <p:spPr bwMode="auto">
                <a:xfrm>
                  <a:off x="4920" y="3771"/>
                  <a:ext cx="58" cy="119"/>
                </a:xfrm>
                <a:custGeom>
                  <a:avLst/>
                  <a:gdLst>
                    <a:gd name="T0" fmla="*/ 57 w 58"/>
                    <a:gd name="T1" fmla="*/ 0 h 119"/>
                    <a:gd name="T2" fmla="*/ 0 w 58"/>
                    <a:gd name="T3" fmla="*/ 0 h 119"/>
                    <a:gd name="T4" fmla="*/ 0 w 58"/>
                    <a:gd name="T5" fmla="*/ 118 h 119"/>
                    <a:gd name="T6" fmla="*/ 57 w 58"/>
                    <a:gd name="T7" fmla="*/ 118 h 119"/>
                    <a:gd name="T8" fmla="*/ 57 w 58"/>
                    <a:gd name="T9" fmla="*/ 0 h 119"/>
                  </a:gdLst>
                  <a:ahLst/>
                  <a:cxnLst>
                    <a:cxn ang="0">
                      <a:pos x="T0" y="T1"/>
                    </a:cxn>
                    <a:cxn ang="0">
                      <a:pos x="T2" y="T3"/>
                    </a:cxn>
                    <a:cxn ang="0">
                      <a:pos x="T4" y="T5"/>
                    </a:cxn>
                    <a:cxn ang="0">
                      <a:pos x="T6" y="T7"/>
                    </a:cxn>
                    <a:cxn ang="0">
                      <a:pos x="T8" y="T9"/>
                    </a:cxn>
                  </a:cxnLst>
                  <a:rect l="0" t="0" r="r" b="b"/>
                  <a:pathLst>
                    <a:path w="58" h="119">
                      <a:moveTo>
                        <a:pt x="57" y="0"/>
                      </a:moveTo>
                      <a:lnTo>
                        <a:pt x="0" y="0"/>
                      </a:lnTo>
                      <a:lnTo>
                        <a:pt x="0" y="118"/>
                      </a:lnTo>
                      <a:lnTo>
                        <a:pt x="57" y="118"/>
                      </a:lnTo>
                      <a:lnTo>
                        <a:pt x="57"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414" name="Group 126"/>
                <p:cNvGrpSpPr>
                  <a:grpSpLocks/>
                </p:cNvGrpSpPr>
                <p:nvPr/>
              </p:nvGrpSpPr>
              <p:grpSpPr bwMode="auto">
                <a:xfrm>
                  <a:off x="4916" y="3786"/>
                  <a:ext cx="65" cy="88"/>
                  <a:chOff x="4916" y="3786"/>
                  <a:chExt cx="65" cy="88"/>
                </a:xfrm>
              </p:grpSpPr>
              <p:sp>
                <p:nvSpPr>
                  <p:cNvPr id="12407" name="Line 119"/>
                  <p:cNvSpPr>
                    <a:spLocks noChangeShapeType="1"/>
                  </p:cNvSpPr>
                  <p:nvPr/>
                </p:nvSpPr>
                <p:spPr bwMode="auto">
                  <a:xfrm flipH="1">
                    <a:off x="4916" y="3801"/>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8" name="Line 120"/>
                  <p:cNvSpPr>
                    <a:spLocks noChangeShapeType="1"/>
                  </p:cNvSpPr>
                  <p:nvPr/>
                </p:nvSpPr>
                <p:spPr bwMode="auto">
                  <a:xfrm flipH="1">
                    <a:off x="4916" y="3845"/>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9" name="Line 121"/>
                  <p:cNvSpPr>
                    <a:spLocks noChangeShapeType="1"/>
                  </p:cNvSpPr>
                  <p:nvPr/>
                </p:nvSpPr>
                <p:spPr bwMode="auto">
                  <a:xfrm flipH="1">
                    <a:off x="4916" y="3830"/>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0" name="Line 122"/>
                  <p:cNvSpPr>
                    <a:spLocks noChangeShapeType="1"/>
                  </p:cNvSpPr>
                  <p:nvPr/>
                </p:nvSpPr>
                <p:spPr bwMode="auto">
                  <a:xfrm flipH="1">
                    <a:off x="4916" y="3816"/>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1" name="Line 123"/>
                  <p:cNvSpPr>
                    <a:spLocks noChangeShapeType="1"/>
                  </p:cNvSpPr>
                  <p:nvPr/>
                </p:nvSpPr>
                <p:spPr bwMode="auto">
                  <a:xfrm flipH="1">
                    <a:off x="4916" y="3786"/>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2" name="Line 124"/>
                  <p:cNvSpPr>
                    <a:spLocks noChangeShapeType="1"/>
                  </p:cNvSpPr>
                  <p:nvPr/>
                </p:nvSpPr>
                <p:spPr bwMode="auto">
                  <a:xfrm flipH="1">
                    <a:off x="4916" y="3859"/>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3" name="Line 125"/>
                  <p:cNvSpPr>
                    <a:spLocks noChangeShapeType="1"/>
                  </p:cNvSpPr>
                  <p:nvPr/>
                </p:nvSpPr>
                <p:spPr bwMode="auto">
                  <a:xfrm flipH="1">
                    <a:off x="4916" y="3874"/>
                    <a:ext cx="6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2416" name="Freeform 128"/>
              <p:cNvSpPr>
                <a:spLocks/>
              </p:cNvSpPr>
              <p:nvPr/>
            </p:nvSpPr>
            <p:spPr bwMode="auto">
              <a:xfrm>
                <a:off x="4600" y="3801"/>
                <a:ext cx="20" cy="30"/>
              </a:xfrm>
              <a:custGeom>
                <a:avLst/>
                <a:gdLst>
                  <a:gd name="T0" fmla="*/ 19 w 20"/>
                  <a:gd name="T1" fmla="*/ 0 h 30"/>
                  <a:gd name="T2" fmla="*/ 0 w 20"/>
                  <a:gd name="T3" fmla="*/ 0 h 30"/>
                  <a:gd name="T4" fmla="*/ 0 w 20"/>
                  <a:gd name="T5" fmla="*/ 29 h 30"/>
                  <a:gd name="T6" fmla="*/ 19 w 20"/>
                  <a:gd name="T7" fmla="*/ 29 h 30"/>
                  <a:gd name="T8" fmla="*/ 19 w 20"/>
                  <a:gd name="T9" fmla="*/ 0 h 30"/>
                </a:gdLst>
                <a:ahLst/>
                <a:cxnLst>
                  <a:cxn ang="0">
                    <a:pos x="T0" y="T1"/>
                  </a:cxn>
                  <a:cxn ang="0">
                    <a:pos x="T2" y="T3"/>
                  </a:cxn>
                  <a:cxn ang="0">
                    <a:pos x="T4" y="T5"/>
                  </a:cxn>
                  <a:cxn ang="0">
                    <a:pos x="T6" y="T7"/>
                  </a:cxn>
                  <a:cxn ang="0">
                    <a:pos x="T8" y="T9"/>
                  </a:cxn>
                </a:cxnLst>
                <a:rect l="0" t="0" r="r" b="b"/>
                <a:pathLst>
                  <a:path w="20" h="30">
                    <a:moveTo>
                      <a:pt x="19" y="0"/>
                    </a:moveTo>
                    <a:lnTo>
                      <a:pt x="0" y="0"/>
                    </a:lnTo>
                    <a:lnTo>
                      <a:pt x="0" y="29"/>
                    </a:lnTo>
                    <a:lnTo>
                      <a:pt x="19" y="29"/>
                    </a:lnTo>
                    <a:lnTo>
                      <a:pt x="19"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20" name="Group 132"/>
            <p:cNvGrpSpPr>
              <a:grpSpLocks/>
            </p:cNvGrpSpPr>
            <p:nvPr/>
          </p:nvGrpSpPr>
          <p:grpSpPr bwMode="auto">
            <a:xfrm>
              <a:off x="4680" y="3477"/>
              <a:ext cx="95" cy="82"/>
              <a:chOff x="4680" y="3477"/>
              <a:chExt cx="95" cy="82"/>
            </a:xfrm>
          </p:grpSpPr>
          <p:sp>
            <p:nvSpPr>
              <p:cNvPr id="12418" name="Freeform 130"/>
              <p:cNvSpPr>
                <a:spLocks/>
              </p:cNvSpPr>
              <p:nvPr/>
            </p:nvSpPr>
            <p:spPr bwMode="auto">
              <a:xfrm>
                <a:off x="4680" y="3501"/>
                <a:ext cx="44" cy="58"/>
              </a:xfrm>
              <a:custGeom>
                <a:avLst/>
                <a:gdLst>
                  <a:gd name="T0" fmla="*/ 7 w 44"/>
                  <a:gd name="T1" fmla="*/ 0 h 58"/>
                  <a:gd name="T2" fmla="*/ 43 w 44"/>
                  <a:gd name="T3" fmla="*/ 48 h 58"/>
                  <a:gd name="T4" fmla="*/ 36 w 44"/>
                  <a:gd name="T5" fmla="*/ 57 h 58"/>
                  <a:gd name="T6" fmla="*/ 0 w 44"/>
                  <a:gd name="T7" fmla="*/ 2 h 58"/>
                  <a:gd name="T8" fmla="*/ 7 w 44"/>
                  <a:gd name="T9" fmla="*/ 0 h 58"/>
                </a:gdLst>
                <a:ahLst/>
                <a:cxnLst>
                  <a:cxn ang="0">
                    <a:pos x="T0" y="T1"/>
                  </a:cxn>
                  <a:cxn ang="0">
                    <a:pos x="T2" y="T3"/>
                  </a:cxn>
                  <a:cxn ang="0">
                    <a:pos x="T4" y="T5"/>
                  </a:cxn>
                  <a:cxn ang="0">
                    <a:pos x="T6" y="T7"/>
                  </a:cxn>
                  <a:cxn ang="0">
                    <a:pos x="T8" y="T9"/>
                  </a:cxn>
                </a:cxnLst>
                <a:rect l="0" t="0" r="r" b="b"/>
                <a:pathLst>
                  <a:path w="44" h="58">
                    <a:moveTo>
                      <a:pt x="7" y="0"/>
                    </a:moveTo>
                    <a:lnTo>
                      <a:pt x="43" y="48"/>
                    </a:lnTo>
                    <a:lnTo>
                      <a:pt x="36" y="57"/>
                    </a:lnTo>
                    <a:lnTo>
                      <a:pt x="0" y="2"/>
                    </a:lnTo>
                    <a:lnTo>
                      <a:pt x="7" y="0"/>
                    </a:lnTo>
                  </a:path>
                </a:pathLst>
              </a:custGeom>
              <a:solidFill>
                <a:srgbClr val="BFBFD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19" name="Freeform 131"/>
              <p:cNvSpPr>
                <a:spLocks/>
              </p:cNvSpPr>
              <p:nvPr/>
            </p:nvSpPr>
            <p:spPr bwMode="auto">
              <a:xfrm>
                <a:off x="4692" y="3477"/>
                <a:ext cx="83" cy="18"/>
              </a:xfrm>
              <a:custGeom>
                <a:avLst/>
                <a:gdLst>
                  <a:gd name="T0" fmla="*/ 2 w 83"/>
                  <a:gd name="T1" fmla="*/ 0 h 18"/>
                  <a:gd name="T2" fmla="*/ 82 w 83"/>
                  <a:gd name="T3" fmla="*/ 9 h 18"/>
                  <a:gd name="T4" fmla="*/ 71 w 83"/>
                  <a:gd name="T5" fmla="*/ 17 h 18"/>
                  <a:gd name="T6" fmla="*/ 0 w 83"/>
                  <a:gd name="T7" fmla="*/ 5 h 18"/>
                  <a:gd name="T8" fmla="*/ 2 w 83"/>
                  <a:gd name="T9" fmla="*/ 0 h 18"/>
                </a:gdLst>
                <a:ahLst/>
                <a:cxnLst>
                  <a:cxn ang="0">
                    <a:pos x="T0" y="T1"/>
                  </a:cxn>
                  <a:cxn ang="0">
                    <a:pos x="T2" y="T3"/>
                  </a:cxn>
                  <a:cxn ang="0">
                    <a:pos x="T4" y="T5"/>
                  </a:cxn>
                  <a:cxn ang="0">
                    <a:pos x="T6" y="T7"/>
                  </a:cxn>
                  <a:cxn ang="0">
                    <a:pos x="T8" y="T9"/>
                  </a:cxn>
                </a:cxnLst>
                <a:rect l="0" t="0" r="r" b="b"/>
                <a:pathLst>
                  <a:path w="83" h="18">
                    <a:moveTo>
                      <a:pt x="2" y="0"/>
                    </a:moveTo>
                    <a:lnTo>
                      <a:pt x="82" y="9"/>
                    </a:lnTo>
                    <a:lnTo>
                      <a:pt x="71" y="17"/>
                    </a:lnTo>
                    <a:lnTo>
                      <a:pt x="0" y="5"/>
                    </a:lnTo>
                    <a:lnTo>
                      <a:pt x="2" y="0"/>
                    </a:lnTo>
                  </a:path>
                </a:pathLst>
              </a:custGeom>
              <a:solidFill>
                <a:srgbClr val="BFBFD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23" name="Group 135"/>
            <p:cNvGrpSpPr>
              <a:grpSpLocks/>
            </p:cNvGrpSpPr>
            <p:nvPr/>
          </p:nvGrpSpPr>
          <p:grpSpPr bwMode="auto">
            <a:xfrm>
              <a:off x="4653" y="3345"/>
              <a:ext cx="310" cy="379"/>
              <a:chOff x="4653" y="3345"/>
              <a:chExt cx="310" cy="379"/>
            </a:xfrm>
          </p:grpSpPr>
          <p:sp>
            <p:nvSpPr>
              <p:cNvPr id="12421" name="Freeform 133"/>
              <p:cNvSpPr>
                <a:spLocks/>
              </p:cNvSpPr>
              <p:nvPr/>
            </p:nvSpPr>
            <p:spPr bwMode="auto">
              <a:xfrm>
                <a:off x="4653" y="3346"/>
                <a:ext cx="310" cy="378"/>
              </a:xfrm>
              <a:custGeom>
                <a:avLst/>
                <a:gdLst>
                  <a:gd name="T0" fmla="*/ 299 w 310"/>
                  <a:gd name="T1" fmla="*/ 14 h 378"/>
                  <a:gd name="T2" fmla="*/ 303 w 310"/>
                  <a:gd name="T3" fmla="*/ 25 h 378"/>
                  <a:gd name="T4" fmla="*/ 307 w 310"/>
                  <a:gd name="T5" fmla="*/ 39 h 378"/>
                  <a:gd name="T6" fmla="*/ 309 w 310"/>
                  <a:gd name="T7" fmla="*/ 53 h 378"/>
                  <a:gd name="T8" fmla="*/ 309 w 310"/>
                  <a:gd name="T9" fmla="*/ 68 h 378"/>
                  <a:gd name="T10" fmla="*/ 305 w 310"/>
                  <a:gd name="T11" fmla="*/ 87 h 378"/>
                  <a:gd name="T12" fmla="*/ 301 w 310"/>
                  <a:gd name="T13" fmla="*/ 111 h 378"/>
                  <a:gd name="T14" fmla="*/ 294 w 310"/>
                  <a:gd name="T15" fmla="*/ 137 h 378"/>
                  <a:gd name="T16" fmla="*/ 282 w 310"/>
                  <a:gd name="T17" fmla="*/ 168 h 378"/>
                  <a:gd name="T18" fmla="*/ 265 w 310"/>
                  <a:gd name="T19" fmla="*/ 197 h 378"/>
                  <a:gd name="T20" fmla="*/ 236 w 310"/>
                  <a:gd name="T21" fmla="*/ 232 h 378"/>
                  <a:gd name="T22" fmla="*/ 208 w 310"/>
                  <a:gd name="T23" fmla="*/ 265 h 378"/>
                  <a:gd name="T24" fmla="*/ 185 w 310"/>
                  <a:gd name="T25" fmla="*/ 287 h 378"/>
                  <a:gd name="T26" fmla="*/ 152 w 310"/>
                  <a:gd name="T27" fmla="*/ 313 h 378"/>
                  <a:gd name="T28" fmla="*/ 118 w 310"/>
                  <a:gd name="T29" fmla="*/ 335 h 378"/>
                  <a:gd name="T30" fmla="*/ 87 w 310"/>
                  <a:gd name="T31" fmla="*/ 352 h 378"/>
                  <a:gd name="T32" fmla="*/ 65 w 310"/>
                  <a:gd name="T33" fmla="*/ 363 h 378"/>
                  <a:gd name="T34" fmla="*/ 43 w 310"/>
                  <a:gd name="T35" fmla="*/ 372 h 378"/>
                  <a:gd name="T36" fmla="*/ 25 w 310"/>
                  <a:gd name="T37" fmla="*/ 377 h 378"/>
                  <a:gd name="T38" fmla="*/ 10 w 310"/>
                  <a:gd name="T39" fmla="*/ 377 h 378"/>
                  <a:gd name="T40" fmla="*/ 0 w 310"/>
                  <a:gd name="T41" fmla="*/ 372 h 378"/>
                  <a:gd name="T42" fmla="*/ 288 w 310"/>
                  <a:gd name="T43" fmla="*/ 0 h 378"/>
                  <a:gd name="T44" fmla="*/ 299 w 310"/>
                  <a:gd name="T45" fmla="*/ 1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0" h="378">
                    <a:moveTo>
                      <a:pt x="299" y="14"/>
                    </a:moveTo>
                    <a:lnTo>
                      <a:pt x="303" y="25"/>
                    </a:lnTo>
                    <a:lnTo>
                      <a:pt x="307" y="39"/>
                    </a:lnTo>
                    <a:lnTo>
                      <a:pt x="309" y="53"/>
                    </a:lnTo>
                    <a:lnTo>
                      <a:pt x="309" y="68"/>
                    </a:lnTo>
                    <a:lnTo>
                      <a:pt x="305" y="87"/>
                    </a:lnTo>
                    <a:lnTo>
                      <a:pt x="301" y="111"/>
                    </a:lnTo>
                    <a:lnTo>
                      <a:pt x="294" y="137"/>
                    </a:lnTo>
                    <a:lnTo>
                      <a:pt x="282" y="168"/>
                    </a:lnTo>
                    <a:lnTo>
                      <a:pt x="265" y="197"/>
                    </a:lnTo>
                    <a:lnTo>
                      <a:pt x="236" y="232"/>
                    </a:lnTo>
                    <a:lnTo>
                      <a:pt x="208" y="265"/>
                    </a:lnTo>
                    <a:lnTo>
                      <a:pt x="185" y="287"/>
                    </a:lnTo>
                    <a:lnTo>
                      <a:pt x="152" y="313"/>
                    </a:lnTo>
                    <a:lnTo>
                      <a:pt x="118" y="335"/>
                    </a:lnTo>
                    <a:lnTo>
                      <a:pt x="87" y="352"/>
                    </a:lnTo>
                    <a:lnTo>
                      <a:pt x="65" y="363"/>
                    </a:lnTo>
                    <a:lnTo>
                      <a:pt x="43" y="372"/>
                    </a:lnTo>
                    <a:lnTo>
                      <a:pt x="25" y="377"/>
                    </a:lnTo>
                    <a:lnTo>
                      <a:pt x="10" y="377"/>
                    </a:lnTo>
                    <a:lnTo>
                      <a:pt x="0" y="372"/>
                    </a:lnTo>
                    <a:lnTo>
                      <a:pt x="288" y="0"/>
                    </a:lnTo>
                    <a:lnTo>
                      <a:pt x="299" y="14"/>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22" name="Freeform 134"/>
              <p:cNvSpPr>
                <a:spLocks/>
              </p:cNvSpPr>
              <p:nvPr/>
            </p:nvSpPr>
            <p:spPr bwMode="auto">
              <a:xfrm>
                <a:off x="4653" y="3345"/>
                <a:ext cx="292" cy="374"/>
              </a:xfrm>
              <a:custGeom>
                <a:avLst/>
                <a:gdLst>
                  <a:gd name="T0" fmla="*/ 288 w 292"/>
                  <a:gd name="T1" fmla="*/ 0 h 374"/>
                  <a:gd name="T2" fmla="*/ 291 w 292"/>
                  <a:gd name="T3" fmla="*/ 8 h 374"/>
                  <a:gd name="T4" fmla="*/ 291 w 292"/>
                  <a:gd name="T5" fmla="*/ 24 h 374"/>
                  <a:gd name="T6" fmla="*/ 289 w 292"/>
                  <a:gd name="T7" fmla="*/ 43 h 374"/>
                  <a:gd name="T8" fmla="*/ 287 w 292"/>
                  <a:gd name="T9" fmla="*/ 59 h 374"/>
                  <a:gd name="T10" fmla="*/ 283 w 292"/>
                  <a:gd name="T11" fmla="*/ 79 h 374"/>
                  <a:gd name="T12" fmla="*/ 279 w 292"/>
                  <a:gd name="T13" fmla="*/ 103 h 374"/>
                  <a:gd name="T14" fmla="*/ 272 w 292"/>
                  <a:gd name="T15" fmla="*/ 127 h 374"/>
                  <a:gd name="T16" fmla="*/ 258 w 292"/>
                  <a:gd name="T17" fmla="*/ 159 h 374"/>
                  <a:gd name="T18" fmla="*/ 236 w 292"/>
                  <a:gd name="T19" fmla="*/ 194 h 374"/>
                  <a:gd name="T20" fmla="*/ 213 w 292"/>
                  <a:gd name="T21" fmla="*/ 224 h 374"/>
                  <a:gd name="T22" fmla="*/ 185 w 292"/>
                  <a:gd name="T23" fmla="*/ 255 h 374"/>
                  <a:gd name="T24" fmla="*/ 159 w 292"/>
                  <a:gd name="T25" fmla="*/ 278 h 374"/>
                  <a:gd name="T26" fmla="*/ 139 w 292"/>
                  <a:gd name="T27" fmla="*/ 295 h 374"/>
                  <a:gd name="T28" fmla="*/ 120 w 292"/>
                  <a:gd name="T29" fmla="*/ 310 h 374"/>
                  <a:gd name="T30" fmla="*/ 100 w 292"/>
                  <a:gd name="T31" fmla="*/ 324 h 374"/>
                  <a:gd name="T32" fmla="*/ 78 w 292"/>
                  <a:gd name="T33" fmla="*/ 338 h 374"/>
                  <a:gd name="T34" fmla="*/ 63 w 292"/>
                  <a:gd name="T35" fmla="*/ 348 h 374"/>
                  <a:gd name="T36" fmla="*/ 46 w 292"/>
                  <a:gd name="T37" fmla="*/ 356 h 374"/>
                  <a:gd name="T38" fmla="*/ 28 w 292"/>
                  <a:gd name="T39" fmla="*/ 364 h 374"/>
                  <a:gd name="T40" fmla="*/ 13 w 292"/>
                  <a:gd name="T41" fmla="*/ 372 h 374"/>
                  <a:gd name="T42" fmla="*/ 3 w 292"/>
                  <a:gd name="T43" fmla="*/ 373 h 374"/>
                  <a:gd name="T44" fmla="*/ 0 w 292"/>
                  <a:gd name="T45" fmla="*/ 368 h 374"/>
                  <a:gd name="T46" fmla="*/ 1 w 292"/>
                  <a:gd name="T47" fmla="*/ 360 h 374"/>
                  <a:gd name="T48" fmla="*/ 3 w 292"/>
                  <a:gd name="T49" fmla="*/ 352 h 374"/>
                  <a:gd name="T50" fmla="*/ 7 w 292"/>
                  <a:gd name="T51" fmla="*/ 336 h 374"/>
                  <a:gd name="T52" fmla="*/ 12 w 292"/>
                  <a:gd name="T53" fmla="*/ 316 h 374"/>
                  <a:gd name="T54" fmla="*/ 17 w 292"/>
                  <a:gd name="T55" fmla="*/ 297 h 374"/>
                  <a:gd name="T56" fmla="*/ 25 w 292"/>
                  <a:gd name="T57" fmla="*/ 275 h 374"/>
                  <a:gd name="T58" fmla="*/ 34 w 292"/>
                  <a:gd name="T59" fmla="*/ 251 h 374"/>
                  <a:gd name="T60" fmla="*/ 44 w 292"/>
                  <a:gd name="T61" fmla="*/ 232 h 374"/>
                  <a:gd name="T62" fmla="*/ 53 w 292"/>
                  <a:gd name="T63" fmla="*/ 216 h 374"/>
                  <a:gd name="T64" fmla="*/ 67 w 292"/>
                  <a:gd name="T65" fmla="*/ 195 h 374"/>
                  <a:gd name="T66" fmla="*/ 80 w 292"/>
                  <a:gd name="T67" fmla="*/ 176 h 374"/>
                  <a:gd name="T68" fmla="*/ 96 w 292"/>
                  <a:gd name="T69" fmla="*/ 156 h 374"/>
                  <a:gd name="T70" fmla="*/ 121 w 292"/>
                  <a:gd name="T71" fmla="*/ 130 h 374"/>
                  <a:gd name="T72" fmla="*/ 139 w 292"/>
                  <a:gd name="T73" fmla="*/ 112 h 374"/>
                  <a:gd name="T74" fmla="*/ 164 w 292"/>
                  <a:gd name="T75" fmla="*/ 87 h 374"/>
                  <a:gd name="T76" fmla="*/ 188 w 292"/>
                  <a:gd name="T77" fmla="*/ 69 h 374"/>
                  <a:gd name="T78" fmla="*/ 212 w 292"/>
                  <a:gd name="T79" fmla="*/ 50 h 374"/>
                  <a:gd name="T80" fmla="*/ 229 w 292"/>
                  <a:gd name="T81" fmla="*/ 37 h 374"/>
                  <a:gd name="T82" fmla="*/ 248 w 292"/>
                  <a:gd name="T83" fmla="*/ 23 h 374"/>
                  <a:gd name="T84" fmla="*/ 262 w 292"/>
                  <a:gd name="T85" fmla="*/ 13 h 374"/>
                  <a:gd name="T86" fmla="*/ 276 w 292"/>
                  <a:gd name="T87" fmla="*/ 4 h 374"/>
                  <a:gd name="T88" fmla="*/ 288 w 292"/>
                  <a:gd name="T8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2" h="374">
                    <a:moveTo>
                      <a:pt x="288" y="0"/>
                    </a:moveTo>
                    <a:lnTo>
                      <a:pt x="291" y="8"/>
                    </a:lnTo>
                    <a:lnTo>
                      <a:pt x="291" y="24"/>
                    </a:lnTo>
                    <a:lnTo>
                      <a:pt x="289" y="43"/>
                    </a:lnTo>
                    <a:lnTo>
                      <a:pt x="287" y="59"/>
                    </a:lnTo>
                    <a:lnTo>
                      <a:pt x="283" y="79"/>
                    </a:lnTo>
                    <a:lnTo>
                      <a:pt x="279" y="103"/>
                    </a:lnTo>
                    <a:lnTo>
                      <a:pt x="272" y="127"/>
                    </a:lnTo>
                    <a:lnTo>
                      <a:pt x="258" y="159"/>
                    </a:lnTo>
                    <a:lnTo>
                      <a:pt x="236" y="194"/>
                    </a:lnTo>
                    <a:lnTo>
                      <a:pt x="213" y="224"/>
                    </a:lnTo>
                    <a:lnTo>
                      <a:pt x="185" y="255"/>
                    </a:lnTo>
                    <a:lnTo>
                      <a:pt x="159" y="278"/>
                    </a:lnTo>
                    <a:lnTo>
                      <a:pt x="139" y="295"/>
                    </a:lnTo>
                    <a:lnTo>
                      <a:pt x="120" y="310"/>
                    </a:lnTo>
                    <a:lnTo>
                      <a:pt x="100" y="324"/>
                    </a:lnTo>
                    <a:lnTo>
                      <a:pt x="78" y="338"/>
                    </a:lnTo>
                    <a:lnTo>
                      <a:pt x="63" y="348"/>
                    </a:lnTo>
                    <a:lnTo>
                      <a:pt x="46" y="356"/>
                    </a:lnTo>
                    <a:lnTo>
                      <a:pt x="28" y="364"/>
                    </a:lnTo>
                    <a:lnTo>
                      <a:pt x="13" y="372"/>
                    </a:lnTo>
                    <a:lnTo>
                      <a:pt x="3" y="373"/>
                    </a:lnTo>
                    <a:lnTo>
                      <a:pt x="0" y="368"/>
                    </a:lnTo>
                    <a:lnTo>
                      <a:pt x="1" y="360"/>
                    </a:lnTo>
                    <a:lnTo>
                      <a:pt x="3" y="352"/>
                    </a:lnTo>
                    <a:lnTo>
                      <a:pt x="7" y="336"/>
                    </a:lnTo>
                    <a:lnTo>
                      <a:pt x="12" y="316"/>
                    </a:lnTo>
                    <a:lnTo>
                      <a:pt x="17" y="297"/>
                    </a:lnTo>
                    <a:lnTo>
                      <a:pt x="25" y="275"/>
                    </a:lnTo>
                    <a:lnTo>
                      <a:pt x="34" y="251"/>
                    </a:lnTo>
                    <a:lnTo>
                      <a:pt x="44" y="232"/>
                    </a:lnTo>
                    <a:lnTo>
                      <a:pt x="53" y="216"/>
                    </a:lnTo>
                    <a:lnTo>
                      <a:pt x="67" y="195"/>
                    </a:lnTo>
                    <a:lnTo>
                      <a:pt x="80" y="176"/>
                    </a:lnTo>
                    <a:lnTo>
                      <a:pt x="96" y="156"/>
                    </a:lnTo>
                    <a:lnTo>
                      <a:pt x="121" y="130"/>
                    </a:lnTo>
                    <a:lnTo>
                      <a:pt x="139" y="112"/>
                    </a:lnTo>
                    <a:lnTo>
                      <a:pt x="164" y="87"/>
                    </a:lnTo>
                    <a:lnTo>
                      <a:pt x="188" y="69"/>
                    </a:lnTo>
                    <a:lnTo>
                      <a:pt x="212" y="50"/>
                    </a:lnTo>
                    <a:lnTo>
                      <a:pt x="229" y="37"/>
                    </a:lnTo>
                    <a:lnTo>
                      <a:pt x="248" y="23"/>
                    </a:lnTo>
                    <a:lnTo>
                      <a:pt x="262" y="13"/>
                    </a:lnTo>
                    <a:lnTo>
                      <a:pt x="276" y="4"/>
                    </a:lnTo>
                    <a:lnTo>
                      <a:pt x="288"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26" name="Group 138"/>
            <p:cNvGrpSpPr>
              <a:grpSpLocks/>
            </p:cNvGrpSpPr>
            <p:nvPr/>
          </p:nvGrpSpPr>
          <p:grpSpPr bwMode="auto">
            <a:xfrm>
              <a:off x="4635" y="3440"/>
              <a:ext cx="299" cy="246"/>
              <a:chOff x="4635" y="3440"/>
              <a:chExt cx="299" cy="246"/>
            </a:xfrm>
          </p:grpSpPr>
          <p:sp>
            <p:nvSpPr>
              <p:cNvPr id="12424" name="Freeform 136"/>
              <p:cNvSpPr>
                <a:spLocks/>
              </p:cNvSpPr>
              <p:nvPr/>
            </p:nvSpPr>
            <p:spPr bwMode="auto">
              <a:xfrm>
                <a:off x="4647" y="3440"/>
                <a:ext cx="287" cy="18"/>
              </a:xfrm>
              <a:custGeom>
                <a:avLst/>
                <a:gdLst>
                  <a:gd name="T0" fmla="*/ 286 w 287"/>
                  <a:gd name="T1" fmla="*/ 0 h 18"/>
                  <a:gd name="T2" fmla="*/ 0 w 287"/>
                  <a:gd name="T3" fmla="*/ 10 h 18"/>
                  <a:gd name="T4" fmla="*/ 2 w 287"/>
                  <a:gd name="T5" fmla="*/ 17 h 18"/>
                  <a:gd name="T6" fmla="*/ 285 w 287"/>
                  <a:gd name="T7" fmla="*/ 8 h 18"/>
                  <a:gd name="T8" fmla="*/ 286 w 287"/>
                  <a:gd name="T9" fmla="*/ 0 h 18"/>
                </a:gdLst>
                <a:ahLst/>
                <a:cxnLst>
                  <a:cxn ang="0">
                    <a:pos x="T0" y="T1"/>
                  </a:cxn>
                  <a:cxn ang="0">
                    <a:pos x="T2" y="T3"/>
                  </a:cxn>
                  <a:cxn ang="0">
                    <a:pos x="T4" y="T5"/>
                  </a:cxn>
                  <a:cxn ang="0">
                    <a:pos x="T6" y="T7"/>
                  </a:cxn>
                  <a:cxn ang="0">
                    <a:pos x="T8" y="T9"/>
                  </a:cxn>
                </a:cxnLst>
                <a:rect l="0" t="0" r="r" b="b"/>
                <a:pathLst>
                  <a:path w="287" h="18">
                    <a:moveTo>
                      <a:pt x="286" y="0"/>
                    </a:moveTo>
                    <a:lnTo>
                      <a:pt x="0" y="10"/>
                    </a:lnTo>
                    <a:lnTo>
                      <a:pt x="2" y="17"/>
                    </a:lnTo>
                    <a:lnTo>
                      <a:pt x="285" y="8"/>
                    </a:lnTo>
                    <a:lnTo>
                      <a:pt x="286" y="0"/>
                    </a:lnTo>
                  </a:path>
                </a:pathLst>
              </a:custGeom>
              <a:solidFill>
                <a:srgbClr val="DFD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25" name="Freeform 137"/>
              <p:cNvSpPr>
                <a:spLocks/>
              </p:cNvSpPr>
              <p:nvPr/>
            </p:nvSpPr>
            <p:spPr bwMode="auto">
              <a:xfrm>
                <a:off x="4635" y="3490"/>
                <a:ext cx="103" cy="196"/>
              </a:xfrm>
              <a:custGeom>
                <a:avLst/>
                <a:gdLst>
                  <a:gd name="T0" fmla="*/ 12 w 103"/>
                  <a:gd name="T1" fmla="*/ 4 h 196"/>
                  <a:gd name="T2" fmla="*/ 102 w 103"/>
                  <a:gd name="T3" fmla="*/ 190 h 196"/>
                  <a:gd name="T4" fmla="*/ 93 w 103"/>
                  <a:gd name="T5" fmla="*/ 195 h 196"/>
                  <a:gd name="T6" fmla="*/ 0 w 103"/>
                  <a:gd name="T7" fmla="*/ 0 h 196"/>
                  <a:gd name="T8" fmla="*/ 12 w 103"/>
                  <a:gd name="T9" fmla="*/ 4 h 196"/>
                </a:gdLst>
                <a:ahLst/>
                <a:cxnLst>
                  <a:cxn ang="0">
                    <a:pos x="T0" y="T1"/>
                  </a:cxn>
                  <a:cxn ang="0">
                    <a:pos x="T2" y="T3"/>
                  </a:cxn>
                  <a:cxn ang="0">
                    <a:pos x="T4" y="T5"/>
                  </a:cxn>
                  <a:cxn ang="0">
                    <a:pos x="T6" y="T7"/>
                  </a:cxn>
                  <a:cxn ang="0">
                    <a:pos x="T8" y="T9"/>
                  </a:cxn>
                </a:cxnLst>
                <a:rect l="0" t="0" r="r" b="b"/>
                <a:pathLst>
                  <a:path w="103" h="196">
                    <a:moveTo>
                      <a:pt x="12" y="4"/>
                    </a:moveTo>
                    <a:lnTo>
                      <a:pt x="102" y="190"/>
                    </a:lnTo>
                    <a:lnTo>
                      <a:pt x="93" y="195"/>
                    </a:lnTo>
                    <a:lnTo>
                      <a:pt x="0" y="0"/>
                    </a:lnTo>
                    <a:lnTo>
                      <a:pt x="12" y="4"/>
                    </a:lnTo>
                  </a:path>
                </a:pathLst>
              </a:custGeom>
              <a:solidFill>
                <a:srgbClr val="DFD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32" name="Group 144"/>
            <p:cNvGrpSpPr>
              <a:grpSpLocks/>
            </p:cNvGrpSpPr>
            <p:nvPr/>
          </p:nvGrpSpPr>
          <p:grpSpPr bwMode="auto">
            <a:xfrm>
              <a:off x="4583" y="3445"/>
              <a:ext cx="119" cy="61"/>
              <a:chOff x="4583" y="3445"/>
              <a:chExt cx="119" cy="61"/>
            </a:xfrm>
          </p:grpSpPr>
          <p:sp>
            <p:nvSpPr>
              <p:cNvPr id="12427" name="Freeform 139"/>
              <p:cNvSpPr>
                <a:spLocks/>
              </p:cNvSpPr>
              <p:nvPr/>
            </p:nvSpPr>
            <p:spPr bwMode="auto">
              <a:xfrm>
                <a:off x="4618" y="3452"/>
                <a:ext cx="84" cy="54"/>
              </a:xfrm>
              <a:custGeom>
                <a:avLst/>
                <a:gdLst>
                  <a:gd name="T0" fmla="*/ 21 w 84"/>
                  <a:gd name="T1" fmla="*/ 0 h 54"/>
                  <a:gd name="T2" fmla="*/ 80 w 84"/>
                  <a:gd name="T3" fmla="*/ 16 h 54"/>
                  <a:gd name="T4" fmla="*/ 82 w 84"/>
                  <a:gd name="T5" fmla="*/ 19 h 54"/>
                  <a:gd name="T6" fmla="*/ 83 w 84"/>
                  <a:gd name="T7" fmla="*/ 25 h 54"/>
                  <a:gd name="T8" fmla="*/ 83 w 84"/>
                  <a:gd name="T9" fmla="*/ 32 h 54"/>
                  <a:gd name="T10" fmla="*/ 82 w 84"/>
                  <a:gd name="T11" fmla="*/ 37 h 54"/>
                  <a:gd name="T12" fmla="*/ 78 w 84"/>
                  <a:gd name="T13" fmla="*/ 44 h 54"/>
                  <a:gd name="T14" fmla="*/ 72 w 84"/>
                  <a:gd name="T15" fmla="*/ 49 h 54"/>
                  <a:gd name="T16" fmla="*/ 64 w 84"/>
                  <a:gd name="T17" fmla="*/ 52 h 54"/>
                  <a:gd name="T18" fmla="*/ 60 w 84"/>
                  <a:gd name="T19" fmla="*/ 53 h 54"/>
                  <a:gd name="T20" fmla="*/ 55 w 84"/>
                  <a:gd name="T21" fmla="*/ 53 h 54"/>
                  <a:gd name="T22" fmla="*/ 0 w 84"/>
                  <a:gd name="T23" fmla="*/ 33 h 54"/>
                  <a:gd name="T24" fmla="*/ 10 w 84"/>
                  <a:gd name="T25" fmla="*/ 27 h 54"/>
                  <a:gd name="T26" fmla="*/ 16 w 84"/>
                  <a:gd name="T27" fmla="*/ 20 h 54"/>
                  <a:gd name="T28" fmla="*/ 21 w 84"/>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54">
                    <a:moveTo>
                      <a:pt x="21" y="0"/>
                    </a:moveTo>
                    <a:lnTo>
                      <a:pt x="80" y="16"/>
                    </a:lnTo>
                    <a:lnTo>
                      <a:pt x="82" y="19"/>
                    </a:lnTo>
                    <a:lnTo>
                      <a:pt x="83" y="25"/>
                    </a:lnTo>
                    <a:lnTo>
                      <a:pt x="83" y="32"/>
                    </a:lnTo>
                    <a:lnTo>
                      <a:pt x="82" y="37"/>
                    </a:lnTo>
                    <a:lnTo>
                      <a:pt x="78" y="44"/>
                    </a:lnTo>
                    <a:lnTo>
                      <a:pt x="72" y="49"/>
                    </a:lnTo>
                    <a:lnTo>
                      <a:pt x="64" y="52"/>
                    </a:lnTo>
                    <a:lnTo>
                      <a:pt x="60" y="53"/>
                    </a:lnTo>
                    <a:lnTo>
                      <a:pt x="55" y="53"/>
                    </a:lnTo>
                    <a:lnTo>
                      <a:pt x="0" y="33"/>
                    </a:lnTo>
                    <a:lnTo>
                      <a:pt x="10" y="27"/>
                    </a:lnTo>
                    <a:lnTo>
                      <a:pt x="16" y="20"/>
                    </a:lnTo>
                    <a:lnTo>
                      <a:pt x="21" y="0"/>
                    </a:lnTo>
                  </a:path>
                </a:pathLst>
              </a:custGeom>
              <a:solidFill>
                <a:srgbClr val="BFBFD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28" name="Freeform 140"/>
              <p:cNvSpPr>
                <a:spLocks/>
              </p:cNvSpPr>
              <p:nvPr/>
            </p:nvSpPr>
            <p:spPr bwMode="auto">
              <a:xfrm>
                <a:off x="4606" y="3445"/>
                <a:ext cx="48" cy="51"/>
              </a:xfrm>
              <a:custGeom>
                <a:avLst/>
                <a:gdLst>
                  <a:gd name="T0" fmla="*/ 19 w 48"/>
                  <a:gd name="T1" fmla="*/ 7 h 51"/>
                  <a:gd name="T2" fmla="*/ 22 w 48"/>
                  <a:gd name="T3" fmla="*/ 4 h 51"/>
                  <a:gd name="T4" fmla="*/ 26 w 48"/>
                  <a:gd name="T5" fmla="*/ 2 h 51"/>
                  <a:gd name="T6" fmla="*/ 35 w 48"/>
                  <a:gd name="T7" fmla="*/ 0 h 51"/>
                  <a:gd name="T8" fmla="*/ 39 w 48"/>
                  <a:gd name="T9" fmla="*/ 1 h 51"/>
                  <a:gd name="T10" fmla="*/ 43 w 48"/>
                  <a:gd name="T11" fmla="*/ 3 h 51"/>
                  <a:gd name="T12" fmla="*/ 45 w 48"/>
                  <a:gd name="T13" fmla="*/ 7 h 51"/>
                  <a:gd name="T14" fmla="*/ 47 w 48"/>
                  <a:gd name="T15" fmla="*/ 13 h 51"/>
                  <a:gd name="T16" fmla="*/ 46 w 48"/>
                  <a:gd name="T17" fmla="*/ 17 h 51"/>
                  <a:gd name="T18" fmla="*/ 46 w 48"/>
                  <a:gd name="T19" fmla="*/ 21 h 51"/>
                  <a:gd name="T20" fmla="*/ 44 w 48"/>
                  <a:gd name="T21" fmla="*/ 28 h 51"/>
                  <a:gd name="T22" fmla="*/ 40 w 48"/>
                  <a:gd name="T23" fmla="*/ 34 h 51"/>
                  <a:gd name="T24" fmla="*/ 36 w 48"/>
                  <a:gd name="T25" fmla="*/ 38 h 51"/>
                  <a:gd name="T26" fmla="*/ 32 w 48"/>
                  <a:gd name="T27" fmla="*/ 43 h 51"/>
                  <a:gd name="T28" fmla="*/ 27 w 48"/>
                  <a:gd name="T29" fmla="*/ 46 h 51"/>
                  <a:gd name="T30" fmla="*/ 21 w 48"/>
                  <a:gd name="T31" fmla="*/ 48 h 51"/>
                  <a:gd name="T32" fmla="*/ 14 w 48"/>
                  <a:gd name="T33" fmla="*/ 50 h 51"/>
                  <a:gd name="T34" fmla="*/ 8 w 48"/>
                  <a:gd name="T35" fmla="*/ 50 h 51"/>
                  <a:gd name="T36" fmla="*/ 3 w 48"/>
                  <a:gd name="T37" fmla="*/ 48 h 51"/>
                  <a:gd name="T38" fmla="*/ 1 w 48"/>
                  <a:gd name="T39" fmla="*/ 44 h 51"/>
                  <a:gd name="T40" fmla="*/ 0 w 48"/>
                  <a:gd name="T41" fmla="*/ 38 h 51"/>
                  <a:gd name="T42" fmla="*/ 2 w 48"/>
                  <a:gd name="T43" fmla="*/ 32 h 51"/>
                  <a:gd name="T44" fmla="*/ 5 w 48"/>
                  <a:gd name="T45" fmla="*/ 24 h 51"/>
                  <a:gd name="T46" fmla="*/ 14 w 48"/>
                  <a:gd name="T47" fmla="*/ 13 h 51"/>
                  <a:gd name="T48" fmla="*/ 19 w 48"/>
                  <a:gd name="T4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51">
                    <a:moveTo>
                      <a:pt x="19" y="7"/>
                    </a:moveTo>
                    <a:lnTo>
                      <a:pt x="22" y="4"/>
                    </a:lnTo>
                    <a:lnTo>
                      <a:pt x="26" y="2"/>
                    </a:lnTo>
                    <a:lnTo>
                      <a:pt x="35" y="0"/>
                    </a:lnTo>
                    <a:lnTo>
                      <a:pt x="39" y="1"/>
                    </a:lnTo>
                    <a:lnTo>
                      <a:pt x="43" y="3"/>
                    </a:lnTo>
                    <a:lnTo>
                      <a:pt x="45" y="7"/>
                    </a:lnTo>
                    <a:lnTo>
                      <a:pt x="47" y="13"/>
                    </a:lnTo>
                    <a:lnTo>
                      <a:pt x="46" y="17"/>
                    </a:lnTo>
                    <a:lnTo>
                      <a:pt x="46" y="21"/>
                    </a:lnTo>
                    <a:lnTo>
                      <a:pt x="44" y="28"/>
                    </a:lnTo>
                    <a:lnTo>
                      <a:pt x="40" y="34"/>
                    </a:lnTo>
                    <a:lnTo>
                      <a:pt x="36" y="38"/>
                    </a:lnTo>
                    <a:lnTo>
                      <a:pt x="32" y="43"/>
                    </a:lnTo>
                    <a:lnTo>
                      <a:pt x="27" y="46"/>
                    </a:lnTo>
                    <a:lnTo>
                      <a:pt x="21" y="48"/>
                    </a:lnTo>
                    <a:lnTo>
                      <a:pt x="14" y="50"/>
                    </a:lnTo>
                    <a:lnTo>
                      <a:pt x="8" y="50"/>
                    </a:lnTo>
                    <a:lnTo>
                      <a:pt x="3" y="48"/>
                    </a:lnTo>
                    <a:lnTo>
                      <a:pt x="1" y="44"/>
                    </a:lnTo>
                    <a:lnTo>
                      <a:pt x="0" y="38"/>
                    </a:lnTo>
                    <a:lnTo>
                      <a:pt x="2" y="32"/>
                    </a:lnTo>
                    <a:lnTo>
                      <a:pt x="5" y="24"/>
                    </a:lnTo>
                    <a:lnTo>
                      <a:pt x="14" y="13"/>
                    </a:lnTo>
                    <a:lnTo>
                      <a:pt x="19" y="7"/>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29" name="Freeform 141"/>
              <p:cNvSpPr>
                <a:spLocks/>
              </p:cNvSpPr>
              <p:nvPr/>
            </p:nvSpPr>
            <p:spPr bwMode="auto">
              <a:xfrm>
                <a:off x="4583" y="3448"/>
                <a:ext cx="58" cy="36"/>
              </a:xfrm>
              <a:custGeom>
                <a:avLst/>
                <a:gdLst>
                  <a:gd name="T0" fmla="*/ 53 w 58"/>
                  <a:gd name="T1" fmla="*/ 8 h 36"/>
                  <a:gd name="T2" fmla="*/ 17 w 58"/>
                  <a:gd name="T3" fmla="*/ 1 h 36"/>
                  <a:gd name="T4" fmla="*/ 8 w 58"/>
                  <a:gd name="T5" fmla="*/ 0 h 36"/>
                  <a:gd name="T6" fmla="*/ 2 w 58"/>
                  <a:gd name="T7" fmla="*/ 1 h 36"/>
                  <a:gd name="T8" fmla="*/ 0 w 58"/>
                  <a:gd name="T9" fmla="*/ 2 h 36"/>
                  <a:gd name="T10" fmla="*/ 0 w 58"/>
                  <a:gd name="T11" fmla="*/ 6 h 36"/>
                  <a:gd name="T12" fmla="*/ 2 w 58"/>
                  <a:gd name="T13" fmla="*/ 12 h 36"/>
                  <a:gd name="T14" fmla="*/ 35 w 58"/>
                  <a:gd name="T15" fmla="*/ 35 h 36"/>
                  <a:gd name="T16" fmla="*/ 40 w 58"/>
                  <a:gd name="T17" fmla="*/ 35 h 36"/>
                  <a:gd name="T18" fmla="*/ 46 w 58"/>
                  <a:gd name="T19" fmla="*/ 34 h 36"/>
                  <a:gd name="T20" fmla="*/ 49 w 58"/>
                  <a:gd name="T21" fmla="*/ 31 h 36"/>
                  <a:gd name="T22" fmla="*/ 54 w 58"/>
                  <a:gd name="T23" fmla="*/ 26 h 36"/>
                  <a:gd name="T24" fmla="*/ 56 w 58"/>
                  <a:gd name="T25" fmla="*/ 21 h 36"/>
                  <a:gd name="T26" fmla="*/ 57 w 58"/>
                  <a:gd name="T27" fmla="*/ 16 h 36"/>
                  <a:gd name="T28" fmla="*/ 55 w 58"/>
                  <a:gd name="T29" fmla="*/ 11 h 36"/>
                  <a:gd name="T30" fmla="*/ 53 w 58"/>
                  <a:gd name="T31"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36">
                    <a:moveTo>
                      <a:pt x="53" y="8"/>
                    </a:moveTo>
                    <a:lnTo>
                      <a:pt x="17" y="1"/>
                    </a:lnTo>
                    <a:lnTo>
                      <a:pt x="8" y="0"/>
                    </a:lnTo>
                    <a:lnTo>
                      <a:pt x="2" y="1"/>
                    </a:lnTo>
                    <a:lnTo>
                      <a:pt x="0" y="2"/>
                    </a:lnTo>
                    <a:lnTo>
                      <a:pt x="0" y="6"/>
                    </a:lnTo>
                    <a:lnTo>
                      <a:pt x="2" y="12"/>
                    </a:lnTo>
                    <a:lnTo>
                      <a:pt x="35" y="35"/>
                    </a:lnTo>
                    <a:lnTo>
                      <a:pt x="40" y="35"/>
                    </a:lnTo>
                    <a:lnTo>
                      <a:pt x="46" y="34"/>
                    </a:lnTo>
                    <a:lnTo>
                      <a:pt x="49" y="31"/>
                    </a:lnTo>
                    <a:lnTo>
                      <a:pt x="54" y="26"/>
                    </a:lnTo>
                    <a:lnTo>
                      <a:pt x="56" y="21"/>
                    </a:lnTo>
                    <a:lnTo>
                      <a:pt x="57" y="16"/>
                    </a:lnTo>
                    <a:lnTo>
                      <a:pt x="55" y="11"/>
                    </a:lnTo>
                    <a:lnTo>
                      <a:pt x="53" y="8"/>
                    </a:lnTo>
                  </a:path>
                </a:pathLst>
              </a:custGeom>
              <a:solidFill>
                <a:srgbClr val="9F9FB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30" name="Freeform 142"/>
              <p:cNvSpPr>
                <a:spLocks/>
              </p:cNvSpPr>
              <p:nvPr/>
            </p:nvSpPr>
            <p:spPr bwMode="auto">
              <a:xfrm>
                <a:off x="4659" y="3465"/>
                <a:ext cx="26" cy="37"/>
              </a:xfrm>
              <a:custGeom>
                <a:avLst/>
                <a:gdLst>
                  <a:gd name="T0" fmla="*/ 23 w 26"/>
                  <a:gd name="T1" fmla="*/ 0 h 37"/>
                  <a:gd name="T2" fmla="*/ 25 w 26"/>
                  <a:gd name="T3" fmla="*/ 6 h 37"/>
                  <a:gd name="T4" fmla="*/ 25 w 26"/>
                  <a:gd name="T5" fmla="*/ 11 h 37"/>
                  <a:gd name="T6" fmla="*/ 23 w 26"/>
                  <a:gd name="T7" fmla="*/ 17 h 37"/>
                  <a:gd name="T8" fmla="*/ 21 w 26"/>
                  <a:gd name="T9" fmla="*/ 23 h 37"/>
                  <a:gd name="T10" fmla="*/ 16 w 26"/>
                  <a:gd name="T11" fmla="*/ 28 h 37"/>
                  <a:gd name="T12" fmla="*/ 11 w 26"/>
                  <a:gd name="T13" fmla="*/ 31 h 37"/>
                  <a:gd name="T14" fmla="*/ 8 w 26"/>
                  <a:gd name="T15" fmla="*/ 33 h 37"/>
                  <a:gd name="T16" fmla="*/ 4 w 26"/>
                  <a:gd name="T17" fmla="*/ 35 h 37"/>
                  <a:gd name="T18" fmla="*/ 0 w 26"/>
                  <a:gd name="T19"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3" y="0"/>
                    </a:moveTo>
                    <a:lnTo>
                      <a:pt x="25" y="6"/>
                    </a:lnTo>
                    <a:lnTo>
                      <a:pt x="25" y="11"/>
                    </a:lnTo>
                    <a:lnTo>
                      <a:pt x="23" y="17"/>
                    </a:lnTo>
                    <a:lnTo>
                      <a:pt x="21" y="23"/>
                    </a:lnTo>
                    <a:lnTo>
                      <a:pt x="16" y="28"/>
                    </a:lnTo>
                    <a:lnTo>
                      <a:pt x="11" y="31"/>
                    </a:lnTo>
                    <a:lnTo>
                      <a:pt x="8" y="33"/>
                    </a:lnTo>
                    <a:lnTo>
                      <a:pt x="4" y="35"/>
                    </a:lnTo>
                    <a:lnTo>
                      <a:pt x="0" y="3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31" name="Freeform 143"/>
              <p:cNvSpPr>
                <a:spLocks/>
              </p:cNvSpPr>
              <p:nvPr/>
            </p:nvSpPr>
            <p:spPr bwMode="auto">
              <a:xfrm>
                <a:off x="4644" y="3460"/>
                <a:ext cx="25" cy="37"/>
              </a:xfrm>
              <a:custGeom>
                <a:avLst/>
                <a:gdLst>
                  <a:gd name="T0" fmla="*/ 23 w 25"/>
                  <a:gd name="T1" fmla="*/ 0 h 37"/>
                  <a:gd name="T2" fmla="*/ 24 w 25"/>
                  <a:gd name="T3" fmla="*/ 6 h 37"/>
                  <a:gd name="T4" fmla="*/ 24 w 25"/>
                  <a:gd name="T5" fmla="*/ 11 h 37"/>
                  <a:gd name="T6" fmla="*/ 23 w 25"/>
                  <a:gd name="T7" fmla="*/ 18 h 37"/>
                  <a:gd name="T8" fmla="*/ 21 w 25"/>
                  <a:gd name="T9" fmla="*/ 23 h 37"/>
                  <a:gd name="T10" fmla="*/ 15 w 25"/>
                  <a:gd name="T11" fmla="*/ 28 h 37"/>
                  <a:gd name="T12" fmla="*/ 11 w 25"/>
                  <a:gd name="T13" fmla="*/ 32 h 37"/>
                  <a:gd name="T14" fmla="*/ 7 w 25"/>
                  <a:gd name="T15" fmla="*/ 33 h 37"/>
                  <a:gd name="T16" fmla="*/ 4 w 25"/>
                  <a:gd name="T17" fmla="*/ 35 h 37"/>
                  <a:gd name="T18" fmla="*/ 0 w 25"/>
                  <a:gd name="T19"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7">
                    <a:moveTo>
                      <a:pt x="23" y="0"/>
                    </a:moveTo>
                    <a:lnTo>
                      <a:pt x="24" y="6"/>
                    </a:lnTo>
                    <a:lnTo>
                      <a:pt x="24" y="11"/>
                    </a:lnTo>
                    <a:lnTo>
                      <a:pt x="23" y="18"/>
                    </a:lnTo>
                    <a:lnTo>
                      <a:pt x="21" y="23"/>
                    </a:lnTo>
                    <a:lnTo>
                      <a:pt x="15" y="28"/>
                    </a:lnTo>
                    <a:lnTo>
                      <a:pt x="11" y="32"/>
                    </a:lnTo>
                    <a:lnTo>
                      <a:pt x="7" y="33"/>
                    </a:lnTo>
                    <a:lnTo>
                      <a:pt x="4" y="35"/>
                    </a:lnTo>
                    <a:lnTo>
                      <a:pt x="0" y="3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2486" name="Group 198"/>
          <p:cNvGrpSpPr>
            <a:grpSpLocks/>
          </p:cNvGrpSpPr>
          <p:nvPr/>
        </p:nvGrpSpPr>
        <p:grpSpPr bwMode="auto">
          <a:xfrm>
            <a:off x="968375" y="5311775"/>
            <a:ext cx="839788" cy="933450"/>
            <a:chOff x="610" y="3346"/>
            <a:chExt cx="529" cy="588"/>
          </a:xfrm>
        </p:grpSpPr>
        <p:grpSp>
          <p:nvGrpSpPr>
            <p:cNvPr id="12470" name="Group 182"/>
            <p:cNvGrpSpPr>
              <a:grpSpLocks/>
            </p:cNvGrpSpPr>
            <p:nvPr/>
          </p:nvGrpSpPr>
          <p:grpSpPr bwMode="auto">
            <a:xfrm>
              <a:off x="610" y="3368"/>
              <a:ext cx="529" cy="566"/>
              <a:chOff x="610" y="3368"/>
              <a:chExt cx="529" cy="566"/>
            </a:xfrm>
          </p:grpSpPr>
          <p:grpSp>
            <p:nvGrpSpPr>
              <p:cNvPr id="12436" name="Group 148"/>
              <p:cNvGrpSpPr>
                <a:grpSpLocks/>
              </p:cNvGrpSpPr>
              <p:nvPr/>
            </p:nvGrpSpPr>
            <p:grpSpPr bwMode="auto">
              <a:xfrm>
                <a:off x="799" y="3702"/>
                <a:ext cx="21" cy="74"/>
                <a:chOff x="799" y="3702"/>
                <a:chExt cx="21" cy="74"/>
              </a:xfrm>
            </p:grpSpPr>
            <p:sp>
              <p:nvSpPr>
                <p:cNvPr id="12434" name="Freeform 146"/>
                <p:cNvSpPr>
                  <a:spLocks/>
                </p:cNvSpPr>
                <p:nvPr/>
              </p:nvSpPr>
              <p:spPr bwMode="auto">
                <a:xfrm>
                  <a:off x="799" y="3702"/>
                  <a:ext cx="21" cy="74"/>
                </a:xfrm>
                <a:custGeom>
                  <a:avLst/>
                  <a:gdLst>
                    <a:gd name="T0" fmla="*/ 20 w 21"/>
                    <a:gd name="T1" fmla="*/ 0 h 74"/>
                    <a:gd name="T2" fmla="*/ 20 w 21"/>
                    <a:gd name="T3" fmla="*/ 73 h 74"/>
                    <a:gd name="T4" fmla="*/ 0 w 21"/>
                    <a:gd name="T5" fmla="*/ 73 h 74"/>
                    <a:gd name="T6" fmla="*/ 0 w 21"/>
                    <a:gd name="T7" fmla="*/ 0 h 74"/>
                    <a:gd name="T8" fmla="*/ 20 w 21"/>
                    <a:gd name="T9" fmla="*/ 0 h 74"/>
                  </a:gdLst>
                  <a:ahLst/>
                  <a:cxnLst>
                    <a:cxn ang="0">
                      <a:pos x="T0" y="T1"/>
                    </a:cxn>
                    <a:cxn ang="0">
                      <a:pos x="T2" y="T3"/>
                    </a:cxn>
                    <a:cxn ang="0">
                      <a:pos x="T4" y="T5"/>
                    </a:cxn>
                    <a:cxn ang="0">
                      <a:pos x="T6" y="T7"/>
                    </a:cxn>
                    <a:cxn ang="0">
                      <a:pos x="T8" y="T9"/>
                    </a:cxn>
                  </a:cxnLst>
                  <a:rect l="0" t="0" r="r" b="b"/>
                  <a:pathLst>
                    <a:path w="21" h="74">
                      <a:moveTo>
                        <a:pt x="20" y="0"/>
                      </a:moveTo>
                      <a:lnTo>
                        <a:pt x="20" y="73"/>
                      </a:lnTo>
                      <a:lnTo>
                        <a:pt x="0" y="73"/>
                      </a:lnTo>
                      <a:lnTo>
                        <a:pt x="0" y="0"/>
                      </a:lnTo>
                      <a:lnTo>
                        <a:pt x="20"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35" name="Line 147"/>
                <p:cNvSpPr>
                  <a:spLocks noChangeShapeType="1"/>
                </p:cNvSpPr>
                <p:nvPr/>
              </p:nvSpPr>
              <p:spPr bwMode="auto">
                <a:xfrm>
                  <a:off x="807" y="3706"/>
                  <a:ext cx="0" cy="5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37" name="Freeform 149"/>
              <p:cNvSpPr>
                <a:spLocks/>
              </p:cNvSpPr>
              <p:nvPr/>
            </p:nvSpPr>
            <p:spPr bwMode="auto">
              <a:xfrm>
                <a:off x="720" y="3656"/>
                <a:ext cx="61" cy="117"/>
              </a:xfrm>
              <a:custGeom>
                <a:avLst/>
                <a:gdLst>
                  <a:gd name="T0" fmla="*/ 0 w 61"/>
                  <a:gd name="T1" fmla="*/ 0 h 117"/>
                  <a:gd name="T2" fmla="*/ 60 w 61"/>
                  <a:gd name="T3" fmla="*/ 0 h 117"/>
                  <a:gd name="T4" fmla="*/ 60 w 61"/>
                  <a:gd name="T5" fmla="*/ 116 h 117"/>
                  <a:gd name="T6" fmla="*/ 0 w 61"/>
                  <a:gd name="T7" fmla="*/ 116 h 117"/>
                  <a:gd name="T8" fmla="*/ 0 w 61"/>
                  <a:gd name="T9" fmla="*/ 0 h 117"/>
                </a:gdLst>
                <a:ahLst/>
                <a:cxnLst>
                  <a:cxn ang="0">
                    <a:pos x="T0" y="T1"/>
                  </a:cxn>
                  <a:cxn ang="0">
                    <a:pos x="T2" y="T3"/>
                  </a:cxn>
                  <a:cxn ang="0">
                    <a:pos x="T4" y="T5"/>
                  </a:cxn>
                  <a:cxn ang="0">
                    <a:pos x="T6" y="T7"/>
                  </a:cxn>
                  <a:cxn ang="0">
                    <a:pos x="T8" y="T9"/>
                  </a:cxn>
                </a:cxnLst>
                <a:rect l="0" t="0" r="r" b="b"/>
                <a:pathLst>
                  <a:path w="61" h="117">
                    <a:moveTo>
                      <a:pt x="0" y="0"/>
                    </a:moveTo>
                    <a:lnTo>
                      <a:pt x="60" y="0"/>
                    </a:lnTo>
                    <a:lnTo>
                      <a:pt x="60" y="116"/>
                    </a:lnTo>
                    <a:lnTo>
                      <a:pt x="0" y="116"/>
                    </a:lnTo>
                    <a:lnTo>
                      <a:pt x="0"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38" name="Freeform 150"/>
              <p:cNvSpPr>
                <a:spLocks/>
              </p:cNvSpPr>
              <p:nvPr/>
            </p:nvSpPr>
            <p:spPr bwMode="auto">
              <a:xfrm>
                <a:off x="934" y="3680"/>
                <a:ext cx="38" cy="25"/>
              </a:xfrm>
              <a:custGeom>
                <a:avLst/>
                <a:gdLst>
                  <a:gd name="T0" fmla="*/ 0 w 38"/>
                  <a:gd name="T1" fmla="*/ 0 h 25"/>
                  <a:gd name="T2" fmla="*/ 0 w 38"/>
                  <a:gd name="T3" fmla="*/ 24 h 25"/>
                  <a:gd name="T4" fmla="*/ 37 w 38"/>
                  <a:gd name="T5" fmla="*/ 24 h 25"/>
                  <a:gd name="T6" fmla="*/ 37 w 38"/>
                  <a:gd name="T7" fmla="*/ 5 h 25"/>
                  <a:gd name="T8" fmla="*/ 0 w 38"/>
                  <a:gd name="T9" fmla="*/ 0 h 25"/>
                </a:gdLst>
                <a:ahLst/>
                <a:cxnLst>
                  <a:cxn ang="0">
                    <a:pos x="T0" y="T1"/>
                  </a:cxn>
                  <a:cxn ang="0">
                    <a:pos x="T2" y="T3"/>
                  </a:cxn>
                  <a:cxn ang="0">
                    <a:pos x="T4" y="T5"/>
                  </a:cxn>
                  <a:cxn ang="0">
                    <a:pos x="T6" y="T7"/>
                  </a:cxn>
                  <a:cxn ang="0">
                    <a:pos x="T8" y="T9"/>
                  </a:cxn>
                </a:cxnLst>
                <a:rect l="0" t="0" r="r" b="b"/>
                <a:pathLst>
                  <a:path w="38" h="25">
                    <a:moveTo>
                      <a:pt x="0" y="0"/>
                    </a:moveTo>
                    <a:lnTo>
                      <a:pt x="0" y="24"/>
                    </a:lnTo>
                    <a:lnTo>
                      <a:pt x="37" y="24"/>
                    </a:lnTo>
                    <a:lnTo>
                      <a:pt x="37" y="5"/>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39" name="Freeform 151"/>
              <p:cNvSpPr>
                <a:spLocks/>
              </p:cNvSpPr>
              <p:nvPr/>
            </p:nvSpPr>
            <p:spPr bwMode="auto">
              <a:xfrm>
                <a:off x="855" y="3635"/>
                <a:ext cx="27" cy="23"/>
              </a:xfrm>
              <a:custGeom>
                <a:avLst/>
                <a:gdLst>
                  <a:gd name="T0" fmla="*/ 14 w 27"/>
                  <a:gd name="T1" fmla="*/ 0 h 23"/>
                  <a:gd name="T2" fmla="*/ 0 w 27"/>
                  <a:gd name="T3" fmla="*/ 22 h 23"/>
                  <a:gd name="T4" fmla="*/ 19 w 27"/>
                  <a:gd name="T5" fmla="*/ 21 h 23"/>
                  <a:gd name="T6" fmla="*/ 26 w 27"/>
                  <a:gd name="T7" fmla="*/ 6 h 23"/>
                  <a:gd name="T8" fmla="*/ 14 w 27"/>
                  <a:gd name="T9" fmla="*/ 0 h 23"/>
                </a:gdLst>
                <a:ahLst/>
                <a:cxnLst>
                  <a:cxn ang="0">
                    <a:pos x="T0" y="T1"/>
                  </a:cxn>
                  <a:cxn ang="0">
                    <a:pos x="T2" y="T3"/>
                  </a:cxn>
                  <a:cxn ang="0">
                    <a:pos x="T4" y="T5"/>
                  </a:cxn>
                  <a:cxn ang="0">
                    <a:pos x="T6" y="T7"/>
                  </a:cxn>
                  <a:cxn ang="0">
                    <a:pos x="T8" y="T9"/>
                  </a:cxn>
                </a:cxnLst>
                <a:rect l="0" t="0" r="r" b="b"/>
                <a:pathLst>
                  <a:path w="27" h="23">
                    <a:moveTo>
                      <a:pt x="14" y="0"/>
                    </a:moveTo>
                    <a:lnTo>
                      <a:pt x="0" y="22"/>
                    </a:lnTo>
                    <a:lnTo>
                      <a:pt x="19" y="21"/>
                    </a:lnTo>
                    <a:lnTo>
                      <a:pt x="26" y="6"/>
                    </a:lnTo>
                    <a:lnTo>
                      <a:pt x="14"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0" name="Freeform 152"/>
              <p:cNvSpPr>
                <a:spLocks/>
              </p:cNvSpPr>
              <p:nvPr/>
            </p:nvSpPr>
            <p:spPr bwMode="auto">
              <a:xfrm>
                <a:off x="811" y="3782"/>
                <a:ext cx="120" cy="8"/>
              </a:xfrm>
              <a:custGeom>
                <a:avLst/>
                <a:gdLst>
                  <a:gd name="T0" fmla="*/ 0 w 120"/>
                  <a:gd name="T1" fmla="*/ 0 h 8"/>
                  <a:gd name="T2" fmla="*/ 119 w 120"/>
                  <a:gd name="T3" fmla="*/ 0 h 8"/>
                  <a:gd name="T4" fmla="*/ 119 w 120"/>
                  <a:gd name="T5" fmla="*/ 7 h 8"/>
                  <a:gd name="T6" fmla="*/ 1 w 120"/>
                  <a:gd name="T7" fmla="*/ 7 h 8"/>
                  <a:gd name="T8" fmla="*/ 0 w 120"/>
                  <a:gd name="T9" fmla="*/ 0 h 8"/>
                </a:gdLst>
                <a:ahLst/>
                <a:cxnLst>
                  <a:cxn ang="0">
                    <a:pos x="T0" y="T1"/>
                  </a:cxn>
                  <a:cxn ang="0">
                    <a:pos x="T2" y="T3"/>
                  </a:cxn>
                  <a:cxn ang="0">
                    <a:pos x="T4" y="T5"/>
                  </a:cxn>
                  <a:cxn ang="0">
                    <a:pos x="T6" y="T7"/>
                  </a:cxn>
                  <a:cxn ang="0">
                    <a:pos x="T8" y="T9"/>
                  </a:cxn>
                </a:cxnLst>
                <a:rect l="0" t="0" r="r" b="b"/>
                <a:pathLst>
                  <a:path w="120" h="8">
                    <a:moveTo>
                      <a:pt x="0" y="0"/>
                    </a:moveTo>
                    <a:lnTo>
                      <a:pt x="119" y="0"/>
                    </a:lnTo>
                    <a:lnTo>
                      <a:pt x="119" y="7"/>
                    </a:lnTo>
                    <a:lnTo>
                      <a:pt x="1" y="7"/>
                    </a:lnTo>
                    <a:lnTo>
                      <a:pt x="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1" name="Freeform 153"/>
              <p:cNvSpPr>
                <a:spLocks/>
              </p:cNvSpPr>
              <p:nvPr/>
            </p:nvSpPr>
            <p:spPr bwMode="auto">
              <a:xfrm>
                <a:off x="720" y="3493"/>
                <a:ext cx="50" cy="48"/>
              </a:xfrm>
              <a:custGeom>
                <a:avLst/>
                <a:gdLst>
                  <a:gd name="T0" fmla="*/ 47 w 50"/>
                  <a:gd name="T1" fmla="*/ 0 h 48"/>
                  <a:gd name="T2" fmla="*/ 0 w 50"/>
                  <a:gd name="T3" fmla="*/ 34 h 48"/>
                  <a:gd name="T4" fmla="*/ 0 w 50"/>
                  <a:gd name="T5" fmla="*/ 47 h 48"/>
                  <a:gd name="T6" fmla="*/ 49 w 50"/>
                  <a:gd name="T7" fmla="*/ 15 h 48"/>
                  <a:gd name="T8" fmla="*/ 47 w 50"/>
                  <a:gd name="T9" fmla="*/ 0 h 48"/>
                </a:gdLst>
                <a:ahLst/>
                <a:cxnLst>
                  <a:cxn ang="0">
                    <a:pos x="T0" y="T1"/>
                  </a:cxn>
                  <a:cxn ang="0">
                    <a:pos x="T2" y="T3"/>
                  </a:cxn>
                  <a:cxn ang="0">
                    <a:pos x="T4" y="T5"/>
                  </a:cxn>
                  <a:cxn ang="0">
                    <a:pos x="T6" y="T7"/>
                  </a:cxn>
                  <a:cxn ang="0">
                    <a:pos x="T8" y="T9"/>
                  </a:cxn>
                </a:cxnLst>
                <a:rect l="0" t="0" r="r" b="b"/>
                <a:pathLst>
                  <a:path w="50" h="48">
                    <a:moveTo>
                      <a:pt x="47" y="0"/>
                    </a:moveTo>
                    <a:lnTo>
                      <a:pt x="0" y="34"/>
                    </a:lnTo>
                    <a:lnTo>
                      <a:pt x="0" y="47"/>
                    </a:lnTo>
                    <a:lnTo>
                      <a:pt x="49" y="15"/>
                    </a:lnTo>
                    <a:lnTo>
                      <a:pt x="47"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2" name="Freeform 154"/>
              <p:cNvSpPr>
                <a:spLocks/>
              </p:cNvSpPr>
              <p:nvPr/>
            </p:nvSpPr>
            <p:spPr bwMode="auto">
              <a:xfrm>
                <a:off x="707" y="3368"/>
                <a:ext cx="76" cy="405"/>
              </a:xfrm>
              <a:custGeom>
                <a:avLst/>
                <a:gdLst>
                  <a:gd name="T0" fmla="*/ 75 w 76"/>
                  <a:gd name="T1" fmla="*/ 0 h 405"/>
                  <a:gd name="T2" fmla="*/ 0 w 76"/>
                  <a:gd name="T3" fmla="*/ 24 h 405"/>
                  <a:gd name="T4" fmla="*/ 0 w 76"/>
                  <a:gd name="T5" fmla="*/ 404 h 405"/>
                  <a:gd name="T6" fmla="*/ 14 w 76"/>
                  <a:gd name="T7" fmla="*/ 404 h 405"/>
                  <a:gd name="T8" fmla="*/ 14 w 76"/>
                  <a:gd name="T9" fmla="*/ 59 h 405"/>
                  <a:gd name="T10" fmla="*/ 75 w 76"/>
                  <a:gd name="T11" fmla="*/ 39 h 405"/>
                  <a:gd name="T12" fmla="*/ 75 w 76"/>
                  <a:gd name="T13" fmla="*/ 0 h 405"/>
                </a:gdLst>
                <a:ahLst/>
                <a:cxnLst>
                  <a:cxn ang="0">
                    <a:pos x="T0" y="T1"/>
                  </a:cxn>
                  <a:cxn ang="0">
                    <a:pos x="T2" y="T3"/>
                  </a:cxn>
                  <a:cxn ang="0">
                    <a:pos x="T4" y="T5"/>
                  </a:cxn>
                  <a:cxn ang="0">
                    <a:pos x="T6" y="T7"/>
                  </a:cxn>
                  <a:cxn ang="0">
                    <a:pos x="T8" y="T9"/>
                  </a:cxn>
                  <a:cxn ang="0">
                    <a:pos x="T10" y="T11"/>
                  </a:cxn>
                  <a:cxn ang="0">
                    <a:pos x="T12" y="T13"/>
                  </a:cxn>
                </a:cxnLst>
                <a:rect l="0" t="0" r="r" b="b"/>
                <a:pathLst>
                  <a:path w="76" h="405">
                    <a:moveTo>
                      <a:pt x="75" y="0"/>
                    </a:moveTo>
                    <a:lnTo>
                      <a:pt x="0" y="24"/>
                    </a:lnTo>
                    <a:lnTo>
                      <a:pt x="0" y="404"/>
                    </a:lnTo>
                    <a:lnTo>
                      <a:pt x="14" y="404"/>
                    </a:lnTo>
                    <a:lnTo>
                      <a:pt x="14" y="59"/>
                    </a:lnTo>
                    <a:lnTo>
                      <a:pt x="75" y="39"/>
                    </a:lnTo>
                    <a:lnTo>
                      <a:pt x="75" y="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3" name="Freeform 155"/>
              <p:cNvSpPr>
                <a:spLocks/>
              </p:cNvSpPr>
              <p:nvPr/>
            </p:nvSpPr>
            <p:spPr bwMode="auto">
              <a:xfrm>
                <a:off x="704" y="3772"/>
                <a:ext cx="435" cy="89"/>
              </a:xfrm>
              <a:custGeom>
                <a:avLst/>
                <a:gdLst>
                  <a:gd name="T0" fmla="*/ 0 w 435"/>
                  <a:gd name="T1" fmla="*/ 88 h 89"/>
                  <a:gd name="T2" fmla="*/ 0 w 435"/>
                  <a:gd name="T3" fmla="*/ 0 h 89"/>
                  <a:gd name="T4" fmla="*/ 95 w 435"/>
                  <a:gd name="T5" fmla="*/ 0 h 89"/>
                  <a:gd name="T6" fmla="*/ 114 w 435"/>
                  <a:gd name="T7" fmla="*/ 15 h 89"/>
                  <a:gd name="T8" fmla="*/ 170 w 435"/>
                  <a:gd name="T9" fmla="*/ 15 h 89"/>
                  <a:gd name="T10" fmla="*/ 189 w 435"/>
                  <a:gd name="T11" fmla="*/ 30 h 89"/>
                  <a:gd name="T12" fmla="*/ 377 w 435"/>
                  <a:gd name="T13" fmla="*/ 30 h 89"/>
                  <a:gd name="T14" fmla="*/ 377 w 435"/>
                  <a:gd name="T15" fmla="*/ 59 h 89"/>
                  <a:gd name="T16" fmla="*/ 434 w 435"/>
                  <a:gd name="T17" fmla="*/ 59 h 89"/>
                  <a:gd name="T18" fmla="*/ 434 w 435"/>
                  <a:gd name="T19" fmla="*/ 88 h 89"/>
                  <a:gd name="T20" fmla="*/ 0 w 435"/>
                  <a:gd name="T21"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5" h="89">
                    <a:moveTo>
                      <a:pt x="0" y="88"/>
                    </a:moveTo>
                    <a:lnTo>
                      <a:pt x="0" y="0"/>
                    </a:lnTo>
                    <a:lnTo>
                      <a:pt x="95" y="0"/>
                    </a:lnTo>
                    <a:lnTo>
                      <a:pt x="114" y="15"/>
                    </a:lnTo>
                    <a:lnTo>
                      <a:pt x="170" y="15"/>
                    </a:lnTo>
                    <a:lnTo>
                      <a:pt x="189" y="30"/>
                    </a:lnTo>
                    <a:lnTo>
                      <a:pt x="377" y="30"/>
                    </a:lnTo>
                    <a:lnTo>
                      <a:pt x="377" y="59"/>
                    </a:lnTo>
                    <a:lnTo>
                      <a:pt x="434" y="59"/>
                    </a:lnTo>
                    <a:lnTo>
                      <a:pt x="434" y="88"/>
                    </a:lnTo>
                    <a:lnTo>
                      <a:pt x="0" y="88"/>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4" name="Freeform 156"/>
              <p:cNvSpPr>
                <a:spLocks/>
              </p:cNvSpPr>
              <p:nvPr/>
            </p:nvSpPr>
            <p:spPr bwMode="auto">
              <a:xfrm>
                <a:off x="704" y="3831"/>
                <a:ext cx="322" cy="30"/>
              </a:xfrm>
              <a:custGeom>
                <a:avLst/>
                <a:gdLst>
                  <a:gd name="T0" fmla="*/ 0 w 322"/>
                  <a:gd name="T1" fmla="*/ 29 h 30"/>
                  <a:gd name="T2" fmla="*/ 321 w 322"/>
                  <a:gd name="T3" fmla="*/ 29 h 30"/>
                  <a:gd name="T4" fmla="*/ 321 w 322"/>
                  <a:gd name="T5" fmla="*/ 0 h 30"/>
                  <a:gd name="T6" fmla="*/ 0 w 322"/>
                  <a:gd name="T7" fmla="*/ 0 h 30"/>
                  <a:gd name="T8" fmla="*/ 0 w 322"/>
                  <a:gd name="T9" fmla="*/ 29 h 30"/>
                </a:gdLst>
                <a:ahLst/>
                <a:cxnLst>
                  <a:cxn ang="0">
                    <a:pos x="T0" y="T1"/>
                  </a:cxn>
                  <a:cxn ang="0">
                    <a:pos x="T2" y="T3"/>
                  </a:cxn>
                  <a:cxn ang="0">
                    <a:pos x="T4" y="T5"/>
                  </a:cxn>
                  <a:cxn ang="0">
                    <a:pos x="T6" y="T7"/>
                  </a:cxn>
                  <a:cxn ang="0">
                    <a:pos x="T8" y="T9"/>
                  </a:cxn>
                </a:cxnLst>
                <a:rect l="0" t="0" r="r" b="b"/>
                <a:pathLst>
                  <a:path w="322" h="30">
                    <a:moveTo>
                      <a:pt x="0" y="29"/>
                    </a:moveTo>
                    <a:lnTo>
                      <a:pt x="321" y="29"/>
                    </a:lnTo>
                    <a:lnTo>
                      <a:pt x="321" y="0"/>
                    </a:lnTo>
                    <a:lnTo>
                      <a:pt x="0" y="0"/>
                    </a:lnTo>
                    <a:lnTo>
                      <a:pt x="0" y="29"/>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5" name="Line 157"/>
              <p:cNvSpPr>
                <a:spLocks noChangeShapeType="1"/>
              </p:cNvSpPr>
              <p:nvPr/>
            </p:nvSpPr>
            <p:spPr bwMode="auto">
              <a:xfrm>
                <a:off x="690" y="3654"/>
                <a:ext cx="0" cy="4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46" name="Freeform 158"/>
              <p:cNvSpPr>
                <a:spLocks/>
              </p:cNvSpPr>
              <p:nvPr/>
            </p:nvSpPr>
            <p:spPr bwMode="auto">
              <a:xfrm>
                <a:off x="678" y="3701"/>
                <a:ext cx="30" cy="27"/>
              </a:xfrm>
              <a:custGeom>
                <a:avLst/>
                <a:gdLst>
                  <a:gd name="T0" fmla="*/ 0 w 30"/>
                  <a:gd name="T1" fmla="*/ 26 h 27"/>
                  <a:gd name="T2" fmla="*/ 0 w 30"/>
                  <a:gd name="T3" fmla="*/ 0 h 27"/>
                  <a:gd name="T4" fmla="*/ 29 w 30"/>
                  <a:gd name="T5" fmla="*/ 0 h 27"/>
                  <a:gd name="T6" fmla="*/ 29 w 30"/>
                  <a:gd name="T7" fmla="*/ 9 h 27"/>
                  <a:gd name="T8" fmla="*/ 10 w 30"/>
                  <a:gd name="T9" fmla="*/ 9 h 27"/>
                  <a:gd name="T10" fmla="*/ 10 w 30"/>
                  <a:gd name="T11" fmla="*/ 26 h 27"/>
                  <a:gd name="T12" fmla="*/ 0 w 30"/>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30" h="27">
                    <a:moveTo>
                      <a:pt x="0" y="26"/>
                    </a:moveTo>
                    <a:lnTo>
                      <a:pt x="0" y="0"/>
                    </a:lnTo>
                    <a:lnTo>
                      <a:pt x="29" y="0"/>
                    </a:lnTo>
                    <a:lnTo>
                      <a:pt x="29" y="9"/>
                    </a:lnTo>
                    <a:lnTo>
                      <a:pt x="10" y="9"/>
                    </a:lnTo>
                    <a:lnTo>
                      <a:pt x="10" y="26"/>
                    </a:lnTo>
                    <a:lnTo>
                      <a:pt x="0" y="2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7" name="Freeform 159"/>
              <p:cNvSpPr>
                <a:spLocks/>
              </p:cNvSpPr>
              <p:nvPr/>
            </p:nvSpPr>
            <p:spPr bwMode="auto">
              <a:xfrm>
                <a:off x="836" y="3683"/>
                <a:ext cx="98" cy="107"/>
              </a:xfrm>
              <a:custGeom>
                <a:avLst/>
                <a:gdLst>
                  <a:gd name="T0" fmla="*/ 0 w 98"/>
                  <a:gd name="T1" fmla="*/ 0 h 107"/>
                  <a:gd name="T2" fmla="*/ 97 w 98"/>
                  <a:gd name="T3" fmla="*/ 106 h 107"/>
                  <a:gd name="T4" fmla="*/ 83 w 98"/>
                  <a:gd name="T5" fmla="*/ 104 h 107"/>
                  <a:gd name="T6" fmla="*/ 0 w 98"/>
                  <a:gd name="T7" fmla="*/ 15 h 107"/>
                  <a:gd name="T8" fmla="*/ 0 w 98"/>
                  <a:gd name="T9" fmla="*/ 0 h 107"/>
                </a:gdLst>
                <a:ahLst/>
                <a:cxnLst>
                  <a:cxn ang="0">
                    <a:pos x="T0" y="T1"/>
                  </a:cxn>
                  <a:cxn ang="0">
                    <a:pos x="T2" y="T3"/>
                  </a:cxn>
                  <a:cxn ang="0">
                    <a:pos x="T4" y="T5"/>
                  </a:cxn>
                  <a:cxn ang="0">
                    <a:pos x="T6" y="T7"/>
                  </a:cxn>
                  <a:cxn ang="0">
                    <a:pos x="T8" y="T9"/>
                  </a:cxn>
                </a:cxnLst>
                <a:rect l="0" t="0" r="r" b="b"/>
                <a:pathLst>
                  <a:path w="98" h="107">
                    <a:moveTo>
                      <a:pt x="0" y="0"/>
                    </a:moveTo>
                    <a:lnTo>
                      <a:pt x="97" y="106"/>
                    </a:lnTo>
                    <a:lnTo>
                      <a:pt x="83" y="104"/>
                    </a:lnTo>
                    <a:lnTo>
                      <a:pt x="0" y="15"/>
                    </a:lnTo>
                    <a:lnTo>
                      <a:pt x="0" y="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8" name="Freeform 160"/>
              <p:cNvSpPr>
                <a:spLocks/>
              </p:cNvSpPr>
              <p:nvPr/>
            </p:nvSpPr>
            <p:spPr bwMode="auto">
              <a:xfrm>
                <a:off x="629" y="3743"/>
                <a:ext cx="76" cy="118"/>
              </a:xfrm>
              <a:custGeom>
                <a:avLst/>
                <a:gdLst>
                  <a:gd name="T0" fmla="*/ 57 w 76"/>
                  <a:gd name="T1" fmla="*/ 0 h 118"/>
                  <a:gd name="T2" fmla="*/ 0 w 76"/>
                  <a:gd name="T3" fmla="*/ 44 h 118"/>
                  <a:gd name="T4" fmla="*/ 0 w 76"/>
                  <a:gd name="T5" fmla="*/ 117 h 118"/>
                  <a:gd name="T6" fmla="*/ 75 w 76"/>
                  <a:gd name="T7" fmla="*/ 117 h 118"/>
                  <a:gd name="T8" fmla="*/ 75 w 76"/>
                  <a:gd name="T9" fmla="*/ 29 h 118"/>
                  <a:gd name="T10" fmla="*/ 57 w 76"/>
                  <a:gd name="T11" fmla="*/ 0 h 118"/>
                </a:gdLst>
                <a:ahLst/>
                <a:cxnLst>
                  <a:cxn ang="0">
                    <a:pos x="T0" y="T1"/>
                  </a:cxn>
                  <a:cxn ang="0">
                    <a:pos x="T2" y="T3"/>
                  </a:cxn>
                  <a:cxn ang="0">
                    <a:pos x="T4" y="T5"/>
                  </a:cxn>
                  <a:cxn ang="0">
                    <a:pos x="T6" y="T7"/>
                  </a:cxn>
                  <a:cxn ang="0">
                    <a:pos x="T8" y="T9"/>
                  </a:cxn>
                  <a:cxn ang="0">
                    <a:pos x="T10" y="T11"/>
                  </a:cxn>
                </a:cxnLst>
                <a:rect l="0" t="0" r="r" b="b"/>
                <a:pathLst>
                  <a:path w="76" h="118">
                    <a:moveTo>
                      <a:pt x="57" y="0"/>
                    </a:moveTo>
                    <a:lnTo>
                      <a:pt x="0" y="44"/>
                    </a:lnTo>
                    <a:lnTo>
                      <a:pt x="0" y="117"/>
                    </a:lnTo>
                    <a:lnTo>
                      <a:pt x="75" y="117"/>
                    </a:lnTo>
                    <a:lnTo>
                      <a:pt x="75" y="29"/>
                    </a:lnTo>
                    <a:lnTo>
                      <a:pt x="57"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9" name="Freeform 161"/>
              <p:cNvSpPr>
                <a:spLocks/>
              </p:cNvSpPr>
              <p:nvPr/>
            </p:nvSpPr>
            <p:spPr bwMode="auto">
              <a:xfrm>
                <a:off x="610" y="3917"/>
                <a:ext cx="528" cy="17"/>
              </a:xfrm>
              <a:custGeom>
                <a:avLst/>
                <a:gdLst>
                  <a:gd name="T0" fmla="*/ 0 w 528"/>
                  <a:gd name="T1" fmla="*/ 16 h 17"/>
                  <a:gd name="T2" fmla="*/ 527 w 528"/>
                  <a:gd name="T3" fmla="*/ 16 h 17"/>
                  <a:gd name="T4" fmla="*/ 527 w 528"/>
                  <a:gd name="T5" fmla="*/ 0 h 17"/>
                  <a:gd name="T6" fmla="*/ 0 w 528"/>
                  <a:gd name="T7" fmla="*/ 0 h 17"/>
                  <a:gd name="T8" fmla="*/ 0 w 528"/>
                  <a:gd name="T9" fmla="*/ 16 h 17"/>
                </a:gdLst>
                <a:ahLst/>
                <a:cxnLst>
                  <a:cxn ang="0">
                    <a:pos x="T0" y="T1"/>
                  </a:cxn>
                  <a:cxn ang="0">
                    <a:pos x="T2" y="T3"/>
                  </a:cxn>
                  <a:cxn ang="0">
                    <a:pos x="T4" y="T5"/>
                  </a:cxn>
                  <a:cxn ang="0">
                    <a:pos x="T6" y="T7"/>
                  </a:cxn>
                  <a:cxn ang="0">
                    <a:pos x="T8" y="T9"/>
                  </a:cxn>
                </a:cxnLst>
                <a:rect l="0" t="0" r="r" b="b"/>
                <a:pathLst>
                  <a:path w="528" h="17">
                    <a:moveTo>
                      <a:pt x="0" y="16"/>
                    </a:moveTo>
                    <a:lnTo>
                      <a:pt x="527" y="16"/>
                    </a:lnTo>
                    <a:lnTo>
                      <a:pt x="527" y="0"/>
                    </a:lnTo>
                    <a:lnTo>
                      <a:pt x="0" y="0"/>
                    </a:lnTo>
                    <a:lnTo>
                      <a:pt x="0" y="16"/>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0" name="Freeform 162"/>
              <p:cNvSpPr>
                <a:spLocks/>
              </p:cNvSpPr>
              <p:nvPr/>
            </p:nvSpPr>
            <p:spPr bwMode="auto">
              <a:xfrm>
                <a:off x="610" y="3890"/>
                <a:ext cx="528" cy="27"/>
              </a:xfrm>
              <a:custGeom>
                <a:avLst/>
                <a:gdLst>
                  <a:gd name="T0" fmla="*/ 0 w 528"/>
                  <a:gd name="T1" fmla="*/ 26 h 27"/>
                  <a:gd name="T2" fmla="*/ 527 w 528"/>
                  <a:gd name="T3" fmla="*/ 26 h 27"/>
                  <a:gd name="T4" fmla="*/ 527 w 528"/>
                  <a:gd name="T5" fmla="*/ 0 h 27"/>
                  <a:gd name="T6" fmla="*/ 0 w 528"/>
                  <a:gd name="T7" fmla="*/ 0 h 27"/>
                  <a:gd name="T8" fmla="*/ 0 w 528"/>
                  <a:gd name="T9" fmla="*/ 26 h 27"/>
                </a:gdLst>
                <a:ahLst/>
                <a:cxnLst>
                  <a:cxn ang="0">
                    <a:pos x="T0" y="T1"/>
                  </a:cxn>
                  <a:cxn ang="0">
                    <a:pos x="T2" y="T3"/>
                  </a:cxn>
                  <a:cxn ang="0">
                    <a:pos x="T4" y="T5"/>
                  </a:cxn>
                  <a:cxn ang="0">
                    <a:pos x="T6" y="T7"/>
                  </a:cxn>
                  <a:cxn ang="0">
                    <a:pos x="T8" y="T9"/>
                  </a:cxn>
                </a:cxnLst>
                <a:rect l="0" t="0" r="r" b="b"/>
                <a:pathLst>
                  <a:path w="528" h="27">
                    <a:moveTo>
                      <a:pt x="0" y="26"/>
                    </a:moveTo>
                    <a:lnTo>
                      <a:pt x="527" y="26"/>
                    </a:lnTo>
                    <a:lnTo>
                      <a:pt x="527" y="0"/>
                    </a:lnTo>
                    <a:lnTo>
                      <a:pt x="0" y="0"/>
                    </a:lnTo>
                    <a:lnTo>
                      <a:pt x="0" y="26"/>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1" name="Freeform 163"/>
              <p:cNvSpPr>
                <a:spLocks/>
              </p:cNvSpPr>
              <p:nvPr/>
            </p:nvSpPr>
            <p:spPr bwMode="auto">
              <a:xfrm>
                <a:off x="610" y="3860"/>
                <a:ext cx="528" cy="31"/>
              </a:xfrm>
              <a:custGeom>
                <a:avLst/>
                <a:gdLst>
                  <a:gd name="T0" fmla="*/ 0 w 528"/>
                  <a:gd name="T1" fmla="*/ 30 h 31"/>
                  <a:gd name="T2" fmla="*/ 527 w 528"/>
                  <a:gd name="T3" fmla="*/ 30 h 31"/>
                  <a:gd name="T4" fmla="*/ 527 w 528"/>
                  <a:gd name="T5" fmla="*/ 0 h 31"/>
                  <a:gd name="T6" fmla="*/ 0 w 528"/>
                  <a:gd name="T7" fmla="*/ 0 h 31"/>
                  <a:gd name="T8" fmla="*/ 0 w 528"/>
                  <a:gd name="T9" fmla="*/ 30 h 31"/>
                </a:gdLst>
                <a:ahLst/>
                <a:cxnLst>
                  <a:cxn ang="0">
                    <a:pos x="T0" y="T1"/>
                  </a:cxn>
                  <a:cxn ang="0">
                    <a:pos x="T2" y="T3"/>
                  </a:cxn>
                  <a:cxn ang="0">
                    <a:pos x="T4" y="T5"/>
                  </a:cxn>
                  <a:cxn ang="0">
                    <a:pos x="T6" y="T7"/>
                  </a:cxn>
                  <a:cxn ang="0">
                    <a:pos x="T8" y="T9"/>
                  </a:cxn>
                </a:cxnLst>
                <a:rect l="0" t="0" r="r" b="b"/>
                <a:pathLst>
                  <a:path w="528" h="31">
                    <a:moveTo>
                      <a:pt x="0" y="30"/>
                    </a:moveTo>
                    <a:lnTo>
                      <a:pt x="527" y="30"/>
                    </a:lnTo>
                    <a:lnTo>
                      <a:pt x="527" y="0"/>
                    </a:lnTo>
                    <a:lnTo>
                      <a:pt x="0" y="0"/>
                    </a:lnTo>
                    <a:lnTo>
                      <a:pt x="0" y="3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2" name="Freeform 164"/>
              <p:cNvSpPr>
                <a:spLocks/>
              </p:cNvSpPr>
              <p:nvPr/>
            </p:nvSpPr>
            <p:spPr bwMode="auto">
              <a:xfrm>
                <a:off x="1066" y="3839"/>
                <a:ext cx="57" cy="15"/>
              </a:xfrm>
              <a:custGeom>
                <a:avLst/>
                <a:gdLst>
                  <a:gd name="T0" fmla="*/ 0 w 57"/>
                  <a:gd name="T1" fmla="*/ 0 h 15"/>
                  <a:gd name="T2" fmla="*/ 56 w 57"/>
                  <a:gd name="T3" fmla="*/ 0 h 15"/>
                  <a:gd name="T4" fmla="*/ 56 w 57"/>
                  <a:gd name="T5" fmla="*/ 14 h 15"/>
                  <a:gd name="T6" fmla="*/ 0 w 57"/>
                  <a:gd name="T7" fmla="*/ 14 h 15"/>
                  <a:gd name="T8" fmla="*/ 0 w 57"/>
                  <a:gd name="T9" fmla="*/ 0 h 15"/>
                </a:gdLst>
                <a:ahLst/>
                <a:cxnLst>
                  <a:cxn ang="0">
                    <a:pos x="T0" y="T1"/>
                  </a:cxn>
                  <a:cxn ang="0">
                    <a:pos x="T2" y="T3"/>
                  </a:cxn>
                  <a:cxn ang="0">
                    <a:pos x="T4" y="T5"/>
                  </a:cxn>
                  <a:cxn ang="0">
                    <a:pos x="T6" y="T7"/>
                  </a:cxn>
                  <a:cxn ang="0">
                    <a:pos x="T8" y="T9"/>
                  </a:cxn>
                </a:cxnLst>
                <a:rect l="0" t="0" r="r" b="b"/>
                <a:pathLst>
                  <a:path w="57" h="15">
                    <a:moveTo>
                      <a:pt x="0" y="0"/>
                    </a:moveTo>
                    <a:lnTo>
                      <a:pt x="56" y="0"/>
                    </a:lnTo>
                    <a:lnTo>
                      <a:pt x="56" y="14"/>
                    </a:lnTo>
                    <a:lnTo>
                      <a:pt x="0" y="14"/>
                    </a:lnTo>
                    <a:lnTo>
                      <a:pt x="0" y="0"/>
                    </a:lnTo>
                  </a:path>
                </a:pathLst>
              </a:custGeom>
              <a:solidFill>
                <a:srgbClr val="9F9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3" name="Oval 165"/>
              <p:cNvSpPr>
                <a:spLocks noChangeArrowheads="1"/>
              </p:cNvSpPr>
              <p:nvPr/>
            </p:nvSpPr>
            <p:spPr bwMode="auto">
              <a:xfrm>
                <a:off x="669" y="3731"/>
                <a:ext cx="25" cy="16"/>
              </a:xfrm>
              <a:prstGeom prst="ellipse">
                <a:avLst/>
              </a:prstGeom>
              <a:solidFill>
                <a:srgbClr val="9F9F9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4" name="Freeform 166"/>
              <p:cNvSpPr>
                <a:spLocks/>
              </p:cNvSpPr>
              <p:nvPr/>
            </p:nvSpPr>
            <p:spPr bwMode="auto">
              <a:xfrm>
                <a:off x="799" y="3670"/>
                <a:ext cx="38" cy="30"/>
              </a:xfrm>
              <a:custGeom>
                <a:avLst/>
                <a:gdLst>
                  <a:gd name="T0" fmla="*/ 37 w 38"/>
                  <a:gd name="T1" fmla="*/ 0 h 30"/>
                  <a:gd name="T2" fmla="*/ 37 w 38"/>
                  <a:gd name="T3" fmla="*/ 29 h 30"/>
                  <a:gd name="T4" fmla="*/ 0 w 38"/>
                  <a:gd name="T5" fmla="*/ 29 h 30"/>
                  <a:gd name="T6" fmla="*/ 0 w 38"/>
                  <a:gd name="T7" fmla="*/ 0 h 30"/>
                  <a:gd name="T8" fmla="*/ 37 w 38"/>
                  <a:gd name="T9" fmla="*/ 0 h 30"/>
                </a:gdLst>
                <a:ahLst/>
                <a:cxnLst>
                  <a:cxn ang="0">
                    <a:pos x="T0" y="T1"/>
                  </a:cxn>
                  <a:cxn ang="0">
                    <a:pos x="T2" y="T3"/>
                  </a:cxn>
                  <a:cxn ang="0">
                    <a:pos x="T4" y="T5"/>
                  </a:cxn>
                  <a:cxn ang="0">
                    <a:pos x="T6" y="T7"/>
                  </a:cxn>
                  <a:cxn ang="0">
                    <a:pos x="T8" y="T9"/>
                  </a:cxn>
                </a:cxnLst>
                <a:rect l="0" t="0" r="r" b="b"/>
                <a:pathLst>
                  <a:path w="38" h="30">
                    <a:moveTo>
                      <a:pt x="37" y="0"/>
                    </a:moveTo>
                    <a:lnTo>
                      <a:pt x="37" y="29"/>
                    </a:lnTo>
                    <a:lnTo>
                      <a:pt x="0" y="29"/>
                    </a:lnTo>
                    <a:lnTo>
                      <a:pt x="0" y="0"/>
                    </a:lnTo>
                    <a:lnTo>
                      <a:pt x="37"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5" name="Freeform 167"/>
              <p:cNvSpPr>
                <a:spLocks/>
              </p:cNvSpPr>
              <p:nvPr/>
            </p:nvSpPr>
            <p:spPr bwMode="auto">
              <a:xfrm>
                <a:off x="780" y="3656"/>
                <a:ext cx="151" cy="117"/>
              </a:xfrm>
              <a:custGeom>
                <a:avLst/>
                <a:gdLst>
                  <a:gd name="T0" fmla="*/ 19 w 151"/>
                  <a:gd name="T1" fmla="*/ 116 h 117"/>
                  <a:gd name="T2" fmla="*/ 19 w 151"/>
                  <a:gd name="T3" fmla="*/ 14 h 117"/>
                  <a:gd name="T4" fmla="*/ 150 w 151"/>
                  <a:gd name="T5" fmla="*/ 14 h 117"/>
                  <a:gd name="T6" fmla="*/ 150 w 151"/>
                  <a:gd name="T7" fmla="*/ 0 h 117"/>
                  <a:gd name="T8" fmla="*/ 0 w 151"/>
                  <a:gd name="T9" fmla="*/ 0 h 117"/>
                  <a:gd name="T10" fmla="*/ 0 w 151"/>
                  <a:gd name="T11" fmla="*/ 116 h 117"/>
                  <a:gd name="T12" fmla="*/ 19 w 151"/>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51" h="117">
                    <a:moveTo>
                      <a:pt x="19" y="116"/>
                    </a:moveTo>
                    <a:lnTo>
                      <a:pt x="19" y="14"/>
                    </a:lnTo>
                    <a:lnTo>
                      <a:pt x="150" y="14"/>
                    </a:lnTo>
                    <a:lnTo>
                      <a:pt x="150" y="0"/>
                    </a:lnTo>
                    <a:lnTo>
                      <a:pt x="0" y="0"/>
                    </a:lnTo>
                    <a:lnTo>
                      <a:pt x="0" y="116"/>
                    </a:lnTo>
                    <a:lnTo>
                      <a:pt x="19" y="116"/>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458" name="Group 170"/>
              <p:cNvGrpSpPr>
                <a:grpSpLocks/>
              </p:cNvGrpSpPr>
              <p:nvPr/>
            </p:nvGrpSpPr>
            <p:grpSpPr bwMode="auto">
              <a:xfrm>
                <a:off x="660" y="3548"/>
                <a:ext cx="154" cy="105"/>
                <a:chOff x="660" y="3548"/>
                <a:chExt cx="154" cy="105"/>
              </a:xfrm>
            </p:grpSpPr>
            <p:sp>
              <p:nvSpPr>
                <p:cNvPr id="12456" name="Oval 168"/>
                <p:cNvSpPr>
                  <a:spLocks noChangeArrowheads="1"/>
                </p:cNvSpPr>
                <p:nvPr/>
              </p:nvSpPr>
              <p:spPr bwMode="auto">
                <a:xfrm>
                  <a:off x="674" y="3548"/>
                  <a:ext cx="140" cy="105"/>
                </a:xfrm>
                <a:prstGeom prst="ellipse">
                  <a:avLst/>
                </a:prstGeom>
                <a:solidFill>
                  <a:srgbClr val="80808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7" name="Oval 169"/>
                <p:cNvSpPr>
                  <a:spLocks noChangeArrowheads="1"/>
                </p:cNvSpPr>
                <p:nvPr/>
              </p:nvSpPr>
              <p:spPr bwMode="auto">
                <a:xfrm>
                  <a:off x="660" y="3548"/>
                  <a:ext cx="139" cy="105"/>
                </a:xfrm>
                <a:prstGeom prst="ellipse">
                  <a:avLst/>
                </a:prstGeom>
                <a:solidFill>
                  <a:srgbClr val="C0C0C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68" name="Group 180"/>
              <p:cNvGrpSpPr>
                <a:grpSpLocks/>
              </p:cNvGrpSpPr>
              <p:nvPr/>
            </p:nvGrpSpPr>
            <p:grpSpPr bwMode="auto">
              <a:xfrm>
                <a:off x="723" y="3772"/>
                <a:ext cx="58" cy="119"/>
                <a:chOff x="723" y="3772"/>
                <a:chExt cx="58" cy="119"/>
              </a:xfrm>
            </p:grpSpPr>
            <p:sp>
              <p:nvSpPr>
                <p:cNvPr id="12459" name="Freeform 171"/>
                <p:cNvSpPr>
                  <a:spLocks/>
                </p:cNvSpPr>
                <p:nvPr/>
              </p:nvSpPr>
              <p:spPr bwMode="auto">
                <a:xfrm>
                  <a:off x="723" y="3772"/>
                  <a:ext cx="58" cy="119"/>
                </a:xfrm>
                <a:custGeom>
                  <a:avLst/>
                  <a:gdLst>
                    <a:gd name="T0" fmla="*/ 0 w 58"/>
                    <a:gd name="T1" fmla="*/ 0 h 119"/>
                    <a:gd name="T2" fmla="*/ 57 w 58"/>
                    <a:gd name="T3" fmla="*/ 0 h 119"/>
                    <a:gd name="T4" fmla="*/ 57 w 58"/>
                    <a:gd name="T5" fmla="*/ 118 h 119"/>
                    <a:gd name="T6" fmla="*/ 0 w 58"/>
                    <a:gd name="T7" fmla="*/ 118 h 119"/>
                    <a:gd name="T8" fmla="*/ 0 w 58"/>
                    <a:gd name="T9" fmla="*/ 0 h 119"/>
                  </a:gdLst>
                  <a:ahLst/>
                  <a:cxnLst>
                    <a:cxn ang="0">
                      <a:pos x="T0" y="T1"/>
                    </a:cxn>
                    <a:cxn ang="0">
                      <a:pos x="T2" y="T3"/>
                    </a:cxn>
                    <a:cxn ang="0">
                      <a:pos x="T4" y="T5"/>
                    </a:cxn>
                    <a:cxn ang="0">
                      <a:pos x="T6" y="T7"/>
                    </a:cxn>
                    <a:cxn ang="0">
                      <a:pos x="T8" y="T9"/>
                    </a:cxn>
                  </a:cxnLst>
                  <a:rect l="0" t="0" r="r" b="b"/>
                  <a:pathLst>
                    <a:path w="58" h="119">
                      <a:moveTo>
                        <a:pt x="0" y="0"/>
                      </a:moveTo>
                      <a:lnTo>
                        <a:pt x="57" y="0"/>
                      </a:lnTo>
                      <a:lnTo>
                        <a:pt x="57" y="118"/>
                      </a:lnTo>
                      <a:lnTo>
                        <a:pt x="0" y="118"/>
                      </a:lnTo>
                      <a:lnTo>
                        <a:pt x="0"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467" name="Group 179"/>
                <p:cNvGrpSpPr>
                  <a:grpSpLocks/>
                </p:cNvGrpSpPr>
                <p:nvPr/>
              </p:nvGrpSpPr>
              <p:grpSpPr bwMode="auto">
                <a:xfrm>
                  <a:off x="727" y="3787"/>
                  <a:ext cx="49" cy="88"/>
                  <a:chOff x="727" y="3787"/>
                  <a:chExt cx="49" cy="88"/>
                </a:xfrm>
              </p:grpSpPr>
              <p:sp>
                <p:nvSpPr>
                  <p:cNvPr id="12460" name="Line 172"/>
                  <p:cNvSpPr>
                    <a:spLocks noChangeShapeType="1"/>
                  </p:cNvSpPr>
                  <p:nvPr/>
                </p:nvSpPr>
                <p:spPr bwMode="auto">
                  <a:xfrm>
                    <a:off x="727" y="3802"/>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1" name="Line 173"/>
                  <p:cNvSpPr>
                    <a:spLocks noChangeShapeType="1"/>
                  </p:cNvSpPr>
                  <p:nvPr/>
                </p:nvSpPr>
                <p:spPr bwMode="auto">
                  <a:xfrm>
                    <a:off x="727" y="3846"/>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2" name="Line 174"/>
                  <p:cNvSpPr>
                    <a:spLocks noChangeShapeType="1"/>
                  </p:cNvSpPr>
                  <p:nvPr/>
                </p:nvSpPr>
                <p:spPr bwMode="auto">
                  <a:xfrm>
                    <a:off x="727" y="3831"/>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3" name="Line 175"/>
                  <p:cNvSpPr>
                    <a:spLocks noChangeShapeType="1"/>
                  </p:cNvSpPr>
                  <p:nvPr/>
                </p:nvSpPr>
                <p:spPr bwMode="auto">
                  <a:xfrm>
                    <a:off x="727" y="3817"/>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4" name="Line 176"/>
                  <p:cNvSpPr>
                    <a:spLocks noChangeShapeType="1"/>
                  </p:cNvSpPr>
                  <p:nvPr/>
                </p:nvSpPr>
                <p:spPr bwMode="auto">
                  <a:xfrm>
                    <a:off x="727" y="3787"/>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5" name="Line 177"/>
                  <p:cNvSpPr>
                    <a:spLocks noChangeShapeType="1"/>
                  </p:cNvSpPr>
                  <p:nvPr/>
                </p:nvSpPr>
                <p:spPr bwMode="auto">
                  <a:xfrm>
                    <a:off x="727" y="3860"/>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6" name="Line 178"/>
                  <p:cNvSpPr>
                    <a:spLocks noChangeShapeType="1"/>
                  </p:cNvSpPr>
                  <p:nvPr/>
                </p:nvSpPr>
                <p:spPr bwMode="auto">
                  <a:xfrm>
                    <a:off x="727" y="3875"/>
                    <a:ext cx="4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2469" name="Freeform 181"/>
              <p:cNvSpPr>
                <a:spLocks/>
              </p:cNvSpPr>
              <p:nvPr/>
            </p:nvSpPr>
            <p:spPr bwMode="auto">
              <a:xfrm>
                <a:off x="1081" y="3802"/>
                <a:ext cx="20" cy="30"/>
              </a:xfrm>
              <a:custGeom>
                <a:avLst/>
                <a:gdLst>
                  <a:gd name="T0" fmla="*/ 0 w 20"/>
                  <a:gd name="T1" fmla="*/ 0 h 30"/>
                  <a:gd name="T2" fmla="*/ 19 w 20"/>
                  <a:gd name="T3" fmla="*/ 0 h 30"/>
                  <a:gd name="T4" fmla="*/ 19 w 20"/>
                  <a:gd name="T5" fmla="*/ 29 h 30"/>
                  <a:gd name="T6" fmla="*/ 0 w 20"/>
                  <a:gd name="T7" fmla="*/ 29 h 30"/>
                  <a:gd name="T8" fmla="*/ 0 w 20"/>
                  <a:gd name="T9" fmla="*/ 0 h 30"/>
                </a:gdLst>
                <a:ahLst/>
                <a:cxnLst>
                  <a:cxn ang="0">
                    <a:pos x="T0" y="T1"/>
                  </a:cxn>
                  <a:cxn ang="0">
                    <a:pos x="T2" y="T3"/>
                  </a:cxn>
                  <a:cxn ang="0">
                    <a:pos x="T4" y="T5"/>
                  </a:cxn>
                  <a:cxn ang="0">
                    <a:pos x="T6" y="T7"/>
                  </a:cxn>
                  <a:cxn ang="0">
                    <a:pos x="T8" y="T9"/>
                  </a:cxn>
                </a:cxnLst>
                <a:rect l="0" t="0" r="r" b="b"/>
                <a:pathLst>
                  <a:path w="20" h="30">
                    <a:moveTo>
                      <a:pt x="0" y="0"/>
                    </a:moveTo>
                    <a:lnTo>
                      <a:pt x="19" y="0"/>
                    </a:lnTo>
                    <a:lnTo>
                      <a:pt x="19" y="29"/>
                    </a:lnTo>
                    <a:lnTo>
                      <a:pt x="0" y="29"/>
                    </a:lnTo>
                    <a:lnTo>
                      <a:pt x="0"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73" name="Group 185"/>
            <p:cNvGrpSpPr>
              <a:grpSpLocks/>
            </p:cNvGrpSpPr>
            <p:nvPr/>
          </p:nvGrpSpPr>
          <p:grpSpPr bwMode="auto">
            <a:xfrm>
              <a:off x="926" y="3478"/>
              <a:ext cx="95" cy="82"/>
              <a:chOff x="926" y="3478"/>
              <a:chExt cx="95" cy="82"/>
            </a:xfrm>
          </p:grpSpPr>
          <p:sp>
            <p:nvSpPr>
              <p:cNvPr id="12471" name="Freeform 183"/>
              <p:cNvSpPr>
                <a:spLocks/>
              </p:cNvSpPr>
              <p:nvPr/>
            </p:nvSpPr>
            <p:spPr bwMode="auto">
              <a:xfrm>
                <a:off x="977" y="3502"/>
                <a:ext cx="44" cy="58"/>
              </a:xfrm>
              <a:custGeom>
                <a:avLst/>
                <a:gdLst>
                  <a:gd name="T0" fmla="*/ 36 w 44"/>
                  <a:gd name="T1" fmla="*/ 0 h 58"/>
                  <a:gd name="T2" fmla="*/ 0 w 44"/>
                  <a:gd name="T3" fmla="*/ 48 h 58"/>
                  <a:gd name="T4" fmla="*/ 7 w 44"/>
                  <a:gd name="T5" fmla="*/ 57 h 58"/>
                  <a:gd name="T6" fmla="*/ 43 w 44"/>
                  <a:gd name="T7" fmla="*/ 2 h 58"/>
                  <a:gd name="T8" fmla="*/ 36 w 44"/>
                  <a:gd name="T9" fmla="*/ 0 h 58"/>
                </a:gdLst>
                <a:ahLst/>
                <a:cxnLst>
                  <a:cxn ang="0">
                    <a:pos x="T0" y="T1"/>
                  </a:cxn>
                  <a:cxn ang="0">
                    <a:pos x="T2" y="T3"/>
                  </a:cxn>
                  <a:cxn ang="0">
                    <a:pos x="T4" y="T5"/>
                  </a:cxn>
                  <a:cxn ang="0">
                    <a:pos x="T6" y="T7"/>
                  </a:cxn>
                  <a:cxn ang="0">
                    <a:pos x="T8" y="T9"/>
                  </a:cxn>
                </a:cxnLst>
                <a:rect l="0" t="0" r="r" b="b"/>
                <a:pathLst>
                  <a:path w="44" h="58">
                    <a:moveTo>
                      <a:pt x="36" y="0"/>
                    </a:moveTo>
                    <a:lnTo>
                      <a:pt x="0" y="48"/>
                    </a:lnTo>
                    <a:lnTo>
                      <a:pt x="7" y="57"/>
                    </a:lnTo>
                    <a:lnTo>
                      <a:pt x="43" y="2"/>
                    </a:lnTo>
                    <a:lnTo>
                      <a:pt x="36" y="0"/>
                    </a:lnTo>
                  </a:path>
                </a:pathLst>
              </a:custGeom>
              <a:solidFill>
                <a:srgbClr val="BFBFD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72" name="Freeform 184"/>
              <p:cNvSpPr>
                <a:spLocks/>
              </p:cNvSpPr>
              <p:nvPr/>
            </p:nvSpPr>
            <p:spPr bwMode="auto">
              <a:xfrm>
                <a:off x="926" y="3478"/>
                <a:ext cx="83" cy="18"/>
              </a:xfrm>
              <a:custGeom>
                <a:avLst/>
                <a:gdLst>
                  <a:gd name="T0" fmla="*/ 80 w 83"/>
                  <a:gd name="T1" fmla="*/ 0 h 18"/>
                  <a:gd name="T2" fmla="*/ 0 w 83"/>
                  <a:gd name="T3" fmla="*/ 9 h 18"/>
                  <a:gd name="T4" fmla="*/ 11 w 83"/>
                  <a:gd name="T5" fmla="*/ 17 h 18"/>
                  <a:gd name="T6" fmla="*/ 82 w 83"/>
                  <a:gd name="T7" fmla="*/ 5 h 18"/>
                  <a:gd name="T8" fmla="*/ 80 w 83"/>
                  <a:gd name="T9" fmla="*/ 0 h 18"/>
                </a:gdLst>
                <a:ahLst/>
                <a:cxnLst>
                  <a:cxn ang="0">
                    <a:pos x="T0" y="T1"/>
                  </a:cxn>
                  <a:cxn ang="0">
                    <a:pos x="T2" y="T3"/>
                  </a:cxn>
                  <a:cxn ang="0">
                    <a:pos x="T4" y="T5"/>
                  </a:cxn>
                  <a:cxn ang="0">
                    <a:pos x="T6" y="T7"/>
                  </a:cxn>
                  <a:cxn ang="0">
                    <a:pos x="T8" y="T9"/>
                  </a:cxn>
                </a:cxnLst>
                <a:rect l="0" t="0" r="r" b="b"/>
                <a:pathLst>
                  <a:path w="83" h="18">
                    <a:moveTo>
                      <a:pt x="80" y="0"/>
                    </a:moveTo>
                    <a:lnTo>
                      <a:pt x="0" y="9"/>
                    </a:lnTo>
                    <a:lnTo>
                      <a:pt x="11" y="17"/>
                    </a:lnTo>
                    <a:lnTo>
                      <a:pt x="82" y="5"/>
                    </a:lnTo>
                    <a:lnTo>
                      <a:pt x="80" y="0"/>
                    </a:lnTo>
                  </a:path>
                </a:pathLst>
              </a:custGeom>
              <a:solidFill>
                <a:srgbClr val="BFBFD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76" name="Group 188"/>
            <p:cNvGrpSpPr>
              <a:grpSpLocks/>
            </p:cNvGrpSpPr>
            <p:nvPr/>
          </p:nvGrpSpPr>
          <p:grpSpPr bwMode="auto">
            <a:xfrm>
              <a:off x="738" y="3346"/>
              <a:ext cx="310" cy="379"/>
              <a:chOff x="738" y="3346"/>
              <a:chExt cx="310" cy="379"/>
            </a:xfrm>
          </p:grpSpPr>
          <p:sp>
            <p:nvSpPr>
              <p:cNvPr id="12474" name="Freeform 186"/>
              <p:cNvSpPr>
                <a:spLocks/>
              </p:cNvSpPr>
              <p:nvPr/>
            </p:nvSpPr>
            <p:spPr bwMode="auto">
              <a:xfrm>
                <a:off x="738" y="3347"/>
                <a:ext cx="310" cy="378"/>
              </a:xfrm>
              <a:custGeom>
                <a:avLst/>
                <a:gdLst>
                  <a:gd name="T0" fmla="*/ 10 w 310"/>
                  <a:gd name="T1" fmla="*/ 14 h 378"/>
                  <a:gd name="T2" fmla="*/ 6 w 310"/>
                  <a:gd name="T3" fmla="*/ 25 h 378"/>
                  <a:gd name="T4" fmla="*/ 2 w 310"/>
                  <a:gd name="T5" fmla="*/ 39 h 378"/>
                  <a:gd name="T6" fmla="*/ 0 w 310"/>
                  <a:gd name="T7" fmla="*/ 53 h 378"/>
                  <a:gd name="T8" fmla="*/ 0 w 310"/>
                  <a:gd name="T9" fmla="*/ 68 h 378"/>
                  <a:gd name="T10" fmla="*/ 4 w 310"/>
                  <a:gd name="T11" fmla="*/ 87 h 378"/>
                  <a:gd name="T12" fmla="*/ 8 w 310"/>
                  <a:gd name="T13" fmla="*/ 111 h 378"/>
                  <a:gd name="T14" fmla="*/ 15 w 310"/>
                  <a:gd name="T15" fmla="*/ 137 h 378"/>
                  <a:gd name="T16" fmla="*/ 27 w 310"/>
                  <a:gd name="T17" fmla="*/ 168 h 378"/>
                  <a:gd name="T18" fmla="*/ 44 w 310"/>
                  <a:gd name="T19" fmla="*/ 197 h 378"/>
                  <a:gd name="T20" fmla="*/ 73 w 310"/>
                  <a:gd name="T21" fmla="*/ 232 h 378"/>
                  <a:gd name="T22" fmla="*/ 101 w 310"/>
                  <a:gd name="T23" fmla="*/ 265 h 378"/>
                  <a:gd name="T24" fmla="*/ 124 w 310"/>
                  <a:gd name="T25" fmla="*/ 287 h 378"/>
                  <a:gd name="T26" fmla="*/ 157 w 310"/>
                  <a:gd name="T27" fmla="*/ 313 h 378"/>
                  <a:gd name="T28" fmla="*/ 191 w 310"/>
                  <a:gd name="T29" fmla="*/ 335 h 378"/>
                  <a:gd name="T30" fmla="*/ 222 w 310"/>
                  <a:gd name="T31" fmla="*/ 352 h 378"/>
                  <a:gd name="T32" fmla="*/ 244 w 310"/>
                  <a:gd name="T33" fmla="*/ 363 h 378"/>
                  <a:gd name="T34" fmla="*/ 266 w 310"/>
                  <a:gd name="T35" fmla="*/ 372 h 378"/>
                  <a:gd name="T36" fmla="*/ 284 w 310"/>
                  <a:gd name="T37" fmla="*/ 377 h 378"/>
                  <a:gd name="T38" fmla="*/ 299 w 310"/>
                  <a:gd name="T39" fmla="*/ 377 h 378"/>
                  <a:gd name="T40" fmla="*/ 309 w 310"/>
                  <a:gd name="T41" fmla="*/ 372 h 378"/>
                  <a:gd name="T42" fmla="*/ 21 w 310"/>
                  <a:gd name="T43" fmla="*/ 0 h 378"/>
                  <a:gd name="T44" fmla="*/ 10 w 310"/>
                  <a:gd name="T45" fmla="*/ 1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0" h="378">
                    <a:moveTo>
                      <a:pt x="10" y="14"/>
                    </a:moveTo>
                    <a:lnTo>
                      <a:pt x="6" y="25"/>
                    </a:lnTo>
                    <a:lnTo>
                      <a:pt x="2" y="39"/>
                    </a:lnTo>
                    <a:lnTo>
                      <a:pt x="0" y="53"/>
                    </a:lnTo>
                    <a:lnTo>
                      <a:pt x="0" y="68"/>
                    </a:lnTo>
                    <a:lnTo>
                      <a:pt x="4" y="87"/>
                    </a:lnTo>
                    <a:lnTo>
                      <a:pt x="8" y="111"/>
                    </a:lnTo>
                    <a:lnTo>
                      <a:pt x="15" y="137"/>
                    </a:lnTo>
                    <a:lnTo>
                      <a:pt x="27" y="168"/>
                    </a:lnTo>
                    <a:lnTo>
                      <a:pt x="44" y="197"/>
                    </a:lnTo>
                    <a:lnTo>
                      <a:pt x="73" y="232"/>
                    </a:lnTo>
                    <a:lnTo>
                      <a:pt x="101" y="265"/>
                    </a:lnTo>
                    <a:lnTo>
                      <a:pt x="124" y="287"/>
                    </a:lnTo>
                    <a:lnTo>
                      <a:pt x="157" y="313"/>
                    </a:lnTo>
                    <a:lnTo>
                      <a:pt x="191" y="335"/>
                    </a:lnTo>
                    <a:lnTo>
                      <a:pt x="222" y="352"/>
                    </a:lnTo>
                    <a:lnTo>
                      <a:pt x="244" y="363"/>
                    </a:lnTo>
                    <a:lnTo>
                      <a:pt x="266" y="372"/>
                    </a:lnTo>
                    <a:lnTo>
                      <a:pt x="284" y="377"/>
                    </a:lnTo>
                    <a:lnTo>
                      <a:pt x="299" y="377"/>
                    </a:lnTo>
                    <a:lnTo>
                      <a:pt x="309" y="372"/>
                    </a:lnTo>
                    <a:lnTo>
                      <a:pt x="21" y="0"/>
                    </a:lnTo>
                    <a:lnTo>
                      <a:pt x="10" y="14"/>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75" name="Freeform 187"/>
              <p:cNvSpPr>
                <a:spLocks/>
              </p:cNvSpPr>
              <p:nvPr/>
            </p:nvSpPr>
            <p:spPr bwMode="auto">
              <a:xfrm>
                <a:off x="756" y="3346"/>
                <a:ext cx="292" cy="374"/>
              </a:xfrm>
              <a:custGeom>
                <a:avLst/>
                <a:gdLst>
                  <a:gd name="T0" fmla="*/ 3 w 292"/>
                  <a:gd name="T1" fmla="*/ 0 h 374"/>
                  <a:gd name="T2" fmla="*/ 0 w 292"/>
                  <a:gd name="T3" fmla="*/ 8 h 374"/>
                  <a:gd name="T4" fmla="*/ 0 w 292"/>
                  <a:gd name="T5" fmla="*/ 24 h 374"/>
                  <a:gd name="T6" fmla="*/ 2 w 292"/>
                  <a:gd name="T7" fmla="*/ 43 h 374"/>
                  <a:gd name="T8" fmla="*/ 4 w 292"/>
                  <a:gd name="T9" fmla="*/ 59 h 374"/>
                  <a:gd name="T10" fmla="*/ 8 w 292"/>
                  <a:gd name="T11" fmla="*/ 79 h 374"/>
                  <a:gd name="T12" fmla="*/ 12 w 292"/>
                  <a:gd name="T13" fmla="*/ 103 h 374"/>
                  <a:gd name="T14" fmla="*/ 19 w 292"/>
                  <a:gd name="T15" fmla="*/ 127 h 374"/>
                  <a:gd name="T16" fmla="*/ 33 w 292"/>
                  <a:gd name="T17" fmla="*/ 159 h 374"/>
                  <a:gd name="T18" fmla="*/ 55 w 292"/>
                  <a:gd name="T19" fmla="*/ 194 h 374"/>
                  <a:gd name="T20" fmla="*/ 78 w 292"/>
                  <a:gd name="T21" fmla="*/ 224 h 374"/>
                  <a:gd name="T22" fmla="*/ 106 w 292"/>
                  <a:gd name="T23" fmla="*/ 255 h 374"/>
                  <a:gd name="T24" fmla="*/ 132 w 292"/>
                  <a:gd name="T25" fmla="*/ 278 h 374"/>
                  <a:gd name="T26" fmla="*/ 152 w 292"/>
                  <a:gd name="T27" fmla="*/ 295 h 374"/>
                  <a:gd name="T28" fmla="*/ 171 w 292"/>
                  <a:gd name="T29" fmla="*/ 310 h 374"/>
                  <a:gd name="T30" fmla="*/ 191 w 292"/>
                  <a:gd name="T31" fmla="*/ 324 h 374"/>
                  <a:gd name="T32" fmla="*/ 213 w 292"/>
                  <a:gd name="T33" fmla="*/ 338 h 374"/>
                  <a:gd name="T34" fmla="*/ 228 w 292"/>
                  <a:gd name="T35" fmla="*/ 348 h 374"/>
                  <a:gd name="T36" fmla="*/ 245 w 292"/>
                  <a:gd name="T37" fmla="*/ 356 h 374"/>
                  <a:gd name="T38" fmla="*/ 263 w 292"/>
                  <a:gd name="T39" fmla="*/ 364 h 374"/>
                  <a:gd name="T40" fmla="*/ 278 w 292"/>
                  <a:gd name="T41" fmla="*/ 372 h 374"/>
                  <a:gd name="T42" fmla="*/ 288 w 292"/>
                  <a:gd name="T43" fmla="*/ 373 h 374"/>
                  <a:gd name="T44" fmla="*/ 291 w 292"/>
                  <a:gd name="T45" fmla="*/ 368 h 374"/>
                  <a:gd name="T46" fmla="*/ 290 w 292"/>
                  <a:gd name="T47" fmla="*/ 360 h 374"/>
                  <a:gd name="T48" fmla="*/ 288 w 292"/>
                  <a:gd name="T49" fmla="*/ 352 h 374"/>
                  <a:gd name="T50" fmla="*/ 284 w 292"/>
                  <a:gd name="T51" fmla="*/ 336 h 374"/>
                  <a:gd name="T52" fmla="*/ 279 w 292"/>
                  <a:gd name="T53" fmla="*/ 316 h 374"/>
                  <a:gd name="T54" fmla="*/ 274 w 292"/>
                  <a:gd name="T55" fmla="*/ 297 h 374"/>
                  <a:gd name="T56" fmla="*/ 266 w 292"/>
                  <a:gd name="T57" fmla="*/ 275 h 374"/>
                  <a:gd name="T58" fmla="*/ 257 w 292"/>
                  <a:gd name="T59" fmla="*/ 251 h 374"/>
                  <a:gd name="T60" fmla="*/ 247 w 292"/>
                  <a:gd name="T61" fmla="*/ 232 h 374"/>
                  <a:gd name="T62" fmla="*/ 238 w 292"/>
                  <a:gd name="T63" fmla="*/ 216 h 374"/>
                  <a:gd name="T64" fmla="*/ 224 w 292"/>
                  <a:gd name="T65" fmla="*/ 195 h 374"/>
                  <a:gd name="T66" fmla="*/ 211 w 292"/>
                  <a:gd name="T67" fmla="*/ 176 h 374"/>
                  <a:gd name="T68" fmla="*/ 195 w 292"/>
                  <a:gd name="T69" fmla="*/ 156 h 374"/>
                  <a:gd name="T70" fmla="*/ 170 w 292"/>
                  <a:gd name="T71" fmla="*/ 130 h 374"/>
                  <a:gd name="T72" fmla="*/ 152 w 292"/>
                  <a:gd name="T73" fmla="*/ 112 h 374"/>
                  <a:gd name="T74" fmla="*/ 127 w 292"/>
                  <a:gd name="T75" fmla="*/ 87 h 374"/>
                  <a:gd name="T76" fmla="*/ 103 w 292"/>
                  <a:gd name="T77" fmla="*/ 69 h 374"/>
                  <a:gd name="T78" fmla="*/ 79 w 292"/>
                  <a:gd name="T79" fmla="*/ 50 h 374"/>
                  <a:gd name="T80" fmla="*/ 62 w 292"/>
                  <a:gd name="T81" fmla="*/ 37 h 374"/>
                  <a:gd name="T82" fmla="*/ 43 w 292"/>
                  <a:gd name="T83" fmla="*/ 23 h 374"/>
                  <a:gd name="T84" fmla="*/ 29 w 292"/>
                  <a:gd name="T85" fmla="*/ 13 h 374"/>
                  <a:gd name="T86" fmla="*/ 15 w 292"/>
                  <a:gd name="T87" fmla="*/ 4 h 374"/>
                  <a:gd name="T88" fmla="*/ 3 w 292"/>
                  <a:gd name="T8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2" h="374">
                    <a:moveTo>
                      <a:pt x="3" y="0"/>
                    </a:moveTo>
                    <a:lnTo>
                      <a:pt x="0" y="8"/>
                    </a:lnTo>
                    <a:lnTo>
                      <a:pt x="0" y="24"/>
                    </a:lnTo>
                    <a:lnTo>
                      <a:pt x="2" y="43"/>
                    </a:lnTo>
                    <a:lnTo>
                      <a:pt x="4" y="59"/>
                    </a:lnTo>
                    <a:lnTo>
                      <a:pt x="8" y="79"/>
                    </a:lnTo>
                    <a:lnTo>
                      <a:pt x="12" y="103"/>
                    </a:lnTo>
                    <a:lnTo>
                      <a:pt x="19" y="127"/>
                    </a:lnTo>
                    <a:lnTo>
                      <a:pt x="33" y="159"/>
                    </a:lnTo>
                    <a:lnTo>
                      <a:pt x="55" y="194"/>
                    </a:lnTo>
                    <a:lnTo>
                      <a:pt x="78" y="224"/>
                    </a:lnTo>
                    <a:lnTo>
                      <a:pt x="106" y="255"/>
                    </a:lnTo>
                    <a:lnTo>
                      <a:pt x="132" y="278"/>
                    </a:lnTo>
                    <a:lnTo>
                      <a:pt x="152" y="295"/>
                    </a:lnTo>
                    <a:lnTo>
                      <a:pt x="171" y="310"/>
                    </a:lnTo>
                    <a:lnTo>
                      <a:pt x="191" y="324"/>
                    </a:lnTo>
                    <a:lnTo>
                      <a:pt x="213" y="338"/>
                    </a:lnTo>
                    <a:lnTo>
                      <a:pt x="228" y="348"/>
                    </a:lnTo>
                    <a:lnTo>
                      <a:pt x="245" y="356"/>
                    </a:lnTo>
                    <a:lnTo>
                      <a:pt x="263" y="364"/>
                    </a:lnTo>
                    <a:lnTo>
                      <a:pt x="278" y="372"/>
                    </a:lnTo>
                    <a:lnTo>
                      <a:pt x="288" y="373"/>
                    </a:lnTo>
                    <a:lnTo>
                      <a:pt x="291" y="368"/>
                    </a:lnTo>
                    <a:lnTo>
                      <a:pt x="290" y="360"/>
                    </a:lnTo>
                    <a:lnTo>
                      <a:pt x="288" y="352"/>
                    </a:lnTo>
                    <a:lnTo>
                      <a:pt x="284" y="336"/>
                    </a:lnTo>
                    <a:lnTo>
                      <a:pt x="279" y="316"/>
                    </a:lnTo>
                    <a:lnTo>
                      <a:pt x="274" y="297"/>
                    </a:lnTo>
                    <a:lnTo>
                      <a:pt x="266" y="275"/>
                    </a:lnTo>
                    <a:lnTo>
                      <a:pt x="257" y="251"/>
                    </a:lnTo>
                    <a:lnTo>
                      <a:pt x="247" y="232"/>
                    </a:lnTo>
                    <a:lnTo>
                      <a:pt x="238" y="216"/>
                    </a:lnTo>
                    <a:lnTo>
                      <a:pt x="224" y="195"/>
                    </a:lnTo>
                    <a:lnTo>
                      <a:pt x="211" y="176"/>
                    </a:lnTo>
                    <a:lnTo>
                      <a:pt x="195" y="156"/>
                    </a:lnTo>
                    <a:lnTo>
                      <a:pt x="170" y="130"/>
                    </a:lnTo>
                    <a:lnTo>
                      <a:pt x="152" y="112"/>
                    </a:lnTo>
                    <a:lnTo>
                      <a:pt x="127" y="87"/>
                    </a:lnTo>
                    <a:lnTo>
                      <a:pt x="103" y="69"/>
                    </a:lnTo>
                    <a:lnTo>
                      <a:pt x="79" y="50"/>
                    </a:lnTo>
                    <a:lnTo>
                      <a:pt x="62" y="37"/>
                    </a:lnTo>
                    <a:lnTo>
                      <a:pt x="43" y="23"/>
                    </a:lnTo>
                    <a:lnTo>
                      <a:pt x="29" y="13"/>
                    </a:lnTo>
                    <a:lnTo>
                      <a:pt x="15" y="4"/>
                    </a:lnTo>
                    <a:lnTo>
                      <a:pt x="3"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79" name="Group 191"/>
            <p:cNvGrpSpPr>
              <a:grpSpLocks/>
            </p:cNvGrpSpPr>
            <p:nvPr/>
          </p:nvGrpSpPr>
          <p:grpSpPr bwMode="auto">
            <a:xfrm>
              <a:off x="767" y="3441"/>
              <a:ext cx="299" cy="246"/>
              <a:chOff x="767" y="3441"/>
              <a:chExt cx="299" cy="246"/>
            </a:xfrm>
          </p:grpSpPr>
          <p:sp>
            <p:nvSpPr>
              <p:cNvPr id="12477" name="Freeform 189"/>
              <p:cNvSpPr>
                <a:spLocks/>
              </p:cNvSpPr>
              <p:nvPr/>
            </p:nvSpPr>
            <p:spPr bwMode="auto">
              <a:xfrm>
                <a:off x="767" y="3441"/>
                <a:ext cx="287" cy="18"/>
              </a:xfrm>
              <a:custGeom>
                <a:avLst/>
                <a:gdLst>
                  <a:gd name="T0" fmla="*/ 0 w 287"/>
                  <a:gd name="T1" fmla="*/ 0 h 18"/>
                  <a:gd name="T2" fmla="*/ 286 w 287"/>
                  <a:gd name="T3" fmla="*/ 10 h 18"/>
                  <a:gd name="T4" fmla="*/ 284 w 287"/>
                  <a:gd name="T5" fmla="*/ 17 h 18"/>
                  <a:gd name="T6" fmla="*/ 1 w 287"/>
                  <a:gd name="T7" fmla="*/ 8 h 18"/>
                  <a:gd name="T8" fmla="*/ 0 w 287"/>
                  <a:gd name="T9" fmla="*/ 0 h 18"/>
                </a:gdLst>
                <a:ahLst/>
                <a:cxnLst>
                  <a:cxn ang="0">
                    <a:pos x="T0" y="T1"/>
                  </a:cxn>
                  <a:cxn ang="0">
                    <a:pos x="T2" y="T3"/>
                  </a:cxn>
                  <a:cxn ang="0">
                    <a:pos x="T4" y="T5"/>
                  </a:cxn>
                  <a:cxn ang="0">
                    <a:pos x="T6" y="T7"/>
                  </a:cxn>
                  <a:cxn ang="0">
                    <a:pos x="T8" y="T9"/>
                  </a:cxn>
                </a:cxnLst>
                <a:rect l="0" t="0" r="r" b="b"/>
                <a:pathLst>
                  <a:path w="287" h="18">
                    <a:moveTo>
                      <a:pt x="0" y="0"/>
                    </a:moveTo>
                    <a:lnTo>
                      <a:pt x="286" y="10"/>
                    </a:lnTo>
                    <a:lnTo>
                      <a:pt x="284" y="17"/>
                    </a:lnTo>
                    <a:lnTo>
                      <a:pt x="1" y="8"/>
                    </a:lnTo>
                    <a:lnTo>
                      <a:pt x="0" y="0"/>
                    </a:lnTo>
                  </a:path>
                </a:pathLst>
              </a:custGeom>
              <a:solidFill>
                <a:srgbClr val="DFD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78" name="Freeform 190"/>
              <p:cNvSpPr>
                <a:spLocks/>
              </p:cNvSpPr>
              <p:nvPr/>
            </p:nvSpPr>
            <p:spPr bwMode="auto">
              <a:xfrm>
                <a:off x="963" y="3491"/>
                <a:ext cx="103" cy="196"/>
              </a:xfrm>
              <a:custGeom>
                <a:avLst/>
                <a:gdLst>
                  <a:gd name="T0" fmla="*/ 90 w 103"/>
                  <a:gd name="T1" fmla="*/ 4 h 196"/>
                  <a:gd name="T2" fmla="*/ 0 w 103"/>
                  <a:gd name="T3" fmla="*/ 190 h 196"/>
                  <a:gd name="T4" fmla="*/ 9 w 103"/>
                  <a:gd name="T5" fmla="*/ 195 h 196"/>
                  <a:gd name="T6" fmla="*/ 102 w 103"/>
                  <a:gd name="T7" fmla="*/ 0 h 196"/>
                  <a:gd name="T8" fmla="*/ 90 w 103"/>
                  <a:gd name="T9" fmla="*/ 4 h 196"/>
                </a:gdLst>
                <a:ahLst/>
                <a:cxnLst>
                  <a:cxn ang="0">
                    <a:pos x="T0" y="T1"/>
                  </a:cxn>
                  <a:cxn ang="0">
                    <a:pos x="T2" y="T3"/>
                  </a:cxn>
                  <a:cxn ang="0">
                    <a:pos x="T4" y="T5"/>
                  </a:cxn>
                  <a:cxn ang="0">
                    <a:pos x="T6" y="T7"/>
                  </a:cxn>
                  <a:cxn ang="0">
                    <a:pos x="T8" y="T9"/>
                  </a:cxn>
                </a:cxnLst>
                <a:rect l="0" t="0" r="r" b="b"/>
                <a:pathLst>
                  <a:path w="103" h="196">
                    <a:moveTo>
                      <a:pt x="90" y="4"/>
                    </a:moveTo>
                    <a:lnTo>
                      <a:pt x="0" y="190"/>
                    </a:lnTo>
                    <a:lnTo>
                      <a:pt x="9" y="195"/>
                    </a:lnTo>
                    <a:lnTo>
                      <a:pt x="102" y="0"/>
                    </a:lnTo>
                    <a:lnTo>
                      <a:pt x="90" y="4"/>
                    </a:lnTo>
                  </a:path>
                </a:pathLst>
              </a:custGeom>
              <a:solidFill>
                <a:srgbClr val="DFD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485" name="Group 197"/>
            <p:cNvGrpSpPr>
              <a:grpSpLocks/>
            </p:cNvGrpSpPr>
            <p:nvPr/>
          </p:nvGrpSpPr>
          <p:grpSpPr bwMode="auto">
            <a:xfrm>
              <a:off x="999" y="3446"/>
              <a:ext cx="119" cy="61"/>
              <a:chOff x="999" y="3446"/>
              <a:chExt cx="119" cy="61"/>
            </a:xfrm>
          </p:grpSpPr>
          <p:sp>
            <p:nvSpPr>
              <p:cNvPr id="12480" name="Freeform 192"/>
              <p:cNvSpPr>
                <a:spLocks/>
              </p:cNvSpPr>
              <p:nvPr/>
            </p:nvSpPr>
            <p:spPr bwMode="auto">
              <a:xfrm>
                <a:off x="999" y="3453"/>
                <a:ext cx="84" cy="54"/>
              </a:xfrm>
              <a:custGeom>
                <a:avLst/>
                <a:gdLst>
                  <a:gd name="T0" fmla="*/ 62 w 84"/>
                  <a:gd name="T1" fmla="*/ 0 h 54"/>
                  <a:gd name="T2" fmla="*/ 3 w 84"/>
                  <a:gd name="T3" fmla="*/ 16 h 54"/>
                  <a:gd name="T4" fmla="*/ 1 w 84"/>
                  <a:gd name="T5" fmla="*/ 19 h 54"/>
                  <a:gd name="T6" fmla="*/ 0 w 84"/>
                  <a:gd name="T7" fmla="*/ 25 h 54"/>
                  <a:gd name="T8" fmla="*/ 0 w 84"/>
                  <a:gd name="T9" fmla="*/ 32 h 54"/>
                  <a:gd name="T10" fmla="*/ 1 w 84"/>
                  <a:gd name="T11" fmla="*/ 37 h 54"/>
                  <a:gd name="T12" fmla="*/ 5 w 84"/>
                  <a:gd name="T13" fmla="*/ 44 h 54"/>
                  <a:gd name="T14" fmla="*/ 11 w 84"/>
                  <a:gd name="T15" fmla="*/ 49 h 54"/>
                  <a:gd name="T16" fmla="*/ 19 w 84"/>
                  <a:gd name="T17" fmla="*/ 52 h 54"/>
                  <a:gd name="T18" fmla="*/ 23 w 84"/>
                  <a:gd name="T19" fmla="*/ 53 h 54"/>
                  <a:gd name="T20" fmla="*/ 28 w 84"/>
                  <a:gd name="T21" fmla="*/ 53 h 54"/>
                  <a:gd name="T22" fmla="*/ 83 w 84"/>
                  <a:gd name="T23" fmla="*/ 33 h 54"/>
                  <a:gd name="T24" fmla="*/ 73 w 84"/>
                  <a:gd name="T25" fmla="*/ 27 h 54"/>
                  <a:gd name="T26" fmla="*/ 67 w 84"/>
                  <a:gd name="T27" fmla="*/ 20 h 54"/>
                  <a:gd name="T28" fmla="*/ 62 w 84"/>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54">
                    <a:moveTo>
                      <a:pt x="62" y="0"/>
                    </a:moveTo>
                    <a:lnTo>
                      <a:pt x="3" y="16"/>
                    </a:lnTo>
                    <a:lnTo>
                      <a:pt x="1" y="19"/>
                    </a:lnTo>
                    <a:lnTo>
                      <a:pt x="0" y="25"/>
                    </a:lnTo>
                    <a:lnTo>
                      <a:pt x="0" y="32"/>
                    </a:lnTo>
                    <a:lnTo>
                      <a:pt x="1" y="37"/>
                    </a:lnTo>
                    <a:lnTo>
                      <a:pt x="5" y="44"/>
                    </a:lnTo>
                    <a:lnTo>
                      <a:pt x="11" y="49"/>
                    </a:lnTo>
                    <a:lnTo>
                      <a:pt x="19" y="52"/>
                    </a:lnTo>
                    <a:lnTo>
                      <a:pt x="23" y="53"/>
                    </a:lnTo>
                    <a:lnTo>
                      <a:pt x="28" y="53"/>
                    </a:lnTo>
                    <a:lnTo>
                      <a:pt x="83" y="33"/>
                    </a:lnTo>
                    <a:lnTo>
                      <a:pt x="73" y="27"/>
                    </a:lnTo>
                    <a:lnTo>
                      <a:pt x="67" y="20"/>
                    </a:lnTo>
                    <a:lnTo>
                      <a:pt x="62" y="0"/>
                    </a:lnTo>
                  </a:path>
                </a:pathLst>
              </a:custGeom>
              <a:solidFill>
                <a:srgbClr val="BFBFD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81" name="Freeform 193"/>
              <p:cNvSpPr>
                <a:spLocks/>
              </p:cNvSpPr>
              <p:nvPr/>
            </p:nvSpPr>
            <p:spPr bwMode="auto">
              <a:xfrm>
                <a:off x="1047" y="3446"/>
                <a:ext cx="48" cy="51"/>
              </a:xfrm>
              <a:custGeom>
                <a:avLst/>
                <a:gdLst>
                  <a:gd name="T0" fmla="*/ 28 w 48"/>
                  <a:gd name="T1" fmla="*/ 7 h 51"/>
                  <a:gd name="T2" fmla="*/ 25 w 48"/>
                  <a:gd name="T3" fmla="*/ 4 h 51"/>
                  <a:gd name="T4" fmla="*/ 21 w 48"/>
                  <a:gd name="T5" fmla="*/ 2 h 51"/>
                  <a:gd name="T6" fmla="*/ 12 w 48"/>
                  <a:gd name="T7" fmla="*/ 0 h 51"/>
                  <a:gd name="T8" fmla="*/ 8 w 48"/>
                  <a:gd name="T9" fmla="*/ 1 h 51"/>
                  <a:gd name="T10" fmla="*/ 4 w 48"/>
                  <a:gd name="T11" fmla="*/ 3 h 51"/>
                  <a:gd name="T12" fmla="*/ 2 w 48"/>
                  <a:gd name="T13" fmla="*/ 7 h 51"/>
                  <a:gd name="T14" fmla="*/ 0 w 48"/>
                  <a:gd name="T15" fmla="*/ 13 h 51"/>
                  <a:gd name="T16" fmla="*/ 1 w 48"/>
                  <a:gd name="T17" fmla="*/ 17 h 51"/>
                  <a:gd name="T18" fmla="*/ 1 w 48"/>
                  <a:gd name="T19" fmla="*/ 21 h 51"/>
                  <a:gd name="T20" fmla="*/ 3 w 48"/>
                  <a:gd name="T21" fmla="*/ 28 h 51"/>
                  <a:gd name="T22" fmla="*/ 7 w 48"/>
                  <a:gd name="T23" fmla="*/ 34 h 51"/>
                  <a:gd name="T24" fmla="*/ 11 w 48"/>
                  <a:gd name="T25" fmla="*/ 38 h 51"/>
                  <a:gd name="T26" fmla="*/ 15 w 48"/>
                  <a:gd name="T27" fmla="*/ 43 h 51"/>
                  <a:gd name="T28" fmla="*/ 20 w 48"/>
                  <a:gd name="T29" fmla="*/ 46 h 51"/>
                  <a:gd name="T30" fmla="*/ 26 w 48"/>
                  <a:gd name="T31" fmla="*/ 48 h 51"/>
                  <a:gd name="T32" fmla="*/ 33 w 48"/>
                  <a:gd name="T33" fmla="*/ 50 h 51"/>
                  <a:gd name="T34" fmla="*/ 39 w 48"/>
                  <a:gd name="T35" fmla="*/ 50 h 51"/>
                  <a:gd name="T36" fmla="*/ 44 w 48"/>
                  <a:gd name="T37" fmla="*/ 48 h 51"/>
                  <a:gd name="T38" fmla="*/ 46 w 48"/>
                  <a:gd name="T39" fmla="*/ 44 h 51"/>
                  <a:gd name="T40" fmla="*/ 47 w 48"/>
                  <a:gd name="T41" fmla="*/ 38 h 51"/>
                  <a:gd name="T42" fmla="*/ 45 w 48"/>
                  <a:gd name="T43" fmla="*/ 32 h 51"/>
                  <a:gd name="T44" fmla="*/ 42 w 48"/>
                  <a:gd name="T45" fmla="*/ 24 h 51"/>
                  <a:gd name="T46" fmla="*/ 33 w 48"/>
                  <a:gd name="T47" fmla="*/ 13 h 51"/>
                  <a:gd name="T48" fmla="*/ 28 w 48"/>
                  <a:gd name="T4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51">
                    <a:moveTo>
                      <a:pt x="28" y="7"/>
                    </a:moveTo>
                    <a:lnTo>
                      <a:pt x="25" y="4"/>
                    </a:lnTo>
                    <a:lnTo>
                      <a:pt x="21" y="2"/>
                    </a:lnTo>
                    <a:lnTo>
                      <a:pt x="12" y="0"/>
                    </a:lnTo>
                    <a:lnTo>
                      <a:pt x="8" y="1"/>
                    </a:lnTo>
                    <a:lnTo>
                      <a:pt x="4" y="3"/>
                    </a:lnTo>
                    <a:lnTo>
                      <a:pt x="2" y="7"/>
                    </a:lnTo>
                    <a:lnTo>
                      <a:pt x="0" y="13"/>
                    </a:lnTo>
                    <a:lnTo>
                      <a:pt x="1" y="17"/>
                    </a:lnTo>
                    <a:lnTo>
                      <a:pt x="1" y="21"/>
                    </a:lnTo>
                    <a:lnTo>
                      <a:pt x="3" y="28"/>
                    </a:lnTo>
                    <a:lnTo>
                      <a:pt x="7" y="34"/>
                    </a:lnTo>
                    <a:lnTo>
                      <a:pt x="11" y="38"/>
                    </a:lnTo>
                    <a:lnTo>
                      <a:pt x="15" y="43"/>
                    </a:lnTo>
                    <a:lnTo>
                      <a:pt x="20" y="46"/>
                    </a:lnTo>
                    <a:lnTo>
                      <a:pt x="26" y="48"/>
                    </a:lnTo>
                    <a:lnTo>
                      <a:pt x="33" y="50"/>
                    </a:lnTo>
                    <a:lnTo>
                      <a:pt x="39" y="50"/>
                    </a:lnTo>
                    <a:lnTo>
                      <a:pt x="44" y="48"/>
                    </a:lnTo>
                    <a:lnTo>
                      <a:pt x="46" y="44"/>
                    </a:lnTo>
                    <a:lnTo>
                      <a:pt x="47" y="38"/>
                    </a:lnTo>
                    <a:lnTo>
                      <a:pt x="45" y="32"/>
                    </a:lnTo>
                    <a:lnTo>
                      <a:pt x="42" y="24"/>
                    </a:lnTo>
                    <a:lnTo>
                      <a:pt x="33" y="13"/>
                    </a:lnTo>
                    <a:lnTo>
                      <a:pt x="28" y="7"/>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82" name="Freeform 194"/>
              <p:cNvSpPr>
                <a:spLocks/>
              </p:cNvSpPr>
              <p:nvPr/>
            </p:nvSpPr>
            <p:spPr bwMode="auto">
              <a:xfrm>
                <a:off x="1060" y="3449"/>
                <a:ext cx="58" cy="36"/>
              </a:xfrm>
              <a:custGeom>
                <a:avLst/>
                <a:gdLst>
                  <a:gd name="T0" fmla="*/ 4 w 58"/>
                  <a:gd name="T1" fmla="*/ 8 h 36"/>
                  <a:gd name="T2" fmla="*/ 40 w 58"/>
                  <a:gd name="T3" fmla="*/ 1 h 36"/>
                  <a:gd name="T4" fmla="*/ 49 w 58"/>
                  <a:gd name="T5" fmla="*/ 0 h 36"/>
                  <a:gd name="T6" fmla="*/ 55 w 58"/>
                  <a:gd name="T7" fmla="*/ 1 h 36"/>
                  <a:gd name="T8" fmla="*/ 57 w 58"/>
                  <a:gd name="T9" fmla="*/ 2 h 36"/>
                  <a:gd name="T10" fmla="*/ 57 w 58"/>
                  <a:gd name="T11" fmla="*/ 6 h 36"/>
                  <a:gd name="T12" fmla="*/ 55 w 58"/>
                  <a:gd name="T13" fmla="*/ 12 h 36"/>
                  <a:gd name="T14" fmla="*/ 22 w 58"/>
                  <a:gd name="T15" fmla="*/ 35 h 36"/>
                  <a:gd name="T16" fmla="*/ 17 w 58"/>
                  <a:gd name="T17" fmla="*/ 35 h 36"/>
                  <a:gd name="T18" fmla="*/ 11 w 58"/>
                  <a:gd name="T19" fmla="*/ 34 h 36"/>
                  <a:gd name="T20" fmla="*/ 8 w 58"/>
                  <a:gd name="T21" fmla="*/ 31 h 36"/>
                  <a:gd name="T22" fmla="*/ 3 w 58"/>
                  <a:gd name="T23" fmla="*/ 26 h 36"/>
                  <a:gd name="T24" fmla="*/ 1 w 58"/>
                  <a:gd name="T25" fmla="*/ 21 h 36"/>
                  <a:gd name="T26" fmla="*/ 0 w 58"/>
                  <a:gd name="T27" fmla="*/ 16 h 36"/>
                  <a:gd name="T28" fmla="*/ 2 w 58"/>
                  <a:gd name="T29" fmla="*/ 11 h 36"/>
                  <a:gd name="T30" fmla="*/ 4 w 58"/>
                  <a:gd name="T31"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36">
                    <a:moveTo>
                      <a:pt x="4" y="8"/>
                    </a:moveTo>
                    <a:lnTo>
                      <a:pt x="40" y="1"/>
                    </a:lnTo>
                    <a:lnTo>
                      <a:pt x="49" y="0"/>
                    </a:lnTo>
                    <a:lnTo>
                      <a:pt x="55" y="1"/>
                    </a:lnTo>
                    <a:lnTo>
                      <a:pt x="57" y="2"/>
                    </a:lnTo>
                    <a:lnTo>
                      <a:pt x="57" y="6"/>
                    </a:lnTo>
                    <a:lnTo>
                      <a:pt x="55" y="12"/>
                    </a:lnTo>
                    <a:lnTo>
                      <a:pt x="22" y="35"/>
                    </a:lnTo>
                    <a:lnTo>
                      <a:pt x="17" y="35"/>
                    </a:lnTo>
                    <a:lnTo>
                      <a:pt x="11" y="34"/>
                    </a:lnTo>
                    <a:lnTo>
                      <a:pt x="8" y="31"/>
                    </a:lnTo>
                    <a:lnTo>
                      <a:pt x="3" y="26"/>
                    </a:lnTo>
                    <a:lnTo>
                      <a:pt x="1" y="21"/>
                    </a:lnTo>
                    <a:lnTo>
                      <a:pt x="0" y="16"/>
                    </a:lnTo>
                    <a:lnTo>
                      <a:pt x="2" y="11"/>
                    </a:lnTo>
                    <a:lnTo>
                      <a:pt x="4" y="8"/>
                    </a:lnTo>
                  </a:path>
                </a:pathLst>
              </a:custGeom>
              <a:solidFill>
                <a:srgbClr val="9F9FB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83" name="Freeform 195"/>
              <p:cNvSpPr>
                <a:spLocks/>
              </p:cNvSpPr>
              <p:nvPr/>
            </p:nvSpPr>
            <p:spPr bwMode="auto">
              <a:xfrm>
                <a:off x="1016" y="3466"/>
                <a:ext cx="26" cy="37"/>
              </a:xfrm>
              <a:custGeom>
                <a:avLst/>
                <a:gdLst>
                  <a:gd name="T0" fmla="*/ 2 w 26"/>
                  <a:gd name="T1" fmla="*/ 0 h 37"/>
                  <a:gd name="T2" fmla="*/ 0 w 26"/>
                  <a:gd name="T3" fmla="*/ 6 h 37"/>
                  <a:gd name="T4" fmla="*/ 0 w 26"/>
                  <a:gd name="T5" fmla="*/ 11 h 37"/>
                  <a:gd name="T6" fmla="*/ 2 w 26"/>
                  <a:gd name="T7" fmla="*/ 17 h 37"/>
                  <a:gd name="T8" fmla="*/ 4 w 26"/>
                  <a:gd name="T9" fmla="*/ 23 h 37"/>
                  <a:gd name="T10" fmla="*/ 9 w 26"/>
                  <a:gd name="T11" fmla="*/ 28 h 37"/>
                  <a:gd name="T12" fmla="*/ 14 w 26"/>
                  <a:gd name="T13" fmla="*/ 31 h 37"/>
                  <a:gd name="T14" fmla="*/ 17 w 26"/>
                  <a:gd name="T15" fmla="*/ 33 h 37"/>
                  <a:gd name="T16" fmla="*/ 21 w 26"/>
                  <a:gd name="T17" fmla="*/ 35 h 37"/>
                  <a:gd name="T18" fmla="*/ 25 w 26"/>
                  <a:gd name="T19"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 y="0"/>
                    </a:moveTo>
                    <a:lnTo>
                      <a:pt x="0" y="6"/>
                    </a:lnTo>
                    <a:lnTo>
                      <a:pt x="0" y="11"/>
                    </a:lnTo>
                    <a:lnTo>
                      <a:pt x="2" y="17"/>
                    </a:lnTo>
                    <a:lnTo>
                      <a:pt x="4" y="23"/>
                    </a:lnTo>
                    <a:lnTo>
                      <a:pt x="9" y="28"/>
                    </a:lnTo>
                    <a:lnTo>
                      <a:pt x="14" y="31"/>
                    </a:lnTo>
                    <a:lnTo>
                      <a:pt x="17" y="33"/>
                    </a:lnTo>
                    <a:lnTo>
                      <a:pt x="21" y="35"/>
                    </a:lnTo>
                    <a:lnTo>
                      <a:pt x="25" y="3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84" name="Freeform 196"/>
              <p:cNvSpPr>
                <a:spLocks/>
              </p:cNvSpPr>
              <p:nvPr/>
            </p:nvSpPr>
            <p:spPr bwMode="auto">
              <a:xfrm>
                <a:off x="1032" y="3461"/>
                <a:ext cx="25" cy="37"/>
              </a:xfrm>
              <a:custGeom>
                <a:avLst/>
                <a:gdLst>
                  <a:gd name="T0" fmla="*/ 1 w 25"/>
                  <a:gd name="T1" fmla="*/ 0 h 37"/>
                  <a:gd name="T2" fmla="*/ 0 w 25"/>
                  <a:gd name="T3" fmla="*/ 6 h 37"/>
                  <a:gd name="T4" fmla="*/ 0 w 25"/>
                  <a:gd name="T5" fmla="*/ 11 h 37"/>
                  <a:gd name="T6" fmla="*/ 1 w 25"/>
                  <a:gd name="T7" fmla="*/ 18 h 37"/>
                  <a:gd name="T8" fmla="*/ 3 w 25"/>
                  <a:gd name="T9" fmla="*/ 23 h 37"/>
                  <a:gd name="T10" fmla="*/ 9 w 25"/>
                  <a:gd name="T11" fmla="*/ 28 h 37"/>
                  <a:gd name="T12" fmla="*/ 13 w 25"/>
                  <a:gd name="T13" fmla="*/ 32 h 37"/>
                  <a:gd name="T14" fmla="*/ 17 w 25"/>
                  <a:gd name="T15" fmla="*/ 33 h 37"/>
                  <a:gd name="T16" fmla="*/ 20 w 25"/>
                  <a:gd name="T17" fmla="*/ 35 h 37"/>
                  <a:gd name="T18" fmla="*/ 24 w 25"/>
                  <a:gd name="T19"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7">
                    <a:moveTo>
                      <a:pt x="1" y="0"/>
                    </a:moveTo>
                    <a:lnTo>
                      <a:pt x="0" y="6"/>
                    </a:lnTo>
                    <a:lnTo>
                      <a:pt x="0" y="11"/>
                    </a:lnTo>
                    <a:lnTo>
                      <a:pt x="1" y="18"/>
                    </a:lnTo>
                    <a:lnTo>
                      <a:pt x="3" y="23"/>
                    </a:lnTo>
                    <a:lnTo>
                      <a:pt x="9" y="28"/>
                    </a:lnTo>
                    <a:lnTo>
                      <a:pt x="13" y="32"/>
                    </a:lnTo>
                    <a:lnTo>
                      <a:pt x="17" y="33"/>
                    </a:lnTo>
                    <a:lnTo>
                      <a:pt x="20" y="35"/>
                    </a:lnTo>
                    <a:lnTo>
                      <a:pt x="24" y="3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2489" name="Group 201"/>
          <p:cNvGrpSpPr>
            <a:grpSpLocks/>
          </p:cNvGrpSpPr>
          <p:nvPr/>
        </p:nvGrpSpPr>
        <p:grpSpPr bwMode="auto">
          <a:xfrm>
            <a:off x="2043113" y="5500688"/>
            <a:ext cx="5029200" cy="542925"/>
            <a:chOff x="1287" y="3465"/>
            <a:chExt cx="3168" cy="342"/>
          </a:xfrm>
        </p:grpSpPr>
        <p:sp>
          <p:nvSpPr>
            <p:cNvPr id="12487" name="AutoShape 199"/>
            <p:cNvSpPr>
              <a:spLocks noChangeArrowheads="1"/>
            </p:cNvSpPr>
            <p:nvPr/>
          </p:nvSpPr>
          <p:spPr bwMode="auto">
            <a:xfrm flipH="1">
              <a:off x="1287" y="3465"/>
              <a:ext cx="1593" cy="342"/>
            </a:xfrm>
            <a:prstGeom prst="rightArrow">
              <a:avLst>
                <a:gd name="adj1" fmla="val 75000"/>
                <a:gd name="adj2" fmla="val 232916"/>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88" name="AutoShape 200"/>
            <p:cNvSpPr>
              <a:spLocks noChangeArrowheads="1"/>
            </p:cNvSpPr>
            <p:nvPr/>
          </p:nvSpPr>
          <p:spPr bwMode="auto">
            <a:xfrm>
              <a:off x="2880" y="3465"/>
              <a:ext cx="1575" cy="342"/>
            </a:xfrm>
            <a:prstGeom prst="rightArrow">
              <a:avLst>
                <a:gd name="adj1" fmla="val 75000"/>
                <a:gd name="adj2" fmla="val 230284"/>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90" name="Rectangle 202"/>
          <p:cNvSpPr>
            <a:spLocks noChangeArrowheads="1"/>
          </p:cNvSpPr>
          <p:nvPr/>
        </p:nvSpPr>
        <p:spPr bwMode="auto">
          <a:xfrm>
            <a:off x="3062288" y="5591175"/>
            <a:ext cx="2987675"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000">
                <a:solidFill>
                  <a:schemeClr val="accent1"/>
                </a:solidFill>
              </a:rPr>
              <a:t>Electromagnetic waves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2"/>
          <p:cNvSpPr>
            <a:spLocks noGrp="1"/>
          </p:cNvSpPr>
          <p:nvPr>
            <p:ph type="sldNum" sz="quarter" idx="10"/>
          </p:nvPr>
        </p:nvSpPr>
        <p:spPr/>
        <p:txBody>
          <a:bodyPr/>
          <a:lstStyle/>
          <a:p>
            <a:fld id="{FA6729A2-1F11-4296-98DE-70D4AD1C291B}" type="slidenum">
              <a:rPr lang="en-US" altLang="en-US"/>
              <a:pPr/>
              <a:t>7</a:t>
            </a:fld>
            <a:endParaRPr lang="en-US" altLang="en-US"/>
          </a:p>
        </p:txBody>
      </p:sp>
      <p:sp>
        <p:nvSpPr>
          <p:cNvPr id="14338" name="Rectangle 2"/>
          <p:cNvSpPr>
            <a:spLocks noGrp="1" noChangeArrowheads="1"/>
          </p:cNvSpPr>
          <p:nvPr>
            <p:ph type="title"/>
          </p:nvPr>
        </p:nvSpPr>
        <p:spPr>
          <a:xfrm>
            <a:off x="1274763" y="185738"/>
            <a:ext cx="6489700" cy="708025"/>
          </a:xfrm>
          <a:noFill/>
          <a:ln/>
        </p:spPr>
        <p:txBody>
          <a:bodyPr/>
          <a:lstStyle/>
          <a:p>
            <a:r>
              <a:rPr lang="en-US" altLang="en-US" sz="4400"/>
              <a:t>Layered Model Definitions</a:t>
            </a:r>
          </a:p>
        </p:txBody>
      </p:sp>
      <p:sp>
        <p:nvSpPr>
          <p:cNvPr id="14339" name="Rectangle 3"/>
          <p:cNvSpPr>
            <a:spLocks noChangeArrowheads="1"/>
          </p:cNvSpPr>
          <p:nvPr/>
        </p:nvSpPr>
        <p:spPr bwMode="auto">
          <a:xfrm>
            <a:off x="560388" y="1970088"/>
            <a:ext cx="1865312" cy="7461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a:solidFill>
                  <a:schemeClr val="accent1"/>
                </a:solidFill>
              </a:rPr>
              <a:t>Level (n+1) </a:t>
            </a:r>
          </a:p>
          <a:p>
            <a:pPr algn="ctr"/>
            <a:r>
              <a:rPr lang="en-US" altLang="en-US" sz="2400">
                <a:solidFill>
                  <a:schemeClr val="accent1"/>
                </a:solidFill>
              </a:rPr>
              <a:t>entity</a:t>
            </a:r>
          </a:p>
        </p:txBody>
      </p:sp>
      <p:sp>
        <p:nvSpPr>
          <p:cNvPr id="14340" name="Rectangle 4"/>
          <p:cNvSpPr>
            <a:spLocks noChangeArrowheads="1"/>
          </p:cNvSpPr>
          <p:nvPr/>
        </p:nvSpPr>
        <p:spPr bwMode="auto">
          <a:xfrm>
            <a:off x="6691313" y="1944688"/>
            <a:ext cx="1865312" cy="7461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a:solidFill>
                  <a:schemeClr val="accent1"/>
                </a:solidFill>
              </a:rPr>
              <a:t>Level (n+1) </a:t>
            </a:r>
          </a:p>
          <a:p>
            <a:pPr algn="ctr"/>
            <a:r>
              <a:rPr lang="en-US" altLang="en-US" sz="2400">
                <a:solidFill>
                  <a:schemeClr val="accent1"/>
                </a:solidFill>
              </a:rPr>
              <a:t>entity</a:t>
            </a:r>
          </a:p>
        </p:txBody>
      </p:sp>
      <p:sp>
        <p:nvSpPr>
          <p:cNvPr id="14341" name="Rectangle 5"/>
          <p:cNvSpPr>
            <a:spLocks noChangeArrowheads="1"/>
          </p:cNvSpPr>
          <p:nvPr/>
        </p:nvSpPr>
        <p:spPr bwMode="auto">
          <a:xfrm>
            <a:off x="558800" y="3582988"/>
            <a:ext cx="1876425" cy="7461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Level (n) </a:t>
            </a:r>
          </a:p>
          <a:p>
            <a:pPr algn="ctr"/>
            <a:r>
              <a:rPr lang="en-US" altLang="en-US" sz="2400">
                <a:solidFill>
                  <a:schemeClr val="accent1"/>
                </a:solidFill>
              </a:rPr>
              <a:t>entity</a:t>
            </a:r>
          </a:p>
        </p:txBody>
      </p:sp>
      <p:sp>
        <p:nvSpPr>
          <p:cNvPr id="14342" name="Rectangle 6"/>
          <p:cNvSpPr>
            <a:spLocks noChangeArrowheads="1"/>
          </p:cNvSpPr>
          <p:nvPr/>
        </p:nvSpPr>
        <p:spPr bwMode="auto">
          <a:xfrm>
            <a:off x="6680200" y="3576638"/>
            <a:ext cx="1876425" cy="7461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Level (n) </a:t>
            </a:r>
          </a:p>
          <a:p>
            <a:pPr algn="ctr"/>
            <a:r>
              <a:rPr lang="en-US" altLang="en-US" sz="2400">
                <a:solidFill>
                  <a:schemeClr val="accent1"/>
                </a:solidFill>
              </a:rPr>
              <a:t>entity</a:t>
            </a:r>
          </a:p>
        </p:txBody>
      </p:sp>
      <p:sp>
        <p:nvSpPr>
          <p:cNvPr id="14343" name="Rectangle 7"/>
          <p:cNvSpPr>
            <a:spLocks noChangeArrowheads="1"/>
          </p:cNvSpPr>
          <p:nvPr/>
        </p:nvSpPr>
        <p:spPr bwMode="auto">
          <a:xfrm>
            <a:off x="558800" y="5138738"/>
            <a:ext cx="7997825" cy="1074737"/>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p>
          <a:p>
            <a:pPr algn="ctr"/>
            <a:r>
              <a:rPr lang="en-US" altLang="en-US" sz="2400"/>
              <a:t>Level (n-1) Service Provider</a:t>
            </a:r>
          </a:p>
          <a:p>
            <a:pPr algn="ctr" latinLnBrk="1"/>
            <a:endParaRPr lang="en-US" altLang="en-US" sz="2400"/>
          </a:p>
        </p:txBody>
      </p:sp>
      <p:sp>
        <p:nvSpPr>
          <p:cNvPr id="14344" name="Rectangle 8"/>
          <p:cNvSpPr>
            <a:spLocks noChangeArrowheads="1"/>
          </p:cNvSpPr>
          <p:nvPr/>
        </p:nvSpPr>
        <p:spPr bwMode="auto">
          <a:xfrm>
            <a:off x="3341688" y="3094038"/>
            <a:ext cx="2347912" cy="5302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solidFill>
                  <a:srgbClr val="00FF00"/>
                </a:solidFill>
              </a:rPr>
              <a:t>Level n</a:t>
            </a:r>
          </a:p>
          <a:p>
            <a:pPr algn="ctr"/>
            <a:r>
              <a:rPr lang="en-US" altLang="en-US" sz="1600">
                <a:solidFill>
                  <a:srgbClr val="00FF00"/>
                </a:solidFill>
              </a:rPr>
              <a:t>Service Access Points</a:t>
            </a:r>
          </a:p>
        </p:txBody>
      </p:sp>
      <p:sp>
        <p:nvSpPr>
          <p:cNvPr id="14345" name="AutoShape 9"/>
          <p:cNvSpPr>
            <a:spLocks noChangeArrowheads="1"/>
          </p:cNvSpPr>
          <p:nvPr/>
        </p:nvSpPr>
        <p:spPr bwMode="auto">
          <a:xfrm>
            <a:off x="7535863" y="3392488"/>
            <a:ext cx="165100" cy="176212"/>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6" name="Line 10"/>
          <p:cNvSpPr>
            <a:spLocks noChangeShapeType="1"/>
          </p:cNvSpPr>
          <p:nvPr/>
        </p:nvSpPr>
        <p:spPr bwMode="auto">
          <a:xfrm flipV="1">
            <a:off x="1593850" y="3352800"/>
            <a:ext cx="1738313" cy="14605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7" name="Line 11"/>
          <p:cNvSpPr>
            <a:spLocks noChangeShapeType="1"/>
          </p:cNvSpPr>
          <p:nvPr/>
        </p:nvSpPr>
        <p:spPr bwMode="auto">
          <a:xfrm flipH="1" flipV="1">
            <a:off x="5770563" y="3340100"/>
            <a:ext cx="1854200" cy="15875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8" name="AutoShape 12"/>
          <p:cNvSpPr>
            <a:spLocks noChangeArrowheads="1"/>
          </p:cNvSpPr>
          <p:nvPr/>
        </p:nvSpPr>
        <p:spPr bwMode="auto">
          <a:xfrm>
            <a:off x="1414463" y="3392488"/>
            <a:ext cx="165100" cy="176212"/>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 name="Rectangle 13"/>
          <p:cNvSpPr>
            <a:spLocks noChangeArrowheads="1"/>
          </p:cNvSpPr>
          <p:nvPr/>
        </p:nvSpPr>
        <p:spPr bwMode="auto">
          <a:xfrm>
            <a:off x="3582988" y="4503738"/>
            <a:ext cx="1974850" cy="3095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solidFill>
                  <a:srgbClr val="F57B49"/>
                </a:solidFill>
              </a:rPr>
              <a:t>Level n Addresses</a:t>
            </a:r>
          </a:p>
        </p:txBody>
      </p:sp>
      <p:sp>
        <p:nvSpPr>
          <p:cNvPr id="14350" name="AutoShape 14"/>
          <p:cNvSpPr>
            <a:spLocks noChangeArrowheads="1"/>
          </p:cNvSpPr>
          <p:nvPr/>
        </p:nvSpPr>
        <p:spPr bwMode="auto">
          <a:xfrm>
            <a:off x="7535863" y="4330700"/>
            <a:ext cx="165100" cy="176213"/>
          </a:xfrm>
          <a:prstGeom prst="star16">
            <a:avLst>
              <a:gd name="adj" fmla="val 37500"/>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1" name="Line 15"/>
          <p:cNvSpPr>
            <a:spLocks noChangeShapeType="1"/>
          </p:cNvSpPr>
          <p:nvPr/>
        </p:nvSpPr>
        <p:spPr bwMode="auto">
          <a:xfrm>
            <a:off x="1593850" y="4438650"/>
            <a:ext cx="1751013" cy="196850"/>
          </a:xfrm>
          <a:prstGeom prst="line">
            <a:avLst/>
          </a:prstGeom>
          <a:noFill/>
          <a:ln w="127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2" name="Line 16"/>
          <p:cNvSpPr>
            <a:spLocks noChangeShapeType="1"/>
          </p:cNvSpPr>
          <p:nvPr/>
        </p:nvSpPr>
        <p:spPr bwMode="auto">
          <a:xfrm flipH="1">
            <a:off x="5757863" y="4451350"/>
            <a:ext cx="1792287" cy="184150"/>
          </a:xfrm>
          <a:prstGeom prst="line">
            <a:avLst/>
          </a:prstGeom>
          <a:noFill/>
          <a:ln w="127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3" name="AutoShape 17"/>
          <p:cNvSpPr>
            <a:spLocks noChangeArrowheads="1"/>
          </p:cNvSpPr>
          <p:nvPr/>
        </p:nvSpPr>
        <p:spPr bwMode="auto">
          <a:xfrm>
            <a:off x="1414463" y="4330700"/>
            <a:ext cx="165100" cy="176213"/>
          </a:xfrm>
          <a:prstGeom prst="star16">
            <a:avLst>
              <a:gd name="adj" fmla="val 37500"/>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4" name="Line 18"/>
          <p:cNvSpPr>
            <a:spLocks noChangeShapeType="1"/>
          </p:cNvSpPr>
          <p:nvPr/>
        </p:nvSpPr>
        <p:spPr bwMode="auto">
          <a:xfrm>
            <a:off x="2432050" y="2324100"/>
            <a:ext cx="42545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5" name="Rectangle 19"/>
          <p:cNvSpPr>
            <a:spLocks noChangeArrowheads="1"/>
          </p:cNvSpPr>
          <p:nvPr/>
        </p:nvSpPr>
        <p:spPr bwMode="auto">
          <a:xfrm>
            <a:off x="2679700" y="2127250"/>
            <a:ext cx="3781425" cy="4937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ct val="55000"/>
              </a:lnSpc>
            </a:pPr>
            <a:r>
              <a:rPr lang="en-US" altLang="en-US" sz="1600">
                <a:solidFill>
                  <a:schemeClr val="tx2"/>
                </a:solidFill>
              </a:rPr>
              <a:t>Virtual level n+1 communication path</a:t>
            </a:r>
          </a:p>
          <a:p>
            <a:pPr algn="ctr">
              <a:lnSpc>
                <a:spcPct val="55000"/>
              </a:lnSpc>
            </a:pPr>
            <a:endParaRPr lang="en-US" altLang="en-US" sz="1600">
              <a:solidFill>
                <a:schemeClr val="tx2"/>
              </a:solidFill>
            </a:endParaRPr>
          </a:p>
          <a:p>
            <a:pPr algn="ctr">
              <a:lnSpc>
                <a:spcPct val="55000"/>
              </a:lnSpc>
            </a:pPr>
            <a:r>
              <a:rPr lang="en-US" altLang="en-US" sz="1600">
                <a:solidFill>
                  <a:schemeClr val="tx2"/>
                </a:solidFill>
              </a:rPr>
              <a:t>using a level n+1 protocol</a:t>
            </a:r>
          </a:p>
        </p:txBody>
      </p:sp>
      <p:sp>
        <p:nvSpPr>
          <p:cNvPr id="14356" name="Line 20"/>
          <p:cNvSpPr>
            <a:spLocks noChangeShapeType="1"/>
          </p:cNvSpPr>
          <p:nvPr/>
        </p:nvSpPr>
        <p:spPr bwMode="auto">
          <a:xfrm flipV="1">
            <a:off x="1498600" y="2692400"/>
            <a:ext cx="0" cy="736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7" name="Line 21"/>
          <p:cNvSpPr>
            <a:spLocks noChangeShapeType="1"/>
          </p:cNvSpPr>
          <p:nvPr/>
        </p:nvSpPr>
        <p:spPr bwMode="auto">
          <a:xfrm>
            <a:off x="1498600" y="4533900"/>
            <a:ext cx="0" cy="5842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8" name="Line 22"/>
          <p:cNvSpPr>
            <a:spLocks noChangeShapeType="1"/>
          </p:cNvSpPr>
          <p:nvPr/>
        </p:nvSpPr>
        <p:spPr bwMode="auto">
          <a:xfrm flipV="1">
            <a:off x="7613650" y="2667000"/>
            <a:ext cx="0" cy="7493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9" name="Line 23"/>
          <p:cNvSpPr>
            <a:spLocks noChangeShapeType="1"/>
          </p:cNvSpPr>
          <p:nvPr/>
        </p:nvSpPr>
        <p:spPr bwMode="auto">
          <a:xfrm>
            <a:off x="7613650" y="4521200"/>
            <a:ext cx="0" cy="609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0" name="Line 24"/>
          <p:cNvSpPr>
            <a:spLocks noChangeShapeType="1"/>
          </p:cNvSpPr>
          <p:nvPr/>
        </p:nvSpPr>
        <p:spPr bwMode="auto">
          <a:xfrm>
            <a:off x="2444750" y="3949700"/>
            <a:ext cx="42291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1" name="Rectangle 25"/>
          <p:cNvSpPr>
            <a:spLocks noChangeArrowheads="1"/>
          </p:cNvSpPr>
          <p:nvPr/>
        </p:nvSpPr>
        <p:spPr bwMode="auto">
          <a:xfrm>
            <a:off x="2795588" y="3740150"/>
            <a:ext cx="3549650" cy="4937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ct val="55000"/>
              </a:lnSpc>
            </a:pPr>
            <a:r>
              <a:rPr lang="en-US" altLang="en-US" sz="1600">
                <a:solidFill>
                  <a:schemeClr val="tx2"/>
                </a:solidFill>
              </a:rPr>
              <a:t>Virtual level n communication path</a:t>
            </a:r>
          </a:p>
          <a:p>
            <a:pPr algn="ctr">
              <a:lnSpc>
                <a:spcPct val="55000"/>
              </a:lnSpc>
            </a:pPr>
            <a:endParaRPr lang="en-US" altLang="en-US" sz="1600">
              <a:solidFill>
                <a:schemeClr val="tx2"/>
              </a:solidFill>
            </a:endParaRPr>
          </a:p>
          <a:p>
            <a:pPr algn="ctr">
              <a:lnSpc>
                <a:spcPct val="55000"/>
              </a:lnSpc>
            </a:pPr>
            <a:r>
              <a:rPr lang="en-US" altLang="en-US" sz="1600">
                <a:solidFill>
                  <a:schemeClr val="tx2"/>
                </a:solidFill>
              </a:rPr>
              <a:t>using a level n protocol</a:t>
            </a:r>
          </a:p>
        </p:txBody>
      </p:sp>
      <p:sp>
        <p:nvSpPr>
          <p:cNvPr id="14362" name="Arc 26"/>
          <p:cNvSpPr>
            <a:spLocks/>
          </p:cNvSpPr>
          <p:nvPr/>
        </p:nvSpPr>
        <p:spPr bwMode="auto">
          <a:xfrm>
            <a:off x="1500188" y="5130800"/>
            <a:ext cx="3071812" cy="9779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3" name="Arc 27"/>
          <p:cNvSpPr>
            <a:spLocks/>
          </p:cNvSpPr>
          <p:nvPr/>
        </p:nvSpPr>
        <p:spPr bwMode="auto">
          <a:xfrm>
            <a:off x="4570413" y="5130800"/>
            <a:ext cx="3049587" cy="9779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600"/>
                  <a:pt x="0" y="21600"/>
                </a:cubicBezTo>
              </a:path>
              <a:path w="21600" h="21600" stroke="0" extrusionOk="0">
                <a:moveTo>
                  <a:pt x="21600" y="0"/>
                </a:moveTo>
                <a:cubicBezTo>
                  <a:pt x="21600" y="11929"/>
                  <a:pt x="11929" y="21600"/>
                  <a:pt x="0" y="21600"/>
                </a:cubicBezTo>
                <a:lnTo>
                  <a:pt x="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4" name="AutoShape 28"/>
          <p:cNvSpPr>
            <a:spLocks noChangeArrowheads="1"/>
          </p:cNvSpPr>
          <p:nvPr/>
        </p:nvSpPr>
        <p:spPr bwMode="auto">
          <a:xfrm>
            <a:off x="1350963" y="2911475"/>
            <a:ext cx="292100" cy="165100"/>
          </a:xfrm>
          <a:prstGeom prst="star16">
            <a:avLst>
              <a:gd name="adj" fmla="val 37500"/>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5" name="AutoShape 29"/>
          <p:cNvSpPr>
            <a:spLocks noChangeArrowheads="1"/>
          </p:cNvSpPr>
          <p:nvPr/>
        </p:nvSpPr>
        <p:spPr bwMode="auto">
          <a:xfrm>
            <a:off x="7472363" y="2911475"/>
            <a:ext cx="292100" cy="165100"/>
          </a:xfrm>
          <a:prstGeom prst="star16">
            <a:avLst>
              <a:gd name="adj" fmla="val 37500"/>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6" name="Rectangle 30"/>
          <p:cNvSpPr>
            <a:spLocks noChangeArrowheads="1"/>
          </p:cNvSpPr>
          <p:nvPr/>
        </p:nvSpPr>
        <p:spPr bwMode="auto">
          <a:xfrm>
            <a:off x="3024188" y="2762250"/>
            <a:ext cx="3094037" cy="3095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t>Physical Communication Path</a:t>
            </a:r>
          </a:p>
        </p:txBody>
      </p:sp>
      <p:sp>
        <p:nvSpPr>
          <p:cNvPr id="14367" name="Line 31"/>
          <p:cNvSpPr>
            <a:spLocks noChangeShapeType="1"/>
          </p:cNvSpPr>
          <p:nvPr/>
        </p:nvSpPr>
        <p:spPr bwMode="auto">
          <a:xfrm>
            <a:off x="6280150" y="2914650"/>
            <a:ext cx="1206500" cy="76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8" name="Line 32"/>
          <p:cNvSpPr>
            <a:spLocks noChangeShapeType="1"/>
          </p:cNvSpPr>
          <p:nvPr/>
        </p:nvSpPr>
        <p:spPr bwMode="auto">
          <a:xfrm flipH="1">
            <a:off x="1644650" y="2901950"/>
            <a:ext cx="1206500" cy="889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lide Number Placeholder 2"/>
          <p:cNvSpPr>
            <a:spLocks noGrp="1"/>
          </p:cNvSpPr>
          <p:nvPr>
            <p:ph type="sldNum" sz="quarter" idx="10"/>
          </p:nvPr>
        </p:nvSpPr>
        <p:spPr/>
        <p:txBody>
          <a:bodyPr/>
          <a:lstStyle/>
          <a:p>
            <a:fld id="{5542928F-27DB-4C16-AFCF-99CE6A5D9772}" type="slidenum">
              <a:rPr lang="en-US" altLang="en-US"/>
              <a:pPr/>
              <a:t>8</a:t>
            </a:fld>
            <a:endParaRPr lang="en-US" altLang="en-US"/>
          </a:p>
        </p:txBody>
      </p:sp>
      <p:sp>
        <p:nvSpPr>
          <p:cNvPr id="50178" name="Rectangle 2"/>
          <p:cNvSpPr>
            <a:spLocks noGrp="1" noChangeArrowheads="1"/>
          </p:cNvSpPr>
          <p:nvPr>
            <p:ph type="title"/>
          </p:nvPr>
        </p:nvSpPr>
        <p:spPr>
          <a:xfrm>
            <a:off x="1350963" y="185738"/>
            <a:ext cx="6489700" cy="1135062"/>
          </a:xfrm>
          <a:noFill/>
          <a:ln/>
        </p:spPr>
        <p:txBody>
          <a:bodyPr/>
          <a:lstStyle/>
          <a:p>
            <a:r>
              <a:rPr lang="en-US" altLang="en-US" sz="4400"/>
              <a:t>Layered Model Definitions</a:t>
            </a:r>
            <a:br>
              <a:rPr lang="en-US" altLang="en-US" sz="4400"/>
            </a:br>
            <a:r>
              <a:rPr lang="en-US" altLang="en-US" sz="2800"/>
              <a:t>Example: The Telephone Service</a:t>
            </a:r>
            <a:endParaRPr lang="en-US" altLang="en-US" sz="4400"/>
          </a:p>
        </p:txBody>
      </p:sp>
      <p:sp>
        <p:nvSpPr>
          <p:cNvPr id="50179" name="Rectangle 3"/>
          <p:cNvSpPr>
            <a:spLocks noChangeArrowheads="1"/>
          </p:cNvSpPr>
          <p:nvPr/>
        </p:nvSpPr>
        <p:spPr bwMode="auto">
          <a:xfrm>
            <a:off x="558800" y="5138738"/>
            <a:ext cx="7997825" cy="1074737"/>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p>
          <a:p>
            <a:pPr algn="ctr"/>
            <a:r>
              <a:rPr lang="en-US" altLang="en-US" sz="2400"/>
              <a:t>Telephone Network</a:t>
            </a:r>
          </a:p>
          <a:p>
            <a:pPr algn="ctr" latinLnBrk="1"/>
            <a:endParaRPr lang="en-US" altLang="en-US" sz="2400"/>
          </a:p>
        </p:txBody>
      </p:sp>
      <p:sp>
        <p:nvSpPr>
          <p:cNvPr id="50180" name="Rectangle 4"/>
          <p:cNvSpPr>
            <a:spLocks noChangeArrowheads="1"/>
          </p:cNvSpPr>
          <p:nvPr/>
        </p:nvSpPr>
        <p:spPr bwMode="auto">
          <a:xfrm>
            <a:off x="3341688" y="3094038"/>
            <a:ext cx="2347912" cy="5302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solidFill>
                  <a:srgbClr val="00FF00"/>
                </a:solidFill>
              </a:rPr>
              <a:t>Telephone</a:t>
            </a:r>
          </a:p>
          <a:p>
            <a:pPr algn="ctr"/>
            <a:r>
              <a:rPr lang="en-US" altLang="en-US" sz="1600">
                <a:solidFill>
                  <a:srgbClr val="00FF00"/>
                </a:solidFill>
              </a:rPr>
              <a:t>Service Access Points</a:t>
            </a:r>
          </a:p>
        </p:txBody>
      </p:sp>
      <p:sp>
        <p:nvSpPr>
          <p:cNvPr id="50181" name="AutoShape 5"/>
          <p:cNvSpPr>
            <a:spLocks noChangeArrowheads="1"/>
          </p:cNvSpPr>
          <p:nvPr/>
        </p:nvSpPr>
        <p:spPr bwMode="auto">
          <a:xfrm>
            <a:off x="7537450" y="3676650"/>
            <a:ext cx="165100" cy="176213"/>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2" name="Line 6"/>
          <p:cNvSpPr>
            <a:spLocks noChangeShapeType="1"/>
          </p:cNvSpPr>
          <p:nvPr/>
        </p:nvSpPr>
        <p:spPr bwMode="auto">
          <a:xfrm flipV="1">
            <a:off x="1582738" y="3352800"/>
            <a:ext cx="1749425" cy="36830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3" name="Line 7"/>
          <p:cNvSpPr>
            <a:spLocks noChangeShapeType="1"/>
          </p:cNvSpPr>
          <p:nvPr/>
        </p:nvSpPr>
        <p:spPr bwMode="auto">
          <a:xfrm flipH="1" flipV="1">
            <a:off x="5734050" y="3352800"/>
            <a:ext cx="1816100" cy="393700"/>
          </a:xfrm>
          <a:prstGeom prst="line">
            <a:avLst/>
          </a:prstGeom>
          <a:noFill/>
          <a:ln w="12700">
            <a:solidFill>
              <a:srgbClr val="00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4" name="AutoShape 8"/>
          <p:cNvSpPr>
            <a:spLocks noChangeArrowheads="1"/>
          </p:cNvSpPr>
          <p:nvPr/>
        </p:nvSpPr>
        <p:spPr bwMode="auto">
          <a:xfrm>
            <a:off x="1414463" y="3687763"/>
            <a:ext cx="165100" cy="176212"/>
          </a:xfrm>
          <a:prstGeom prst="star16">
            <a:avLst>
              <a:gd name="adj" fmla="val 37500"/>
            </a:avLst>
          </a:prstGeom>
          <a:solidFill>
            <a:srgbClr val="00FF00"/>
          </a:solidFill>
          <a:ln w="12700">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5" name="Rectangle 9"/>
          <p:cNvSpPr>
            <a:spLocks noChangeArrowheads="1"/>
          </p:cNvSpPr>
          <p:nvPr/>
        </p:nvSpPr>
        <p:spPr bwMode="auto">
          <a:xfrm>
            <a:off x="3502025" y="4503738"/>
            <a:ext cx="2132013" cy="3095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1600">
                <a:solidFill>
                  <a:srgbClr val="F57B49"/>
                </a:solidFill>
              </a:rPr>
              <a:t>Telephone Numbers</a:t>
            </a:r>
          </a:p>
        </p:txBody>
      </p:sp>
      <p:sp>
        <p:nvSpPr>
          <p:cNvPr id="50186" name="AutoShape 10"/>
          <p:cNvSpPr>
            <a:spLocks noChangeArrowheads="1"/>
          </p:cNvSpPr>
          <p:nvPr/>
        </p:nvSpPr>
        <p:spPr bwMode="auto">
          <a:xfrm>
            <a:off x="7535863" y="4330700"/>
            <a:ext cx="165100" cy="176213"/>
          </a:xfrm>
          <a:prstGeom prst="star16">
            <a:avLst>
              <a:gd name="adj" fmla="val 37500"/>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7" name="Line 11"/>
          <p:cNvSpPr>
            <a:spLocks noChangeShapeType="1"/>
          </p:cNvSpPr>
          <p:nvPr/>
        </p:nvSpPr>
        <p:spPr bwMode="auto">
          <a:xfrm>
            <a:off x="1593850" y="4438650"/>
            <a:ext cx="1751013" cy="196850"/>
          </a:xfrm>
          <a:prstGeom prst="line">
            <a:avLst/>
          </a:prstGeom>
          <a:noFill/>
          <a:ln w="127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8" name="Line 12"/>
          <p:cNvSpPr>
            <a:spLocks noChangeShapeType="1"/>
          </p:cNvSpPr>
          <p:nvPr/>
        </p:nvSpPr>
        <p:spPr bwMode="auto">
          <a:xfrm flipH="1">
            <a:off x="5757863" y="4451350"/>
            <a:ext cx="1792287" cy="184150"/>
          </a:xfrm>
          <a:prstGeom prst="line">
            <a:avLst/>
          </a:prstGeom>
          <a:noFill/>
          <a:ln w="12700">
            <a:solidFill>
              <a:srgbClr val="F57B4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9" name="AutoShape 13"/>
          <p:cNvSpPr>
            <a:spLocks noChangeArrowheads="1"/>
          </p:cNvSpPr>
          <p:nvPr/>
        </p:nvSpPr>
        <p:spPr bwMode="auto">
          <a:xfrm>
            <a:off x="1414463" y="4330700"/>
            <a:ext cx="165100" cy="176213"/>
          </a:xfrm>
          <a:prstGeom prst="star16">
            <a:avLst>
              <a:gd name="adj" fmla="val 37500"/>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0" name="Line 14"/>
          <p:cNvSpPr>
            <a:spLocks noChangeShapeType="1"/>
          </p:cNvSpPr>
          <p:nvPr/>
        </p:nvSpPr>
        <p:spPr bwMode="auto">
          <a:xfrm>
            <a:off x="2432050" y="2324100"/>
            <a:ext cx="4254500" cy="0"/>
          </a:xfrm>
          <a:prstGeom prst="line">
            <a:avLst/>
          </a:prstGeom>
          <a:noFill/>
          <a:ln w="1270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1" name="Rectangle 15"/>
          <p:cNvSpPr>
            <a:spLocks noChangeArrowheads="1"/>
          </p:cNvSpPr>
          <p:nvPr/>
        </p:nvSpPr>
        <p:spPr bwMode="auto">
          <a:xfrm>
            <a:off x="2493963" y="2012950"/>
            <a:ext cx="4203700" cy="3587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ct val="55000"/>
              </a:lnSpc>
            </a:pPr>
            <a:r>
              <a:rPr lang="en-US" altLang="en-US" sz="1600">
                <a:solidFill>
                  <a:schemeClr val="tx2"/>
                </a:solidFill>
              </a:rPr>
              <a:t>Virtual Interpersonal communication path</a:t>
            </a:r>
          </a:p>
          <a:p>
            <a:pPr algn="ctr">
              <a:lnSpc>
                <a:spcPct val="55000"/>
              </a:lnSpc>
            </a:pPr>
            <a:endParaRPr lang="en-US" altLang="en-US" sz="1600">
              <a:solidFill>
                <a:schemeClr val="tx2"/>
              </a:solidFill>
            </a:endParaRPr>
          </a:p>
        </p:txBody>
      </p:sp>
      <p:sp>
        <p:nvSpPr>
          <p:cNvPr id="50192" name="Line 16"/>
          <p:cNvSpPr>
            <a:spLocks noChangeShapeType="1"/>
          </p:cNvSpPr>
          <p:nvPr/>
        </p:nvSpPr>
        <p:spPr bwMode="auto">
          <a:xfrm>
            <a:off x="1498600" y="4533900"/>
            <a:ext cx="0" cy="5842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3" name="Line 17"/>
          <p:cNvSpPr>
            <a:spLocks noChangeShapeType="1"/>
          </p:cNvSpPr>
          <p:nvPr/>
        </p:nvSpPr>
        <p:spPr bwMode="auto">
          <a:xfrm flipV="1">
            <a:off x="7624763" y="2940050"/>
            <a:ext cx="0" cy="7493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4" name="Line 18"/>
          <p:cNvSpPr>
            <a:spLocks noChangeShapeType="1"/>
          </p:cNvSpPr>
          <p:nvPr/>
        </p:nvSpPr>
        <p:spPr bwMode="auto">
          <a:xfrm>
            <a:off x="7613650" y="4521200"/>
            <a:ext cx="0" cy="609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5" name="Arc 19"/>
          <p:cNvSpPr>
            <a:spLocks/>
          </p:cNvSpPr>
          <p:nvPr/>
        </p:nvSpPr>
        <p:spPr bwMode="auto">
          <a:xfrm>
            <a:off x="1500188" y="5130800"/>
            <a:ext cx="3071812" cy="9779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6" name="Arc 20"/>
          <p:cNvSpPr>
            <a:spLocks/>
          </p:cNvSpPr>
          <p:nvPr/>
        </p:nvSpPr>
        <p:spPr bwMode="auto">
          <a:xfrm>
            <a:off x="4570413" y="5130800"/>
            <a:ext cx="3049587" cy="9779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600"/>
                  <a:pt x="0" y="21600"/>
                </a:cubicBezTo>
              </a:path>
              <a:path w="21600" h="21600" stroke="0" extrusionOk="0">
                <a:moveTo>
                  <a:pt x="21600" y="0"/>
                </a:moveTo>
                <a:cubicBezTo>
                  <a:pt x="21600" y="11929"/>
                  <a:pt x="11929" y="21600"/>
                  <a:pt x="0" y="21600"/>
                </a:cubicBezTo>
                <a:lnTo>
                  <a:pt x="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7" name="AutoShape 21"/>
          <p:cNvSpPr>
            <a:spLocks noChangeArrowheads="1"/>
          </p:cNvSpPr>
          <p:nvPr/>
        </p:nvSpPr>
        <p:spPr bwMode="auto">
          <a:xfrm>
            <a:off x="1350963" y="3208338"/>
            <a:ext cx="292100" cy="165100"/>
          </a:xfrm>
          <a:prstGeom prst="star16">
            <a:avLst>
              <a:gd name="adj" fmla="val 37500"/>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8" name="AutoShape 22"/>
          <p:cNvSpPr>
            <a:spLocks noChangeArrowheads="1"/>
          </p:cNvSpPr>
          <p:nvPr/>
        </p:nvSpPr>
        <p:spPr bwMode="auto">
          <a:xfrm>
            <a:off x="7461250" y="3208338"/>
            <a:ext cx="292100" cy="165100"/>
          </a:xfrm>
          <a:prstGeom prst="star16">
            <a:avLst>
              <a:gd name="adj" fmla="val 37500"/>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9" name="Rectangle 23"/>
          <p:cNvSpPr>
            <a:spLocks noChangeArrowheads="1"/>
          </p:cNvSpPr>
          <p:nvPr/>
        </p:nvSpPr>
        <p:spPr bwMode="auto">
          <a:xfrm>
            <a:off x="3024188" y="2762250"/>
            <a:ext cx="3094037" cy="3095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1600"/>
              <a:t>Physical Communication Path</a:t>
            </a:r>
          </a:p>
        </p:txBody>
      </p:sp>
      <p:sp>
        <p:nvSpPr>
          <p:cNvPr id="50200" name="Line 24"/>
          <p:cNvSpPr>
            <a:spLocks noChangeShapeType="1"/>
          </p:cNvSpPr>
          <p:nvPr/>
        </p:nvSpPr>
        <p:spPr bwMode="auto">
          <a:xfrm>
            <a:off x="6280150" y="2914650"/>
            <a:ext cx="1168400" cy="3556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01" name="Line 25"/>
          <p:cNvSpPr>
            <a:spLocks noChangeShapeType="1"/>
          </p:cNvSpPr>
          <p:nvPr/>
        </p:nvSpPr>
        <p:spPr bwMode="auto">
          <a:xfrm flipH="1">
            <a:off x="1631950" y="2901950"/>
            <a:ext cx="1219200" cy="398463"/>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02" name="Oval 26"/>
          <p:cNvSpPr>
            <a:spLocks noChangeArrowheads="1"/>
          </p:cNvSpPr>
          <p:nvPr/>
        </p:nvSpPr>
        <p:spPr bwMode="auto">
          <a:xfrm>
            <a:off x="1238250" y="3852863"/>
            <a:ext cx="517525" cy="506412"/>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03" name="Group 27"/>
          <p:cNvGrpSpPr>
            <a:grpSpLocks/>
          </p:cNvGrpSpPr>
          <p:nvPr/>
        </p:nvGrpSpPr>
        <p:grpSpPr bwMode="auto">
          <a:xfrm>
            <a:off x="1365250" y="4032250"/>
            <a:ext cx="276225" cy="204788"/>
            <a:chOff x="3685" y="3818"/>
            <a:chExt cx="174" cy="129"/>
          </a:xfrm>
        </p:grpSpPr>
        <p:grpSp>
          <p:nvGrpSpPr>
            <p:cNvPr id="50204" name="Group 28"/>
            <p:cNvGrpSpPr>
              <a:grpSpLocks/>
            </p:cNvGrpSpPr>
            <p:nvPr/>
          </p:nvGrpSpPr>
          <p:grpSpPr bwMode="auto">
            <a:xfrm>
              <a:off x="3733" y="3818"/>
              <a:ext cx="68" cy="6"/>
              <a:chOff x="3733" y="3818"/>
              <a:chExt cx="68" cy="6"/>
            </a:xfrm>
          </p:grpSpPr>
          <p:sp>
            <p:nvSpPr>
              <p:cNvPr id="50205" name="AutoShape 29"/>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06" name="AutoShape 30"/>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07" name="Freeform 31"/>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8" name="AutoShape 32"/>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209" name="Group 33"/>
          <p:cNvGrpSpPr>
            <a:grpSpLocks/>
          </p:cNvGrpSpPr>
          <p:nvPr/>
        </p:nvGrpSpPr>
        <p:grpSpPr bwMode="auto">
          <a:xfrm>
            <a:off x="1435100" y="4051300"/>
            <a:ext cx="141288" cy="122238"/>
            <a:chOff x="3729" y="3830"/>
            <a:chExt cx="89" cy="77"/>
          </a:xfrm>
        </p:grpSpPr>
        <p:sp>
          <p:nvSpPr>
            <p:cNvPr id="50210" name="Freeform 34"/>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1" name="Freeform 35"/>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2" name="Freeform 36"/>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3" name="Freeform 37"/>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214" name="Group 38"/>
          <p:cNvGrpSpPr>
            <a:grpSpLocks/>
          </p:cNvGrpSpPr>
          <p:nvPr/>
        </p:nvGrpSpPr>
        <p:grpSpPr bwMode="auto">
          <a:xfrm>
            <a:off x="2001838" y="3852863"/>
            <a:ext cx="517525" cy="506412"/>
            <a:chOff x="780" y="2416"/>
            <a:chExt cx="326" cy="319"/>
          </a:xfrm>
        </p:grpSpPr>
        <p:sp>
          <p:nvSpPr>
            <p:cNvPr id="50215" name="Oval 39"/>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16" name="Group 40"/>
            <p:cNvGrpSpPr>
              <a:grpSpLocks/>
            </p:cNvGrpSpPr>
            <p:nvPr/>
          </p:nvGrpSpPr>
          <p:grpSpPr bwMode="auto">
            <a:xfrm>
              <a:off x="823" y="2495"/>
              <a:ext cx="241" cy="163"/>
              <a:chOff x="3648" y="3784"/>
              <a:chExt cx="241" cy="163"/>
            </a:xfrm>
          </p:grpSpPr>
          <p:grpSp>
            <p:nvGrpSpPr>
              <p:cNvPr id="50217" name="Group 41"/>
              <p:cNvGrpSpPr>
                <a:grpSpLocks/>
              </p:cNvGrpSpPr>
              <p:nvPr/>
            </p:nvGrpSpPr>
            <p:grpSpPr bwMode="auto">
              <a:xfrm>
                <a:off x="3685" y="3818"/>
                <a:ext cx="174" cy="129"/>
                <a:chOff x="3685" y="3818"/>
                <a:chExt cx="174" cy="129"/>
              </a:xfrm>
            </p:grpSpPr>
            <p:grpSp>
              <p:nvGrpSpPr>
                <p:cNvPr id="50218" name="Group 42"/>
                <p:cNvGrpSpPr>
                  <a:grpSpLocks/>
                </p:cNvGrpSpPr>
                <p:nvPr/>
              </p:nvGrpSpPr>
              <p:grpSpPr bwMode="auto">
                <a:xfrm>
                  <a:off x="3733" y="3818"/>
                  <a:ext cx="68" cy="6"/>
                  <a:chOff x="3733" y="3818"/>
                  <a:chExt cx="68" cy="6"/>
                </a:xfrm>
              </p:grpSpPr>
              <p:sp>
                <p:nvSpPr>
                  <p:cNvPr id="50219" name="AutoShape 43"/>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20" name="AutoShape 44"/>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21" name="Freeform 45"/>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22" name="AutoShape 46"/>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223" name="Group 47"/>
              <p:cNvGrpSpPr>
                <a:grpSpLocks/>
              </p:cNvGrpSpPr>
              <p:nvPr/>
            </p:nvGrpSpPr>
            <p:grpSpPr bwMode="auto">
              <a:xfrm>
                <a:off x="3729" y="3830"/>
                <a:ext cx="89" cy="77"/>
                <a:chOff x="3729" y="3830"/>
                <a:chExt cx="89" cy="77"/>
              </a:xfrm>
            </p:grpSpPr>
            <p:sp>
              <p:nvSpPr>
                <p:cNvPr id="50224" name="Freeform 48"/>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25" name="Freeform 49"/>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26" name="Freeform 50"/>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27" name="Freeform 51"/>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228" name="Group 52"/>
              <p:cNvGrpSpPr>
                <a:grpSpLocks/>
              </p:cNvGrpSpPr>
              <p:nvPr/>
            </p:nvGrpSpPr>
            <p:grpSpPr bwMode="auto">
              <a:xfrm>
                <a:off x="3648" y="3784"/>
                <a:ext cx="241" cy="70"/>
                <a:chOff x="3648" y="3784"/>
                <a:chExt cx="241" cy="70"/>
              </a:xfrm>
            </p:grpSpPr>
            <p:sp>
              <p:nvSpPr>
                <p:cNvPr id="50229" name="Arc 53"/>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30" name="Arc 54"/>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31" name="Arc 55"/>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0232" name="Group 56"/>
          <p:cNvGrpSpPr>
            <a:grpSpLocks/>
          </p:cNvGrpSpPr>
          <p:nvPr/>
        </p:nvGrpSpPr>
        <p:grpSpPr bwMode="auto">
          <a:xfrm>
            <a:off x="2767013" y="3852863"/>
            <a:ext cx="517525" cy="506412"/>
            <a:chOff x="780" y="2416"/>
            <a:chExt cx="326" cy="319"/>
          </a:xfrm>
        </p:grpSpPr>
        <p:sp>
          <p:nvSpPr>
            <p:cNvPr id="50233" name="Oval 57"/>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34" name="Group 58"/>
            <p:cNvGrpSpPr>
              <a:grpSpLocks/>
            </p:cNvGrpSpPr>
            <p:nvPr/>
          </p:nvGrpSpPr>
          <p:grpSpPr bwMode="auto">
            <a:xfrm>
              <a:off x="823" y="2495"/>
              <a:ext cx="241" cy="163"/>
              <a:chOff x="3648" y="3784"/>
              <a:chExt cx="241" cy="163"/>
            </a:xfrm>
          </p:grpSpPr>
          <p:grpSp>
            <p:nvGrpSpPr>
              <p:cNvPr id="50235" name="Group 59"/>
              <p:cNvGrpSpPr>
                <a:grpSpLocks/>
              </p:cNvGrpSpPr>
              <p:nvPr/>
            </p:nvGrpSpPr>
            <p:grpSpPr bwMode="auto">
              <a:xfrm>
                <a:off x="3685" y="3818"/>
                <a:ext cx="174" cy="129"/>
                <a:chOff x="3685" y="3818"/>
                <a:chExt cx="174" cy="129"/>
              </a:xfrm>
            </p:grpSpPr>
            <p:grpSp>
              <p:nvGrpSpPr>
                <p:cNvPr id="50236" name="Group 60"/>
                <p:cNvGrpSpPr>
                  <a:grpSpLocks/>
                </p:cNvGrpSpPr>
                <p:nvPr/>
              </p:nvGrpSpPr>
              <p:grpSpPr bwMode="auto">
                <a:xfrm>
                  <a:off x="3733" y="3818"/>
                  <a:ext cx="68" cy="6"/>
                  <a:chOff x="3733" y="3818"/>
                  <a:chExt cx="68" cy="6"/>
                </a:xfrm>
              </p:grpSpPr>
              <p:sp>
                <p:nvSpPr>
                  <p:cNvPr id="50237" name="AutoShape 61"/>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38" name="AutoShape 62"/>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39" name="Freeform 63"/>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40" name="AutoShape 64"/>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241" name="Group 65"/>
              <p:cNvGrpSpPr>
                <a:grpSpLocks/>
              </p:cNvGrpSpPr>
              <p:nvPr/>
            </p:nvGrpSpPr>
            <p:grpSpPr bwMode="auto">
              <a:xfrm>
                <a:off x="3729" y="3830"/>
                <a:ext cx="89" cy="77"/>
                <a:chOff x="3729" y="3830"/>
                <a:chExt cx="89" cy="77"/>
              </a:xfrm>
            </p:grpSpPr>
            <p:sp>
              <p:nvSpPr>
                <p:cNvPr id="50242" name="Freeform 66"/>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43" name="Freeform 67"/>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44" name="Freeform 68"/>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45" name="Freeform 69"/>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246" name="Group 70"/>
              <p:cNvGrpSpPr>
                <a:grpSpLocks/>
              </p:cNvGrpSpPr>
              <p:nvPr/>
            </p:nvGrpSpPr>
            <p:grpSpPr bwMode="auto">
              <a:xfrm>
                <a:off x="3648" y="3784"/>
                <a:ext cx="241" cy="70"/>
                <a:chOff x="3648" y="3784"/>
                <a:chExt cx="241" cy="70"/>
              </a:xfrm>
            </p:grpSpPr>
            <p:sp>
              <p:nvSpPr>
                <p:cNvPr id="50247" name="Arc 71"/>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48" name="Arc 72"/>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49" name="Arc 73"/>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0250" name="Group 74"/>
          <p:cNvGrpSpPr>
            <a:grpSpLocks/>
          </p:cNvGrpSpPr>
          <p:nvPr/>
        </p:nvGrpSpPr>
        <p:grpSpPr bwMode="auto">
          <a:xfrm>
            <a:off x="3532188" y="3852863"/>
            <a:ext cx="517525" cy="506412"/>
            <a:chOff x="780" y="2416"/>
            <a:chExt cx="326" cy="319"/>
          </a:xfrm>
        </p:grpSpPr>
        <p:sp>
          <p:nvSpPr>
            <p:cNvPr id="50251" name="Oval 75"/>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52" name="Group 76"/>
            <p:cNvGrpSpPr>
              <a:grpSpLocks/>
            </p:cNvGrpSpPr>
            <p:nvPr/>
          </p:nvGrpSpPr>
          <p:grpSpPr bwMode="auto">
            <a:xfrm>
              <a:off x="823" y="2495"/>
              <a:ext cx="241" cy="163"/>
              <a:chOff x="3648" y="3784"/>
              <a:chExt cx="241" cy="163"/>
            </a:xfrm>
          </p:grpSpPr>
          <p:grpSp>
            <p:nvGrpSpPr>
              <p:cNvPr id="50253" name="Group 77"/>
              <p:cNvGrpSpPr>
                <a:grpSpLocks/>
              </p:cNvGrpSpPr>
              <p:nvPr/>
            </p:nvGrpSpPr>
            <p:grpSpPr bwMode="auto">
              <a:xfrm>
                <a:off x="3685" y="3818"/>
                <a:ext cx="174" cy="129"/>
                <a:chOff x="3685" y="3818"/>
                <a:chExt cx="174" cy="129"/>
              </a:xfrm>
            </p:grpSpPr>
            <p:grpSp>
              <p:nvGrpSpPr>
                <p:cNvPr id="50254" name="Group 78"/>
                <p:cNvGrpSpPr>
                  <a:grpSpLocks/>
                </p:cNvGrpSpPr>
                <p:nvPr/>
              </p:nvGrpSpPr>
              <p:grpSpPr bwMode="auto">
                <a:xfrm>
                  <a:off x="3733" y="3818"/>
                  <a:ext cx="68" cy="6"/>
                  <a:chOff x="3733" y="3818"/>
                  <a:chExt cx="68" cy="6"/>
                </a:xfrm>
              </p:grpSpPr>
              <p:sp>
                <p:nvSpPr>
                  <p:cNvPr id="50255" name="AutoShape 79"/>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56" name="AutoShape 80"/>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57" name="Freeform 81"/>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58" name="AutoShape 82"/>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259" name="Group 83"/>
              <p:cNvGrpSpPr>
                <a:grpSpLocks/>
              </p:cNvGrpSpPr>
              <p:nvPr/>
            </p:nvGrpSpPr>
            <p:grpSpPr bwMode="auto">
              <a:xfrm>
                <a:off x="3729" y="3830"/>
                <a:ext cx="89" cy="77"/>
                <a:chOff x="3729" y="3830"/>
                <a:chExt cx="89" cy="77"/>
              </a:xfrm>
            </p:grpSpPr>
            <p:sp>
              <p:nvSpPr>
                <p:cNvPr id="50260" name="Freeform 84"/>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61" name="Freeform 85"/>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62" name="Freeform 86"/>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63" name="Freeform 87"/>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264" name="Group 88"/>
              <p:cNvGrpSpPr>
                <a:grpSpLocks/>
              </p:cNvGrpSpPr>
              <p:nvPr/>
            </p:nvGrpSpPr>
            <p:grpSpPr bwMode="auto">
              <a:xfrm>
                <a:off x="3648" y="3784"/>
                <a:ext cx="241" cy="70"/>
                <a:chOff x="3648" y="3784"/>
                <a:chExt cx="241" cy="70"/>
              </a:xfrm>
            </p:grpSpPr>
            <p:sp>
              <p:nvSpPr>
                <p:cNvPr id="50265" name="Arc 89"/>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66" name="Arc 90"/>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67" name="Arc 91"/>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0268" name="Group 92"/>
          <p:cNvGrpSpPr>
            <a:grpSpLocks/>
          </p:cNvGrpSpPr>
          <p:nvPr/>
        </p:nvGrpSpPr>
        <p:grpSpPr bwMode="auto">
          <a:xfrm>
            <a:off x="4297363" y="3852863"/>
            <a:ext cx="517525" cy="506412"/>
            <a:chOff x="780" y="2416"/>
            <a:chExt cx="326" cy="319"/>
          </a:xfrm>
        </p:grpSpPr>
        <p:sp>
          <p:nvSpPr>
            <p:cNvPr id="50269" name="Oval 93"/>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70" name="Group 94"/>
            <p:cNvGrpSpPr>
              <a:grpSpLocks/>
            </p:cNvGrpSpPr>
            <p:nvPr/>
          </p:nvGrpSpPr>
          <p:grpSpPr bwMode="auto">
            <a:xfrm>
              <a:off x="823" y="2495"/>
              <a:ext cx="241" cy="163"/>
              <a:chOff x="3648" y="3784"/>
              <a:chExt cx="241" cy="163"/>
            </a:xfrm>
          </p:grpSpPr>
          <p:grpSp>
            <p:nvGrpSpPr>
              <p:cNvPr id="50271" name="Group 95"/>
              <p:cNvGrpSpPr>
                <a:grpSpLocks/>
              </p:cNvGrpSpPr>
              <p:nvPr/>
            </p:nvGrpSpPr>
            <p:grpSpPr bwMode="auto">
              <a:xfrm>
                <a:off x="3685" y="3818"/>
                <a:ext cx="174" cy="129"/>
                <a:chOff x="3685" y="3818"/>
                <a:chExt cx="174" cy="129"/>
              </a:xfrm>
            </p:grpSpPr>
            <p:grpSp>
              <p:nvGrpSpPr>
                <p:cNvPr id="50272" name="Group 96"/>
                <p:cNvGrpSpPr>
                  <a:grpSpLocks/>
                </p:cNvGrpSpPr>
                <p:nvPr/>
              </p:nvGrpSpPr>
              <p:grpSpPr bwMode="auto">
                <a:xfrm>
                  <a:off x="3733" y="3818"/>
                  <a:ext cx="68" cy="6"/>
                  <a:chOff x="3733" y="3818"/>
                  <a:chExt cx="68" cy="6"/>
                </a:xfrm>
              </p:grpSpPr>
              <p:sp>
                <p:nvSpPr>
                  <p:cNvPr id="50273" name="AutoShape 97"/>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74" name="AutoShape 98"/>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75" name="Freeform 99"/>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76" name="AutoShape 100"/>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277" name="Group 101"/>
              <p:cNvGrpSpPr>
                <a:grpSpLocks/>
              </p:cNvGrpSpPr>
              <p:nvPr/>
            </p:nvGrpSpPr>
            <p:grpSpPr bwMode="auto">
              <a:xfrm>
                <a:off x="3729" y="3830"/>
                <a:ext cx="89" cy="77"/>
                <a:chOff x="3729" y="3830"/>
                <a:chExt cx="89" cy="77"/>
              </a:xfrm>
            </p:grpSpPr>
            <p:sp>
              <p:nvSpPr>
                <p:cNvPr id="50278" name="Freeform 102"/>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79" name="Freeform 103"/>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80" name="Freeform 104"/>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81" name="Freeform 105"/>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282" name="Group 106"/>
              <p:cNvGrpSpPr>
                <a:grpSpLocks/>
              </p:cNvGrpSpPr>
              <p:nvPr/>
            </p:nvGrpSpPr>
            <p:grpSpPr bwMode="auto">
              <a:xfrm>
                <a:off x="3648" y="3784"/>
                <a:ext cx="241" cy="70"/>
                <a:chOff x="3648" y="3784"/>
                <a:chExt cx="241" cy="70"/>
              </a:xfrm>
            </p:grpSpPr>
            <p:sp>
              <p:nvSpPr>
                <p:cNvPr id="50283" name="Arc 107"/>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4" name="Arc 108"/>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5" name="Arc 109"/>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0286" name="Group 110"/>
          <p:cNvGrpSpPr>
            <a:grpSpLocks/>
          </p:cNvGrpSpPr>
          <p:nvPr/>
        </p:nvGrpSpPr>
        <p:grpSpPr bwMode="auto">
          <a:xfrm>
            <a:off x="5060950" y="3852863"/>
            <a:ext cx="517525" cy="506412"/>
            <a:chOff x="780" y="2416"/>
            <a:chExt cx="326" cy="319"/>
          </a:xfrm>
        </p:grpSpPr>
        <p:sp>
          <p:nvSpPr>
            <p:cNvPr id="50287" name="Oval 111"/>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88" name="Group 112"/>
            <p:cNvGrpSpPr>
              <a:grpSpLocks/>
            </p:cNvGrpSpPr>
            <p:nvPr/>
          </p:nvGrpSpPr>
          <p:grpSpPr bwMode="auto">
            <a:xfrm>
              <a:off x="823" y="2495"/>
              <a:ext cx="241" cy="163"/>
              <a:chOff x="3648" y="3784"/>
              <a:chExt cx="241" cy="163"/>
            </a:xfrm>
          </p:grpSpPr>
          <p:grpSp>
            <p:nvGrpSpPr>
              <p:cNvPr id="50289" name="Group 113"/>
              <p:cNvGrpSpPr>
                <a:grpSpLocks/>
              </p:cNvGrpSpPr>
              <p:nvPr/>
            </p:nvGrpSpPr>
            <p:grpSpPr bwMode="auto">
              <a:xfrm>
                <a:off x="3685" y="3818"/>
                <a:ext cx="174" cy="129"/>
                <a:chOff x="3685" y="3818"/>
                <a:chExt cx="174" cy="129"/>
              </a:xfrm>
            </p:grpSpPr>
            <p:grpSp>
              <p:nvGrpSpPr>
                <p:cNvPr id="50290" name="Group 114"/>
                <p:cNvGrpSpPr>
                  <a:grpSpLocks/>
                </p:cNvGrpSpPr>
                <p:nvPr/>
              </p:nvGrpSpPr>
              <p:grpSpPr bwMode="auto">
                <a:xfrm>
                  <a:off x="3733" y="3818"/>
                  <a:ext cx="68" cy="6"/>
                  <a:chOff x="3733" y="3818"/>
                  <a:chExt cx="68" cy="6"/>
                </a:xfrm>
              </p:grpSpPr>
              <p:sp>
                <p:nvSpPr>
                  <p:cNvPr id="50291" name="AutoShape 115"/>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92" name="AutoShape 116"/>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93" name="Freeform 117"/>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94" name="AutoShape 118"/>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295" name="Group 119"/>
              <p:cNvGrpSpPr>
                <a:grpSpLocks/>
              </p:cNvGrpSpPr>
              <p:nvPr/>
            </p:nvGrpSpPr>
            <p:grpSpPr bwMode="auto">
              <a:xfrm>
                <a:off x="3729" y="3830"/>
                <a:ext cx="89" cy="77"/>
                <a:chOff x="3729" y="3830"/>
                <a:chExt cx="89" cy="77"/>
              </a:xfrm>
            </p:grpSpPr>
            <p:sp>
              <p:nvSpPr>
                <p:cNvPr id="50296" name="Freeform 120"/>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97" name="Freeform 121"/>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98" name="Freeform 122"/>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99" name="Freeform 123"/>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300" name="Group 124"/>
              <p:cNvGrpSpPr>
                <a:grpSpLocks/>
              </p:cNvGrpSpPr>
              <p:nvPr/>
            </p:nvGrpSpPr>
            <p:grpSpPr bwMode="auto">
              <a:xfrm>
                <a:off x="3648" y="3784"/>
                <a:ext cx="241" cy="70"/>
                <a:chOff x="3648" y="3784"/>
                <a:chExt cx="241" cy="70"/>
              </a:xfrm>
            </p:grpSpPr>
            <p:sp>
              <p:nvSpPr>
                <p:cNvPr id="50301" name="Arc 125"/>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02" name="Arc 126"/>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03" name="Arc 127"/>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0304" name="Group 128"/>
          <p:cNvGrpSpPr>
            <a:grpSpLocks/>
          </p:cNvGrpSpPr>
          <p:nvPr/>
        </p:nvGrpSpPr>
        <p:grpSpPr bwMode="auto">
          <a:xfrm>
            <a:off x="5826125" y="3852863"/>
            <a:ext cx="517525" cy="506412"/>
            <a:chOff x="780" y="2416"/>
            <a:chExt cx="326" cy="319"/>
          </a:xfrm>
        </p:grpSpPr>
        <p:sp>
          <p:nvSpPr>
            <p:cNvPr id="50305" name="Oval 129"/>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306" name="Group 130"/>
            <p:cNvGrpSpPr>
              <a:grpSpLocks/>
            </p:cNvGrpSpPr>
            <p:nvPr/>
          </p:nvGrpSpPr>
          <p:grpSpPr bwMode="auto">
            <a:xfrm>
              <a:off x="823" y="2495"/>
              <a:ext cx="241" cy="163"/>
              <a:chOff x="3648" y="3784"/>
              <a:chExt cx="241" cy="163"/>
            </a:xfrm>
          </p:grpSpPr>
          <p:grpSp>
            <p:nvGrpSpPr>
              <p:cNvPr id="50307" name="Group 131"/>
              <p:cNvGrpSpPr>
                <a:grpSpLocks/>
              </p:cNvGrpSpPr>
              <p:nvPr/>
            </p:nvGrpSpPr>
            <p:grpSpPr bwMode="auto">
              <a:xfrm>
                <a:off x="3685" y="3818"/>
                <a:ext cx="174" cy="129"/>
                <a:chOff x="3685" y="3818"/>
                <a:chExt cx="174" cy="129"/>
              </a:xfrm>
            </p:grpSpPr>
            <p:grpSp>
              <p:nvGrpSpPr>
                <p:cNvPr id="50308" name="Group 132"/>
                <p:cNvGrpSpPr>
                  <a:grpSpLocks/>
                </p:cNvGrpSpPr>
                <p:nvPr/>
              </p:nvGrpSpPr>
              <p:grpSpPr bwMode="auto">
                <a:xfrm>
                  <a:off x="3733" y="3818"/>
                  <a:ext cx="68" cy="6"/>
                  <a:chOff x="3733" y="3818"/>
                  <a:chExt cx="68" cy="6"/>
                </a:xfrm>
              </p:grpSpPr>
              <p:sp>
                <p:nvSpPr>
                  <p:cNvPr id="50309" name="AutoShape 133"/>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10" name="AutoShape 134"/>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311" name="Freeform 135"/>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12" name="AutoShape 136"/>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313" name="Group 137"/>
              <p:cNvGrpSpPr>
                <a:grpSpLocks/>
              </p:cNvGrpSpPr>
              <p:nvPr/>
            </p:nvGrpSpPr>
            <p:grpSpPr bwMode="auto">
              <a:xfrm>
                <a:off x="3729" y="3830"/>
                <a:ext cx="89" cy="77"/>
                <a:chOff x="3729" y="3830"/>
                <a:chExt cx="89" cy="77"/>
              </a:xfrm>
            </p:grpSpPr>
            <p:sp>
              <p:nvSpPr>
                <p:cNvPr id="50314" name="Freeform 138"/>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15" name="Freeform 139"/>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16" name="Freeform 140"/>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17" name="Freeform 141"/>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318" name="Group 142"/>
              <p:cNvGrpSpPr>
                <a:grpSpLocks/>
              </p:cNvGrpSpPr>
              <p:nvPr/>
            </p:nvGrpSpPr>
            <p:grpSpPr bwMode="auto">
              <a:xfrm>
                <a:off x="3648" y="3784"/>
                <a:ext cx="241" cy="70"/>
                <a:chOff x="3648" y="3784"/>
                <a:chExt cx="241" cy="70"/>
              </a:xfrm>
            </p:grpSpPr>
            <p:sp>
              <p:nvSpPr>
                <p:cNvPr id="50319" name="Arc 143"/>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20" name="Arc 144"/>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21" name="Arc 145"/>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0322" name="Group 146"/>
          <p:cNvGrpSpPr>
            <a:grpSpLocks/>
          </p:cNvGrpSpPr>
          <p:nvPr/>
        </p:nvGrpSpPr>
        <p:grpSpPr bwMode="auto">
          <a:xfrm>
            <a:off x="6591300" y="3852863"/>
            <a:ext cx="517525" cy="506412"/>
            <a:chOff x="780" y="2416"/>
            <a:chExt cx="326" cy="319"/>
          </a:xfrm>
        </p:grpSpPr>
        <p:sp>
          <p:nvSpPr>
            <p:cNvPr id="50323" name="Oval 147"/>
            <p:cNvSpPr>
              <a:spLocks noChangeArrowheads="1"/>
            </p:cNvSpPr>
            <p:nvPr/>
          </p:nvSpPr>
          <p:spPr bwMode="auto">
            <a:xfrm>
              <a:off x="780" y="2416"/>
              <a:ext cx="326" cy="319"/>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324" name="Group 148"/>
            <p:cNvGrpSpPr>
              <a:grpSpLocks/>
            </p:cNvGrpSpPr>
            <p:nvPr/>
          </p:nvGrpSpPr>
          <p:grpSpPr bwMode="auto">
            <a:xfrm>
              <a:off x="823" y="2495"/>
              <a:ext cx="241" cy="163"/>
              <a:chOff x="3648" y="3784"/>
              <a:chExt cx="241" cy="163"/>
            </a:xfrm>
          </p:grpSpPr>
          <p:grpSp>
            <p:nvGrpSpPr>
              <p:cNvPr id="50325" name="Group 149"/>
              <p:cNvGrpSpPr>
                <a:grpSpLocks/>
              </p:cNvGrpSpPr>
              <p:nvPr/>
            </p:nvGrpSpPr>
            <p:grpSpPr bwMode="auto">
              <a:xfrm>
                <a:off x="3685" y="3818"/>
                <a:ext cx="174" cy="129"/>
                <a:chOff x="3685" y="3818"/>
                <a:chExt cx="174" cy="129"/>
              </a:xfrm>
            </p:grpSpPr>
            <p:grpSp>
              <p:nvGrpSpPr>
                <p:cNvPr id="50326" name="Group 150"/>
                <p:cNvGrpSpPr>
                  <a:grpSpLocks/>
                </p:cNvGrpSpPr>
                <p:nvPr/>
              </p:nvGrpSpPr>
              <p:grpSpPr bwMode="auto">
                <a:xfrm>
                  <a:off x="3733" y="3818"/>
                  <a:ext cx="68" cy="6"/>
                  <a:chOff x="3733" y="3818"/>
                  <a:chExt cx="68" cy="6"/>
                </a:xfrm>
              </p:grpSpPr>
              <p:sp>
                <p:nvSpPr>
                  <p:cNvPr id="50327" name="AutoShape 151"/>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28" name="AutoShape 152"/>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329" name="Freeform 153"/>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30" name="AutoShape 154"/>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331" name="Group 155"/>
              <p:cNvGrpSpPr>
                <a:grpSpLocks/>
              </p:cNvGrpSpPr>
              <p:nvPr/>
            </p:nvGrpSpPr>
            <p:grpSpPr bwMode="auto">
              <a:xfrm>
                <a:off x="3729" y="3830"/>
                <a:ext cx="89" cy="77"/>
                <a:chOff x="3729" y="3830"/>
                <a:chExt cx="89" cy="77"/>
              </a:xfrm>
            </p:grpSpPr>
            <p:sp>
              <p:nvSpPr>
                <p:cNvPr id="50332" name="Freeform 156"/>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33" name="Freeform 157"/>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34" name="Freeform 158"/>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35" name="Freeform 159"/>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0336" name="Group 160"/>
              <p:cNvGrpSpPr>
                <a:grpSpLocks/>
              </p:cNvGrpSpPr>
              <p:nvPr/>
            </p:nvGrpSpPr>
            <p:grpSpPr bwMode="auto">
              <a:xfrm>
                <a:off x="3648" y="3784"/>
                <a:ext cx="241" cy="70"/>
                <a:chOff x="3648" y="3784"/>
                <a:chExt cx="241" cy="70"/>
              </a:xfrm>
            </p:grpSpPr>
            <p:sp>
              <p:nvSpPr>
                <p:cNvPr id="50337" name="Arc 161"/>
                <p:cNvSpPr>
                  <a:spLocks/>
                </p:cNvSpPr>
                <p:nvPr/>
              </p:nvSpPr>
              <p:spPr bwMode="auto">
                <a:xfrm>
                  <a:off x="3674" y="3784"/>
                  <a:ext cx="188" cy="37"/>
                </a:xfrm>
                <a:custGeom>
                  <a:avLst/>
                  <a:gdLst>
                    <a:gd name="G0" fmla="+- 21402 0 0"/>
                    <a:gd name="G1" fmla="+- 21600 0 0"/>
                    <a:gd name="G2" fmla="+- 21600 0 0"/>
                    <a:gd name="T0" fmla="*/ 0 w 42595"/>
                    <a:gd name="T1" fmla="*/ 18683 h 21600"/>
                    <a:gd name="T2" fmla="*/ 42595 w 42595"/>
                    <a:gd name="T3" fmla="*/ 17426 h 21600"/>
                    <a:gd name="T4" fmla="*/ 21402 w 42595"/>
                    <a:gd name="T5" fmla="*/ 21600 h 21600"/>
                  </a:gdLst>
                  <a:ahLst/>
                  <a:cxnLst>
                    <a:cxn ang="0">
                      <a:pos x="T0" y="T1"/>
                    </a:cxn>
                    <a:cxn ang="0">
                      <a:pos x="T2" y="T3"/>
                    </a:cxn>
                    <a:cxn ang="0">
                      <a:pos x="T4" y="T5"/>
                    </a:cxn>
                  </a:cxnLst>
                  <a:rect l="0" t="0" r="r" b="b"/>
                  <a:pathLst>
                    <a:path w="42595" h="21600" fill="none" extrusionOk="0">
                      <a:moveTo>
                        <a:pt x="-1" y="18682"/>
                      </a:moveTo>
                      <a:cubicBezTo>
                        <a:pt x="1458" y="7979"/>
                        <a:pt x="10599" y="0"/>
                        <a:pt x="21402" y="0"/>
                      </a:cubicBezTo>
                      <a:cubicBezTo>
                        <a:pt x="31722" y="0"/>
                        <a:pt x="40600" y="7300"/>
                        <a:pt x="42594" y="17426"/>
                      </a:cubicBezTo>
                    </a:path>
                    <a:path w="42595" h="21600" stroke="0" extrusionOk="0">
                      <a:moveTo>
                        <a:pt x="-1" y="18682"/>
                      </a:moveTo>
                      <a:cubicBezTo>
                        <a:pt x="1458" y="7979"/>
                        <a:pt x="10599" y="0"/>
                        <a:pt x="21402" y="0"/>
                      </a:cubicBezTo>
                      <a:cubicBezTo>
                        <a:pt x="31722" y="0"/>
                        <a:pt x="40600" y="7300"/>
                        <a:pt x="42594" y="17426"/>
                      </a:cubicBezTo>
                      <a:lnTo>
                        <a:pt x="21402" y="21600"/>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38" name="Arc 162"/>
                <p:cNvSpPr>
                  <a:spLocks/>
                </p:cNvSpPr>
                <p:nvPr/>
              </p:nvSpPr>
              <p:spPr bwMode="auto">
                <a:xfrm>
                  <a:off x="3815" y="3799"/>
                  <a:ext cx="74" cy="55"/>
                </a:xfrm>
                <a:custGeom>
                  <a:avLst/>
                  <a:gdLst>
                    <a:gd name="G0" fmla="+- 0 0 0"/>
                    <a:gd name="G1" fmla="+- 20144 0 0"/>
                    <a:gd name="G2" fmla="+- 21600 0 0"/>
                    <a:gd name="T0" fmla="*/ 7795 w 21600"/>
                    <a:gd name="T1" fmla="*/ 0 h 33800"/>
                    <a:gd name="T2" fmla="*/ 16735 w 21600"/>
                    <a:gd name="T3" fmla="*/ 33800 h 33800"/>
                    <a:gd name="T4" fmla="*/ 0 w 21600"/>
                    <a:gd name="T5" fmla="*/ 20144 h 33800"/>
                  </a:gdLst>
                  <a:ahLst/>
                  <a:cxnLst>
                    <a:cxn ang="0">
                      <a:pos x="T0" y="T1"/>
                    </a:cxn>
                    <a:cxn ang="0">
                      <a:pos x="T2" y="T3"/>
                    </a:cxn>
                    <a:cxn ang="0">
                      <a:pos x="T4" y="T5"/>
                    </a:cxn>
                  </a:cxnLst>
                  <a:rect l="0" t="0" r="r" b="b"/>
                  <a:pathLst>
                    <a:path w="21600" h="33800" fill="none" extrusionOk="0">
                      <a:moveTo>
                        <a:pt x="7795" y="-1"/>
                      </a:moveTo>
                      <a:cubicBezTo>
                        <a:pt x="16115" y="3219"/>
                        <a:pt x="21600" y="11222"/>
                        <a:pt x="21600" y="20144"/>
                      </a:cubicBezTo>
                      <a:cubicBezTo>
                        <a:pt x="21600" y="25120"/>
                        <a:pt x="19881" y="29944"/>
                        <a:pt x="16735" y="33800"/>
                      </a:cubicBezTo>
                    </a:path>
                    <a:path w="21600" h="33800" stroke="0" extrusionOk="0">
                      <a:moveTo>
                        <a:pt x="7795" y="-1"/>
                      </a:moveTo>
                      <a:cubicBezTo>
                        <a:pt x="16115" y="3219"/>
                        <a:pt x="21600" y="11222"/>
                        <a:pt x="21600" y="20144"/>
                      </a:cubicBezTo>
                      <a:cubicBezTo>
                        <a:pt x="21600" y="25120"/>
                        <a:pt x="19881" y="29944"/>
                        <a:pt x="16735" y="33800"/>
                      </a:cubicBezTo>
                      <a:lnTo>
                        <a:pt x="0" y="20144"/>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39" name="Arc 163"/>
                <p:cNvSpPr>
                  <a:spLocks/>
                </p:cNvSpPr>
                <p:nvPr/>
              </p:nvSpPr>
              <p:spPr bwMode="auto">
                <a:xfrm>
                  <a:off x="3648" y="3799"/>
                  <a:ext cx="74" cy="54"/>
                </a:xfrm>
                <a:custGeom>
                  <a:avLst/>
                  <a:gdLst>
                    <a:gd name="G0" fmla="+- 21600 0 0"/>
                    <a:gd name="G1" fmla="+- 19946 0 0"/>
                    <a:gd name="G2" fmla="+- 21600 0 0"/>
                    <a:gd name="T0" fmla="*/ 4749 w 21600"/>
                    <a:gd name="T1" fmla="*/ 33460 h 33460"/>
                    <a:gd name="T2" fmla="*/ 13310 w 21600"/>
                    <a:gd name="T3" fmla="*/ 0 h 33460"/>
                    <a:gd name="T4" fmla="*/ 21600 w 21600"/>
                    <a:gd name="T5" fmla="*/ 19946 h 33460"/>
                  </a:gdLst>
                  <a:ahLst/>
                  <a:cxnLst>
                    <a:cxn ang="0">
                      <a:pos x="T0" y="T1"/>
                    </a:cxn>
                    <a:cxn ang="0">
                      <a:pos x="T2" y="T3"/>
                    </a:cxn>
                    <a:cxn ang="0">
                      <a:pos x="T4" y="T5"/>
                    </a:cxn>
                  </a:cxnLst>
                  <a:rect l="0" t="0" r="r" b="b"/>
                  <a:pathLst>
                    <a:path w="21600" h="33460" fill="none" extrusionOk="0">
                      <a:moveTo>
                        <a:pt x="4749" y="33459"/>
                      </a:moveTo>
                      <a:cubicBezTo>
                        <a:pt x="1675" y="29626"/>
                        <a:pt x="0" y="24859"/>
                        <a:pt x="0" y="19946"/>
                      </a:cubicBezTo>
                      <a:cubicBezTo>
                        <a:pt x="0" y="11219"/>
                        <a:pt x="5251" y="3349"/>
                        <a:pt x="13310" y="0"/>
                      </a:cubicBezTo>
                    </a:path>
                    <a:path w="21600" h="33460" stroke="0" extrusionOk="0">
                      <a:moveTo>
                        <a:pt x="4749" y="33459"/>
                      </a:moveTo>
                      <a:cubicBezTo>
                        <a:pt x="1675" y="29626"/>
                        <a:pt x="0" y="24859"/>
                        <a:pt x="0" y="19946"/>
                      </a:cubicBezTo>
                      <a:cubicBezTo>
                        <a:pt x="0" y="11219"/>
                        <a:pt x="5251" y="3349"/>
                        <a:pt x="13310" y="0"/>
                      </a:cubicBezTo>
                      <a:lnTo>
                        <a:pt x="21600" y="19946"/>
                      </a:lnTo>
                      <a:close/>
                    </a:path>
                  </a:pathLst>
                </a:custGeom>
                <a:solidFill>
                  <a:srgbClr val="0000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
        <p:nvSpPr>
          <p:cNvPr id="50340" name="Oval 164"/>
          <p:cNvSpPr>
            <a:spLocks noChangeArrowheads="1"/>
          </p:cNvSpPr>
          <p:nvPr/>
        </p:nvSpPr>
        <p:spPr bwMode="auto">
          <a:xfrm>
            <a:off x="7356475" y="3852863"/>
            <a:ext cx="517525" cy="506412"/>
          </a:xfrm>
          <a:prstGeom prst="ellipse">
            <a:avLst/>
          </a:prstGeom>
          <a:solidFill>
            <a:srgbClr val="F57B4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341" name="Group 165"/>
          <p:cNvGrpSpPr>
            <a:grpSpLocks/>
          </p:cNvGrpSpPr>
          <p:nvPr/>
        </p:nvGrpSpPr>
        <p:grpSpPr bwMode="auto">
          <a:xfrm>
            <a:off x="7483475" y="4032250"/>
            <a:ext cx="276225" cy="204788"/>
            <a:chOff x="3685" y="3818"/>
            <a:chExt cx="174" cy="129"/>
          </a:xfrm>
        </p:grpSpPr>
        <p:grpSp>
          <p:nvGrpSpPr>
            <p:cNvPr id="50342" name="Group 166"/>
            <p:cNvGrpSpPr>
              <a:grpSpLocks/>
            </p:cNvGrpSpPr>
            <p:nvPr/>
          </p:nvGrpSpPr>
          <p:grpSpPr bwMode="auto">
            <a:xfrm>
              <a:off x="3733" y="3818"/>
              <a:ext cx="68" cy="6"/>
              <a:chOff x="3733" y="3818"/>
              <a:chExt cx="68" cy="6"/>
            </a:xfrm>
          </p:grpSpPr>
          <p:sp>
            <p:nvSpPr>
              <p:cNvPr id="50343" name="AutoShape 167"/>
              <p:cNvSpPr>
                <a:spLocks noChangeArrowheads="1"/>
              </p:cNvSpPr>
              <p:nvPr/>
            </p:nvSpPr>
            <p:spPr bwMode="auto">
              <a:xfrm>
                <a:off x="3798" y="3818"/>
                <a:ext cx="3" cy="6"/>
              </a:xfrm>
              <a:prstGeom prst="roundRect">
                <a:avLst>
                  <a:gd name="adj" fmla="val 45449"/>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44" name="AutoShape 168"/>
              <p:cNvSpPr>
                <a:spLocks noChangeArrowheads="1"/>
              </p:cNvSpPr>
              <p:nvPr/>
            </p:nvSpPr>
            <p:spPr bwMode="auto">
              <a:xfrm>
                <a:off x="3733" y="3819"/>
                <a:ext cx="5" cy="5"/>
              </a:xfrm>
              <a:prstGeom prst="roundRect">
                <a:avLst>
                  <a:gd name="adj" fmla="val 46148"/>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345" name="Freeform 169"/>
            <p:cNvSpPr>
              <a:spLocks/>
            </p:cNvSpPr>
            <p:nvPr/>
          </p:nvSpPr>
          <p:spPr bwMode="auto">
            <a:xfrm>
              <a:off x="3685" y="3827"/>
              <a:ext cx="174" cy="58"/>
            </a:xfrm>
            <a:custGeom>
              <a:avLst/>
              <a:gdLst>
                <a:gd name="T0" fmla="*/ 40 w 174"/>
                <a:gd name="T1" fmla="*/ 0 h 58"/>
                <a:gd name="T2" fmla="*/ 133 w 174"/>
                <a:gd name="T3" fmla="*/ 0 h 58"/>
                <a:gd name="T4" fmla="*/ 173 w 174"/>
                <a:gd name="T5" fmla="*/ 57 h 58"/>
                <a:gd name="T6" fmla="*/ 0 w 174"/>
                <a:gd name="T7" fmla="*/ 57 h 58"/>
                <a:gd name="T8" fmla="*/ 40 w 174"/>
                <a:gd name="T9" fmla="*/ 0 h 58"/>
              </a:gdLst>
              <a:ahLst/>
              <a:cxnLst>
                <a:cxn ang="0">
                  <a:pos x="T0" y="T1"/>
                </a:cxn>
                <a:cxn ang="0">
                  <a:pos x="T2" y="T3"/>
                </a:cxn>
                <a:cxn ang="0">
                  <a:pos x="T4" y="T5"/>
                </a:cxn>
                <a:cxn ang="0">
                  <a:pos x="T6" y="T7"/>
                </a:cxn>
                <a:cxn ang="0">
                  <a:pos x="T8" y="T9"/>
                </a:cxn>
              </a:cxnLst>
              <a:rect l="0" t="0" r="r" b="b"/>
              <a:pathLst>
                <a:path w="174" h="58">
                  <a:moveTo>
                    <a:pt x="40" y="0"/>
                  </a:moveTo>
                  <a:lnTo>
                    <a:pt x="133" y="0"/>
                  </a:lnTo>
                  <a:lnTo>
                    <a:pt x="173" y="57"/>
                  </a:lnTo>
                  <a:lnTo>
                    <a:pt x="0" y="5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46" name="AutoShape 170"/>
            <p:cNvSpPr>
              <a:spLocks noChangeArrowheads="1"/>
            </p:cNvSpPr>
            <p:nvPr/>
          </p:nvSpPr>
          <p:spPr bwMode="auto">
            <a:xfrm>
              <a:off x="3686" y="3884"/>
              <a:ext cx="164" cy="63"/>
            </a:xfrm>
            <a:prstGeom prst="roundRect">
              <a:avLst>
                <a:gd name="adj" fmla="val 12653"/>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347" name="Group 171"/>
          <p:cNvGrpSpPr>
            <a:grpSpLocks/>
          </p:cNvGrpSpPr>
          <p:nvPr/>
        </p:nvGrpSpPr>
        <p:grpSpPr bwMode="auto">
          <a:xfrm>
            <a:off x="7553325" y="4051300"/>
            <a:ext cx="141288" cy="122238"/>
            <a:chOff x="3729" y="3830"/>
            <a:chExt cx="89" cy="77"/>
          </a:xfrm>
        </p:grpSpPr>
        <p:sp>
          <p:nvSpPr>
            <p:cNvPr id="50348" name="Freeform 172"/>
            <p:cNvSpPr>
              <a:spLocks/>
            </p:cNvSpPr>
            <p:nvPr/>
          </p:nvSpPr>
          <p:spPr bwMode="auto">
            <a:xfrm>
              <a:off x="3729" y="3830"/>
              <a:ext cx="89" cy="77"/>
            </a:xfrm>
            <a:custGeom>
              <a:avLst/>
              <a:gdLst>
                <a:gd name="T0" fmla="*/ 18 w 89"/>
                <a:gd name="T1" fmla="*/ 0 h 77"/>
                <a:gd name="T2" fmla="*/ 0 w 89"/>
                <a:gd name="T3" fmla="*/ 76 h 77"/>
                <a:gd name="T4" fmla="*/ 88 w 89"/>
                <a:gd name="T5" fmla="*/ 76 h 77"/>
                <a:gd name="T6" fmla="*/ 69 w 89"/>
                <a:gd name="T7" fmla="*/ 0 h 77"/>
                <a:gd name="T8" fmla="*/ 18 w 89"/>
                <a:gd name="T9" fmla="*/ 0 h 77"/>
              </a:gdLst>
              <a:ahLst/>
              <a:cxnLst>
                <a:cxn ang="0">
                  <a:pos x="T0" y="T1"/>
                </a:cxn>
                <a:cxn ang="0">
                  <a:pos x="T2" y="T3"/>
                </a:cxn>
                <a:cxn ang="0">
                  <a:pos x="T4" y="T5"/>
                </a:cxn>
                <a:cxn ang="0">
                  <a:pos x="T6" y="T7"/>
                </a:cxn>
                <a:cxn ang="0">
                  <a:pos x="T8" y="T9"/>
                </a:cxn>
              </a:cxnLst>
              <a:rect l="0" t="0" r="r" b="b"/>
              <a:pathLst>
                <a:path w="89" h="77">
                  <a:moveTo>
                    <a:pt x="18" y="0"/>
                  </a:moveTo>
                  <a:lnTo>
                    <a:pt x="0" y="76"/>
                  </a:lnTo>
                  <a:lnTo>
                    <a:pt x="88" y="76"/>
                  </a:lnTo>
                  <a:lnTo>
                    <a:pt x="69"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49" name="Freeform 173"/>
            <p:cNvSpPr>
              <a:spLocks/>
            </p:cNvSpPr>
            <p:nvPr/>
          </p:nvSpPr>
          <p:spPr bwMode="auto">
            <a:xfrm>
              <a:off x="3729" y="3830"/>
              <a:ext cx="35" cy="77"/>
            </a:xfrm>
            <a:custGeom>
              <a:avLst/>
              <a:gdLst>
                <a:gd name="T0" fmla="*/ 18 w 35"/>
                <a:gd name="T1" fmla="*/ 0 h 77"/>
                <a:gd name="T2" fmla="*/ 0 w 35"/>
                <a:gd name="T3" fmla="*/ 76 h 77"/>
                <a:gd name="T4" fmla="*/ 29 w 35"/>
                <a:gd name="T5" fmla="*/ 76 h 77"/>
                <a:gd name="T6" fmla="*/ 34 w 35"/>
                <a:gd name="T7" fmla="*/ 0 h 77"/>
                <a:gd name="T8" fmla="*/ 18 w 35"/>
                <a:gd name="T9" fmla="*/ 0 h 77"/>
              </a:gdLst>
              <a:ahLst/>
              <a:cxnLst>
                <a:cxn ang="0">
                  <a:pos x="T0" y="T1"/>
                </a:cxn>
                <a:cxn ang="0">
                  <a:pos x="T2" y="T3"/>
                </a:cxn>
                <a:cxn ang="0">
                  <a:pos x="T4" y="T5"/>
                </a:cxn>
                <a:cxn ang="0">
                  <a:pos x="T6" y="T7"/>
                </a:cxn>
                <a:cxn ang="0">
                  <a:pos x="T8" y="T9"/>
                </a:cxn>
              </a:cxnLst>
              <a:rect l="0" t="0" r="r" b="b"/>
              <a:pathLst>
                <a:path w="35" h="77">
                  <a:moveTo>
                    <a:pt x="18" y="0"/>
                  </a:moveTo>
                  <a:lnTo>
                    <a:pt x="0" y="76"/>
                  </a:lnTo>
                  <a:lnTo>
                    <a:pt x="29" y="76"/>
                  </a:lnTo>
                  <a:lnTo>
                    <a:pt x="34" y="0"/>
                  </a:lnTo>
                  <a:lnTo>
                    <a:pt x="18"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50" name="Freeform 174"/>
            <p:cNvSpPr>
              <a:spLocks/>
            </p:cNvSpPr>
            <p:nvPr/>
          </p:nvSpPr>
          <p:spPr bwMode="auto">
            <a:xfrm>
              <a:off x="3781" y="3830"/>
              <a:ext cx="36" cy="77"/>
            </a:xfrm>
            <a:custGeom>
              <a:avLst/>
              <a:gdLst>
                <a:gd name="T0" fmla="*/ 17 w 36"/>
                <a:gd name="T1" fmla="*/ 0 h 77"/>
                <a:gd name="T2" fmla="*/ 35 w 36"/>
                <a:gd name="T3" fmla="*/ 76 h 77"/>
                <a:gd name="T4" fmla="*/ 5 w 36"/>
                <a:gd name="T5" fmla="*/ 76 h 77"/>
                <a:gd name="T6" fmla="*/ 0 w 36"/>
                <a:gd name="T7" fmla="*/ 0 h 77"/>
                <a:gd name="T8" fmla="*/ 17 w 36"/>
                <a:gd name="T9" fmla="*/ 0 h 77"/>
              </a:gdLst>
              <a:ahLst/>
              <a:cxnLst>
                <a:cxn ang="0">
                  <a:pos x="T0" y="T1"/>
                </a:cxn>
                <a:cxn ang="0">
                  <a:pos x="T2" y="T3"/>
                </a:cxn>
                <a:cxn ang="0">
                  <a:pos x="T4" y="T5"/>
                </a:cxn>
                <a:cxn ang="0">
                  <a:pos x="T6" y="T7"/>
                </a:cxn>
                <a:cxn ang="0">
                  <a:pos x="T8" y="T9"/>
                </a:cxn>
              </a:cxnLst>
              <a:rect l="0" t="0" r="r" b="b"/>
              <a:pathLst>
                <a:path w="36" h="77">
                  <a:moveTo>
                    <a:pt x="17" y="0"/>
                  </a:moveTo>
                  <a:lnTo>
                    <a:pt x="35" y="76"/>
                  </a:lnTo>
                  <a:lnTo>
                    <a:pt x="5" y="76"/>
                  </a:lnTo>
                  <a:lnTo>
                    <a:pt x="0" y="0"/>
                  </a:lnTo>
                  <a:lnTo>
                    <a:pt x="17" y="0"/>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51" name="Freeform 175"/>
            <p:cNvSpPr>
              <a:spLocks/>
            </p:cNvSpPr>
            <p:nvPr/>
          </p:nvSpPr>
          <p:spPr bwMode="auto">
            <a:xfrm>
              <a:off x="3736" y="3850"/>
              <a:ext cx="74" cy="26"/>
            </a:xfrm>
            <a:custGeom>
              <a:avLst/>
              <a:gdLst>
                <a:gd name="T0" fmla="*/ 6 w 74"/>
                <a:gd name="T1" fmla="*/ 1 h 26"/>
                <a:gd name="T2" fmla="*/ 0 w 74"/>
                <a:gd name="T3" fmla="*/ 25 h 26"/>
                <a:gd name="T4" fmla="*/ 73 w 74"/>
                <a:gd name="T5" fmla="*/ 25 h 26"/>
                <a:gd name="T6" fmla="*/ 67 w 74"/>
                <a:gd name="T7" fmla="*/ 0 h 26"/>
                <a:gd name="T8" fmla="*/ 6 w 74"/>
                <a:gd name="T9" fmla="*/ 1 h 26"/>
              </a:gdLst>
              <a:ahLst/>
              <a:cxnLst>
                <a:cxn ang="0">
                  <a:pos x="T0" y="T1"/>
                </a:cxn>
                <a:cxn ang="0">
                  <a:pos x="T2" y="T3"/>
                </a:cxn>
                <a:cxn ang="0">
                  <a:pos x="T4" y="T5"/>
                </a:cxn>
                <a:cxn ang="0">
                  <a:pos x="T6" y="T7"/>
                </a:cxn>
                <a:cxn ang="0">
                  <a:pos x="T8" y="T9"/>
                </a:cxn>
              </a:cxnLst>
              <a:rect l="0" t="0" r="r" b="b"/>
              <a:pathLst>
                <a:path w="74" h="26">
                  <a:moveTo>
                    <a:pt x="6" y="1"/>
                  </a:moveTo>
                  <a:lnTo>
                    <a:pt x="0" y="25"/>
                  </a:lnTo>
                  <a:lnTo>
                    <a:pt x="73" y="25"/>
                  </a:lnTo>
                  <a:lnTo>
                    <a:pt x="67" y="0"/>
                  </a:lnTo>
                  <a:lnTo>
                    <a:pt x="6"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aphicFrame>
        <p:nvGraphicFramePr>
          <p:cNvPr id="50352" name="Object 176">
            <a:hlinkClick r:id="" action="ppaction://ole?verb=0"/>
          </p:cNvPr>
          <p:cNvGraphicFramePr>
            <a:graphicFrameLocks/>
          </p:cNvGraphicFramePr>
          <p:nvPr/>
        </p:nvGraphicFramePr>
        <p:xfrm>
          <a:off x="973138" y="1520825"/>
          <a:ext cx="1073150" cy="1539875"/>
        </p:xfrm>
        <a:graphic>
          <a:graphicData uri="http://schemas.openxmlformats.org/presentationml/2006/ole">
            <mc:AlternateContent xmlns:mc="http://schemas.openxmlformats.org/markup-compatibility/2006">
              <mc:Choice xmlns:v="urn:schemas-microsoft-com:vml" Requires="v">
                <p:oleObj spid="_x0000_s50403" name="ClipArt" r:id="rId4" imgW="2558880" imgH="3533760" progId="MS_ClipArt_Gallery.2">
                  <p:embed/>
                </p:oleObj>
              </mc:Choice>
              <mc:Fallback>
                <p:oleObj name="ClipArt" r:id="rId4" imgW="2558880" imgH="3533760" progId="MS_ClipArt_Gallery.2">
                  <p:embed/>
                  <p:pic>
                    <p:nvPicPr>
                      <p:cNvPr id="0" name="Object 17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3138" y="1520825"/>
                        <a:ext cx="1073150" cy="15398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353" name="Line 177"/>
          <p:cNvSpPr>
            <a:spLocks noChangeShapeType="1"/>
          </p:cNvSpPr>
          <p:nvPr/>
        </p:nvSpPr>
        <p:spPr bwMode="auto">
          <a:xfrm flipV="1">
            <a:off x="1493838" y="2943225"/>
            <a:ext cx="0" cy="7493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354" name="Group 178"/>
          <p:cNvGrpSpPr>
            <a:grpSpLocks/>
          </p:cNvGrpSpPr>
          <p:nvPr/>
        </p:nvGrpSpPr>
        <p:grpSpPr bwMode="auto">
          <a:xfrm>
            <a:off x="7135813" y="1576388"/>
            <a:ext cx="889000" cy="1347787"/>
            <a:chOff x="4639" y="945"/>
            <a:chExt cx="424" cy="481"/>
          </a:xfrm>
        </p:grpSpPr>
        <p:sp>
          <p:nvSpPr>
            <p:cNvPr id="50355" name="Freeform 179"/>
            <p:cNvSpPr>
              <a:spLocks/>
            </p:cNvSpPr>
            <p:nvPr/>
          </p:nvSpPr>
          <p:spPr bwMode="auto">
            <a:xfrm>
              <a:off x="4639" y="1160"/>
              <a:ext cx="424" cy="266"/>
            </a:xfrm>
            <a:custGeom>
              <a:avLst/>
              <a:gdLst>
                <a:gd name="T0" fmla="*/ 348 w 424"/>
                <a:gd name="T1" fmla="*/ 265 h 266"/>
                <a:gd name="T2" fmla="*/ 378 w 424"/>
                <a:gd name="T3" fmla="*/ 230 h 266"/>
                <a:gd name="T4" fmla="*/ 406 w 424"/>
                <a:gd name="T5" fmla="*/ 198 h 266"/>
                <a:gd name="T6" fmla="*/ 421 w 424"/>
                <a:gd name="T7" fmla="*/ 179 h 266"/>
                <a:gd name="T8" fmla="*/ 423 w 424"/>
                <a:gd name="T9" fmla="*/ 167 h 266"/>
                <a:gd name="T10" fmla="*/ 416 w 424"/>
                <a:gd name="T11" fmla="*/ 150 h 266"/>
                <a:gd name="T12" fmla="*/ 395 w 424"/>
                <a:gd name="T13" fmla="*/ 120 h 266"/>
                <a:gd name="T14" fmla="*/ 377 w 424"/>
                <a:gd name="T15" fmla="*/ 97 h 266"/>
                <a:gd name="T16" fmla="*/ 363 w 424"/>
                <a:gd name="T17" fmla="*/ 75 h 266"/>
                <a:gd name="T18" fmla="*/ 356 w 424"/>
                <a:gd name="T19" fmla="*/ 60 h 266"/>
                <a:gd name="T20" fmla="*/ 353 w 424"/>
                <a:gd name="T21" fmla="*/ 47 h 266"/>
                <a:gd name="T22" fmla="*/ 351 w 424"/>
                <a:gd name="T23" fmla="*/ 30 h 266"/>
                <a:gd name="T24" fmla="*/ 348 w 424"/>
                <a:gd name="T25" fmla="*/ 18 h 266"/>
                <a:gd name="T26" fmla="*/ 340 w 424"/>
                <a:gd name="T27" fmla="*/ 9 h 266"/>
                <a:gd name="T28" fmla="*/ 328 w 424"/>
                <a:gd name="T29" fmla="*/ 7 h 266"/>
                <a:gd name="T30" fmla="*/ 310 w 424"/>
                <a:gd name="T31" fmla="*/ 8 h 266"/>
                <a:gd name="T32" fmla="*/ 301 w 424"/>
                <a:gd name="T33" fmla="*/ 9 h 266"/>
                <a:gd name="T34" fmla="*/ 289 w 424"/>
                <a:gd name="T35" fmla="*/ 7 h 266"/>
                <a:gd name="T36" fmla="*/ 275 w 424"/>
                <a:gd name="T37" fmla="*/ 0 h 266"/>
                <a:gd name="T38" fmla="*/ 243 w 424"/>
                <a:gd name="T39" fmla="*/ 12 h 266"/>
                <a:gd name="T40" fmla="*/ 218 w 424"/>
                <a:gd name="T41" fmla="*/ 13 h 266"/>
                <a:gd name="T42" fmla="*/ 173 w 424"/>
                <a:gd name="T43" fmla="*/ 28 h 266"/>
                <a:gd name="T44" fmla="*/ 122 w 424"/>
                <a:gd name="T45" fmla="*/ 37 h 266"/>
                <a:gd name="T46" fmla="*/ 90 w 424"/>
                <a:gd name="T47" fmla="*/ 27 h 266"/>
                <a:gd name="T48" fmla="*/ 67 w 424"/>
                <a:gd name="T49" fmla="*/ 24 h 266"/>
                <a:gd name="T50" fmla="*/ 54 w 424"/>
                <a:gd name="T51" fmla="*/ 25 h 266"/>
                <a:gd name="T52" fmla="*/ 45 w 424"/>
                <a:gd name="T53" fmla="*/ 28 h 266"/>
                <a:gd name="T54" fmla="*/ 39 w 424"/>
                <a:gd name="T55" fmla="*/ 31 h 266"/>
                <a:gd name="T56" fmla="*/ 34 w 424"/>
                <a:gd name="T57" fmla="*/ 37 h 266"/>
                <a:gd name="T58" fmla="*/ 32 w 424"/>
                <a:gd name="T59" fmla="*/ 45 h 266"/>
                <a:gd name="T60" fmla="*/ 33 w 424"/>
                <a:gd name="T61" fmla="*/ 56 h 266"/>
                <a:gd name="T62" fmla="*/ 34 w 424"/>
                <a:gd name="T63" fmla="*/ 67 h 266"/>
                <a:gd name="T64" fmla="*/ 36 w 424"/>
                <a:gd name="T65" fmla="*/ 79 h 266"/>
                <a:gd name="T66" fmla="*/ 36 w 424"/>
                <a:gd name="T67" fmla="*/ 94 h 266"/>
                <a:gd name="T68" fmla="*/ 35 w 424"/>
                <a:gd name="T69" fmla="*/ 105 h 266"/>
                <a:gd name="T70" fmla="*/ 31 w 424"/>
                <a:gd name="T71" fmla="*/ 118 h 266"/>
                <a:gd name="T72" fmla="*/ 26 w 424"/>
                <a:gd name="T73" fmla="*/ 134 h 266"/>
                <a:gd name="T74" fmla="*/ 13 w 424"/>
                <a:gd name="T75" fmla="*/ 164 h 266"/>
                <a:gd name="T76" fmla="*/ 0 w 424"/>
                <a:gd name="T77" fmla="*/ 196 h 266"/>
                <a:gd name="T78" fmla="*/ 4 w 424"/>
                <a:gd name="T79" fmla="*/ 235 h 266"/>
                <a:gd name="T80" fmla="*/ 21 w 424"/>
                <a:gd name="T81" fmla="*/ 264 h 266"/>
                <a:gd name="T82" fmla="*/ 348 w 424"/>
                <a:gd name="T83" fmla="*/ 26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4" h="266">
                  <a:moveTo>
                    <a:pt x="348" y="265"/>
                  </a:moveTo>
                  <a:lnTo>
                    <a:pt x="378" y="230"/>
                  </a:lnTo>
                  <a:lnTo>
                    <a:pt x="406" y="198"/>
                  </a:lnTo>
                  <a:lnTo>
                    <a:pt x="421" y="179"/>
                  </a:lnTo>
                  <a:lnTo>
                    <a:pt x="423" y="167"/>
                  </a:lnTo>
                  <a:lnTo>
                    <a:pt x="416" y="150"/>
                  </a:lnTo>
                  <a:lnTo>
                    <a:pt x="395" y="120"/>
                  </a:lnTo>
                  <a:lnTo>
                    <a:pt x="377" y="97"/>
                  </a:lnTo>
                  <a:lnTo>
                    <a:pt x="363" y="75"/>
                  </a:lnTo>
                  <a:lnTo>
                    <a:pt x="356" y="60"/>
                  </a:lnTo>
                  <a:lnTo>
                    <a:pt x="353" y="47"/>
                  </a:lnTo>
                  <a:lnTo>
                    <a:pt x="351" y="30"/>
                  </a:lnTo>
                  <a:lnTo>
                    <a:pt x="348" y="18"/>
                  </a:lnTo>
                  <a:lnTo>
                    <a:pt x="340" y="9"/>
                  </a:lnTo>
                  <a:lnTo>
                    <a:pt x="328" y="7"/>
                  </a:lnTo>
                  <a:lnTo>
                    <a:pt x="310" y="8"/>
                  </a:lnTo>
                  <a:lnTo>
                    <a:pt x="301" y="9"/>
                  </a:lnTo>
                  <a:lnTo>
                    <a:pt x="289" y="7"/>
                  </a:lnTo>
                  <a:lnTo>
                    <a:pt x="275" y="0"/>
                  </a:lnTo>
                  <a:lnTo>
                    <a:pt x="243" y="12"/>
                  </a:lnTo>
                  <a:lnTo>
                    <a:pt x="218" y="13"/>
                  </a:lnTo>
                  <a:lnTo>
                    <a:pt x="173" y="28"/>
                  </a:lnTo>
                  <a:lnTo>
                    <a:pt x="122" y="37"/>
                  </a:lnTo>
                  <a:lnTo>
                    <a:pt x="90" y="27"/>
                  </a:lnTo>
                  <a:lnTo>
                    <a:pt x="67" y="24"/>
                  </a:lnTo>
                  <a:lnTo>
                    <a:pt x="54" y="25"/>
                  </a:lnTo>
                  <a:lnTo>
                    <a:pt x="45" y="28"/>
                  </a:lnTo>
                  <a:lnTo>
                    <a:pt x="39" y="31"/>
                  </a:lnTo>
                  <a:lnTo>
                    <a:pt x="34" y="37"/>
                  </a:lnTo>
                  <a:lnTo>
                    <a:pt x="32" y="45"/>
                  </a:lnTo>
                  <a:lnTo>
                    <a:pt x="33" y="56"/>
                  </a:lnTo>
                  <a:lnTo>
                    <a:pt x="34" y="67"/>
                  </a:lnTo>
                  <a:lnTo>
                    <a:pt x="36" y="79"/>
                  </a:lnTo>
                  <a:lnTo>
                    <a:pt x="36" y="94"/>
                  </a:lnTo>
                  <a:lnTo>
                    <a:pt x="35" y="105"/>
                  </a:lnTo>
                  <a:lnTo>
                    <a:pt x="31" y="118"/>
                  </a:lnTo>
                  <a:lnTo>
                    <a:pt x="26" y="134"/>
                  </a:lnTo>
                  <a:lnTo>
                    <a:pt x="13" y="164"/>
                  </a:lnTo>
                  <a:lnTo>
                    <a:pt x="0" y="196"/>
                  </a:lnTo>
                  <a:lnTo>
                    <a:pt x="4" y="235"/>
                  </a:lnTo>
                  <a:lnTo>
                    <a:pt x="21" y="264"/>
                  </a:lnTo>
                  <a:lnTo>
                    <a:pt x="348" y="265"/>
                  </a:lnTo>
                </a:path>
              </a:pathLst>
            </a:custGeom>
            <a:solidFill>
              <a:srgbClr val="3365FB"/>
            </a:solidFill>
            <a:ln w="12700" cap="rnd" cmpd="sng">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56" name="Freeform 180"/>
            <p:cNvSpPr>
              <a:spLocks/>
            </p:cNvSpPr>
            <p:nvPr/>
          </p:nvSpPr>
          <p:spPr bwMode="auto">
            <a:xfrm>
              <a:off x="4839" y="1157"/>
              <a:ext cx="88" cy="98"/>
            </a:xfrm>
            <a:custGeom>
              <a:avLst/>
              <a:gdLst>
                <a:gd name="T0" fmla="*/ 75 w 88"/>
                <a:gd name="T1" fmla="*/ 0 h 98"/>
                <a:gd name="T2" fmla="*/ 81 w 88"/>
                <a:gd name="T3" fmla="*/ 23 h 98"/>
                <a:gd name="T4" fmla="*/ 87 w 88"/>
                <a:gd name="T5" fmla="*/ 56 h 98"/>
                <a:gd name="T6" fmla="*/ 85 w 88"/>
                <a:gd name="T7" fmla="*/ 97 h 98"/>
                <a:gd name="T8" fmla="*/ 73 w 88"/>
                <a:gd name="T9" fmla="*/ 83 h 98"/>
                <a:gd name="T10" fmla="*/ 60 w 88"/>
                <a:gd name="T11" fmla="*/ 70 h 98"/>
                <a:gd name="T12" fmla="*/ 40 w 88"/>
                <a:gd name="T13" fmla="*/ 50 h 98"/>
                <a:gd name="T14" fmla="*/ 20 w 88"/>
                <a:gd name="T15" fmla="*/ 71 h 98"/>
                <a:gd name="T16" fmla="*/ 0 w 88"/>
                <a:gd name="T17" fmla="*/ 92 h 98"/>
                <a:gd name="T18" fmla="*/ 7 w 88"/>
                <a:gd name="T19" fmla="*/ 68 h 98"/>
                <a:gd name="T20" fmla="*/ 8 w 88"/>
                <a:gd name="T21" fmla="*/ 39 h 98"/>
                <a:gd name="T22" fmla="*/ 21 w 88"/>
                <a:gd name="T23" fmla="*/ 12 h 98"/>
                <a:gd name="T24" fmla="*/ 22 w 88"/>
                <a:gd name="T25" fmla="*/ 24 h 98"/>
                <a:gd name="T26" fmla="*/ 38 w 88"/>
                <a:gd name="T27" fmla="*/ 32 h 98"/>
                <a:gd name="T28" fmla="*/ 62 w 88"/>
                <a:gd name="T29" fmla="*/ 19 h 98"/>
                <a:gd name="T30" fmla="*/ 75 w 88"/>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98">
                  <a:moveTo>
                    <a:pt x="75" y="0"/>
                  </a:moveTo>
                  <a:lnTo>
                    <a:pt x="81" y="23"/>
                  </a:lnTo>
                  <a:lnTo>
                    <a:pt x="87" y="56"/>
                  </a:lnTo>
                  <a:lnTo>
                    <a:pt x="85" y="97"/>
                  </a:lnTo>
                  <a:lnTo>
                    <a:pt x="73" y="83"/>
                  </a:lnTo>
                  <a:lnTo>
                    <a:pt x="60" y="70"/>
                  </a:lnTo>
                  <a:lnTo>
                    <a:pt x="40" y="50"/>
                  </a:lnTo>
                  <a:lnTo>
                    <a:pt x="20" y="71"/>
                  </a:lnTo>
                  <a:lnTo>
                    <a:pt x="0" y="92"/>
                  </a:lnTo>
                  <a:lnTo>
                    <a:pt x="7" y="68"/>
                  </a:lnTo>
                  <a:lnTo>
                    <a:pt x="8" y="39"/>
                  </a:lnTo>
                  <a:lnTo>
                    <a:pt x="21" y="12"/>
                  </a:lnTo>
                  <a:lnTo>
                    <a:pt x="22" y="24"/>
                  </a:lnTo>
                  <a:lnTo>
                    <a:pt x="38" y="32"/>
                  </a:lnTo>
                  <a:lnTo>
                    <a:pt x="62" y="19"/>
                  </a:lnTo>
                  <a:lnTo>
                    <a:pt x="75" y="0"/>
                  </a:lnTo>
                </a:path>
              </a:pathLst>
            </a:custGeom>
            <a:solidFill>
              <a:schemeClr val="tx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57" name="Freeform 181"/>
            <p:cNvSpPr>
              <a:spLocks/>
            </p:cNvSpPr>
            <p:nvPr/>
          </p:nvSpPr>
          <p:spPr bwMode="auto">
            <a:xfrm>
              <a:off x="4851" y="1190"/>
              <a:ext cx="62" cy="234"/>
            </a:xfrm>
            <a:custGeom>
              <a:avLst/>
              <a:gdLst>
                <a:gd name="T0" fmla="*/ 45 w 62"/>
                <a:gd name="T1" fmla="*/ 16 h 234"/>
                <a:gd name="T2" fmla="*/ 26 w 62"/>
                <a:gd name="T3" fmla="*/ 0 h 234"/>
                <a:gd name="T4" fmla="*/ 13 w 62"/>
                <a:gd name="T5" fmla="*/ 18 h 234"/>
                <a:gd name="T6" fmla="*/ 23 w 62"/>
                <a:gd name="T7" fmla="*/ 45 h 234"/>
                <a:gd name="T8" fmla="*/ 11 w 62"/>
                <a:gd name="T9" fmla="*/ 76 h 234"/>
                <a:gd name="T10" fmla="*/ 0 w 62"/>
                <a:gd name="T11" fmla="*/ 97 h 234"/>
                <a:gd name="T12" fmla="*/ 11 w 62"/>
                <a:gd name="T13" fmla="*/ 151 h 234"/>
                <a:gd name="T14" fmla="*/ 23 w 62"/>
                <a:gd name="T15" fmla="*/ 233 h 234"/>
                <a:gd name="T16" fmla="*/ 38 w 62"/>
                <a:gd name="T17" fmla="*/ 233 h 234"/>
                <a:gd name="T18" fmla="*/ 54 w 62"/>
                <a:gd name="T19" fmla="*/ 151 h 234"/>
                <a:gd name="T20" fmla="*/ 61 w 62"/>
                <a:gd name="T21" fmla="*/ 96 h 234"/>
                <a:gd name="T22" fmla="*/ 52 w 62"/>
                <a:gd name="T23" fmla="*/ 75 h 234"/>
                <a:gd name="T24" fmla="*/ 37 w 62"/>
                <a:gd name="T25" fmla="*/ 44 h 234"/>
                <a:gd name="T26" fmla="*/ 45 w 62"/>
                <a:gd name="T27" fmla="*/ 1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34">
                  <a:moveTo>
                    <a:pt x="45" y="16"/>
                  </a:moveTo>
                  <a:lnTo>
                    <a:pt x="26" y="0"/>
                  </a:lnTo>
                  <a:lnTo>
                    <a:pt x="13" y="18"/>
                  </a:lnTo>
                  <a:lnTo>
                    <a:pt x="23" y="45"/>
                  </a:lnTo>
                  <a:lnTo>
                    <a:pt x="11" y="76"/>
                  </a:lnTo>
                  <a:lnTo>
                    <a:pt x="0" y="97"/>
                  </a:lnTo>
                  <a:lnTo>
                    <a:pt x="11" y="151"/>
                  </a:lnTo>
                  <a:lnTo>
                    <a:pt x="23" y="233"/>
                  </a:lnTo>
                  <a:lnTo>
                    <a:pt x="38" y="233"/>
                  </a:lnTo>
                  <a:lnTo>
                    <a:pt x="54" y="151"/>
                  </a:lnTo>
                  <a:lnTo>
                    <a:pt x="61" y="96"/>
                  </a:lnTo>
                  <a:lnTo>
                    <a:pt x="52" y="75"/>
                  </a:lnTo>
                  <a:lnTo>
                    <a:pt x="37" y="44"/>
                  </a:lnTo>
                  <a:lnTo>
                    <a:pt x="45" y="16"/>
                  </a:lnTo>
                </a:path>
              </a:pathLst>
            </a:custGeom>
            <a:solidFill>
              <a:srgbClr val="E5405D"/>
            </a:solidFill>
            <a:ln w="12700" cap="rnd" cmpd="sng">
              <a:solidFill>
                <a:srgbClr val="E5405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58" name="Freeform 182"/>
            <p:cNvSpPr>
              <a:spLocks/>
            </p:cNvSpPr>
            <p:nvPr/>
          </p:nvSpPr>
          <p:spPr bwMode="auto">
            <a:xfrm>
              <a:off x="4699" y="1220"/>
              <a:ext cx="9" cy="24"/>
            </a:xfrm>
            <a:custGeom>
              <a:avLst/>
              <a:gdLst>
                <a:gd name="T0" fmla="*/ 2 w 9"/>
                <a:gd name="T1" fmla="*/ 0 h 24"/>
                <a:gd name="T2" fmla="*/ 0 w 9"/>
                <a:gd name="T3" fmla="*/ 4 h 24"/>
                <a:gd name="T4" fmla="*/ 1 w 9"/>
                <a:gd name="T5" fmla="*/ 11 h 24"/>
                <a:gd name="T6" fmla="*/ 4 w 9"/>
                <a:gd name="T7" fmla="*/ 18 h 24"/>
                <a:gd name="T8" fmla="*/ 8 w 9"/>
                <a:gd name="T9" fmla="*/ 23 h 24"/>
              </a:gdLst>
              <a:ahLst/>
              <a:cxnLst>
                <a:cxn ang="0">
                  <a:pos x="T0" y="T1"/>
                </a:cxn>
                <a:cxn ang="0">
                  <a:pos x="T2" y="T3"/>
                </a:cxn>
                <a:cxn ang="0">
                  <a:pos x="T4" y="T5"/>
                </a:cxn>
                <a:cxn ang="0">
                  <a:pos x="T6" y="T7"/>
                </a:cxn>
                <a:cxn ang="0">
                  <a:pos x="T8" y="T9"/>
                </a:cxn>
              </a:cxnLst>
              <a:rect l="0" t="0" r="r" b="b"/>
              <a:pathLst>
                <a:path w="9" h="24">
                  <a:moveTo>
                    <a:pt x="2" y="0"/>
                  </a:moveTo>
                  <a:lnTo>
                    <a:pt x="0" y="4"/>
                  </a:lnTo>
                  <a:lnTo>
                    <a:pt x="1" y="11"/>
                  </a:lnTo>
                  <a:lnTo>
                    <a:pt x="4" y="18"/>
                  </a:lnTo>
                  <a:lnTo>
                    <a:pt x="8" y="2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59" name="Freeform 183"/>
            <p:cNvSpPr>
              <a:spLocks/>
            </p:cNvSpPr>
            <p:nvPr/>
          </p:nvSpPr>
          <p:spPr bwMode="auto">
            <a:xfrm>
              <a:off x="4662" y="1241"/>
              <a:ext cx="118" cy="74"/>
            </a:xfrm>
            <a:custGeom>
              <a:avLst/>
              <a:gdLst>
                <a:gd name="T0" fmla="*/ 104 w 118"/>
                <a:gd name="T1" fmla="*/ 58 h 74"/>
                <a:gd name="T2" fmla="*/ 117 w 118"/>
                <a:gd name="T3" fmla="*/ 45 h 74"/>
                <a:gd name="T4" fmla="*/ 50 w 118"/>
                <a:gd name="T5" fmla="*/ 0 h 74"/>
                <a:gd name="T6" fmla="*/ 0 w 118"/>
                <a:gd name="T7" fmla="*/ 73 h 74"/>
              </a:gdLst>
              <a:ahLst/>
              <a:cxnLst>
                <a:cxn ang="0">
                  <a:pos x="T0" y="T1"/>
                </a:cxn>
                <a:cxn ang="0">
                  <a:pos x="T2" y="T3"/>
                </a:cxn>
                <a:cxn ang="0">
                  <a:pos x="T4" y="T5"/>
                </a:cxn>
                <a:cxn ang="0">
                  <a:pos x="T6" y="T7"/>
                </a:cxn>
              </a:cxnLst>
              <a:rect l="0" t="0" r="r" b="b"/>
              <a:pathLst>
                <a:path w="118" h="74">
                  <a:moveTo>
                    <a:pt x="104" y="58"/>
                  </a:moveTo>
                  <a:lnTo>
                    <a:pt x="117" y="45"/>
                  </a:lnTo>
                  <a:lnTo>
                    <a:pt x="50" y="0"/>
                  </a:lnTo>
                  <a:lnTo>
                    <a:pt x="0" y="7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0" name="Freeform 184"/>
            <p:cNvSpPr>
              <a:spLocks/>
            </p:cNvSpPr>
            <p:nvPr/>
          </p:nvSpPr>
          <p:spPr bwMode="auto">
            <a:xfrm>
              <a:off x="4929" y="1272"/>
              <a:ext cx="53" cy="96"/>
            </a:xfrm>
            <a:custGeom>
              <a:avLst/>
              <a:gdLst>
                <a:gd name="T0" fmla="*/ 0 w 53"/>
                <a:gd name="T1" fmla="*/ 0 h 96"/>
                <a:gd name="T2" fmla="*/ 8 w 53"/>
                <a:gd name="T3" fmla="*/ 20 h 96"/>
                <a:gd name="T4" fmla="*/ 21 w 53"/>
                <a:gd name="T5" fmla="*/ 37 h 96"/>
                <a:gd name="T6" fmla="*/ 39 w 53"/>
                <a:gd name="T7" fmla="*/ 51 h 96"/>
                <a:gd name="T8" fmla="*/ 52 w 53"/>
                <a:gd name="T9" fmla="*/ 60 h 96"/>
                <a:gd name="T10" fmla="*/ 41 w 53"/>
                <a:gd name="T11" fmla="*/ 66 h 96"/>
                <a:gd name="T12" fmla="*/ 31 w 53"/>
                <a:gd name="T13" fmla="*/ 73 h 96"/>
                <a:gd name="T14" fmla="*/ 24 w 53"/>
                <a:gd name="T15" fmla="*/ 84 h 96"/>
                <a:gd name="T16" fmla="*/ 16 w 53"/>
                <a:gd name="T1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6">
                  <a:moveTo>
                    <a:pt x="0" y="0"/>
                  </a:moveTo>
                  <a:lnTo>
                    <a:pt x="8" y="20"/>
                  </a:lnTo>
                  <a:lnTo>
                    <a:pt x="21" y="37"/>
                  </a:lnTo>
                  <a:lnTo>
                    <a:pt x="39" y="51"/>
                  </a:lnTo>
                  <a:lnTo>
                    <a:pt x="52" y="60"/>
                  </a:lnTo>
                  <a:lnTo>
                    <a:pt x="41" y="66"/>
                  </a:lnTo>
                  <a:lnTo>
                    <a:pt x="31" y="73"/>
                  </a:lnTo>
                  <a:lnTo>
                    <a:pt x="24" y="84"/>
                  </a:lnTo>
                  <a:lnTo>
                    <a:pt x="16" y="9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1" name="Freeform 185"/>
            <p:cNvSpPr>
              <a:spLocks/>
            </p:cNvSpPr>
            <p:nvPr/>
          </p:nvSpPr>
          <p:spPr bwMode="auto">
            <a:xfrm>
              <a:off x="4770" y="963"/>
              <a:ext cx="229" cy="223"/>
            </a:xfrm>
            <a:custGeom>
              <a:avLst/>
              <a:gdLst>
                <a:gd name="T0" fmla="*/ 50 w 229"/>
                <a:gd name="T1" fmla="*/ 9 h 223"/>
                <a:gd name="T2" fmla="*/ 95 w 229"/>
                <a:gd name="T3" fmla="*/ 0 h 223"/>
                <a:gd name="T4" fmla="*/ 137 w 229"/>
                <a:gd name="T5" fmla="*/ 9 h 223"/>
                <a:gd name="T6" fmla="*/ 161 w 229"/>
                <a:gd name="T7" fmla="*/ 40 h 223"/>
                <a:gd name="T8" fmla="*/ 179 w 229"/>
                <a:gd name="T9" fmla="*/ 64 h 223"/>
                <a:gd name="T10" fmla="*/ 189 w 229"/>
                <a:gd name="T11" fmla="*/ 91 h 223"/>
                <a:gd name="T12" fmla="*/ 195 w 229"/>
                <a:gd name="T13" fmla="*/ 97 h 223"/>
                <a:gd name="T14" fmla="*/ 207 w 229"/>
                <a:gd name="T15" fmla="*/ 86 h 223"/>
                <a:gd name="T16" fmla="*/ 222 w 229"/>
                <a:gd name="T17" fmla="*/ 90 h 223"/>
                <a:gd name="T18" fmla="*/ 228 w 229"/>
                <a:gd name="T19" fmla="*/ 102 h 223"/>
                <a:gd name="T20" fmla="*/ 223 w 229"/>
                <a:gd name="T21" fmla="*/ 118 h 223"/>
                <a:gd name="T22" fmla="*/ 212 w 229"/>
                <a:gd name="T23" fmla="*/ 129 h 223"/>
                <a:gd name="T24" fmla="*/ 199 w 229"/>
                <a:gd name="T25" fmla="*/ 130 h 223"/>
                <a:gd name="T26" fmla="*/ 190 w 229"/>
                <a:gd name="T27" fmla="*/ 126 h 223"/>
                <a:gd name="T28" fmla="*/ 190 w 229"/>
                <a:gd name="T29" fmla="*/ 131 h 223"/>
                <a:gd name="T30" fmla="*/ 190 w 229"/>
                <a:gd name="T31" fmla="*/ 150 h 223"/>
                <a:gd name="T32" fmla="*/ 183 w 229"/>
                <a:gd name="T33" fmla="*/ 169 h 223"/>
                <a:gd name="T34" fmla="*/ 168 w 229"/>
                <a:gd name="T35" fmla="*/ 184 h 223"/>
                <a:gd name="T36" fmla="*/ 150 w 229"/>
                <a:gd name="T37" fmla="*/ 193 h 223"/>
                <a:gd name="T38" fmla="*/ 143 w 229"/>
                <a:gd name="T39" fmla="*/ 202 h 223"/>
                <a:gd name="T40" fmla="*/ 133 w 229"/>
                <a:gd name="T41" fmla="*/ 214 h 223"/>
                <a:gd name="T42" fmla="*/ 117 w 229"/>
                <a:gd name="T43" fmla="*/ 221 h 223"/>
                <a:gd name="T44" fmla="*/ 105 w 229"/>
                <a:gd name="T45" fmla="*/ 220 h 223"/>
                <a:gd name="T46" fmla="*/ 97 w 229"/>
                <a:gd name="T47" fmla="*/ 219 h 223"/>
                <a:gd name="T48" fmla="*/ 83 w 229"/>
                <a:gd name="T49" fmla="*/ 217 h 223"/>
                <a:gd name="T50" fmla="*/ 69 w 229"/>
                <a:gd name="T51" fmla="*/ 206 h 223"/>
                <a:gd name="T52" fmla="*/ 50 w 229"/>
                <a:gd name="T53" fmla="*/ 190 h 223"/>
                <a:gd name="T54" fmla="*/ 25 w 229"/>
                <a:gd name="T55" fmla="*/ 172 h 223"/>
                <a:gd name="T56" fmla="*/ 11 w 229"/>
                <a:gd name="T57" fmla="*/ 158 h 223"/>
                <a:gd name="T58" fmla="*/ 1 w 229"/>
                <a:gd name="T59" fmla="*/ 132 h 223"/>
                <a:gd name="T60" fmla="*/ 2 w 229"/>
                <a:gd name="T61" fmla="*/ 112 h 223"/>
                <a:gd name="T62" fmla="*/ 0 w 229"/>
                <a:gd name="T63" fmla="*/ 88 h 223"/>
                <a:gd name="T64" fmla="*/ 4 w 229"/>
                <a:gd name="T65" fmla="*/ 52 h 223"/>
                <a:gd name="T66" fmla="*/ 33 w 229"/>
                <a:gd name="T67" fmla="*/ 1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223">
                  <a:moveTo>
                    <a:pt x="33" y="19"/>
                  </a:moveTo>
                  <a:lnTo>
                    <a:pt x="50" y="9"/>
                  </a:lnTo>
                  <a:lnTo>
                    <a:pt x="74" y="1"/>
                  </a:lnTo>
                  <a:lnTo>
                    <a:pt x="95" y="0"/>
                  </a:lnTo>
                  <a:lnTo>
                    <a:pt x="118" y="4"/>
                  </a:lnTo>
                  <a:lnTo>
                    <a:pt x="137" y="9"/>
                  </a:lnTo>
                  <a:lnTo>
                    <a:pt x="150" y="23"/>
                  </a:lnTo>
                  <a:lnTo>
                    <a:pt x="161" y="40"/>
                  </a:lnTo>
                  <a:lnTo>
                    <a:pt x="168" y="51"/>
                  </a:lnTo>
                  <a:lnTo>
                    <a:pt x="179" y="64"/>
                  </a:lnTo>
                  <a:lnTo>
                    <a:pt x="185" y="78"/>
                  </a:lnTo>
                  <a:lnTo>
                    <a:pt x="189" y="91"/>
                  </a:lnTo>
                  <a:lnTo>
                    <a:pt x="188" y="103"/>
                  </a:lnTo>
                  <a:lnTo>
                    <a:pt x="195" y="97"/>
                  </a:lnTo>
                  <a:lnTo>
                    <a:pt x="199" y="89"/>
                  </a:lnTo>
                  <a:lnTo>
                    <a:pt x="207" y="86"/>
                  </a:lnTo>
                  <a:lnTo>
                    <a:pt x="215" y="87"/>
                  </a:lnTo>
                  <a:lnTo>
                    <a:pt x="222" y="90"/>
                  </a:lnTo>
                  <a:lnTo>
                    <a:pt x="227" y="94"/>
                  </a:lnTo>
                  <a:lnTo>
                    <a:pt x="228" y="102"/>
                  </a:lnTo>
                  <a:lnTo>
                    <a:pt x="226" y="110"/>
                  </a:lnTo>
                  <a:lnTo>
                    <a:pt x="223" y="118"/>
                  </a:lnTo>
                  <a:lnTo>
                    <a:pt x="217" y="124"/>
                  </a:lnTo>
                  <a:lnTo>
                    <a:pt x="212" y="129"/>
                  </a:lnTo>
                  <a:lnTo>
                    <a:pt x="206" y="131"/>
                  </a:lnTo>
                  <a:lnTo>
                    <a:pt x="199" y="130"/>
                  </a:lnTo>
                  <a:lnTo>
                    <a:pt x="195" y="129"/>
                  </a:lnTo>
                  <a:lnTo>
                    <a:pt x="190" y="126"/>
                  </a:lnTo>
                  <a:lnTo>
                    <a:pt x="187" y="125"/>
                  </a:lnTo>
                  <a:lnTo>
                    <a:pt x="190" y="131"/>
                  </a:lnTo>
                  <a:lnTo>
                    <a:pt x="192" y="141"/>
                  </a:lnTo>
                  <a:lnTo>
                    <a:pt x="190" y="150"/>
                  </a:lnTo>
                  <a:lnTo>
                    <a:pt x="188" y="159"/>
                  </a:lnTo>
                  <a:lnTo>
                    <a:pt x="183" y="169"/>
                  </a:lnTo>
                  <a:lnTo>
                    <a:pt x="176" y="176"/>
                  </a:lnTo>
                  <a:lnTo>
                    <a:pt x="168" y="184"/>
                  </a:lnTo>
                  <a:lnTo>
                    <a:pt x="160" y="189"/>
                  </a:lnTo>
                  <a:lnTo>
                    <a:pt x="150" y="193"/>
                  </a:lnTo>
                  <a:lnTo>
                    <a:pt x="144" y="197"/>
                  </a:lnTo>
                  <a:lnTo>
                    <a:pt x="143" y="202"/>
                  </a:lnTo>
                  <a:lnTo>
                    <a:pt x="139" y="209"/>
                  </a:lnTo>
                  <a:lnTo>
                    <a:pt x="133" y="214"/>
                  </a:lnTo>
                  <a:lnTo>
                    <a:pt x="125" y="218"/>
                  </a:lnTo>
                  <a:lnTo>
                    <a:pt x="117" y="221"/>
                  </a:lnTo>
                  <a:lnTo>
                    <a:pt x="109" y="222"/>
                  </a:lnTo>
                  <a:lnTo>
                    <a:pt x="105" y="220"/>
                  </a:lnTo>
                  <a:lnTo>
                    <a:pt x="101" y="215"/>
                  </a:lnTo>
                  <a:lnTo>
                    <a:pt x="97" y="219"/>
                  </a:lnTo>
                  <a:lnTo>
                    <a:pt x="90" y="220"/>
                  </a:lnTo>
                  <a:lnTo>
                    <a:pt x="83" y="217"/>
                  </a:lnTo>
                  <a:lnTo>
                    <a:pt x="76" y="213"/>
                  </a:lnTo>
                  <a:lnTo>
                    <a:pt x="69" y="206"/>
                  </a:lnTo>
                  <a:lnTo>
                    <a:pt x="62" y="199"/>
                  </a:lnTo>
                  <a:lnTo>
                    <a:pt x="50" y="190"/>
                  </a:lnTo>
                  <a:lnTo>
                    <a:pt x="38" y="181"/>
                  </a:lnTo>
                  <a:lnTo>
                    <a:pt x="25" y="172"/>
                  </a:lnTo>
                  <a:lnTo>
                    <a:pt x="19" y="164"/>
                  </a:lnTo>
                  <a:lnTo>
                    <a:pt x="11" y="158"/>
                  </a:lnTo>
                  <a:lnTo>
                    <a:pt x="4" y="149"/>
                  </a:lnTo>
                  <a:lnTo>
                    <a:pt x="1" y="132"/>
                  </a:lnTo>
                  <a:lnTo>
                    <a:pt x="0" y="116"/>
                  </a:lnTo>
                  <a:lnTo>
                    <a:pt x="2" y="112"/>
                  </a:lnTo>
                  <a:lnTo>
                    <a:pt x="2" y="104"/>
                  </a:lnTo>
                  <a:lnTo>
                    <a:pt x="0" y="88"/>
                  </a:lnTo>
                  <a:lnTo>
                    <a:pt x="0" y="69"/>
                  </a:lnTo>
                  <a:lnTo>
                    <a:pt x="4" y="52"/>
                  </a:lnTo>
                  <a:lnTo>
                    <a:pt x="15" y="37"/>
                  </a:lnTo>
                  <a:lnTo>
                    <a:pt x="33" y="19"/>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2" name="Freeform 186"/>
            <p:cNvSpPr>
              <a:spLocks/>
            </p:cNvSpPr>
            <p:nvPr/>
          </p:nvSpPr>
          <p:spPr bwMode="auto">
            <a:xfrm>
              <a:off x="4903" y="1074"/>
              <a:ext cx="13" cy="20"/>
            </a:xfrm>
            <a:custGeom>
              <a:avLst/>
              <a:gdLst>
                <a:gd name="T0" fmla="*/ 0 w 13"/>
                <a:gd name="T1" fmla="*/ 0 h 20"/>
                <a:gd name="T2" fmla="*/ 5 w 13"/>
                <a:gd name="T3" fmla="*/ 2 h 20"/>
                <a:gd name="T4" fmla="*/ 8 w 13"/>
                <a:gd name="T5" fmla="*/ 4 h 20"/>
                <a:gd name="T6" fmla="*/ 11 w 13"/>
                <a:gd name="T7" fmla="*/ 7 h 20"/>
                <a:gd name="T8" fmla="*/ 12 w 13"/>
                <a:gd name="T9" fmla="*/ 11 h 20"/>
                <a:gd name="T10" fmla="*/ 11 w 13"/>
                <a:gd name="T11" fmla="*/ 15 h 20"/>
                <a:gd name="T12" fmla="*/ 10 w 1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13" h="20">
                  <a:moveTo>
                    <a:pt x="0" y="0"/>
                  </a:moveTo>
                  <a:lnTo>
                    <a:pt x="5" y="2"/>
                  </a:lnTo>
                  <a:lnTo>
                    <a:pt x="8" y="4"/>
                  </a:lnTo>
                  <a:lnTo>
                    <a:pt x="11" y="7"/>
                  </a:lnTo>
                  <a:lnTo>
                    <a:pt x="12" y="11"/>
                  </a:lnTo>
                  <a:lnTo>
                    <a:pt x="11" y="15"/>
                  </a:lnTo>
                  <a:lnTo>
                    <a:pt x="10"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3" name="Freeform 187"/>
            <p:cNvSpPr>
              <a:spLocks/>
            </p:cNvSpPr>
            <p:nvPr/>
          </p:nvSpPr>
          <p:spPr bwMode="auto">
            <a:xfrm>
              <a:off x="4819" y="1075"/>
              <a:ext cx="95" cy="34"/>
            </a:xfrm>
            <a:custGeom>
              <a:avLst/>
              <a:gdLst>
                <a:gd name="T0" fmla="*/ 94 w 95"/>
                <a:gd name="T1" fmla="*/ 6 h 34"/>
                <a:gd name="T2" fmla="*/ 92 w 95"/>
                <a:gd name="T3" fmla="*/ 12 h 34"/>
                <a:gd name="T4" fmla="*/ 88 w 95"/>
                <a:gd name="T5" fmla="*/ 16 h 34"/>
                <a:gd name="T6" fmla="*/ 83 w 95"/>
                <a:gd name="T7" fmla="*/ 21 h 34"/>
                <a:gd name="T8" fmla="*/ 78 w 95"/>
                <a:gd name="T9" fmla="*/ 25 h 34"/>
                <a:gd name="T10" fmla="*/ 72 w 95"/>
                <a:gd name="T11" fmla="*/ 28 h 34"/>
                <a:gd name="T12" fmla="*/ 64 w 95"/>
                <a:gd name="T13" fmla="*/ 31 h 34"/>
                <a:gd name="T14" fmla="*/ 55 w 95"/>
                <a:gd name="T15" fmla="*/ 32 h 34"/>
                <a:gd name="T16" fmla="*/ 45 w 95"/>
                <a:gd name="T17" fmla="*/ 33 h 34"/>
                <a:gd name="T18" fmla="*/ 35 w 95"/>
                <a:gd name="T19" fmla="*/ 33 h 34"/>
                <a:gd name="T20" fmla="*/ 28 w 95"/>
                <a:gd name="T21" fmla="*/ 31 h 34"/>
                <a:gd name="T22" fmla="*/ 19 w 95"/>
                <a:gd name="T23" fmla="*/ 28 h 34"/>
                <a:gd name="T24" fmla="*/ 12 w 95"/>
                <a:gd name="T25" fmla="*/ 23 h 34"/>
                <a:gd name="T26" fmla="*/ 6 w 95"/>
                <a:gd name="T27" fmla="*/ 17 h 34"/>
                <a:gd name="T28" fmla="*/ 3 w 95"/>
                <a:gd name="T29" fmla="*/ 12 h 34"/>
                <a:gd name="T30" fmla="*/ 1 w 95"/>
                <a:gd name="T31" fmla="*/ 6 h 34"/>
                <a:gd name="T32" fmla="*/ 0 w 95"/>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34">
                  <a:moveTo>
                    <a:pt x="94" y="6"/>
                  </a:moveTo>
                  <a:lnTo>
                    <a:pt x="92" y="12"/>
                  </a:lnTo>
                  <a:lnTo>
                    <a:pt x="88" y="16"/>
                  </a:lnTo>
                  <a:lnTo>
                    <a:pt x="83" y="21"/>
                  </a:lnTo>
                  <a:lnTo>
                    <a:pt x="78" y="25"/>
                  </a:lnTo>
                  <a:lnTo>
                    <a:pt x="72" y="28"/>
                  </a:lnTo>
                  <a:lnTo>
                    <a:pt x="64" y="31"/>
                  </a:lnTo>
                  <a:lnTo>
                    <a:pt x="55" y="32"/>
                  </a:lnTo>
                  <a:lnTo>
                    <a:pt x="45" y="33"/>
                  </a:lnTo>
                  <a:lnTo>
                    <a:pt x="35" y="33"/>
                  </a:lnTo>
                  <a:lnTo>
                    <a:pt x="28" y="31"/>
                  </a:lnTo>
                  <a:lnTo>
                    <a:pt x="19" y="28"/>
                  </a:lnTo>
                  <a:lnTo>
                    <a:pt x="12" y="23"/>
                  </a:lnTo>
                  <a:lnTo>
                    <a:pt x="6" y="17"/>
                  </a:lnTo>
                  <a:lnTo>
                    <a:pt x="3" y="12"/>
                  </a:lnTo>
                  <a:lnTo>
                    <a:pt x="1" y="6"/>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4" name="Freeform 188"/>
            <p:cNvSpPr>
              <a:spLocks/>
            </p:cNvSpPr>
            <p:nvPr/>
          </p:nvSpPr>
          <p:spPr bwMode="auto">
            <a:xfrm>
              <a:off x="4812" y="1070"/>
              <a:ext cx="21" cy="13"/>
            </a:xfrm>
            <a:custGeom>
              <a:avLst/>
              <a:gdLst>
                <a:gd name="T0" fmla="*/ 20 w 21"/>
                <a:gd name="T1" fmla="*/ 0 h 13"/>
                <a:gd name="T2" fmla="*/ 15 w 21"/>
                <a:gd name="T3" fmla="*/ 1 h 13"/>
                <a:gd name="T4" fmla="*/ 11 w 21"/>
                <a:gd name="T5" fmla="*/ 2 h 13"/>
                <a:gd name="T6" fmla="*/ 7 w 21"/>
                <a:gd name="T7" fmla="*/ 4 h 13"/>
                <a:gd name="T8" fmla="*/ 3 w 21"/>
                <a:gd name="T9" fmla="*/ 6 h 13"/>
                <a:gd name="T10" fmla="*/ 1 w 21"/>
                <a:gd name="T11" fmla="*/ 9 h 13"/>
                <a:gd name="T12" fmla="*/ 0 w 21"/>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lnTo>
                    <a:pt x="15" y="1"/>
                  </a:lnTo>
                  <a:lnTo>
                    <a:pt x="11" y="2"/>
                  </a:lnTo>
                  <a:lnTo>
                    <a:pt x="7" y="4"/>
                  </a:lnTo>
                  <a:lnTo>
                    <a:pt x="3" y="6"/>
                  </a:lnTo>
                  <a:lnTo>
                    <a:pt x="1" y="9"/>
                  </a:lnTo>
                  <a:lnTo>
                    <a:pt x="0" y="1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5" name="Freeform 189"/>
            <p:cNvSpPr>
              <a:spLocks/>
            </p:cNvSpPr>
            <p:nvPr/>
          </p:nvSpPr>
          <p:spPr bwMode="auto">
            <a:xfrm>
              <a:off x="4842" y="1021"/>
              <a:ext cx="49" cy="57"/>
            </a:xfrm>
            <a:custGeom>
              <a:avLst/>
              <a:gdLst>
                <a:gd name="T0" fmla="*/ 25 w 49"/>
                <a:gd name="T1" fmla="*/ 0 h 57"/>
                <a:gd name="T2" fmla="*/ 33 w 49"/>
                <a:gd name="T3" fmla="*/ 9 h 57"/>
                <a:gd name="T4" fmla="*/ 38 w 49"/>
                <a:gd name="T5" fmla="*/ 15 h 57"/>
                <a:gd name="T6" fmla="*/ 42 w 49"/>
                <a:gd name="T7" fmla="*/ 21 h 57"/>
                <a:gd name="T8" fmla="*/ 46 w 49"/>
                <a:gd name="T9" fmla="*/ 29 h 57"/>
                <a:gd name="T10" fmla="*/ 48 w 49"/>
                <a:gd name="T11" fmla="*/ 36 h 57"/>
                <a:gd name="T12" fmla="*/ 48 w 49"/>
                <a:gd name="T13" fmla="*/ 42 h 57"/>
                <a:gd name="T14" fmla="*/ 46 w 49"/>
                <a:gd name="T15" fmla="*/ 49 h 57"/>
                <a:gd name="T16" fmla="*/ 41 w 49"/>
                <a:gd name="T17" fmla="*/ 53 h 57"/>
                <a:gd name="T18" fmla="*/ 34 w 49"/>
                <a:gd name="T19" fmla="*/ 56 h 57"/>
                <a:gd name="T20" fmla="*/ 25 w 49"/>
                <a:gd name="T21" fmla="*/ 56 h 57"/>
                <a:gd name="T22" fmla="*/ 17 w 49"/>
                <a:gd name="T23" fmla="*/ 55 h 57"/>
                <a:gd name="T24" fmla="*/ 11 w 49"/>
                <a:gd name="T25" fmla="*/ 53 h 57"/>
                <a:gd name="T26" fmla="*/ 6 w 49"/>
                <a:gd name="T27" fmla="*/ 50 h 57"/>
                <a:gd name="T28" fmla="*/ 3 w 49"/>
                <a:gd name="T29" fmla="*/ 47 h 57"/>
                <a:gd name="T30" fmla="*/ 0 w 49"/>
                <a:gd name="T31" fmla="*/ 41 h 57"/>
                <a:gd name="T32" fmla="*/ 0 w 49"/>
                <a:gd name="T33" fmla="*/ 34 h 57"/>
                <a:gd name="T34" fmla="*/ 1 w 49"/>
                <a:gd name="T35" fmla="*/ 29 h 57"/>
                <a:gd name="T36" fmla="*/ 4 w 49"/>
                <a:gd name="T37" fmla="*/ 26 h 57"/>
                <a:gd name="T38" fmla="*/ 6 w 49"/>
                <a:gd name="T39" fmla="*/ 23 h 57"/>
                <a:gd name="T40" fmla="*/ 9 w 49"/>
                <a:gd name="T41" fmla="*/ 21 h 57"/>
                <a:gd name="T42" fmla="*/ 13 w 49"/>
                <a:gd name="T4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7">
                  <a:moveTo>
                    <a:pt x="25" y="0"/>
                  </a:moveTo>
                  <a:lnTo>
                    <a:pt x="33" y="9"/>
                  </a:lnTo>
                  <a:lnTo>
                    <a:pt x="38" y="15"/>
                  </a:lnTo>
                  <a:lnTo>
                    <a:pt x="42" y="21"/>
                  </a:lnTo>
                  <a:lnTo>
                    <a:pt x="46" y="29"/>
                  </a:lnTo>
                  <a:lnTo>
                    <a:pt x="48" y="36"/>
                  </a:lnTo>
                  <a:lnTo>
                    <a:pt x="48" y="42"/>
                  </a:lnTo>
                  <a:lnTo>
                    <a:pt x="46" y="49"/>
                  </a:lnTo>
                  <a:lnTo>
                    <a:pt x="41" y="53"/>
                  </a:lnTo>
                  <a:lnTo>
                    <a:pt x="34" y="56"/>
                  </a:lnTo>
                  <a:lnTo>
                    <a:pt x="25" y="56"/>
                  </a:lnTo>
                  <a:lnTo>
                    <a:pt x="17" y="55"/>
                  </a:lnTo>
                  <a:lnTo>
                    <a:pt x="11" y="53"/>
                  </a:lnTo>
                  <a:lnTo>
                    <a:pt x="6" y="50"/>
                  </a:lnTo>
                  <a:lnTo>
                    <a:pt x="3" y="47"/>
                  </a:lnTo>
                  <a:lnTo>
                    <a:pt x="0" y="41"/>
                  </a:lnTo>
                  <a:lnTo>
                    <a:pt x="0" y="34"/>
                  </a:lnTo>
                  <a:lnTo>
                    <a:pt x="1" y="29"/>
                  </a:lnTo>
                  <a:lnTo>
                    <a:pt x="4" y="26"/>
                  </a:lnTo>
                  <a:lnTo>
                    <a:pt x="6" y="23"/>
                  </a:lnTo>
                  <a:lnTo>
                    <a:pt x="9" y="21"/>
                  </a:lnTo>
                  <a:lnTo>
                    <a:pt x="13" y="2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6" name="Freeform 190"/>
            <p:cNvSpPr>
              <a:spLocks/>
            </p:cNvSpPr>
            <p:nvPr/>
          </p:nvSpPr>
          <p:spPr bwMode="auto">
            <a:xfrm>
              <a:off x="4824" y="1014"/>
              <a:ext cx="30" cy="11"/>
            </a:xfrm>
            <a:custGeom>
              <a:avLst/>
              <a:gdLst>
                <a:gd name="T0" fmla="*/ 29 w 30"/>
                <a:gd name="T1" fmla="*/ 2 h 11"/>
                <a:gd name="T2" fmla="*/ 23 w 30"/>
                <a:gd name="T3" fmla="*/ 0 h 11"/>
                <a:gd name="T4" fmla="*/ 18 w 30"/>
                <a:gd name="T5" fmla="*/ 0 h 11"/>
                <a:gd name="T6" fmla="*/ 11 w 30"/>
                <a:gd name="T7" fmla="*/ 1 h 11"/>
                <a:gd name="T8" fmla="*/ 5 w 30"/>
                <a:gd name="T9" fmla="*/ 3 h 11"/>
                <a:gd name="T10" fmla="*/ 0 w 30"/>
                <a:gd name="T11" fmla="*/ 9 h 11"/>
                <a:gd name="T12" fmla="*/ 5 w 30"/>
                <a:gd name="T13" fmla="*/ 10 h 11"/>
                <a:gd name="T14" fmla="*/ 9 w 30"/>
                <a:gd name="T15" fmla="*/ 10 h 11"/>
                <a:gd name="T16" fmla="*/ 12 w 30"/>
                <a:gd name="T17" fmla="*/ 10 h 11"/>
                <a:gd name="T18" fmla="*/ 15 w 30"/>
                <a:gd name="T19" fmla="*/ 9 h 11"/>
                <a:gd name="T20" fmla="*/ 16 w 30"/>
                <a:gd name="T21" fmla="*/ 7 h 11"/>
                <a:gd name="T22" fmla="*/ 15 w 30"/>
                <a:gd name="T23" fmla="*/ 4 h 11"/>
                <a:gd name="T24" fmla="*/ 14 w 30"/>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
                  <a:moveTo>
                    <a:pt x="29" y="2"/>
                  </a:moveTo>
                  <a:lnTo>
                    <a:pt x="23" y="0"/>
                  </a:lnTo>
                  <a:lnTo>
                    <a:pt x="18" y="0"/>
                  </a:lnTo>
                  <a:lnTo>
                    <a:pt x="11" y="1"/>
                  </a:lnTo>
                  <a:lnTo>
                    <a:pt x="5" y="3"/>
                  </a:lnTo>
                  <a:lnTo>
                    <a:pt x="0" y="9"/>
                  </a:lnTo>
                  <a:lnTo>
                    <a:pt x="5" y="10"/>
                  </a:lnTo>
                  <a:lnTo>
                    <a:pt x="9" y="10"/>
                  </a:lnTo>
                  <a:lnTo>
                    <a:pt x="12" y="10"/>
                  </a:lnTo>
                  <a:lnTo>
                    <a:pt x="15" y="9"/>
                  </a:lnTo>
                  <a:lnTo>
                    <a:pt x="16" y="7"/>
                  </a:lnTo>
                  <a:lnTo>
                    <a:pt x="15" y="4"/>
                  </a:lnTo>
                  <a:lnTo>
                    <a:pt x="14" y="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7" name="Freeform 191"/>
            <p:cNvSpPr>
              <a:spLocks/>
            </p:cNvSpPr>
            <p:nvPr/>
          </p:nvSpPr>
          <p:spPr bwMode="auto">
            <a:xfrm>
              <a:off x="4878" y="1016"/>
              <a:ext cx="34" cy="13"/>
            </a:xfrm>
            <a:custGeom>
              <a:avLst/>
              <a:gdLst>
                <a:gd name="T0" fmla="*/ 33 w 34"/>
                <a:gd name="T1" fmla="*/ 12 h 13"/>
                <a:gd name="T2" fmla="*/ 29 w 34"/>
                <a:gd name="T3" fmla="*/ 10 h 13"/>
                <a:gd name="T4" fmla="*/ 25 w 34"/>
                <a:gd name="T5" fmla="*/ 8 h 13"/>
                <a:gd name="T6" fmla="*/ 22 w 34"/>
                <a:gd name="T7" fmla="*/ 4 h 13"/>
                <a:gd name="T8" fmla="*/ 16 w 34"/>
                <a:gd name="T9" fmla="*/ 5 h 13"/>
                <a:gd name="T10" fmla="*/ 11 w 34"/>
                <a:gd name="T11" fmla="*/ 4 h 13"/>
                <a:gd name="T12" fmla="*/ 6 w 34"/>
                <a:gd name="T13" fmla="*/ 3 h 13"/>
                <a:gd name="T14" fmla="*/ 0 w 34"/>
                <a:gd name="T15" fmla="*/ 0 h 13"/>
                <a:gd name="T16" fmla="*/ 4 w 34"/>
                <a:gd name="T17" fmla="*/ 3 h 13"/>
                <a:gd name="T18" fmla="*/ 6 w 34"/>
                <a:gd name="T19" fmla="*/ 6 h 13"/>
                <a:gd name="T20" fmla="*/ 8 w 34"/>
                <a:gd name="T21" fmla="*/ 8 h 13"/>
                <a:gd name="T22" fmla="*/ 12 w 34"/>
                <a:gd name="T23" fmla="*/ 9 h 13"/>
                <a:gd name="T24" fmla="*/ 15 w 34"/>
                <a:gd name="T2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3">
                  <a:moveTo>
                    <a:pt x="33" y="12"/>
                  </a:moveTo>
                  <a:lnTo>
                    <a:pt x="29" y="10"/>
                  </a:lnTo>
                  <a:lnTo>
                    <a:pt x="25" y="8"/>
                  </a:lnTo>
                  <a:lnTo>
                    <a:pt x="22" y="4"/>
                  </a:lnTo>
                  <a:lnTo>
                    <a:pt x="16" y="5"/>
                  </a:lnTo>
                  <a:lnTo>
                    <a:pt x="11" y="4"/>
                  </a:lnTo>
                  <a:lnTo>
                    <a:pt x="6" y="3"/>
                  </a:lnTo>
                  <a:lnTo>
                    <a:pt x="0" y="0"/>
                  </a:lnTo>
                  <a:lnTo>
                    <a:pt x="4" y="3"/>
                  </a:lnTo>
                  <a:lnTo>
                    <a:pt x="6" y="6"/>
                  </a:lnTo>
                  <a:lnTo>
                    <a:pt x="8" y="8"/>
                  </a:lnTo>
                  <a:lnTo>
                    <a:pt x="12" y="9"/>
                  </a:lnTo>
                  <a:lnTo>
                    <a:pt x="15"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8" name="Freeform 192"/>
            <p:cNvSpPr>
              <a:spLocks/>
            </p:cNvSpPr>
            <p:nvPr/>
          </p:nvSpPr>
          <p:spPr bwMode="auto">
            <a:xfrm>
              <a:off x="4820" y="1001"/>
              <a:ext cx="35" cy="13"/>
            </a:xfrm>
            <a:custGeom>
              <a:avLst/>
              <a:gdLst>
                <a:gd name="T0" fmla="*/ 33 w 35"/>
                <a:gd name="T1" fmla="*/ 3 h 13"/>
                <a:gd name="T2" fmla="*/ 34 w 35"/>
                <a:gd name="T3" fmla="*/ 6 h 13"/>
                <a:gd name="T4" fmla="*/ 34 w 35"/>
                <a:gd name="T5" fmla="*/ 8 h 13"/>
                <a:gd name="T6" fmla="*/ 32 w 35"/>
                <a:gd name="T7" fmla="*/ 10 h 13"/>
                <a:gd name="T8" fmla="*/ 28 w 35"/>
                <a:gd name="T9" fmla="*/ 11 h 13"/>
                <a:gd name="T10" fmla="*/ 23 w 35"/>
                <a:gd name="T11" fmla="*/ 9 h 13"/>
                <a:gd name="T12" fmla="*/ 18 w 35"/>
                <a:gd name="T13" fmla="*/ 8 h 13"/>
                <a:gd name="T14" fmla="*/ 13 w 35"/>
                <a:gd name="T15" fmla="*/ 9 h 13"/>
                <a:gd name="T16" fmla="*/ 9 w 35"/>
                <a:gd name="T17" fmla="*/ 11 h 13"/>
                <a:gd name="T18" fmla="*/ 4 w 35"/>
                <a:gd name="T19" fmla="*/ 12 h 13"/>
                <a:gd name="T20" fmla="*/ 0 w 35"/>
                <a:gd name="T21" fmla="*/ 11 h 13"/>
                <a:gd name="T22" fmla="*/ 0 w 35"/>
                <a:gd name="T23" fmla="*/ 8 h 13"/>
                <a:gd name="T24" fmla="*/ 2 w 35"/>
                <a:gd name="T25" fmla="*/ 4 h 13"/>
                <a:gd name="T26" fmla="*/ 7 w 35"/>
                <a:gd name="T27" fmla="*/ 2 h 13"/>
                <a:gd name="T28" fmla="*/ 14 w 35"/>
                <a:gd name="T29" fmla="*/ 0 h 13"/>
                <a:gd name="T30" fmla="*/ 21 w 35"/>
                <a:gd name="T31" fmla="*/ 0 h 13"/>
                <a:gd name="T32" fmla="*/ 28 w 35"/>
                <a:gd name="T33" fmla="*/ 1 h 13"/>
                <a:gd name="T34" fmla="*/ 33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33" y="3"/>
                  </a:moveTo>
                  <a:lnTo>
                    <a:pt x="34" y="6"/>
                  </a:lnTo>
                  <a:lnTo>
                    <a:pt x="34" y="8"/>
                  </a:lnTo>
                  <a:lnTo>
                    <a:pt x="32" y="10"/>
                  </a:lnTo>
                  <a:lnTo>
                    <a:pt x="28" y="11"/>
                  </a:lnTo>
                  <a:lnTo>
                    <a:pt x="23" y="9"/>
                  </a:lnTo>
                  <a:lnTo>
                    <a:pt x="18" y="8"/>
                  </a:lnTo>
                  <a:lnTo>
                    <a:pt x="13" y="9"/>
                  </a:lnTo>
                  <a:lnTo>
                    <a:pt x="9" y="11"/>
                  </a:lnTo>
                  <a:lnTo>
                    <a:pt x="4" y="12"/>
                  </a:lnTo>
                  <a:lnTo>
                    <a:pt x="0" y="11"/>
                  </a:lnTo>
                  <a:lnTo>
                    <a:pt x="0" y="8"/>
                  </a:lnTo>
                  <a:lnTo>
                    <a:pt x="2" y="4"/>
                  </a:lnTo>
                  <a:lnTo>
                    <a:pt x="7" y="2"/>
                  </a:lnTo>
                  <a:lnTo>
                    <a:pt x="14" y="0"/>
                  </a:lnTo>
                  <a:lnTo>
                    <a:pt x="21" y="0"/>
                  </a:lnTo>
                  <a:lnTo>
                    <a:pt x="28" y="1"/>
                  </a:lnTo>
                  <a:lnTo>
                    <a:pt x="33"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69" name="Freeform 193"/>
            <p:cNvSpPr>
              <a:spLocks/>
            </p:cNvSpPr>
            <p:nvPr/>
          </p:nvSpPr>
          <p:spPr bwMode="auto">
            <a:xfrm>
              <a:off x="4750" y="945"/>
              <a:ext cx="227" cy="126"/>
            </a:xfrm>
            <a:custGeom>
              <a:avLst/>
              <a:gdLst>
                <a:gd name="T0" fmla="*/ 220 w 227"/>
                <a:gd name="T1" fmla="*/ 112 h 126"/>
                <a:gd name="T2" fmla="*/ 209 w 227"/>
                <a:gd name="T3" fmla="*/ 123 h 126"/>
                <a:gd name="T4" fmla="*/ 204 w 227"/>
                <a:gd name="T5" fmla="*/ 114 h 126"/>
                <a:gd name="T6" fmla="*/ 200 w 227"/>
                <a:gd name="T7" fmla="*/ 94 h 126"/>
                <a:gd name="T8" fmla="*/ 189 w 227"/>
                <a:gd name="T9" fmla="*/ 73 h 126"/>
                <a:gd name="T10" fmla="*/ 168 w 227"/>
                <a:gd name="T11" fmla="*/ 45 h 126"/>
                <a:gd name="T12" fmla="*/ 154 w 227"/>
                <a:gd name="T13" fmla="*/ 47 h 126"/>
                <a:gd name="T14" fmla="*/ 132 w 227"/>
                <a:gd name="T15" fmla="*/ 54 h 126"/>
                <a:gd name="T16" fmla="*/ 118 w 227"/>
                <a:gd name="T17" fmla="*/ 56 h 126"/>
                <a:gd name="T18" fmla="*/ 103 w 227"/>
                <a:gd name="T19" fmla="*/ 53 h 126"/>
                <a:gd name="T20" fmla="*/ 83 w 227"/>
                <a:gd name="T21" fmla="*/ 45 h 126"/>
                <a:gd name="T22" fmla="*/ 70 w 227"/>
                <a:gd name="T23" fmla="*/ 41 h 126"/>
                <a:gd name="T24" fmla="*/ 60 w 227"/>
                <a:gd name="T25" fmla="*/ 38 h 126"/>
                <a:gd name="T26" fmla="*/ 53 w 227"/>
                <a:gd name="T27" fmla="*/ 48 h 126"/>
                <a:gd name="T28" fmla="*/ 37 w 227"/>
                <a:gd name="T29" fmla="*/ 59 h 126"/>
                <a:gd name="T30" fmla="*/ 28 w 227"/>
                <a:gd name="T31" fmla="*/ 74 h 126"/>
                <a:gd name="T32" fmla="*/ 27 w 227"/>
                <a:gd name="T33" fmla="*/ 92 h 126"/>
                <a:gd name="T34" fmla="*/ 20 w 227"/>
                <a:gd name="T35" fmla="*/ 105 h 126"/>
                <a:gd name="T36" fmla="*/ 20 w 227"/>
                <a:gd name="T37" fmla="*/ 116 h 126"/>
                <a:gd name="T38" fmla="*/ 10 w 227"/>
                <a:gd name="T39" fmla="*/ 112 h 126"/>
                <a:gd name="T40" fmla="*/ 5 w 227"/>
                <a:gd name="T41" fmla="*/ 97 h 126"/>
                <a:gd name="T42" fmla="*/ 0 w 227"/>
                <a:gd name="T43" fmla="*/ 72 h 126"/>
                <a:gd name="T44" fmla="*/ 7 w 227"/>
                <a:gd name="T45" fmla="*/ 48 h 126"/>
                <a:gd name="T46" fmla="*/ 19 w 227"/>
                <a:gd name="T47" fmla="*/ 31 h 126"/>
                <a:gd name="T48" fmla="*/ 36 w 227"/>
                <a:gd name="T49" fmla="*/ 23 h 126"/>
                <a:gd name="T50" fmla="*/ 51 w 227"/>
                <a:gd name="T51" fmla="*/ 23 h 126"/>
                <a:gd name="T52" fmla="*/ 64 w 227"/>
                <a:gd name="T53" fmla="*/ 19 h 126"/>
                <a:gd name="T54" fmla="*/ 85 w 227"/>
                <a:gd name="T55" fmla="*/ 7 h 126"/>
                <a:gd name="T56" fmla="*/ 108 w 227"/>
                <a:gd name="T57" fmla="*/ 1 h 126"/>
                <a:gd name="T58" fmla="*/ 135 w 227"/>
                <a:gd name="T59" fmla="*/ 0 h 126"/>
                <a:gd name="T60" fmla="*/ 165 w 227"/>
                <a:gd name="T61" fmla="*/ 4 h 126"/>
                <a:gd name="T62" fmla="*/ 184 w 227"/>
                <a:gd name="T63" fmla="*/ 12 h 126"/>
                <a:gd name="T64" fmla="*/ 193 w 227"/>
                <a:gd name="T65" fmla="*/ 27 h 126"/>
                <a:gd name="T66" fmla="*/ 189 w 227"/>
                <a:gd name="T67" fmla="*/ 41 h 126"/>
                <a:gd name="T68" fmla="*/ 201 w 227"/>
                <a:gd name="T69" fmla="*/ 46 h 126"/>
                <a:gd name="T70" fmla="*/ 212 w 227"/>
                <a:gd name="T71" fmla="*/ 52 h 126"/>
                <a:gd name="T72" fmla="*/ 220 w 227"/>
                <a:gd name="T73" fmla="*/ 60 h 126"/>
                <a:gd name="T74" fmla="*/ 226 w 227"/>
                <a:gd name="T75" fmla="*/ 74 h 126"/>
                <a:gd name="T76" fmla="*/ 226 w 227"/>
                <a:gd name="T77" fmla="*/ 9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126">
                  <a:moveTo>
                    <a:pt x="224" y="103"/>
                  </a:moveTo>
                  <a:lnTo>
                    <a:pt x="220" y="112"/>
                  </a:lnTo>
                  <a:lnTo>
                    <a:pt x="216" y="118"/>
                  </a:lnTo>
                  <a:lnTo>
                    <a:pt x="209" y="123"/>
                  </a:lnTo>
                  <a:lnTo>
                    <a:pt x="202" y="125"/>
                  </a:lnTo>
                  <a:lnTo>
                    <a:pt x="204" y="114"/>
                  </a:lnTo>
                  <a:lnTo>
                    <a:pt x="202" y="104"/>
                  </a:lnTo>
                  <a:lnTo>
                    <a:pt x="200" y="94"/>
                  </a:lnTo>
                  <a:lnTo>
                    <a:pt x="196" y="83"/>
                  </a:lnTo>
                  <a:lnTo>
                    <a:pt x="189" y="73"/>
                  </a:lnTo>
                  <a:lnTo>
                    <a:pt x="179" y="58"/>
                  </a:lnTo>
                  <a:lnTo>
                    <a:pt x="168" y="45"/>
                  </a:lnTo>
                  <a:lnTo>
                    <a:pt x="163" y="42"/>
                  </a:lnTo>
                  <a:lnTo>
                    <a:pt x="154" y="47"/>
                  </a:lnTo>
                  <a:lnTo>
                    <a:pt x="143" y="51"/>
                  </a:lnTo>
                  <a:lnTo>
                    <a:pt x="132" y="54"/>
                  </a:lnTo>
                  <a:lnTo>
                    <a:pt x="125" y="55"/>
                  </a:lnTo>
                  <a:lnTo>
                    <a:pt x="118" y="56"/>
                  </a:lnTo>
                  <a:lnTo>
                    <a:pt x="110" y="55"/>
                  </a:lnTo>
                  <a:lnTo>
                    <a:pt x="103" y="53"/>
                  </a:lnTo>
                  <a:lnTo>
                    <a:pt x="92" y="49"/>
                  </a:lnTo>
                  <a:lnTo>
                    <a:pt x="83" y="45"/>
                  </a:lnTo>
                  <a:lnTo>
                    <a:pt x="75" y="41"/>
                  </a:lnTo>
                  <a:lnTo>
                    <a:pt x="70" y="41"/>
                  </a:lnTo>
                  <a:lnTo>
                    <a:pt x="67" y="40"/>
                  </a:lnTo>
                  <a:lnTo>
                    <a:pt x="60" y="38"/>
                  </a:lnTo>
                  <a:lnTo>
                    <a:pt x="57" y="42"/>
                  </a:lnTo>
                  <a:lnTo>
                    <a:pt x="53" y="48"/>
                  </a:lnTo>
                  <a:lnTo>
                    <a:pt x="45" y="53"/>
                  </a:lnTo>
                  <a:lnTo>
                    <a:pt x="37" y="59"/>
                  </a:lnTo>
                  <a:lnTo>
                    <a:pt x="32" y="65"/>
                  </a:lnTo>
                  <a:lnTo>
                    <a:pt x="28" y="74"/>
                  </a:lnTo>
                  <a:lnTo>
                    <a:pt x="30" y="83"/>
                  </a:lnTo>
                  <a:lnTo>
                    <a:pt x="27" y="92"/>
                  </a:lnTo>
                  <a:lnTo>
                    <a:pt x="22" y="98"/>
                  </a:lnTo>
                  <a:lnTo>
                    <a:pt x="20" y="105"/>
                  </a:lnTo>
                  <a:lnTo>
                    <a:pt x="18" y="110"/>
                  </a:lnTo>
                  <a:lnTo>
                    <a:pt x="20" y="116"/>
                  </a:lnTo>
                  <a:lnTo>
                    <a:pt x="12" y="116"/>
                  </a:lnTo>
                  <a:lnTo>
                    <a:pt x="10" y="112"/>
                  </a:lnTo>
                  <a:lnTo>
                    <a:pt x="6" y="106"/>
                  </a:lnTo>
                  <a:lnTo>
                    <a:pt x="5" y="97"/>
                  </a:lnTo>
                  <a:lnTo>
                    <a:pt x="2" y="86"/>
                  </a:lnTo>
                  <a:lnTo>
                    <a:pt x="0" y="72"/>
                  </a:lnTo>
                  <a:lnTo>
                    <a:pt x="2" y="61"/>
                  </a:lnTo>
                  <a:lnTo>
                    <a:pt x="7" y="48"/>
                  </a:lnTo>
                  <a:lnTo>
                    <a:pt x="13" y="39"/>
                  </a:lnTo>
                  <a:lnTo>
                    <a:pt x="19" y="31"/>
                  </a:lnTo>
                  <a:lnTo>
                    <a:pt x="28" y="26"/>
                  </a:lnTo>
                  <a:lnTo>
                    <a:pt x="36" y="23"/>
                  </a:lnTo>
                  <a:lnTo>
                    <a:pt x="44" y="22"/>
                  </a:lnTo>
                  <a:lnTo>
                    <a:pt x="51" y="23"/>
                  </a:lnTo>
                  <a:lnTo>
                    <a:pt x="58" y="25"/>
                  </a:lnTo>
                  <a:lnTo>
                    <a:pt x="64" y="19"/>
                  </a:lnTo>
                  <a:lnTo>
                    <a:pt x="73" y="13"/>
                  </a:lnTo>
                  <a:lnTo>
                    <a:pt x="85" y="7"/>
                  </a:lnTo>
                  <a:lnTo>
                    <a:pt x="94" y="4"/>
                  </a:lnTo>
                  <a:lnTo>
                    <a:pt x="108" y="1"/>
                  </a:lnTo>
                  <a:lnTo>
                    <a:pt x="120" y="0"/>
                  </a:lnTo>
                  <a:lnTo>
                    <a:pt x="135" y="0"/>
                  </a:lnTo>
                  <a:lnTo>
                    <a:pt x="150" y="2"/>
                  </a:lnTo>
                  <a:lnTo>
                    <a:pt x="165" y="4"/>
                  </a:lnTo>
                  <a:lnTo>
                    <a:pt x="176" y="7"/>
                  </a:lnTo>
                  <a:lnTo>
                    <a:pt x="184" y="12"/>
                  </a:lnTo>
                  <a:lnTo>
                    <a:pt x="190" y="19"/>
                  </a:lnTo>
                  <a:lnTo>
                    <a:pt x="193" y="27"/>
                  </a:lnTo>
                  <a:lnTo>
                    <a:pt x="191" y="33"/>
                  </a:lnTo>
                  <a:lnTo>
                    <a:pt x="189" y="41"/>
                  </a:lnTo>
                  <a:lnTo>
                    <a:pt x="195" y="42"/>
                  </a:lnTo>
                  <a:lnTo>
                    <a:pt x="201" y="46"/>
                  </a:lnTo>
                  <a:lnTo>
                    <a:pt x="207" y="49"/>
                  </a:lnTo>
                  <a:lnTo>
                    <a:pt x="212" y="52"/>
                  </a:lnTo>
                  <a:lnTo>
                    <a:pt x="216" y="55"/>
                  </a:lnTo>
                  <a:lnTo>
                    <a:pt x="220" y="60"/>
                  </a:lnTo>
                  <a:lnTo>
                    <a:pt x="224" y="65"/>
                  </a:lnTo>
                  <a:lnTo>
                    <a:pt x="226" y="74"/>
                  </a:lnTo>
                  <a:lnTo>
                    <a:pt x="226" y="87"/>
                  </a:lnTo>
                  <a:lnTo>
                    <a:pt x="226" y="94"/>
                  </a:lnTo>
                  <a:lnTo>
                    <a:pt x="224" y="10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0" name="Freeform 194"/>
            <p:cNvSpPr>
              <a:spLocks/>
            </p:cNvSpPr>
            <p:nvPr/>
          </p:nvSpPr>
          <p:spPr bwMode="auto">
            <a:xfrm>
              <a:off x="4933" y="995"/>
              <a:ext cx="30" cy="56"/>
            </a:xfrm>
            <a:custGeom>
              <a:avLst/>
              <a:gdLst>
                <a:gd name="T0" fmla="*/ 24 w 30"/>
                <a:gd name="T1" fmla="*/ 32 h 56"/>
                <a:gd name="T2" fmla="*/ 26 w 30"/>
                <a:gd name="T3" fmla="*/ 35 h 56"/>
                <a:gd name="T4" fmla="*/ 27 w 30"/>
                <a:gd name="T5" fmla="*/ 39 h 56"/>
                <a:gd name="T6" fmla="*/ 29 w 30"/>
                <a:gd name="T7" fmla="*/ 42 h 56"/>
                <a:gd name="T8" fmla="*/ 29 w 30"/>
                <a:gd name="T9" fmla="*/ 45 h 56"/>
                <a:gd name="T10" fmla="*/ 28 w 30"/>
                <a:gd name="T11" fmla="*/ 49 h 56"/>
                <a:gd name="T12" fmla="*/ 27 w 30"/>
                <a:gd name="T13" fmla="*/ 52 h 56"/>
                <a:gd name="T14" fmla="*/ 25 w 30"/>
                <a:gd name="T15" fmla="*/ 55 h 56"/>
                <a:gd name="T16" fmla="*/ 23 w 30"/>
                <a:gd name="T17" fmla="*/ 53 h 56"/>
                <a:gd name="T18" fmla="*/ 22 w 30"/>
                <a:gd name="T19" fmla="*/ 49 h 56"/>
                <a:gd name="T20" fmla="*/ 22 w 30"/>
                <a:gd name="T21" fmla="*/ 46 h 56"/>
                <a:gd name="T22" fmla="*/ 23 w 30"/>
                <a:gd name="T23" fmla="*/ 43 h 56"/>
                <a:gd name="T24" fmla="*/ 24 w 30"/>
                <a:gd name="T25" fmla="*/ 40 h 56"/>
                <a:gd name="T26" fmla="*/ 23 w 30"/>
                <a:gd name="T27" fmla="*/ 37 h 56"/>
                <a:gd name="T28" fmla="*/ 22 w 30"/>
                <a:gd name="T29" fmla="*/ 33 h 56"/>
                <a:gd name="T30" fmla="*/ 20 w 30"/>
                <a:gd name="T31" fmla="*/ 30 h 56"/>
                <a:gd name="T32" fmla="*/ 19 w 30"/>
                <a:gd name="T33" fmla="*/ 28 h 56"/>
                <a:gd name="T34" fmla="*/ 18 w 30"/>
                <a:gd name="T35" fmla="*/ 32 h 56"/>
                <a:gd name="T36" fmla="*/ 19 w 30"/>
                <a:gd name="T37" fmla="*/ 36 h 56"/>
                <a:gd name="T38" fmla="*/ 20 w 30"/>
                <a:gd name="T39" fmla="*/ 37 h 56"/>
                <a:gd name="T40" fmla="*/ 18 w 30"/>
                <a:gd name="T41" fmla="*/ 39 h 56"/>
                <a:gd name="T42" fmla="*/ 16 w 30"/>
                <a:gd name="T43" fmla="*/ 38 h 56"/>
                <a:gd name="T44" fmla="*/ 15 w 30"/>
                <a:gd name="T45" fmla="*/ 36 h 56"/>
                <a:gd name="T46" fmla="*/ 14 w 30"/>
                <a:gd name="T47" fmla="*/ 35 h 56"/>
                <a:gd name="T48" fmla="*/ 14 w 30"/>
                <a:gd name="T49" fmla="*/ 33 h 56"/>
                <a:gd name="T50" fmla="*/ 15 w 30"/>
                <a:gd name="T51" fmla="*/ 30 h 56"/>
                <a:gd name="T52" fmla="*/ 16 w 30"/>
                <a:gd name="T53" fmla="*/ 29 h 56"/>
                <a:gd name="T54" fmla="*/ 16 w 30"/>
                <a:gd name="T55" fmla="*/ 27 h 56"/>
                <a:gd name="T56" fmla="*/ 17 w 30"/>
                <a:gd name="T57" fmla="*/ 24 h 56"/>
                <a:gd name="T58" fmla="*/ 16 w 30"/>
                <a:gd name="T59" fmla="*/ 22 h 56"/>
                <a:gd name="T60" fmla="*/ 14 w 30"/>
                <a:gd name="T61" fmla="*/ 21 h 56"/>
                <a:gd name="T62" fmla="*/ 12 w 30"/>
                <a:gd name="T63" fmla="*/ 20 h 56"/>
                <a:gd name="T64" fmla="*/ 10 w 30"/>
                <a:gd name="T65" fmla="*/ 20 h 56"/>
                <a:gd name="T66" fmla="*/ 11 w 30"/>
                <a:gd name="T67" fmla="*/ 17 h 56"/>
                <a:gd name="T68" fmla="*/ 11 w 30"/>
                <a:gd name="T69" fmla="*/ 16 h 56"/>
                <a:gd name="T70" fmla="*/ 11 w 30"/>
                <a:gd name="T71" fmla="*/ 13 h 56"/>
                <a:gd name="T72" fmla="*/ 10 w 30"/>
                <a:gd name="T73" fmla="*/ 12 h 56"/>
                <a:gd name="T74" fmla="*/ 10 w 30"/>
                <a:gd name="T75" fmla="*/ 10 h 56"/>
                <a:gd name="T76" fmla="*/ 8 w 30"/>
                <a:gd name="T77" fmla="*/ 8 h 56"/>
                <a:gd name="T78" fmla="*/ 7 w 30"/>
                <a:gd name="T79" fmla="*/ 6 h 56"/>
                <a:gd name="T80" fmla="*/ 6 w 30"/>
                <a:gd name="T81" fmla="*/ 4 h 56"/>
                <a:gd name="T82" fmla="*/ 4 w 30"/>
                <a:gd name="T83" fmla="*/ 3 h 56"/>
                <a:gd name="T84" fmla="*/ 3 w 30"/>
                <a:gd name="T85" fmla="*/ 1 h 56"/>
                <a:gd name="T86" fmla="*/ 1 w 30"/>
                <a:gd name="T87" fmla="*/ 0 h 56"/>
                <a:gd name="T88" fmla="*/ 0 w 30"/>
                <a:gd name="T8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56">
                  <a:moveTo>
                    <a:pt x="24" y="32"/>
                  </a:moveTo>
                  <a:lnTo>
                    <a:pt x="26" y="35"/>
                  </a:lnTo>
                  <a:lnTo>
                    <a:pt x="27" y="39"/>
                  </a:lnTo>
                  <a:lnTo>
                    <a:pt x="29" y="42"/>
                  </a:lnTo>
                  <a:lnTo>
                    <a:pt x="29" y="45"/>
                  </a:lnTo>
                  <a:lnTo>
                    <a:pt x="28" y="49"/>
                  </a:lnTo>
                  <a:lnTo>
                    <a:pt x="27" y="52"/>
                  </a:lnTo>
                  <a:lnTo>
                    <a:pt x="25" y="55"/>
                  </a:lnTo>
                  <a:lnTo>
                    <a:pt x="23" y="53"/>
                  </a:lnTo>
                  <a:lnTo>
                    <a:pt x="22" y="49"/>
                  </a:lnTo>
                  <a:lnTo>
                    <a:pt x="22" y="46"/>
                  </a:lnTo>
                  <a:lnTo>
                    <a:pt x="23" y="43"/>
                  </a:lnTo>
                  <a:lnTo>
                    <a:pt x="24" y="40"/>
                  </a:lnTo>
                  <a:lnTo>
                    <a:pt x="23" y="37"/>
                  </a:lnTo>
                  <a:lnTo>
                    <a:pt x="22" y="33"/>
                  </a:lnTo>
                  <a:lnTo>
                    <a:pt x="20" y="30"/>
                  </a:lnTo>
                  <a:lnTo>
                    <a:pt x="19" y="28"/>
                  </a:lnTo>
                  <a:lnTo>
                    <a:pt x="18" y="32"/>
                  </a:lnTo>
                  <a:lnTo>
                    <a:pt x="19" y="36"/>
                  </a:lnTo>
                  <a:lnTo>
                    <a:pt x="20" y="37"/>
                  </a:lnTo>
                  <a:lnTo>
                    <a:pt x="18" y="39"/>
                  </a:lnTo>
                  <a:lnTo>
                    <a:pt x="16" y="38"/>
                  </a:lnTo>
                  <a:lnTo>
                    <a:pt x="15" y="36"/>
                  </a:lnTo>
                  <a:lnTo>
                    <a:pt x="14" y="35"/>
                  </a:lnTo>
                  <a:lnTo>
                    <a:pt x="14" y="33"/>
                  </a:lnTo>
                  <a:lnTo>
                    <a:pt x="15" y="30"/>
                  </a:lnTo>
                  <a:lnTo>
                    <a:pt x="16" y="29"/>
                  </a:lnTo>
                  <a:lnTo>
                    <a:pt x="16" y="27"/>
                  </a:lnTo>
                  <a:lnTo>
                    <a:pt x="17" y="24"/>
                  </a:lnTo>
                  <a:lnTo>
                    <a:pt x="16" y="22"/>
                  </a:lnTo>
                  <a:lnTo>
                    <a:pt x="14" y="21"/>
                  </a:lnTo>
                  <a:lnTo>
                    <a:pt x="12" y="20"/>
                  </a:lnTo>
                  <a:lnTo>
                    <a:pt x="10" y="20"/>
                  </a:lnTo>
                  <a:lnTo>
                    <a:pt x="11" y="17"/>
                  </a:lnTo>
                  <a:lnTo>
                    <a:pt x="11" y="16"/>
                  </a:lnTo>
                  <a:lnTo>
                    <a:pt x="11" y="13"/>
                  </a:lnTo>
                  <a:lnTo>
                    <a:pt x="10" y="12"/>
                  </a:lnTo>
                  <a:lnTo>
                    <a:pt x="10" y="10"/>
                  </a:lnTo>
                  <a:lnTo>
                    <a:pt x="8" y="8"/>
                  </a:lnTo>
                  <a:lnTo>
                    <a:pt x="7" y="6"/>
                  </a:lnTo>
                  <a:lnTo>
                    <a:pt x="6" y="4"/>
                  </a:lnTo>
                  <a:lnTo>
                    <a:pt x="4" y="3"/>
                  </a:lnTo>
                  <a:lnTo>
                    <a:pt x="3" y="1"/>
                  </a:lnTo>
                  <a:lnTo>
                    <a:pt x="1"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1" name="Freeform 195"/>
            <p:cNvSpPr>
              <a:spLocks/>
            </p:cNvSpPr>
            <p:nvPr/>
          </p:nvSpPr>
          <p:spPr bwMode="auto">
            <a:xfrm>
              <a:off x="4817" y="963"/>
              <a:ext cx="117" cy="33"/>
            </a:xfrm>
            <a:custGeom>
              <a:avLst/>
              <a:gdLst>
                <a:gd name="T0" fmla="*/ 3 w 117"/>
                <a:gd name="T1" fmla="*/ 13 h 33"/>
                <a:gd name="T2" fmla="*/ 11 w 117"/>
                <a:gd name="T3" fmla="*/ 15 h 33"/>
                <a:gd name="T4" fmla="*/ 18 w 117"/>
                <a:gd name="T5" fmla="*/ 18 h 33"/>
                <a:gd name="T6" fmla="*/ 24 w 117"/>
                <a:gd name="T7" fmla="*/ 22 h 33"/>
                <a:gd name="T8" fmla="*/ 28 w 117"/>
                <a:gd name="T9" fmla="*/ 26 h 33"/>
                <a:gd name="T10" fmla="*/ 34 w 117"/>
                <a:gd name="T11" fmla="*/ 29 h 33"/>
                <a:gd name="T12" fmla="*/ 41 w 117"/>
                <a:gd name="T13" fmla="*/ 31 h 33"/>
                <a:gd name="T14" fmla="*/ 49 w 117"/>
                <a:gd name="T15" fmla="*/ 32 h 33"/>
                <a:gd name="T16" fmla="*/ 58 w 117"/>
                <a:gd name="T17" fmla="*/ 32 h 33"/>
                <a:gd name="T18" fmla="*/ 68 w 117"/>
                <a:gd name="T19" fmla="*/ 31 h 33"/>
                <a:gd name="T20" fmla="*/ 74 w 117"/>
                <a:gd name="T21" fmla="*/ 29 h 33"/>
                <a:gd name="T22" fmla="*/ 81 w 117"/>
                <a:gd name="T23" fmla="*/ 27 h 33"/>
                <a:gd name="T24" fmla="*/ 87 w 117"/>
                <a:gd name="T25" fmla="*/ 24 h 33"/>
                <a:gd name="T26" fmla="*/ 91 w 117"/>
                <a:gd name="T27" fmla="*/ 19 h 33"/>
                <a:gd name="T28" fmla="*/ 88 w 117"/>
                <a:gd name="T29" fmla="*/ 20 h 33"/>
                <a:gd name="T30" fmla="*/ 81 w 117"/>
                <a:gd name="T31" fmla="*/ 22 h 33"/>
                <a:gd name="T32" fmla="*/ 74 w 117"/>
                <a:gd name="T33" fmla="*/ 23 h 33"/>
                <a:gd name="T34" fmla="*/ 64 w 117"/>
                <a:gd name="T35" fmla="*/ 23 h 33"/>
                <a:gd name="T36" fmla="*/ 53 w 117"/>
                <a:gd name="T37" fmla="*/ 22 h 33"/>
                <a:gd name="T38" fmla="*/ 42 w 117"/>
                <a:gd name="T39" fmla="*/ 20 h 33"/>
                <a:gd name="T40" fmla="*/ 33 w 117"/>
                <a:gd name="T41" fmla="*/ 17 h 33"/>
                <a:gd name="T42" fmla="*/ 27 w 117"/>
                <a:gd name="T43" fmla="*/ 14 h 33"/>
                <a:gd name="T44" fmla="*/ 29 w 117"/>
                <a:gd name="T45" fmla="*/ 12 h 33"/>
                <a:gd name="T46" fmla="*/ 38 w 117"/>
                <a:gd name="T47" fmla="*/ 14 h 33"/>
                <a:gd name="T48" fmla="*/ 47 w 117"/>
                <a:gd name="T49" fmla="*/ 16 h 33"/>
                <a:gd name="T50" fmla="*/ 55 w 117"/>
                <a:gd name="T51" fmla="*/ 17 h 33"/>
                <a:gd name="T52" fmla="*/ 64 w 117"/>
                <a:gd name="T53" fmla="*/ 16 h 33"/>
                <a:gd name="T54" fmla="*/ 71 w 117"/>
                <a:gd name="T55" fmla="*/ 10 h 33"/>
                <a:gd name="T56" fmla="*/ 80 w 117"/>
                <a:gd name="T57" fmla="*/ 8 h 33"/>
                <a:gd name="T58" fmla="*/ 89 w 117"/>
                <a:gd name="T59" fmla="*/ 8 h 33"/>
                <a:gd name="T60" fmla="*/ 98 w 117"/>
                <a:gd name="T61" fmla="*/ 3 h 33"/>
                <a:gd name="T62" fmla="*/ 109 w 117"/>
                <a:gd name="T63" fmla="*/ 0 h 33"/>
                <a:gd name="T64" fmla="*/ 116 w 117"/>
                <a:gd name="T65" fmla="*/ 1 h 33"/>
                <a:gd name="T66" fmla="*/ 113 w 117"/>
                <a:gd name="T67" fmla="*/ 8 h 33"/>
                <a:gd name="T68" fmla="*/ 104 w 117"/>
                <a:gd name="T69" fmla="*/ 11 h 33"/>
                <a:gd name="T70" fmla="*/ 93 w 117"/>
                <a:gd name="T71" fmla="*/ 11 h 33"/>
                <a:gd name="T72" fmla="*/ 89 w 117"/>
                <a:gd name="T73" fmla="*/ 13 h 33"/>
                <a:gd name="T74" fmla="*/ 86 w 117"/>
                <a:gd name="T75" fmla="*/ 17 h 33"/>
                <a:gd name="T76" fmla="*/ 79 w 117"/>
                <a:gd name="T77" fmla="*/ 19 h 33"/>
                <a:gd name="T78" fmla="*/ 72 w 117"/>
                <a:gd name="T79"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33">
                  <a:moveTo>
                    <a:pt x="0" y="14"/>
                  </a:moveTo>
                  <a:lnTo>
                    <a:pt x="3" y="13"/>
                  </a:lnTo>
                  <a:lnTo>
                    <a:pt x="7" y="14"/>
                  </a:lnTo>
                  <a:lnTo>
                    <a:pt x="11" y="15"/>
                  </a:lnTo>
                  <a:lnTo>
                    <a:pt x="15" y="16"/>
                  </a:lnTo>
                  <a:lnTo>
                    <a:pt x="18" y="18"/>
                  </a:lnTo>
                  <a:lnTo>
                    <a:pt x="21" y="20"/>
                  </a:lnTo>
                  <a:lnTo>
                    <a:pt x="24" y="22"/>
                  </a:lnTo>
                  <a:lnTo>
                    <a:pt x="26" y="24"/>
                  </a:lnTo>
                  <a:lnTo>
                    <a:pt x="28" y="26"/>
                  </a:lnTo>
                  <a:lnTo>
                    <a:pt x="31" y="27"/>
                  </a:lnTo>
                  <a:lnTo>
                    <a:pt x="34" y="29"/>
                  </a:lnTo>
                  <a:lnTo>
                    <a:pt x="38" y="30"/>
                  </a:lnTo>
                  <a:lnTo>
                    <a:pt x="41" y="31"/>
                  </a:lnTo>
                  <a:lnTo>
                    <a:pt x="44" y="32"/>
                  </a:lnTo>
                  <a:lnTo>
                    <a:pt x="49" y="32"/>
                  </a:lnTo>
                  <a:lnTo>
                    <a:pt x="55" y="32"/>
                  </a:lnTo>
                  <a:lnTo>
                    <a:pt x="58" y="32"/>
                  </a:lnTo>
                  <a:lnTo>
                    <a:pt x="64" y="32"/>
                  </a:lnTo>
                  <a:lnTo>
                    <a:pt x="68" y="31"/>
                  </a:lnTo>
                  <a:lnTo>
                    <a:pt x="71" y="30"/>
                  </a:lnTo>
                  <a:lnTo>
                    <a:pt x="74" y="29"/>
                  </a:lnTo>
                  <a:lnTo>
                    <a:pt x="77" y="29"/>
                  </a:lnTo>
                  <a:lnTo>
                    <a:pt x="81" y="27"/>
                  </a:lnTo>
                  <a:lnTo>
                    <a:pt x="84" y="25"/>
                  </a:lnTo>
                  <a:lnTo>
                    <a:pt x="87" y="24"/>
                  </a:lnTo>
                  <a:lnTo>
                    <a:pt x="89" y="22"/>
                  </a:lnTo>
                  <a:lnTo>
                    <a:pt x="91" y="19"/>
                  </a:lnTo>
                  <a:lnTo>
                    <a:pt x="92" y="16"/>
                  </a:lnTo>
                  <a:lnTo>
                    <a:pt x="88" y="20"/>
                  </a:lnTo>
                  <a:lnTo>
                    <a:pt x="84" y="22"/>
                  </a:lnTo>
                  <a:lnTo>
                    <a:pt x="81" y="22"/>
                  </a:lnTo>
                  <a:lnTo>
                    <a:pt x="78" y="23"/>
                  </a:lnTo>
                  <a:lnTo>
                    <a:pt x="74" y="23"/>
                  </a:lnTo>
                  <a:lnTo>
                    <a:pt x="69" y="23"/>
                  </a:lnTo>
                  <a:lnTo>
                    <a:pt x="64" y="23"/>
                  </a:lnTo>
                  <a:lnTo>
                    <a:pt x="60" y="22"/>
                  </a:lnTo>
                  <a:lnTo>
                    <a:pt x="53" y="22"/>
                  </a:lnTo>
                  <a:lnTo>
                    <a:pt x="47" y="21"/>
                  </a:lnTo>
                  <a:lnTo>
                    <a:pt x="42" y="20"/>
                  </a:lnTo>
                  <a:lnTo>
                    <a:pt x="39" y="19"/>
                  </a:lnTo>
                  <a:lnTo>
                    <a:pt x="33" y="17"/>
                  </a:lnTo>
                  <a:lnTo>
                    <a:pt x="30" y="16"/>
                  </a:lnTo>
                  <a:lnTo>
                    <a:pt x="27" y="14"/>
                  </a:lnTo>
                  <a:lnTo>
                    <a:pt x="25" y="12"/>
                  </a:lnTo>
                  <a:lnTo>
                    <a:pt x="29" y="12"/>
                  </a:lnTo>
                  <a:lnTo>
                    <a:pt x="33" y="13"/>
                  </a:lnTo>
                  <a:lnTo>
                    <a:pt x="38" y="14"/>
                  </a:lnTo>
                  <a:lnTo>
                    <a:pt x="43" y="15"/>
                  </a:lnTo>
                  <a:lnTo>
                    <a:pt x="47" y="16"/>
                  </a:lnTo>
                  <a:lnTo>
                    <a:pt x="50" y="16"/>
                  </a:lnTo>
                  <a:lnTo>
                    <a:pt x="55" y="17"/>
                  </a:lnTo>
                  <a:lnTo>
                    <a:pt x="59" y="17"/>
                  </a:lnTo>
                  <a:lnTo>
                    <a:pt x="64" y="16"/>
                  </a:lnTo>
                  <a:lnTo>
                    <a:pt x="68" y="13"/>
                  </a:lnTo>
                  <a:lnTo>
                    <a:pt x="71" y="10"/>
                  </a:lnTo>
                  <a:lnTo>
                    <a:pt x="75" y="9"/>
                  </a:lnTo>
                  <a:lnTo>
                    <a:pt x="80" y="8"/>
                  </a:lnTo>
                  <a:lnTo>
                    <a:pt x="84" y="9"/>
                  </a:lnTo>
                  <a:lnTo>
                    <a:pt x="89" y="8"/>
                  </a:lnTo>
                  <a:lnTo>
                    <a:pt x="93" y="5"/>
                  </a:lnTo>
                  <a:lnTo>
                    <a:pt x="98" y="3"/>
                  </a:lnTo>
                  <a:lnTo>
                    <a:pt x="102" y="0"/>
                  </a:lnTo>
                  <a:lnTo>
                    <a:pt x="109" y="0"/>
                  </a:lnTo>
                  <a:lnTo>
                    <a:pt x="113" y="1"/>
                  </a:lnTo>
                  <a:lnTo>
                    <a:pt x="116" y="1"/>
                  </a:lnTo>
                  <a:lnTo>
                    <a:pt x="115" y="5"/>
                  </a:lnTo>
                  <a:lnTo>
                    <a:pt x="113" y="8"/>
                  </a:lnTo>
                  <a:lnTo>
                    <a:pt x="110" y="10"/>
                  </a:lnTo>
                  <a:lnTo>
                    <a:pt x="104" y="11"/>
                  </a:lnTo>
                  <a:lnTo>
                    <a:pt x="98" y="12"/>
                  </a:lnTo>
                  <a:lnTo>
                    <a:pt x="93" y="11"/>
                  </a:lnTo>
                  <a:lnTo>
                    <a:pt x="89" y="11"/>
                  </a:lnTo>
                  <a:lnTo>
                    <a:pt x="89" y="13"/>
                  </a:lnTo>
                  <a:lnTo>
                    <a:pt x="87" y="16"/>
                  </a:lnTo>
                  <a:lnTo>
                    <a:pt x="86" y="17"/>
                  </a:lnTo>
                  <a:lnTo>
                    <a:pt x="82" y="19"/>
                  </a:lnTo>
                  <a:lnTo>
                    <a:pt x="79" y="19"/>
                  </a:lnTo>
                  <a:lnTo>
                    <a:pt x="75" y="19"/>
                  </a:lnTo>
                  <a:lnTo>
                    <a:pt x="72" y="18"/>
                  </a:lnTo>
                  <a:lnTo>
                    <a:pt x="68" y="1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2" name="Freeform 196"/>
            <p:cNvSpPr>
              <a:spLocks/>
            </p:cNvSpPr>
            <p:nvPr/>
          </p:nvSpPr>
          <p:spPr bwMode="auto">
            <a:xfrm>
              <a:off x="4770" y="979"/>
              <a:ext cx="39" cy="58"/>
            </a:xfrm>
            <a:custGeom>
              <a:avLst/>
              <a:gdLst>
                <a:gd name="T0" fmla="*/ 29 w 39"/>
                <a:gd name="T1" fmla="*/ 1 h 58"/>
                <a:gd name="T2" fmla="*/ 25 w 39"/>
                <a:gd name="T3" fmla="*/ 3 h 58"/>
                <a:gd name="T4" fmla="*/ 21 w 39"/>
                <a:gd name="T5" fmla="*/ 6 h 58"/>
                <a:gd name="T6" fmla="*/ 16 w 39"/>
                <a:gd name="T7" fmla="*/ 9 h 58"/>
                <a:gd name="T8" fmla="*/ 12 w 39"/>
                <a:gd name="T9" fmla="*/ 11 h 58"/>
                <a:gd name="T10" fmla="*/ 10 w 39"/>
                <a:gd name="T11" fmla="*/ 13 h 58"/>
                <a:gd name="T12" fmla="*/ 8 w 39"/>
                <a:gd name="T13" fmla="*/ 15 h 58"/>
                <a:gd name="T14" fmla="*/ 6 w 39"/>
                <a:gd name="T15" fmla="*/ 18 h 58"/>
                <a:gd name="T16" fmla="*/ 6 w 39"/>
                <a:gd name="T17" fmla="*/ 22 h 58"/>
                <a:gd name="T18" fmla="*/ 7 w 39"/>
                <a:gd name="T19" fmla="*/ 25 h 58"/>
                <a:gd name="T20" fmla="*/ 6 w 39"/>
                <a:gd name="T21" fmla="*/ 28 h 58"/>
                <a:gd name="T22" fmla="*/ 5 w 39"/>
                <a:gd name="T23" fmla="*/ 33 h 58"/>
                <a:gd name="T24" fmla="*/ 3 w 39"/>
                <a:gd name="T25" fmla="*/ 37 h 58"/>
                <a:gd name="T26" fmla="*/ 0 w 39"/>
                <a:gd name="T27" fmla="*/ 40 h 58"/>
                <a:gd name="T28" fmla="*/ 2 w 39"/>
                <a:gd name="T29" fmla="*/ 45 h 58"/>
                <a:gd name="T30" fmla="*/ 4 w 39"/>
                <a:gd name="T31" fmla="*/ 50 h 58"/>
                <a:gd name="T32" fmla="*/ 5 w 39"/>
                <a:gd name="T33" fmla="*/ 53 h 58"/>
                <a:gd name="T34" fmla="*/ 6 w 39"/>
                <a:gd name="T35" fmla="*/ 57 h 58"/>
                <a:gd name="T36" fmla="*/ 7 w 39"/>
                <a:gd name="T37" fmla="*/ 55 h 58"/>
                <a:gd name="T38" fmla="*/ 8 w 39"/>
                <a:gd name="T39" fmla="*/ 52 h 58"/>
                <a:gd name="T40" fmla="*/ 9 w 39"/>
                <a:gd name="T41" fmla="*/ 49 h 58"/>
                <a:gd name="T42" fmla="*/ 8 w 39"/>
                <a:gd name="T43" fmla="*/ 45 h 58"/>
                <a:gd name="T44" fmla="*/ 8 w 39"/>
                <a:gd name="T45" fmla="*/ 42 h 58"/>
                <a:gd name="T46" fmla="*/ 7 w 39"/>
                <a:gd name="T47" fmla="*/ 38 h 58"/>
                <a:gd name="T48" fmla="*/ 7 w 39"/>
                <a:gd name="T49" fmla="*/ 34 h 58"/>
                <a:gd name="T50" fmla="*/ 8 w 39"/>
                <a:gd name="T51" fmla="*/ 31 h 58"/>
                <a:gd name="T52" fmla="*/ 10 w 39"/>
                <a:gd name="T53" fmla="*/ 28 h 58"/>
                <a:gd name="T54" fmla="*/ 11 w 39"/>
                <a:gd name="T55" fmla="*/ 24 h 58"/>
                <a:gd name="T56" fmla="*/ 13 w 39"/>
                <a:gd name="T57" fmla="*/ 21 h 58"/>
                <a:gd name="T58" fmla="*/ 15 w 39"/>
                <a:gd name="T59" fmla="*/ 20 h 58"/>
                <a:gd name="T60" fmla="*/ 15 w 39"/>
                <a:gd name="T61" fmla="*/ 22 h 58"/>
                <a:gd name="T62" fmla="*/ 14 w 39"/>
                <a:gd name="T63" fmla="*/ 26 h 58"/>
                <a:gd name="T64" fmla="*/ 18 w 39"/>
                <a:gd name="T65" fmla="*/ 22 h 58"/>
                <a:gd name="T66" fmla="*/ 19 w 39"/>
                <a:gd name="T67" fmla="*/ 20 h 58"/>
                <a:gd name="T68" fmla="*/ 21 w 39"/>
                <a:gd name="T69" fmla="*/ 18 h 58"/>
                <a:gd name="T70" fmla="*/ 25 w 39"/>
                <a:gd name="T71" fmla="*/ 16 h 58"/>
                <a:gd name="T72" fmla="*/ 29 w 39"/>
                <a:gd name="T73" fmla="*/ 13 h 58"/>
                <a:gd name="T74" fmla="*/ 32 w 39"/>
                <a:gd name="T75" fmla="*/ 11 h 58"/>
                <a:gd name="T76" fmla="*/ 35 w 39"/>
                <a:gd name="T77" fmla="*/ 7 h 58"/>
                <a:gd name="T78" fmla="*/ 37 w 39"/>
                <a:gd name="T79" fmla="*/ 4 h 58"/>
                <a:gd name="T80" fmla="*/ 38 w 39"/>
                <a:gd name="T81" fmla="*/ 1 h 58"/>
                <a:gd name="T82" fmla="*/ 36 w 39"/>
                <a:gd name="T83" fmla="*/ 0 h 58"/>
                <a:gd name="T84" fmla="*/ 32 w 39"/>
                <a:gd name="T85" fmla="*/ 0 h 58"/>
                <a:gd name="T86" fmla="*/ 29 w 39"/>
                <a:gd name="T8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58">
                  <a:moveTo>
                    <a:pt x="29" y="1"/>
                  </a:moveTo>
                  <a:lnTo>
                    <a:pt x="25" y="3"/>
                  </a:lnTo>
                  <a:lnTo>
                    <a:pt x="21" y="6"/>
                  </a:lnTo>
                  <a:lnTo>
                    <a:pt x="16" y="9"/>
                  </a:lnTo>
                  <a:lnTo>
                    <a:pt x="12" y="11"/>
                  </a:lnTo>
                  <a:lnTo>
                    <a:pt x="10" y="13"/>
                  </a:lnTo>
                  <a:lnTo>
                    <a:pt x="8" y="15"/>
                  </a:lnTo>
                  <a:lnTo>
                    <a:pt x="6" y="18"/>
                  </a:lnTo>
                  <a:lnTo>
                    <a:pt x="6" y="22"/>
                  </a:lnTo>
                  <a:lnTo>
                    <a:pt x="7" y="25"/>
                  </a:lnTo>
                  <a:lnTo>
                    <a:pt x="6" y="28"/>
                  </a:lnTo>
                  <a:lnTo>
                    <a:pt x="5" y="33"/>
                  </a:lnTo>
                  <a:lnTo>
                    <a:pt x="3" y="37"/>
                  </a:lnTo>
                  <a:lnTo>
                    <a:pt x="0" y="40"/>
                  </a:lnTo>
                  <a:lnTo>
                    <a:pt x="2" y="45"/>
                  </a:lnTo>
                  <a:lnTo>
                    <a:pt x="4" y="50"/>
                  </a:lnTo>
                  <a:lnTo>
                    <a:pt x="5" y="53"/>
                  </a:lnTo>
                  <a:lnTo>
                    <a:pt x="6" y="57"/>
                  </a:lnTo>
                  <a:lnTo>
                    <a:pt x="7" y="55"/>
                  </a:lnTo>
                  <a:lnTo>
                    <a:pt x="8" y="52"/>
                  </a:lnTo>
                  <a:lnTo>
                    <a:pt x="9" y="49"/>
                  </a:lnTo>
                  <a:lnTo>
                    <a:pt x="8" y="45"/>
                  </a:lnTo>
                  <a:lnTo>
                    <a:pt x="8" y="42"/>
                  </a:lnTo>
                  <a:lnTo>
                    <a:pt x="7" y="38"/>
                  </a:lnTo>
                  <a:lnTo>
                    <a:pt x="7" y="34"/>
                  </a:lnTo>
                  <a:lnTo>
                    <a:pt x="8" y="31"/>
                  </a:lnTo>
                  <a:lnTo>
                    <a:pt x="10" y="28"/>
                  </a:lnTo>
                  <a:lnTo>
                    <a:pt x="11" y="24"/>
                  </a:lnTo>
                  <a:lnTo>
                    <a:pt x="13" y="21"/>
                  </a:lnTo>
                  <a:lnTo>
                    <a:pt x="15" y="20"/>
                  </a:lnTo>
                  <a:lnTo>
                    <a:pt x="15" y="22"/>
                  </a:lnTo>
                  <a:lnTo>
                    <a:pt x="14" y="26"/>
                  </a:lnTo>
                  <a:lnTo>
                    <a:pt x="18" y="22"/>
                  </a:lnTo>
                  <a:lnTo>
                    <a:pt x="19" y="20"/>
                  </a:lnTo>
                  <a:lnTo>
                    <a:pt x="21" y="18"/>
                  </a:lnTo>
                  <a:lnTo>
                    <a:pt x="25" y="16"/>
                  </a:lnTo>
                  <a:lnTo>
                    <a:pt x="29" y="13"/>
                  </a:lnTo>
                  <a:lnTo>
                    <a:pt x="32" y="11"/>
                  </a:lnTo>
                  <a:lnTo>
                    <a:pt x="35" y="7"/>
                  </a:lnTo>
                  <a:lnTo>
                    <a:pt x="37" y="4"/>
                  </a:lnTo>
                  <a:lnTo>
                    <a:pt x="38" y="1"/>
                  </a:lnTo>
                  <a:lnTo>
                    <a:pt x="36" y="0"/>
                  </a:lnTo>
                  <a:lnTo>
                    <a:pt x="32" y="0"/>
                  </a:lnTo>
                  <a:lnTo>
                    <a:pt x="29" y="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3" name="Freeform 197"/>
            <p:cNvSpPr>
              <a:spLocks/>
            </p:cNvSpPr>
            <p:nvPr/>
          </p:nvSpPr>
          <p:spPr bwMode="auto">
            <a:xfrm>
              <a:off x="4780" y="952"/>
              <a:ext cx="45" cy="20"/>
            </a:xfrm>
            <a:custGeom>
              <a:avLst/>
              <a:gdLst>
                <a:gd name="T0" fmla="*/ 44 w 45"/>
                <a:gd name="T1" fmla="*/ 3 h 20"/>
                <a:gd name="T2" fmla="*/ 39 w 45"/>
                <a:gd name="T3" fmla="*/ 3 h 20"/>
                <a:gd name="T4" fmla="*/ 34 w 45"/>
                <a:gd name="T5" fmla="*/ 3 h 20"/>
                <a:gd name="T6" fmla="*/ 32 w 45"/>
                <a:gd name="T7" fmla="*/ 5 h 20"/>
                <a:gd name="T8" fmla="*/ 30 w 45"/>
                <a:gd name="T9" fmla="*/ 8 h 20"/>
                <a:gd name="T10" fmla="*/ 29 w 45"/>
                <a:gd name="T11" fmla="*/ 11 h 20"/>
                <a:gd name="T12" fmla="*/ 29 w 45"/>
                <a:gd name="T13" fmla="*/ 14 h 20"/>
                <a:gd name="T14" fmla="*/ 28 w 45"/>
                <a:gd name="T15" fmla="*/ 16 h 20"/>
                <a:gd name="T16" fmla="*/ 28 w 45"/>
                <a:gd name="T17" fmla="*/ 17 h 20"/>
                <a:gd name="T18" fmla="*/ 27 w 45"/>
                <a:gd name="T19" fmla="*/ 14 h 20"/>
                <a:gd name="T20" fmla="*/ 26 w 45"/>
                <a:gd name="T21" fmla="*/ 11 h 20"/>
                <a:gd name="T22" fmla="*/ 26 w 45"/>
                <a:gd name="T23" fmla="*/ 8 h 20"/>
                <a:gd name="T24" fmla="*/ 27 w 45"/>
                <a:gd name="T25" fmla="*/ 5 h 20"/>
                <a:gd name="T26" fmla="*/ 30 w 45"/>
                <a:gd name="T27" fmla="*/ 2 h 20"/>
                <a:gd name="T28" fmla="*/ 32 w 45"/>
                <a:gd name="T29" fmla="*/ 0 h 20"/>
                <a:gd name="T30" fmla="*/ 28 w 45"/>
                <a:gd name="T31" fmla="*/ 1 h 20"/>
                <a:gd name="T32" fmla="*/ 25 w 45"/>
                <a:gd name="T33" fmla="*/ 5 h 20"/>
                <a:gd name="T34" fmla="*/ 24 w 45"/>
                <a:gd name="T35" fmla="*/ 8 h 20"/>
                <a:gd name="T36" fmla="*/ 23 w 45"/>
                <a:gd name="T37" fmla="*/ 11 h 20"/>
                <a:gd name="T38" fmla="*/ 24 w 45"/>
                <a:gd name="T39" fmla="*/ 14 h 20"/>
                <a:gd name="T40" fmla="*/ 24 w 45"/>
                <a:gd name="T41" fmla="*/ 15 h 20"/>
                <a:gd name="T42" fmla="*/ 22 w 45"/>
                <a:gd name="T43" fmla="*/ 12 h 20"/>
                <a:gd name="T44" fmla="*/ 20 w 45"/>
                <a:gd name="T45" fmla="*/ 9 h 20"/>
                <a:gd name="T46" fmla="*/ 17 w 45"/>
                <a:gd name="T47" fmla="*/ 7 h 20"/>
                <a:gd name="T48" fmla="*/ 12 w 45"/>
                <a:gd name="T49" fmla="*/ 5 h 20"/>
                <a:gd name="T50" fmla="*/ 8 w 45"/>
                <a:gd name="T51" fmla="*/ 5 h 20"/>
                <a:gd name="T52" fmla="*/ 5 w 45"/>
                <a:gd name="T53" fmla="*/ 5 h 20"/>
                <a:gd name="T54" fmla="*/ 2 w 45"/>
                <a:gd name="T55" fmla="*/ 6 h 20"/>
                <a:gd name="T56" fmla="*/ 0 w 45"/>
                <a:gd name="T57" fmla="*/ 6 h 20"/>
                <a:gd name="T58" fmla="*/ 3 w 45"/>
                <a:gd name="T59" fmla="*/ 7 h 20"/>
                <a:gd name="T60" fmla="*/ 5 w 45"/>
                <a:gd name="T61" fmla="*/ 8 h 20"/>
                <a:gd name="T62" fmla="*/ 8 w 45"/>
                <a:gd name="T63" fmla="*/ 8 h 20"/>
                <a:gd name="T64" fmla="*/ 12 w 45"/>
                <a:gd name="T65" fmla="*/ 8 h 20"/>
                <a:gd name="T66" fmla="*/ 14 w 45"/>
                <a:gd name="T67" fmla="*/ 10 h 20"/>
                <a:gd name="T68" fmla="*/ 16 w 45"/>
                <a:gd name="T69" fmla="*/ 12 h 20"/>
                <a:gd name="T70" fmla="*/ 18 w 45"/>
                <a:gd name="T71" fmla="*/ 14 h 20"/>
                <a:gd name="T72" fmla="*/ 19 w 45"/>
                <a:gd name="T73" fmla="*/ 16 h 20"/>
                <a:gd name="T74" fmla="*/ 19 w 45"/>
                <a:gd name="T7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20">
                  <a:moveTo>
                    <a:pt x="44" y="3"/>
                  </a:moveTo>
                  <a:lnTo>
                    <a:pt x="39" y="3"/>
                  </a:lnTo>
                  <a:lnTo>
                    <a:pt x="34" y="3"/>
                  </a:lnTo>
                  <a:lnTo>
                    <a:pt x="32" y="5"/>
                  </a:lnTo>
                  <a:lnTo>
                    <a:pt x="30" y="8"/>
                  </a:lnTo>
                  <a:lnTo>
                    <a:pt x="29" y="11"/>
                  </a:lnTo>
                  <a:lnTo>
                    <a:pt x="29" y="14"/>
                  </a:lnTo>
                  <a:lnTo>
                    <a:pt x="28" y="16"/>
                  </a:lnTo>
                  <a:lnTo>
                    <a:pt x="28" y="17"/>
                  </a:lnTo>
                  <a:lnTo>
                    <a:pt x="27" y="14"/>
                  </a:lnTo>
                  <a:lnTo>
                    <a:pt x="26" y="11"/>
                  </a:lnTo>
                  <a:lnTo>
                    <a:pt x="26" y="8"/>
                  </a:lnTo>
                  <a:lnTo>
                    <a:pt x="27" y="5"/>
                  </a:lnTo>
                  <a:lnTo>
                    <a:pt x="30" y="2"/>
                  </a:lnTo>
                  <a:lnTo>
                    <a:pt x="32" y="0"/>
                  </a:lnTo>
                  <a:lnTo>
                    <a:pt x="28" y="1"/>
                  </a:lnTo>
                  <a:lnTo>
                    <a:pt x="25" y="5"/>
                  </a:lnTo>
                  <a:lnTo>
                    <a:pt x="24" y="8"/>
                  </a:lnTo>
                  <a:lnTo>
                    <a:pt x="23" y="11"/>
                  </a:lnTo>
                  <a:lnTo>
                    <a:pt x="24" y="14"/>
                  </a:lnTo>
                  <a:lnTo>
                    <a:pt x="24" y="15"/>
                  </a:lnTo>
                  <a:lnTo>
                    <a:pt x="22" y="12"/>
                  </a:lnTo>
                  <a:lnTo>
                    <a:pt x="20" y="9"/>
                  </a:lnTo>
                  <a:lnTo>
                    <a:pt x="17" y="7"/>
                  </a:lnTo>
                  <a:lnTo>
                    <a:pt x="12" y="5"/>
                  </a:lnTo>
                  <a:lnTo>
                    <a:pt x="8" y="5"/>
                  </a:lnTo>
                  <a:lnTo>
                    <a:pt x="5" y="5"/>
                  </a:lnTo>
                  <a:lnTo>
                    <a:pt x="2" y="6"/>
                  </a:lnTo>
                  <a:lnTo>
                    <a:pt x="0" y="6"/>
                  </a:lnTo>
                  <a:lnTo>
                    <a:pt x="3" y="7"/>
                  </a:lnTo>
                  <a:lnTo>
                    <a:pt x="5" y="8"/>
                  </a:lnTo>
                  <a:lnTo>
                    <a:pt x="8" y="8"/>
                  </a:lnTo>
                  <a:lnTo>
                    <a:pt x="12" y="8"/>
                  </a:lnTo>
                  <a:lnTo>
                    <a:pt x="14" y="10"/>
                  </a:lnTo>
                  <a:lnTo>
                    <a:pt x="16" y="12"/>
                  </a:lnTo>
                  <a:lnTo>
                    <a:pt x="18" y="14"/>
                  </a:lnTo>
                  <a:lnTo>
                    <a:pt x="19" y="16"/>
                  </a:lnTo>
                  <a:lnTo>
                    <a:pt x="19" y="1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4" name="Freeform 198"/>
            <p:cNvSpPr>
              <a:spLocks/>
            </p:cNvSpPr>
            <p:nvPr/>
          </p:nvSpPr>
          <p:spPr bwMode="auto">
            <a:xfrm>
              <a:off x="4876" y="1001"/>
              <a:ext cx="35" cy="13"/>
            </a:xfrm>
            <a:custGeom>
              <a:avLst/>
              <a:gdLst>
                <a:gd name="T0" fmla="*/ 1 w 35"/>
                <a:gd name="T1" fmla="*/ 3 h 13"/>
                <a:gd name="T2" fmla="*/ 0 w 35"/>
                <a:gd name="T3" fmla="*/ 5 h 13"/>
                <a:gd name="T4" fmla="*/ 0 w 35"/>
                <a:gd name="T5" fmla="*/ 8 h 13"/>
                <a:gd name="T6" fmla="*/ 2 w 35"/>
                <a:gd name="T7" fmla="*/ 10 h 13"/>
                <a:gd name="T8" fmla="*/ 6 w 35"/>
                <a:gd name="T9" fmla="*/ 10 h 13"/>
                <a:gd name="T10" fmla="*/ 11 w 35"/>
                <a:gd name="T11" fmla="*/ 9 h 13"/>
                <a:gd name="T12" fmla="*/ 16 w 35"/>
                <a:gd name="T13" fmla="*/ 8 h 13"/>
                <a:gd name="T14" fmla="*/ 22 w 35"/>
                <a:gd name="T15" fmla="*/ 8 h 13"/>
                <a:gd name="T16" fmla="*/ 26 w 35"/>
                <a:gd name="T17" fmla="*/ 11 h 13"/>
                <a:gd name="T18" fmla="*/ 31 w 35"/>
                <a:gd name="T19" fmla="*/ 12 h 13"/>
                <a:gd name="T20" fmla="*/ 34 w 35"/>
                <a:gd name="T21" fmla="*/ 10 h 13"/>
                <a:gd name="T22" fmla="*/ 34 w 35"/>
                <a:gd name="T23" fmla="*/ 7 h 13"/>
                <a:gd name="T24" fmla="*/ 32 w 35"/>
                <a:gd name="T25" fmla="*/ 4 h 13"/>
                <a:gd name="T26" fmla="*/ 28 w 35"/>
                <a:gd name="T27" fmla="*/ 2 h 13"/>
                <a:gd name="T28" fmla="*/ 21 w 35"/>
                <a:gd name="T29" fmla="*/ 0 h 13"/>
                <a:gd name="T30" fmla="*/ 14 w 35"/>
                <a:gd name="T31" fmla="*/ 0 h 13"/>
                <a:gd name="T32" fmla="*/ 6 w 35"/>
                <a:gd name="T33" fmla="*/ 1 h 13"/>
                <a:gd name="T34" fmla="*/ 1 w 35"/>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3">
                  <a:moveTo>
                    <a:pt x="1" y="3"/>
                  </a:moveTo>
                  <a:lnTo>
                    <a:pt x="0" y="5"/>
                  </a:lnTo>
                  <a:lnTo>
                    <a:pt x="0" y="8"/>
                  </a:lnTo>
                  <a:lnTo>
                    <a:pt x="2" y="10"/>
                  </a:lnTo>
                  <a:lnTo>
                    <a:pt x="6" y="10"/>
                  </a:lnTo>
                  <a:lnTo>
                    <a:pt x="11" y="9"/>
                  </a:lnTo>
                  <a:lnTo>
                    <a:pt x="16" y="8"/>
                  </a:lnTo>
                  <a:lnTo>
                    <a:pt x="22" y="8"/>
                  </a:lnTo>
                  <a:lnTo>
                    <a:pt x="26" y="11"/>
                  </a:lnTo>
                  <a:lnTo>
                    <a:pt x="31" y="12"/>
                  </a:lnTo>
                  <a:lnTo>
                    <a:pt x="34" y="10"/>
                  </a:lnTo>
                  <a:lnTo>
                    <a:pt x="34" y="7"/>
                  </a:lnTo>
                  <a:lnTo>
                    <a:pt x="32" y="4"/>
                  </a:lnTo>
                  <a:lnTo>
                    <a:pt x="28" y="2"/>
                  </a:lnTo>
                  <a:lnTo>
                    <a:pt x="21" y="0"/>
                  </a:lnTo>
                  <a:lnTo>
                    <a:pt x="14" y="0"/>
                  </a:lnTo>
                  <a:lnTo>
                    <a:pt x="6" y="1"/>
                  </a:lnTo>
                  <a:lnTo>
                    <a:pt x="1" y="3"/>
                  </a:lnTo>
                </a:path>
              </a:pathLst>
            </a:custGeom>
            <a:solidFill>
              <a:schemeClr val="bg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5" name="Freeform 199"/>
            <p:cNvSpPr>
              <a:spLocks/>
            </p:cNvSpPr>
            <p:nvPr/>
          </p:nvSpPr>
          <p:spPr bwMode="auto">
            <a:xfrm>
              <a:off x="4685" y="1034"/>
              <a:ext cx="177" cy="168"/>
            </a:xfrm>
            <a:custGeom>
              <a:avLst/>
              <a:gdLst>
                <a:gd name="T0" fmla="*/ 83 w 177"/>
                <a:gd name="T1" fmla="*/ 24 h 168"/>
                <a:gd name="T2" fmla="*/ 78 w 177"/>
                <a:gd name="T3" fmla="*/ 15 h 168"/>
                <a:gd name="T4" fmla="*/ 70 w 177"/>
                <a:gd name="T5" fmla="*/ 7 h 168"/>
                <a:gd name="T6" fmla="*/ 60 w 177"/>
                <a:gd name="T7" fmla="*/ 2 h 168"/>
                <a:gd name="T8" fmla="*/ 49 w 177"/>
                <a:gd name="T9" fmla="*/ 0 h 168"/>
                <a:gd name="T10" fmla="*/ 38 w 177"/>
                <a:gd name="T11" fmla="*/ 1 h 168"/>
                <a:gd name="T12" fmla="*/ 27 w 177"/>
                <a:gd name="T13" fmla="*/ 5 h 168"/>
                <a:gd name="T14" fmla="*/ 20 w 177"/>
                <a:gd name="T15" fmla="*/ 10 h 168"/>
                <a:gd name="T16" fmla="*/ 15 w 177"/>
                <a:gd name="T17" fmla="*/ 16 h 168"/>
                <a:gd name="T18" fmla="*/ 10 w 177"/>
                <a:gd name="T19" fmla="*/ 23 h 168"/>
                <a:gd name="T20" fmla="*/ 6 w 177"/>
                <a:gd name="T21" fmla="*/ 30 h 168"/>
                <a:gd name="T22" fmla="*/ 2 w 177"/>
                <a:gd name="T23" fmla="*/ 36 h 168"/>
                <a:gd name="T24" fmla="*/ 0 w 177"/>
                <a:gd name="T25" fmla="*/ 44 h 168"/>
                <a:gd name="T26" fmla="*/ 3 w 177"/>
                <a:gd name="T27" fmla="*/ 60 h 168"/>
                <a:gd name="T28" fmla="*/ 11 w 177"/>
                <a:gd name="T29" fmla="*/ 77 h 168"/>
                <a:gd name="T30" fmla="*/ 21 w 177"/>
                <a:gd name="T31" fmla="*/ 93 h 168"/>
                <a:gd name="T32" fmla="*/ 32 w 177"/>
                <a:gd name="T33" fmla="*/ 104 h 168"/>
                <a:gd name="T34" fmla="*/ 41 w 177"/>
                <a:gd name="T35" fmla="*/ 116 h 168"/>
                <a:gd name="T36" fmla="*/ 55 w 177"/>
                <a:gd name="T37" fmla="*/ 130 h 168"/>
                <a:gd name="T38" fmla="*/ 66 w 177"/>
                <a:gd name="T39" fmla="*/ 140 h 168"/>
                <a:gd name="T40" fmla="*/ 70 w 177"/>
                <a:gd name="T41" fmla="*/ 146 h 168"/>
                <a:gd name="T42" fmla="*/ 75 w 177"/>
                <a:gd name="T43" fmla="*/ 153 h 168"/>
                <a:gd name="T44" fmla="*/ 80 w 177"/>
                <a:gd name="T45" fmla="*/ 159 h 168"/>
                <a:gd name="T46" fmla="*/ 90 w 177"/>
                <a:gd name="T47" fmla="*/ 164 h 168"/>
                <a:gd name="T48" fmla="*/ 106 w 177"/>
                <a:gd name="T49" fmla="*/ 167 h 168"/>
                <a:gd name="T50" fmla="*/ 125 w 177"/>
                <a:gd name="T51" fmla="*/ 166 h 168"/>
                <a:gd name="T52" fmla="*/ 142 w 177"/>
                <a:gd name="T53" fmla="*/ 164 h 168"/>
                <a:gd name="T54" fmla="*/ 156 w 177"/>
                <a:gd name="T55" fmla="*/ 158 h 168"/>
                <a:gd name="T56" fmla="*/ 167 w 177"/>
                <a:gd name="T57" fmla="*/ 149 h 168"/>
                <a:gd name="T58" fmla="*/ 173 w 177"/>
                <a:gd name="T59" fmla="*/ 137 h 168"/>
                <a:gd name="T60" fmla="*/ 176 w 177"/>
                <a:gd name="T61" fmla="*/ 125 h 168"/>
                <a:gd name="T62" fmla="*/ 172 w 177"/>
                <a:gd name="T63" fmla="*/ 112 h 168"/>
                <a:gd name="T64" fmla="*/ 166 w 177"/>
                <a:gd name="T65" fmla="*/ 102 h 168"/>
                <a:gd name="T66" fmla="*/ 159 w 177"/>
                <a:gd name="T67" fmla="*/ 94 h 168"/>
                <a:gd name="T68" fmla="*/ 149 w 177"/>
                <a:gd name="T69" fmla="*/ 88 h 168"/>
                <a:gd name="T70" fmla="*/ 138 w 177"/>
                <a:gd name="T71" fmla="*/ 83 h 168"/>
                <a:gd name="T72" fmla="*/ 124 w 177"/>
                <a:gd name="T73" fmla="*/ 81 h 168"/>
                <a:gd name="T74" fmla="*/ 111 w 177"/>
                <a:gd name="T75" fmla="*/ 82 h 168"/>
                <a:gd name="T76" fmla="*/ 103 w 177"/>
                <a:gd name="T77" fmla="*/ 86 h 168"/>
                <a:gd name="T78" fmla="*/ 97 w 177"/>
                <a:gd name="T79" fmla="*/ 92 h 168"/>
                <a:gd name="T80" fmla="*/ 86 w 177"/>
                <a:gd name="T81" fmla="*/ 87 h 168"/>
                <a:gd name="T82" fmla="*/ 76 w 177"/>
                <a:gd name="T83" fmla="*/ 79 h 168"/>
                <a:gd name="T84" fmla="*/ 68 w 177"/>
                <a:gd name="T85" fmla="*/ 69 h 168"/>
                <a:gd name="T86" fmla="*/ 62 w 177"/>
                <a:gd name="T87" fmla="*/ 59 h 168"/>
                <a:gd name="T88" fmla="*/ 76 w 177"/>
                <a:gd name="T89" fmla="*/ 49 h 168"/>
                <a:gd name="T90" fmla="*/ 83 w 177"/>
                <a:gd name="T91" fmla="*/ 38 h 168"/>
                <a:gd name="T92" fmla="*/ 83 w 177"/>
                <a:gd name="T93"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68">
                  <a:moveTo>
                    <a:pt x="83" y="24"/>
                  </a:moveTo>
                  <a:lnTo>
                    <a:pt x="78" y="15"/>
                  </a:lnTo>
                  <a:lnTo>
                    <a:pt x="70" y="7"/>
                  </a:lnTo>
                  <a:lnTo>
                    <a:pt x="60" y="2"/>
                  </a:lnTo>
                  <a:lnTo>
                    <a:pt x="49" y="0"/>
                  </a:lnTo>
                  <a:lnTo>
                    <a:pt x="38" y="1"/>
                  </a:lnTo>
                  <a:lnTo>
                    <a:pt x="27" y="5"/>
                  </a:lnTo>
                  <a:lnTo>
                    <a:pt x="20" y="10"/>
                  </a:lnTo>
                  <a:lnTo>
                    <a:pt x="15" y="16"/>
                  </a:lnTo>
                  <a:lnTo>
                    <a:pt x="10" y="23"/>
                  </a:lnTo>
                  <a:lnTo>
                    <a:pt x="6" y="30"/>
                  </a:lnTo>
                  <a:lnTo>
                    <a:pt x="2" y="36"/>
                  </a:lnTo>
                  <a:lnTo>
                    <a:pt x="0" y="44"/>
                  </a:lnTo>
                  <a:lnTo>
                    <a:pt x="3" y="60"/>
                  </a:lnTo>
                  <a:lnTo>
                    <a:pt x="11" y="77"/>
                  </a:lnTo>
                  <a:lnTo>
                    <a:pt x="21" y="93"/>
                  </a:lnTo>
                  <a:lnTo>
                    <a:pt x="32" y="104"/>
                  </a:lnTo>
                  <a:lnTo>
                    <a:pt x="41" y="116"/>
                  </a:lnTo>
                  <a:lnTo>
                    <a:pt x="55" y="130"/>
                  </a:lnTo>
                  <a:lnTo>
                    <a:pt x="66" y="140"/>
                  </a:lnTo>
                  <a:lnTo>
                    <a:pt x="70" y="146"/>
                  </a:lnTo>
                  <a:lnTo>
                    <a:pt x="75" y="153"/>
                  </a:lnTo>
                  <a:lnTo>
                    <a:pt x="80" y="159"/>
                  </a:lnTo>
                  <a:lnTo>
                    <a:pt x="90" y="164"/>
                  </a:lnTo>
                  <a:lnTo>
                    <a:pt x="106" y="167"/>
                  </a:lnTo>
                  <a:lnTo>
                    <a:pt x="125" y="166"/>
                  </a:lnTo>
                  <a:lnTo>
                    <a:pt x="142" y="164"/>
                  </a:lnTo>
                  <a:lnTo>
                    <a:pt x="156" y="158"/>
                  </a:lnTo>
                  <a:lnTo>
                    <a:pt x="167" y="149"/>
                  </a:lnTo>
                  <a:lnTo>
                    <a:pt x="173" y="137"/>
                  </a:lnTo>
                  <a:lnTo>
                    <a:pt x="176" y="125"/>
                  </a:lnTo>
                  <a:lnTo>
                    <a:pt x="172" y="112"/>
                  </a:lnTo>
                  <a:lnTo>
                    <a:pt x="166" y="102"/>
                  </a:lnTo>
                  <a:lnTo>
                    <a:pt x="159" y="94"/>
                  </a:lnTo>
                  <a:lnTo>
                    <a:pt x="149" y="88"/>
                  </a:lnTo>
                  <a:lnTo>
                    <a:pt x="138" y="83"/>
                  </a:lnTo>
                  <a:lnTo>
                    <a:pt x="124" y="81"/>
                  </a:lnTo>
                  <a:lnTo>
                    <a:pt x="111" y="82"/>
                  </a:lnTo>
                  <a:lnTo>
                    <a:pt x="103" y="86"/>
                  </a:lnTo>
                  <a:lnTo>
                    <a:pt x="97" y="92"/>
                  </a:lnTo>
                  <a:lnTo>
                    <a:pt x="86" y="87"/>
                  </a:lnTo>
                  <a:lnTo>
                    <a:pt x="76" y="79"/>
                  </a:lnTo>
                  <a:lnTo>
                    <a:pt x="68" y="69"/>
                  </a:lnTo>
                  <a:lnTo>
                    <a:pt x="62" y="59"/>
                  </a:lnTo>
                  <a:lnTo>
                    <a:pt x="76" y="49"/>
                  </a:lnTo>
                  <a:lnTo>
                    <a:pt x="83" y="38"/>
                  </a:lnTo>
                  <a:lnTo>
                    <a:pt x="83" y="24"/>
                  </a:lnTo>
                </a:path>
              </a:pathLst>
            </a:custGeom>
            <a:solidFill>
              <a:srgbClr val="9191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6" name="Freeform 200"/>
            <p:cNvSpPr>
              <a:spLocks/>
            </p:cNvSpPr>
            <p:nvPr/>
          </p:nvSpPr>
          <p:spPr bwMode="auto">
            <a:xfrm>
              <a:off x="4662" y="1061"/>
              <a:ext cx="147" cy="219"/>
            </a:xfrm>
            <a:custGeom>
              <a:avLst/>
              <a:gdLst>
                <a:gd name="T0" fmla="*/ 131 w 147"/>
                <a:gd name="T1" fmla="*/ 7 h 219"/>
                <a:gd name="T2" fmla="*/ 105 w 147"/>
                <a:gd name="T3" fmla="*/ 0 h 219"/>
                <a:gd name="T4" fmla="*/ 77 w 147"/>
                <a:gd name="T5" fmla="*/ 2 h 219"/>
                <a:gd name="T6" fmla="*/ 55 w 147"/>
                <a:gd name="T7" fmla="*/ 6 h 219"/>
                <a:gd name="T8" fmla="*/ 32 w 147"/>
                <a:gd name="T9" fmla="*/ 12 h 219"/>
                <a:gd name="T10" fmla="*/ 20 w 147"/>
                <a:gd name="T11" fmla="*/ 18 h 219"/>
                <a:gd name="T12" fmla="*/ 5 w 147"/>
                <a:gd name="T13" fmla="*/ 32 h 219"/>
                <a:gd name="T14" fmla="*/ 0 w 147"/>
                <a:gd name="T15" fmla="*/ 48 h 219"/>
                <a:gd name="T16" fmla="*/ 4 w 147"/>
                <a:gd name="T17" fmla="*/ 63 h 219"/>
                <a:gd name="T18" fmla="*/ 12 w 147"/>
                <a:gd name="T19" fmla="*/ 77 h 219"/>
                <a:gd name="T20" fmla="*/ 19 w 147"/>
                <a:gd name="T21" fmla="*/ 94 h 219"/>
                <a:gd name="T22" fmla="*/ 27 w 147"/>
                <a:gd name="T23" fmla="*/ 110 h 219"/>
                <a:gd name="T24" fmla="*/ 36 w 147"/>
                <a:gd name="T25" fmla="*/ 124 h 219"/>
                <a:gd name="T26" fmla="*/ 47 w 147"/>
                <a:gd name="T27" fmla="*/ 136 h 219"/>
                <a:gd name="T28" fmla="*/ 59 w 147"/>
                <a:gd name="T29" fmla="*/ 142 h 219"/>
                <a:gd name="T30" fmla="*/ 54 w 147"/>
                <a:gd name="T31" fmla="*/ 179 h 219"/>
                <a:gd name="T32" fmla="*/ 117 w 147"/>
                <a:gd name="T33" fmla="*/ 208 h 219"/>
                <a:gd name="T34" fmla="*/ 119 w 147"/>
                <a:gd name="T35" fmla="*/ 180 h 219"/>
                <a:gd name="T36" fmla="*/ 127 w 147"/>
                <a:gd name="T37" fmla="*/ 163 h 219"/>
                <a:gd name="T38" fmla="*/ 136 w 147"/>
                <a:gd name="T39" fmla="*/ 148 h 219"/>
                <a:gd name="T40" fmla="*/ 125 w 147"/>
                <a:gd name="T41" fmla="*/ 139 h 219"/>
                <a:gd name="T42" fmla="*/ 110 w 147"/>
                <a:gd name="T43" fmla="*/ 133 h 219"/>
                <a:gd name="T44" fmla="*/ 112 w 147"/>
                <a:gd name="T45" fmla="*/ 117 h 219"/>
                <a:gd name="T46" fmla="*/ 103 w 147"/>
                <a:gd name="T47" fmla="*/ 94 h 219"/>
                <a:gd name="T48" fmla="*/ 88 w 147"/>
                <a:gd name="T49" fmla="*/ 76 h 219"/>
                <a:gd name="T50" fmla="*/ 70 w 147"/>
                <a:gd name="T51" fmla="*/ 65 h 219"/>
                <a:gd name="T52" fmla="*/ 73 w 147"/>
                <a:gd name="T53" fmla="*/ 64 h 219"/>
                <a:gd name="T54" fmla="*/ 81 w 147"/>
                <a:gd name="T55" fmla="*/ 62 h 219"/>
                <a:gd name="T56" fmla="*/ 97 w 147"/>
                <a:gd name="T57" fmla="*/ 69 h 219"/>
                <a:gd name="T58" fmla="*/ 106 w 147"/>
                <a:gd name="T59" fmla="*/ 78 h 219"/>
                <a:gd name="T60" fmla="*/ 119 w 147"/>
                <a:gd name="T61" fmla="*/ 78 h 219"/>
                <a:gd name="T62" fmla="*/ 122 w 147"/>
                <a:gd name="T63" fmla="*/ 71 h 219"/>
                <a:gd name="T64" fmla="*/ 125 w 147"/>
                <a:gd name="T65" fmla="*/ 66 h 219"/>
                <a:gd name="T66" fmla="*/ 127 w 147"/>
                <a:gd name="T67" fmla="*/ 55 h 219"/>
                <a:gd name="T68" fmla="*/ 121 w 147"/>
                <a:gd name="T69" fmla="*/ 47 h 219"/>
                <a:gd name="T70" fmla="*/ 131 w 147"/>
                <a:gd name="T71" fmla="*/ 45 h 219"/>
                <a:gd name="T72" fmla="*/ 132 w 147"/>
                <a:gd name="T73" fmla="*/ 35 h 219"/>
                <a:gd name="T74" fmla="*/ 130 w 147"/>
                <a:gd name="T75" fmla="*/ 32 h 219"/>
                <a:gd name="T76" fmla="*/ 142 w 147"/>
                <a:gd name="T77" fmla="*/ 31 h 219"/>
                <a:gd name="T78" fmla="*/ 146 w 147"/>
                <a:gd name="T79" fmla="*/ 25 h 219"/>
                <a:gd name="T80" fmla="*/ 141 w 147"/>
                <a:gd name="T81" fmla="*/ 1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219">
                  <a:moveTo>
                    <a:pt x="141" y="13"/>
                  </a:moveTo>
                  <a:lnTo>
                    <a:pt x="131" y="7"/>
                  </a:lnTo>
                  <a:lnTo>
                    <a:pt x="120" y="3"/>
                  </a:lnTo>
                  <a:lnTo>
                    <a:pt x="105" y="0"/>
                  </a:lnTo>
                  <a:lnTo>
                    <a:pt x="91" y="0"/>
                  </a:lnTo>
                  <a:lnTo>
                    <a:pt x="77" y="2"/>
                  </a:lnTo>
                  <a:lnTo>
                    <a:pt x="66" y="3"/>
                  </a:lnTo>
                  <a:lnTo>
                    <a:pt x="55" y="6"/>
                  </a:lnTo>
                  <a:lnTo>
                    <a:pt x="42" y="9"/>
                  </a:lnTo>
                  <a:lnTo>
                    <a:pt x="32" y="12"/>
                  </a:lnTo>
                  <a:lnTo>
                    <a:pt x="29" y="14"/>
                  </a:lnTo>
                  <a:lnTo>
                    <a:pt x="20" y="18"/>
                  </a:lnTo>
                  <a:lnTo>
                    <a:pt x="12" y="23"/>
                  </a:lnTo>
                  <a:lnTo>
                    <a:pt x="5" y="32"/>
                  </a:lnTo>
                  <a:lnTo>
                    <a:pt x="1" y="41"/>
                  </a:lnTo>
                  <a:lnTo>
                    <a:pt x="0" y="48"/>
                  </a:lnTo>
                  <a:lnTo>
                    <a:pt x="1" y="56"/>
                  </a:lnTo>
                  <a:lnTo>
                    <a:pt x="4" y="63"/>
                  </a:lnTo>
                  <a:lnTo>
                    <a:pt x="8" y="71"/>
                  </a:lnTo>
                  <a:lnTo>
                    <a:pt x="12" y="77"/>
                  </a:lnTo>
                  <a:lnTo>
                    <a:pt x="16" y="86"/>
                  </a:lnTo>
                  <a:lnTo>
                    <a:pt x="19" y="94"/>
                  </a:lnTo>
                  <a:lnTo>
                    <a:pt x="22" y="101"/>
                  </a:lnTo>
                  <a:lnTo>
                    <a:pt x="27" y="110"/>
                  </a:lnTo>
                  <a:lnTo>
                    <a:pt x="32" y="117"/>
                  </a:lnTo>
                  <a:lnTo>
                    <a:pt x="36" y="124"/>
                  </a:lnTo>
                  <a:lnTo>
                    <a:pt x="42" y="131"/>
                  </a:lnTo>
                  <a:lnTo>
                    <a:pt x="47" y="136"/>
                  </a:lnTo>
                  <a:lnTo>
                    <a:pt x="52" y="139"/>
                  </a:lnTo>
                  <a:lnTo>
                    <a:pt x="59" y="142"/>
                  </a:lnTo>
                  <a:lnTo>
                    <a:pt x="66" y="145"/>
                  </a:lnTo>
                  <a:lnTo>
                    <a:pt x="54" y="179"/>
                  </a:lnTo>
                  <a:lnTo>
                    <a:pt x="114" y="218"/>
                  </a:lnTo>
                  <a:lnTo>
                    <a:pt x="117" y="208"/>
                  </a:lnTo>
                  <a:lnTo>
                    <a:pt x="119" y="194"/>
                  </a:lnTo>
                  <a:lnTo>
                    <a:pt x="119" y="180"/>
                  </a:lnTo>
                  <a:lnTo>
                    <a:pt x="119" y="166"/>
                  </a:lnTo>
                  <a:lnTo>
                    <a:pt x="127" y="163"/>
                  </a:lnTo>
                  <a:lnTo>
                    <a:pt x="133" y="157"/>
                  </a:lnTo>
                  <a:lnTo>
                    <a:pt x="136" y="148"/>
                  </a:lnTo>
                  <a:lnTo>
                    <a:pt x="138" y="139"/>
                  </a:lnTo>
                  <a:lnTo>
                    <a:pt x="125" y="139"/>
                  </a:lnTo>
                  <a:lnTo>
                    <a:pt x="116" y="138"/>
                  </a:lnTo>
                  <a:lnTo>
                    <a:pt x="110" y="133"/>
                  </a:lnTo>
                  <a:lnTo>
                    <a:pt x="111" y="128"/>
                  </a:lnTo>
                  <a:lnTo>
                    <a:pt x="112" y="117"/>
                  </a:lnTo>
                  <a:lnTo>
                    <a:pt x="109" y="105"/>
                  </a:lnTo>
                  <a:lnTo>
                    <a:pt x="103" y="94"/>
                  </a:lnTo>
                  <a:lnTo>
                    <a:pt x="96" y="85"/>
                  </a:lnTo>
                  <a:lnTo>
                    <a:pt x="88" y="76"/>
                  </a:lnTo>
                  <a:lnTo>
                    <a:pt x="79" y="71"/>
                  </a:lnTo>
                  <a:lnTo>
                    <a:pt x="70" y="65"/>
                  </a:lnTo>
                  <a:lnTo>
                    <a:pt x="69" y="63"/>
                  </a:lnTo>
                  <a:lnTo>
                    <a:pt x="73" y="64"/>
                  </a:lnTo>
                  <a:lnTo>
                    <a:pt x="77" y="63"/>
                  </a:lnTo>
                  <a:lnTo>
                    <a:pt x="81" y="62"/>
                  </a:lnTo>
                  <a:lnTo>
                    <a:pt x="88" y="65"/>
                  </a:lnTo>
                  <a:lnTo>
                    <a:pt x="97" y="69"/>
                  </a:lnTo>
                  <a:lnTo>
                    <a:pt x="103" y="73"/>
                  </a:lnTo>
                  <a:lnTo>
                    <a:pt x="106" y="78"/>
                  </a:lnTo>
                  <a:lnTo>
                    <a:pt x="111" y="80"/>
                  </a:lnTo>
                  <a:lnTo>
                    <a:pt x="119" y="78"/>
                  </a:lnTo>
                  <a:lnTo>
                    <a:pt x="122" y="75"/>
                  </a:lnTo>
                  <a:lnTo>
                    <a:pt x="122" y="71"/>
                  </a:lnTo>
                  <a:lnTo>
                    <a:pt x="119" y="66"/>
                  </a:lnTo>
                  <a:lnTo>
                    <a:pt x="125" y="66"/>
                  </a:lnTo>
                  <a:lnTo>
                    <a:pt x="127" y="61"/>
                  </a:lnTo>
                  <a:lnTo>
                    <a:pt x="127" y="55"/>
                  </a:lnTo>
                  <a:lnTo>
                    <a:pt x="123" y="51"/>
                  </a:lnTo>
                  <a:lnTo>
                    <a:pt x="121" y="47"/>
                  </a:lnTo>
                  <a:lnTo>
                    <a:pt x="127" y="48"/>
                  </a:lnTo>
                  <a:lnTo>
                    <a:pt x="131" y="45"/>
                  </a:lnTo>
                  <a:lnTo>
                    <a:pt x="133" y="41"/>
                  </a:lnTo>
                  <a:lnTo>
                    <a:pt x="132" y="35"/>
                  </a:lnTo>
                  <a:lnTo>
                    <a:pt x="124" y="31"/>
                  </a:lnTo>
                  <a:lnTo>
                    <a:pt x="130" y="32"/>
                  </a:lnTo>
                  <a:lnTo>
                    <a:pt x="137" y="32"/>
                  </a:lnTo>
                  <a:lnTo>
                    <a:pt x="142" y="31"/>
                  </a:lnTo>
                  <a:lnTo>
                    <a:pt x="144" y="29"/>
                  </a:lnTo>
                  <a:lnTo>
                    <a:pt x="146" y="25"/>
                  </a:lnTo>
                  <a:lnTo>
                    <a:pt x="145" y="20"/>
                  </a:lnTo>
                  <a:lnTo>
                    <a:pt x="141" y="13"/>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7" name="Freeform 201"/>
            <p:cNvSpPr>
              <a:spLocks/>
            </p:cNvSpPr>
            <p:nvPr/>
          </p:nvSpPr>
          <p:spPr bwMode="auto">
            <a:xfrm>
              <a:off x="4760" y="1197"/>
              <a:ext cx="13" cy="14"/>
            </a:xfrm>
            <a:custGeom>
              <a:avLst/>
              <a:gdLst>
                <a:gd name="T0" fmla="*/ 12 w 13"/>
                <a:gd name="T1" fmla="*/ 0 h 14"/>
                <a:gd name="T2" fmla="*/ 9 w 13"/>
                <a:gd name="T3" fmla="*/ 6 h 14"/>
                <a:gd name="T4" fmla="*/ 6 w 13"/>
                <a:gd name="T5" fmla="*/ 9 h 14"/>
                <a:gd name="T6" fmla="*/ 0 w 13"/>
                <a:gd name="T7" fmla="*/ 13 h 14"/>
              </a:gdLst>
              <a:ahLst/>
              <a:cxnLst>
                <a:cxn ang="0">
                  <a:pos x="T0" y="T1"/>
                </a:cxn>
                <a:cxn ang="0">
                  <a:pos x="T2" y="T3"/>
                </a:cxn>
                <a:cxn ang="0">
                  <a:pos x="T4" y="T5"/>
                </a:cxn>
                <a:cxn ang="0">
                  <a:pos x="T6" y="T7"/>
                </a:cxn>
              </a:cxnLst>
              <a:rect l="0" t="0" r="r" b="b"/>
              <a:pathLst>
                <a:path w="13" h="14">
                  <a:moveTo>
                    <a:pt x="12" y="0"/>
                  </a:moveTo>
                  <a:lnTo>
                    <a:pt x="9" y="6"/>
                  </a:lnTo>
                  <a:lnTo>
                    <a:pt x="6" y="9"/>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8" name="Freeform 202"/>
            <p:cNvSpPr>
              <a:spLocks/>
            </p:cNvSpPr>
            <p:nvPr/>
          </p:nvSpPr>
          <p:spPr bwMode="auto">
            <a:xfrm>
              <a:off x="4713" y="1079"/>
              <a:ext cx="75" cy="13"/>
            </a:xfrm>
            <a:custGeom>
              <a:avLst/>
              <a:gdLst>
                <a:gd name="T0" fmla="*/ 74 w 75"/>
                <a:gd name="T1" fmla="*/ 12 h 13"/>
                <a:gd name="T2" fmla="*/ 66 w 75"/>
                <a:gd name="T3" fmla="*/ 6 h 13"/>
                <a:gd name="T4" fmla="*/ 54 w 75"/>
                <a:gd name="T5" fmla="*/ 2 h 13"/>
                <a:gd name="T6" fmla="*/ 47 w 75"/>
                <a:gd name="T7" fmla="*/ 0 h 13"/>
                <a:gd name="T8" fmla="*/ 40 w 75"/>
                <a:gd name="T9" fmla="*/ 0 h 13"/>
                <a:gd name="T10" fmla="*/ 32 w 75"/>
                <a:gd name="T11" fmla="*/ 0 h 13"/>
                <a:gd name="T12" fmla="*/ 22 w 75"/>
                <a:gd name="T13" fmla="*/ 1 h 13"/>
                <a:gd name="T14" fmla="*/ 11 w 75"/>
                <a:gd name="T15" fmla="*/ 2 h 13"/>
                <a:gd name="T16" fmla="*/ 0 w 75"/>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
                  <a:moveTo>
                    <a:pt x="74" y="12"/>
                  </a:moveTo>
                  <a:lnTo>
                    <a:pt x="66" y="6"/>
                  </a:lnTo>
                  <a:lnTo>
                    <a:pt x="54" y="2"/>
                  </a:lnTo>
                  <a:lnTo>
                    <a:pt x="47" y="0"/>
                  </a:lnTo>
                  <a:lnTo>
                    <a:pt x="40" y="0"/>
                  </a:lnTo>
                  <a:lnTo>
                    <a:pt x="32" y="0"/>
                  </a:lnTo>
                  <a:lnTo>
                    <a:pt x="22" y="1"/>
                  </a:lnTo>
                  <a:lnTo>
                    <a:pt x="11" y="2"/>
                  </a:lnTo>
                  <a:lnTo>
                    <a:pt x="0" y="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79" name="Freeform 203"/>
            <p:cNvSpPr>
              <a:spLocks/>
            </p:cNvSpPr>
            <p:nvPr/>
          </p:nvSpPr>
          <p:spPr bwMode="auto">
            <a:xfrm>
              <a:off x="4717" y="1093"/>
              <a:ext cx="64" cy="15"/>
            </a:xfrm>
            <a:custGeom>
              <a:avLst/>
              <a:gdLst>
                <a:gd name="T0" fmla="*/ 63 w 64"/>
                <a:gd name="T1" fmla="*/ 14 h 15"/>
                <a:gd name="T2" fmla="*/ 56 w 64"/>
                <a:gd name="T3" fmla="*/ 9 h 15"/>
                <a:gd name="T4" fmla="*/ 49 w 64"/>
                <a:gd name="T5" fmla="*/ 5 h 15"/>
                <a:gd name="T6" fmla="*/ 40 w 64"/>
                <a:gd name="T7" fmla="*/ 1 h 15"/>
                <a:gd name="T8" fmla="*/ 33 w 64"/>
                <a:gd name="T9" fmla="*/ 0 h 15"/>
                <a:gd name="T10" fmla="*/ 24 w 64"/>
                <a:gd name="T11" fmla="*/ 1 h 15"/>
                <a:gd name="T12" fmla="*/ 15 w 64"/>
                <a:gd name="T13" fmla="*/ 2 h 15"/>
                <a:gd name="T14" fmla="*/ 7 w 64"/>
                <a:gd name="T15" fmla="*/ 5 h 15"/>
                <a:gd name="T16" fmla="*/ 0 w 64"/>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5">
                  <a:moveTo>
                    <a:pt x="63" y="14"/>
                  </a:moveTo>
                  <a:lnTo>
                    <a:pt x="56" y="9"/>
                  </a:lnTo>
                  <a:lnTo>
                    <a:pt x="49" y="5"/>
                  </a:lnTo>
                  <a:lnTo>
                    <a:pt x="40" y="1"/>
                  </a:lnTo>
                  <a:lnTo>
                    <a:pt x="33" y="0"/>
                  </a:lnTo>
                  <a:lnTo>
                    <a:pt x="24" y="1"/>
                  </a:lnTo>
                  <a:lnTo>
                    <a:pt x="15" y="2"/>
                  </a:lnTo>
                  <a:lnTo>
                    <a:pt x="7" y="5"/>
                  </a:lnTo>
                  <a:lnTo>
                    <a:pt x="0"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0" name="Freeform 204"/>
            <p:cNvSpPr>
              <a:spLocks/>
            </p:cNvSpPr>
            <p:nvPr/>
          </p:nvSpPr>
          <p:spPr bwMode="auto">
            <a:xfrm>
              <a:off x="4730" y="1108"/>
              <a:ext cx="50" cy="18"/>
            </a:xfrm>
            <a:custGeom>
              <a:avLst/>
              <a:gdLst>
                <a:gd name="T0" fmla="*/ 49 w 50"/>
                <a:gd name="T1" fmla="*/ 17 h 18"/>
                <a:gd name="T2" fmla="*/ 44 w 50"/>
                <a:gd name="T3" fmla="*/ 12 h 18"/>
                <a:gd name="T4" fmla="*/ 37 w 50"/>
                <a:gd name="T5" fmla="*/ 6 h 18"/>
                <a:gd name="T6" fmla="*/ 28 w 50"/>
                <a:gd name="T7" fmla="*/ 3 h 18"/>
                <a:gd name="T8" fmla="*/ 17 w 50"/>
                <a:gd name="T9" fmla="*/ 0 h 18"/>
                <a:gd name="T10" fmla="*/ 7 w 50"/>
                <a:gd name="T11" fmla="*/ 0 h 18"/>
                <a:gd name="T12" fmla="*/ 0 w 50"/>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9" y="17"/>
                  </a:moveTo>
                  <a:lnTo>
                    <a:pt x="44" y="12"/>
                  </a:lnTo>
                  <a:lnTo>
                    <a:pt x="37" y="6"/>
                  </a:lnTo>
                  <a:lnTo>
                    <a:pt x="28" y="3"/>
                  </a:lnTo>
                  <a:lnTo>
                    <a:pt x="17" y="0"/>
                  </a:lnTo>
                  <a:lnTo>
                    <a:pt x="7" y="0"/>
                  </a:lnTo>
                  <a:lnTo>
                    <a:pt x="0" y="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1" name="Freeform 205"/>
            <p:cNvSpPr>
              <a:spLocks/>
            </p:cNvSpPr>
            <p:nvPr/>
          </p:nvSpPr>
          <p:spPr bwMode="auto">
            <a:xfrm>
              <a:off x="4791" y="1077"/>
              <a:ext cx="19" cy="18"/>
            </a:xfrm>
            <a:custGeom>
              <a:avLst/>
              <a:gdLst>
                <a:gd name="T0" fmla="*/ 15 w 19"/>
                <a:gd name="T1" fmla="*/ 0 h 18"/>
                <a:gd name="T2" fmla="*/ 17 w 19"/>
                <a:gd name="T3" fmla="*/ 4 h 18"/>
                <a:gd name="T4" fmla="*/ 18 w 19"/>
                <a:gd name="T5" fmla="*/ 10 h 18"/>
                <a:gd name="T6" fmla="*/ 14 w 19"/>
                <a:gd name="T7" fmla="*/ 15 h 18"/>
                <a:gd name="T8" fmla="*/ 7 w 19"/>
                <a:gd name="T9" fmla="*/ 17 h 18"/>
                <a:gd name="T10" fmla="*/ 0 w 19"/>
                <a:gd name="T11" fmla="*/ 16 h 18"/>
              </a:gdLst>
              <a:ahLst/>
              <a:cxnLst>
                <a:cxn ang="0">
                  <a:pos x="T0" y="T1"/>
                </a:cxn>
                <a:cxn ang="0">
                  <a:pos x="T2" y="T3"/>
                </a:cxn>
                <a:cxn ang="0">
                  <a:pos x="T4" y="T5"/>
                </a:cxn>
                <a:cxn ang="0">
                  <a:pos x="T6" y="T7"/>
                </a:cxn>
                <a:cxn ang="0">
                  <a:pos x="T8" y="T9"/>
                </a:cxn>
                <a:cxn ang="0">
                  <a:pos x="T10" y="T11"/>
                </a:cxn>
              </a:cxnLst>
              <a:rect l="0" t="0" r="r" b="b"/>
              <a:pathLst>
                <a:path w="19" h="18">
                  <a:moveTo>
                    <a:pt x="15" y="0"/>
                  </a:moveTo>
                  <a:lnTo>
                    <a:pt x="17" y="4"/>
                  </a:lnTo>
                  <a:lnTo>
                    <a:pt x="18" y="10"/>
                  </a:lnTo>
                  <a:lnTo>
                    <a:pt x="14" y="15"/>
                  </a:lnTo>
                  <a:lnTo>
                    <a:pt x="7" y="17"/>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2" name="Freeform 206"/>
            <p:cNvSpPr>
              <a:spLocks/>
            </p:cNvSpPr>
            <p:nvPr/>
          </p:nvSpPr>
          <p:spPr bwMode="auto">
            <a:xfrm>
              <a:off x="4786" y="1096"/>
              <a:ext cx="12" cy="14"/>
            </a:xfrm>
            <a:custGeom>
              <a:avLst/>
              <a:gdLst>
                <a:gd name="T0" fmla="*/ 10 w 12"/>
                <a:gd name="T1" fmla="*/ 0 h 14"/>
                <a:gd name="T2" fmla="*/ 11 w 12"/>
                <a:gd name="T3" fmla="*/ 5 h 14"/>
                <a:gd name="T4" fmla="*/ 11 w 12"/>
                <a:gd name="T5" fmla="*/ 9 h 14"/>
                <a:gd name="T6" fmla="*/ 8 w 12"/>
                <a:gd name="T7" fmla="*/ 12 h 14"/>
                <a:gd name="T8" fmla="*/ 4 w 12"/>
                <a:gd name="T9" fmla="*/ 13 h 14"/>
                <a:gd name="T10" fmla="*/ 0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0" y="0"/>
                  </a:moveTo>
                  <a:lnTo>
                    <a:pt x="11" y="5"/>
                  </a:lnTo>
                  <a:lnTo>
                    <a:pt x="11" y="9"/>
                  </a:lnTo>
                  <a:lnTo>
                    <a:pt x="8" y="12"/>
                  </a:lnTo>
                  <a:lnTo>
                    <a:pt x="4" y="13"/>
                  </a:lnTo>
                  <a:lnTo>
                    <a:pt x="0" y="1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3" name="Freeform 207"/>
            <p:cNvSpPr>
              <a:spLocks/>
            </p:cNvSpPr>
            <p:nvPr/>
          </p:nvSpPr>
          <p:spPr bwMode="auto">
            <a:xfrm>
              <a:off x="4767" y="1112"/>
              <a:ext cx="25" cy="30"/>
            </a:xfrm>
            <a:custGeom>
              <a:avLst/>
              <a:gdLst>
                <a:gd name="T0" fmla="*/ 21 w 25"/>
                <a:gd name="T1" fmla="*/ 0 h 30"/>
                <a:gd name="T2" fmla="*/ 23 w 25"/>
                <a:gd name="T3" fmla="*/ 4 h 30"/>
                <a:gd name="T4" fmla="*/ 24 w 25"/>
                <a:gd name="T5" fmla="*/ 8 h 30"/>
                <a:gd name="T6" fmla="*/ 24 w 25"/>
                <a:gd name="T7" fmla="*/ 11 h 30"/>
                <a:gd name="T8" fmla="*/ 22 w 25"/>
                <a:gd name="T9" fmla="*/ 15 h 30"/>
                <a:gd name="T10" fmla="*/ 17 w 25"/>
                <a:gd name="T11" fmla="*/ 16 h 30"/>
                <a:gd name="T12" fmla="*/ 19 w 25"/>
                <a:gd name="T13" fmla="*/ 19 h 30"/>
                <a:gd name="T14" fmla="*/ 18 w 25"/>
                <a:gd name="T15" fmla="*/ 24 h 30"/>
                <a:gd name="T16" fmla="*/ 15 w 25"/>
                <a:gd name="T17" fmla="*/ 28 h 30"/>
                <a:gd name="T18" fmla="*/ 9 w 25"/>
                <a:gd name="T19" fmla="*/ 29 h 30"/>
                <a:gd name="T20" fmla="*/ 4 w 25"/>
                <a:gd name="T21" fmla="*/ 29 h 30"/>
                <a:gd name="T22" fmla="*/ 0 w 25"/>
                <a:gd name="T2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0">
                  <a:moveTo>
                    <a:pt x="21" y="0"/>
                  </a:moveTo>
                  <a:lnTo>
                    <a:pt x="23" y="4"/>
                  </a:lnTo>
                  <a:lnTo>
                    <a:pt x="24" y="8"/>
                  </a:lnTo>
                  <a:lnTo>
                    <a:pt x="24" y="11"/>
                  </a:lnTo>
                  <a:lnTo>
                    <a:pt x="22" y="15"/>
                  </a:lnTo>
                  <a:lnTo>
                    <a:pt x="17" y="16"/>
                  </a:lnTo>
                  <a:lnTo>
                    <a:pt x="19" y="19"/>
                  </a:lnTo>
                  <a:lnTo>
                    <a:pt x="18" y="24"/>
                  </a:lnTo>
                  <a:lnTo>
                    <a:pt x="15" y="28"/>
                  </a:lnTo>
                  <a:lnTo>
                    <a:pt x="9" y="29"/>
                  </a:lnTo>
                  <a:lnTo>
                    <a:pt x="4" y="29"/>
                  </a:lnTo>
                  <a:lnTo>
                    <a:pt x="0" y="2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4" name="Freeform 208"/>
            <p:cNvSpPr>
              <a:spLocks/>
            </p:cNvSpPr>
            <p:nvPr/>
          </p:nvSpPr>
          <p:spPr bwMode="auto">
            <a:xfrm>
              <a:off x="4685" y="1060"/>
              <a:ext cx="120" cy="17"/>
            </a:xfrm>
            <a:custGeom>
              <a:avLst/>
              <a:gdLst>
                <a:gd name="T0" fmla="*/ 119 w 120"/>
                <a:gd name="T1" fmla="*/ 14 h 17"/>
                <a:gd name="T2" fmla="*/ 114 w 120"/>
                <a:gd name="T3" fmla="*/ 10 h 17"/>
                <a:gd name="T4" fmla="*/ 105 w 120"/>
                <a:gd name="T5" fmla="*/ 6 h 17"/>
                <a:gd name="T6" fmla="*/ 95 w 120"/>
                <a:gd name="T7" fmla="*/ 3 h 17"/>
                <a:gd name="T8" fmla="*/ 87 w 120"/>
                <a:gd name="T9" fmla="*/ 1 h 17"/>
                <a:gd name="T10" fmla="*/ 79 w 120"/>
                <a:gd name="T11" fmla="*/ 0 h 17"/>
                <a:gd name="T12" fmla="*/ 70 w 120"/>
                <a:gd name="T13" fmla="*/ 0 h 17"/>
                <a:gd name="T14" fmla="*/ 60 w 120"/>
                <a:gd name="T15" fmla="*/ 0 h 17"/>
                <a:gd name="T16" fmla="*/ 51 w 120"/>
                <a:gd name="T17" fmla="*/ 2 h 17"/>
                <a:gd name="T18" fmla="*/ 41 w 120"/>
                <a:gd name="T19" fmla="*/ 4 h 17"/>
                <a:gd name="T20" fmla="*/ 33 w 120"/>
                <a:gd name="T21" fmla="*/ 5 h 17"/>
                <a:gd name="T22" fmla="*/ 24 w 120"/>
                <a:gd name="T23" fmla="*/ 8 h 17"/>
                <a:gd name="T24" fmla="*/ 19 w 120"/>
                <a:gd name="T25" fmla="*/ 9 h 17"/>
                <a:gd name="T26" fmla="*/ 12 w 120"/>
                <a:gd name="T27" fmla="*/ 11 h 17"/>
                <a:gd name="T28" fmla="*/ 6 w 120"/>
                <a:gd name="T29" fmla="*/ 13 h 17"/>
                <a:gd name="T30" fmla="*/ 0 w 120"/>
                <a:gd name="T3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7">
                  <a:moveTo>
                    <a:pt x="119" y="14"/>
                  </a:moveTo>
                  <a:lnTo>
                    <a:pt x="114" y="10"/>
                  </a:lnTo>
                  <a:lnTo>
                    <a:pt x="105" y="6"/>
                  </a:lnTo>
                  <a:lnTo>
                    <a:pt x="95" y="3"/>
                  </a:lnTo>
                  <a:lnTo>
                    <a:pt x="87" y="1"/>
                  </a:lnTo>
                  <a:lnTo>
                    <a:pt x="79" y="0"/>
                  </a:lnTo>
                  <a:lnTo>
                    <a:pt x="70" y="0"/>
                  </a:lnTo>
                  <a:lnTo>
                    <a:pt x="60" y="0"/>
                  </a:lnTo>
                  <a:lnTo>
                    <a:pt x="51" y="2"/>
                  </a:lnTo>
                  <a:lnTo>
                    <a:pt x="41" y="4"/>
                  </a:lnTo>
                  <a:lnTo>
                    <a:pt x="33" y="5"/>
                  </a:lnTo>
                  <a:lnTo>
                    <a:pt x="24" y="8"/>
                  </a:lnTo>
                  <a:lnTo>
                    <a:pt x="19" y="9"/>
                  </a:lnTo>
                  <a:lnTo>
                    <a:pt x="12" y="11"/>
                  </a:lnTo>
                  <a:lnTo>
                    <a:pt x="6" y="13"/>
                  </a:lnTo>
                  <a:lnTo>
                    <a:pt x="0" y="1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5" name="Freeform 209"/>
            <p:cNvSpPr>
              <a:spLocks/>
            </p:cNvSpPr>
            <p:nvPr/>
          </p:nvSpPr>
          <p:spPr bwMode="auto">
            <a:xfrm>
              <a:off x="4734" y="1123"/>
              <a:ext cx="22" cy="19"/>
            </a:xfrm>
            <a:custGeom>
              <a:avLst/>
              <a:gdLst>
                <a:gd name="T0" fmla="*/ 14 w 22"/>
                <a:gd name="T1" fmla="*/ 0 h 19"/>
                <a:gd name="T2" fmla="*/ 11 w 22"/>
                <a:gd name="T3" fmla="*/ 2 h 19"/>
                <a:gd name="T4" fmla="*/ 7 w 22"/>
                <a:gd name="T5" fmla="*/ 3 h 19"/>
                <a:gd name="T6" fmla="*/ 3 w 22"/>
                <a:gd name="T7" fmla="*/ 3 h 19"/>
                <a:gd name="T8" fmla="*/ 0 w 22"/>
                <a:gd name="T9" fmla="*/ 3 h 19"/>
                <a:gd name="T10" fmla="*/ 4 w 22"/>
                <a:gd name="T11" fmla="*/ 5 h 19"/>
                <a:gd name="T12" fmla="*/ 8 w 22"/>
                <a:gd name="T13" fmla="*/ 7 h 19"/>
                <a:gd name="T14" fmla="*/ 12 w 22"/>
                <a:gd name="T15" fmla="*/ 10 h 19"/>
                <a:gd name="T16" fmla="*/ 17 w 22"/>
                <a:gd name="T17" fmla="*/ 13 h 19"/>
                <a:gd name="T18" fmla="*/ 21 w 22"/>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9">
                  <a:moveTo>
                    <a:pt x="14" y="0"/>
                  </a:moveTo>
                  <a:lnTo>
                    <a:pt x="11" y="2"/>
                  </a:lnTo>
                  <a:lnTo>
                    <a:pt x="7" y="3"/>
                  </a:lnTo>
                  <a:lnTo>
                    <a:pt x="3" y="3"/>
                  </a:lnTo>
                  <a:lnTo>
                    <a:pt x="0" y="3"/>
                  </a:lnTo>
                  <a:lnTo>
                    <a:pt x="4" y="5"/>
                  </a:lnTo>
                  <a:lnTo>
                    <a:pt x="8" y="7"/>
                  </a:lnTo>
                  <a:lnTo>
                    <a:pt x="12" y="10"/>
                  </a:lnTo>
                  <a:lnTo>
                    <a:pt x="17" y="13"/>
                  </a:lnTo>
                  <a:lnTo>
                    <a:pt x="21" y="1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6" name="Oval 210"/>
            <p:cNvSpPr>
              <a:spLocks noChangeArrowheads="1"/>
            </p:cNvSpPr>
            <p:nvPr/>
          </p:nvSpPr>
          <p:spPr bwMode="auto">
            <a:xfrm>
              <a:off x="4824" y="1180"/>
              <a:ext cx="6" cy="5"/>
            </a:xfrm>
            <a:prstGeom prst="ellipse">
              <a:avLst/>
            </a:prstGeom>
            <a:solidFill>
              <a:srgbClr val="00608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87" name="Freeform 211"/>
            <p:cNvSpPr>
              <a:spLocks/>
            </p:cNvSpPr>
            <p:nvPr/>
          </p:nvSpPr>
          <p:spPr bwMode="auto">
            <a:xfrm>
              <a:off x="4710" y="1043"/>
              <a:ext cx="43" cy="17"/>
            </a:xfrm>
            <a:custGeom>
              <a:avLst/>
              <a:gdLst>
                <a:gd name="T0" fmla="*/ 0 w 43"/>
                <a:gd name="T1" fmla="*/ 4 h 17"/>
                <a:gd name="T2" fmla="*/ 8 w 43"/>
                <a:gd name="T3" fmla="*/ 1 h 17"/>
                <a:gd name="T4" fmla="*/ 17 w 43"/>
                <a:gd name="T5" fmla="*/ 0 h 17"/>
                <a:gd name="T6" fmla="*/ 24 w 43"/>
                <a:gd name="T7" fmla="*/ 1 h 17"/>
                <a:gd name="T8" fmla="*/ 31 w 43"/>
                <a:gd name="T9" fmla="*/ 4 h 17"/>
                <a:gd name="T10" fmla="*/ 38 w 43"/>
                <a:gd name="T11" fmla="*/ 8 h 17"/>
                <a:gd name="T12" fmla="*/ 42 w 43"/>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43" h="17">
                  <a:moveTo>
                    <a:pt x="0" y="4"/>
                  </a:moveTo>
                  <a:lnTo>
                    <a:pt x="8" y="1"/>
                  </a:lnTo>
                  <a:lnTo>
                    <a:pt x="17" y="0"/>
                  </a:lnTo>
                  <a:lnTo>
                    <a:pt x="24" y="1"/>
                  </a:lnTo>
                  <a:lnTo>
                    <a:pt x="31" y="4"/>
                  </a:lnTo>
                  <a:lnTo>
                    <a:pt x="38" y="8"/>
                  </a:lnTo>
                  <a:lnTo>
                    <a:pt x="42" y="16"/>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388" name="Freeform 212"/>
            <p:cNvSpPr>
              <a:spLocks/>
            </p:cNvSpPr>
            <p:nvPr/>
          </p:nvSpPr>
          <p:spPr bwMode="auto">
            <a:xfrm>
              <a:off x="4792" y="1121"/>
              <a:ext cx="51" cy="74"/>
            </a:xfrm>
            <a:custGeom>
              <a:avLst/>
              <a:gdLst>
                <a:gd name="T0" fmla="*/ 0 w 51"/>
                <a:gd name="T1" fmla="*/ 1 h 74"/>
                <a:gd name="T2" fmla="*/ 9 w 51"/>
                <a:gd name="T3" fmla="*/ 0 h 74"/>
                <a:gd name="T4" fmla="*/ 19 w 51"/>
                <a:gd name="T5" fmla="*/ 1 h 74"/>
                <a:gd name="T6" fmla="*/ 31 w 51"/>
                <a:gd name="T7" fmla="*/ 4 h 74"/>
                <a:gd name="T8" fmla="*/ 40 w 51"/>
                <a:gd name="T9" fmla="*/ 13 h 74"/>
                <a:gd name="T10" fmla="*/ 45 w 51"/>
                <a:gd name="T11" fmla="*/ 22 h 74"/>
                <a:gd name="T12" fmla="*/ 49 w 51"/>
                <a:gd name="T13" fmla="*/ 33 h 74"/>
                <a:gd name="T14" fmla="*/ 50 w 51"/>
                <a:gd name="T15" fmla="*/ 46 h 74"/>
                <a:gd name="T16" fmla="*/ 49 w 51"/>
                <a:gd name="T17" fmla="*/ 57 h 74"/>
                <a:gd name="T18" fmla="*/ 46 w 51"/>
                <a:gd name="T19" fmla="*/ 65 h 74"/>
                <a:gd name="T20" fmla="*/ 41 w 51"/>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4">
                  <a:moveTo>
                    <a:pt x="0" y="1"/>
                  </a:moveTo>
                  <a:lnTo>
                    <a:pt x="9" y="0"/>
                  </a:lnTo>
                  <a:lnTo>
                    <a:pt x="19" y="1"/>
                  </a:lnTo>
                  <a:lnTo>
                    <a:pt x="31" y="4"/>
                  </a:lnTo>
                  <a:lnTo>
                    <a:pt x="40" y="13"/>
                  </a:lnTo>
                  <a:lnTo>
                    <a:pt x="45" y="22"/>
                  </a:lnTo>
                  <a:lnTo>
                    <a:pt x="49" y="33"/>
                  </a:lnTo>
                  <a:lnTo>
                    <a:pt x="50" y="46"/>
                  </a:lnTo>
                  <a:lnTo>
                    <a:pt x="49" y="57"/>
                  </a:lnTo>
                  <a:lnTo>
                    <a:pt x="46" y="65"/>
                  </a:lnTo>
                  <a:lnTo>
                    <a:pt x="41" y="73"/>
                  </a:lnTo>
                </a:path>
              </a:pathLst>
            </a:custGeom>
            <a:noFill/>
            <a:ln w="12700" cap="rnd" cmpd="sng">
              <a:solidFill>
                <a:srgbClr val="006080"/>
              </a:solid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
          <p:cNvSpPr>
            <a:spLocks noGrp="1"/>
          </p:cNvSpPr>
          <p:nvPr>
            <p:ph type="sldNum" sz="quarter" idx="10"/>
          </p:nvPr>
        </p:nvSpPr>
        <p:spPr/>
        <p:txBody>
          <a:bodyPr/>
          <a:lstStyle/>
          <a:p>
            <a:fld id="{19F08888-32BB-4A35-9A3F-2B2CBBD5C317}" type="slidenum">
              <a:rPr lang="en-US" altLang="en-US"/>
              <a:pPr/>
              <a:t>9</a:t>
            </a:fld>
            <a:endParaRPr lang="en-US" altLang="en-US"/>
          </a:p>
        </p:txBody>
      </p:sp>
      <p:sp>
        <p:nvSpPr>
          <p:cNvPr id="15362" name="Rectangle 2"/>
          <p:cNvSpPr>
            <a:spLocks noGrp="1" noChangeArrowheads="1"/>
          </p:cNvSpPr>
          <p:nvPr>
            <p:ph type="title"/>
          </p:nvPr>
        </p:nvSpPr>
        <p:spPr>
          <a:xfrm>
            <a:off x="1535113" y="185738"/>
            <a:ext cx="6048375" cy="1135062"/>
          </a:xfrm>
          <a:noFill/>
          <a:ln/>
        </p:spPr>
        <p:txBody>
          <a:bodyPr/>
          <a:lstStyle/>
          <a:p>
            <a:r>
              <a:rPr lang="en-US" altLang="en-US" sz="4000"/>
              <a:t>Layered </a:t>
            </a:r>
            <a:r>
              <a:rPr lang="en-US" altLang="en-US" sz="4400"/>
              <a:t>Model</a:t>
            </a:r>
            <a:r>
              <a:rPr lang="en-US" altLang="en-US" sz="4000"/>
              <a:t> Definitions</a:t>
            </a:r>
            <a:r>
              <a:rPr lang="en-US" altLang="en-US" sz="4400"/>
              <a:t/>
            </a:r>
            <a:br>
              <a:rPr lang="en-US" altLang="en-US" sz="4400"/>
            </a:br>
            <a:r>
              <a:rPr lang="en-US" altLang="en-US" sz="2800"/>
              <a:t>Protocol Data Units</a:t>
            </a:r>
          </a:p>
        </p:txBody>
      </p:sp>
      <p:sp>
        <p:nvSpPr>
          <p:cNvPr id="15363" name="Rectangle 3"/>
          <p:cNvSpPr>
            <a:spLocks noChangeArrowheads="1"/>
          </p:cNvSpPr>
          <p:nvPr/>
        </p:nvSpPr>
        <p:spPr bwMode="auto">
          <a:xfrm>
            <a:off x="560388" y="1970088"/>
            <a:ext cx="1865312" cy="746125"/>
          </a:xfrm>
          <a:prstGeom prst="rect">
            <a:avLst/>
          </a:prstGeom>
          <a:solidFill>
            <a:srgbClr val="F57B4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a:solidFill>
                  <a:schemeClr val="accent1"/>
                </a:solidFill>
              </a:rPr>
              <a:t>Level (n+1) </a:t>
            </a:r>
          </a:p>
          <a:p>
            <a:pPr algn="ctr"/>
            <a:r>
              <a:rPr lang="en-US" altLang="en-US" sz="2400">
                <a:solidFill>
                  <a:schemeClr val="accent1"/>
                </a:solidFill>
              </a:rPr>
              <a:t>entity</a:t>
            </a:r>
          </a:p>
        </p:txBody>
      </p:sp>
      <p:sp>
        <p:nvSpPr>
          <p:cNvPr id="15364" name="Rectangle 4"/>
          <p:cNvSpPr>
            <a:spLocks noChangeArrowheads="1"/>
          </p:cNvSpPr>
          <p:nvPr/>
        </p:nvSpPr>
        <p:spPr bwMode="auto">
          <a:xfrm>
            <a:off x="6691313" y="1944688"/>
            <a:ext cx="1865312" cy="746125"/>
          </a:xfrm>
          <a:prstGeom prst="rect">
            <a:avLst/>
          </a:prstGeom>
          <a:solidFill>
            <a:srgbClr val="F57B4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altLang="en-US" sz="2400">
                <a:solidFill>
                  <a:schemeClr val="accent1"/>
                </a:solidFill>
              </a:rPr>
              <a:t>Level (n+1) </a:t>
            </a:r>
          </a:p>
          <a:p>
            <a:pPr algn="ctr"/>
            <a:r>
              <a:rPr lang="en-US" altLang="en-US" sz="2400">
                <a:solidFill>
                  <a:schemeClr val="accent1"/>
                </a:solidFill>
              </a:rPr>
              <a:t>entity</a:t>
            </a:r>
          </a:p>
        </p:txBody>
      </p:sp>
      <p:sp>
        <p:nvSpPr>
          <p:cNvPr id="15365" name="Rectangle 5"/>
          <p:cNvSpPr>
            <a:spLocks noChangeArrowheads="1"/>
          </p:cNvSpPr>
          <p:nvPr/>
        </p:nvSpPr>
        <p:spPr bwMode="auto">
          <a:xfrm>
            <a:off x="558800" y="3582988"/>
            <a:ext cx="1876425" cy="7461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Level (n) </a:t>
            </a:r>
          </a:p>
          <a:p>
            <a:pPr algn="ctr"/>
            <a:r>
              <a:rPr lang="en-US" altLang="en-US" sz="2400">
                <a:solidFill>
                  <a:schemeClr val="accent1"/>
                </a:solidFill>
              </a:rPr>
              <a:t>entity</a:t>
            </a:r>
          </a:p>
        </p:txBody>
      </p:sp>
      <p:sp>
        <p:nvSpPr>
          <p:cNvPr id="15366" name="Rectangle 6"/>
          <p:cNvSpPr>
            <a:spLocks noChangeArrowheads="1"/>
          </p:cNvSpPr>
          <p:nvPr/>
        </p:nvSpPr>
        <p:spPr bwMode="auto">
          <a:xfrm>
            <a:off x="6680200" y="3576638"/>
            <a:ext cx="1876425" cy="7461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altLang="en-US" sz="2400">
                <a:solidFill>
                  <a:schemeClr val="accent1"/>
                </a:solidFill>
              </a:rPr>
              <a:t>Level (n) </a:t>
            </a:r>
          </a:p>
          <a:p>
            <a:pPr algn="ctr"/>
            <a:r>
              <a:rPr lang="en-US" altLang="en-US" sz="2400">
                <a:solidFill>
                  <a:schemeClr val="accent1"/>
                </a:solidFill>
              </a:rPr>
              <a:t>entity</a:t>
            </a:r>
          </a:p>
        </p:txBody>
      </p:sp>
      <p:sp>
        <p:nvSpPr>
          <p:cNvPr id="15367" name="Rectangle 7"/>
          <p:cNvSpPr>
            <a:spLocks noChangeArrowheads="1"/>
          </p:cNvSpPr>
          <p:nvPr/>
        </p:nvSpPr>
        <p:spPr bwMode="auto">
          <a:xfrm>
            <a:off x="558800" y="5138738"/>
            <a:ext cx="7997825" cy="1074737"/>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endParaRPr lang="en-US" altLang="en-US" sz="2400"/>
          </a:p>
          <a:p>
            <a:pPr algn="ctr"/>
            <a:r>
              <a:rPr lang="en-US" altLang="en-US" sz="2400"/>
              <a:t>Level (n-1) Service Provider</a:t>
            </a:r>
          </a:p>
          <a:p>
            <a:pPr algn="ctr" latinLnBrk="1"/>
            <a:endParaRPr lang="en-US" altLang="en-US" sz="2400"/>
          </a:p>
        </p:txBody>
      </p:sp>
      <p:sp>
        <p:nvSpPr>
          <p:cNvPr id="15368" name="Line 8"/>
          <p:cNvSpPr>
            <a:spLocks noChangeShapeType="1"/>
          </p:cNvSpPr>
          <p:nvPr/>
        </p:nvSpPr>
        <p:spPr bwMode="auto">
          <a:xfrm>
            <a:off x="2432050" y="2324100"/>
            <a:ext cx="4254500" cy="0"/>
          </a:xfrm>
          <a:prstGeom prst="line">
            <a:avLst/>
          </a:prstGeom>
          <a:noFill/>
          <a:ln w="12700">
            <a:solidFill>
              <a:srgbClr val="F57B4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9" name="Line 9"/>
          <p:cNvSpPr>
            <a:spLocks noChangeShapeType="1"/>
          </p:cNvSpPr>
          <p:nvPr/>
        </p:nvSpPr>
        <p:spPr bwMode="auto">
          <a:xfrm flipV="1">
            <a:off x="1498600" y="2692400"/>
            <a:ext cx="0" cy="91440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0" name="Line 10"/>
          <p:cNvSpPr>
            <a:spLocks noChangeShapeType="1"/>
          </p:cNvSpPr>
          <p:nvPr/>
        </p:nvSpPr>
        <p:spPr bwMode="auto">
          <a:xfrm>
            <a:off x="1498600" y="4368800"/>
            <a:ext cx="0" cy="7493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1" name="Line 11"/>
          <p:cNvSpPr>
            <a:spLocks noChangeShapeType="1"/>
          </p:cNvSpPr>
          <p:nvPr/>
        </p:nvSpPr>
        <p:spPr bwMode="auto">
          <a:xfrm flipV="1">
            <a:off x="7613650" y="2667000"/>
            <a:ext cx="0" cy="9525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2" name="Line 12"/>
          <p:cNvSpPr>
            <a:spLocks noChangeShapeType="1"/>
          </p:cNvSpPr>
          <p:nvPr/>
        </p:nvSpPr>
        <p:spPr bwMode="auto">
          <a:xfrm>
            <a:off x="7613650" y="4368800"/>
            <a:ext cx="0" cy="76200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3" name="Line 13"/>
          <p:cNvSpPr>
            <a:spLocks noChangeShapeType="1"/>
          </p:cNvSpPr>
          <p:nvPr/>
        </p:nvSpPr>
        <p:spPr bwMode="auto">
          <a:xfrm>
            <a:off x="2444750" y="3949700"/>
            <a:ext cx="4229100" cy="0"/>
          </a:xfrm>
          <a:prstGeom prst="line">
            <a:avLst/>
          </a:prstGeom>
          <a:noFill/>
          <a:ln w="127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4" name="Arc 14"/>
          <p:cNvSpPr>
            <a:spLocks/>
          </p:cNvSpPr>
          <p:nvPr/>
        </p:nvSpPr>
        <p:spPr bwMode="auto">
          <a:xfrm>
            <a:off x="1500188" y="5130800"/>
            <a:ext cx="3071812" cy="9779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5" name="Arc 15"/>
          <p:cNvSpPr>
            <a:spLocks/>
          </p:cNvSpPr>
          <p:nvPr/>
        </p:nvSpPr>
        <p:spPr bwMode="auto">
          <a:xfrm>
            <a:off x="4570413" y="5130800"/>
            <a:ext cx="3049587" cy="9779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600"/>
                  <a:pt x="0" y="21600"/>
                </a:cubicBezTo>
              </a:path>
              <a:path w="21600" h="21600" stroke="0" extrusionOk="0">
                <a:moveTo>
                  <a:pt x="21600" y="0"/>
                </a:moveTo>
                <a:cubicBezTo>
                  <a:pt x="21600" y="11929"/>
                  <a:pt x="11929" y="21600"/>
                  <a:pt x="0" y="21600"/>
                </a:cubicBezTo>
                <a:lnTo>
                  <a:pt x="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6" name="Rectangle 16"/>
          <p:cNvSpPr>
            <a:spLocks noChangeArrowheads="1"/>
          </p:cNvSpPr>
          <p:nvPr/>
        </p:nvSpPr>
        <p:spPr bwMode="auto">
          <a:xfrm>
            <a:off x="4113213" y="2432050"/>
            <a:ext cx="914400" cy="177800"/>
          </a:xfrm>
          <a:prstGeom prst="rect">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379" name="Group 19"/>
          <p:cNvGrpSpPr>
            <a:grpSpLocks/>
          </p:cNvGrpSpPr>
          <p:nvPr/>
        </p:nvGrpSpPr>
        <p:grpSpPr bwMode="auto">
          <a:xfrm>
            <a:off x="3886200" y="4070350"/>
            <a:ext cx="1370013" cy="165100"/>
            <a:chOff x="2448" y="2564"/>
            <a:chExt cx="863" cy="104"/>
          </a:xfrm>
        </p:grpSpPr>
        <p:sp>
          <p:nvSpPr>
            <p:cNvPr id="15377" name="Rectangle 17"/>
            <p:cNvSpPr>
              <a:spLocks noChangeArrowheads="1"/>
            </p:cNvSpPr>
            <p:nvPr/>
          </p:nvSpPr>
          <p:spPr bwMode="auto">
            <a:xfrm>
              <a:off x="2448" y="2568"/>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78" name="Rectangle 18"/>
            <p:cNvSpPr>
              <a:spLocks noChangeArrowheads="1"/>
            </p:cNvSpPr>
            <p:nvPr/>
          </p:nvSpPr>
          <p:spPr bwMode="auto">
            <a:xfrm>
              <a:off x="2743" y="2564"/>
              <a:ext cx="568" cy="104"/>
            </a:xfrm>
            <a:prstGeom prst="rect">
              <a:avLst/>
            </a:prstGeom>
            <a:solidFill>
              <a:srgbClr val="F57B49"/>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382" name="Group 22"/>
          <p:cNvGrpSpPr>
            <a:grpSpLocks/>
          </p:cNvGrpSpPr>
          <p:nvPr/>
        </p:nvGrpSpPr>
        <p:grpSpPr bwMode="auto">
          <a:xfrm>
            <a:off x="1625600" y="4502150"/>
            <a:ext cx="1370013" cy="165100"/>
            <a:chOff x="1024" y="2836"/>
            <a:chExt cx="863" cy="104"/>
          </a:xfrm>
        </p:grpSpPr>
        <p:sp>
          <p:nvSpPr>
            <p:cNvPr id="15380" name="Rectangle 20"/>
            <p:cNvSpPr>
              <a:spLocks noChangeArrowheads="1"/>
            </p:cNvSpPr>
            <p:nvPr/>
          </p:nvSpPr>
          <p:spPr bwMode="auto">
            <a:xfrm>
              <a:off x="1024" y="2840"/>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81" name="Rectangle 21"/>
            <p:cNvSpPr>
              <a:spLocks noChangeArrowheads="1"/>
            </p:cNvSpPr>
            <p:nvPr/>
          </p:nvSpPr>
          <p:spPr bwMode="auto">
            <a:xfrm>
              <a:off x="1319" y="2836"/>
              <a:ext cx="568" cy="104"/>
            </a:xfrm>
            <a:prstGeom prst="rect">
              <a:avLst/>
            </a:prstGeom>
            <a:solidFill>
              <a:srgbClr val="F57B49"/>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385" name="Group 25"/>
          <p:cNvGrpSpPr>
            <a:grpSpLocks/>
          </p:cNvGrpSpPr>
          <p:nvPr/>
        </p:nvGrpSpPr>
        <p:grpSpPr bwMode="auto">
          <a:xfrm>
            <a:off x="6096000" y="4832350"/>
            <a:ext cx="1370013" cy="165100"/>
            <a:chOff x="3840" y="3044"/>
            <a:chExt cx="863" cy="104"/>
          </a:xfrm>
        </p:grpSpPr>
        <p:sp>
          <p:nvSpPr>
            <p:cNvPr id="15383" name="Rectangle 23"/>
            <p:cNvSpPr>
              <a:spLocks noChangeArrowheads="1"/>
            </p:cNvSpPr>
            <p:nvPr/>
          </p:nvSpPr>
          <p:spPr bwMode="auto">
            <a:xfrm>
              <a:off x="3840" y="3048"/>
              <a:ext cx="279" cy="100"/>
            </a:xfrm>
            <a:prstGeom prst="rect">
              <a:avLst/>
            </a:prstGeom>
            <a:solidFill>
              <a:schemeClr val="tx2"/>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84" name="Rectangle 24"/>
            <p:cNvSpPr>
              <a:spLocks noChangeArrowheads="1"/>
            </p:cNvSpPr>
            <p:nvPr/>
          </p:nvSpPr>
          <p:spPr bwMode="auto">
            <a:xfrm>
              <a:off x="4135" y="3044"/>
              <a:ext cx="568" cy="104"/>
            </a:xfrm>
            <a:prstGeom prst="rect">
              <a:avLst/>
            </a:prstGeom>
            <a:solidFill>
              <a:srgbClr val="F57B49"/>
            </a:solidFill>
            <a:ln w="254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386" name="Rectangle 26"/>
          <p:cNvSpPr>
            <a:spLocks noChangeArrowheads="1"/>
          </p:cNvSpPr>
          <p:nvPr/>
        </p:nvSpPr>
        <p:spPr bwMode="auto">
          <a:xfrm>
            <a:off x="6577013" y="3257550"/>
            <a:ext cx="914400" cy="177800"/>
          </a:xfrm>
          <a:prstGeom prst="rect">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87" name="Rectangle 27"/>
          <p:cNvSpPr>
            <a:spLocks noChangeArrowheads="1"/>
          </p:cNvSpPr>
          <p:nvPr/>
        </p:nvSpPr>
        <p:spPr bwMode="auto">
          <a:xfrm>
            <a:off x="1649413" y="2851150"/>
            <a:ext cx="914400" cy="177800"/>
          </a:xfrm>
          <a:prstGeom prst="rect">
            <a:avLst/>
          </a:prstGeom>
          <a:solidFill>
            <a:srgbClr val="F57B49"/>
          </a:solidFill>
          <a:ln w="12700">
            <a:solidFill>
              <a:srgbClr val="F57B4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88" name="Rectangle 28"/>
          <p:cNvSpPr>
            <a:spLocks noChangeArrowheads="1"/>
          </p:cNvSpPr>
          <p:nvPr/>
        </p:nvSpPr>
        <p:spPr bwMode="auto">
          <a:xfrm>
            <a:off x="3790950" y="1919288"/>
            <a:ext cx="1562100"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rgbClr val="F57B49"/>
                </a:solidFill>
              </a:rPr>
              <a:t>(n+1)PDU</a:t>
            </a:r>
          </a:p>
        </p:txBody>
      </p:sp>
      <p:sp>
        <p:nvSpPr>
          <p:cNvPr id="15389" name="Rectangle 29"/>
          <p:cNvSpPr>
            <a:spLocks noChangeArrowheads="1"/>
          </p:cNvSpPr>
          <p:nvPr/>
        </p:nvSpPr>
        <p:spPr bwMode="auto">
          <a:xfrm>
            <a:off x="3963988" y="3519488"/>
            <a:ext cx="1214437"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altLang="en-US" sz="2400">
                <a:solidFill>
                  <a:schemeClr val="tx2"/>
                </a:solidFill>
              </a:rPr>
              <a:t>(n)PDU</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le97">
  <a:themeElements>
    <a:clrScheme name="">
      <a:dk1>
        <a:srgbClr val="919191"/>
      </a:dk1>
      <a:lt1>
        <a:srgbClr val="C0FEF9"/>
      </a:lt1>
      <a:dk2>
        <a:srgbClr val="232323"/>
      </a:dk2>
      <a:lt2>
        <a:srgbClr val="EAEC5E"/>
      </a:lt2>
      <a:accent1>
        <a:srgbClr val="8901F3"/>
      </a:accent1>
      <a:accent2>
        <a:srgbClr val="063DE8"/>
      </a:accent2>
      <a:accent3>
        <a:srgbClr val="ACACAC"/>
      </a:accent3>
      <a:accent4>
        <a:srgbClr val="A4D9D5"/>
      </a:accent4>
      <a:accent5>
        <a:srgbClr val="C4AAF8"/>
      </a:accent5>
      <a:accent6>
        <a:srgbClr val="0536D2"/>
      </a:accent6>
      <a:hlink>
        <a:srgbClr val="00DFCA"/>
      </a:hlink>
      <a:folHlink>
        <a:srgbClr val="EAEC5E"/>
      </a:folHlink>
    </a:clrScheme>
    <a:fontScheme name="Tele97">
      <a:majorFont>
        <a:latin typeface="Helvetic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altLang="en-US" sz="2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altLang="en-US" sz="2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Tele9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le9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le9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le9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le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le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le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4624</TotalTime>
  <Pages>26</Pages>
  <Words>6311</Words>
  <Application>Microsoft Office PowerPoint</Application>
  <PresentationFormat>Letter Paper (8.5x11 in)</PresentationFormat>
  <Paragraphs>556</Paragraphs>
  <Slides>40</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40</vt:i4>
      </vt:variant>
    </vt:vector>
  </HeadingPairs>
  <TitlesOfParts>
    <vt:vector size="49" baseType="lpstr">
      <vt:lpstr>Arial</vt:lpstr>
      <vt:lpstr>DIN-Regular</vt:lpstr>
      <vt:lpstr>Helvetica</vt:lpstr>
      <vt:lpstr>Times New Roman</vt:lpstr>
      <vt:lpstr>Wingdings</vt:lpstr>
      <vt:lpstr>Tele97</vt:lpstr>
      <vt:lpstr>ClipArt</vt:lpstr>
      <vt:lpstr>Microsoft ClipArt Gallery</vt:lpstr>
      <vt:lpstr>Clip</vt:lpstr>
      <vt:lpstr> Networked systems &amp; protocols</vt:lpstr>
      <vt:lpstr>Layered Network Models</vt:lpstr>
      <vt:lpstr>A diplomatic negotiation</vt:lpstr>
      <vt:lpstr>A diplomatic negotiation</vt:lpstr>
      <vt:lpstr>A diplomatic negotiation</vt:lpstr>
      <vt:lpstr>A diplomatic negotiation</vt:lpstr>
      <vt:lpstr>Layered Model Definitions</vt:lpstr>
      <vt:lpstr>Layered Model Definitions Example: The Telephone Service</vt:lpstr>
      <vt:lpstr>Layered Model Definitions Protocol Data Units</vt:lpstr>
      <vt:lpstr>Layered Model Definitions Layer overhead</vt:lpstr>
      <vt:lpstr>Connection oriented communication</vt:lpstr>
      <vt:lpstr>Connection oriented communication</vt:lpstr>
      <vt:lpstr>Connection oriented communication Main points</vt:lpstr>
      <vt:lpstr>Connectionless communication</vt:lpstr>
      <vt:lpstr>Connectionless communication</vt:lpstr>
      <vt:lpstr>Connectionless communication  Main points</vt:lpstr>
      <vt:lpstr>A two layers model.</vt:lpstr>
      <vt:lpstr>A three layers model.</vt:lpstr>
      <vt:lpstr>The Internet &amp; Transport Layer</vt:lpstr>
      <vt:lpstr>The Internet &amp; Transport Layers Example: www</vt:lpstr>
      <vt:lpstr>The 7 OSI layers</vt:lpstr>
      <vt:lpstr>Hierarchical Addresses</vt:lpstr>
      <vt:lpstr>Flat Addresses</vt:lpstr>
      <vt:lpstr>Internet Domains</vt:lpstr>
      <vt:lpstr>Some Applications: Domain Name Servers</vt:lpstr>
      <vt:lpstr> Some Applications: Domain Name Servers </vt:lpstr>
      <vt:lpstr>Email Protocols</vt:lpstr>
      <vt:lpstr>Some Applications: Multi-media real-time communications</vt:lpstr>
      <vt:lpstr>SIP in Redirection mode</vt:lpstr>
      <vt:lpstr>SIP in Proxy mode</vt:lpstr>
      <vt:lpstr>Some Applications: World-wide web</vt:lpstr>
      <vt:lpstr>Technically, what is the Web ?</vt:lpstr>
      <vt:lpstr>Technically, what is the Web ?</vt:lpstr>
      <vt:lpstr>Inside the Web</vt:lpstr>
      <vt:lpstr>Technically, what is the Web ?</vt:lpstr>
      <vt:lpstr>HTTP Hypertext Transfer Protocol</vt:lpstr>
      <vt:lpstr>HTTP is a Stateless Protocol</vt:lpstr>
      <vt:lpstr>HTTP is a Stateless Protocol</vt:lpstr>
      <vt:lpstr>Web security (1)</vt:lpstr>
      <vt:lpstr>Web security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KVIV course, part 2</dc:title>
  <dc:subject/>
  <dc:creator>INFO - TW</dc:creator>
  <cp:keywords/>
  <dc:description/>
  <cp:lastModifiedBy>localadmin</cp:lastModifiedBy>
  <cp:revision>87</cp:revision>
  <cp:lastPrinted>1601-01-01T00:00:00Z</cp:lastPrinted>
  <dcterms:created xsi:type="dcterms:W3CDTF">1997-08-04T09:42:38Z</dcterms:created>
  <dcterms:modified xsi:type="dcterms:W3CDTF">2018-04-14T10:40:05Z</dcterms:modified>
</cp:coreProperties>
</file>