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7"/>
  </p:notesMasterIdLst>
  <p:handoutMasterIdLst>
    <p:handoutMasterId r:id="rId38"/>
  </p:handoutMasterIdLst>
  <p:sldIdLst>
    <p:sldId id="256" r:id="rId2"/>
    <p:sldId id="432" r:id="rId3"/>
    <p:sldId id="314" r:id="rId4"/>
    <p:sldId id="310" r:id="rId5"/>
    <p:sldId id="315" r:id="rId6"/>
    <p:sldId id="316" r:id="rId7"/>
    <p:sldId id="433" r:id="rId8"/>
    <p:sldId id="434" r:id="rId9"/>
    <p:sldId id="435" r:id="rId10"/>
    <p:sldId id="436" r:id="rId11"/>
    <p:sldId id="398" r:id="rId12"/>
    <p:sldId id="322" r:id="rId13"/>
    <p:sldId id="451" r:id="rId14"/>
    <p:sldId id="452" r:id="rId15"/>
    <p:sldId id="446" r:id="rId16"/>
    <p:sldId id="447" r:id="rId17"/>
    <p:sldId id="448" r:id="rId18"/>
    <p:sldId id="524" r:id="rId19"/>
    <p:sldId id="453" r:id="rId20"/>
    <p:sldId id="454" r:id="rId21"/>
    <p:sldId id="455" r:id="rId22"/>
    <p:sldId id="456" r:id="rId23"/>
    <p:sldId id="525" r:id="rId24"/>
    <p:sldId id="526" r:id="rId25"/>
    <p:sldId id="527" r:id="rId26"/>
    <p:sldId id="528" r:id="rId27"/>
    <p:sldId id="529" r:id="rId28"/>
    <p:sldId id="530" r:id="rId29"/>
    <p:sldId id="531" r:id="rId30"/>
    <p:sldId id="532" r:id="rId31"/>
    <p:sldId id="533" r:id="rId32"/>
    <p:sldId id="457" r:id="rId33"/>
    <p:sldId id="534" r:id="rId34"/>
    <p:sldId id="458" r:id="rId35"/>
    <p:sldId id="506" r:id="rId36"/>
  </p:sldIdLst>
  <p:sldSz cx="9144000" cy="6858000" type="letter"/>
  <p:notesSz cx="6858000" cy="9144000"/>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800" b="1" kern="1200">
        <a:solidFill>
          <a:schemeClr val="tx1"/>
        </a:solidFill>
        <a:latin typeface="Arial" pitchFamily="34" charset="0"/>
        <a:ea typeface="+mn-ea"/>
        <a:cs typeface="+mn-cs"/>
      </a:defRPr>
    </a:lvl1pPr>
    <a:lvl2pPr marL="457200" algn="l" rtl="0" eaLnBrk="0" fontAlgn="base" hangingPunct="0">
      <a:lnSpc>
        <a:spcPct val="90000"/>
      </a:lnSpc>
      <a:spcBef>
        <a:spcPct val="0"/>
      </a:spcBef>
      <a:spcAft>
        <a:spcPct val="0"/>
      </a:spcAft>
      <a:defRPr sz="2800" b="1" kern="1200">
        <a:solidFill>
          <a:schemeClr val="tx1"/>
        </a:solidFill>
        <a:latin typeface="Arial" pitchFamily="34" charset="0"/>
        <a:ea typeface="+mn-ea"/>
        <a:cs typeface="+mn-cs"/>
      </a:defRPr>
    </a:lvl2pPr>
    <a:lvl3pPr marL="914400" algn="l" rtl="0" eaLnBrk="0" fontAlgn="base" hangingPunct="0">
      <a:lnSpc>
        <a:spcPct val="90000"/>
      </a:lnSpc>
      <a:spcBef>
        <a:spcPct val="0"/>
      </a:spcBef>
      <a:spcAft>
        <a:spcPct val="0"/>
      </a:spcAft>
      <a:defRPr sz="2800" b="1" kern="1200">
        <a:solidFill>
          <a:schemeClr val="tx1"/>
        </a:solidFill>
        <a:latin typeface="Arial" pitchFamily="34" charset="0"/>
        <a:ea typeface="+mn-ea"/>
        <a:cs typeface="+mn-cs"/>
      </a:defRPr>
    </a:lvl3pPr>
    <a:lvl4pPr marL="1371600" algn="l" rtl="0" eaLnBrk="0" fontAlgn="base" hangingPunct="0">
      <a:lnSpc>
        <a:spcPct val="90000"/>
      </a:lnSpc>
      <a:spcBef>
        <a:spcPct val="0"/>
      </a:spcBef>
      <a:spcAft>
        <a:spcPct val="0"/>
      </a:spcAft>
      <a:defRPr sz="2800" b="1" kern="1200">
        <a:solidFill>
          <a:schemeClr val="tx1"/>
        </a:solidFill>
        <a:latin typeface="Arial" pitchFamily="34" charset="0"/>
        <a:ea typeface="+mn-ea"/>
        <a:cs typeface="+mn-cs"/>
      </a:defRPr>
    </a:lvl4pPr>
    <a:lvl5pPr marL="1828800" algn="l" rtl="0" eaLnBrk="0" fontAlgn="base" hangingPunct="0">
      <a:lnSpc>
        <a:spcPct val="90000"/>
      </a:lnSpc>
      <a:spcBef>
        <a:spcPct val="0"/>
      </a:spcBef>
      <a:spcAft>
        <a:spcPct val="0"/>
      </a:spcAft>
      <a:defRPr sz="2800" b="1" kern="1200">
        <a:solidFill>
          <a:schemeClr val="tx1"/>
        </a:solidFill>
        <a:latin typeface="Arial" pitchFamily="34" charset="0"/>
        <a:ea typeface="+mn-ea"/>
        <a:cs typeface="+mn-cs"/>
      </a:defRPr>
    </a:lvl5pPr>
    <a:lvl6pPr marL="2286000" algn="l" defTabSz="914400" rtl="0" eaLnBrk="1" latinLnBrk="0" hangingPunct="1">
      <a:defRPr sz="2800" b="1" kern="1200">
        <a:solidFill>
          <a:schemeClr val="tx1"/>
        </a:solidFill>
        <a:latin typeface="Arial" pitchFamily="34" charset="0"/>
        <a:ea typeface="+mn-ea"/>
        <a:cs typeface="+mn-cs"/>
      </a:defRPr>
    </a:lvl6pPr>
    <a:lvl7pPr marL="2743200" algn="l" defTabSz="914400" rtl="0" eaLnBrk="1" latinLnBrk="0" hangingPunct="1">
      <a:defRPr sz="2800" b="1" kern="1200">
        <a:solidFill>
          <a:schemeClr val="tx1"/>
        </a:solidFill>
        <a:latin typeface="Arial" pitchFamily="34" charset="0"/>
        <a:ea typeface="+mn-ea"/>
        <a:cs typeface="+mn-cs"/>
      </a:defRPr>
    </a:lvl7pPr>
    <a:lvl8pPr marL="3200400" algn="l" defTabSz="914400" rtl="0" eaLnBrk="1" latinLnBrk="0" hangingPunct="1">
      <a:defRPr sz="2800" b="1" kern="1200">
        <a:solidFill>
          <a:schemeClr val="tx1"/>
        </a:solidFill>
        <a:latin typeface="Arial" pitchFamily="34" charset="0"/>
        <a:ea typeface="+mn-ea"/>
        <a:cs typeface="+mn-cs"/>
      </a:defRPr>
    </a:lvl8pPr>
    <a:lvl9pPr marL="3657600" algn="l" defTabSz="914400" rtl="0" eaLnBrk="1" latinLnBrk="0" hangingPunct="1">
      <a:defRPr sz="2800" b="1"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4320" userDrawn="1">
          <p15:clr>
            <a:srgbClr val="A4A3A4"/>
          </p15:clr>
        </p15:guide>
        <p15:guide id="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00FF00"/>
    <a:srgbClr val="FF9999"/>
    <a:srgbClr val="94FDF5"/>
    <a:srgbClr val="B760F9"/>
    <a:srgbClr val="FFFFFF"/>
    <a:srgbClr val="F95AB7"/>
    <a:srgbClr val="919191"/>
    <a:srgbClr val="3365FB"/>
    <a:srgbClr val="081D5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79070" autoAdjust="0"/>
  </p:normalViewPr>
  <p:slideViewPr>
    <p:cSldViewPr snapToGrid="0" showGuides="1">
      <p:cViewPr varScale="1">
        <p:scale>
          <a:sx n="40" d="100"/>
          <a:sy n="40" d="100"/>
        </p:scale>
        <p:origin x="1498" y="38"/>
      </p:cViewPr>
      <p:guideLst>
        <p:guide orient="horz" pos="4320"/>
        <p:guide/>
      </p:guideLst>
    </p:cSldViewPr>
  </p:slideViewPr>
  <p:outlineViewPr>
    <p:cViewPr>
      <p:scale>
        <a:sx n="33" d="100"/>
        <a:sy n="33" d="100"/>
      </p:scale>
      <p:origin x="0" y="0"/>
    </p:cViewPr>
  </p:outlineViewPr>
  <p:notesTextViewPr>
    <p:cViewPr>
      <p:scale>
        <a:sx n="75" d="100"/>
        <a:sy n="75" d="100"/>
      </p:scale>
      <p:origin x="0" y="0"/>
    </p:cViewPr>
  </p:notesTextViewPr>
  <p:sorterViewPr>
    <p:cViewPr>
      <p:scale>
        <a:sx n="66" d="100"/>
        <a:sy n="66" d="100"/>
      </p:scale>
      <p:origin x="0" y="7123"/>
    </p:cViewPr>
  </p:sorterViewPr>
  <p:notesViewPr>
    <p:cSldViewPr snapToGrid="0" showGuides="1">
      <p:cViewPr>
        <p:scale>
          <a:sx n="100" d="100"/>
          <a:sy n="100" d="100"/>
        </p:scale>
        <p:origin x="-1584" y="6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3.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57018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idx="2"/>
          </p:nvPr>
        </p:nvSpPr>
        <p:spPr bwMode="auto">
          <a:xfrm>
            <a:off x="1143000" y="571500"/>
            <a:ext cx="4572000" cy="342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Tree>
    <p:extLst>
      <p:ext uri="{BB962C8B-B14F-4D97-AF65-F5344CB8AC3E}">
        <p14:creationId xmlns:p14="http://schemas.microsoft.com/office/powerpoint/2010/main" val="749029718"/>
      </p:ext>
    </p:extLst>
  </p:cSld>
  <p:clrMap bg1="lt1" tx1="dk1" bg2="lt2" tx2="dk2" accent1="accent1" accent2="accent2" accent3="accent3" accent4="accent4" accent5="accent5" accent6="accent6" hlink="hlink" folHlink="folHlink"/>
  <p:notesStyle>
    <a:lvl1pPr algn="l" rtl="0" eaLnBrk="0" fontAlgn="base" hangingPunct="0">
      <a:lnSpc>
        <a:spcPct val="90000"/>
      </a:lnSpc>
      <a:spcBef>
        <a:spcPct val="40000"/>
      </a:spcBef>
      <a:spcAft>
        <a:spcPct val="0"/>
      </a:spcAft>
      <a:defRPr sz="1200" kern="1200">
        <a:solidFill>
          <a:schemeClr val="tx1"/>
        </a:solidFill>
        <a:latin typeface="Arial" pitchFamily="34" charset="0"/>
        <a:ea typeface="+mn-ea"/>
        <a:cs typeface="+mn-cs"/>
      </a:defRPr>
    </a:lvl1pPr>
    <a:lvl2pPr marL="457200" algn="l" rtl="0" eaLnBrk="0" fontAlgn="base" hangingPunct="0">
      <a:lnSpc>
        <a:spcPct val="90000"/>
      </a:lnSpc>
      <a:spcBef>
        <a:spcPct val="40000"/>
      </a:spcBef>
      <a:spcAft>
        <a:spcPct val="0"/>
      </a:spcAft>
      <a:defRPr sz="1200" kern="1200">
        <a:solidFill>
          <a:schemeClr val="tx1"/>
        </a:solidFill>
        <a:latin typeface="Arial" pitchFamily="34" charset="0"/>
        <a:ea typeface="+mn-ea"/>
        <a:cs typeface="+mn-cs"/>
      </a:defRPr>
    </a:lvl2pPr>
    <a:lvl3pPr marL="914400" algn="l" rtl="0" eaLnBrk="0" fontAlgn="base" hangingPunct="0">
      <a:lnSpc>
        <a:spcPct val="90000"/>
      </a:lnSpc>
      <a:spcBef>
        <a:spcPct val="40000"/>
      </a:spcBef>
      <a:spcAft>
        <a:spcPct val="0"/>
      </a:spcAft>
      <a:defRPr sz="1200" kern="1200">
        <a:solidFill>
          <a:schemeClr val="tx1"/>
        </a:solidFill>
        <a:latin typeface="Arial" pitchFamily="34" charset="0"/>
        <a:ea typeface="+mn-ea"/>
        <a:cs typeface="+mn-cs"/>
      </a:defRPr>
    </a:lvl3pPr>
    <a:lvl4pPr marL="1371600" algn="l" rtl="0" eaLnBrk="0" fontAlgn="base" hangingPunct="0">
      <a:lnSpc>
        <a:spcPct val="90000"/>
      </a:lnSpc>
      <a:spcBef>
        <a:spcPct val="40000"/>
      </a:spcBef>
      <a:spcAft>
        <a:spcPct val="0"/>
      </a:spcAft>
      <a:defRPr sz="1200" kern="1200">
        <a:solidFill>
          <a:schemeClr val="tx1"/>
        </a:solidFill>
        <a:latin typeface="Arial" pitchFamily="34" charset="0"/>
        <a:ea typeface="+mn-ea"/>
        <a:cs typeface="+mn-cs"/>
      </a:defRPr>
    </a:lvl4pPr>
    <a:lvl5pPr marL="1828800" algn="l" rtl="0" eaLnBrk="0" fontAlgn="base" hangingPunct="0">
      <a:lnSpc>
        <a:spcPct val="90000"/>
      </a:lnSpc>
      <a:spcBef>
        <a:spcPct val="4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p:sp>
      <p:sp>
        <p:nvSpPr>
          <p:cNvPr id="7885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smtClean="0"/>
          </a:p>
        </p:txBody>
      </p:sp>
    </p:spTree>
    <p:extLst>
      <p:ext uri="{BB962C8B-B14F-4D97-AF65-F5344CB8AC3E}">
        <p14:creationId xmlns:p14="http://schemas.microsoft.com/office/powerpoint/2010/main" val="21104703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p:sp>
      <p:sp>
        <p:nvSpPr>
          <p:cNvPr id="8909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aseline="0" dirty="0" smtClean="0"/>
              <a:t>The routing tables are filled in by a specific software that periodically explores the entire internet and determines which are the best routes to go from any network to any other.</a:t>
            </a:r>
            <a:endParaRPr lang="en-US" dirty="0" smtClean="0"/>
          </a:p>
        </p:txBody>
      </p:sp>
    </p:spTree>
    <p:extLst>
      <p:ext uri="{BB962C8B-B14F-4D97-AF65-F5344CB8AC3E}">
        <p14:creationId xmlns:p14="http://schemas.microsoft.com/office/powerpoint/2010/main" val="8807212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p:sp>
      <p:sp>
        <p:nvSpPr>
          <p:cNvPr id="9216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smtClean="0"/>
              <a:t>The number of networks issue caused the introduction of the notion of subnets: for instance, VUBNET, the VUB campus network is known on the Internet by its 16 bit network number 1000011010111000  ( written as 134.184), leaving 16 bits to identify any one of the 65534 possible hosts that could be connected to VUBNET. VUBNET itself, however, is a set of IP networks, the 16 bit host number being decomposed in an 8 bit subnet number and an 8 bit host number, allowing, inside VUBNET, up to 254 subnets, with 254 hosts on each subnet. These subnets are not visible to the outside world, which considers VUBNET as a single network with up to 65534 hosts.</a:t>
            </a:r>
          </a:p>
          <a:p>
            <a:endParaRPr lang="en-US" dirty="0" smtClean="0"/>
          </a:p>
        </p:txBody>
      </p:sp>
    </p:spTree>
    <p:extLst>
      <p:ext uri="{BB962C8B-B14F-4D97-AF65-F5344CB8AC3E}">
        <p14:creationId xmlns:p14="http://schemas.microsoft.com/office/powerpoint/2010/main" val="40294056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p:sp>
      <p:sp>
        <p:nvSpPr>
          <p:cNvPr id="9318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smtClean="0"/>
              <a:t>Initially, three address classes existed, corresponding to different network sizes:</a:t>
            </a:r>
          </a:p>
          <a:p>
            <a:r>
              <a:rPr lang="en-US" dirty="0" smtClean="0"/>
              <a:t>Class A :</a:t>
            </a:r>
            <a:r>
              <a:rPr lang="en-US" baseline="0" dirty="0" smtClean="0"/>
              <a:t>  126 networks with up to 16 million hosts.</a:t>
            </a:r>
          </a:p>
          <a:p>
            <a:r>
              <a:rPr lang="en-US" baseline="0" dirty="0" smtClean="0"/>
              <a:t>Class B :  16382 networks with up to 65534 hosts.</a:t>
            </a:r>
          </a:p>
          <a:p>
            <a:r>
              <a:rPr lang="en-US" baseline="0" dirty="0" smtClean="0"/>
              <a:t>Class C :  2 million networks with up to 254 hosts.</a:t>
            </a:r>
          </a:p>
          <a:p>
            <a:r>
              <a:rPr lang="en-US" baseline="0" dirty="0" smtClean="0"/>
              <a:t>The rigidity of the different network classes led to a waste of addresses, while their number is the major limitation of IPv4. Therefore the rigid classes have been abandoned and the number of bits for identifying the network and the host are now free, as long as their sum is 32. </a:t>
            </a:r>
            <a:r>
              <a:rPr lang="en-US" dirty="0" smtClean="0"/>
              <a:t>For that reason, with each address, a 32 bit mask is associated. Bits corresponding to the network part of the address correspond to 1’s in the mask while the host identifying bits correspond to the 0’s in the mask.</a:t>
            </a:r>
          </a:p>
          <a:p>
            <a:r>
              <a:rPr lang="en-US" dirty="0" smtClean="0"/>
              <a:t>Two different shorthand notations are used to specify a mask: the first uses 4 decimal numbers separated by dots and is similar to the notation used for addresses. </a:t>
            </a:r>
          </a:p>
          <a:p>
            <a:r>
              <a:rPr lang="en-US" dirty="0" smtClean="0"/>
              <a:t>For instance, the mask corresponding to a class C address (24 bits for the network, 8 bits for the host) without subnets would be 255.255.255.0 while on one of its subnets, dimensioned for up to 30 hosts, the mask would be 255.255.255.224.</a:t>
            </a:r>
          </a:p>
          <a:p>
            <a:r>
              <a:rPr lang="en-US" dirty="0" smtClean="0"/>
              <a:t>In the other shorthand notation, the number of leading ones in the mask is written after a / at the end of the IP address.</a:t>
            </a:r>
          </a:p>
          <a:p>
            <a:r>
              <a:rPr lang="en-US" dirty="0" smtClean="0"/>
              <a:t>The  addresses with subnets given here as an example would be noted as </a:t>
            </a:r>
            <a:r>
              <a:rPr lang="en-US" dirty="0" err="1" smtClean="0"/>
              <a:t>xxx.xxx.xxx.xxx</a:t>
            </a:r>
            <a:r>
              <a:rPr lang="en-US" dirty="0" smtClean="0"/>
              <a:t>/27, eg.195.1.133/27</a:t>
            </a:r>
          </a:p>
        </p:txBody>
      </p:sp>
    </p:spTree>
    <p:extLst>
      <p:ext uri="{BB962C8B-B14F-4D97-AF65-F5344CB8AC3E}">
        <p14:creationId xmlns:p14="http://schemas.microsoft.com/office/powerpoint/2010/main" val="18635604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p:sp>
      <p:sp>
        <p:nvSpPr>
          <p:cNvPr id="13824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smtClean="0"/>
              <a:t>The shortage of Internet addresses has partially been solved by sharing a single address among several hosts.</a:t>
            </a:r>
          </a:p>
          <a:p>
            <a:r>
              <a:rPr lang="en-US" dirty="0" smtClean="0"/>
              <a:t>A local network is connected to the Internet by means of a kind of router, called Network Address Translator.</a:t>
            </a:r>
          </a:p>
          <a:p>
            <a:r>
              <a:rPr lang="en-US" dirty="0" smtClean="0"/>
              <a:t>On the Internet side, the NAT behaves as a single host, while on the side of the local network it behaves like a normal Router. </a:t>
            </a:r>
          </a:p>
          <a:p>
            <a:r>
              <a:rPr lang="en-US" dirty="0" smtClean="0"/>
              <a:t>The local network can have any network number as it is not visible beyond the NAT, but specific network numbers, such as 192.168 have been reserved for that usage and normal routers wont route packets carrying such addresses, prohibiting effectively any direct traffic between the Internet and the local network.</a:t>
            </a:r>
          </a:p>
          <a:p>
            <a:r>
              <a:rPr lang="en-US" dirty="0" smtClean="0"/>
              <a:t>For outgoing packets, the NAT replaces the origin IP address by the shared IP address and the origin port number by a new unique port number identifying both the original port number and the original local IP address. This unique port number is stored in the NAT so that, when an answer packet arrives, its destination IP address and port number can be replaced by the local address and port number.</a:t>
            </a:r>
          </a:p>
          <a:p>
            <a:endParaRPr lang="en-US" dirty="0" smtClean="0"/>
          </a:p>
        </p:txBody>
      </p:sp>
    </p:spTree>
    <p:extLst>
      <p:ext uri="{BB962C8B-B14F-4D97-AF65-F5344CB8AC3E}">
        <p14:creationId xmlns:p14="http://schemas.microsoft.com/office/powerpoint/2010/main" val="24650050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p:sp>
      <p:sp>
        <p:nvSpPr>
          <p:cNvPr id="13926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smtClean="0"/>
          </a:p>
        </p:txBody>
      </p:sp>
    </p:spTree>
    <p:extLst>
      <p:ext uri="{BB962C8B-B14F-4D97-AF65-F5344CB8AC3E}">
        <p14:creationId xmlns:p14="http://schemas.microsoft.com/office/powerpoint/2010/main" val="17633948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Rot="1" noChangeAspect="1" noChangeArrowheads="1" noTextEdit="1"/>
          </p:cNvSpPr>
          <p:nvPr>
            <p:ph type="sldImg"/>
          </p:nvPr>
        </p:nvSpPr>
        <p:spPr/>
      </p:sp>
      <p:sp>
        <p:nvSpPr>
          <p:cNvPr id="14541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mtClean="0"/>
              <a:t>With 128 bit addresses, the Internet community hopes to have solved for any foreseeable future the shortage of addresses issue.</a:t>
            </a:r>
          </a:p>
          <a:p>
            <a:r>
              <a:rPr lang="en-US" smtClean="0"/>
              <a:t>Very little of the available address space has been assigned to specific purposes, only broad categories of addresses have been defined.</a:t>
            </a:r>
          </a:p>
          <a:p>
            <a:r>
              <a:rPr lang="en-US" smtClean="0"/>
              <a:t>The Global Unicast category corresponds roughly to the present IPv4 addresses. The NSAP and IPX categories have been reserved to facilitate the conversion to IP of networks using legacy protocols such as the OSI level 3 protocol used in DECNET and IPX used in the Novell PC networks.</a:t>
            </a:r>
          </a:p>
          <a:p>
            <a:r>
              <a:rPr lang="en-US" smtClean="0"/>
              <a:t>The size of the Multicast addresses has also been considerably extended so that multicasting could be used on a large scale for commercial video on demand applications without having to reuse the same identifications within a commercially meaningful time span.</a:t>
            </a:r>
          </a:p>
        </p:txBody>
      </p:sp>
    </p:spTree>
    <p:extLst>
      <p:ext uri="{BB962C8B-B14F-4D97-AF65-F5344CB8AC3E}">
        <p14:creationId xmlns:p14="http://schemas.microsoft.com/office/powerpoint/2010/main" val="13360079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Rot="1" noChangeAspect="1" noChangeArrowheads="1" noTextEdit="1"/>
          </p:cNvSpPr>
          <p:nvPr>
            <p:ph type="sldImg"/>
          </p:nvPr>
        </p:nvSpPr>
        <p:spPr/>
      </p:sp>
      <p:sp>
        <p:nvSpPr>
          <p:cNvPr id="14643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smtClean="0"/>
              <a:t>The 128 bits of an IPv6 address have been subdivided in order to allow hierarchical routing of packets through the internet.</a:t>
            </a:r>
          </a:p>
          <a:p>
            <a:r>
              <a:rPr lang="en-US" dirty="0" smtClean="0"/>
              <a:t>Different address formats are used for different purposes, the format of the unicast addresses is explained here.</a:t>
            </a:r>
          </a:p>
          <a:p>
            <a:r>
              <a:rPr lang="en-US" dirty="0" smtClean="0"/>
              <a:t>The first part of the address is the top level aggregation identifier (TLA ID). It has 13 bits and allows the selection of up to 8190 major Internet Service Providers.</a:t>
            </a:r>
          </a:p>
          <a:p>
            <a:r>
              <a:rPr lang="en-US" dirty="0" smtClean="0"/>
              <a:t>The next field,24 bits wide, called “next level aggregation identifier” (NLA ID) identifies up to 16 million customer sites connected to a specific ISP.</a:t>
            </a:r>
          </a:p>
          <a:p>
            <a:r>
              <a:rPr lang="en-US" dirty="0" smtClean="0"/>
              <a:t>Between the TLA and NLA field 8 bits have been left unassigned. Depending on how the internet will evolve between a very large number of relatively small ISP’s or, on the contrary, a few number of very large ISP’s, these bits can be added to the TLA or NLA fields when needed.</a:t>
            </a:r>
          </a:p>
          <a:p>
            <a:r>
              <a:rPr lang="en-US" dirty="0" smtClean="0"/>
              <a:t>The 18 bit “site level aggregation identifier” allows up to 256000 subnets on a particular site, such as a company or a university campus.</a:t>
            </a:r>
          </a:p>
          <a:p>
            <a:r>
              <a:rPr lang="en-US" dirty="0" smtClean="0"/>
              <a:t>Finally, the 64 least significant bits of the address identify a given host interface on a specific network. Choosing such long host identifiers allows site managers to adopt unique MAC addresses as host identifiers, avoiding the need to translate between IP and MAC addresses.</a:t>
            </a:r>
          </a:p>
          <a:p>
            <a:endParaRPr lang="en-US" dirty="0" smtClean="0"/>
          </a:p>
        </p:txBody>
      </p:sp>
    </p:spTree>
    <p:extLst>
      <p:ext uri="{BB962C8B-B14F-4D97-AF65-F5344CB8AC3E}">
        <p14:creationId xmlns:p14="http://schemas.microsoft.com/office/powerpoint/2010/main" val="35286102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Rot="1" noChangeAspect="1" noChangeArrowheads="1" noTextEdit="1"/>
          </p:cNvSpPr>
          <p:nvPr>
            <p:ph type="sldImg"/>
          </p:nvPr>
        </p:nvSpPr>
        <p:spPr/>
      </p:sp>
      <p:sp>
        <p:nvSpPr>
          <p:cNvPr id="14745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mtClean="0"/>
              <a:t>An anycast address is a set of unicast addresses giving addresses to the same resources, so that a datagram send to an anycast address only needs to delivered at one of the unicast addresses that constitute the anycast address.</a:t>
            </a:r>
          </a:p>
          <a:p>
            <a:r>
              <a:rPr lang="en-US" smtClean="0"/>
              <a:t>This technique can be very attractive for computer having redundant network interfaces or for subnetworks accessible via several routes.</a:t>
            </a:r>
          </a:p>
        </p:txBody>
      </p:sp>
    </p:spTree>
    <p:extLst>
      <p:ext uri="{BB962C8B-B14F-4D97-AF65-F5344CB8AC3E}">
        <p14:creationId xmlns:p14="http://schemas.microsoft.com/office/powerpoint/2010/main" val="10618778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smtClean="0"/>
              <a:t>The</a:t>
            </a:r>
            <a:r>
              <a:rPr lang="en-US" baseline="0" dirty="0" smtClean="0"/>
              <a:t> addition of the Flow Label field in the header of IPv6 packets allows advanced routers to set up a kind of circuit in a connectionless environment. </a:t>
            </a:r>
            <a:br>
              <a:rPr lang="en-US" baseline="0" dirty="0" smtClean="0"/>
            </a:br>
            <a:r>
              <a:rPr lang="en-US" baseline="0" dirty="0" smtClean="0"/>
              <a:t>A non-zero flow label combined with the source IP address in a packet announces that many similar packets are going to be sent to the same destination. This allows advanced routers to define a kind of virtual circuit to efficiently route these packets to their destination and to reserve resources for them.</a:t>
            </a:r>
            <a:endParaRPr lang="en-US" dirty="0"/>
          </a:p>
        </p:txBody>
      </p:sp>
    </p:spTree>
    <p:extLst>
      <p:ext uri="{BB962C8B-B14F-4D97-AF65-F5344CB8AC3E}">
        <p14:creationId xmlns:p14="http://schemas.microsoft.com/office/powerpoint/2010/main" val="20392828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dirty="0" smtClean="0"/>
              <a:t>The transition from IPv4 to IPv6 can, obviously, not be done at</a:t>
            </a:r>
            <a:r>
              <a:rPr lang="en-US" baseline="0" dirty="0" smtClean="0"/>
              <a:t> one single universally agreed upon moment. When proposing IPv6, the IETF had planned a smooth transition by means of dual stack hosts and dual stack networks. In a dual stack architecture IPv4/IPv6 the v4 and v6 network entities coexist and handle each their specific traffic. It was planned that quickly v4 traffic would vanish and that only v6 entities would be needed after some time.</a:t>
            </a:r>
          </a:p>
          <a:p>
            <a:r>
              <a:rPr lang="en-US" baseline="0" dirty="0" smtClean="0"/>
              <a:t>All recent versions of Windows and Linux support both IPv4 and IPv6.</a:t>
            </a:r>
          </a:p>
          <a:p>
            <a:r>
              <a:rPr lang="en-US" baseline="0" dirty="0" smtClean="0"/>
              <a:t>As new v4 addresses are no longer available in large parts of the world, the proposed, smooth  transition scheme proposed by </a:t>
            </a:r>
            <a:r>
              <a:rPr lang="en-US" baseline="0" dirty="0" err="1" smtClean="0"/>
              <a:t>ietf</a:t>
            </a:r>
            <a:r>
              <a:rPr lang="en-US" baseline="0" dirty="0" smtClean="0"/>
              <a:t> becomes more and more difficult to follow, and as ISPs in the USA and in Europe do not expect short term benefits from a costly upgrade, they keep postponing that upgrade, making it more and more difficult and costly.</a:t>
            </a:r>
          </a:p>
          <a:p>
            <a:r>
              <a:rPr lang="en-US" baseline="0" dirty="0" smtClean="0"/>
              <a:t>While in Europe governmental pressure pushes ISPs towards IPv6, many fear that the upgrade will not take place in the USA and that they will stay with the obsolete v4, just as American industry has done for the metric system.</a:t>
            </a:r>
            <a:endParaRPr lang="en-US" dirty="0" smtClean="0"/>
          </a:p>
          <a:p>
            <a:endParaRPr lang="en-US" dirty="0"/>
          </a:p>
        </p:txBody>
      </p:sp>
    </p:spTree>
    <p:extLst>
      <p:ext uri="{BB962C8B-B14F-4D97-AF65-F5344CB8AC3E}">
        <p14:creationId xmlns:p14="http://schemas.microsoft.com/office/powerpoint/2010/main" val="1851634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p:sp>
      <p:sp>
        <p:nvSpPr>
          <p:cNvPr id="8909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smtClean="0"/>
              <a:t>As seen in </a:t>
            </a:r>
            <a:r>
              <a:rPr lang="en-US" dirty="0" smtClean="0"/>
              <a:t>part </a:t>
            </a:r>
            <a:r>
              <a:rPr lang="en-US" dirty="0" smtClean="0"/>
              <a:t>1, the Internet is a set of independent networks, interconnected via devices called “routers”. Routers are devices that can transfer data packets between different networks. This implies that routers belong</a:t>
            </a:r>
            <a:r>
              <a:rPr lang="en-US" baseline="0" dirty="0" smtClean="0"/>
              <a:t> to, at least, two networks and have the interfaces specific to each network they are connected to.</a:t>
            </a:r>
            <a:endParaRPr lang="en-US" dirty="0" smtClean="0"/>
          </a:p>
        </p:txBody>
      </p:sp>
    </p:spTree>
    <p:extLst>
      <p:ext uri="{BB962C8B-B14F-4D97-AF65-F5344CB8AC3E}">
        <p14:creationId xmlns:p14="http://schemas.microsoft.com/office/powerpoint/2010/main" val="42645947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dirty="0" smtClean="0"/>
              <a:t>In the transition period, the vast majority of networks and servers would support both v4 and v6.</a:t>
            </a:r>
            <a:r>
              <a:rPr lang="en-US" baseline="0" dirty="0" smtClean="0"/>
              <a:t> On the client side, a majority would also support both protocols, while some older clients would remain restricted to v4 and newer would not care for v4 and only work with v6.</a:t>
            </a:r>
          </a:p>
          <a:p>
            <a:r>
              <a:rPr lang="en-US" baseline="0" dirty="0" smtClean="0"/>
              <a:t>Clients supporting only v4 could only access dual stack servers and (obsolete) v4 servers. The new clients with only v6 would not be able to access v6 only servers.</a:t>
            </a:r>
            <a:r>
              <a:rPr lang="en-US" dirty="0" smtClean="0"/>
              <a:t> </a:t>
            </a:r>
            <a:endParaRPr lang="en-US" dirty="0"/>
          </a:p>
        </p:txBody>
      </p:sp>
    </p:spTree>
    <p:extLst>
      <p:ext uri="{BB962C8B-B14F-4D97-AF65-F5344CB8AC3E}">
        <p14:creationId xmlns:p14="http://schemas.microsoft.com/office/powerpoint/2010/main" val="1421441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dirty="0" smtClean="0"/>
              <a:t>As not all network operators would upgrade quickly</a:t>
            </a:r>
            <a:r>
              <a:rPr lang="en-US" baseline="0" dirty="0" smtClean="0"/>
              <a:t> their networks in order to support both v4 and v6, v4 traffic could be carried through v4 networks by means of tunnels between routers. Such tunnels would carry v6 packets as payload inside v4 packets, ensuring transfer of v6 packets between v6 networks via v4 networks.</a:t>
            </a:r>
            <a:endParaRPr lang="en-US" dirty="0"/>
          </a:p>
        </p:txBody>
      </p:sp>
    </p:spTree>
    <p:extLst>
      <p:ext uri="{BB962C8B-B14F-4D97-AF65-F5344CB8AC3E}">
        <p14:creationId xmlns:p14="http://schemas.microsoft.com/office/powerpoint/2010/main" val="3572590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p:sp>
      <p:sp>
        <p:nvSpPr>
          <p:cNvPr id="13107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smtClean="0"/>
              <a:t>One can very well imagine an internet application that would carry IP packets from one address to another in the Internet. That application could even (at level</a:t>
            </a:r>
            <a:r>
              <a:rPr lang="en-US" baseline="0" dirty="0" smtClean="0"/>
              <a:t> 6 of the OSI model) encrypt these packets.  That way, the Internet can be used to carry in a secure way packets between two routers that do not belong to the public Internet. This technique is called “Virtual Private Network” (VPN). </a:t>
            </a:r>
          </a:p>
          <a:p>
            <a:r>
              <a:rPr lang="en-US" baseline="0" dirty="0" smtClean="0"/>
              <a:t>In the context of the evolution from IPv4 to IPv6, a VPN can be used to carry IPv6 packets through an IPv4 section of the Internet. In that case, the VPN is often called “Tunnel”.  As an example of the use of such tunnels, Microsoft uses a tunnel to bring Windows updates to your computer if it is not accessible via an IPv6 network.</a:t>
            </a:r>
            <a:endParaRPr lang="en-US" dirty="0" smtClean="0"/>
          </a:p>
        </p:txBody>
      </p:sp>
    </p:spTree>
    <p:extLst>
      <p:ext uri="{BB962C8B-B14F-4D97-AF65-F5344CB8AC3E}">
        <p14:creationId xmlns:p14="http://schemas.microsoft.com/office/powerpoint/2010/main" val="39905796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691063"/>
            <a:ext cx="5480050" cy="3838575"/>
          </a:xfrm>
          <a:prstGeom prst="rect">
            <a:avLst/>
          </a:prstGeom>
        </p:spPr>
        <p:txBody>
          <a:bodyPr/>
          <a:lstStyle/>
          <a:p>
            <a:r>
              <a:rPr lang="en-US" dirty="0" smtClean="0"/>
              <a:t>The operating system is a layer of software that hides the details of the hardware from the user and the application programs. It</a:t>
            </a:r>
            <a:r>
              <a:rPr lang="en-US" baseline="0" dirty="0" smtClean="0"/>
              <a:t> gives access to the computer resources via a software defined Application Programmers Interface (API). </a:t>
            </a:r>
            <a:r>
              <a:rPr lang="en-US" dirty="0" smtClean="0"/>
              <a:t>The user of a computer interacts with the operating system via a</a:t>
            </a:r>
            <a:r>
              <a:rPr lang="en-US" baseline="0" dirty="0" smtClean="0"/>
              <a:t> command interpreter that, most often nowadays has a graphical user interface but that is often a text based shell when the users are computer professionals. That command interpreter or shell communicates with the operating system via the same API as application programs. </a:t>
            </a:r>
          </a:p>
        </p:txBody>
      </p:sp>
    </p:spTree>
    <p:extLst>
      <p:ext uri="{BB962C8B-B14F-4D97-AF65-F5344CB8AC3E}">
        <p14:creationId xmlns:p14="http://schemas.microsoft.com/office/powerpoint/2010/main" val="21114511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691063"/>
            <a:ext cx="5480050" cy="3838575"/>
          </a:xfrm>
          <a:prstGeom prst="rect">
            <a:avLst/>
          </a:prstGeom>
        </p:spPr>
        <p:txBody>
          <a:bodyPr/>
          <a:lstStyle/>
          <a:p>
            <a:r>
              <a:rPr lang="en-US" dirty="0" smtClean="0"/>
              <a:t>Quite often in personal computers and in smartphones,</a:t>
            </a:r>
            <a:r>
              <a:rPr lang="en-US" baseline="0" dirty="0" smtClean="0"/>
              <a:t> the application programs do not interface directly with the operating system but with a web browser program that presents to them a specific API, that can be quite different from the API of the operating system. </a:t>
            </a:r>
          </a:p>
          <a:p>
            <a:r>
              <a:rPr lang="en-US" baseline="0" dirty="0" smtClean="0"/>
              <a:t>The web browser plays also quite often an important role in protecting the operating system and the hardware resources of the computer against malicious or unconscious deeds of the app.  </a:t>
            </a:r>
          </a:p>
        </p:txBody>
      </p:sp>
    </p:spTree>
    <p:extLst>
      <p:ext uri="{BB962C8B-B14F-4D97-AF65-F5344CB8AC3E}">
        <p14:creationId xmlns:p14="http://schemas.microsoft.com/office/powerpoint/2010/main" val="26983438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691063"/>
            <a:ext cx="5480050" cy="3838575"/>
          </a:xfrm>
          <a:prstGeom prst="rect">
            <a:avLst/>
          </a:prstGeom>
        </p:spPr>
        <p:txBody>
          <a:bodyPr/>
          <a:lstStyle/>
          <a:p>
            <a:r>
              <a:rPr lang="en-US" dirty="0" smtClean="0"/>
              <a:t>It is of course possible to write a program running on computer Y that offers to the outside world an API identical to the one an operating system running on computer X would offer. This way, one can run programs intended to run on computer X on computer Y.</a:t>
            </a:r>
            <a:endParaRPr lang="en-US" dirty="0"/>
          </a:p>
        </p:txBody>
      </p:sp>
    </p:spTree>
    <p:extLst>
      <p:ext uri="{BB962C8B-B14F-4D97-AF65-F5344CB8AC3E}">
        <p14:creationId xmlns:p14="http://schemas.microsoft.com/office/powerpoint/2010/main" val="1041266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691063"/>
            <a:ext cx="5480050" cy="3838575"/>
          </a:xfrm>
          <a:prstGeom prst="rect">
            <a:avLst/>
          </a:prstGeom>
        </p:spPr>
        <p:txBody>
          <a:bodyPr/>
          <a:lstStyle/>
          <a:p>
            <a:r>
              <a:rPr lang="en-US" dirty="0" smtClean="0"/>
              <a:t>It is possible to run on a computer a</a:t>
            </a:r>
            <a:r>
              <a:rPr lang="en-US" baseline="0" dirty="0" smtClean="0"/>
              <a:t> simple operating system that offers multitasking and eventually also processor emulation. If this operating system has an API that is similar to the interface between the hardware and an operating system, it is possible to run multiple operating systems  on a single computer. This idea is not new: IBM introduced it in the late sixties for their IBM370 mainframes. It allowed to test a new version of an operating system without disrupting the normal operation of the mainframe. Later they used the same principle to make one mainframe behave like hundreds of personal computers. </a:t>
            </a:r>
            <a:endParaRPr lang="en-US" dirty="0"/>
          </a:p>
        </p:txBody>
      </p:sp>
    </p:spTree>
    <p:extLst>
      <p:ext uri="{BB962C8B-B14F-4D97-AF65-F5344CB8AC3E}">
        <p14:creationId xmlns:p14="http://schemas.microsoft.com/office/powerpoint/2010/main" val="7381300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691063"/>
            <a:ext cx="5480050" cy="3838575"/>
          </a:xfrm>
          <a:prstGeom prst="rect">
            <a:avLst/>
          </a:prstGeom>
        </p:spPr>
        <p:txBody>
          <a:bodyPr/>
          <a:lstStyle/>
          <a:p>
            <a:r>
              <a:rPr lang="en-US" dirty="0" smtClean="0"/>
              <a:t>Virtualization of computers makes</a:t>
            </a:r>
            <a:r>
              <a:rPr lang="en-US" baseline="0" dirty="0" smtClean="0"/>
              <a:t> them more versatile and less associated with a specific brand. Virtualization has however a cost: each layer between the hardware and the end-user application requires a non negligible amount of computing power, but as, in a majority of situations, computing power is not the largest part of the overall cost of data processing, the flexibility brought by virtualization can compensate the waste of computing power. </a:t>
            </a:r>
          </a:p>
          <a:p>
            <a:r>
              <a:rPr lang="en-US" baseline="0" dirty="0" smtClean="0"/>
              <a:t>The overhead of virtualization is the reason why it is never applied to supercomputers: these machines are almost exclusively used for computing power hungry applications. </a:t>
            </a:r>
            <a:endParaRPr lang="en-US" dirty="0"/>
          </a:p>
        </p:txBody>
      </p:sp>
    </p:spTree>
    <p:extLst>
      <p:ext uri="{BB962C8B-B14F-4D97-AF65-F5344CB8AC3E}">
        <p14:creationId xmlns:p14="http://schemas.microsoft.com/office/powerpoint/2010/main" val="1240753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691063"/>
            <a:ext cx="5480050" cy="3838575"/>
          </a:xfrm>
          <a:prstGeom prst="rect">
            <a:avLst/>
          </a:prstGeom>
        </p:spPr>
        <p:txBody>
          <a:bodyPr/>
          <a:lstStyle/>
          <a:p>
            <a:r>
              <a:rPr lang="en-US" dirty="0" smtClean="0"/>
              <a:t>As most personal</a:t>
            </a:r>
            <a:r>
              <a:rPr lang="en-US" baseline="0" dirty="0" smtClean="0"/>
              <a:t> computers are used a small fraction of time, it is possible to use them remotely for computing intensive applications that can easily be distributed over many processors. </a:t>
            </a:r>
          </a:p>
          <a:p>
            <a:r>
              <a:rPr lang="en-US" baseline="0" dirty="0" smtClean="0"/>
              <a:t>A few years ago, the Belgian branch of the pharmaceutical company Johnson &amp; Johnson used at night the computing power of some 1000 personal computers for selecting molecules with a structure that could attach to specific living cells. Due to the success of this approach the could cancel the lease of a supercomputer initially acquired for that selection.</a:t>
            </a:r>
          </a:p>
          <a:p>
            <a:r>
              <a:rPr lang="en-US" baseline="0" dirty="0" smtClean="0"/>
              <a:t>As the cost of the electricity needed to “mine” bitcoins tend to exceed the value of these bitcoins, one observes many pirates that try to use at night via the Internet poorly protected personal computers for creating bitcoins.</a:t>
            </a:r>
            <a:endParaRPr lang="en-US" dirty="0"/>
          </a:p>
        </p:txBody>
      </p:sp>
    </p:spTree>
    <p:extLst>
      <p:ext uri="{BB962C8B-B14F-4D97-AF65-F5344CB8AC3E}">
        <p14:creationId xmlns:p14="http://schemas.microsoft.com/office/powerpoint/2010/main" val="26662600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691063"/>
            <a:ext cx="5480050" cy="3838575"/>
          </a:xfrm>
          <a:prstGeom prst="rect">
            <a:avLst/>
          </a:prstGeom>
        </p:spPr>
        <p:txBody>
          <a:bodyPr/>
          <a:lstStyle/>
          <a:p>
            <a:r>
              <a:rPr lang="en-US" dirty="0" smtClean="0"/>
              <a:t>Maintaining many, often oversized,</a:t>
            </a:r>
            <a:r>
              <a:rPr lang="en-US" baseline="0" dirty="0" smtClean="0"/>
              <a:t> servers in different locations for making disaster recovery possible  and finding personnel for doing this became the major cost  of data processing. As, thanks to virtualization, the same infrastructure could fulfill the data processing needs of many companies, it became reasonable to entrust specialized organizations with this task. Thanks to the availability of the Internet, which is a low cost, high throughput worldwide communication facility, organizations providing computer resources to their customers could  install their hardware anywhere in the world. The customers didn’t even need to know where their data was being processed and stored.  Due to the absence of localization requirement, this form of outsourcing of computing resources has been called “the </a:t>
            </a:r>
            <a:r>
              <a:rPr lang="en-US" baseline="0" smtClean="0"/>
              <a:t>cloud””</a:t>
            </a:r>
            <a:endParaRPr lang="en-US" dirty="0"/>
          </a:p>
        </p:txBody>
      </p:sp>
    </p:spTree>
    <p:extLst>
      <p:ext uri="{BB962C8B-B14F-4D97-AF65-F5344CB8AC3E}">
        <p14:creationId xmlns:p14="http://schemas.microsoft.com/office/powerpoint/2010/main" val="17491323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p:sp>
      <p:sp>
        <p:nvSpPr>
          <p:cNvPr id="8192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smtClean="0"/>
              <a:t>As was already discussed in </a:t>
            </a:r>
            <a:r>
              <a:rPr lang="en-US" dirty="0" smtClean="0"/>
              <a:t>part </a:t>
            </a:r>
            <a:r>
              <a:rPr lang="en-US" dirty="0" smtClean="0"/>
              <a:t>2, an intermediate layer between the network layers and the applications layers allows to reduce the number of interlayer interfaces that need to be designed. On the lower side, this intermediate layer should interface with all networks, regardless of their technology and should have provisions for relaying communications through various networks, possibly based upon different technologies. Routers</a:t>
            </a:r>
            <a:r>
              <a:rPr lang="en-US" baseline="0" dirty="0" smtClean="0"/>
              <a:t> implement this internet layer and use the IP protocol for communicating with each other.</a:t>
            </a:r>
            <a:endParaRPr lang="en-US" dirty="0" smtClean="0"/>
          </a:p>
          <a:p>
            <a:r>
              <a:rPr lang="en-US" dirty="0" smtClean="0"/>
              <a:t>On the upper side, the intermediate layer should interface with the applications software. For that purpose, an additional layer, called “transport” layer is put between the internet layer and the application layer. To select the applications involved in communications, the transport layer adds its own set of addresses, called “port numbers”.</a:t>
            </a:r>
            <a:r>
              <a:rPr lang="en-US" baseline="0" dirty="0" smtClean="0"/>
              <a:t> </a:t>
            </a:r>
            <a:endParaRPr lang="en-US" dirty="0" smtClean="0"/>
          </a:p>
        </p:txBody>
      </p:sp>
    </p:spTree>
    <p:extLst>
      <p:ext uri="{BB962C8B-B14F-4D97-AF65-F5344CB8AC3E}">
        <p14:creationId xmlns:p14="http://schemas.microsoft.com/office/powerpoint/2010/main" val="2628723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691063"/>
            <a:ext cx="5480050" cy="3838575"/>
          </a:xfrm>
          <a:prstGeom prst="rect">
            <a:avLst/>
          </a:prstGeom>
        </p:spPr>
        <p:txBody>
          <a:bodyPr/>
          <a:lstStyle/>
          <a:p>
            <a:r>
              <a:rPr lang="en-US" dirty="0" smtClean="0"/>
              <a:t>Providing computer services to third parties,</a:t>
            </a:r>
            <a:r>
              <a:rPr lang="en-US" baseline="0" dirty="0" smtClean="0"/>
              <a:t> who couldn’t or didn’t want to set up their own data processing infrastructure is not a new practice. Already in the late sixties several computer manufacturers proposed so called “time sharing” services to some of their customers. These services were provided by shared mainframe computers and were used by organizations whose computing needs could not justify the investment of an own computer center. The very limited throughput of the available communication links between the data centers and their customers was often a major problem.  The concept was almost entirely abandoned in the eighties when their own low cost servers could provide the services customers of data service used to buy. It was revived around 2010 when the Internet provided universal and low cost communication facilities and organizations realized that maintaining and securing a multitude of small servers resulted in high operational costs.</a:t>
            </a:r>
            <a:endParaRPr lang="en-US" dirty="0" smtClean="0"/>
          </a:p>
          <a:p>
            <a:endParaRPr lang="en-US" dirty="0" smtClean="0"/>
          </a:p>
          <a:p>
            <a:r>
              <a:rPr lang="en-US" dirty="0" smtClean="0"/>
              <a:t>The term “cloud” covers a broad range of computer services.</a:t>
            </a:r>
          </a:p>
          <a:p>
            <a:r>
              <a:rPr lang="en-US" dirty="0" smtClean="0"/>
              <a:t>The first services were data storage with back-up services and email services.</a:t>
            </a:r>
          </a:p>
          <a:p>
            <a:r>
              <a:rPr lang="en-US" dirty="0" smtClean="0"/>
              <a:t>Next came sharing computing power, general purpose functions such as sorting and searching</a:t>
            </a:r>
            <a:r>
              <a:rPr lang="en-US" baseline="0" dirty="0" smtClean="0"/>
              <a:t> and also web servers.</a:t>
            </a:r>
          </a:p>
          <a:p>
            <a:r>
              <a:rPr lang="en-US" baseline="0" dirty="0" smtClean="0"/>
              <a:t>Nowadays </a:t>
            </a:r>
            <a:r>
              <a:rPr lang="en-US" dirty="0" smtClean="0"/>
              <a:t> shared program development environments with powerful software tools and libraries allowing</a:t>
            </a:r>
            <a:r>
              <a:rPr lang="en-US" baseline="0" dirty="0" smtClean="0"/>
              <a:t> to optimize the use of the resources made available by a specific cloud attract companies that build their own software while end user applications such as Microsoft  </a:t>
            </a:r>
            <a:r>
              <a:rPr lang="en-US" baseline="0" smtClean="0"/>
              <a:t>Office 365, SAP  </a:t>
            </a:r>
            <a:r>
              <a:rPr lang="en-US" baseline="0" dirty="0" smtClean="0"/>
              <a:t>attract those users who don’t need </a:t>
            </a:r>
            <a:r>
              <a:rPr lang="en-US" baseline="0" smtClean="0"/>
              <a:t>personalized applications</a:t>
            </a:r>
            <a:r>
              <a:rPr lang="en-US" smtClean="0"/>
              <a:t> </a:t>
            </a:r>
            <a:endParaRPr lang="en-US" dirty="0"/>
          </a:p>
        </p:txBody>
      </p:sp>
    </p:spTree>
    <p:extLst>
      <p:ext uri="{BB962C8B-B14F-4D97-AF65-F5344CB8AC3E}">
        <p14:creationId xmlns:p14="http://schemas.microsoft.com/office/powerpoint/2010/main" val="2583290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691063"/>
            <a:ext cx="5480050" cy="3838575"/>
          </a:xfrm>
          <a:prstGeom prst="rect">
            <a:avLst/>
          </a:prstGeom>
        </p:spPr>
        <p:txBody>
          <a:bodyPr/>
          <a:lstStyle/>
          <a:p>
            <a:r>
              <a:rPr lang="en-US" dirty="0" smtClean="0"/>
              <a:t>Many</a:t>
            </a:r>
            <a:r>
              <a:rPr lang="en-US" baseline="0" dirty="0" smtClean="0"/>
              <a:t> of t</a:t>
            </a:r>
            <a:r>
              <a:rPr lang="en-US" dirty="0" smtClean="0"/>
              <a:t>he issues enumerated here were among those</a:t>
            </a:r>
            <a:r>
              <a:rPr lang="en-US" baseline="0" dirty="0" smtClean="0"/>
              <a:t> that motivated in the eighties the switch from centralized mainframes to client-server architectures with specialized servers and workstations from different vendors. The hidden costs of multi-server architectures and the progress in low-cost telecommunications and virtual machines have motivated a new generation of CIOs to go back to centrally managed, even if physically distributed, data processing infrastructures.  It is not unlikely that a next generation of CIOs will rediscover the risks enumerated above and cause the architecture pendulum to turn again.</a:t>
            </a:r>
            <a:endParaRPr lang="en-US" dirty="0"/>
          </a:p>
        </p:txBody>
      </p:sp>
    </p:spTree>
    <p:extLst>
      <p:ext uri="{BB962C8B-B14F-4D97-AF65-F5344CB8AC3E}">
        <p14:creationId xmlns:p14="http://schemas.microsoft.com/office/powerpoint/2010/main" val="16956250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smtClean="0"/>
              <a:t>Both Europe</a:t>
            </a:r>
            <a:r>
              <a:rPr lang="en-US" baseline="0" dirty="0" smtClean="0"/>
              <a:t> and the USA have given the Internet a status similar to the one of the telephone service, meaning that the operators are not allowed to discriminate users, while the Internet Service Providers would love to favor, at a cost, the major content providers, such as Netflix. The ISPs indeed believe that, if they can not differentiate services, Internet access will become a not so profitable commodity. This evolution is already visible in many European towns that offer free Internet access to their inhabitants.  </a:t>
            </a:r>
            <a:endParaRPr lang="en-US" dirty="0"/>
          </a:p>
        </p:txBody>
      </p:sp>
    </p:spTree>
    <p:extLst>
      <p:ext uri="{BB962C8B-B14F-4D97-AF65-F5344CB8AC3E}">
        <p14:creationId xmlns:p14="http://schemas.microsoft.com/office/powerpoint/2010/main" val="23815501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691063"/>
            <a:ext cx="5480050" cy="3838575"/>
          </a:xfrm>
          <a:prstGeom prst="rect">
            <a:avLst/>
          </a:prstGeom>
        </p:spPr>
        <p:txBody>
          <a:bodyPr/>
          <a:lstStyle/>
          <a:p>
            <a:r>
              <a:rPr lang="en-US" dirty="0" smtClean="0"/>
              <a:t>Some applications (such as virtual reality</a:t>
            </a:r>
            <a:r>
              <a:rPr lang="en-US" baseline="0" dirty="0" smtClean="0"/>
              <a:t> or autonomous car driving) </a:t>
            </a:r>
            <a:r>
              <a:rPr lang="en-US" dirty="0" smtClean="0"/>
              <a:t>require very short response times (&lt;10ms) and huge volumes of data.</a:t>
            </a:r>
            <a:r>
              <a:rPr lang="en-US" baseline="0" dirty="0" smtClean="0"/>
              <a:t> For such applications, cloud computing, that processes data on any available computer, anywhere in the cloud, is inadequate. Processing needs to be done near the user. Clouds must be able to move data and processing near the users. This extension of the concept of cloud is called “edge computing”. </a:t>
            </a:r>
            <a:r>
              <a:rPr lang="en-US" dirty="0" smtClean="0"/>
              <a:t> </a:t>
            </a:r>
            <a:endParaRPr lang="en-US" dirty="0"/>
          </a:p>
        </p:txBody>
      </p:sp>
    </p:spTree>
    <p:extLst>
      <p:ext uri="{BB962C8B-B14F-4D97-AF65-F5344CB8AC3E}">
        <p14:creationId xmlns:p14="http://schemas.microsoft.com/office/powerpoint/2010/main" val="10107440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smtClean="0"/>
              <a:t>To</a:t>
            </a:r>
            <a:r>
              <a:rPr lang="en-US" baseline="0" dirty="0" smtClean="0"/>
              <a:t> reduce the Internet traffic, frequently requested data can be locally stored in cache memories, called “edge servers”. These servers can be owned by the ISP or by specialized companies, such as Amazon, called “Content Delivery Networks” (CDNs). The choice of the contents stored in edge servers influences the performance observed by the users and is not regulated by the “Net Neutrality” rules.</a:t>
            </a:r>
            <a:endParaRPr lang="en-US" dirty="0"/>
          </a:p>
        </p:txBody>
      </p:sp>
    </p:spTree>
    <p:extLst>
      <p:ext uri="{BB962C8B-B14F-4D97-AF65-F5344CB8AC3E}">
        <p14:creationId xmlns:p14="http://schemas.microsoft.com/office/powerpoint/2010/main" val="30355676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p:sp>
      <p:sp>
        <p:nvSpPr>
          <p:cNvPr id="104451" name="Rectangle 3"/>
          <p:cNvSpPr>
            <a:spLocks noGrp="1" noChangeArrowheads="1"/>
          </p:cNvSpPr>
          <p:nvPr>
            <p:ph type="body" idx="1"/>
          </p:nvPr>
        </p:nvSpPr>
        <p:spPr bwMode="auto">
          <a:xfrm>
            <a:off x="685800" y="4630738"/>
            <a:ext cx="5480050" cy="4386262"/>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dirty="0" smtClean="0"/>
              <a:t>As the Internet has become THE ubiquitous communications medium and that the severe restrictions on the number of connected devices imposed by version 4 of the Internet protocol will disappear when version 6 will be widely available, directly connecting, even the smallest, sensors and actuators to the Internet seems to be the obvious solution to the problems of remote access and user interfaces: via the Internet sensors can be interrogated from any device on the Internet, and the results displayed via the most sophisticated user interfaces. Data from sensors can be stored in large databases and analyzed, over long periods, via programs that require much more computational power than what is available in the typical microprocessors one finds in sensor and actuator networks. When sensor and actuator networks in cars are directly connected with the Internet, direct communication between cars, to avoid accidents and/ or traffic jams becomes easy to implement.</a:t>
            </a:r>
          </a:p>
          <a:p>
            <a:r>
              <a:rPr lang="en-US" altLang="en-US" dirty="0" smtClean="0"/>
              <a:t>However, the Internet of things, even if its promises are impressive, is also a serious source of concern: ensuring security and confidentiality in a stand-alone network is simple, but in the entire Internet, it is probably one of the most challenging issues of this century.</a:t>
            </a:r>
          </a:p>
        </p:txBody>
      </p:sp>
    </p:spTree>
    <p:extLst>
      <p:ext uri="{BB962C8B-B14F-4D97-AF65-F5344CB8AC3E}">
        <p14:creationId xmlns:p14="http://schemas.microsoft.com/office/powerpoint/2010/main" val="13238275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p:sp>
      <p:sp>
        <p:nvSpPr>
          <p:cNvPr id="8294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mtClean="0"/>
          </a:p>
        </p:txBody>
      </p:sp>
    </p:spTree>
    <p:extLst>
      <p:ext uri="{BB962C8B-B14F-4D97-AF65-F5344CB8AC3E}">
        <p14:creationId xmlns:p14="http://schemas.microsoft.com/office/powerpoint/2010/main" val="4167880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p:sp>
      <p:sp>
        <p:nvSpPr>
          <p:cNvPr id="8704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smtClean="0"/>
              <a:t>The IP protocol provides for a uniform addressing scheme that can be mapped over the addressing of any underlying network.</a:t>
            </a:r>
          </a:p>
          <a:p>
            <a:r>
              <a:rPr lang="en-US" dirty="0" smtClean="0"/>
              <a:t>IP addresses basically have two parts, one that defines a network and one that defines a computer connected to that network. This originally simple definition had to be somewhat extended when the number of interconnected networks grew and when, for reliability and throughput purposes, computers started to have more than one interface with a single network (see IPv6 addressing).</a:t>
            </a:r>
          </a:p>
          <a:p>
            <a:r>
              <a:rPr lang="en-US" dirty="0" smtClean="0"/>
              <a:t>The connectivity service offered by IP is connectionless, which means that the IP protocol can be implemented by stateless entities, it routes each datagram independently through the network and can not detect the loss of a datagram.</a:t>
            </a:r>
          </a:p>
          <a:p>
            <a:r>
              <a:rPr lang="en-US" dirty="0" smtClean="0"/>
              <a:t>As each network sets an upper limit on the size of the packets it can carry, it can be necessary to cut a packet in parts before it can travel through a network with a lower size limit than its neighbors. </a:t>
            </a:r>
          </a:p>
          <a:p>
            <a:r>
              <a:rPr lang="en-US" dirty="0" smtClean="0"/>
              <a:t>Due to incoherence in routing tables a packet might enter a loop. IP will eliminate it after some time to avoid cluttering the network with lost packets.</a:t>
            </a:r>
          </a:p>
          <a:p>
            <a:r>
              <a:rPr lang="en-US" dirty="0" smtClean="0"/>
              <a:t>Finally, IP provides special services intended to debug the protocol implementations, to check the proper operation of the underlying networks and to force special routes for specific datagrams.</a:t>
            </a:r>
          </a:p>
        </p:txBody>
      </p:sp>
    </p:spTree>
    <p:extLst>
      <p:ext uri="{BB962C8B-B14F-4D97-AF65-F5344CB8AC3E}">
        <p14:creationId xmlns:p14="http://schemas.microsoft.com/office/powerpoint/2010/main" val="13200787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p:sp>
      <p:sp>
        <p:nvSpPr>
          <p:cNvPr id="8909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smtClean="0"/>
              <a:t>For clarity, in this example network and host identifiers of one digit will be used. In reality, they are each 64 bit long in modern IPv6 addresses, while in the still most used version of IP, which is IPv4, the number of bits in the network and host parts can vary in function of the size of the network, but their sum is always 32. </a:t>
            </a:r>
          </a:p>
          <a:p>
            <a:r>
              <a:rPr lang="en-US" dirty="0" smtClean="0"/>
              <a:t>To illustrate the routing mechanism, transmission of a packet from 1.5 to 5.5 and back will be explained.</a:t>
            </a:r>
          </a:p>
          <a:p>
            <a:r>
              <a:rPr lang="en-US" dirty="0" smtClean="0"/>
              <a:t>Each connected device contains a routing table that gives, for all possible networks, the</a:t>
            </a:r>
            <a:r>
              <a:rPr lang="en-US" baseline="0" dirty="0" smtClean="0"/>
              <a:t> address of the first router on the route to be followed. The table in device 1.5 says that for reaching net 5, the packet should be sent to address 1.1, which is a router.</a:t>
            </a:r>
            <a:r>
              <a:rPr lang="en-US" dirty="0" smtClean="0"/>
              <a:t> </a:t>
            </a:r>
          </a:p>
        </p:txBody>
      </p:sp>
    </p:spTree>
    <p:extLst>
      <p:ext uri="{BB962C8B-B14F-4D97-AF65-F5344CB8AC3E}">
        <p14:creationId xmlns:p14="http://schemas.microsoft.com/office/powerpoint/2010/main" val="13515319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p:sp>
      <p:sp>
        <p:nvSpPr>
          <p:cNvPr id="8909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smtClean="0"/>
              <a:t>the router accessed through address 1.1 also has a routing table, telling that to reach network 5, the packet should be sent to address 2.2, which is also a router.</a:t>
            </a:r>
          </a:p>
        </p:txBody>
      </p:sp>
    </p:spTree>
    <p:extLst>
      <p:ext uri="{BB962C8B-B14F-4D97-AF65-F5344CB8AC3E}">
        <p14:creationId xmlns:p14="http://schemas.microsoft.com/office/powerpoint/2010/main" val="30040220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p:sp>
      <p:sp>
        <p:nvSpPr>
          <p:cNvPr id="8909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smtClean="0"/>
              <a:t>As the router accessed via address 2.2 has also an interface with network 5, the router can directly deliver the packet at 5.5, the final destination.</a:t>
            </a:r>
          </a:p>
        </p:txBody>
      </p:sp>
    </p:spTree>
    <p:extLst>
      <p:ext uri="{BB962C8B-B14F-4D97-AF65-F5344CB8AC3E}">
        <p14:creationId xmlns:p14="http://schemas.microsoft.com/office/powerpoint/2010/main" val="27718789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p:sp>
      <p:sp>
        <p:nvSpPr>
          <p:cNvPr id="8909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smtClean="0"/>
              <a:t>If 5.5 wants to answer the received packet, the answer does not necessarily take the same route. In this example it will go via network 3</a:t>
            </a:r>
            <a:r>
              <a:rPr lang="en-US" baseline="0" dirty="0" smtClean="0"/>
              <a:t> rather than via network 2. </a:t>
            </a:r>
          </a:p>
        </p:txBody>
      </p:sp>
    </p:spTree>
    <p:extLst>
      <p:ext uri="{BB962C8B-B14F-4D97-AF65-F5344CB8AC3E}">
        <p14:creationId xmlns:p14="http://schemas.microsoft.com/office/powerpoint/2010/main" val="16882582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nl-BE"/>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nl-BE"/>
          </a:p>
        </p:txBody>
      </p:sp>
      <p:sp>
        <p:nvSpPr>
          <p:cNvPr id="4" name="Rectangle 8"/>
          <p:cNvSpPr>
            <a:spLocks noGrp="1" noChangeArrowheads="1"/>
          </p:cNvSpPr>
          <p:nvPr>
            <p:ph type="sldNum" sz="quarter" idx="10"/>
          </p:nvPr>
        </p:nvSpPr>
        <p:spPr>
          <a:ln/>
        </p:spPr>
        <p:txBody>
          <a:bodyPr/>
          <a:lstStyle>
            <a:lvl1pPr>
              <a:defRPr/>
            </a:lvl1pPr>
          </a:lstStyle>
          <a:p>
            <a:pPr>
              <a:defRPr/>
            </a:pPr>
            <a:fld id="{D5AF19DB-470B-4FC3-A84D-20BBE0EC1AA6}" type="slidenum">
              <a:rPr lang="en-US"/>
              <a:pPr>
                <a:defRPr/>
              </a:pPr>
              <a:t>‹#›</a:t>
            </a:fld>
            <a:endParaRPr lang="en-US"/>
          </a:p>
        </p:txBody>
      </p:sp>
    </p:spTree>
    <p:extLst>
      <p:ext uri="{BB962C8B-B14F-4D97-AF65-F5344CB8AC3E}">
        <p14:creationId xmlns:p14="http://schemas.microsoft.com/office/powerpoint/2010/main" val="28314818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BE"/>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Rectangle 8"/>
          <p:cNvSpPr>
            <a:spLocks noGrp="1" noChangeArrowheads="1"/>
          </p:cNvSpPr>
          <p:nvPr>
            <p:ph type="sldNum" sz="quarter" idx="10"/>
          </p:nvPr>
        </p:nvSpPr>
        <p:spPr>
          <a:ln/>
        </p:spPr>
        <p:txBody>
          <a:bodyPr/>
          <a:lstStyle>
            <a:lvl1pPr>
              <a:defRPr/>
            </a:lvl1pPr>
          </a:lstStyle>
          <a:p>
            <a:pPr>
              <a:defRPr/>
            </a:pPr>
            <a:fld id="{2284D9D8-7C15-4E96-AD7C-1FDB34485B12}" type="slidenum">
              <a:rPr lang="en-US"/>
              <a:pPr>
                <a:defRPr/>
              </a:pPr>
              <a:t>‹#›</a:t>
            </a:fld>
            <a:endParaRPr lang="en-US"/>
          </a:p>
        </p:txBody>
      </p:sp>
    </p:spTree>
    <p:extLst>
      <p:ext uri="{BB962C8B-B14F-4D97-AF65-F5344CB8AC3E}">
        <p14:creationId xmlns:p14="http://schemas.microsoft.com/office/powerpoint/2010/main" val="9978344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66725"/>
            <a:ext cx="2057400" cy="5659438"/>
          </a:xfrm>
        </p:spPr>
        <p:txBody>
          <a:bodyPr vert="eaVert"/>
          <a:lstStyle/>
          <a:p>
            <a:r>
              <a:rPr lang="en-US" smtClean="0"/>
              <a:t>Click to edit Master title style</a:t>
            </a:r>
            <a:endParaRPr lang="nl-BE"/>
          </a:p>
        </p:txBody>
      </p:sp>
      <p:sp>
        <p:nvSpPr>
          <p:cNvPr id="3" name="Vertical Text Placeholder 2"/>
          <p:cNvSpPr>
            <a:spLocks noGrp="1"/>
          </p:cNvSpPr>
          <p:nvPr>
            <p:ph type="body" orient="vert" idx="1"/>
          </p:nvPr>
        </p:nvSpPr>
        <p:spPr>
          <a:xfrm>
            <a:off x="457200" y="466725"/>
            <a:ext cx="6019800" cy="56594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Rectangle 8"/>
          <p:cNvSpPr>
            <a:spLocks noGrp="1" noChangeArrowheads="1"/>
          </p:cNvSpPr>
          <p:nvPr>
            <p:ph type="sldNum" sz="quarter" idx="10"/>
          </p:nvPr>
        </p:nvSpPr>
        <p:spPr>
          <a:ln/>
        </p:spPr>
        <p:txBody>
          <a:bodyPr/>
          <a:lstStyle>
            <a:lvl1pPr>
              <a:defRPr/>
            </a:lvl1pPr>
          </a:lstStyle>
          <a:p>
            <a:pPr>
              <a:defRPr/>
            </a:pPr>
            <a:fld id="{38DF505A-14B8-4A4B-B668-8F9BFCDBEB2D}" type="slidenum">
              <a:rPr lang="en-US"/>
              <a:pPr>
                <a:defRPr/>
              </a:pPr>
              <a:t>‹#›</a:t>
            </a:fld>
            <a:endParaRPr lang="en-US"/>
          </a:p>
        </p:txBody>
      </p:sp>
    </p:spTree>
    <p:extLst>
      <p:ext uri="{BB962C8B-B14F-4D97-AF65-F5344CB8AC3E}">
        <p14:creationId xmlns:p14="http://schemas.microsoft.com/office/powerpoint/2010/main" val="1312534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BE"/>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Rectangle 8"/>
          <p:cNvSpPr>
            <a:spLocks noGrp="1" noChangeArrowheads="1"/>
          </p:cNvSpPr>
          <p:nvPr>
            <p:ph type="sldNum" sz="quarter" idx="10"/>
          </p:nvPr>
        </p:nvSpPr>
        <p:spPr>
          <a:ln/>
        </p:spPr>
        <p:txBody>
          <a:bodyPr/>
          <a:lstStyle>
            <a:lvl1pPr>
              <a:defRPr/>
            </a:lvl1pPr>
          </a:lstStyle>
          <a:p>
            <a:pPr>
              <a:defRPr/>
            </a:pPr>
            <a:fld id="{2A6110BD-363E-41E2-AAF6-ABA083A0B106}" type="slidenum">
              <a:rPr lang="en-US"/>
              <a:pPr>
                <a:defRPr/>
              </a:pPr>
              <a:t>‹#›</a:t>
            </a:fld>
            <a:endParaRPr lang="en-US"/>
          </a:p>
        </p:txBody>
      </p:sp>
    </p:spTree>
    <p:extLst>
      <p:ext uri="{BB962C8B-B14F-4D97-AF65-F5344CB8AC3E}">
        <p14:creationId xmlns:p14="http://schemas.microsoft.com/office/powerpoint/2010/main" val="25011693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nl-BE"/>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8"/>
          <p:cNvSpPr>
            <a:spLocks noGrp="1" noChangeArrowheads="1"/>
          </p:cNvSpPr>
          <p:nvPr>
            <p:ph type="sldNum" sz="quarter" idx="10"/>
          </p:nvPr>
        </p:nvSpPr>
        <p:spPr>
          <a:ln/>
        </p:spPr>
        <p:txBody>
          <a:bodyPr/>
          <a:lstStyle>
            <a:lvl1pPr>
              <a:defRPr/>
            </a:lvl1pPr>
          </a:lstStyle>
          <a:p>
            <a:pPr>
              <a:defRPr/>
            </a:pPr>
            <a:fld id="{89452D6C-C343-4548-8EEB-5484B241F224}" type="slidenum">
              <a:rPr lang="en-US"/>
              <a:pPr>
                <a:defRPr/>
              </a:pPr>
              <a:t>‹#›</a:t>
            </a:fld>
            <a:endParaRPr lang="en-US"/>
          </a:p>
        </p:txBody>
      </p:sp>
    </p:spTree>
    <p:extLst>
      <p:ext uri="{BB962C8B-B14F-4D97-AF65-F5344CB8AC3E}">
        <p14:creationId xmlns:p14="http://schemas.microsoft.com/office/powerpoint/2010/main" val="36013874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BE"/>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5" name="Rectangle 8"/>
          <p:cNvSpPr>
            <a:spLocks noGrp="1" noChangeArrowheads="1"/>
          </p:cNvSpPr>
          <p:nvPr>
            <p:ph type="sldNum" sz="quarter" idx="10"/>
          </p:nvPr>
        </p:nvSpPr>
        <p:spPr>
          <a:ln/>
        </p:spPr>
        <p:txBody>
          <a:bodyPr/>
          <a:lstStyle>
            <a:lvl1pPr>
              <a:defRPr/>
            </a:lvl1pPr>
          </a:lstStyle>
          <a:p>
            <a:pPr>
              <a:defRPr/>
            </a:pPr>
            <a:fld id="{331C2DF0-8FCD-42A9-B14C-17132AB97233}" type="slidenum">
              <a:rPr lang="en-US"/>
              <a:pPr>
                <a:defRPr/>
              </a:pPr>
              <a:t>‹#›</a:t>
            </a:fld>
            <a:endParaRPr lang="en-US"/>
          </a:p>
        </p:txBody>
      </p:sp>
    </p:spTree>
    <p:extLst>
      <p:ext uri="{BB962C8B-B14F-4D97-AF65-F5344CB8AC3E}">
        <p14:creationId xmlns:p14="http://schemas.microsoft.com/office/powerpoint/2010/main" val="19300620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nl-BE"/>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7" name="Rectangle 8"/>
          <p:cNvSpPr>
            <a:spLocks noGrp="1" noChangeArrowheads="1"/>
          </p:cNvSpPr>
          <p:nvPr>
            <p:ph type="sldNum" sz="quarter" idx="10"/>
          </p:nvPr>
        </p:nvSpPr>
        <p:spPr>
          <a:ln/>
        </p:spPr>
        <p:txBody>
          <a:bodyPr/>
          <a:lstStyle>
            <a:lvl1pPr>
              <a:defRPr/>
            </a:lvl1pPr>
          </a:lstStyle>
          <a:p>
            <a:pPr>
              <a:defRPr/>
            </a:pPr>
            <a:fld id="{7842087F-C932-4E76-8F0E-D9880D99B2D8}" type="slidenum">
              <a:rPr lang="en-US"/>
              <a:pPr>
                <a:defRPr/>
              </a:pPr>
              <a:t>‹#›</a:t>
            </a:fld>
            <a:endParaRPr lang="en-US"/>
          </a:p>
        </p:txBody>
      </p:sp>
    </p:spTree>
    <p:extLst>
      <p:ext uri="{BB962C8B-B14F-4D97-AF65-F5344CB8AC3E}">
        <p14:creationId xmlns:p14="http://schemas.microsoft.com/office/powerpoint/2010/main" val="23161128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BE"/>
          </a:p>
        </p:txBody>
      </p:sp>
      <p:sp>
        <p:nvSpPr>
          <p:cNvPr id="3" name="Rectangle 8"/>
          <p:cNvSpPr>
            <a:spLocks noGrp="1" noChangeArrowheads="1"/>
          </p:cNvSpPr>
          <p:nvPr>
            <p:ph type="sldNum" sz="quarter" idx="10"/>
          </p:nvPr>
        </p:nvSpPr>
        <p:spPr>
          <a:ln/>
        </p:spPr>
        <p:txBody>
          <a:bodyPr/>
          <a:lstStyle>
            <a:lvl1pPr>
              <a:defRPr/>
            </a:lvl1pPr>
          </a:lstStyle>
          <a:p>
            <a:pPr>
              <a:defRPr/>
            </a:pPr>
            <a:fld id="{6566CD19-F140-44C3-8471-55B47598713C}" type="slidenum">
              <a:rPr lang="en-US"/>
              <a:pPr>
                <a:defRPr/>
              </a:pPr>
              <a:t>‹#›</a:t>
            </a:fld>
            <a:endParaRPr lang="en-US"/>
          </a:p>
        </p:txBody>
      </p:sp>
    </p:spTree>
    <p:extLst>
      <p:ext uri="{BB962C8B-B14F-4D97-AF65-F5344CB8AC3E}">
        <p14:creationId xmlns:p14="http://schemas.microsoft.com/office/powerpoint/2010/main" val="4242451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8"/>
          <p:cNvSpPr>
            <a:spLocks noGrp="1" noChangeArrowheads="1"/>
          </p:cNvSpPr>
          <p:nvPr>
            <p:ph type="sldNum" sz="quarter" idx="10"/>
          </p:nvPr>
        </p:nvSpPr>
        <p:spPr>
          <a:ln/>
        </p:spPr>
        <p:txBody>
          <a:bodyPr/>
          <a:lstStyle>
            <a:lvl1pPr>
              <a:defRPr/>
            </a:lvl1pPr>
          </a:lstStyle>
          <a:p>
            <a:pPr>
              <a:defRPr/>
            </a:pPr>
            <a:fld id="{FDC7F0CC-8DC3-4F24-9F56-2DA264BE1EBD}" type="slidenum">
              <a:rPr lang="en-US"/>
              <a:pPr>
                <a:defRPr/>
              </a:pPr>
              <a:t>‹#›</a:t>
            </a:fld>
            <a:endParaRPr lang="en-US"/>
          </a:p>
        </p:txBody>
      </p:sp>
    </p:spTree>
    <p:extLst>
      <p:ext uri="{BB962C8B-B14F-4D97-AF65-F5344CB8AC3E}">
        <p14:creationId xmlns:p14="http://schemas.microsoft.com/office/powerpoint/2010/main" val="2045144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nl-BE"/>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8"/>
          <p:cNvSpPr>
            <a:spLocks noGrp="1" noChangeArrowheads="1"/>
          </p:cNvSpPr>
          <p:nvPr>
            <p:ph type="sldNum" sz="quarter" idx="10"/>
          </p:nvPr>
        </p:nvSpPr>
        <p:spPr>
          <a:ln/>
        </p:spPr>
        <p:txBody>
          <a:bodyPr/>
          <a:lstStyle>
            <a:lvl1pPr>
              <a:defRPr/>
            </a:lvl1pPr>
          </a:lstStyle>
          <a:p>
            <a:pPr>
              <a:defRPr/>
            </a:pPr>
            <a:fld id="{9FE9AA43-79D2-40FF-A8C0-1E39C984A5E8}" type="slidenum">
              <a:rPr lang="en-US"/>
              <a:pPr>
                <a:defRPr/>
              </a:pPr>
              <a:t>‹#›</a:t>
            </a:fld>
            <a:endParaRPr lang="en-US"/>
          </a:p>
        </p:txBody>
      </p:sp>
    </p:spTree>
    <p:extLst>
      <p:ext uri="{BB962C8B-B14F-4D97-AF65-F5344CB8AC3E}">
        <p14:creationId xmlns:p14="http://schemas.microsoft.com/office/powerpoint/2010/main" val="453576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nl-BE"/>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BE"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8"/>
          <p:cNvSpPr>
            <a:spLocks noGrp="1" noChangeArrowheads="1"/>
          </p:cNvSpPr>
          <p:nvPr>
            <p:ph type="sldNum" sz="quarter" idx="10"/>
          </p:nvPr>
        </p:nvSpPr>
        <p:spPr>
          <a:ln/>
        </p:spPr>
        <p:txBody>
          <a:bodyPr/>
          <a:lstStyle>
            <a:lvl1pPr>
              <a:defRPr/>
            </a:lvl1pPr>
          </a:lstStyle>
          <a:p>
            <a:pPr>
              <a:defRPr/>
            </a:pPr>
            <a:fld id="{71E1BEBB-CCD6-400E-B4ED-9D3E4D365D38}" type="slidenum">
              <a:rPr lang="en-US"/>
              <a:pPr>
                <a:defRPr/>
              </a:pPr>
              <a:t>‹#›</a:t>
            </a:fld>
            <a:endParaRPr lang="en-US"/>
          </a:p>
        </p:txBody>
      </p:sp>
    </p:spTree>
    <p:extLst>
      <p:ext uri="{BB962C8B-B14F-4D97-AF65-F5344CB8AC3E}">
        <p14:creationId xmlns:p14="http://schemas.microsoft.com/office/powerpoint/2010/main" val="6666582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81D58"/>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071938" y="466725"/>
            <a:ext cx="1009650" cy="58737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47625" tIns="19050" rIns="47625" bIns="19050" numCol="1" anchor="t" anchorCtr="0" compatLnSpc="1">
            <a:prstTxWarp prst="textNoShape">
              <a:avLst/>
            </a:prstTxWarp>
            <a:spAutoFit/>
          </a:bodyPr>
          <a:lstStyle/>
          <a:p>
            <a:pPr lvl="0"/>
            <a:r>
              <a:rPr lang="en-US" smtClean="0"/>
              <a:t>Title</a:t>
            </a:r>
          </a:p>
        </p:txBody>
      </p:sp>
      <p:sp>
        <p:nvSpPr>
          <p:cNvPr id="1027" name="Text Box 5"/>
          <p:cNvSpPr txBox="1">
            <a:spLocks noChangeArrowheads="1"/>
          </p:cNvSpPr>
          <p:nvPr/>
        </p:nvSpPr>
        <p:spPr bwMode="auto">
          <a:xfrm>
            <a:off x="7462838" y="6573838"/>
            <a:ext cx="1681162" cy="28416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pPr>
              <a:defRPr/>
            </a:pPr>
            <a:r>
              <a:rPr lang="en-US" sz="1400" smtClean="0">
                <a:solidFill>
                  <a:schemeClr val="tx2"/>
                </a:solidFill>
                <a:latin typeface="Times New Roman" pitchFamily="18" charset="0"/>
              </a:rPr>
              <a:t>J.Tiberghien - VUB</a:t>
            </a:r>
          </a:p>
        </p:txBody>
      </p:sp>
      <p:pic>
        <p:nvPicPr>
          <p:cNvPr id="1028" name="Picture 6"/>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58750" y="239713"/>
            <a:ext cx="593725" cy="5857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9" name="Text Box 7"/>
          <p:cNvSpPr txBox="1">
            <a:spLocks noChangeArrowheads="1"/>
          </p:cNvSpPr>
          <p:nvPr/>
        </p:nvSpPr>
        <p:spPr bwMode="auto">
          <a:xfrm>
            <a:off x="5811838" y="6573838"/>
            <a:ext cx="3332162" cy="28416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pPr algn="r">
              <a:defRPr/>
            </a:pPr>
            <a:r>
              <a:rPr lang="en-US" sz="1400" smtClean="0">
                <a:solidFill>
                  <a:schemeClr val="tx2"/>
                </a:solidFill>
                <a:latin typeface="Times New Roman" pitchFamily="18" charset="0"/>
              </a:rPr>
              <a:t>12-06-K.Steenhaut &amp; J.Tiberghien - VUB</a:t>
            </a:r>
          </a:p>
        </p:txBody>
      </p:sp>
      <p:sp>
        <p:nvSpPr>
          <p:cNvPr id="1032" name="Rectangle 8"/>
          <p:cNvSpPr>
            <a:spLocks noGrp="1" noChangeArrowheads="1"/>
          </p:cNvSpPr>
          <p:nvPr>
            <p:ph type="sldNum" sz="quarter" idx="4"/>
          </p:nvPr>
        </p:nvSpPr>
        <p:spPr bwMode="auto">
          <a:xfrm>
            <a:off x="0" y="6604000"/>
            <a:ext cx="952500" cy="25400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chemeClr val="tx2"/>
                </a:solidFill>
              </a:defRPr>
            </a:lvl1pPr>
          </a:lstStyle>
          <a:p>
            <a:pPr>
              <a:defRPr/>
            </a:pPr>
            <a:fld id="{E397592A-9532-49FE-ABC0-0C243DBD9A92}"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b="1">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Helvetica" charset="0"/>
        </a:defRPr>
      </a:lvl2pPr>
      <a:lvl3pPr algn="ctr" rtl="0" eaLnBrk="0" fontAlgn="base" hangingPunct="0">
        <a:spcBef>
          <a:spcPct val="0"/>
        </a:spcBef>
        <a:spcAft>
          <a:spcPct val="0"/>
        </a:spcAft>
        <a:defRPr sz="3600" b="1">
          <a:solidFill>
            <a:schemeClr val="tx2"/>
          </a:solidFill>
          <a:latin typeface="Helvetica" charset="0"/>
        </a:defRPr>
      </a:lvl3pPr>
      <a:lvl4pPr algn="ctr" rtl="0" eaLnBrk="0" fontAlgn="base" hangingPunct="0">
        <a:spcBef>
          <a:spcPct val="0"/>
        </a:spcBef>
        <a:spcAft>
          <a:spcPct val="0"/>
        </a:spcAft>
        <a:defRPr sz="3600" b="1">
          <a:solidFill>
            <a:schemeClr val="tx2"/>
          </a:solidFill>
          <a:latin typeface="Helvetica" charset="0"/>
        </a:defRPr>
      </a:lvl4pPr>
      <a:lvl5pPr algn="ctr" rtl="0" eaLnBrk="0" fontAlgn="base" hangingPunct="0">
        <a:spcBef>
          <a:spcPct val="0"/>
        </a:spcBef>
        <a:spcAft>
          <a:spcPct val="0"/>
        </a:spcAft>
        <a:defRPr sz="3600" b="1">
          <a:solidFill>
            <a:schemeClr val="tx2"/>
          </a:solidFill>
          <a:latin typeface="Helvetica" charset="0"/>
        </a:defRPr>
      </a:lvl5pPr>
      <a:lvl6pPr marL="457200" algn="ctr" rtl="0" eaLnBrk="0" fontAlgn="base" hangingPunct="0">
        <a:spcBef>
          <a:spcPct val="0"/>
        </a:spcBef>
        <a:spcAft>
          <a:spcPct val="0"/>
        </a:spcAft>
        <a:defRPr sz="3600" b="1">
          <a:solidFill>
            <a:schemeClr val="tx2"/>
          </a:solidFill>
          <a:latin typeface="Helvetica" charset="0"/>
        </a:defRPr>
      </a:lvl6pPr>
      <a:lvl7pPr marL="914400" algn="ctr" rtl="0" eaLnBrk="0" fontAlgn="base" hangingPunct="0">
        <a:spcBef>
          <a:spcPct val="0"/>
        </a:spcBef>
        <a:spcAft>
          <a:spcPct val="0"/>
        </a:spcAft>
        <a:defRPr sz="3600" b="1">
          <a:solidFill>
            <a:schemeClr val="tx2"/>
          </a:solidFill>
          <a:latin typeface="Helvetica" charset="0"/>
        </a:defRPr>
      </a:lvl7pPr>
      <a:lvl8pPr marL="1371600" algn="ctr" rtl="0" eaLnBrk="0" fontAlgn="base" hangingPunct="0">
        <a:spcBef>
          <a:spcPct val="0"/>
        </a:spcBef>
        <a:spcAft>
          <a:spcPct val="0"/>
        </a:spcAft>
        <a:defRPr sz="3600" b="1">
          <a:solidFill>
            <a:schemeClr val="tx2"/>
          </a:solidFill>
          <a:latin typeface="Helvetica" charset="0"/>
        </a:defRPr>
      </a:lvl8pPr>
      <a:lvl9pPr marL="1828800" algn="ctr" rtl="0" eaLnBrk="0" fontAlgn="base" hangingPunct="0">
        <a:spcBef>
          <a:spcPct val="0"/>
        </a:spcBef>
        <a:spcAft>
          <a:spcPct val="0"/>
        </a:spcAft>
        <a:defRPr sz="3600" b="1">
          <a:solidFill>
            <a:schemeClr val="tx2"/>
          </a:solidFill>
          <a:latin typeface="Helvetica" charset="0"/>
        </a:defRPr>
      </a:lvl9pPr>
    </p:titleStyle>
    <p:bodyStyle>
      <a:lvl1pPr marL="285750" indent="-285750" algn="l" rtl="0" eaLnBrk="0" fontAlgn="base" hangingPunct="0">
        <a:lnSpc>
          <a:spcPct val="90000"/>
        </a:lnSpc>
        <a:spcBef>
          <a:spcPct val="30000"/>
        </a:spcBef>
        <a:spcAft>
          <a:spcPct val="0"/>
        </a:spcAft>
        <a:buSzPct val="100000"/>
        <a:buChar char="•"/>
        <a:defRPr sz="2400" b="1">
          <a:solidFill>
            <a:schemeClr val="tx1"/>
          </a:solidFill>
          <a:latin typeface="+mn-lt"/>
          <a:ea typeface="+mn-ea"/>
          <a:cs typeface="+mn-cs"/>
        </a:defRPr>
      </a:lvl1pPr>
      <a:lvl2pPr marL="685800" indent="-228600" algn="l" rtl="0" eaLnBrk="0" fontAlgn="base" hangingPunct="0">
        <a:lnSpc>
          <a:spcPct val="90000"/>
        </a:lnSpc>
        <a:spcBef>
          <a:spcPct val="30000"/>
        </a:spcBef>
        <a:spcAft>
          <a:spcPct val="0"/>
        </a:spcAft>
        <a:buSzPct val="100000"/>
        <a:buChar char="–"/>
        <a:defRPr b="1">
          <a:solidFill>
            <a:schemeClr val="tx1"/>
          </a:solidFill>
          <a:latin typeface="+mn-lt"/>
        </a:defRPr>
      </a:lvl2pPr>
      <a:lvl3pPr marL="1143000" indent="-228600" algn="l" rtl="0" eaLnBrk="0" fontAlgn="base" hangingPunct="0">
        <a:lnSpc>
          <a:spcPct val="90000"/>
        </a:lnSpc>
        <a:spcBef>
          <a:spcPct val="30000"/>
        </a:spcBef>
        <a:spcAft>
          <a:spcPct val="0"/>
        </a:spcAft>
        <a:buSzPct val="100000"/>
        <a:buChar char="»"/>
        <a:defRPr b="1">
          <a:solidFill>
            <a:schemeClr val="tx1"/>
          </a:solidFill>
          <a:latin typeface="+mn-lt"/>
        </a:defRPr>
      </a:lvl3pPr>
      <a:lvl4pPr marL="1543050" indent="-171450" algn="l" rtl="0" eaLnBrk="0" fontAlgn="base" hangingPunct="0">
        <a:lnSpc>
          <a:spcPct val="90000"/>
        </a:lnSpc>
        <a:spcBef>
          <a:spcPct val="30000"/>
        </a:spcBef>
        <a:spcAft>
          <a:spcPct val="0"/>
        </a:spcAft>
        <a:buSzPct val="100000"/>
        <a:buChar char="•"/>
        <a:defRPr sz="1400" b="1">
          <a:solidFill>
            <a:schemeClr val="tx1"/>
          </a:solidFill>
          <a:latin typeface="+mn-lt"/>
        </a:defRPr>
      </a:lvl4pPr>
      <a:lvl5pPr marL="2000250" indent="-171450" algn="l" rtl="0" eaLnBrk="0" fontAlgn="base" hangingPunct="0">
        <a:lnSpc>
          <a:spcPct val="90000"/>
        </a:lnSpc>
        <a:spcBef>
          <a:spcPct val="30000"/>
        </a:spcBef>
        <a:spcAft>
          <a:spcPct val="0"/>
        </a:spcAft>
        <a:buSzPct val="100000"/>
        <a:buChar char="–"/>
        <a:defRPr sz="1400" b="1">
          <a:solidFill>
            <a:schemeClr val="tx1"/>
          </a:solidFill>
          <a:latin typeface="+mn-lt"/>
        </a:defRPr>
      </a:lvl5pPr>
      <a:lvl6pPr marL="2457450" indent="-171450" algn="l" rtl="0" eaLnBrk="0" fontAlgn="base" hangingPunct="0">
        <a:lnSpc>
          <a:spcPct val="90000"/>
        </a:lnSpc>
        <a:spcBef>
          <a:spcPct val="30000"/>
        </a:spcBef>
        <a:spcAft>
          <a:spcPct val="0"/>
        </a:spcAft>
        <a:buSzPct val="100000"/>
        <a:buChar char="–"/>
        <a:defRPr sz="1400" b="1">
          <a:solidFill>
            <a:schemeClr val="tx1"/>
          </a:solidFill>
          <a:latin typeface="+mn-lt"/>
        </a:defRPr>
      </a:lvl6pPr>
      <a:lvl7pPr marL="2914650" indent="-171450" algn="l" rtl="0" eaLnBrk="0" fontAlgn="base" hangingPunct="0">
        <a:lnSpc>
          <a:spcPct val="90000"/>
        </a:lnSpc>
        <a:spcBef>
          <a:spcPct val="30000"/>
        </a:spcBef>
        <a:spcAft>
          <a:spcPct val="0"/>
        </a:spcAft>
        <a:buSzPct val="100000"/>
        <a:buChar char="–"/>
        <a:defRPr sz="1400" b="1">
          <a:solidFill>
            <a:schemeClr val="tx1"/>
          </a:solidFill>
          <a:latin typeface="+mn-lt"/>
        </a:defRPr>
      </a:lvl7pPr>
      <a:lvl8pPr marL="3371850" indent="-171450" algn="l" rtl="0" eaLnBrk="0" fontAlgn="base" hangingPunct="0">
        <a:lnSpc>
          <a:spcPct val="90000"/>
        </a:lnSpc>
        <a:spcBef>
          <a:spcPct val="30000"/>
        </a:spcBef>
        <a:spcAft>
          <a:spcPct val="0"/>
        </a:spcAft>
        <a:buSzPct val="100000"/>
        <a:buChar char="–"/>
        <a:defRPr sz="1400" b="1">
          <a:solidFill>
            <a:schemeClr val="tx1"/>
          </a:solidFill>
          <a:latin typeface="+mn-lt"/>
        </a:defRPr>
      </a:lvl8pPr>
      <a:lvl9pPr marL="3829050" indent="-171450" algn="l" rtl="0" eaLnBrk="0" fontAlgn="base" hangingPunct="0">
        <a:lnSpc>
          <a:spcPct val="90000"/>
        </a:lnSpc>
        <a:spcBef>
          <a:spcPct val="30000"/>
        </a:spcBef>
        <a:spcAft>
          <a:spcPct val="0"/>
        </a:spcAft>
        <a:buSzPct val="100000"/>
        <a:buChar char="–"/>
        <a:defRPr sz="1400" b="1">
          <a:solidFill>
            <a:schemeClr val="tx1"/>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38.bin"/><Relationship Id="rId13" Type="http://schemas.openxmlformats.org/officeDocument/2006/relationships/image" Target="../media/image4.wmf"/><Relationship Id="rId3" Type="http://schemas.openxmlformats.org/officeDocument/2006/relationships/notesSlide" Target="../notesSlides/notesSlide10.xml"/><Relationship Id="rId7" Type="http://schemas.openxmlformats.org/officeDocument/2006/relationships/image" Target="../media/image3.wmf"/><Relationship Id="rId12" Type="http://schemas.openxmlformats.org/officeDocument/2006/relationships/oleObject" Target="../embeddings/oleObject42.bin"/><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oleObject" Target="../embeddings/oleObject37.bin"/><Relationship Id="rId11" Type="http://schemas.openxmlformats.org/officeDocument/2006/relationships/oleObject" Target="../embeddings/oleObject41.bin"/><Relationship Id="rId5" Type="http://schemas.openxmlformats.org/officeDocument/2006/relationships/image" Target="../media/image2.wmf"/><Relationship Id="rId10" Type="http://schemas.openxmlformats.org/officeDocument/2006/relationships/oleObject" Target="../embeddings/oleObject40.bin"/><Relationship Id="rId4" Type="http://schemas.openxmlformats.org/officeDocument/2006/relationships/oleObject" Target="../embeddings/oleObject36.bin"/><Relationship Id="rId9" Type="http://schemas.openxmlformats.org/officeDocument/2006/relationships/oleObject" Target="../embeddings/oleObject39.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45.bin"/><Relationship Id="rId3" Type="http://schemas.openxmlformats.org/officeDocument/2006/relationships/notesSlide" Target="../notesSlides/notesSlide13.xml"/><Relationship Id="rId7" Type="http://schemas.openxmlformats.org/officeDocument/2006/relationships/image" Target="../media/image2.wmf"/><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oleObject" Target="../embeddings/oleObject44.bin"/><Relationship Id="rId5" Type="http://schemas.openxmlformats.org/officeDocument/2006/relationships/image" Target="../media/image3.wmf"/><Relationship Id="rId4" Type="http://schemas.openxmlformats.org/officeDocument/2006/relationships/oleObject" Target="../embeddings/oleObject43.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4.wmf"/><Relationship Id="rId3" Type="http://schemas.openxmlformats.org/officeDocument/2006/relationships/notesSlide" Target="../notesSlides/notesSlide2.xml"/><Relationship Id="rId7" Type="http://schemas.openxmlformats.org/officeDocument/2006/relationships/image" Target="../media/image3.wmf"/><Relationship Id="rId12"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oleObject" Target="../embeddings/oleObject6.bin"/><Relationship Id="rId5" Type="http://schemas.openxmlformats.org/officeDocument/2006/relationships/image" Target="../media/image2.wmf"/><Relationship Id="rId10" Type="http://schemas.openxmlformats.org/officeDocument/2006/relationships/oleObject" Target="../embeddings/oleObject5.bin"/><Relationship Id="rId4" Type="http://schemas.openxmlformats.org/officeDocument/2006/relationships/oleObject" Target="../embeddings/oleObject1.bin"/><Relationship Id="rId9" Type="http://schemas.openxmlformats.org/officeDocument/2006/relationships/oleObject" Target="../embeddings/oleObject4.bin"/></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47.bin"/><Relationship Id="rId3" Type="http://schemas.openxmlformats.org/officeDocument/2006/relationships/notesSlide" Target="../notesSlides/notesSlide20.xml"/><Relationship Id="rId7" Type="http://schemas.openxmlformats.org/officeDocument/2006/relationships/image" Target="../media/image5.wmf"/><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2.wmf"/><Relationship Id="rId5" Type="http://schemas.openxmlformats.org/officeDocument/2006/relationships/oleObject" Target="../embeddings/oleObject46.bin"/><Relationship Id="rId4" Type="http://schemas.openxmlformats.org/officeDocument/2006/relationships/image" Target="../media/image4.wmf"/><Relationship Id="rId9" Type="http://schemas.openxmlformats.org/officeDocument/2006/relationships/oleObject" Target="../embeddings/oleObject48.bin"/></Relationships>
</file>

<file path=ppt/slides/_rels/slide21.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51.bin"/><Relationship Id="rId3" Type="http://schemas.openxmlformats.org/officeDocument/2006/relationships/notesSlide" Target="../notesSlides/notesSlide28.xml"/><Relationship Id="rId7" Type="http://schemas.openxmlformats.org/officeDocument/2006/relationships/image" Target="../media/image2.wmf"/><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oleObject" Target="../embeddings/oleObject50.bin"/><Relationship Id="rId5" Type="http://schemas.openxmlformats.org/officeDocument/2006/relationships/image" Target="../media/image3.wmf"/><Relationship Id="rId4" Type="http://schemas.openxmlformats.org/officeDocument/2006/relationships/oleObject" Target="../embeddings/oleObject49.bin"/><Relationship Id="rId9" Type="http://schemas.openxmlformats.org/officeDocument/2006/relationships/oleObject" Target="../embeddings/oleObject52.bin"/></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55.bin"/><Relationship Id="rId3" Type="http://schemas.openxmlformats.org/officeDocument/2006/relationships/notesSlide" Target="../notesSlides/notesSlide34.xml"/><Relationship Id="rId7" Type="http://schemas.openxmlformats.org/officeDocument/2006/relationships/image" Target="../media/image3.wmf"/><Relationship Id="rId12" Type="http://schemas.openxmlformats.org/officeDocument/2006/relationships/oleObject" Target="../embeddings/oleObject58.bin"/><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oleObject" Target="../embeddings/oleObject54.bin"/><Relationship Id="rId11" Type="http://schemas.openxmlformats.org/officeDocument/2006/relationships/oleObject" Target="../embeddings/oleObject57.bin"/><Relationship Id="rId5" Type="http://schemas.openxmlformats.org/officeDocument/2006/relationships/image" Target="../media/image2.wmf"/><Relationship Id="rId10" Type="http://schemas.openxmlformats.org/officeDocument/2006/relationships/oleObject" Target="../embeddings/oleObject56.bin"/><Relationship Id="rId4" Type="http://schemas.openxmlformats.org/officeDocument/2006/relationships/oleObject" Target="../embeddings/oleObject53.bin"/><Relationship Id="rId9" Type="http://schemas.openxmlformats.org/officeDocument/2006/relationships/image" Target="../media/image4.wmf"/></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10.bin"/><Relationship Id="rId13" Type="http://schemas.openxmlformats.org/officeDocument/2006/relationships/image" Target="../media/image4.wmf"/><Relationship Id="rId3" Type="http://schemas.openxmlformats.org/officeDocument/2006/relationships/notesSlide" Target="../notesSlides/notesSlide6.xml"/><Relationship Id="rId7" Type="http://schemas.openxmlformats.org/officeDocument/2006/relationships/image" Target="../media/image3.wmf"/><Relationship Id="rId12" Type="http://schemas.openxmlformats.org/officeDocument/2006/relationships/oleObject" Target="../embeddings/oleObject14.bin"/><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oleObject" Target="../embeddings/oleObject9.bin"/><Relationship Id="rId11" Type="http://schemas.openxmlformats.org/officeDocument/2006/relationships/oleObject" Target="../embeddings/oleObject13.bin"/><Relationship Id="rId5" Type="http://schemas.openxmlformats.org/officeDocument/2006/relationships/image" Target="../media/image2.wmf"/><Relationship Id="rId10" Type="http://schemas.openxmlformats.org/officeDocument/2006/relationships/oleObject" Target="../embeddings/oleObject12.bin"/><Relationship Id="rId4" Type="http://schemas.openxmlformats.org/officeDocument/2006/relationships/oleObject" Target="../embeddings/oleObject8.bin"/><Relationship Id="rId9" Type="http://schemas.openxmlformats.org/officeDocument/2006/relationships/oleObject" Target="../embeddings/oleObject11.bin"/></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17.bin"/><Relationship Id="rId13" Type="http://schemas.openxmlformats.org/officeDocument/2006/relationships/image" Target="../media/image4.wmf"/><Relationship Id="rId3" Type="http://schemas.openxmlformats.org/officeDocument/2006/relationships/notesSlide" Target="../notesSlides/notesSlide7.xml"/><Relationship Id="rId7" Type="http://schemas.openxmlformats.org/officeDocument/2006/relationships/image" Target="../media/image3.wmf"/><Relationship Id="rId12" Type="http://schemas.openxmlformats.org/officeDocument/2006/relationships/oleObject" Target="../embeddings/oleObject21.bin"/><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oleObject" Target="../embeddings/oleObject16.bin"/><Relationship Id="rId11" Type="http://schemas.openxmlformats.org/officeDocument/2006/relationships/oleObject" Target="../embeddings/oleObject20.bin"/><Relationship Id="rId5" Type="http://schemas.openxmlformats.org/officeDocument/2006/relationships/image" Target="../media/image2.wmf"/><Relationship Id="rId10" Type="http://schemas.openxmlformats.org/officeDocument/2006/relationships/oleObject" Target="../embeddings/oleObject19.bin"/><Relationship Id="rId4" Type="http://schemas.openxmlformats.org/officeDocument/2006/relationships/oleObject" Target="../embeddings/oleObject15.bin"/><Relationship Id="rId9" Type="http://schemas.openxmlformats.org/officeDocument/2006/relationships/oleObject" Target="../embeddings/oleObject18.bin"/></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24.bin"/><Relationship Id="rId13" Type="http://schemas.openxmlformats.org/officeDocument/2006/relationships/image" Target="../media/image4.wmf"/><Relationship Id="rId3" Type="http://schemas.openxmlformats.org/officeDocument/2006/relationships/notesSlide" Target="../notesSlides/notesSlide8.xml"/><Relationship Id="rId7" Type="http://schemas.openxmlformats.org/officeDocument/2006/relationships/image" Target="../media/image3.wmf"/><Relationship Id="rId12" Type="http://schemas.openxmlformats.org/officeDocument/2006/relationships/oleObject" Target="../embeddings/oleObject28.bin"/><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oleObject" Target="../embeddings/oleObject23.bin"/><Relationship Id="rId11" Type="http://schemas.openxmlformats.org/officeDocument/2006/relationships/oleObject" Target="../embeddings/oleObject27.bin"/><Relationship Id="rId5" Type="http://schemas.openxmlformats.org/officeDocument/2006/relationships/image" Target="../media/image2.wmf"/><Relationship Id="rId10" Type="http://schemas.openxmlformats.org/officeDocument/2006/relationships/oleObject" Target="../embeddings/oleObject26.bin"/><Relationship Id="rId4" Type="http://schemas.openxmlformats.org/officeDocument/2006/relationships/oleObject" Target="../embeddings/oleObject22.bin"/><Relationship Id="rId9" Type="http://schemas.openxmlformats.org/officeDocument/2006/relationships/oleObject" Target="../embeddings/oleObject25.bin"/></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31.bin"/><Relationship Id="rId13" Type="http://schemas.openxmlformats.org/officeDocument/2006/relationships/image" Target="../media/image4.wmf"/><Relationship Id="rId3" Type="http://schemas.openxmlformats.org/officeDocument/2006/relationships/notesSlide" Target="../notesSlides/notesSlide9.xml"/><Relationship Id="rId7" Type="http://schemas.openxmlformats.org/officeDocument/2006/relationships/image" Target="../media/image3.wmf"/><Relationship Id="rId12" Type="http://schemas.openxmlformats.org/officeDocument/2006/relationships/oleObject" Target="../embeddings/oleObject35.bin"/><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oleObject" Target="../embeddings/oleObject30.bin"/><Relationship Id="rId11" Type="http://schemas.openxmlformats.org/officeDocument/2006/relationships/oleObject" Target="../embeddings/oleObject34.bin"/><Relationship Id="rId5" Type="http://schemas.openxmlformats.org/officeDocument/2006/relationships/image" Target="../media/image2.wmf"/><Relationship Id="rId10" Type="http://schemas.openxmlformats.org/officeDocument/2006/relationships/oleObject" Target="../embeddings/oleObject33.bin"/><Relationship Id="rId4" Type="http://schemas.openxmlformats.org/officeDocument/2006/relationships/oleObject" Target="../embeddings/oleObject29.bin"/><Relationship Id="rId9" Type="http://schemas.openxmlformats.org/officeDocument/2006/relationships/oleObject" Target="../embeddings/oleObject3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lide Number Placeholder 3"/>
          <p:cNvSpPr>
            <a:spLocks noGrp="1"/>
          </p:cNvSpPr>
          <p:nvPr>
            <p:ph type="sldNum" sz="quarter" idx="10"/>
          </p:nvPr>
        </p:nvSpPr>
        <p:spPr>
          <a:noFill/>
        </p:spPr>
        <p:txBody>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fld id="{F910A3F9-6108-4F4E-9818-6CA1C05C4313}" type="slidenum">
              <a:rPr lang="en-US" sz="1400" smtClean="0">
                <a:solidFill>
                  <a:schemeClr val="tx2"/>
                </a:solidFill>
              </a:rPr>
              <a:pPr/>
              <a:t>1</a:t>
            </a:fld>
            <a:endParaRPr lang="en-US" sz="1400" smtClean="0">
              <a:solidFill>
                <a:schemeClr val="tx2"/>
              </a:solidFill>
            </a:endParaRPr>
          </a:p>
        </p:txBody>
      </p:sp>
      <p:sp>
        <p:nvSpPr>
          <p:cNvPr id="2051" name="Rectangle 2"/>
          <p:cNvSpPr>
            <a:spLocks noGrp="1" noChangeArrowheads="1"/>
          </p:cNvSpPr>
          <p:nvPr>
            <p:ph type="title"/>
          </p:nvPr>
        </p:nvSpPr>
        <p:spPr>
          <a:xfrm>
            <a:off x="333203" y="1256028"/>
            <a:ext cx="8571256" cy="777136"/>
          </a:xfrm>
          <a:noFill/>
        </p:spPr>
        <p:txBody>
          <a:bodyPr/>
          <a:lstStyle/>
          <a:p>
            <a:r>
              <a:rPr lang="en-US" altLang="en-US" sz="4800" dirty="0">
                <a:latin typeface="Times New Roman" panose="02020603050405020304" pitchFamily="18" charset="0"/>
              </a:rPr>
              <a:t> Networked systems &amp; protocols</a:t>
            </a:r>
            <a:endParaRPr lang="en-US" sz="6000" dirty="0" smtClean="0">
              <a:latin typeface="Times New Roman" pitchFamily="18" charset="0"/>
            </a:endParaRPr>
          </a:p>
        </p:txBody>
      </p:sp>
      <p:sp>
        <p:nvSpPr>
          <p:cNvPr id="2052" name="Rectangle 3"/>
          <p:cNvSpPr>
            <a:spLocks noGrp="1" noChangeArrowheads="1"/>
          </p:cNvSpPr>
          <p:nvPr>
            <p:ph type="body" idx="1"/>
          </p:nvPr>
        </p:nvSpPr>
        <p:spPr bwMode="auto">
          <a:xfrm>
            <a:off x="612775" y="2632075"/>
            <a:ext cx="8012113" cy="2644775"/>
          </a:xfrm>
          <a:noFill/>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algn="ctr">
              <a:lnSpc>
                <a:spcPct val="130000"/>
              </a:lnSpc>
              <a:buFontTx/>
              <a:buNone/>
            </a:pPr>
            <a:r>
              <a:rPr lang="en-US" sz="4800" dirty="0" smtClean="0"/>
              <a:t>Part 3</a:t>
            </a:r>
            <a:endParaRPr lang="en-US" sz="4800" dirty="0" smtClean="0"/>
          </a:p>
          <a:p>
            <a:pPr algn="ctr">
              <a:lnSpc>
                <a:spcPct val="130000"/>
              </a:lnSpc>
              <a:buFontTx/>
              <a:buNone/>
            </a:pPr>
            <a:r>
              <a:rPr lang="en-US" sz="4800" dirty="0" smtClean="0"/>
              <a:t>The Internet</a:t>
            </a:r>
          </a:p>
          <a:p>
            <a:pPr algn="ctr">
              <a:lnSpc>
                <a:spcPct val="130000"/>
              </a:lnSpc>
              <a:buFontTx/>
              <a:buNone/>
            </a:pPr>
            <a:endParaRPr lang="en-US" sz="4800" dirty="0" smtClean="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2"/>
          <p:cNvSpPr>
            <a:spLocks noGrp="1"/>
          </p:cNvSpPr>
          <p:nvPr>
            <p:ph type="sldNum" sz="quarter" idx="10"/>
          </p:nvPr>
        </p:nvSpPr>
        <p:spPr>
          <a:noFill/>
        </p:spPr>
        <p:txBody>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fld id="{0E223036-4DAE-42EC-B7BA-3E4EC496AEE5}" type="slidenum">
              <a:rPr lang="en-US" sz="1400" smtClean="0">
                <a:solidFill>
                  <a:schemeClr val="tx2"/>
                </a:solidFill>
              </a:rPr>
              <a:pPr/>
              <a:t>10</a:t>
            </a:fld>
            <a:endParaRPr lang="en-US" sz="1400" smtClean="0">
              <a:solidFill>
                <a:schemeClr val="tx2"/>
              </a:solidFill>
            </a:endParaRPr>
          </a:p>
        </p:txBody>
      </p:sp>
      <p:sp>
        <p:nvSpPr>
          <p:cNvPr id="12293" name="Rectangle 6"/>
          <p:cNvSpPr>
            <a:spLocks noChangeArrowheads="1"/>
          </p:cNvSpPr>
          <p:nvPr/>
        </p:nvSpPr>
        <p:spPr bwMode="auto">
          <a:xfrm>
            <a:off x="4206874" y="5853421"/>
            <a:ext cx="1163637" cy="4175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2400">
                <a:solidFill>
                  <a:schemeClr val="hlink"/>
                </a:solidFill>
              </a:rPr>
              <a:t>Router</a:t>
            </a:r>
            <a:endParaRPr lang="en-US" sz="2400">
              <a:solidFill>
                <a:srgbClr val="FC0128"/>
              </a:solidFill>
            </a:endParaRPr>
          </a:p>
        </p:txBody>
      </p:sp>
      <p:sp>
        <p:nvSpPr>
          <p:cNvPr id="12298" name="Line 11"/>
          <p:cNvSpPr>
            <a:spLocks noChangeShapeType="1"/>
          </p:cNvSpPr>
          <p:nvPr/>
        </p:nvSpPr>
        <p:spPr bwMode="auto">
          <a:xfrm flipH="1">
            <a:off x="2805238" y="2845703"/>
            <a:ext cx="378229" cy="295274"/>
          </a:xfrm>
          <a:prstGeom prst="line">
            <a:avLst/>
          </a:prstGeom>
          <a:noFill/>
          <a:ln w="25400">
            <a:solidFill>
              <a:srgbClr val="00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9" name="Line 12"/>
          <p:cNvSpPr>
            <a:spLocks noChangeShapeType="1"/>
          </p:cNvSpPr>
          <p:nvPr/>
        </p:nvSpPr>
        <p:spPr bwMode="auto">
          <a:xfrm>
            <a:off x="2711954" y="3282266"/>
            <a:ext cx="153294" cy="642034"/>
          </a:xfrm>
          <a:prstGeom prst="line">
            <a:avLst/>
          </a:prstGeom>
          <a:noFill/>
          <a:ln w="25400">
            <a:solidFill>
              <a:srgbClr val="E3BE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0" name="Line 13"/>
          <p:cNvSpPr>
            <a:spLocks noChangeShapeType="1"/>
          </p:cNvSpPr>
          <p:nvPr/>
        </p:nvSpPr>
        <p:spPr bwMode="auto">
          <a:xfrm>
            <a:off x="5984875" y="2454276"/>
            <a:ext cx="534988" cy="22224"/>
          </a:xfrm>
          <a:prstGeom prst="line">
            <a:avLst/>
          </a:prstGeom>
          <a:noFill/>
          <a:ln w="25400">
            <a:solidFill>
              <a:srgbClr val="00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1" name="Line 14"/>
          <p:cNvSpPr>
            <a:spLocks noChangeShapeType="1"/>
          </p:cNvSpPr>
          <p:nvPr/>
        </p:nvSpPr>
        <p:spPr bwMode="auto">
          <a:xfrm>
            <a:off x="3568699" y="4445001"/>
            <a:ext cx="816769" cy="330198"/>
          </a:xfrm>
          <a:prstGeom prst="line">
            <a:avLst/>
          </a:prstGeom>
          <a:noFill/>
          <a:ln w="25400">
            <a:solidFill>
              <a:srgbClr val="E3BE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3" name="Line 16"/>
          <p:cNvSpPr>
            <a:spLocks noChangeShapeType="1"/>
          </p:cNvSpPr>
          <p:nvPr/>
        </p:nvSpPr>
        <p:spPr bwMode="auto">
          <a:xfrm>
            <a:off x="6184900" y="4114800"/>
            <a:ext cx="1207854" cy="660398"/>
          </a:xfrm>
          <a:prstGeom prst="line">
            <a:avLst/>
          </a:prstGeom>
          <a:noFill/>
          <a:ln w="28575">
            <a:solidFill>
              <a:srgbClr val="FE9B0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2304" name="Group 17"/>
          <p:cNvGrpSpPr>
            <a:grpSpLocks/>
          </p:cNvGrpSpPr>
          <p:nvPr/>
        </p:nvGrpSpPr>
        <p:grpSpPr bwMode="auto">
          <a:xfrm>
            <a:off x="1149109" y="5270500"/>
            <a:ext cx="490537" cy="411162"/>
            <a:chOff x="1291" y="3145"/>
            <a:chExt cx="309" cy="259"/>
          </a:xfrm>
        </p:grpSpPr>
        <p:sp>
          <p:nvSpPr>
            <p:cNvPr id="12349" name="AutoShape 18"/>
            <p:cNvSpPr>
              <a:spLocks noChangeArrowheads="1"/>
            </p:cNvSpPr>
            <p:nvPr/>
          </p:nvSpPr>
          <p:spPr bwMode="auto">
            <a:xfrm>
              <a:off x="1291" y="3145"/>
              <a:ext cx="309" cy="259"/>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50" name="Object 19">
              <a:hlinkClick r:id="" action="ppaction://ole?verb=0"/>
            </p:cNvPr>
            <p:cNvGraphicFramePr>
              <a:graphicFrameLocks/>
            </p:cNvGraphicFramePr>
            <p:nvPr/>
          </p:nvGraphicFramePr>
          <p:xfrm>
            <a:off x="1317" y="3176"/>
            <a:ext cx="255" cy="199"/>
          </p:xfrm>
          <a:graphic>
            <a:graphicData uri="http://schemas.openxmlformats.org/presentationml/2006/ole">
              <mc:AlternateContent xmlns:mc="http://schemas.openxmlformats.org/markup-compatibility/2006">
                <mc:Choice xmlns:v="urn:schemas-microsoft-com:vml" Requires="v">
                  <p:oleObj spid="_x0000_s171185" name="Microsoft ClipArt Gallery" r:id="rId4" imgW="6080125" imgH="4716463" progId="MS_ClipArt_Gallery">
                    <p:embed/>
                  </p:oleObj>
                </mc:Choice>
                <mc:Fallback>
                  <p:oleObj name="Microsoft ClipArt Gallery" r:id="rId4" imgW="6080125" imgH="4716463"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17" y="3176"/>
                          <a:ext cx="255" cy="199"/>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2305" name="AutoShape 20"/>
          <p:cNvSpPr>
            <a:spLocks noChangeArrowheads="1"/>
          </p:cNvSpPr>
          <p:nvPr/>
        </p:nvSpPr>
        <p:spPr bwMode="auto">
          <a:xfrm>
            <a:off x="878682" y="2502803"/>
            <a:ext cx="506412" cy="390525"/>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06" name="Object 21">
            <a:hlinkClick r:id="" action="ppaction://ole?verb=0"/>
          </p:cNvPr>
          <p:cNvGraphicFramePr>
            <a:graphicFrameLocks/>
          </p:cNvGraphicFramePr>
          <p:nvPr>
            <p:extLst>
              <p:ext uri="{D42A27DB-BD31-4B8C-83A1-F6EECF244321}">
                <p14:modId xmlns:p14="http://schemas.microsoft.com/office/powerpoint/2010/main" val="3274618727"/>
              </p:ext>
            </p:extLst>
          </p:nvPr>
        </p:nvGraphicFramePr>
        <p:xfrm>
          <a:off x="961232" y="2556778"/>
          <a:ext cx="339725" cy="288925"/>
        </p:xfrm>
        <a:graphic>
          <a:graphicData uri="http://schemas.openxmlformats.org/presentationml/2006/ole">
            <mc:AlternateContent xmlns:mc="http://schemas.openxmlformats.org/markup-compatibility/2006">
              <mc:Choice xmlns:v="urn:schemas-microsoft-com:vml" Requires="v">
                <p:oleObj spid="_x0000_s171186" name="Microsoft ClipArt Gallery" r:id="rId6" imgW="6148388" imgH="5129213" progId="MS_ClipArt_Gallery">
                  <p:embed/>
                </p:oleObj>
              </mc:Choice>
              <mc:Fallback>
                <p:oleObj name="Microsoft ClipArt Gallery" r:id="rId6" imgW="6148388" imgH="5129213" progId="MS_ClipArt_Gallery">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1232" y="2556778"/>
                        <a:ext cx="339725" cy="2889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 name="Group 1"/>
          <p:cNvGrpSpPr/>
          <p:nvPr/>
        </p:nvGrpSpPr>
        <p:grpSpPr>
          <a:xfrm>
            <a:off x="7392755" y="4466896"/>
            <a:ext cx="660173" cy="559246"/>
            <a:chOff x="6836208" y="4560251"/>
            <a:chExt cx="660173" cy="559246"/>
          </a:xfrm>
        </p:grpSpPr>
        <p:sp>
          <p:nvSpPr>
            <p:cNvPr id="12307" name="AutoShape 22"/>
            <p:cNvSpPr>
              <a:spLocks noChangeArrowheads="1"/>
            </p:cNvSpPr>
            <p:nvPr/>
          </p:nvSpPr>
          <p:spPr bwMode="auto">
            <a:xfrm>
              <a:off x="6836208" y="4560251"/>
              <a:ext cx="660173" cy="559246"/>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08" name="Object 23">
              <a:hlinkClick r:id="" action="ppaction://ole?verb=0"/>
            </p:cNvPr>
            <p:cNvGraphicFramePr>
              <a:graphicFrameLocks/>
            </p:cNvGraphicFramePr>
            <p:nvPr>
              <p:extLst>
                <p:ext uri="{D42A27DB-BD31-4B8C-83A1-F6EECF244321}">
                  <p14:modId xmlns:p14="http://schemas.microsoft.com/office/powerpoint/2010/main" val="3316947317"/>
                </p:ext>
              </p:extLst>
            </p:nvPr>
          </p:nvGraphicFramePr>
          <p:xfrm>
            <a:off x="6963888" y="4699793"/>
            <a:ext cx="404812" cy="315913"/>
          </p:xfrm>
          <a:graphic>
            <a:graphicData uri="http://schemas.openxmlformats.org/presentationml/2006/ole">
              <mc:AlternateContent xmlns:mc="http://schemas.openxmlformats.org/markup-compatibility/2006">
                <mc:Choice xmlns:v="urn:schemas-microsoft-com:vml" Requires="v">
                  <p:oleObj spid="_x0000_s171187" name="Microsoft ClipArt Gallery" r:id="rId8" imgW="6080125" imgH="4716463" progId="MS_ClipArt_Gallery">
                    <p:embed/>
                  </p:oleObj>
                </mc:Choice>
                <mc:Fallback>
                  <p:oleObj name="Microsoft ClipArt Gallery" r:id="rId8" imgW="6080125" imgH="4716463"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63888" y="4699793"/>
                          <a:ext cx="404812" cy="3159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2309" name="AutoShape 24"/>
          <p:cNvSpPr>
            <a:spLocks noChangeArrowheads="1"/>
          </p:cNvSpPr>
          <p:nvPr/>
        </p:nvSpPr>
        <p:spPr bwMode="auto">
          <a:xfrm>
            <a:off x="886619" y="1923366"/>
            <a:ext cx="490538" cy="411162"/>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10" name="Object 25">
            <a:hlinkClick r:id="" action="ppaction://ole?verb=0"/>
          </p:cNvPr>
          <p:cNvGraphicFramePr>
            <a:graphicFrameLocks/>
          </p:cNvGraphicFramePr>
          <p:nvPr>
            <p:extLst>
              <p:ext uri="{D42A27DB-BD31-4B8C-83A1-F6EECF244321}">
                <p14:modId xmlns:p14="http://schemas.microsoft.com/office/powerpoint/2010/main" val="1633506627"/>
              </p:ext>
            </p:extLst>
          </p:nvPr>
        </p:nvGraphicFramePr>
        <p:xfrm>
          <a:off x="927894" y="1972578"/>
          <a:ext cx="404813" cy="315913"/>
        </p:xfrm>
        <a:graphic>
          <a:graphicData uri="http://schemas.openxmlformats.org/presentationml/2006/ole">
            <mc:AlternateContent xmlns:mc="http://schemas.openxmlformats.org/markup-compatibility/2006">
              <mc:Choice xmlns:v="urn:schemas-microsoft-com:vml" Requires="v">
                <p:oleObj spid="_x0000_s171188" name="Microsoft ClipArt Gallery" r:id="rId9" imgW="6080125" imgH="4716463" progId="MS_ClipArt_Gallery">
                  <p:embed/>
                </p:oleObj>
              </mc:Choice>
              <mc:Fallback>
                <p:oleObj name="Microsoft ClipArt Gallery" r:id="rId9" imgW="6080125" imgH="4716463"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7894" y="1972578"/>
                        <a:ext cx="404813" cy="3159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2311" name="Group 26"/>
          <p:cNvGrpSpPr>
            <a:grpSpLocks/>
          </p:cNvGrpSpPr>
          <p:nvPr/>
        </p:nvGrpSpPr>
        <p:grpSpPr bwMode="auto">
          <a:xfrm>
            <a:off x="878682" y="3087003"/>
            <a:ext cx="506412" cy="390525"/>
            <a:chOff x="773" y="1750"/>
            <a:chExt cx="319" cy="246"/>
          </a:xfrm>
        </p:grpSpPr>
        <p:sp>
          <p:nvSpPr>
            <p:cNvPr id="12347" name="AutoShape 27"/>
            <p:cNvSpPr>
              <a:spLocks noChangeArrowheads="1"/>
            </p:cNvSpPr>
            <p:nvPr/>
          </p:nvSpPr>
          <p:spPr bwMode="auto">
            <a:xfrm>
              <a:off x="773" y="1750"/>
              <a:ext cx="319" cy="246"/>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48" name="Object 28">
              <a:hlinkClick r:id="" action="ppaction://ole?verb=0"/>
            </p:cNvPr>
            <p:cNvGraphicFramePr>
              <a:graphicFrameLocks/>
            </p:cNvGraphicFramePr>
            <p:nvPr/>
          </p:nvGraphicFramePr>
          <p:xfrm>
            <a:off x="825" y="1784"/>
            <a:ext cx="214" cy="182"/>
          </p:xfrm>
          <a:graphic>
            <a:graphicData uri="http://schemas.openxmlformats.org/presentationml/2006/ole">
              <mc:AlternateContent xmlns:mc="http://schemas.openxmlformats.org/markup-compatibility/2006">
                <mc:Choice xmlns:v="urn:schemas-microsoft-com:vml" Requires="v">
                  <p:oleObj spid="_x0000_s171189" name="Microsoft ClipArt Gallery" r:id="rId10" imgW="6148388" imgH="5129213" progId="MS_ClipArt_Gallery">
                    <p:embed/>
                  </p:oleObj>
                </mc:Choice>
                <mc:Fallback>
                  <p:oleObj name="Microsoft ClipArt Gallery" r:id="rId10" imgW="6148388" imgH="5129213" progId="MS_ClipArt_Gallery">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5" y="1784"/>
                          <a:ext cx="214" cy="18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2312" name="Line 29"/>
          <p:cNvSpPr>
            <a:spLocks noChangeShapeType="1"/>
          </p:cNvSpPr>
          <p:nvPr/>
        </p:nvSpPr>
        <p:spPr bwMode="auto">
          <a:xfrm>
            <a:off x="1943099" y="2489199"/>
            <a:ext cx="670217" cy="651778"/>
          </a:xfrm>
          <a:prstGeom prst="line">
            <a:avLst/>
          </a:prstGeom>
          <a:noFill/>
          <a:ln w="28575">
            <a:solidFill>
              <a:srgbClr val="FC01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13" name="Line 30"/>
          <p:cNvSpPr>
            <a:spLocks noChangeShapeType="1"/>
          </p:cNvSpPr>
          <p:nvPr/>
        </p:nvSpPr>
        <p:spPr bwMode="auto">
          <a:xfrm flipV="1">
            <a:off x="1680920" y="4775197"/>
            <a:ext cx="949325" cy="837632"/>
          </a:xfrm>
          <a:prstGeom prst="line">
            <a:avLst/>
          </a:prstGeom>
          <a:noFill/>
          <a:ln w="28575">
            <a:solidFill>
              <a:srgbClr val="E3BE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2322" name="Group 43"/>
          <p:cNvGrpSpPr>
            <a:grpSpLocks/>
          </p:cNvGrpSpPr>
          <p:nvPr/>
        </p:nvGrpSpPr>
        <p:grpSpPr bwMode="auto">
          <a:xfrm>
            <a:off x="8044991" y="2614216"/>
            <a:ext cx="506412" cy="390525"/>
            <a:chOff x="4669" y="1342"/>
            <a:chExt cx="319" cy="246"/>
          </a:xfrm>
        </p:grpSpPr>
        <p:sp>
          <p:nvSpPr>
            <p:cNvPr id="12345" name="AutoShape 44"/>
            <p:cNvSpPr>
              <a:spLocks noChangeArrowheads="1"/>
            </p:cNvSpPr>
            <p:nvPr/>
          </p:nvSpPr>
          <p:spPr bwMode="auto">
            <a:xfrm>
              <a:off x="4669" y="1342"/>
              <a:ext cx="319" cy="246"/>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46" name="Object 45">
              <a:hlinkClick r:id="" action="ppaction://ole?verb=0"/>
            </p:cNvPr>
            <p:cNvGraphicFramePr>
              <a:graphicFrameLocks/>
            </p:cNvGraphicFramePr>
            <p:nvPr/>
          </p:nvGraphicFramePr>
          <p:xfrm>
            <a:off x="4721" y="1376"/>
            <a:ext cx="214" cy="182"/>
          </p:xfrm>
          <a:graphic>
            <a:graphicData uri="http://schemas.openxmlformats.org/presentationml/2006/ole">
              <mc:AlternateContent xmlns:mc="http://schemas.openxmlformats.org/markup-compatibility/2006">
                <mc:Choice xmlns:v="urn:schemas-microsoft-com:vml" Requires="v">
                  <p:oleObj spid="_x0000_s171190" name="Microsoft ClipArt Gallery" r:id="rId11" imgW="6148388" imgH="5129213" progId="MS_ClipArt_Gallery">
                    <p:embed/>
                  </p:oleObj>
                </mc:Choice>
                <mc:Fallback>
                  <p:oleObj name="Microsoft ClipArt Gallery" r:id="rId11" imgW="6148388" imgH="5129213" progId="MS_ClipArt_Gallery">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21" y="1376"/>
                          <a:ext cx="214" cy="18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12323" name="Group 46"/>
          <p:cNvGrpSpPr>
            <a:grpSpLocks/>
          </p:cNvGrpSpPr>
          <p:nvPr/>
        </p:nvGrpSpPr>
        <p:grpSpPr bwMode="auto">
          <a:xfrm>
            <a:off x="8052928" y="1458119"/>
            <a:ext cx="490538" cy="411162"/>
            <a:chOff x="4674" y="977"/>
            <a:chExt cx="309" cy="259"/>
          </a:xfrm>
        </p:grpSpPr>
        <p:sp>
          <p:nvSpPr>
            <p:cNvPr id="12343" name="AutoShape 47"/>
            <p:cNvSpPr>
              <a:spLocks noChangeArrowheads="1"/>
            </p:cNvSpPr>
            <p:nvPr/>
          </p:nvSpPr>
          <p:spPr bwMode="auto">
            <a:xfrm>
              <a:off x="4674" y="977"/>
              <a:ext cx="309" cy="259"/>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44" name="Object 48">
              <a:hlinkClick r:id="" action="ppaction://ole?verb=0"/>
            </p:cNvPr>
            <p:cNvGraphicFramePr>
              <a:graphicFrameLocks/>
            </p:cNvGraphicFramePr>
            <p:nvPr/>
          </p:nvGraphicFramePr>
          <p:xfrm>
            <a:off x="4700" y="1008"/>
            <a:ext cx="255" cy="199"/>
          </p:xfrm>
          <a:graphic>
            <a:graphicData uri="http://schemas.openxmlformats.org/presentationml/2006/ole">
              <mc:AlternateContent xmlns:mc="http://schemas.openxmlformats.org/markup-compatibility/2006">
                <mc:Choice xmlns:v="urn:schemas-microsoft-com:vml" Requires="v">
                  <p:oleObj spid="_x0000_s171191" name="Microsoft ClipArt Gallery" r:id="rId12" imgW="6080125" imgH="4716463" progId="MS_ClipArt_Gallery">
                    <p:embed/>
                  </p:oleObj>
                </mc:Choice>
                <mc:Fallback>
                  <p:oleObj name="Microsoft ClipArt Gallery" r:id="rId12" imgW="6080125" imgH="4716463"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00" y="1008"/>
                          <a:ext cx="255" cy="199"/>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2328" name="Oval 53"/>
          <p:cNvSpPr>
            <a:spLocks noChangeArrowheads="1"/>
          </p:cNvSpPr>
          <p:nvPr/>
        </p:nvSpPr>
        <p:spPr bwMode="auto">
          <a:xfrm rot="-420000">
            <a:off x="3168650" y="2128838"/>
            <a:ext cx="2836863" cy="1101725"/>
          </a:xfrm>
          <a:prstGeom prst="ellipse">
            <a:avLst/>
          </a:prstGeom>
          <a:solidFill>
            <a:schemeClr val="hlink"/>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2329" name="Oval 54"/>
          <p:cNvSpPr>
            <a:spLocks noChangeArrowheads="1"/>
          </p:cNvSpPr>
          <p:nvPr/>
        </p:nvSpPr>
        <p:spPr bwMode="auto">
          <a:xfrm rot="7941919">
            <a:off x="2371613" y="3835662"/>
            <a:ext cx="1580345" cy="889000"/>
          </a:xfrm>
          <a:prstGeom prst="ellipse">
            <a:avLst/>
          </a:prstGeom>
          <a:solidFill>
            <a:srgbClr val="D49FF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2330" name="Oval 55"/>
          <p:cNvSpPr>
            <a:spLocks noChangeArrowheads="1"/>
          </p:cNvSpPr>
          <p:nvPr/>
        </p:nvSpPr>
        <p:spPr bwMode="auto">
          <a:xfrm rot="19740000">
            <a:off x="5215117" y="3883932"/>
            <a:ext cx="1879600" cy="774700"/>
          </a:xfrm>
          <a:prstGeom prst="ellipse">
            <a:avLst/>
          </a:prstGeom>
          <a:solidFill>
            <a:srgbClr val="FE9B03"/>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2331" name="Line 56"/>
          <p:cNvSpPr>
            <a:spLocks noChangeShapeType="1"/>
          </p:cNvSpPr>
          <p:nvPr/>
        </p:nvSpPr>
        <p:spPr bwMode="auto">
          <a:xfrm flipH="1">
            <a:off x="6560848" y="2614216"/>
            <a:ext cx="105938" cy="1116139"/>
          </a:xfrm>
          <a:prstGeom prst="line">
            <a:avLst/>
          </a:prstGeom>
          <a:noFill/>
          <a:ln w="28575">
            <a:solidFill>
              <a:srgbClr val="FE9B0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32" name="Line 57"/>
          <p:cNvSpPr>
            <a:spLocks noChangeShapeType="1"/>
          </p:cNvSpPr>
          <p:nvPr/>
        </p:nvSpPr>
        <p:spPr bwMode="auto">
          <a:xfrm flipV="1">
            <a:off x="4667929" y="4606437"/>
            <a:ext cx="655993" cy="185121"/>
          </a:xfrm>
          <a:prstGeom prst="line">
            <a:avLst/>
          </a:prstGeom>
          <a:noFill/>
          <a:ln w="28575">
            <a:solidFill>
              <a:srgbClr val="FE9B0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2337" name="Picture 63"/>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516941" y="3105690"/>
            <a:ext cx="403225" cy="25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38" name="Picture 64"/>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811586" y="5921683"/>
            <a:ext cx="403225" cy="25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39" name="Picture 65"/>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519149" y="2384424"/>
            <a:ext cx="403225" cy="25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40" name="Picture 66"/>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385468" y="4730750"/>
            <a:ext cx="403225" cy="25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 name="Oval 55"/>
          <p:cNvSpPr>
            <a:spLocks noChangeArrowheads="1"/>
          </p:cNvSpPr>
          <p:nvPr/>
        </p:nvSpPr>
        <p:spPr bwMode="auto">
          <a:xfrm rot="16200000">
            <a:off x="6725445" y="1967677"/>
            <a:ext cx="1555037" cy="557451"/>
          </a:xfrm>
          <a:prstGeom prst="ellipse">
            <a:avLst/>
          </a:prstGeom>
          <a:solidFill>
            <a:schemeClr val="accent4">
              <a:lumMod val="40000"/>
              <a:lumOff val="60000"/>
            </a:schemeClr>
          </a:solidFill>
          <a:ln w="12700">
            <a:solidFill>
              <a:schemeClr val="tx1"/>
            </a:solidFill>
            <a:round/>
            <a:headEnd/>
            <a:tailEnd/>
          </a:ln>
          <a:effectLst/>
          <a:extLst/>
        </p:spPr>
        <p:txBody>
          <a:bodyPr wrap="none" anchor="ctr"/>
          <a:lstStyle/>
          <a:p>
            <a:endParaRPr lang="nl-BE"/>
          </a:p>
        </p:txBody>
      </p:sp>
      <p:sp>
        <p:nvSpPr>
          <p:cNvPr id="65" name="Oval 55"/>
          <p:cNvSpPr>
            <a:spLocks noChangeArrowheads="1"/>
          </p:cNvSpPr>
          <p:nvPr/>
        </p:nvSpPr>
        <p:spPr bwMode="auto">
          <a:xfrm rot="16200000">
            <a:off x="1121130" y="2335490"/>
            <a:ext cx="1555037" cy="557451"/>
          </a:xfrm>
          <a:prstGeom prst="ellipse">
            <a:avLst/>
          </a:prstGeom>
          <a:solidFill>
            <a:srgbClr val="FF0000"/>
          </a:solidFill>
          <a:ln w="12700">
            <a:solidFill>
              <a:schemeClr val="tx1"/>
            </a:solidFill>
            <a:round/>
            <a:headEnd/>
            <a:tailEnd/>
          </a:ln>
          <a:effectLst/>
          <a:extLst/>
        </p:spPr>
        <p:txBody>
          <a:bodyPr wrap="none" anchor="ctr"/>
          <a:lstStyle/>
          <a:p>
            <a:endParaRPr lang="nl-BE"/>
          </a:p>
        </p:txBody>
      </p:sp>
      <p:cxnSp>
        <p:nvCxnSpPr>
          <p:cNvPr id="4" name="Straight Connector 3"/>
          <p:cNvCxnSpPr>
            <a:stCxn id="12309" idx="3"/>
            <a:endCxn id="65" idx="7"/>
          </p:cNvCxnSpPr>
          <p:nvPr/>
        </p:nvCxnSpPr>
        <p:spPr bwMode="auto">
          <a:xfrm flipV="1">
            <a:off x="1377157" y="2064427"/>
            <a:ext cx="324403" cy="64520"/>
          </a:xfrm>
          <a:prstGeom prst="line">
            <a:avLst/>
          </a:prstGeom>
          <a:solidFill>
            <a:schemeClr val="tx2"/>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Straight Connector 5"/>
          <p:cNvCxnSpPr>
            <a:stCxn id="12305" idx="3"/>
            <a:endCxn id="65" idx="0"/>
          </p:cNvCxnSpPr>
          <p:nvPr/>
        </p:nvCxnSpPr>
        <p:spPr bwMode="auto">
          <a:xfrm flipV="1">
            <a:off x="1385094" y="2614215"/>
            <a:ext cx="234829" cy="83851"/>
          </a:xfrm>
          <a:prstGeom prst="line">
            <a:avLst/>
          </a:prstGeom>
          <a:solidFill>
            <a:schemeClr val="tx2"/>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p:cNvCxnSpPr>
            <a:stCxn id="65" idx="1"/>
            <a:endCxn id="12347" idx="3"/>
          </p:cNvCxnSpPr>
          <p:nvPr/>
        </p:nvCxnSpPr>
        <p:spPr bwMode="auto">
          <a:xfrm flipH="1">
            <a:off x="1385094" y="3164004"/>
            <a:ext cx="316466" cy="118262"/>
          </a:xfrm>
          <a:prstGeom prst="line">
            <a:avLst/>
          </a:prstGeom>
          <a:solidFill>
            <a:schemeClr val="tx2"/>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p:cNvCxnSpPr>
            <a:stCxn id="12339" idx="3"/>
            <a:endCxn id="63" idx="0"/>
          </p:cNvCxnSpPr>
          <p:nvPr/>
        </p:nvCxnSpPr>
        <p:spPr bwMode="auto">
          <a:xfrm flipV="1">
            <a:off x="6922374" y="2246402"/>
            <a:ext cx="301864" cy="265022"/>
          </a:xfrm>
          <a:prstGeom prst="line">
            <a:avLst/>
          </a:prstGeom>
          <a:solidFill>
            <a:schemeClr val="tx2"/>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p:cNvCxnSpPr>
            <a:stCxn id="63" idx="5"/>
            <a:endCxn id="12343" idx="1"/>
          </p:cNvCxnSpPr>
          <p:nvPr/>
        </p:nvCxnSpPr>
        <p:spPr bwMode="auto">
          <a:xfrm flipV="1">
            <a:off x="7700052" y="1663700"/>
            <a:ext cx="352876" cy="32914"/>
          </a:xfrm>
          <a:prstGeom prst="line">
            <a:avLst/>
          </a:prstGeom>
          <a:solidFill>
            <a:schemeClr val="tx2"/>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Connector 13"/>
          <p:cNvCxnSpPr>
            <a:stCxn id="63" idx="3"/>
            <a:endCxn id="12345" idx="1"/>
          </p:cNvCxnSpPr>
          <p:nvPr/>
        </p:nvCxnSpPr>
        <p:spPr bwMode="auto">
          <a:xfrm>
            <a:off x="7700052" y="2796191"/>
            <a:ext cx="344939" cy="13288"/>
          </a:xfrm>
          <a:prstGeom prst="line">
            <a:avLst/>
          </a:prstGeom>
          <a:solidFill>
            <a:schemeClr val="tx2"/>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TextBox 17"/>
          <p:cNvSpPr txBox="1"/>
          <p:nvPr/>
        </p:nvSpPr>
        <p:spPr>
          <a:xfrm>
            <a:off x="280139" y="1922175"/>
            <a:ext cx="612668" cy="424732"/>
          </a:xfrm>
          <a:prstGeom prst="rect">
            <a:avLst/>
          </a:prstGeom>
          <a:noFill/>
        </p:spPr>
        <p:txBody>
          <a:bodyPr wrap="none" rtlCol="0">
            <a:spAutoFit/>
          </a:bodyPr>
          <a:lstStyle/>
          <a:p>
            <a:r>
              <a:rPr lang="en-US" sz="2400" dirty="0" smtClean="0">
                <a:solidFill>
                  <a:srgbClr val="FFFF00"/>
                </a:solidFill>
              </a:rPr>
              <a:t>1.5</a:t>
            </a:r>
            <a:endParaRPr lang="en-US" sz="2400" dirty="0">
              <a:solidFill>
                <a:srgbClr val="FFFF00"/>
              </a:solidFill>
            </a:endParaRPr>
          </a:p>
        </p:txBody>
      </p:sp>
      <p:sp>
        <p:nvSpPr>
          <p:cNvPr id="82" name="TextBox 81"/>
          <p:cNvSpPr txBox="1"/>
          <p:nvPr/>
        </p:nvSpPr>
        <p:spPr>
          <a:xfrm>
            <a:off x="280139" y="2589278"/>
            <a:ext cx="612668" cy="424732"/>
          </a:xfrm>
          <a:prstGeom prst="rect">
            <a:avLst/>
          </a:prstGeom>
          <a:noFill/>
        </p:spPr>
        <p:txBody>
          <a:bodyPr wrap="none" rtlCol="0">
            <a:spAutoFit/>
          </a:bodyPr>
          <a:lstStyle/>
          <a:p>
            <a:r>
              <a:rPr lang="en-US" sz="2400" dirty="0" smtClean="0">
                <a:solidFill>
                  <a:srgbClr val="FFFF00"/>
                </a:solidFill>
              </a:rPr>
              <a:t>1.6</a:t>
            </a:r>
            <a:endParaRPr lang="en-US" sz="2400" dirty="0">
              <a:solidFill>
                <a:srgbClr val="FFFF00"/>
              </a:solidFill>
            </a:endParaRPr>
          </a:p>
        </p:txBody>
      </p:sp>
      <p:sp>
        <p:nvSpPr>
          <p:cNvPr id="83" name="TextBox 82"/>
          <p:cNvSpPr txBox="1"/>
          <p:nvPr/>
        </p:nvSpPr>
        <p:spPr>
          <a:xfrm>
            <a:off x="280139" y="3140977"/>
            <a:ext cx="612668" cy="424732"/>
          </a:xfrm>
          <a:prstGeom prst="rect">
            <a:avLst/>
          </a:prstGeom>
          <a:noFill/>
        </p:spPr>
        <p:txBody>
          <a:bodyPr wrap="none" rtlCol="0">
            <a:spAutoFit/>
          </a:bodyPr>
          <a:lstStyle/>
          <a:p>
            <a:r>
              <a:rPr lang="en-US" sz="2400" dirty="0" smtClean="0">
                <a:solidFill>
                  <a:srgbClr val="FFFF00"/>
                </a:solidFill>
              </a:rPr>
              <a:t>1.7</a:t>
            </a:r>
            <a:endParaRPr lang="en-US" sz="2400" dirty="0">
              <a:solidFill>
                <a:srgbClr val="FFFF00"/>
              </a:solidFill>
            </a:endParaRPr>
          </a:p>
        </p:txBody>
      </p:sp>
      <p:sp>
        <p:nvSpPr>
          <p:cNvPr id="93" name="TextBox 92"/>
          <p:cNvSpPr txBox="1"/>
          <p:nvPr/>
        </p:nvSpPr>
        <p:spPr>
          <a:xfrm>
            <a:off x="1712229" y="2385970"/>
            <a:ext cx="356188" cy="424732"/>
          </a:xfrm>
          <a:prstGeom prst="rect">
            <a:avLst/>
          </a:prstGeom>
          <a:noFill/>
        </p:spPr>
        <p:txBody>
          <a:bodyPr wrap="none" rtlCol="0">
            <a:spAutoFit/>
          </a:bodyPr>
          <a:lstStyle/>
          <a:p>
            <a:r>
              <a:rPr lang="en-US" sz="2400" dirty="0" smtClean="0">
                <a:solidFill>
                  <a:srgbClr val="FFFF00"/>
                </a:solidFill>
              </a:rPr>
              <a:t>1</a:t>
            </a:r>
            <a:endParaRPr lang="en-US" sz="2400" dirty="0">
              <a:solidFill>
                <a:srgbClr val="FFFF00"/>
              </a:solidFill>
            </a:endParaRPr>
          </a:p>
        </p:txBody>
      </p:sp>
      <p:sp>
        <p:nvSpPr>
          <p:cNvPr id="96" name="TextBox 95"/>
          <p:cNvSpPr txBox="1"/>
          <p:nvPr/>
        </p:nvSpPr>
        <p:spPr>
          <a:xfrm>
            <a:off x="2930050" y="4112527"/>
            <a:ext cx="356188" cy="424732"/>
          </a:xfrm>
          <a:prstGeom prst="rect">
            <a:avLst/>
          </a:prstGeom>
          <a:noFill/>
        </p:spPr>
        <p:txBody>
          <a:bodyPr wrap="none" rtlCol="0">
            <a:spAutoFit/>
          </a:bodyPr>
          <a:lstStyle/>
          <a:p>
            <a:r>
              <a:rPr lang="en-US" sz="2400" dirty="0">
                <a:solidFill>
                  <a:srgbClr val="FFFF00"/>
                </a:solidFill>
              </a:rPr>
              <a:t>2</a:t>
            </a:r>
          </a:p>
        </p:txBody>
      </p:sp>
      <p:sp>
        <p:nvSpPr>
          <p:cNvPr id="97" name="TextBox 96"/>
          <p:cNvSpPr txBox="1"/>
          <p:nvPr/>
        </p:nvSpPr>
        <p:spPr>
          <a:xfrm>
            <a:off x="7330398" y="2059318"/>
            <a:ext cx="356188" cy="424732"/>
          </a:xfrm>
          <a:prstGeom prst="rect">
            <a:avLst/>
          </a:prstGeom>
          <a:noFill/>
        </p:spPr>
        <p:txBody>
          <a:bodyPr wrap="none" rtlCol="0">
            <a:spAutoFit/>
          </a:bodyPr>
          <a:lstStyle/>
          <a:p>
            <a:r>
              <a:rPr lang="en-US" sz="2400" dirty="0">
                <a:solidFill>
                  <a:srgbClr val="FFFF00"/>
                </a:solidFill>
              </a:rPr>
              <a:t>4</a:t>
            </a:r>
          </a:p>
        </p:txBody>
      </p:sp>
      <p:sp>
        <p:nvSpPr>
          <p:cNvPr id="98" name="TextBox 97"/>
          <p:cNvSpPr txBox="1"/>
          <p:nvPr/>
        </p:nvSpPr>
        <p:spPr>
          <a:xfrm>
            <a:off x="4476720" y="2443774"/>
            <a:ext cx="356188" cy="424732"/>
          </a:xfrm>
          <a:prstGeom prst="rect">
            <a:avLst/>
          </a:prstGeom>
          <a:noFill/>
        </p:spPr>
        <p:txBody>
          <a:bodyPr wrap="none" rtlCol="0">
            <a:spAutoFit/>
          </a:bodyPr>
          <a:lstStyle/>
          <a:p>
            <a:r>
              <a:rPr lang="en-US" sz="2400" dirty="0" smtClean="0">
                <a:solidFill>
                  <a:srgbClr val="FFFF00"/>
                </a:solidFill>
              </a:rPr>
              <a:t>3</a:t>
            </a:r>
            <a:endParaRPr lang="en-US" sz="2400" dirty="0">
              <a:solidFill>
                <a:srgbClr val="FFFF00"/>
              </a:solidFill>
            </a:endParaRPr>
          </a:p>
        </p:txBody>
      </p:sp>
      <p:sp>
        <p:nvSpPr>
          <p:cNvPr id="99" name="TextBox 98"/>
          <p:cNvSpPr txBox="1"/>
          <p:nvPr/>
        </p:nvSpPr>
        <p:spPr>
          <a:xfrm>
            <a:off x="5883980" y="4060160"/>
            <a:ext cx="356188" cy="424732"/>
          </a:xfrm>
          <a:prstGeom prst="rect">
            <a:avLst/>
          </a:prstGeom>
          <a:noFill/>
        </p:spPr>
        <p:txBody>
          <a:bodyPr wrap="none" rtlCol="0">
            <a:spAutoFit/>
          </a:bodyPr>
          <a:lstStyle/>
          <a:p>
            <a:r>
              <a:rPr lang="en-US" sz="2400" dirty="0" smtClean="0">
                <a:solidFill>
                  <a:srgbClr val="FFFF00"/>
                </a:solidFill>
              </a:rPr>
              <a:t>5</a:t>
            </a:r>
            <a:endParaRPr lang="en-US" sz="2400" dirty="0">
              <a:solidFill>
                <a:srgbClr val="FFFF00"/>
              </a:solidFill>
            </a:endParaRPr>
          </a:p>
        </p:txBody>
      </p:sp>
      <p:sp>
        <p:nvSpPr>
          <p:cNvPr id="104" name="TextBox 103"/>
          <p:cNvSpPr txBox="1"/>
          <p:nvPr/>
        </p:nvSpPr>
        <p:spPr>
          <a:xfrm>
            <a:off x="1994564" y="3219804"/>
            <a:ext cx="612668" cy="424732"/>
          </a:xfrm>
          <a:prstGeom prst="rect">
            <a:avLst/>
          </a:prstGeom>
          <a:noFill/>
        </p:spPr>
        <p:txBody>
          <a:bodyPr wrap="none" rtlCol="0">
            <a:spAutoFit/>
          </a:bodyPr>
          <a:lstStyle/>
          <a:p>
            <a:r>
              <a:rPr lang="en-US" sz="2400" dirty="0" smtClean="0">
                <a:solidFill>
                  <a:srgbClr val="FFFF00"/>
                </a:solidFill>
              </a:rPr>
              <a:t>1.1</a:t>
            </a:r>
            <a:endParaRPr lang="en-US" sz="2400" dirty="0">
              <a:solidFill>
                <a:srgbClr val="FFFF00"/>
              </a:solidFill>
            </a:endParaRPr>
          </a:p>
        </p:txBody>
      </p:sp>
      <p:sp>
        <p:nvSpPr>
          <p:cNvPr id="105" name="TextBox 104"/>
          <p:cNvSpPr txBox="1"/>
          <p:nvPr/>
        </p:nvSpPr>
        <p:spPr>
          <a:xfrm>
            <a:off x="6722552" y="2516405"/>
            <a:ext cx="612668" cy="424732"/>
          </a:xfrm>
          <a:prstGeom prst="rect">
            <a:avLst/>
          </a:prstGeom>
          <a:noFill/>
        </p:spPr>
        <p:txBody>
          <a:bodyPr wrap="none" rtlCol="0">
            <a:spAutoFit/>
          </a:bodyPr>
          <a:lstStyle/>
          <a:p>
            <a:r>
              <a:rPr lang="en-US" sz="2400" dirty="0">
                <a:solidFill>
                  <a:srgbClr val="FFFF00"/>
                </a:solidFill>
              </a:rPr>
              <a:t>4</a:t>
            </a:r>
            <a:r>
              <a:rPr lang="en-US" sz="2400" dirty="0" smtClean="0">
                <a:solidFill>
                  <a:srgbClr val="FFFF00"/>
                </a:solidFill>
              </a:rPr>
              <a:t>.1</a:t>
            </a:r>
            <a:endParaRPr lang="en-US" sz="2400" dirty="0">
              <a:solidFill>
                <a:srgbClr val="FFFF00"/>
              </a:solidFill>
            </a:endParaRPr>
          </a:p>
        </p:txBody>
      </p:sp>
      <p:sp>
        <p:nvSpPr>
          <p:cNvPr id="106" name="TextBox 105"/>
          <p:cNvSpPr txBox="1"/>
          <p:nvPr/>
        </p:nvSpPr>
        <p:spPr>
          <a:xfrm>
            <a:off x="7987581" y="2227219"/>
            <a:ext cx="612668" cy="424732"/>
          </a:xfrm>
          <a:prstGeom prst="rect">
            <a:avLst/>
          </a:prstGeom>
          <a:noFill/>
        </p:spPr>
        <p:txBody>
          <a:bodyPr wrap="none" rtlCol="0">
            <a:spAutoFit/>
          </a:bodyPr>
          <a:lstStyle/>
          <a:p>
            <a:r>
              <a:rPr lang="en-US" sz="2400" dirty="0">
                <a:solidFill>
                  <a:srgbClr val="FFFF00"/>
                </a:solidFill>
              </a:rPr>
              <a:t>4</a:t>
            </a:r>
            <a:r>
              <a:rPr lang="en-US" sz="2400" dirty="0" smtClean="0">
                <a:solidFill>
                  <a:srgbClr val="FFFF00"/>
                </a:solidFill>
              </a:rPr>
              <a:t>.5</a:t>
            </a:r>
            <a:endParaRPr lang="en-US" sz="2400" dirty="0">
              <a:solidFill>
                <a:srgbClr val="FFFF00"/>
              </a:solidFill>
            </a:endParaRPr>
          </a:p>
        </p:txBody>
      </p:sp>
      <p:sp>
        <p:nvSpPr>
          <p:cNvPr id="107" name="TextBox 106"/>
          <p:cNvSpPr txBox="1"/>
          <p:nvPr/>
        </p:nvSpPr>
        <p:spPr>
          <a:xfrm>
            <a:off x="7944292" y="1082599"/>
            <a:ext cx="612668" cy="424732"/>
          </a:xfrm>
          <a:prstGeom prst="rect">
            <a:avLst/>
          </a:prstGeom>
          <a:noFill/>
        </p:spPr>
        <p:txBody>
          <a:bodyPr wrap="none" rtlCol="0">
            <a:spAutoFit/>
          </a:bodyPr>
          <a:lstStyle/>
          <a:p>
            <a:r>
              <a:rPr lang="en-US" sz="2400" dirty="0">
                <a:solidFill>
                  <a:srgbClr val="FFFF00"/>
                </a:solidFill>
              </a:rPr>
              <a:t>4</a:t>
            </a:r>
            <a:r>
              <a:rPr lang="en-US" sz="2400" dirty="0" smtClean="0">
                <a:solidFill>
                  <a:srgbClr val="FFFF00"/>
                </a:solidFill>
              </a:rPr>
              <a:t>.3</a:t>
            </a:r>
            <a:endParaRPr lang="en-US" sz="2400" dirty="0">
              <a:solidFill>
                <a:srgbClr val="FFFF00"/>
              </a:solidFill>
            </a:endParaRPr>
          </a:p>
        </p:txBody>
      </p:sp>
      <p:sp>
        <p:nvSpPr>
          <p:cNvPr id="108" name="TextBox 107"/>
          <p:cNvSpPr txBox="1"/>
          <p:nvPr/>
        </p:nvSpPr>
        <p:spPr>
          <a:xfrm>
            <a:off x="6081179" y="2630992"/>
            <a:ext cx="612668" cy="424732"/>
          </a:xfrm>
          <a:prstGeom prst="rect">
            <a:avLst/>
          </a:prstGeom>
          <a:noFill/>
        </p:spPr>
        <p:txBody>
          <a:bodyPr wrap="none" rtlCol="0">
            <a:spAutoFit/>
          </a:bodyPr>
          <a:lstStyle/>
          <a:p>
            <a:r>
              <a:rPr lang="en-US" sz="2400" dirty="0" smtClean="0">
                <a:solidFill>
                  <a:srgbClr val="FFFF00"/>
                </a:solidFill>
              </a:rPr>
              <a:t>5.1</a:t>
            </a:r>
            <a:endParaRPr lang="en-US" sz="2400" dirty="0">
              <a:solidFill>
                <a:srgbClr val="FFFF00"/>
              </a:solidFill>
            </a:endParaRPr>
          </a:p>
        </p:txBody>
      </p:sp>
      <p:sp>
        <p:nvSpPr>
          <p:cNvPr id="109" name="TextBox 108"/>
          <p:cNvSpPr txBox="1"/>
          <p:nvPr/>
        </p:nvSpPr>
        <p:spPr>
          <a:xfrm>
            <a:off x="6025389" y="2040857"/>
            <a:ext cx="612668" cy="424732"/>
          </a:xfrm>
          <a:prstGeom prst="rect">
            <a:avLst/>
          </a:prstGeom>
          <a:noFill/>
        </p:spPr>
        <p:txBody>
          <a:bodyPr wrap="none" rtlCol="0">
            <a:spAutoFit/>
          </a:bodyPr>
          <a:lstStyle/>
          <a:p>
            <a:r>
              <a:rPr lang="en-US" sz="2400" dirty="0">
                <a:solidFill>
                  <a:srgbClr val="FFFF00"/>
                </a:solidFill>
              </a:rPr>
              <a:t>3</a:t>
            </a:r>
            <a:r>
              <a:rPr lang="en-US" sz="2400" dirty="0" smtClean="0">
                <a:solidFill>
                  <a:srgbClr val="FFFF00"/>
                </a:solidFill>
              </a:rPr>
              <a:t>.1</a:t>
            </a:r>
            <a:endParaRPr lang="en-US" sz="2400" dirty="0">
              <a:solidFill>
                <a:srgbClr val="FFFF00"/>
              </a:solidFill>
            </a:endParaRPr>
          </a:p>
        </p:txBody>
      </p:sp>
      <p:sp>
        <p:nvSpPr>
          <p:cNvPr id="110" name="TextBox 109"/>
          <p:cNvSpPr txBox="1"/>
          <p:nvPr/>
        </p:nvSpPr>
        <p:spPr>
          <a:xfrm>
            <a:off x="2502334" y="2574248"/>
            <a:ext cx="612668" cy="424732"/>
          </a:xfrm>
          <a:prstGeom prst="rect">
            <a:avLst/>
          </a:prstGeom>
          <a:noFill/>
        </p:spPr>
        <p:txBody>
          <a:bodyPr wrap="none" rtlCol="0">
            <a:spAutoFit/>
          </a:bodyPr>
          <a:lstStyle/>
          <a:p>
            <a:r>
              <a:rPr lang="en-US" sz="2400" dirty="0" smtClean="0">
                <a:solidFill>
                  <a:srgbClr val="FFFF00"/>
                </a:solidFill>
              </a:rPr>
              <a:t>3.2</a:t>
            </a:r>
            <a:endParaRPr lang="en-US" sz="2400" dirty="0">
              <a:solidFill>
                <a:srgbClr val="FFFF00"/>
              </a:solidFill>
            </a:endParaRPr>
          </a:p>
        </p:txBody>
      </p:sp>
      <p:sp>
        <p:nvSpPr>
          <p:cNvPr id="111" name="TextBox 110"/>
          <p:cNvSpPr txBox="1"/>
          <p:nvPr/>
        </p:nvSpPr>
        <p:spPr>
          <a:xfrm>
            <a:off x="2756329" y="3272004"/>
            <a:ext cx="612668" cy="424732"/>
          </a:xfrm>
          <a:prstGeom prst="rect">
            <a:avLst/>
          </a:prstGeom>
          <a:noFill/>
        </p:spPr>
        <p:txBody>
          <a:bodyPr wrap="none" rtlCol="0">
            <a:spAutoFit/>
          </a:bodyPr>
          <a:lstStyle/>
          <a:p>
            <a:r>
              <a:rPr lang="en-US" sz="2400" dirty="0">
                <a:solidFill>
                  <a:srgbClr val="FFFF00"/>
                </a:solidFill>
              </a:rPr>
              <a:t>2</a:t>
            </a:r>
            <a:r>
              <a:rPr lang="en-US" sz="2400" dirty="0" smtClean="0">
                <a:solidFill>
                  <a:srgbClr val="FFFF00"/>
                </a:solidFill>
              </a:rPr>
              <a:t>.1</a:t>
            </a:r>
            <a:endParaRPr lang="en-US" sz="2400" dirty="0">
              <a:solidFill>
                <a:srgbClr val="FFFF00"/>
              </a:solidFill>
            </a:endParaRPr>
          </a:p>
        </p:txBody>
      </p:sp>
      <p:sp>
        <p:nvSpPr>
          <p:cNvPr id="112" name="TextBox 111"/>
          <p:cNvSpPr txBox="1"/>
          <p:nvPr/>
        </p:nvSpPr>
        <p:spPr>
          <a:xfrm>
            <a:off x="3782330" y="4799536"/>
            <a:ext cx="612668" cy="424732"/>
          </a:xfrm>
          <a:prstGeom prst="rect">
            <a:avLst/>
          </a:prstGeom>
          <a:noFill/>
        </p:spPr>
        <p:txBody>
          <a:bodyPr wrap="none" rtlCol="0">
            <a:spAutoFit/>
          </a:bodyPr>
          <a:lstStyle/>
          <a:p>
            <a:r>
              <a:rPr lang="en-US" sz="2400" dirty="0" smtClean="0">
                <a:solidFill>
                  <a:srgbClr val="FFFF00"/>
                </a:solidFill>
              </a:rPr>
              <a:t>2.2</a:t>
            </a:r>
            <a:endParaRPr lang="en-US" sz="2400" dirty="0">
              <a:solidFill>
                <a:srgbClr val="FFFF00"/>
              </a:solidFill>
            </a:endParaRPr>
          </a:p>
        </p:txBody>
      </p:sp>
      <p:sp>
        <p:nvSpPr>
          <p:cNvPr id="113" name="TextBox 112"/>
          <p:cNvSpPr txBox="1"/>
          <p:nvPr/>
        </p:nvSpPr>
        <p:spPr>
          <a:xfrm>
            <a:off x="4715131" y="4799536"/>
            <a:ext cx="612668" cy="424732"/>
          </a:xfrm>
          <a:prstGeom prst="rect">
            <a:avLst/>
          </a:prstGeom>
          <a:noFill/>
        </p:spPr>
        <p:txBody>
          <a:bodyPr wrap="none" rtlCol="0">
            <a:spAutoFit/>
          </a:bodyPr>
          <a:lstStyle/>
          <a:p>
            <a:r>
              <a:rPr lang="en-US" sz="2400" dirty="0">
                <a:solidFill>
                  <a:srgbClr val="FFFF00"/>
                </a:solidFill>
              </a:rPr>
              <a:t>5</a:t>
            </a:r>
            <a:r>
              <a:rPr lang="en-US" sz="2400" dirty="0" smtClean="0">
                <a:solidFill>
                  <a:srgbClr val="FFFF00"/>
                </a:solidFill>
              </a:rPr>
              <a:t>.2</a:t>
            </a:r>
            <a:endParaRPr lang="en-US" sz="2400" dirty="0">
              <a:solidFill>
                <a:srgbClr val="FFFF00"/>
              </a:solidFill>
            </a:endParaRPr>
          </a:p>
        </p:txBody>
      </p:sp>
      <p:sp>
        <p:nvSpPr>
          <p:cNvPr id="114" name="TextBox 113"/>
          <p:cNvSpPr txBox="1"/>
          <p:nvPr/>
        </p:nvSpPr>
        <p:spPr>
          <a:xfrm>
            <a:off x="6766972" y="4799536"/>
            <a:ext cx="612668" cy="424732"/>
          </a:xfrm>
          <a:prstGeom prst="rect">
            <a:avLst/>
          </a:prstGeom>
          <a:noFill/>
        </p:spPr>
        <p:txBody>
          <a:bodyPr wrap="none" rtlCol="0">
            <a:spAutoFit/>
          </a:bodyPr>
          <a:lstStyle/>
          <a:p>
            <a:r>
              <a:rPr lang="en-US" sz="2400" dirty="0" smtClean="0">
                <a:solidFill>
                  <a:srgbClr val="FFFF00"/>
                </a:solidFill>
              </a:rPr>
              <a:t>5.5</a:t>
            </a:r>
            <a:endParaRPr lang="en-US" sz="2400" dirty="0">
              <a:solidFill>
                <a:srgbClr val="FFFF00"/>
              </a:solidFill>
            </a:endParaRPr>
          </a:p>
        </p:txBody>
      </p:sp>
      <p:sp>
        <p:nvSpPr>
          <p:cNvPr id="115" name="TextBox 114"/>
          <p:cNvSpPr txBox="1"/>
          <p:nvPr/>
        </p:nvSpPr>
        <p:spPr>
          <a:xfrm>
            <a:off x="1099254" y="5670171"/>
            <a:ext cx="612668" cy="424732"/>
          </a:xfrm>
          <a:prstGeom prst="rect">
            <a:avLst/>
          </a:prstGeom>
          <a:noFill/>
        </p:spPr>
        <p:txBody>
          <a:bodyPr wrap="none" rtlCol="0">
            <a:spAutoFit/>
          </a:bodyPr>
          <a:lstStyle/>
          <a:p>
            <a:r>
              <a:rPr lang="en-US" sz="2400" dirty="0" smtClean="0">
                <a:solidFill>
                  <a:srgbClr val="FFFF00"/>
                </a:solidFill>
              </a:rPr>
              <a:t>2.5</a:t>
            </a:r>
            <a:endParaRPr lang="en-US" sz="2400" dirty="0">
              <a:solidFill>
                <a:srgbClr val="FFFF00"/>
              </a:solidFill>
            </a:endParaRPr>
          </a:p>
        </p:txBody>
      </p:sp>
      <p:sp>
        <p:nvSpPr>
          <p:cNvPr id="70" name="Line 76"/>
          <p:cNvSpPr>
            <a:spLocks noChangeShapeType="1"/>
          </p:cNvSpPr>
          <p:nvPr/>
        </p:nvSpPr>
        <p:spPr bwMode="auto">
          <a:xfrm flipV="1">
            <a:off x="2743930" y="2473567"/>
            <a:ext cx="3816019" cy="2011325"/>
          </a:xfrm>
          <a:prstGeom prst="line">
            <a:avLst/>
          </a:prstGeom>
          <a:noFill/>
          <a:ln w="50800">
            <a:solidFill>
              <a:srgbClr val="FDE3BA"/>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78" name="Group 77"/>
          <p:cNvGrpSpPr/>
          <p:nvPr/>
        </p:nvGrpSpPr>
        <p:grpSpPr>
          <a:xfrm>
            <a:off x="276958" y="3777649"/>
            <a:ext cx="2451100" cy="1471139"/>
            <a:chOff x="692150" y="4330700"/>
            <a:chExt cx="2451100" cy="1471139"/>
          </a:xfrm>
        </p:grpSpPr>
        <p:sp>
          <p:nvSpPr>
            <p:cNvPr id="79" name="Rectangle 69"/>
            <p:cNvSpPr>
              <a:spLocks noChangeArrowheads="1"/>
            </p:cNvSpPr>
            <p:nvPr/>
          </p:nvSpPr>
          <p:spPr bwMode="auto">
            <a:xfrm>
              <a:off x="692150" y="4330700"/>
              <a:ext cx="2451100" cy="1420813"/>
            </a:xfrm>
            <a:prstGeom prst="rect">
              <a:avLst/>
            </a:prstGeom>
            <a:solidFill>
              <a:srgbClr val="FDE3BA"/>
            </a:solidFill>
            <a:ln w="25400">
              <a:solidFill>
                <a:srgbClr val="50009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80" name="Rectangle 74"/>
            <p:cNvSpPr>
              <a:spLocks noChangeArrowheads="1"/>
            </p:cNvSpPr>
            <p:nvPr/>
          </p:nvSpPr>
          <p:spPr bwMode="auto">
            <a:xfrm>
              <a:off x="2030237" y="4714875"/>
              <a:ext cx="1021113" cy="1086964"/>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2400" dirty="0">
                  <a:solidFill>
                    <a:srgbClr val="500093"/>
                  </a:solidFill>
                </a:rPr>
                <a:t>direct</a:t>
              </a:r>
            </a:p>
            <a:p>
              <a:pPr algn="ctr"/>
              <a:r>
                <a:rPr lang="en-US" sz="2400" dirty="0" smtClean="0">
                  <a:solidFill>
                    <a:srgbClr val="500093"/>
                  </a:solidFill>
                </a:rPr>
                <a:t>3.2</a:t>
              </a:r>
            </a:p>
            <a:p>
              <a:pPr algn="ctr"/>
              <a:r>
                <a:rPr lang="en-US" sz="2400" dirty="0" smtClean="0">
                  <a:solidFill>
                    <a:srgbClr val="500093"/>
                  </a:solidFill>
                </a:rPr>
                <a:t>5.2</a:t>
              </a:r>
              <a:endParaRPr lang="en-US" sz="2400" dirty="0">
                <a:solidFill>
                  <a:srgbClr val="500093"/>
                </a:solidFill>
              </a:endParaRPr>
            </a:p>
          </p:txBody>
        </p:sp>
        <p:sp>
          <p:nvSpPr>
            <p:cNvPr id="81" name="Rectangle 75"/>
            <p:cNvSpPr>
              <a:spLocks noChangeArrowheads="1"/>
            </p:cNvSpPr>
            <p:nvPr/>
          </p:nvSpPr>
          <p:spPr bwMode="auto">
            <a:xfrm>
              <a:off x="863377" y="4714875"/>
              <a:ext cx="867226" cy="1086964"/>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2400" dirty="0" smtClean="0">
                  <a:solidFill>
                    <a:srgbClr val="500093"/>
                  </a:solidFill>
                </a:rPr>
                <a:t>3,4,5</a:t>
              </a:r>
              <a:endParaRPr lang="en-US" sz="2400" dirty="0">
                <a:solidFill>
                  <a:srgbClr val="500093"/>
                </a:solidFill>
              </a:endParaRPr>
            </a:p>
            <a:p>
              <a:pPr algn="ctr"/>
              <a:r>
                <a:rPr lang="en-US" sz="2400" dirty="0" smtClean="0">
                  <a:solidFill>
                    <a:srgbClr val="500093"/>
                  </a:solidFill>
                </a:rPr>
                <a:t>1</a:t>
              </a:r>
            </a:p>
            <a:p>
              <a:pPr algn="ctr"/>
              <a:r>
                <a:rPr lang="en-US" sz="2400" dirty="0">
                  <a:solidFill>
                    <a:srgbClr val="500093"/>
                  </a:solidFill>
                </a:rPr>
                <a:t>2</a:t>
              </a:r>
            </a:p>
          </p:txBody>
        </p:sp>
        <p:sp>
          <p:nvSpPr>
            <p:cNvPr id="84" name="Rectangle 70"/>
            <p:cNvSpPr>
              <a:spLocks noChangeArrowheads="1"/>
            </p:cNvSpPr>
            <p:nvPr/>
          </p:nvSpPr>
          <p:spPr bwMode="auto">
            <a:xfrm>
              <a:off x="708025" y="4357688"/>
              <a:ext cx="1095375" cy="349250"/>
            </a:xfrm>
            <a:prstGeom prst="rect">
              <a:avLst/>
            </a:prstGeom>
            <a:solidFill>
              <a:srgbClr val="FDE3BA"/>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800">
                  <a:solidFill>
                    <a:srgbClr val="500093"/>
                  </a:solidFill>
                </a:rPr>
                <a:t>Dest.net</a:t>
              </a:r>
            </a:p>
          </p:txBody>
        </p:sp>
        <p:sp>
          <p:nvSpPr>
            <p:cNvPr id="85" name="Rectangle 71"/>
            <p:cNvSpPr>
              <a:spLocks noChangeArrowheads="1"/>
            </p:cNvSpPr>
            <p:nvPr/>
          </p:nvSpPr>
          <p:spPr bwMode="auto">
            <a:xfrm>
              <a:off x="2093913" y="4357688"/>
              <a:ext cx="1019175" cy="349250"/>
            </a:xfrm>
            <a:prstGeom prst="rect">
              <a:avLst/>
            </a:prstGeom>
            <a:solidFill>
              <a:srgbClr val="FDE3BA"/>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800">
                  <a:solidFill>
                    <a:srgbClr val="500093"/>
                  </a:solidFill>
                </a:rPr>
                <a:t>Forw.to</a:t>
              </a:r>
            </a:p>
          </p:txBody>
        </p:sp>
      </p:grpSp>
      <p:sp>
        <p:nvSpPr>
          <p:cNvPr id="75" name="TextBox 74"/>
          <p:cNvSpPr txBox="1"/>
          <p:nvPr/>
        </p:nvSpPr>
        <p:spPr>
          <a:xfrm>
            <a:off x="3871076" y="1068184"/>
            <a:ext cx="1593706" cy="480131"/>
          </a:xfrm>
          <a:prstGeom prst="rect">
            <a:avLst/>
          </a:prstGeom>
          <a:noFill/>
        </p:spPr>
        <p:txBody>
          <a:bodyPr wrap="none" rtlCol="0">
            <a:spAutoFit/>
          </a:bodyPr>
          <a:lstStyle/>
          <a:p>
            <a:r>
              <a:rPr lang="en-US" dirty="0"/>
              <a:t>5</a:t>
            </a:r>
            <a:r>
              <a:rPr lang="en-US" dirty="0" smtClean="0"/>
              <a:t>.5 &gt; 1.5</a:t>
            </a:r>
            <a:endParaRPr lang="en-US" dirty="0"/>
          </a:p>
        </p:txBody>
      </p:sp>
      <p:sp>
        <p:nvSpPr>
          <p:cNvPr id="77" name="Rectangle 2"/>
          <p:cNvSpPr>
            <a:spLocks noGrp="1" noChangeArrowheads="1"/>
          </p:cNvSpPr>
          <p:nvPr>
            <p:ph type="title"/>
          </p:nvPr>
        </p:nvSpPr>
        <p:spPr>
          <a:xfrm>
            <a:off x="3246286" y="203200"/>
            <a:ext cx="2657779" cy="654025"/>
          </a:xfrm>
          <a:noFill/>
        </p:spPr>
        <p:txBody>
          <a:bodyPr/>
          <a:lstStyle/>
          <a:p>
            <a:r>
              <a:rPr lang="en-US" sz="4000" dirty="0" smtClean="0"/>
              <a:t>IP Routing</a:t>
            </a:r>
          </a:p>
        </p:txBody>
      </p:sp>
    </p:spTree>
    <p:extLst>
      <p:ext uri="{BB962C8B-B14F-4D97-AF65-F5344CB8AC3E}">
        <p14:creationId xmlns:p14="http://schemas.microsoft.com/office/powerpoint/2010/main" val="1113670195"/>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3"/>
          <p:cNvSpPr>
            <a:spLocks noGrp="1"/>
          </p:cNvSpPr>
          <p:nvPr>
            <p:ph type="sldNum" sz="quarter" idx="10"/>
          </p:nvPr>
        </p:nvSpPr>
        <p:spPr>
          <a:noFill/>
        </p:spPr>
        <p:txBody>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fld id="{E21718AC-9724-48E6-A61A-3D817E35EC76}" type="slidenum">
              <a:rPr lang="en-US" sz="1400" smtClean="0">
                <a:solidFill>
                  <a:schemeClr val="tx2"/>
                </a:solidFill>
              </a:rPr>
              <a:pPr/>
              <a:t>11</a:t>
            </a:fld>
            <a:endParaRPr lang="en-US" sz="1400" smtClean="0">
              <a:solidFill>
                <a:schemeClr val="tx2"/>
              </a:solidFill>
            </a:endParaRPr>
          </a:p>
        </p:txBody>
      </p:sp>
      <p:sp>
        <p:nvSpPr>
          <p:cNvPr id="15363" name="Rectangle 2"/>
          <p:cNvSpPr>
            <a:spLocks noGrp="1" noChangeArrowheads="1"/>
          </p:cNvSpPr>
          <p:nvPr>
            <p:ph type="title"/>
          </p:nvPr>
        </p:nvSpPr>
        <p:spPr>
          <a:xfrm>
            <a:off x="1387475" y="200025"/>
            <a:ext cx="6330950" cy="647700"/>
          </a:xfrm>
        </p:spPr>
        <p:txBody>
          <a:bodyPr/>
          <a:lstStyle/>
          <a:p>
            <a:r>
              <a:rPr lang="en-US" sz="4000" smtClean="0"/>
              <a:t>Routing in large networks</a:t>
            </a:r>
          </a:p>
        </p:txBody>
      </p:sp>
      <p:sp>
        <p:nvSpPr>
          <p:cNvPr id="15364" name="Rectangle 3"/>
          <p:cNvSpPr>
            <a:spLocks noGrp="1" noChangeArrowheads="1"/>
          </p:cNvSpPr>
          <p:nvPr>
            <p:ph type="body" idx="1"/>
          </p:nvPr>
        </p:nvSpPr>
        <p:spPr bwMode="auto">
          <a:xfrm>
            <a:off x="385763" y="1260475"/>
            <a:ext cx="8504237" cy="1452563"/>
          </a:xfrm>
          <a:noFill/>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en-US" smtClean="0"/>
              <a:t>Complete routing tables impossible in large networks </a:t>
            </a:r>
          </a:p>
          <a:p>
            <a:r>
              <a:rPr lang="en-US" smtClean="0"/>
              <a:t>Hierarchical routing is the solution</a:t>
            </a:r>
          </a:p>
          <a:p>
            <a:pPr lvl="1"/>
            <a:r>
              <a:rPr lang="en-US" sz="2400" smtClean="0"/>
              <a:t>Routing table restricted to one level of hierarchy </a:t>
            </a:r>
          </a:p>
        </p:txBody>
      </p:sp>
      <p:sp>
        <p:nvSpPr>
          <p:cNvPr id="15365" name="Oval 4"/>
          <p:cNvSpPr>
            <a:spLocks noChangeArrowheads="1"/>
          </p:cNvSpPr>
          <p:nvPr/>
        </p:nvSpPr>
        <p:spPr bwMode="auto">
          <a:xfrm>
            <a:off x="708025" y="2997200"/>
            <a:ext cx="7947025" cy="3541713"/>
          </a:xfrm>
          <a:prstGeom prst="ellipse">
            <a:avLst/>
          </a:prstGeom>
          <a:solidFill>
            <a:srgbClr val="F57B49"/>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pSp>
        <p:nvGrpSpPr>
          <p:cNvPr id="15366" name="Group 5"/>
          <p:cNvGrpSpPr>
            <a:grpSpLocks/>
          </p:cNvGrpSpPr>
          <p:nvPr/>
        </p:nvGrpSpPr>
        <p:grpSpPr bwMode="auto">
          <a:xfrm>
            <a:off x="828675" y="4318000"/>
            <a:ext cx="1952625" cy="1158875"/>
            <a:chOff x="1735" y="2116"/>
            <a:chExt cx="2980" cy="1749"/>
          </a:xfrm>
        </p:grpSpPr>
        <p:sp>
          <p:nvSpPr>
            <p:cNvPr id="15489" name="Oval 6"/>
            <p:cNvSpPr>
              <a:spLocks noChangeArrowheads="1"/>
            </p:cNvSpPr>
            <p:nvPr/>
          </p:nvSpPr>
          <p:spPr bwMode="auto">
            <a:xfrm>
              <a:off x="1800" y="2215"/>
              <a:ext cx="2873" cy="1554"/>
            </a:xfrm>
            <a:prstGeom prst="ellipse">
              <a:avLst/>
            </a:prstGeom>
            <a:solidFill>
              <a:schemeClr val="tx2"/>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90" name="Oval 7"/>
            <p:cNvSpPr>
              <a:spLocks noChangeArrowheads="1"/>
            </p:cNvSpPr>
            <p:nvPr/>
          </p:nvSpPr>
          <p:spPr bwMode="auto">
            <a:xfrm>
              <a:off x="1735" y="3081"/>
              <a:ext cx="174" cy="203"/>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91" name="Oval 8"/>
            <p:cNvSpPr>
              <a:spLocks noChangeArrowheads="1"/>
            </p:cNvSpPr>
            <p:nvPr/>
          </p:nvSpPr>
          <p:spPr bwMode="auto">
            <a:xfrm>
              <a:off x="4541" y="2756"/>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92" name="Oval 9"/>
            <p:cNvSpPr>
              <a:spLocks noChangeArrowheads="1"/>
            </p:cNvSpPr>
            <p:nvPr/>
          </p:nvSpPr>
          <p:spPr bwMode="auto">
            <a:xfrm>
              <a:off x="3063" y="3048"/>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93" name="Oval 10"/>
            <p:cNvSpPr>
              <a:spLocks noChangeArrowheads="1"/>
            </p:cNvSpPr>
            <p:nvPr/>
          </p:nvSpPr>
          <p:spPr bwMode="auto">
            <a:xfrm>
              <a:off x="2436" y="2579"/>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94" name="Oval 11"/>
            <p:cNvSpPr>
              <a:spLocks noChangeArrowheads="1"/>
            </p:cNvSpPr>
            <p:nvPr/>
          </p:nvSpPr>
          <p:spPr bwMode="auto">
            <a:xfrm>
              <a:off x="2528" y="3328"/>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95" name="Oval 12"/>
            <p:cNvSpPr>
              <a:spLocks noChangeArrowheads="1"/>
            </p:cNvSpPr>
            <p:nvPr/>
          </p:nvSpPr>
          <p:spPr bwMode="auto">
            <a:xfrm>
              <a:off x="3145" y="2116"/>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96" name="Oval 13"/>
            <p:cNvSpPr>
              <a:spLocks noChangeArrowheads="1"/>
            </p:cNvSpPr>
            <p:nvPr/>
          </p:nvSpPr>
          <p:spPr bwMode="auto">
            <a:xfrm>
              <a:off x="3406" y="3661"/>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97" name="Oval 14"/>
            <p:cNvSpPr>
              <a:spLocks noChangeArrowheads="1"/>
            </p:cNvSpPr>
            <p:nvPr/>
          </p:nvSpPr>
          <p:spPr bwMode="auto">
            <a:xfrm>
              <a:off x="3678" y="2635"/>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98" name="Oval 15"/>
            <p:cNvSpPr>
              <a:spLocks noChangeArrowheads="1"/>
            </p:cNvSpPr>
            <p:nvPr/>
          </p:nvSpPr>
          <p:spPr bwMode="auto">
            <a:xfrm>
              <a:off x="3919" y="3119"/>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99" name="Oval 16"/>
            <p:cNvSpPr>
              <a:spLocks noChangeArrowheads="1"/>
            </p:cNvSpPr>
            <p:nvPr/>
          </p:nvSpPr>
          <p:spPr bwMode="auto">
            <a:xfrm>
              <a:off x="2186" y="3010"/>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500" name="Line 17"/>
            <p:cNvSpPr>
              <a:spLocks noChangeShapeType="1"/>
            </p:cNvSpPr>
            <p:nvPr/>
          </p:nvSpPr>
          <p:spPr bwMode="auto">
            <a:xfrm flipH="1">
              <a:off x="2264" y="2674"/>
              <a:ext cx="270" cy="449"/>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501" name="Line 18"/>
            <p:cNvSpPr>
              <a:spLocks noChangeShapeType="1"/>
            </p:cNvSpPr>
            <p:nvPr/>
          </p:nvSpPr>
          <p:spPr bwMode="auto">
            <a:xfrm flipV="1">
              <a:off x="1827" y="3123"/>
              <a:ext cx="452" cy="6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502" name="Line 19"/>
            <p:cNvSpPr>
              <a:spLocks noChangeShapeType="1"/>
            </p:cNvSpPr>
            <p:nvPr/>
          </p:nvSpPr>
          <p:spPr bwMode="auto">
            <a:xfrm>
              <a:off x="1842" y="3197"/>
              <a:ext cx="778" cy="221"/>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503" name="Line 20"/>
            <p:cNvSpPr>
              <a:spLocks noChangeShapeType="1"/>
            </p:cNvSpPr>
            <p:nvPr/>
          </p:nvSpPr>
          <p:spPr bwMode="auto">
            <a:xfrm flipV="1">
              <a:off x="2602" y="2198"/>
              <a:ext cx="628" cy="1245"/>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504" name="Line 21"/>
            <p:cNvSpPr>
              <a:spLocks noChangeShapeType="1"/>
            </p:cNvSpPr>
            <p:nvPr/>
          </p:nvSpPr>
          <p:spPr bwMode="auto">
            <a:xfrm flipV="1">
              <a:off x="2541" y="2205"/>
              <a:ext cx="707" cy="461"/>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505" name="Line 22"/>
            <p:cNvSpPr>
              <a:spLocks noChangeShapeType="1"/>
            </p:cNvSpPr>
            <p:nvPr/>
          </p:nvSpPr>
          <p:spPr bwMode="auto">
            <a:xfrm>
              <a:off x="3246" y="2206"/>
              <a:ext cx="524" cy="524"/>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506" name="Line 23"/>
            <p:cNvSpPr>
              <a:spLocks noChangeShapeType="1"/>
            </p:cNvSpPr>
            <p:nvPr/>
          </p:nvSpPr>
          <p:spPr bwMode="auto">
            <a:xfrm flipV="1">
              <a:off x="2620" y="3139"/>
              <a:ext cx="524" cy="295"/>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507" name="Line 24"/>
            <p:cNvSpPr>
              <a:spLocks noChangeShapeType="1"/>
            </p:cNvSpPr>
            <p:nvPr/>
          </p:nvSpPr>
          <p:spPr bwMode="auto">
            <a:xfrm>
              <a:off x="3143" y="3148"/>
              <a:ext cx="362" cy="60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508" name="Line 25"/>
            <p:cNvSpPr>
              <a:spLocks noChangeShapeType="1"/>
            </p:cNvSpPr>
            <p:nvPr/>
          </p:nvSpPr>
          <p:spPr bwMode="auto">
            <a:xfrm flipV="1">
              <a:off x="3512" y="2722"/>
              <a:ext cx="243" cy="101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509" name="Line 26"/>
            <p:cNvSpPr>
              <a:spLocks noChangeShapeType="1"/>
            </p:cNvSpPr>
            <p:nvPr/>
          </p:nvSpPr>
          <p:spPr bwMode="auto">
            <a:xfrm>
              <a:off x="3755" y="2722"/>
              <a:ext cx="255" cy="499"/>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510" name="Line 27"/>
            <p:cNvSpPr>
              <a:spLocks noChangeShapeType="1"/>
            </p:cNvSpPr>
            <p:nvPr/>
          </p:nvSpPr>
          <p:spPr bwMode="auto">
            <a:xfrm flipV="1">
              <a:off x="4017" y="2829"/>
              <a:ext cx="612" cy="401"/>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511" name="Line 28"/>
            <p:cNvSpPr>
              <a:spLocks noChangeShapeType="1"/>
            </p:cNvSpPr>
            <p:nvPr/>
          </p:nvSpPr>
          <p:spPr bwMode="auto">
            <a:xfrm>
              <a:off x="3770" y="2739"/>
              <a:ext cx="837" cy="10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512" name="Line 29"/>
            <p:cNvSpPr>
              <a:spLocks noChangeShapeType="1"/>
            </p:cNvSpPr>
            <p:nvPr/>
          </p:nvSpPr>
          <p:spPr bwMode="auto">
            <a:xfrm flipV="1">
              <a:off x="3488" y="3222"/>
              <a:ext cx="519" cy="51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513" name="Line 30"/>
            <p:cNvSpPr>
              <a:spLocks noChangeShapeType="1"/>
            </p:cNvSpPr>
            <p:nvPr/>
          </p:nvSpPr>
          <p:spPr bwMode="auto">
            <a:xfrm flipH="1">
              <a:off x="3144" y="2214"/>
              <a:ext cx="85" cy="950"/>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514" name="Line 31"/>
            <p:cNvSpPr>
              <a:spLocks noChangeShapeType="1"/>
            </p:cNvSpPr>
            <p:nvPr/>
          </p:nvSpPr>
          <p:spPr bwMode="auto">
            <a:xfrm flipV="1">
              <a:off x="3144" y="2722"/>
              <a:ext cx="626" cy="450"/>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515" name="Line 32"/>
            <p:cNvSpPr>
              <a:spLocks noChangeShapeType="1"/>
            </p:cNvSpPr>
            <p:nvPr/>
          </p:nvSpPr>
          <p:spPr bwMode="auto">
            <a:xfrm>
              <a:off x="2286" y="3131"/>
              <a:ext cx="364" cy="303"/>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367" name="Group 33"/>
          <p:cNvGrpSpPr>
            <a:grpSpLocks/>
          </p:cNvGrpSpPr>
          <p:nvPr/>
        </p:nvGrpSpPr>
        <p:grpSpPr bwMode="auto">
          <a:xfrm>
            <a:off x="2600325" y="3101975"/>
            <a:ext cx="1952625" cy="1106488"/>
            <a:chOff x="1735" y="2116"/>
            <a:chExt cx="2980" cy="1749"/>
          </a:xfrm>
        </p:grpSpPr>
        <p:sp>
          <p:nvSpPr>
            <p:cNvPr id="15462" name="Oval 34"/>
            <p:cNvSpPr>
              <a:spLocks noChangeArrowheads="1"/>
            </p:cNvSpPr>
            <p:nvPr/>
          </p:nvSpPr>
          <p:spPr bwMode="auto">
            <a:xfrm>
              <a:off x="1800" y="2215"/>
              <a:ext cx="2873" cy="1554"/>
            </a:xfrm>
            <a:prstGeom prst="ellipse">
              <a:avLst/>
            </a:prstGeom>
            <a:solidFill>
              <a:schemeClr val="tx2"/>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63" name="Oval 35"/>
            <p:cNvSpPr>
              <a:spLocks noChangeArrowheads="1"/>
            </p:cNvSpPr>
            <p:nvPr/>
          </p:nvSpPr>
          <p:spPr bwMode="auto">
            <a:xfrm>
              <a:off x="1735" y="3081"/>
              <a:ext cx="174" cy="203"/>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64" name="Oval 36"/>
            <p:cNvSpPr>
              <a:spLocks noChangeArrowheads="1"/>
            </p:cNvSpPr>
            <p:nvPr/>
          </p:nvSpPr>
          <p:spPr bwMode="auto">
            <a:xfrm>
              <a:off x="4541" y="2756"/>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65" name="Oval 37"/>
            <p:cNvSpPr>
              <a:spLocks noChangeArrowheads="1"/>
            </p:cNvSpPr>
            <p:nvPr/>
          </p:nvSpPr>
          <p:spPr bwMode="auto">
            <a:xfrm>
              <a:off x="3063" y="3048"/>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66" name="Oval 38"/>
            <p:cNvSpPr>
              <a:spLocks noChangeArrowheads="1"/>
            </p:cNvSpPr>
            <p:nvPr/>
          </p:nvSpPr>
          <p:spPr bwMode="auto">
            <a:xfrm>
              <a:off x="2436" y="2579"/>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67" name="Oval 39"/>
            <p:cNvSpPr>
              <a:spLocks noChangeArrowheads="1"/>
            </p:cNvSpPr>
            <p:nvPr/>
          </p:nvSpPr>
          <p:spPr bwMode="auto">
            <a:xfrm>
              <a:off x="2528" y="3328"/>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68" name="Oval 40"/>
            <p:cNvSpPr>
              <a:spLocks noChangeArrowheads="1"/>
            </p:cNvSpPr>
            <p:nvPr/>
          </p:nvSpPr>
          <p:spPr bwMode="auto">
            <a:xfrm>
              <a:off x="3145" y="2116"/>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69" name="Oval 41"/>
            <p:cNvSpPr>
              <a:spLocks noChangeArrowheads="1"/>
            </p:cNvSpPr>
            <p:nvPr/>
          </p:nvSpPr>
          <p:spPr bwMode="auto">
            <a:xfrm>
              <a:off x="3406" y="3661"/>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70" name="Oval 42"/>
            <p:cNvSpPr>
              <a:spLocks noChangeArrowheads="1"/>
            </p:cNvSpPr>
            <p:nvPr/>
          </p:nvSpPr>
          <p:spPr bwMode="auto">
            <a:xfrm>
              <a:off x="3678" y="2635"/>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71" name="Oval 43"/>
            <p:cNvSpPr>
              <a:spLocks noChangeArrowheads="1"/>
            </p:cNvSpPr>
            <p:nvPr/>
          </p:nvSpPr>
          <p:spPr bwMode="auto">
            <a:xfrm>
              <a:off x="3919" y="3119"/>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72" name="Oval 44"/>
            <p:cNvSpPr>
              <a:spLocks noChangeArrowheads="1"/>
            </p:cNvSpPr>
            <p:nvPr/>
          </p:nvSpPr>
          <p:spPr bwMode="auto">
            <a:xfrm>
              <a:off x="2186" y="3010"/>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73" name="Line 45"/>
            <p:cNvSpPr>
              <a:spLocks noChangeShapeType="1"/>
            </p:cNvSpPr>
            <p:nvPr/>
          </p:nvSpPr>
          <p:spPr bwMode="auto">
            <a:xfrm flipH="1">
              <a:off x="2264" y="2674"/>
              <a:ext cx="270" cy="449"/>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74" name="Line 46"/>
            <p:cNvSpPr>
              <a:spLocks noChangeShapeType="1"/>
            </p:cNvSpPr>
            <p:nvPr/>
          </p:nvSpPr>
          <p:spPr bwMode="auto">
            <a:xfrm flipV="1">
              <a:off x="1827" y="3123"/>
              <a:ext cx="452" cy="6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75" name="Line 47"/>
            <p:cNvSpPr>
              <a:spLocks noChangeShapeType="1"/>
            </p:cNvSpPr>
            <p:nvPr/>
          </p:nvSpPr>
          <p:spPr bwMode="auto">
            <a:xfrm>
              <a:off x="1842" y="3197"/>
              <a:ext cx="778" cy="221"/>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76" name="Line 48"/>
            <p:cNvSpPr>
              <a:spLocks noChangeShapeType="1"/>
            </p:cNvSpPr>
            <p:nvPr/>
          </p:nvSpPr>
          <p:spPr bwMode="auto">
            <a:xfrm flipV="1">
              <a:off x="2602" y="2198"/>
              <a:ext cx="628" cy="1245"/>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77" name="Line 49"/>
            <p:cNvSpPr>
              <a:spLocks noChangeShapeType="1"/>
            </p:cNvSpPr>
            <p:nvPr/>
          </p:nvSpPr>
          <p:spPr bwMode="auto">
            <a:xfrm flipV="1">
              <a:off x="2541" y="2205"/>
              <a:ext cx="707" cy="461"/>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78" name="Line 50"/>
            <p:cNvSpPr>
              <a:spLocks noChangeShapeType="1"/>
            </p:cNvSpPr>
            <p:nvPr/>
          </p:nvSpPr>
          <p:spPr bwMode="auto">
            <a:xfrm>
              <a:off x="3246" y="2206"/>
              <a:ext cx="524" cy="524"/>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79" name="Line 51"/>
            <p:cNvSpPr>
              <a:spLocks noChangeShapeType="1"/>
            </p:cNvSpPr>
            <p:nvPr/>
          </p:nvSpPr>
          <p:spPr bwMode="auto">
            <a:xfrm flipV="1">
              <a:off x="2620" y="3139"/>
              <a:ext cx="524" cy="295"/>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80" name="Line 52"/>
            <p:cNvSpPr>
              <a:spLocks noChangeShapeType="1"/>
            </p:cNvSpPr>
            <p:nvPr/>
          </p:nvSpPr>
          <p:spPr bwMode="auto">
            <a:xfrm>
              <a:off x="3143" y="3148"/>
              <a:ext cx="362" cy="60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81" name="Line 53"/>
            <p:cNvSpPr>
              <a:spLocks noChangeShapeType="1"/>
            </p:cNvSpPr>
            <p:nvPr/>
          </p:nvSpPr>
          <p:spPr bwMode="auto">
            <a:xfrm flipV="1">
              <a:off x="3512" y="2722"/>
              <a:ext cx="243" cy="101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82" name="Line 54"/>
            <p:cNvSpPr>
              <a:spLocks noChangeShapeType="1"/>
            </p:cNvSpPr>
            <p:nvPr/>
          </p:nvSpPr>
          <p:spPr bwMode="auto">
            <a:xfrm>
              <a:off x="3755" y="2722"/>
              <a:ext cx="255" cy="499"/>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83" name="Line 55"/>
            <p:cNvSpPr>
              <a:spLocks noChangeShapeType="1"/>
            </p:cNvSpPr>
            <p:nvPr/>
          </p:nvSpPr>
          <p:spPr bwMode="auto">
            <a:xfrm flipV="1">
              <a:off x="4017" y="2829"/>
              <a:ext cx="612" cy="401"/>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84" name="Line 56"/>
            <p:cNvSpPr>
              <a:spLocks noChangeShapeType="1"/>
            </p:cNvSpPr>
            <p:nvPr/>
          </p:nvSpPr>
          <p:spPr bwMode="auto">
            <a:xfrm>
              <a:off x="3770" y="2739"/>
              <a:ext cx="837" cy="10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85" name="Line 57"/>
            <p:cNvSpPr>
              <a:spLocks noChangeShapeType="1"/>
            </p:cNvSpPr>
            <p:nvPr/>
          </p:nvSpPr>
          <p:spPr bwMode="auto">
            <a:xfrm flipV="1">
              <a:off x="3488" y="3222"/>
              <a:ext cx="519" cy="51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86" name="Line 58"/>
            <p:cNvSpPr>
              <a:spLocks noChangeShapeType="1"/>
            </p:cNvSpPr>
            <p:nvPr/>
          </p:nvSpPr>
          <p:spPr bwMode="auto">
            <a:xfrm flipH="1">
              <a:off x="3144" y="2214"/>
              <a:ext cx="85" cy="950"/>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87" name="Line 59"/>
            <p:cNvSpPr>
              <a:spLocks noChangeShapeType="1"/>
            </p:cNvSpPr>
            <p:nvPr/>
          </p:nvSpPr>
          <p:spPr bwMode="auto">
            <a:xfrm flipV="1">
              <a:off x="3144" y="2722"/>
              <a:ext cx="626" cy="450"/>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88" name="Line 60"/>
            <p:cNvSpPr>
              <a:spLocks noChangeShapeType="1"/>
            </p:cNvSpPr>
            <p:nvPr/>
          </p:nvSpPr>
          <p:spPr bwMode="auto">
            <a:xfrm>
              <a:off x="2286" y="3131"/>
              <a:ext cx="364" cy="303"/>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368" name="Group 61"/>
          <p:cNvGrpSpPr>
            <a:grpSpLocks/>
          </p:cNvGrpSpPr>
          <p:nvPr/>
        </p:nvGrpSpPr>
        <p:grpSpPr bwMode="auto">
          <a:xfrm rot="660629">
            <a:off x="2941638" y="5033963"/>
            <a:ext cx="1952625" cy="1427162"/>
            <a:chOff x="1735" y="2116"/>
            <a:chExt cx="2980" cy="1749"/>
          </a:xfrm>
        </p:grpSpPr>
        <p:sp>
          <p:nvSpPr>
            <p:cNvPr id="15435" name="Oval 62"/>
            <p:cNvSpPr>
              <a:spLocks noChangeArrowheads="1"/>
            </p:cNvSpPr>
            <p:nvPr/>
          </p:nvSpPr>
          <p:spPr bwMode="auto">
            <a:xfrm>
              <a:off x="1800" y="2215"/>
              <a:ext cx="2873" cy="1554"/>
            </a:xfrm>
            <a:prstGeom prst="ellipse">
              <a:avLst/>
            </a:prstGeom>
            <a:solidFill>
              <a:schemeClr val="tx2"/>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36" name="Oval 63"/>
            <p:cNvSpPr>
              <a:spLocks noChangeArrowheads="1"/>
            </p:cNvSpPr>
            <p:nvPr/>
          </p:nvSpPr>
          <p:spPr bwMode="auto">
            <a:xfrm>
              <a:off x="1735" y="3081"/>
              <a:ext cx="174" cy="203"/>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37" name="Oval 64"/>
            <p:cNvSpPr>
              <a:spLocks noChangeArrowheads="1"/>
            </p:cNvSpPr>
            <p:nvPr/>
          </p:nvSpPr>
          <p:spPr bwMode="auto">
            <a:xfrm>
              <a:off x="4541" y="2756"/>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38" name="Oval 65"/>
            <p:cNvSpPr>
              <a:spLocks noChangeArrowheads="1"/>
            </p:cNvSpPr>
            <p:nvPr/>
          </p:nvSpPr>
          <p:spPr bwMode="auto">
            <a:xfrm>
              <a:off x="3063" y="3048"/>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39" name="Oval 66"/>
            <p:cNvSpPr>
              <a:spLocks noChangeArrowheads="1"/>
            </p:cNvSpPr>
            <p:nvPr/>
          </p:nvSpPr>
          <p:spPr bwMode="auto">
            <a:xfrm>
              <a:off x="2436" y="2579"/>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40" name="Oval 67"/>
            <p:cNvSpPr>
              <a:spLocks noChangeArrowheads="1"/>
            </p:cNvSpPr>
            <p:nvPr/>
          </p:nvSpPr>
          <p:spPr bwMode="auto">
            <a:xfrm>
              <a:off x="2528" y="3328"/>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41" name="Oval 68"/>
            <p:cNvSpPr>
              <a:spLocks noChangeArrowheads="1"/>
            </p:cNvSpPr>
            <p:nvPr/>
          </p:nvSpPr>
          <p:spPr bwMode="auto">
            <a:xfrm>
              <a:off x="3145" y="2116"/>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42" name="Oval 69"/>
            <p:cNvSpPr>
              <a:spLocks noChangeArrowheads="1"/>
            </p:cNvSpPr>
            <p:nvPr/>
          </p:nvSpPr>
          <p:spPr bwMode="auto">
            <a:xfrm>
              <a:off x="3406" y="3661"/>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43" name="Oval 70"/>
            <p:cNvSpPr>
              <a:spLocks noChangeArrowheads="1"/>
            </p:cNvSpPr>
            <p:nvPr/>
          </p:nvSpPr>
          <p:spPr bwMode="auto">
            <a:xfrm>
              <a:off x="3678" y="2635"/>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44" name="Oval 71"/>
            <p:cNvSpPr>
              <a:spLocks noChangeArrowheads="1"/>
            </p:cNvSpPr>
            <p:nvPr/>
          </p:nvSpPr>
          <p:spPr bwMode="auto">
            <a:xfrm>
              <a:off x="3919" y="3119"/>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45" name="Oval 72"/>
            <p:cNvSpPr>
              <a:spLocks noChangeArrowheads="1"/>
            </p:cNvSpPr>
            <p:nvPr/>
          </p:nvSpPr>
          <p:spPr bwMode="auto">
            <a:xfrm>
              <a:off x="2186" y="3010"/>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46" name="Line 73"/>
            <p:cNvSpPr>
              <a:spLocks noChangeShapeType="1"/>
            </p:cNvSpPr>
            <p:nvPr/>
          </p:nvSpPr>
          <p:spPr bwMode="auto">
            <a:xfrm flipH="1">
              <a:off x="2264" y="2674"/>
              <a:ext cx="270" cy="449"/>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47" name="Line 74"/>
            <p:cNvSpPr>
              <a:spLocks noChangeShapeType="1"/>
            </p:cNvSpPr>
            <p:nvPr/>
          </p:nvSpPr>
          <p:spPr bwMode="auto">
            <a:xfrm flipV="1">
              <a:off x="1827" y="3123"/>
              <a:ext cx="452" cy="6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48" name="Line 75"/>
            <p:cNvSpPr>
              <a:spLocks noChangeShapeType="1"/>
            </p:cNvSpPr>
            <p:nvPr/>
          </p:nvSpPr>
          <p:spPr bwMode="auto">
            <a:xfrm>
              <a:off x="1842" y="3197"/>
              <a:ext cx="778" cy="221"/>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49" name="Line 76"/>
            <p:cNvSpPr>
              <a:spLocks noChangeShapeType="1"/>
            </p:cNvSpPr>
            <p:nvPr/>
          </p:nvSpPr>
          <p:spPr bwMode="auto">
            <a:xfrm flipV="1">
              <a:off x="2602" y="2198"/>
              <a:ext cx="628" cy="1245"/>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50" name="Line 77"/>
            <p:cNvSpPr>
              <a:spLocks noChangeShapeType="1"/>
            </p:cNvSpPr>
            <p:nvPr/>
          </p:nvSpPr>
          <p:spPr bwMode="auto">
            <a:xfrm flipV="1">
              <a:off x="2541" y="2205"/>
              <a:ext cx="707" cy="461"/>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51" name="Line 78"/>
            <p:cNvSpPr>
              <a:spLocks noChangeShapeType="1"/>
            </p:cNvSpPr>
            <p:nvPr/>
          </p:nvSpPr>
          <p:spPr bwMode="auto">
            <a:xfrm>
              <a:off x="3246" y="2206"/>
              <a:ext cx="524" cy="524"/>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52" name="Line 79"/>
            <p:cNvSpPr>
              <a:spLocks noChangeShapeType="1"/>
            </p:cNvSpPr>
            <p:nvPr/>
          </p:nvSpPr>
          <p:spPr bwMode="auto">
            <a:xfrm flipV="1">
              <a:off x="2620" y="3139"/>
              <a:ext cx="524" cy="295"/>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53" name="Line 80"/>
            <p:cNvSpPr>
              <a:spLocks noChangeShapeType="1"/>
            </p:cNvSpPr>
            <p:nvPr/>
          </p:nvSpPr>
          <p:spPr bwMode="auto">
            <a:xfrm>
              <a:off x="3143" y="3148"/>
              <a:ext cx="362" cy="60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54" name="Line 81"/>
            <p:cNvSpPr>
              <a:spLocks noChangeShapeType="1"/>
            </p:cNvSpPr>
            <p:nvPr/>
          </p:nvSpPr>
          <p:spPr bwMode="auto">
            <a:xfrm flipV="1">
              <a:off x="3512" y="2722"/>
              <a:ext cx="243" cy="101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55" name="Line 82"/>
            <p:cNvSpPr>
              <a:spLocks noChangeShapeType="1"/>
            </p:cNvSpPr>
            <p:nvPr/>
          </p:nvSpPr>
          <p:spPr bwMode="auto">
            <a:xfrm>
              <a:off x="3755" y="2722"/>
              <a:ext cx="255" cy="499"/>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56" name="Line 83"/>
            <p:cNvSpPr>
              <a:spLocks noChangeShapeType="1"/>
            </p:cNvSpPr>
            <p:nvPr/>
          </p:nvSpPr>
          <p:spPr bwMode="auto">
            <a:xfrm flipV="1">
              <a:off x="4017" y="2829"/>
              <a:ext cx="612" cy="401"/>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57" name="Line 84"/>
            <p:cNvSpPr>
              <a:spLocks noChangeShapeType="1"/>
            </p:cNvSpPr>
            <p:nvPr/>
          </p:nvSpPr>
          <p:spPr bwMode="auto">
            <a:xfrm>
              <a:off x="3770" y="2739"/>
              <a:ext cx="837" cy="10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58" name="Line 85"/>
            <p:cNvSpPr>
              <a:spLocks noChangeShapeType="1"/>
            </p:cNvSpPr>
            <p:nvPr/>
          </p:nvSpPr>
          <p:spPr bwMode="auto">
            <a:xfrm flipV="1">
              <a:off x="3488" y="3222"/>
              <a:ext cx="519" cy="51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59" name="Line 86"/>
            <p:cNvSpPr>
              <a:spLocks noChangeShapeType="1"/>
            </p:cNvSpPr>
            <p:nvPr/>
          </p:nvSpPr>
          <p:spPr bwMode="auto">
            <a:xfrm flipH="1">
              <a:off x="3144" y="2214"/>
              <a:ext cx="85" cy="950"/>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0" name="Line 87"/>
            <p:cNvSpPr>
              <a:spLocks noChangeShapeType="1"/>
            </p:cNvSpPr>
            <p:nvPr/>
          </p:nvSpPr>
          <p:spPr bwMode="auto">
            <a:xfrm flipV="1">
              <a:off x="3144" y="2722"/>
              <a:ext cx="626" cy="450"/>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1" name="Line 88"/>
            <p:cNvSpPr>
              <a:spLocks noChangeShapeType="1"/>
            </p:cNvSpPr>
            <p:nvPr/>
          </p:nvSpPr>
          <p:spPr bwMode="auto">
            <a:xfrm>
              <a:off x="2286" y="3131"/>
              <a:ext cx="364" cy="303"/>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369" name="Group 89"/>
          <p:cNvGrpSpPr>
            <a:grpSpLocks/>
          </p:cNvGrpSpPr>
          <p:nvPr/>
        </p:nvGrpSpPr>
        <p:grpSpPr bwMode="auto">
          <a:xfrm rot="-597828">
            <a:off x="5126038" y="3262313"/>
            <a:ext cx="1952625" cy="1427162"/>
            <a:chOff x="1735" y="2116"/>
            <a:chExt cx="2980" cy="1749"/>
          </a:xfrm>
        </p:grpSpPr>
        <p:sp>
          <p:nvSpPr>
            <p:cNvPr id="15408" name="Oval 90"/>
            <p:cNvSpPr>
              <a:spLocks noChangeArrowheads="1"/>
            </p:cNvSpPr>
            <p:nvPr/>
          </p:nvSpPr>
          <p:spPr bwMode="auto">
            <a:xfrm>
              <a:off x="1800" y="2215"/>
              <a:ext cx="2873" cy="1554"/>
            </a:xfrm>
            <a:prstGeom prst="ellipse">
              <a:avLst/>
            </a:prstGeom>
            <a:solidFill>
              <a:schemeClr val="tx2"/>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09" name="Oval 91"/>
            <p:cNvSpPr>
              <a:spLocks noChangeArrowheads="1"/>
            </p:cNvSpPr>
            <p:nvPr/>
          </p:nvSpPr>
          <p:spPr bwMode="auto">
            <a:xfrm>
              <a:off x="1735" y="3081"/>
              <a:ext cx="174" cy="203"/>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10" name="Oval 92"/>
            <p:cNvSpPr>
              <a:spLocks noChangeArrowheads="1"/>
            </p:cNvSpPr>
            <p:nvPr/>
          </p:nvSpPr>
          <p:spPr bwMode="auto">
            <a:xfrm>
              <a:off x="4541" y="2756"/>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11" name="Oval 93"/>
            <p:cNvSpPr>
              <a:spLocks noChangeArrowheads="1"/>
            </p:cNvSpPr>
            <p:nvPr/>
          </p:nvSpPr>
          <p:spPr bwMode="auto">
            <a:xfrm>
              <a:off x="3063" y="3048"/>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12" name="Oval 94"/>
            <p:cNvSpPr>
              <a:spLocks noChangeArrowheads="1"/>
            </p:cNvSpPr>
            <p:nvPr/>
          </p:nvSpPr>
          <p:spPr bwMode="auto">
            <a:xfrm>
              <a:off x="2436" y="2579"/>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13" name="Oval 95"/>
            <p:cNvSpPr>
              <a:spLocks noChangeArrowheads="1"/>
            </p:cNvSpPr>
            <p:nvPr/>
          </p:nvSpPr>
          <p:spPr bwMode="auto">
            <a:xfrm>
              <a:off x="2528" y="3328"/>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14" name="Oval 96"/>
            <p:cNvSpPr>
              <a:spLocks noChangeArrowheads="1"/>
            </p:cNvSpPr>
            <p:nvPr/>
          </p:nvSpPr>
          <p:spPr bwMode="auto">
            <a:xfrm>
              <a:off x="3145" y="2116"/>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15" name="Oval 97"/>
            <p:cNvSpPr>
              <a:spLocks noChangeArrowheads="1"/>
            </p:cNvSpPr>
            <p:nvPr/>
          </p:nvSpPr>
          <p:spPr bwMode="auto">
            <a:xfrm>
              <a:off x="3406" y="3661"/>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16" name="Oval 98"/>
            <p:cNvSpPr>
              <a:spLocks noChangeArrowheads="1"/>
            </p:cNvSpPr>
            <p:nvPr/>
          </p:nvSpPr>
          <p:spPr bwMode="auto">
            <a:xfrm>
              <a:off x="3678" y="2635"/>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17" name="Oval 99"/>
            <p:cNvSpPr>
              <a:spLocks noChangeArrowheads="1"/>
            </p:cNvSpPr>
            <p:nvPr/>
          </p:nvSpPr>
          <p:spPr bwMode="auto">
            <a:xfrm>
              <a:off x="3919" y="3119"/>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18" name="Oval 100"/>
            <p:cNvSpPr>
              <a:spLocks noChangeArrowheads="1"/>
            </p:cNvSpPr>
            <p:nvPr/>
          </p:nvSpPr>
          <p:spPr bwMode="auto">
            <a:xfrm>
              <a:off x="2186" y="3010"/>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419" name="Line 101"/>
            <p:cNvSpPr>
              <a:spLocks noChangeShapeType="1"/>
            </p:cNvSpPr>
            <p:nvPr/>
          </p:nvSpPr>
          <p:spPr bwMode="auto">
            <a:xfrm flipH="1">
              <a:off x="2264" y="2674"/>
              <a:ext cx="270" cy="449"/>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20" name="Line 102"/>
            <p:cNvSpPr>
              <a:spLocks noChangeShapeType="1"/>
            </p:cNvSpPr>
            <p:nvPr/>
          </p:nvSpPr>
          <p:spPr bwMode="auto">
            <a:xfrm flipV="1">
              <a:off x="1827" y="3123"/>
              <a:ext cx="452" cy="6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21" name="Line 103"/>
            <p:cNvSpPr>
              <a:spLocks noChangeShapeType="1"/>
            </p:cNvSpPr>
            <p:nvPr/>
          </p:nvSpPr>
          <p:spPr bwMode="auto">
            <a:xfrm>
              <a:off x="1842" y="3197"/>
              <a:ext cx="778" cy="221"/>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22" name="Line 104"/>
            <p:cNvSpPr>
              <a:spLocks noChangeShapeType="1"/>
            </p:cNvSpPr>
            <p:nvPr/>
          </p:nvSpPr>
          <p:spPr bwMode="auto">
            <a:xfrm flipV="1">
              <a:off x="2602" y="2198"/>
              <a:ext cx="628" cy="1245"/>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23" name="Line 105"/>
            <p:cNvSpPr>
              <a:spLocks noChangeShapeType="1"/>
            </p:cNvSpPr>
            <p:nvPr/>
          </p:nvSpPr>
          <p:spPr bwMode="auto">
            <a:xfrm flipV="1">
              <a:off x="2541" y="2205"/>
              <a:ext cx="707" cy="461"/>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24" name="Line 106"/>
            <p:cNvSpPr>
              <a:spLocks noChangeShapeType="1"/>
            </p:cNvSpPr>
            <p:nvPr/>
          </p:nvSpPr>
          <p:spPr bwMode="auto">
            <a:xfrm>
              <a:off x="3246" y="2206"/>
              <a:ext cx="524" cy="524"/>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25" name="Line 107"/>
            <p:cNvSpPr>
              <a:spLocks noChangeShapeType="1"/>
            </p:cNvSpPr>
            <p:nvPr/>
          </p:nvSpPr>
          <p:spPr bwMode="auto">
            <a:xfrm flipV="1">
              <a:off x="2620" y="3139"/>
              <a:ext cx="524" cy="295"/>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26" name="Line 108"/>
            <p:cNvSpPr>
              <a:spLocks noChangeShapeType="1"/>
            </p:cNvSpPr>
            <p:nvPr/>
          </p:nvSpPr>
          <p:spPr bwMode="auto">
            <a:xfrm>
              <a:off x="3143" y="3148"/>
              <a:ext cx="362" cy="60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27" name="Line 109"/>
            <p:cNvSpPr>
              <a:spLocks noChangeShapeType="1"/>
            </p:cNvSpPr>
            <p:nvPr/>
          </p:nvSpPr>
          <p:spPr bwMode="auto">
            <a:xfrm flipV="1">
              <a:off x="3512" y="2722"/>
              <a:ext cx="243" cy="101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28" name="Line 110"/>
            <p:cNvSpPr>
              <a:spLocks noChangeShapeType="1"/>
            </p:cNvSpPr>
            <p:nvPr/>
          </p:nvSpPr>
          <p:spPr bwMode="auto">
            <a:xfrm>
              <a:off x="3755" y="2722"/>
              <a:ext cx="255" cy="499"/>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29" name="Line 111"/>
            <p:cNvSpPr>
              <a:spLocks noChangeShapeType="1"/>
            </p:cNvSpPr>
            <p:nvPr/>
          </p:nvSpPr>
          <p:spPr bwMode="auto">
            <a:xfrm flipV="1">
              <a:off x="4017" y="2829"/>
              <a:ext cx="612" cy="401"/>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30" name="Line 112"/>
            <p:cNvSpPr>
              <a:spLocks noChangeShapeType="1"/>
            </p:cNvSpPr>
            <p:nvPr/>
          </p:nvSpPr>
          <p:spPr bwMode="auto">
            <a:xfrm>
              <a:off x="3770" y="2739"/>
              <a:ext cx="837" cy="10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31" name="Line 113"/>
            <p:cNvSpPr>
              <a:spLocks noChangeShapeType="1"/>
            </p:cNvSpPr>
            <p:nvPr/>
          </p:nvSpPr>
          <p:spPr bwMode="auto">
            <a:xfrm flipV="1">
              <a:off x="3488" y="3222"/>
              <a:ext cx="519" cy="51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32" name="Line 114"/>
            <p:cNvSpPr>
              <a:spLocks noChangeShapeType="1"/>
            </p:cNvSpPr>
            <p:nvPr/>
          </p:nvSpPr>
          <p:spPr bwMode="auto">
            <a:xfrm flipH="1">
              <a:off x="3144" y="2214"/>
              <a:ext cx="85" cy="950"/>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33" name="Line 115"/>
            <p:cNvSpPr>
              <a:spLocks noChangeShapeType="1"/>
            </p:cNvSpPr>
            <p:nvPr/>
          </p:nvSpPr>
          <p:spPr bwMode="auto">
            <a:xfrm flipV="1">
              <a:off x="3144" y="2722"/>
              <a:ext cx="626" cy="450"/>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34" name="Line 116"/>
            <p:cNvSpPr>
              <a:spLocks noChangeShapeType="1"/>
            </p:cNvSpPr>
            <p:nvPr/>
          </p:nvSpPr>
          <p:spPr bwMode="auto">
            <a:xfrm>
              <a:off x="2286" y="3131"/>
              <a:ext cx="364" cy="303"/>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5370" name="Line 117"/>
          <p:cNvSpPr>
            <a:spLocks noChangeShapeType="1"/>
          </p:cNvSpPr>
          <p:nvPr/>
        </p:nvSpPr>
        <p:spPr bwMode="auto">
          <a:xfrm flipV="1">
            <a:off x="2701925" y="4137025"/>
            <a:ext cx="1058863" cy="676275"/>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71" name="Line 118"/>
          <p:cNvSpPr>
            <a:spLocks noChangeShapeType="1"/>
          </p:cNvSpPr>
          <p:nvPr/>
        </p:nvSpPr>
        <p:spPr bwMode="auto">
          <a:xfrm>
            <a:off x="3751263" y="4133850"/>
            <a:ext cx="282575" cy="993775"/>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72" name="Line 119"/>
          <p:cNvSpPr>
            <a:spLocks noChangeShapeType="1"/>
          </p:cNvSpPr>
          <p:nvPr/>
        </p:nvSpPr>
        <p:spPr bwMode="auto">
          <a:xfrm flipH="1" flipV="1">
            <a:off x="4049713" y="5129213"/>
            <a:ext cx="1489075" cy="247650"/>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73" name="Line 120"/>
          <p:cNvSpPr>
            <a:spLocks noChangeShapeType="1"/>
          </p:cNvSpPr>
          <p:nvPr/>
        </p:nvSpPr>
        <p:spPr bwMode="auto">
          <a:xfrm>
            <a:off x="5221288" y="4276725"/>
            <a:ext cx="303212" cy="1125538"/>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74" name="Line 121"/>
          <p:cNvSpPr>
            <a:spLocks noChangeShapeType="1"/>
          </p:cNvSpPr>
          <p:nvPr/>
        </p:nvSpPr>
        <p:spPr bwMode="auto">
          <a:xfrm>
            <a:off x="2719388" y="4810125"/>
            <a:ext cx="1333500" cy="331788"/>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75" name="Line 122"/>
          <p:cNvSpPr>
            <a:spLocks noChangeShapeType="1"/>
          </p:cNvSpPr>
          <p:nvPr/>
        </p:nvSpPr>
        <p:spPr bwMode="auto">
          <a:xfrm>
            <a:off x="3770313" y="4148138"/>
            <a:ext cx="1471612" cy="125412"/>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76" name="Line 123"/>
          <p:cNvSpPr>
            <a:spLocks noChangeShapeType="1"/>
          </p:cNvSpPr>
          <p:nvPr/>
        </p:nvSpPr>
        <p:spPr bwMode="auto">
          <a:xfrm>
            <a:off x="3763963" y="4127500"/>
            <a:ext cx="1763712" cy="1298575"/>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5377" name="Group 124"/>
          <p:cNvGrpSpPr>
            <a:grpSpLocks/>
          </p:cNvGrpSpPr>
          <p:nvPr/>
        </p:nvGrpSpPr>
        <p:grpSpPr bwMode="auto">
          <a:xfrm rot="621704">
            <a:off x="5483225" y="4708525"/>
            <a:ext cx="1952625" cy="1427163"/>
            <a:chOff x="1735" y="2116"/>
            <a:chExt cx="2980" cy="1749"/>
          </a:xfrm>
        </p:grpSpPr>
        <p:sp>
          <p:nvSpPr>
            <p:cNvPr id="15381" name="Oval 125"/>
            <p:cNvSpPr>
              <a:spLocks noChangeArrowheads="1"/>
            </p:cNvSpPr>
            <p:nvPr/>
          </p:nvSpPr>
          <p:spPr bwMode="auto">
            <a:xfrm>
              <a:off x="1800" y="2215"/>
              <a:ext cx="2873" cy="1554"/>
            </a:xfrm>
            <a:prstGeom prst="ellipse">
              <a:avLst/>
            </a:prstGeom>
            <a:solidFill>
              <a:schemeClr val="tx2"/>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382" name="Oval 126"/>
            <p:cNvSpPr>
              <a:spLocks noChangeArrowheads="1"/>
            </p:cNvSpPr>
            <p:nvPr/>
          </p:nvSpPr>
          <p:spPr bwMode="auto">
            <a:xfrm>
              <a:off x="1735" y="3081"/>
              <a:ext cx="174" cy="203"/>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383" name="Oval 127"/>
            <p:cNvSpPr>
              <a:spLocks noChangeArrowheads="1"/>
            </p:cNvSpPr>
            <p:nvPr/>
          </p:nvSpPr>
          <p:spPr bwMode="auto">
            <a:xfrm>
              <a:off x="4541" y="2756"/>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384" name="Oval 128"/>
            <p:cNvSpPr>
              <a:spLocks noChangeArrowheads="1"/>
            </p:cNvSpPr>
            <p:nvPr/>
          </p:nvSpPr>
          <p:spPr bwMode="auto">
            <a:xfrm>
              <a:off x="3063" y="3048"/>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385" name="Oval 129"/>
            <p:cNvSpPr>
              <a:spLocks noChangeArrowheads="1"/>
            </p:cNvSpPr>
            <p:nvPr/>
          </p:nvSpPr>
          <p:spPr bwMode="auto">
            <a:xfrm>
              <a:off x="2436" y="2579"/>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386" name="Oval 130"/>
            <p:cNvSpPr>
              <a:spLocks noChangeArrowheads="1"/>
            </p:cNvSpPr>
            <p:nvPr/>
          </p:nvSpPr>
          <p:spPr bwMode="auto">
            <a:xfrm>
              <a:off x="2528" y="3328"/>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387" name="Oval 131"/>
            <p:cNvSpPr>
              <a:spLocks noChangeArrowheads="1"/>
            </p:cNvSpPr>
            <p:nvPr/>
          </p:nvSpPr>
          <p:spPr bwMode="auto">
            <a:xfrm>
              <a:off x="3145" y="2116"/>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388" name="Oval 132"/>
            <p:cNvSpPr>
              <a:spLocks noChangeArrowheads="1"/>
            </p:cNvSpPr>
            <p:nvPr/>
          </p:nvSpPr>
          <p:spPr bwMode="auto">
            <a:xfrm>
              <a:off x="3406" y="3661"/>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389" name="Oval 133"/>
            <p:cNvSpPr>
              <a:spLocks noChangeArrowheads="1"/>
            </p:cNvSpPr>
            <p:nvPr/>
          </p:nvSpPr>
          <p:spPr bwMode="auto">
            <a:xfrm>
              <a:off x="3678" y="2635"/>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390" name="Oval 134"/>
            <p:cNvSpPr>
              <a:spLocks noChangeArrowheads="1"/>
            </p:cNvSpPr>
            <p:nvPr/>
          </p:nvSpPr>
          <p:spPr bwMode="auto">
            <a:xfrm>
              <a:off x="3919" y="3119"/>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391" name="Oval 135"/>
            <p:cNvSpPr>
              <a:spLocks noChangeArrowheads="1"/>
            </p:cNvSpPr>
            <p:nvPr/>
          </p:nvSpPr>
          <p:spPr bwMode="auto">
            <a:xfrm>
              <a:off x="2186" y="3010"/>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5392" name="Line 136"/>
            <p:cNvSpPr>
              <a:spLocks noChangeShapeType="1"/>
            </p:cNvSpPr>
            <p:nvPr/>
          </p:nvSpPr>
          <p:spPr bwMode="auto">
            <a:xfrm flipH="1">
              <a:off x="2264" y="2674"/>
              <a:ext cx="270" cy="449"/>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93" name="Line 137"/>
            <p:cNvSpPr>
              <a:spLocks noChangeShapeType="1"/>
            </p:cNvSpPr>
            <p:nvPr/>
          </p:nvSpPr>
          <p:spPr bwMode="auto">
            <a:xfrm flipV="1">
              <a:off x="1827" y="3123"/>
              <a:ext cx="452" cy="6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94" name="Line 138"/>
            <p:cNvSpPr>
              <a:spLocks noChangeShapeType="1"/>
            </p:cNvSpPr>
            <p:nvPr/>
          </p:nvSpPr>
          <p:spPr bwMode="auto">
            <a:xfrm>
              <a:off x="1842" y="3197"/>
              <a:ext cx="778" cy="221"/>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95" name="Line 139"/>
            <p:cNvSpPr>
              <a:spLocks noChangeShapeType="1"/>
            </p:cNvSpPr>
            <p:nvPr/>
          </p:nvSpPr>
          <p:spPr bwMode="auto">
            <a:xfrm flipV="1">
              <a:off x="2602" y="2198"/>
              <a:ext cx="628" cy="1245"/>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96" name="Line 140"/>
            <p:cNvSpPr>
              <a:spLocks noChangeShapeType="1"/>
            </p:cNvSpPr>
            <p:nvPr/>
          </p:nvSpPr>
          <p:spPr bwMode="auto">
            <a:xfrm flipV="1">
              <a:off x="2541" y="2205"/>
              <a:ext cx="707" cy="461"/>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97" name="Line 141"/>
            <p:cNvSpPr>
              <a:spLocks noChangeShapeType="1"/>
            </p:cNvSpPr>
            <p:nvPr/>
          </p:nvSpPr>
          <p:spPr bwMode="auto">
            <a:xfrm>
              <a:off x="3246" y="2206"/>
              <a:ext cx="524" cy="524"/>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98" name="Line 142"/>
            <p:cNvSpPr>
              <a:spLocks noChangeShapeType="1"/>
            </p:cNvSpPr>
            <p:nvPr/>
          </p:nvSpPr>
          <p:spPr bwMode="auto">
            <a:xfrm flipV="1">
              <a:off x="2620" y="3139"/>
              <a:ext cx="524" cy="295"/>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99" name="Line 143"/>
            <p:cNvSpPr>
              <a:spLocks noChangeShapeType="1"/>
            </p:cNvSpPr>
            <p:nvPr/>
          </p:nvSpPr>
          <p:spPr bwMode="auto">
            <a:xfrm>
              <a:off x="3143" y="3148"/>
              <a:ext cx="362" cy="60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00" name="Line 144"/>
            <p:cNvSpPr>
              <a:spLocks noChangeShapeType="1"/>
            </p:cNvSpPr>
            <p:nvPr/>
          </p:nvSpPr>
          <p:spPr bwMode="auto">
            <a:xfrm flipV="1">
              <a:off x="3512" y="2722"/>
              <a:ext cx="243" cy="101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01" name="Line 145"/>
            <p:cNvSpPr>
              <a:spLocks noChangeShapeType="1"/>
            </p:cNvSpPr>
            <p:nvPr/>
          </p:nvSpPr>
          <p:spPr bwMode="auto">
            <a:xfrm>
              <a:off x="3755" y="2722"/>
              <a:ext cx="255" cy="499"/>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02" name="Line 146"/>
            <p:cNvSpPr>
              <a:spLocks noChangeShapeType="1"/>
            </p:cNvSpPr>
            <p:nvPr/>
          </p:nvSpPr>
          <p:spPr bwMode="auto">
            <a:xfrm flipV="1">
              <a:off x="4017" y="2829"/>
              <a:ext cx="612" cy="401"/>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03" name="Line 147"/>
            <p:cNvSpPr>
              <a:spLocks noChangeShapeType="1"/>
            </p:cNvSpPr>
            <p:nvPr/>
          </p:nvSpPr>
          <p:spPr bwMode="auto">
            <a:xfrm>
              <a:off x="3770" y="2739"/>
              <a:ext cx="837" cy="10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04" name="Line 148"/>
            <p:cNvSpPr>
              <a:spLocks noChangeShapeType="1"/>
            </p:cNvSpPr>
            <p:nvPr/>
          </p:nvSpPr>
          <p:spPr bwMode="auto">
            <a:xfrm flipV="1">
              <a:off x="3488" y="3222"/>
              <a:ext cx="519" cy="51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05" name="Line 149"/>
            <p:cNvSpPr>
              <a:spLocks noChangeShapeType="1"/>
            </p:cNvSpPr>
            <p:nvPr/>
          </p:nvSpPr>
          <p:spPr bwMode="auto">
            <a:xfrm flipH="1">
              <a:off x="3144" y="2214"/>
              <a:ext cx="85" cy="950"/>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06" name="Line 150"/>
            <p:cNvSpPr>
              <a:spLocks noChangeShapeType="1"/>
            </p:cNvSpPr>
            <p:nvPr/>
          </p:nvSpPr>
          <p:spPr bwMode="auto">
            <a:xfrm flipV="1">
              <a:off x="3144" y="2722"/>
              <a:ext cx="626" cy="450"/>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07" name="Line 151"/>
            <p:cNvSpPr>
              <a:spLocks noChangeShapeType="1"/>
            </p:cNvSpPr>
            <p:nvPr/>
          </p:nvSpPr>
          <p:spPr bwMode="auto">
            <a:xfrm>
              <a:off x="2286" y="3131"/>
              <a:ext cx="364" cy="303"/>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5378" name="Line 152"/>
          <p:cNvSpPr>
            <a:spLocks noChangeShapeType="1"/>
          </p:cNvSpPr>
          <p:nvPr/>
        </p:nvSpPr>
        <p:spPr bwMode="auto">
          <a:xfrm flipV="1">
            <a:off x="2716213" y="4584700"/>
            <a:ext cx="1076325" cy="223838"/>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79" name="Line 153"/>
          <p:cNvSpPr>
            <a:spLocks noChangeShapeType="1"/>
          </p:cNvSpPr>
          <p:nvPr/>
        </p:nvSpPr>
        <p:spPr bwMode="auto">
          <a:xfrm flipV="1">
            <a:off x="3954463" y="4492625"/>
            <a:ext cx="201612" cy="46038"/>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80" name="Line 154"/>
          <p:cNvSpPr>
            <a:spLocks noChangeShapeType="1"/>
          </p:cNvSpPr>
          <p:nvPr/>
        </p:nvSpPr>
        <p:spPr bwMode="auto">
          <a:xfrm flipV="1">
            <a:off x="4330700" y="4297363"/>
            <a:ext cx="895350" cy="155575"/>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3"/>
          <p:cNvSpPr>
            <a:spLocks noGrp="1"/>
          </p:cNvSpPr>
          <p:nvPr>
            <p:ph type="sldNum" sz="quarter" idx="10"/>
          </p:nvPr>
        </p:nvSpPr>
        <p:spPr>
          <a:noFill/>
        </p:spPr>
        <p:txBody>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fld id="{7644941C-7474-4FFA-9676-2EBFD6795A5E}" type="slidenum">
              <a:rPr lang="en-US" sz="1400" smtClean="0">
                <a:solidFill>
                  <a:schemeClr val="tx2"/>
                </a:solidFill>
              </a:rPr>
              <a:pPr/>
              <a:t>12</a:t>
            </a:fld>
            <a:endParaRPr lang="en-US" sz="1400" smtClean="0">
              <a:solidFill>
                <a:schemeClr val="tx2"/>
              </a:solidFill>
            </a:endParaRPr>
          </a:p>
        </p:txBody>
      </p:sp>
      <p:sp>
        <p:nvSpPr>
          <p:cNvPr id="16387" name="Rectangle 2"/>
          <p:cNvSpPr>
            <a:spLocks noGrp="1" noChangeArrowheads="1"/>
          </p:cNvSpPr>
          <p:nvPr>
            <p:ph type="title"/>
          </p:nvPr>
        </p:nvSpPr>
        <p:spPr>
          <a:xfrm>
            <a:off x="1041400" y="203200"/>
            <a:ext cx="7086600" cy="952500"/>
          </a:xfrm>
          <a:noFill/>
        </p:spPr>
        <p:txBody>
          <a:bodyPr wrap="square"/>
          <a:lstStyle/>
          <a:p>
            <a:r>
              <a:rPr lang="nl-NL" sz="4000" dirty="0" smtClean="0"/>
              <a:t>IP v4 Addresses </a:t>
            </a:r>
            <a:r>
              <a:rPr lang="nl-NL" sz="3200" dirty="0" smtClean="0"/>
              <a:t/>
            </a:r>
            <a:br>
              <a:rPr lang="nl-NL" sz="3200" dirty="0" smtClean="0"/>
            </a:br>
            <a:r>
              <a:rPr lang="nl-NL" sz="2000" dirty="0" smtClean="0"/>
              <a:t>(with subneting)</a:t>
            </a:r>
            <a:endParaRPr lang="nl-NL" sz="3200" dirty="0" smtClean="0"/>
          </a:p>
        </p:txBody>
      </p:sp>
      <p:sp>
        <p:nvSpPr>
          <p:cNvPr id="16388" name="Rectangle 3"/>
          <p:cNvSpPr>
            <a:spLocks noGrp="1" noChangeArrowheads="1"/>
          </p:cNvSpPr>
          <p:nvPr>
            <p:ph type="body" idx="1"/>
          </p:nvPr>
        </p:nvSpPr>
        <p:spPr bwMode="auto">
          <a:xfrm>
            <a:off x="638173" y="3556000"/>
            <a:ext cx="7893050" cy="2901950"/>
          </a:xfrm>
          <a:noFill/>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nl-NL" dirty="0"/>
              <a:t>No more than 4 bilion addresses </a:t>
            </a:r>
            <a:r>
              <a:rPr lang="nl-NL" dirty="0" smtClean="0"/>
              <a:t>!!!</a:t>
            </a:r>
          </a:p>
          <a:p>
            <a:r>
              <a:rPr lang="nl-NL" dirty="0" smtClean="0"/>
              <a:t>Host number can be split :</a:t>
            </a:r>
            <a:r>
              <a:rPr lang="nl-NL" dirty="0" smtClean="0">
                <a:solidFill>
                  <a:schemeClr val="accent2"/>
                </a:solidFill>
              </a:rPr>
              <a:t> </a:t>
            </a:r>
            <a:r>
              <a:rPr lang="nl-NL" dirty="0" smtClean="0">
                <a:solidFill>
                  <a:srgbClr val="D49FFF"/>
                </a:solidFill>
              </a:rPr>
              <a:t>Subnet</a:t>
            </a:r>
            <a:r>
              <a:rPr lang="nl-NL" dirty="0" smtClean="0">
                <a:solidFill>
                  <a:schemeClr val="accent2"/>
                </a:solidFill>
              </a:rPr>
              <a:t> </a:t>
            </a:r>
            <a:r>
              <a:rPr lang="nl-NL" dirty="0" smtClean="0">
                <a:solidFill>
                  <a:schemeClr val="hlink"/>
                </a:solidFill>
              </a:rPr>
              <a:t>+ Host</a:t>
            </a:r>
          </a:p>
          <a:p>
            <a:r>
              <a:rPr lang="nl-NL" dirty="0" smtClean="0">
                <a:solidFill>
                  <a:schemeClr val="hlink"/>
                </a:solidFill>
              </a:rPr>
              <a:t>Length of actual host number given by mask</a:t>
            </a:r>
            <a:endParaRPr lang="nl-NL" dirty="0" smtClean="0"/>
          </a:p>
          <a:p>
            <a:r>
              <a:rPr lang="nl-NL" dirty="0" smtClean="0">
                <a:solidFill>
                  <a:schemeClr val="tx2"/>
                </a:solidFill>
              </a:rPr>
              <a:t>MASK</a:t>
            </a:r>
            <a:r>
              <a:rPr lang="nl-NL" dirty="0" smtClean="0"/>
              <a:t> 11111111 11111111 11111111 </a:t>
            </a:r>
            <a:r>
              <a:rPr lang="nl-NL" dirty="0" smtClean="0">
                <a:solidFill>
                  <a:srgbClr val="D49FFF"/>
                </a:solidFill>
              </a:rPr>
              <a:t>111</a:t>
            </a:r>
            <a:r>
              <a:rPr lang="nl-NL" dirty="0" smtClean="0">
                <a:solidFill>
                  <a:schemeClr val="hlink"/>
                </a:solidFill>
              </a:rPr>
              <a:t>00000</a:t>
            </a:r>
            <a:endParaRPr lang="nl-NL" dirty="0" smtClean="0">
              <a:solidFill>
                <a:srgbClr val="336600"/>
              </a:solidFill>
            </a:endParaRPr>
          </a:p>
          <a:p>
            <a:r>
              <a:rPr lang="nl-NL" dirty="0" smtClean="0">
                <a:solidFill>
                  <a:schemeClr val="tx2"/>
                </a:solidFill>
              </a:rPr>
              <a:t>MASK</a:t>
            </a:r>
            <a:r>
              <a:rPr lang="nl-NL" dirty="0" smtClean="0"/>
              <a:t>   255        .     255     .     255     .     224</a:t>
            </a:r>
          </a:p>
          <a:p>
            <a:r>
              <a:rPr lang="nl-NL" dirty="0" smtClean="0">
                <a:solidFill>
                  <a:schemeClr val="tx2"/>
                </a:solidFill>
              </a:rPr>
              <a:t>Each subnet in example</a:t>
            </a:r>
            <a:r>
              <a:rPr lang="nl-NL" dirty="0" smtClean="0"/>
              <a:t> : 30 hosts (32 - 2)</a:t>
            </a:r>
          </a:p>
        </p:txBody>
      </p:sp>
      <p:grpSp>
        <p:nvGrpSpPr>
          <p:cNvPr id="19" name="Group 18"/>
          <p:cNvGrpSpPr/>
          <p:nvPr/>
        </p:nvGrpSpPr>
        <p:grpSpPr>
          <a:xfrm>
            <a:off x="574797" y="1381178"/>
            <a:ext cx="7175378" cy="1949344"/>
            <a:chOff x="574797" y="1381178"/>
            <a:chExt cx="7175378" cy="1949344"/>
          </a:xfrm>
        </p:grpSpPr>
        <p:sp>
          <p:nvSpPr>
            <p:cNvPr id="16391" name="Rectangle 6"/>
            <p:cNvSpPr>
              <a:spLocks noChangeArrowheads="1"/>
            </p:cNvSpPr>
            <p:nvPr/>
          </p:nvSpPr>
          <p:spPr bwMode="auto">
            <a:xfrm>
              <a:off x="1041400" y="2376434"/>
              <a:ext cx="3733800" cy="444500"/>
            </a:xfrm>
            <a:prstGeom prst="rect">
              <a:avLst/>
            </a:prstGeom>
            <a:solidFill>
              <a:srgbClr val="FFCC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500">
                  <a:solidFill>
                    <a:srgbClr val="003366"/>
                  </a:solidFill>
                </a:rPr>
                <a:t>Network number</a:t>
              </a:r>
            </a:p>
          </p:txBody>
        </p:sp>
        <p:sp>
          <p:nvSpPr>
            <p:cNvPr id="16392" name="Rectangle 7"/>
            <p:cNvSpPr>
              <a:spLocks noChangeArrowheads="1"/>
            </p:cNvSpPr>
            <p:nvPr/>
          </p:nvSpPr>
          <p:spPr bwMode="auto">
            <a:xfrm>
              <a:off x="4775200" y="2376434"/>
              <a:ext cx="1374775" cy="444500"/>
            </a:xfrm>
            <a:prstGeom prst="rect">
              <a:avLst/>
            </a:prstGeom>
            <a:solidFill>
              <a:srgbClr val="99CC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500">
                  <a:solidFill>
                    <a:srgbClr val="003366"/>
                  </a:solidFill>
                </a:rPr>
                <a:t>Subnet</a:t>
              </a:r>
            </a:p>
          </p:txBody>
        </p:sp>
        <p:sp>
          <p:nvSpPr>
            <p:cNvPr id="16395" name="Rectangle 10"/>
            <p:cNvSpPr>
              <a:spLocks noChangeArrowheads="1"/>
            </p:cNvSpPr>
            <p:nvPr/>
          </p:nvSpPr>
          <p:spPr bwMode="auto">
            <a:xfrm>
              <a:off x="6070600" y="2376434"/>
              <a:ext cx="1679575" cy="444500"/>
            </a:xfrm>
            <a:prstGeom prst="rect">
              <a:avLst/>
            </a:prstGeom>
            <a:solidFill>
              <a:srgbClr val="CCFFCC"/>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500">
                  <a:solidFill>
                    <a:srgbClr val="336600"/>
                  </a:solidFill>
                </a:rPr>
                <a:t>Host</a:t>
              </a:r>
              <a:endParaRPr lang="en-US" sz="2500">
                <a:solidFill>
                  <a:srgbClr val="003366"/>
                </a:solidFill>
              </a:endParaRPr>
            </a:p>
          </p:txBody>
        </p:sp>
        <p:cxnSp>
          <p:nvCxnSpPr>
            <p:cNvPr id="7" name="Straight Arrow Connector 6"/>
            <p:cNvCxnSpPr/>
            <p:nvPr/>
          </p:nvCxnSpPr>
          <p:spPr bwMode="auto">
            <a:xfrm>
              <a:off x="1041400" y="1873197"/>
              <a:ext cx="3733800" cy="0"/>
            </a:xfrm>
            <a:prstGeom prst="straightConnector1">
              <a:avLst/>
            </a:prstGeom>
            <a:solidFill>
              <a:schemeClr val="tx2"/>
            </a:solidFill>
            <a:ln w="38100"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Arrow Connector 20"/>
            <p:cNvCxnSpPr/>
            <p:nvPr/>
          </p:nvCxnSpPr>
          <p:spPr bwMode="auto">
            <a:xfrm>
              <a:off x="4775200" y="1873197"/>
              <a:ext cx="2974975" cy="0"/>
            </a:xfrm>
            <a:prstGeom prst="straightConnector1">
              <a:avLst/>
            </a:prstGeom>
            <a:solidFill>
              <a:schemeClr val="tx2"/>
            </a:solidFill>
            <a:ln w="38100"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TextBox 11"/>
            <p:cNvSpPr txBox="1"/>
            <p:nvPr/>
          </p:nvSpPr>
          <p:spPr>
            <a:xfrm>
              <a:off x="1954011" y="1934063"/>
              <a:ext cx="5261377" cy="424732"/>
            </a:xfrm>
            <a:prstGeom prst="rect">
              <a:avLst/>
            </a:prstGeom>
            <a:noFill/>
          </p:spPr>
          <p:txBody>
            <a:bodyPr wrap="none" rtlCol="0">
              <a:spAutoFit/>
            </a:bodyPr>
            <a:lstStyle/>
            <a:p>
              <a:r>
                <a:rPr lang="en-US" sz="2400" dirty="0" smtClean="0"/>
                <a:t>Network Number        Host Number</a:t>
              </a:r>
              <a:endParaRPr lang="en-US" sz="2400" dirty="0"/>
            </a:p>
          </p:txBody>
        </p:sp>
        <p:cxnSp>
          <p:nvCxnSpPr>
            <p:cNvPr id="14" name="Straight Connector 13"/>
            <p:cNvCxnSpPr/>
            <p:nvPr/>
          </p:nvCxnSpPr>
          <p:spPr bwMode="auto">
            <a:xfrm flipV="1">
              <a:off x="1041400" y="1679522"/>
              <a:ext cx="0" cy="1141412"/>
            </a:xfrm>
            <a:prstGeom prst="line">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Straight Connector 25"/>
            <p:cNvCxnSpPr/>
            <p:nvPr/>
          </p:nvCxnSpPr>
          <p:spPr bwMode="auto">
            <a:xfrm flipV="1">
              <a:off x="4775200" y="1675553"/>
              <a:ext cx="0" cy="1141412"/>
            </a:xfrm>
            <a:prstGeom prst="line">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Straight Connector 26"/>
            <p:cNvCxnSpPr/>
            <p:nvPr/>
          </p:nvCxnSpPr>
          <p:spPr bwMode="auto">
            <a:xfrm flipV="1">
              <a:off x="7750175" y="1675553"/>
              <a:ext cx="0" cy="1141412"/>
            </a:xfrm>
            <a:prstGeom prst="line">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TextBox 14"/>
            <p:cNvSpPr txBox="1"/>
            <p:nvPr/>
          </p:nvSpPr>
          <p:spPr>
            <a:xfrm>
              <a:off x="3544991" y="1381178"/>
              <a:ext cx="2079415" cy="424732"/>
            </a:xfrm>
            <a:prstGeom prst="rect">
              <a:avLst/>
            </a:prstGeom>
            <a:noFill/>
          </p:spPr>
          <p:txBody>
            <a:bodyPr wrap="none" rtlCol="0">
              <a:spAutoFit/>
            </a:bodyPr>
            <a:lstStyle/>
            <a:p>
              <a:r>
                <a:rPr lang="en-US" sz="2400" dirty="0" smtClean="0"/>
                <a:t>32 bit in total</a:t>
              </a:r>
              <a:endParaRPr lang="en-US" sz="2400" dirty="0"/>
            </a:p>
          </p:txBody>
        </p:sp>
        <p:grpSp>
          <p:nvGrpSpPr>
            <p:cNvPr id="18" name="Group 17"/>
            <p:cNvGrpSpPr/>
            <p:nvPr/>
          </p:nvGrpSpPr>
          <p:grpSpPr>
            <a:xfrm>
              <a:off x="574797" y="2875060"/>
              <a:ext cx="6640391" cy="455462"/>
              <a:chOff x="574797" y="2875060"/>
              <a:chExt cx="6640391" cy="455462"/>
            </a:xfrm>
          </p:grpSpPr>
          <p:sp>
            <p:nvSpPr>
              <p:cNvPr id="16396" name="Text Box 11"/>
              <p:cNvSpPr txBox="1">
                <a:spLocks noChangeArrowheads="1"/>
              </p:cNvSpPr>
              <p:nvPr/>
            </p:nvSpPr>
            <p:spPr bwMode="auto">
              <a:xfrm>
                <a:off x="2128427" y="2882631"/>
                <a:ext cx="1200970" cy="4385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pPr algn="ctr"/>
                <a:r>
                  <a:rPr lang="en-US" sz="2400" i="1" dirty="0" smtClean="0">
                    <a:solidFill>
                      <a:srgbClr val="FFFF00"/>
                    </a:solidFill>
                  </a:rPr>
                  <a:t>24 </a:t>
                </a:r>
                <a:r>
                  <a:rPr lang="en-US" sz="2400" i="1" dirty="0">
                    <a:solidFill>
                      <a:srgbClr val="FFFF00"/>
                    </a:solidFill>
                  </a:rPr>
                  <a:t>bits</a:t>
                </a:r>
              </a:p>
            </p:txBody>
          </p:sp>
          <p:sp>
            <p:nvSpPr>
              <p:cNvPr id="16397" name="Text Box 12"/>
              <p:cNvSpPr txBox="1">
                <a:spLocks noChangeArrowheads="1"/>
              </p:cNvSpPr>
              <p:nvPr/>
            </p:nvSpPr>
            <p:spPr bwMode="auto">
              <a:xfrm>
                <a:off x="4800600" y="2884434"/>
                <a:ext cx="1014413" cy="434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pPr algn="ctr"/>
                <a:r>
                  <a:rPr lang="en-US" sz="2400" i="1" dirty="0">
                    <a:solidFill>
                      <a:srgbClr val="FFFF00"/>
                    </a:solidFill>
                  </a:rPr>
                  <a:t>3 bits</a:t>
                </a:r>
              </a:p>
            </p:txBody>
          </p:sp>
          <p:sp>
            <p:nvSpPr>
              <p:cNvPr id="16398" name="Text Box 13"/>
              <p:cNvSpPr txBox="1">
                <a:spLocks noChangeArrowheads="1"/>
              </p:cNvSpPr>
              <p:nvPr/>
            </p:nvSpPr>
            <p:spPr bwMode="auto">
              <a:xfrm>
                <a:off x="6200775" y="2895547"/>
                <a:ext cx="1014413" cy="434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pPr algn="ctr"/>
                <a:r>
                  <a:rPr lang="en-US" sz="2400" i="1" dirty="0">
                    <a:solidFill>
                      <a:srgbClr val="FFFF00"/>
                    </a:solidFill>
                  </a:rPr>
                  <a:t>5 bits</a:t>
                </a:r>
              </a:p>
            </p:txBody>
          </p:sp>
          <p:sp>
            <p:nvSpPr>
              <p:cNvPr id="17" name="TextBox 16"/>
              <p:cNvSpPr txBox="1"/>
              <p:nvPr/>
            </p:nvSpPr>
            <p:spPr>
              <a:xfrm>
                <a:off x="574797" y="2875060"/>
                <a:ext cx="1553630" cy="424732"/>
              </a:xfrm>
              <a:prstGeom prst="rect">
                <a:avLst/>
              </a:prstGeom>
              <a:noFill/>
            </p:spPr>
            <p:txBody>
              <a:bodyPr wrap="none" rtlCol="0">
                <a:spAutoFit/>
              </a:bodyPr>
              <a:lstStyle/>
              <a:p>
                <a:r>
                  <a:rPr lang="en-US" sz="2400" i="1" dirty="0" smtClean="0">
                    <a:solidFill>
                      <a:srgbClr val="FFFF00"/>
                    </a:solidFill>
                  </a:rPr>
                  <a:t>Example:</a:t>
                </a:r>
                <a:endParaRPr lang="en-US" sz="2400" i="1" dirty="0">
                  <a:solidFill>
                    <a:srgbClr val="FFFF00"/>
                  </a:solidFill>
                </a:endParaRPr>
              </a:p>
            </p:txBody>
          </p:sp>
        </p:gr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Number Placeholder 3"/>
          <p:cNvSpPr>
            <a:spLocks noGrp="1"/>
          </p:cNvSpPr>
          <p:nvPr>
            <p:ph type="sldNum" sz="quarter" idx="10"/>
          </p:nvPr>
        </p:nvSpPr>
        <p:spPr>
          <a:noFill/>
        </p:spPr>
        <p:txBody>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fld id="{530FEBE2-1C92-47CA-9F4F-898CDACD25A2}" type="slidenum">
              <a:rPr lang="en-US" sz="1400" smtClean="0">
                <a:solidFill>
                  <a:schemeClr val="tx2"/>
                </a:solidFill>
              </a:rPr>
              <a:pPr/>
              <a:t>13</a:t>
            </a:fld>
            <a:endParaRPr lang="en-US" sz="1400" smtClean="0">
              <a:solidFill>
                <a:schemeClr val="tx2"/>
              </a:solidFill>
            </a:endParaRPr>
          </a:p>
        </p:txBody>
      </p:sp>
      <p:sp>
        <p:nvSpPr>
          <p:cNvPr id="61443" name="Rectangle 2"/>
          <p:cNvSpPr>
            <a:spLocks noGrp="1" noChangeArrowheads="1"/>
          </p:cNvSpPr>
          <p:nvPr>
            <p:ph type="title"/>
          </p:nvPr>
        </p:nvSpPr>
        <p:spPr>
          <a:xfrm>
            <a:off x="1366838" y="188913"/>
            <a:ext cx="6445250" cy="587375"/>
          </a:xfrm>
        </p:spPr>
        <p:txBody>
          <a:bodyPr/>
          <a:lstStyle/>
          <a:p>
            <a:r>
              <a:rPr lang="en-US" smtClean="0"/>
              <a:t>Network Address Translation</a:t>
            </a:r>
          </a:p>
        </p:txBody>
      </p:sp>
      <p:sp>
        <p:nvSpPr>
          <p:cNvPr id="61444" name="Line 4"/>
          <p:cNvSpPr>
            <a:spLocks noChangeShapeType="1"/>
          </p:cNvSpPr>
          <p:nvPr/>
        </p:nvSpPr>
        <p:spPr bwMode="auto">
          <a:xfrm flipH="1" flipV="1">
            <a:off x="4806950" y="2336800"/>
            <a:ext cx="2343150" cy="330200"/>
          </a:xfrm>
          <a:prstGeom prst="line">
            <a:avLst/>
          </a:prstGeom>
          <a:noFill/>
          <a:ln w="25400">
            <a:solidFill>
              <a:srgbClr val="00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45" name="Oval 16"/>
          <p:cNvSpPr>
            <a:spLocks noChangeArrowheads="1"/>
          </p:cNvSpPr>
          <p:nvPr/>
        </p:nvSpPr>
        <p:spPr bwMode="auto">
          <a:xfrm>
            <a:off x="7042150" y="1557338"/>
            <a:ext cx="1935163" cy="4073525"/>
          </a:xfrm>
          <a:prstGeom prst="ellipse">
            <a:avLst/>
          </a:prstGeom>
          <a:solidFill>
            <a:schemeClr val="hlink"/>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solidFill>
                  <a:schemeClr val="accent1"/>
                </a:solidFill>
              </a:rPr>
              <a:t>Internet</a:t>
            </a:r>
          </a:p>
        </p:txBody>
      </p:sp>
      <p:sp>
        <p:nvSpPr>
          <p:cNvPr id="61446" name="AutoShape 5"/>
          <p:cNvSpPr>
            <a:spLocks noChangeArrowheads="1"/>
          </p:cNvSpPr>
          <p:nvPr/>
        </p:nvSpPr>
        <p:spPr bwMode="auto">
          <a:xfrm>
            <a:off x="1854200" y="2743200"/>
            <a:ext cx="850900" cy="698500"/>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61447" name="Object 6">
            <a:hlinkClick r:id="" action="ppaction://ole?verb=0"/>
          </p:cNvPr>
          <p:cNvGraphicFramePr>
            <a:graphicFrameLocks/>
          </p:cNvGraphicFramePr>
          <p:nvPr/>
        </p:nvGraphicFramePr>
        <p:xfrm>
          <a:off x="1993900" y="2840038"/>
          <a:ext cx="569913" cy="515937"/>
        </p:xfrm>
        <a:graphic>
          <a:graphicData uri="http://schemas.openxmlformats.org/presentationml/2006/ole">
            <mc:AlternateContent xmlns:mc="http://schemas.openxmlformats.org/markup-compatibility/2006">
              <mc:Choice xmlns:v="urn:schemas-microsoft-com:vml" Requires="v">
                <p:oleObj spid="_x0000_s172103" name="Microsoft ClipArt Gallery" r:id="rId4" imgW="6148388" imgH="5129213" progId="MS_ClipArt_Gallery">
                  <p:embed/>
                </p:oleObj>
              </mc:Choice>
              <mc:Fallback>
                <p:oleObj name="Microsoft ClipArt Gallery" r:id="rId4" imgW="6148388" imgH="5129213"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93900" y="2840038"/>
                        <a:ext cx="569913" cy="51593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1448" name="AutoShape 7"/>
          <p:cNvSpPr>
            <a:spLocks noChangeArrowheads="1"/>
          </p:cNvSpPr>
          <p:nvPr/>
        </p:nvSpPr>
        <p:spPr bwMode="auto">
          <a:xfrm>
            <a:off x="1868488" y="1706563"/>
            <a:ext cx="822325" cy="735012"/>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61449" name="Object 8">
            <a:hlinkClick r:id="" action="ppaction://ole?verb=0"/>
          </p:cNvPr>
          <p:cNvGraphicFramePr>
            <a:graphicFrameLocks/>
          </p:cNvGraphicFramePr>
          <p:nvPr/>
        </p:nvGraphicFramePr>
        <p:xfrm>
          <a:off x="1936750" y="1795463"/>
          <a:ext cx="679450" cy="565150"/>
        </p:xfrm>
        <a:graphic>
          <a:graphicData uri="http://schemas.openxmlformats.org/presentationml/2006/ole">
            <mc:AlternateContent xmlns:mc="http://schemas.openxmlformats.org/markup-compatibility/2006">
              <mc:Choice xmlns:v="urn:schemas-microsoft-com:vml" Requires="v">
                <p:oleObj spid="_x0000_s172104" name="Microsoft ClipArt Gallery" r:id="rId6" imgW="6080125" imgH="4716463" progId="MS_ClipArt_Gallery">
                  <p:embed/>
                </p:oleObj>
              </mc:Choice>
              <mc:Fallback>
                <p:oleObj name="Microsoft ClipArt Gallery" r:id="rId6" imgW="6080125" imgH="4716463" progId="MS_ClipArt_Gallery">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36750" y="1795463"/>
                        <a:ext cx="679450" cy="5651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1450" name="AutoShape 9"/>
          <p:cNvSpPr>
            <a:spLocks noChangeArrowheads="1"/>
          </p:cNvSpPr>
          <p:nvPr/>
        </p:nvSpPr>
        <p:spPr bwMode="auto">
          <a:xfrm>
            <a:off x="1854200" y="3787775"/>
            <a:ext cx="850900" cy="700088"/>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61451" name="Object 10">
            <a:hlinkClick r:id="" action="ppaction://ole?verb=0"/>
          </p:cNvPr>
          <p:cNvGraphicFramePr>
            <a:graphicFrameLocks/>
          </p:cNvGraphicFramePr>
          <p:nvPr/>
        </p:nvGraphicFramePr>
        <p:xfrm>
          <a:off x="1993900" y="3884613"/>
          <a:ext cx="569913" cy="517525"/>
        </p:xfrm>
        <a:graphic>
          <a:graphicData uri="http://schemas.openxmlformats.org/presentationml/2006/ole">
            <mc:AlternateContent xmlns:mc="http://schemas.openxmlformats.org/markup-compatibility/2006">
              <mc:Choice xmlns:v="urn:schemas-microsoft-com:vml" Requires="v">
                <p:oleObj spid="_x0000_s172105" name="Microsoft ClipArt Gallery" r:id="rId8" imgW="6148388" imgH="5129213" progId="MS_ClipArt_Gallery">
                  <p:embed/>
                </p:oleObj>
              </mc:Choice>
              <mc:Fallback>
                <p:oleObj name="Microsoft ClipArt Gallery" r:id="rId8" imgW="6148388" imgH="5129213"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93900" y="3884613"/>
                        <a:ext cx="569913" cy="5175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1452" name="Line 11"/>
          <p:cNvSpPr>
            <a:spLocks noChangeShapeType="1"/>
          </p:cNvSpPr>
          <p:nvPr/>
        </p:nvSpPr>
        <p:spPr bwMode="auto">
          <a:xfrm>
            <a:off x="3017838" y="2293938"/>
            <a:ext cx="1098550" cy="0"/>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53" name="Line 12"/>
          <p:cNvSpPr>
            <a:spLocks noChangeShapeType="1"/>
          </p:cNvSpPr>
          <p:nvPr/>
        </p:nvSpPr>
        <p:spPr bwMode="auto">
          <a:xfrm>
            <a:off x="3046413" y="1612900"/>
            <a:ext cx="0" cy="2908300"/>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54" name="Line 13"/>
          <p:cNvSpPr>
            <a:spLocks noChangeShapeType="1"/>
          </p:cNvSpPr>
          <p:nvPr/>
        </p:nvSpPr>
        <p:spPr bwMode="auto">
          <a:xfrm>
            <a:off x="2714625" y="2066925"/>
            <a:ext cx="320675" cy="0"/>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55" name="Line 14"/>
          <p:cNvSpPr>
            <a:spLocks noChangeShapeType="1"/>
          </p:cNvSpPr>
          <p:nvPr/>
        </p:nvSpPr>
        <p:spPr bwMode="auto">
          <a:xfrm>
            <a:off x="2714625" y="3089275"/>
            <a:ext cx="320675" cy="0"/>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56" name="Line 15"/>
          <p:cNvSpPr>
            <a:spLocks noChangeShapeType="1"/>
          </p:cNvSpPr>
          <p:nvPr/>
        </p:nvSpPr>
        <p:spPr bwMode="auto">
          <a:xfrm>
            <a:off x="2736850" y="4203700"/>
            <a:ext cx="319088" cy="0"/>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57" name="Rectangle 17"/>
          <p:cNvSpPr>
            <a:spLocks noChangeArrowheads="1"/>
          </p:cNvSpPr>
          <p:nvPr/>
        </p:nvSpPr>
        <p:spPr bwMode="auto">
          <a:xfrm>
            <a:off x="195263" y="1873250"/>
            <a:ext cx="1662112" cy="3635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rgbClr val="F95AB7"/>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2000">
                <a:solidFill>
                  <a:schemeClr val="folHlink"/>
                </a:solidFill>
              </a:rPr>
              <a:t>192.168.1.10</a:t>
            </a:r>
          </a:p>
        </p:txBody>
      </p:sp>
      <p:sp>
        <p:nvSpPr>
          <p:cNvPr id="61458" name="Rectangle 25"/>
          <p:cNvSpPr>
            <a:spLocks noChangeArrowheads="1"/>
          </p:cNvSpPr>
          <p:nvPr/>
        </p:nvSpPr>
        <p:spPr bwMode="auto">
          <a:xfrm>
            <a:off x="182563" y="2914650"/>
            <a:ext cx="1662112" cy="3635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rgbClr val="F95AB7"/>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2000">
                <a:solidFill>
                  <a:schemeClr val="folHlink"/>
                </a:solidFill>
              </a:rPr>
              <a:t>192.168.1.11</a:t>
            </a:r>
          </a:p>
        </p:txBody>
      </p:sp>
      <p:sp>
        <p:nvSpPr>
          <p:cNvPr id="61459" name="Rectangle 26"/>
          <p:cNvSpPr>
            <a:spLocks noChangeArrowheads="1"/>
          </p:cNvSpPr>
          <p:nvPr/>
        </p:nvSpPr>
        <p:spPr bwMode="auto">
          <a:xfrm>
            <a:off x="182563" y="3943350"/>
            <a:ext cx="1662112" cy="3635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rgbClr val="F95AB7"/>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2000">
                <a:solidFill>
                  <a:schemeClr val="folHlink"/>
                </a:solidFill>
              </a:rPr>
              <a:t>192.168.1.12</a:t>
            </a:r>
          </a:p>
        </p:txBody>
      </p:sp>
      <p:sp>
        <p:nvSpPr>
          <p:cNvPr id="61460" name="AutoShape 28"/>
          <p:cNvSpPr>
            <a:spLocks noChangeAspect="1" noChangeArrowheads="1" noTextEdit="1"/>
          </p:cNvSpPr>
          <p:nvPr/>
        </p:nvSpPr>
        <p:spPr bwMode="auto">
          <a:xfrm>
            <a:off x="3733800" y="1854200"/>
            <a:ext cx="1419225" cy="1346200"/>
          </a:xfrm>
          <a:prstGeom prst="rect">
            <a:avLst/>
          </a:prstGeom>
          <a:solidFill>
            <a:srgbClr val="F3120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1461" name="Text Box 27"/>
          <p:cNvSpPr txBox="1">
            <a:spLocks noChangeArrowheads="1"/>
          </p:cNvSpPr>
          <p:nvPr/>
        </p:nvSpPr>
        <p:spPr bwMode="auto">
          <a:xfrm>
            <a:off x="3986213" y="2741613"/>
            <a:ext cx="915987" cy="4762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r>
              <a:rPr lang="en-US">
                <a:solidFill>
                  <a:srgbClr val="00FF00"/>
                </a:solidFill>
              </a:rPr>
              <a:t>NAT</a:t>
            </a:r>
          </a:p>
        </p:txBody>
      </p:sp>
      <p:sp>
        <p:nvSpPr>
          <p:cNvPr id="61462" name="Oval 30"/>
          <p:cNvSpPr>
            <a:spLocks noChangeArrowheads="1"/>
          </p:cNvSpPr>
          <p:nvPr/>
        </p:nvSpPr>
        <p:spPr bwMode="auto">
          <a:xfrm>
            <a:off x="3811588" y="2263775"/>
            <a:ext cx="1265237" cy="427038"/>
          </a:xfrm>
          <a:prstGeom prst="ellipse">
            <a:avLst/>
          </a:prstGeom>
          <a:solidFill>
            <a:srgbClr val="0078AA"/>
          </a:solidFill>
          <a:ln w="7938">
            <a:solidFill>
              <a:srgbClr val="AAE6FF"/>
            </a:solidFill>
            <a:round/>
            <a:headEnd/>
            <a:tailEnd/>
          </a:ln>
        </p:spPr>
        <p:txBody>
          <a:bodyPr/>
          <a:lstStyle/>
          <a:p>
            <a:endParaRPr lang="nl-BE"/>
          </a:p>
        </p:txBody>
      </p:sp>
      <p:sp>
        <p:nvSpPr>
          <p:cNvPr id="61463" name="Rectangle 31"/>
          <p:cNvSpPr>
            <a:spLocks noChangeArrowheads="1"/>
          </p:cNvSpPr>
          <p:nvPr/>
        </p:nvSpPr>
        <p:spPr bwMode="auto">
          <a:xfrm>
            <a:off x="3811588" y="2176463"/>
            <a:ext cx="1263650" cy="304800"/>
          </a:xfrm>
          <a:prstGeom prst="rect">
            <a:avLst/>
          </a:prstGeom>
          <a:solidFill>
            <a:srgbClr val="0078A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nl-BE"/>
          </a:p>
        </p:txBody>
      </p:sp>
      <p:sp>
        <p:nvSpPr>
          <p:cNvPr id="61464" name="Rectangle 32"/>
          <p:cNvSpPr>
            <a:spLocks noChangeArrowheads="1"/>
          </p:cNvSpPr>
          <p:nvPr/>
        </p:nvSpPr>
        <p:spPr bwMode="auto">
          <a:xfrm>
            <a:off x="3811588" y="2176463"/>
            <a:ext cx="1263650" cy="304800"/>
          </a:xfrm>
          <a:prstGeom prst="rect">
            <a:avLst/>
          </a:prstGeom>
          <a:solidFill>
            <a:srgbClr val="0078A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nl-BE"/>
          </a:p>
        </p:txBody>
      </p:sp>
      <p:sp>
        <p:nvSpPr>
          <p:cNvPr id="61465" name="Oval 33"/>
          <p:cNvSpPr>
            <a:spLocks noChangeArrowheads="1"/>
          </p:cNvSpPr>
          <p:nvPr/>
        </p:nvSpPr>
        <p:spPr bwMode="auto">
          <a:xfrm>
            <a:off x="3811588" y="1958975"/>
            <a:ext cx="1265237" cy="427038"/>
          </a:xfrm>
          <a:prstGeom prst="ellipse">
            <a:avLst/>
          </a:prstGeom>
          <a:solidFill>
            <a:srgbClr val="00B4FF"/>
          </a:solidFill>
          <a:ln w="7938">
            <a:solidFill>
              <a:srgbClr val="AAE6FF"/>
            </a:solidFill>
            <a:round/>
            <a:headEnd/>
            <a:tailEnd/>
          </a:ln>
        </p:spPr>
        <p:txBody>
          <a:bodyPr/>
          <a:lstStyle/>
          <a:p>
            <a:endParaRPr lang="nl-BE"/>
          </a:p>
        </p:txBody>
      </p:sp>
      <p:grpSp>
        <p:nvGrpSpPr>
          <p:cNvPr id="61466" name="Group 52"/>
          <p:cNvGrpSpPr>
            <a:grpSpLocks/>
          </p:cNvGrpSpPr>
          <p:nvPr/>
        </p:nvGrpSpPr>
        <p:grpSpPr bwMode="auto">
          <a:xfrm>
            <a:off x="4003675" y="2009775"/>
            <a:ext cx="879475" cy="327025"/>
            <a:chOff x="2521" y="1266"/>
            <a:chExt cx="554" cy="206"/>
          </a:xfrm>
        </p:grpSpPr>
        <p:grpSp>
          <p:nvGrpSpPr>
            <p:cNvPr id="61472" name="Group 42"/>
            <p:cNvGrpSpPr>
              <a:grpSpLocks/>
            </p:cNvGrpSpPr>
            <p:nvPr/>
          </p:nvGrpSpPr>
          <p:grpSpPr bwMode="auto">
            <a:xfrm>
              <a:off x="2521" y="1266"/>
              <a:ext cx="549" cy="201"/>
              <a:chOff x="2521" y="1266"/>
              <a:chExt cx="549" cy="201"/>
            </a:xfrm>
          </p:grpSpPr>
          <p:sp>
            <p:nvSpPr>
              <p:cNvPr id="61482" name="Freeform 34"/>
              <p:cNvSpPr>
                <a:spLocks/>
              </p:cNvSpPr>
              <p:nvPr/>
            </p:nvSpPr>
            <p:spPr bwMode="auto">
              <a:xfrm>
                <a:off x="2808" y="1270"/>
                <a:ext cx="262" cy="87"/>
              </a:xfrm>
              <a:custGeom>
                <a:avLst/>
                <a:gdLst>
                  <a:gd name="T0" fmla="*/ 0 w 524"/>
                  <a:gd name="T1" fmla="*/ 17 h 172"/>
                  <a:gd name="T2" fmla="*/ 15 w 524"/>
                  <a:gd name="T3" fmla="*/ 22 h 172"/>
                  <a:gd name="T4" fmla="*/ 50 w 524"/>
                  <a:gd name="T5" fmla="*/ 8 h 172"/>
                  <a:gd name="T6" fmla="*/ 66 w 524"/>
                  <a:gd name="T7" fmla="*/ 13 h 172"/>
                  <a:gd name="T8" fmla="*/ 57 w 524"/>
                  <a:gd name="T9" fmla="*/ 0 h 172"/>
                  <a:gd name="T10" fmla="*/ 16 w 524"/>
                  <a:gd name="T11" fmla="*/ 0 h 172"/>
                  <a:gd name="T12" fmla="*/ 33 w 524"/>
                  <a:gd name="T13" fmla="*/ 4 h 172"/>
                  <a:gd name="T14" fmla="*/ 0 w 524"/>
                  <a:gd name="T15" fmla="*/ 17 h 1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4" h="172">
                    <a:moveTo>
                      <a:pt x="0" y="134"/>
                    </a:moveTo>
                    <a:lnTo>
                      <a:pt x="116" y="172"/>
                    </a:lnTo>
                    <a:lnTo>
                      <a:pt x="398" y="57"/>
                    </a:lnTo>
                    <a:lnTo>
                      <a:pt x="524" y="96"/>
                    </a:lnTo>
                    <a:lnTo>
                      <a:pt x="456" y="0"/>
                    </a:lnTo>
                    <a:lnTo>
                      <a:pt x="126" y="0"/>
                    </a:lnTo>
                    <a:lnTo>
                      <a:pt x="262" y="28"/>
                    </a:lnTo>
                    <a:lnTo>
                      <a:pt x="0" y="1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83" name="Freeform 35"/>
              <p:cNvSpPr>
                <a:spLocks/>
              </p:cNvSpPr>
              <p:nvPr/>
            </p:nvSpPr>
            <p:spPr bwMode="auto">
              <a:xfrm>
                <a:off x="2808" y="1270"/>
                <a:ext cx="262" cy="87"/>
              </a:xfrm>
              <a:custGeom>
                <a:avLst/>
                <a:gdLst>
                  <a:gd name="T0" fmla="*/ 0 w 524"/>
                  <a:gd name="T1" fmla="*/ 17 h 172"/>
                  <a:gd name="T2" fmla="*/ 15 w 524"/>
                  <a:gd name="T3" fmla="*/ 22 h 172"/>
                  <a:gd name="T4" fmla="*/ 50 w 524"/>
                  <a:gd name="T5" fmla="*/ 8 h 172"/>
                  <a:gd name="T6" fmla="*/ 66 w 524"/>
                  <a:gd name="T7" fmla="*/ 13 h 172"/>
                  <a:gd name="T8" fmla="*/ 57 w 524"/>
                  <a:gd name="T9" fmla="*/ 0 h 172"/>
                  <a:gd name="T10" fmla="*/ 16 w 524"/>
                  <a:gd name="T11" fmla="*/ 0 h 172"/>
                  <a:gd name="T12" fmla="*/ 33 w 524"/>
                  <a:gd name="T13" fmla="*/ 4 h 172"/>
                  <a:gd name="T14" fmla="*/ 0 w 524"/>
                  <a:gd name="T15" fmla="*/ 17 h 1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4" h="172">
                    <a:moveTo>
                      <a:pt x="0" y="134"/>
                    </a:moveTo>
                    <a:lnTo>
                      <a:pt x="116" y="172"/>
                    </a:lnTo>
                    <a:lnTo>
                      <a:pt x="398" y="57"/>
                    </a:lnTo>
                    <a:lnTo>
                      <a:pt x="524" y="96"/>
                    </a:lnTo>
                    <a:lnTo>
                      <a:pt x="456" y="0"/>
                    </a:lnTo>
                    <a:lnTo>
                      <a:pt x="126" y="0"/>
                    </a:lnTo>
                    <a:lnTo>
                      <a:pt x="262" y="28"/>
                    </a:lnTo>
                    <a:lnTo>
                      <a:pt x="0" y="1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84" name="Freeform 36"/>
              <p:cNvSpPr>
                <a:spLocks/>
              </p:cNvSpPr>
              <p:nvPr/>
            </p:nvSpPr>
            <p:spPr bwMode="auto">
              <a:xfrm>
                <a:off x="2521" y="1371"/>
                <a:ext cx="263" cy="91"/>
              </a:xfrm>
              <a:custGeom>
                <a:avLst/>
                <a:gdLst>
                  <a:gd name="T0" fmla="*/ 66 w 524"/>
                  <a:gd name="T1" fmla="*/ 5 h 182"/>
                  <a:gd name="T2" fmla="*/ 52 w 524"/>
                  <a:gd name="T3" fmla="*/ 0 h 182"/>
                  <a:gd name="T4" fmla="*/ 17 w 524"/>
                  <a:gd name="T5" fmla="*/ 15 h 182"/>
                  <a:gd name="T6" fmla="*/ 0 w 524"/>
                  <a:gd name="T7" fmla="*/ 10 h 182"/>
                  <a:gd name="T8" fmla="*/ 9 w 524"/>
                  <a:gd name="T9" fmla="*/ 23 h 182"/>
                  <a:gd name="T10" fmla="*/ 52 w 524"/>
                  <a:gd name="T11" fmla="*/ 23 h 182"/>
                  <a:gd name="T12" fmla="*/ 33 w 524"/>
                  <a:gd name="T13" fmla="*/ 18 h 182"/>
                  <a:gd name="T14" fmla="*/ 66 w 524"/>
                  <a:gd name="T15" fmla="*/ 5 h 18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4" h="182">
                    <a:moveTo>
                      <a:pt x="524" y="38"/>
                    </a:moveTo>
                    <a:lnTo>
                      <a:pt x="408" y="0"/>
                    </a:lnTo>
                    <a:lnTo>
                      <a:pt x="136" y="115"/>
                    </a:lnTo>
                    <a:lnTo>
                      <a:pt x="0" y="77"/>
                    </a:lnTo>
                    <a:lnTo>
                      <a:pt x="68" y="182"/>
                    </a:lnTo>
                    <a:lnTo>
                      <a:pt x="408" y="182"/>
                    </a:lnTo>
                    <a:lnTo>
                      <a:pt x="262" y="144"/>
                    </a:lnTo>
                    <a:lnTo>
                      <a:pt x="524"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85" name="Freeform 37"/>
              <p:cNvSpPr>
                <a:spLocks/>
              </p:cNvSpPr>
              <p:nvPr/>
            </p:nvSpPr>
            <p:spPr bwMode="auto">
              <a:xfrm>
                <a:off x="2521" y="1371"/>
                <a:ext cx="263" cy="91"/>
              </a:xfrm>
              <a:custGeom>
                <a:avLst/>
                <a:gdLst>
                  <a:gd name="T0" fmla="*/ 66 w 524"/>
                  <a:gd name="T1" fmla="*/ 5 h 182"/>
                  <a:gd name="T2" fmla="*/ 52 w 524"/>
                  <a:gd name="T3" fmla="*/ 0 h 182"/>
                  <a:gd name="T4" fmla="*/ 17 w 524"/>
                  <a:gd name="T5" fmla="*/ 15 h 182"/>
                  <a:gd name="T6" fmla="*/ 0 w 524"/>
                  <a:gd name="T7" fmla="*/ 10 h 182"/>
                  <a:gd name="T8" fmla="*/ 9 w 524"/>
                  <a:gd name="T9" fmla="*/ 23 h 182"/>
                  <a:gd name="T10" fmla="*/ 52 w 524"/>
                  <a:gd name="T11" fmla="*/ 23 h 182"/>
                  <a:gd name="T12" fmla="*/ 33 w 524"/>
                  <a:gd name="T13" fmla="*/ 18 h 182"/>
                  <a:gd name="T14" fmla="*/ 66 w 524"/>
                  <a:gd name="T15" fmla="*/ 5 h 18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4" h="182">
                    <a:moveTo>
                      <a:pt x="524" y="38"/>
                    </a:moveTo>
                    <a:lnTo>
                      <a:pt x="408" y="0"/>
                    </a:lnTo>
                    <a:lnTo>
                      <a:pt x="136" y="115"/>
                    </a:lnTo>
                    <a:lnTo>
                      <a:pt x="0" y="77"/>
                    </a:lnTo>
                    <a:lnTo>
                      <a:pt x="68" y="182"/>
                    </a:lnTo>
                    <a:lnTo>
                      <a:pt x="408" y="182"/>
                    </a:lnTo>
                    <a:lnTo>
                      <a:pt x="262" y="144"/>
                    </a:lnTo>
                    <a:lnTo>
                      <a:pt x="524"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86" name="Freeform 38"/>
              <p:cNvSpPr>
                <a:spLocks/>
              </p:cNvSpPr>
              <p:nvPr/>
            </p:nvSpPr>
            <p:spPr bwMode="auto">
              <a:xfrm>
                <a:off x="2536" y="1266"/>
                <a:ext cx="262" cy="86"/>
              </a:xfrm>
              <a:custGeom>
                <a:avLst/>
                <a:gdLst>
                  <a:gd name="T0" fmla="*/ 0 w 524"/>
                  <a:gd name="T1" fmla="*/ 4 h 173"/>
                  <a:gd name="T2" fmla="*/ 15 w 524"/>
                  <a:gd name="T3" fmla="*/ 0 h 173"/>
                  <a:gd name="T4" fmla="*/ 50 w 524"/>
                  <a:gd name="T5" fmla="*/ 13 h 173"/>
                  <a:gd name="T6" fmla="*/ 66 w 524"/>
                  <a:gd name="T7" fmla="*/ 9 h 173"/>
                  <a:gd name="T8" fmla="*/ 57 w 524"/>
                  <a:gd name="T9" fmla="*/ 21 h 173"/>
                  <a:gd name="T10" fmla="*/ 16 w 524"/>
                  <a:gd name="T11" fmla="*/ 21 h 173"/>
                  <a:gd name="T12" fmla="*/ 33 w 524"/>
                  <a:gd name="T13" fmla="*/ 18 h 173"/>
                  <a:gd name="T14" fmla="*/ 0 w 524"/>
                  <a:gd name="T15" fmla="*/ 4 h 1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4" h="173">
                    <a:moveTo>
                      <a:pt x="0" y="38"/>
                    </a:moveTo>
                    <a:lnTo>
                      <a:pt x="116" y="0"/>
                    </a:lnTo>
                    <a:lnTo>
                      <a:pt x="398" y="106"/>
                    </a:lnTo>
                    <a:lnTo>
                      <a:pt x="524" y="77"/>
                    </a:lnTo>
                    <a:lnTo>
                      <a:pt x="456" y="173"/>
                    </a:lnTo>
                    <a:lnTo>
                      <a:pt x="126" y="173"/>
                    </a:lnTo>
                    <a:lnTo>
                      <a:pt x="262" y="144"/>
                    </a:lnTo>
                    <a:lnTo>
                      <a:pt x="0"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87" name="Freeform 39"/>
              <p:cNvSpPr>
                <a:spLocks/>
              </p:cNvSpPr>
              <p:nvPr/>
            </p:nvSpPr>
            <p:spPr bwMode="auto">
              <a:xfrm>
                <a:off x="2536" y="1266"/>
                <a:ext cx="262" cy="86"/>
              </a:xfrm>
              <a:custGeom>
                <a:avLst/>
                <a:gdLst>
                  <a:gd name="T0" fmla="*/ 0 w 524"/>
                  <a:gd name="T1" fmla="*/ 4 h 173"/>
                  <a:gd name="T2" fmla="*/ 15 w 524"/>
                  <a:gd name="T3" fmla="*/ 0 h 173"/>
                  <a:gd name="T4" fmla="*/ 50 w 524"/>
                  <a:gd name="T5" fmla="*/ 13 h 173"/>
                  <a:gd name="T6" fmla="*/ 66 w 524"/>
                  <a:gd name="T7" fmla="*/ 9 h 173"/>
                  <a:gd name="T8" fmla="*/ 57 w 524"/>
                  <a:gd name="T9" fmla="*/ 21 h 173"/>
                  <a:gd name="T10" fmla="*/ 16 w 524"/>
                  <a:gd name="T11" fmla="*/ 21 h 173"/>
                  <a:gd name="T12" fmla="*/ 33 w 524"/>
                  <a:gd name="T13" fmla="*/ 18 h 173"/>
                  <a:gd name="T14" fmla="*/ 0 w 524"/>
                  <a:gd name="T15" fmla="*/ 4 h 1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4" h="173">
                    <a:moveTo>
                      <a:pt x="0" y="38"/>
                    </a:moveTo>
                    <a:lnTo>
                      <a:pt x="116" y="0"/>
                    </a:lnTo>
                    <a:lnTo>
                      <a:pt x="398" y="106"/>
                    </a:lnTo>
                    <a:lnTo>
                      <a:pt x="524" y="77"/>
                    </a:lnTo>
                    <a:lnTo>
                      <a:pt x="456" y="173"/>
                    </a:lnTo>
                    <a:lnTo>
                      <a:pt x="126" y="173"/>
                    </a:lnTo>
                    <a:lnTo>
                      <a:pt x="262" y="144"/>
                    </a:lnTo>
                    <a:lnTo>
                      <a:pt x="0"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88" name="Freeform 40"/>
              <p:cNvSpPr>
                <a:spLocks/>
              </p:cNvSpPr>
              <p:nvPr/>
            </p:nvSpPr>
            <p:spPr bwMode="auto">
              <a:xfrm>
                <a:off x="2798" y="1381"/>
                <a:ext cx="262" cy="86"/>
              </a:xfrm>
              <a:custGeom>
                <a:avLst/>
                <a:gdLst>
                  <a:gd name="T0" fmla="*/ 66 w 524"/>
                  <a:gd name="T1" fmla="*/ 16 h 173"/>
                  <a:gd name="T2" fmla="*/ 51 w 524"/>
                  <a:gd name="T3" fmla="*/ 21 h 173"/>
                  <a:gd name="T4" fmla="*/ 17 w 524"/>
                  <a:gd name="T5" fmla="*/ 7 h 173"/>
                  <a:gd name="T6" fmla="*/ 0 w 524"/>
                  <a:gd name="T7" fmla="*/ 12 h 173"/>
                  <a:gd name="T8" fmla="*/ 9 w 524"/>
                  <a:gd name="T9" fmla="*/ 0 h 173"/>
                  <a:gd name="T10" fmla="*/ 51 w 524"/>
                  <a:gd name="T11" fmla="*/ 0 h 173"/>
                  <a:gd name="T12" fmla="*/ 33 w 524"/>
                  <a:gd name="T13" fmla="*/ 3 h 173"/>
                  <a:gd name="T14" fmla="*/ 66 w 524"/>
                  <a:gd name="T15" fmla="*/ 16 h 1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4" h="173">
                    <a:moveTo>
                      <a:pt x="524" y="134"/>
                    </a:moveTo>
                    <a:lnTo>
                      <a:pt x="408" y="173"/>
                    </a:lnTo>
                    <a:lnTo>
                      <a:pt x="136" y="58"/>
                    </a:lnTo>
                    <a:lnTo>
                      <a:pt x="0" y="96"/>
                    </a:lnTo>
                    <a:lnTo>
                      <a:pt x="68" y="0"/>
                    </a:lnTo>
                    <a:lnTo>
                      <a:pt x="408" y="0"/>
                    </a:lnTo>
                    <a:lnTo>
                      <a:pt x="262" y="29"/>
                    </a:lnTo>
                    <a:lnTo>
                      <a:pt x="524" y="1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89" name="Freeform 41"/>
              <p:cNvSpPr>
                <a:spLocks/>
              </p:cNvSpPr>
              <p:nvPr/>
            </p:nvSpPr>
            <p:spPr bwMode="auto">
              <a:xfrm>
                <a:off x="2798" y="1381"/>
                <a:ext cx="262" cy="86"/>
              </a:xfrm>
              <a:custGeom>
                <a:avLst/>
                <a:gdLst>
                  <a:gd name="T0" fmla="*/ 66 w 524"/>
                  <a:gd name="T1" fmla="*/ 16 h 173"/>
                  <a:gd name="T2" fmla="*/ 51 w 524"/>
                  <a:gd name="T3" fmla="*/ 21 h 173"/>
                  <a:gd name="T4" fmla="*/ 17 w 524"/>
                  <a:gd name="T5" fmla="*/ 7 h 173"/>
                  <a:gd name="T6" fmla="*/ 0 w 524"/>
                  <a:gd name="T7" fmla="*/ 12 h 173"/>
                  <a:gd name="T8" fmla="*/ 9 w 524"/>
                  <a:gd name="T9" fmla="*/ 0 h 173"/>
                  <a:gd name="T10" fmla="*/ 51 w 524"/>
                  <a:gd name="T11" fmla="*/ 0 h 173"/>
                  <a:gd name="T12" fmla="*/ 33 w 524"/>
                  <a:gd name="T13" fmla="*/ 3 h 173"/>
                  <a:gd name="T14" fmla="*/ 66 w 524"/>
                  <a:gd name="T15" fmla="*/ 16 h 1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4" h="173">
                    <a:moveTo>
                      <a:pt x="524" y="134"/>
                    </a:moveTo>
                    <a:lnTo>
                      <a:pt x="408" y="173"/>
                    </a:lnTo>
                    <a:lnTo>
                      <a:pt x="136" y="58"/>
                    </a:lnTo>
                    <a:lnTo>
                      <a:pt x="0" y="96"/>
                    </a:lnTo>
                    <a:lnTo>
                      <a:pt x="68" y="0"/>
                    </a:lnTo>
                    <a:lnTo>
                      <a:pt x="408" y="0"/>
                    </a:lnTo>
                    <a:lnTo>
                      <a:pt x="262" y="29"/>
                    </a:lnTo>
                    <a:lnTo>
                      <a:pt x="524" y="1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61473" name="Group 51"/>
            <p:cNvGrpSpPr>
              <a:grpSpLocks/>
            </p:cNvGrpSpPr>
            <p:nvPr/>
          </p:nvGrpSpPr>
          <p:grpSpPr bwMode="auto">
            <a:xfrm>
              <a:off x="2526" y="1270"/>
              <a:ext cx="549" cy="202"/>
              <a:chOff x="2526" y="1270"/>
              <a:chExt cx="549" cy="202"/>
            </a:xfrm>
          </p:grpSpPr>
          <p:sp>
            <p:nvSpPr>
              <p:cNvPr id="61474" name="Freeform 43"/>
              <p:cNvSpPr>
                <a:spLocks/>
              </p:cNvSpPr>
              <p:nvPr/>
            </p:nvSpPr>
            <p:spPr bwMode="auto">
              <a:xfrm>
                <a:off x="2813" y="1275"/>
                <a:ext cx="262" cy="86"/>
              </a:xfrm>
              <a:custGeom>
                <a:avLst/>
                <a:gdLst>
                  <a:gd name="T0" fmla="*/ 0 w 525"/>
                  <a:gd name="T1" fmla="*/ 16 h 173"/>
                  <a:gd name="T2" fmla="*/ 14 w 525"/>
                  <a:gd name="T3" fmla="*/ 21 h 173"/>
                  <a:gd name="T4" fmla="*/ 49 w 525"/>
                  <a:gd name="T5" fmla="*/ 7 h 173"/>
                  <a:gd name="T6" fmla="*/ 65 w 525"/>
                  <a:gd name="T7" fmla="*/ 12 h 173"/>
                  <a:gd name="T8" fmla="*/ 57 w 525"/>
                  <a:gd name="T9" fmla="*/ 0 h 173"/>
                  <a:gd name="T10" fmla="*/ 15 w 525"/>
                  <a:gd name="T11" fmla="*/ 0 h 173"/>
                  <a:gd name="T12" fmla="*/ 32 w 525"/>
                  <a:gd name="T13" fmla="*/ 3 h 173"/>
                  <a:gd name="T14" fmla="*/ 0 w 525"/>
                  <a:gd name="T15" fmla="*/ 16 h 1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5" h="173">
                    <a:moveTo>
                      <a:pt x="0" y="135"/>
                    </a:moveTo>
                    <a:lnTo>
                      <a:pt x="117" y="173"/>
                    </a:lnTo>
                    <a:lnTo>
                      <a:pt x="398" y="58"/>
                    </a:lnTo>
                    <a:lnTo>
                      <a:pt x="525" y="96"/>
                    </a:lnTo>
                    <a:lnTo>
                      <a:pt x="457" y="0"/>
                    </a:lnTo>
                    <a:lnTo>
                      <a:pt x="126" y="0"/>
                    </a:lnTo>
                    <a:lnTo>
                      <a:pt x="262" y="29"/>
                    </a:lnTo>
                    <a:lnTo>
                      <a:pt x="0"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75" name="Freeform 44"/>
              <p:cNvSpPr>
                <a:spLocks/>
              </p:cNvSpPr>
              <p:nvPr/>
            </p:nvSpPr>
            <p:spPr bwMode="auto">
              <a:xfrm>
                <a:off x="2813" y="1275"/>
                <a:ext cx="262" cy="86"/>
              </a:xfrm>
              <a:custGeom>
                <a:avLst/>
                <a:gdLst>
                  <a:gd name="T0" fmla="*/ 0 w 525"/>
                  <a:gd name="T1" fmla="*/ 16 h 173"/>
                  <a:gd name="T2" fmla="*/ 14 w 525"/>
                  <a:gd name="T3" fmla="*/ 21 h 173"/>
                  <a:gd name="T4" fmla="*/ 49 w 525"/>
                  <a:gd name="T5" fmla="*/ 7 h 173"/>
                  <a:gd name="T6" fmla="*/ 65 w 525"/>
                  <a:gd name="T7" fmla="*/ 12 h 173"/>
                  <a:gd name="T8" fmla="*/ 57 w 525"/>
                  <a:gd name="T9" fmla="*/ 0 h 173"/>
                  <a:gd name="T10" fmla="*/ 15 w 525"/>
                  <a:gd name="T11" fmla="*/ 0 h 173"/>
                  <a:gd name="T12" fmla="*/ 32 w 525"/>
                  <a:gd name="T13" fmla="*/ 3 h 173"/>
                  <a:gd name="T14" fmla="*/ 0 w 525"/>
                  <a:gd name="T15" fmla="*/ 16 h 1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5" h="173">
                    <a:moveTo>
                      <a:pt x="0" y="135"/>
                    </a:moveTo>
                    <a:lnTo>
                      <a:pt x="117" y="173"/>
                    </a:lnTo>
                    <a:lnTo>
                      <a:pt x="398" y="58"/>
                    </a:lnTo>
                    <a:lnTo>
                      <a:pt x="525" y="96"/>
                    </a:lnTo>
                    <a:lnTo>
                      <a:pt x="457" y="0"/>
                    </a:lnTo>
                    <a:lnTo>
                      <a:pt x="126" y="0"/>
                    </a:lnTo>
                    <a:lnTo>
                      <a:pt x="262" y="29"/>
                    </a:lnTo>
                    <a:lnTo>
                      <a:pt x="0"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76" name="Freeform 45"/>
              <p:cNvSpPr>
                <a:spLocks/>
              </p:cNvSpPr>
              <p:nvPr/>
            </p:nvSpPr>
            <p:spPr bwMode="auto">
              <a:xfrm>
                <a:off x="2526" y="1376"/>
                <a:ext cx="262" cy="91"/>
              </a:xfrm>
              <a:custGeom>
                <a:avLst/>
                <a:gdLst>
                  <a:gd name="T0" fmla="*/ 65 w 525"/>
                  <a:gd name="T1" fmla="*/ 5 h 182"/>
                  <a:gd name="T2" fmla="*/ 51 w 525"/>
                  <a:gd name="T3" fmla="*/ 0 h 182"/>
                  <a:gd name="T4" fmla="*/ 17 w 525"/>
                  <a:gd name="T5" fmla="*/ 15 h 182"/>
                  <a:gd name="T6" fmla="*/ 0 w 525"/>
                  <a:gd name="T7" fmla="*/ 10 h 182"/>
                  <a:gd name="T8" fmla="*/ 8 w 525"/>
                  <a:gd name="T9" fmla="*/ 23 h 182"/>
                  <a:gd name="T10" fmla="*/ 51 w 525"/>
                  <a:gd name="T11" fmla="*/ 23 h 182"/>
                  <a:gd name="T12" fmla="*/ 32 w 525"/>
                  <a:gd name="T13" fmla="*/ 18 h 182"/>
                  <a:gd name="T14" fmla="*/ 65 w 525"/>
                  <a:gd name="T15" fmla="*/ 5 h 18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5" h="182">
                    <a:moveTo>
                      <a:pt x="525" y="38"/>
                    </a:moveTo>
                    <a:lnTo>
                      <a:pt x="408" y="0"/>
                    </a:lnTo>
                    <a:lnTo>
                      <a:pt x="136" y="115"/>
                    </a:lnTo>
                    <a:lnTo>
                      <a:pt x="0" y="76"/>
                    </a:lnTo>
                    <a:lnTo>
                      <a:pt x="68" y="182"/>
                    </a:lnTo>
                    <a:lnTo>
                      <a:pt x="408" y="182"/>
                    </a:lnTo>
                    <a:lnTo>
                      <a:pt x="263" y="143"/>
                    </a:lnTo>
                    <a:lnTo>
                      <a:pt x="525"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77" name="Freeform 46"/>
              <p:cNvSpPr>
                <a:spLocks/>
              </p:cNvSpPr>
              <p:nvPr/>
            </p:nvSpPr>
            <p:spPr bwMode="auto">
              <a:xfrm>
                <a:off x="2526" y="1376"/>
                <a:ext cx="262" cy="91"/>
              </a:xfrm>
              <a:custGeom>
                <a:avLst/>
                <a:gdLst>
                  <a:gd name="T0" fmla="*/ 65 w 525"/>
                  <a:gd name="T1" fmla="*/ 5 h 182"/>
                  <a:gd name="T2" fmla="*/ 51 w 525"/>
                  <a:gd name="T3" fmla="*/ 0 h 182"/>
                  <a:gd name="T4" fmla="*/ 17 w 525"/>
                  <a:gd name="T5" fmla="*/ 15 h 182"/>
                  <a:gd name="T6" fmla="*/ 0 w 525"/>
                  <a:gd name="T7" fmla="*/ 10 h 182"/>
                  <a:gd name="T8" fmla="*/ 8 w 525"/>
                  <a:gd name="T9" fmla="*/ 23 h 182"/>
                  <a:gd name="T10" fmla="*/ 51 w 525"/>
                  <a:gd name="T11" fmla="*/ 23 h 182"/>
                  <a:gd name="T12" fmla="*/ 32 w 525"/>
                  <a:gd name="T13" fmla="*/ 18 h 182"/>
                  <a:gd name="T14" fmla="*/ 65 w 525"/>
                  <a:gd name="T15" fmla="*/ 5 h 18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5" h="182">
                    <a:moveTo>
                      <a:pt x="525" y="38"/>
                    </a:moveTo>
                    <a:lnTo>
                      <a:pt x="408" y="0"/>
                    </a:lnTo>
                    <a:lnTo>
                      <a:pt x="136" y="115"/>
                    </a:lnTo>
                    <a:lnTo>
                      <a:pt x="0" y="76"/>
                    </a:lnTo>
                    <a:lnTo>
                      <a:pt x="68" y="182"/>
                    </a:lnTo>
                    <a:lnTo>
                      <a:pt x="408" y="182"/>
                    </a:lnTo>
                    <a:lnTo>
                      <a:pt x="263" y="143"/>
                    </a:lnTo>
                    <a:lnTo>
                      <a:pt x="525"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78" name="Freeform 47"/>
              <p:cNvSpPr>
                <a:spLocks/>
              </p:cNvSpPr>
              <p:nvPr/>
            </p:nvSpPr>
            <p:spPr bwMode="auto">
              <a:xfrm>
                <a:off x="2541" y="1270"/>
                <a:ext cx="262" cy="87"/>
              </a:xfrm>
              <a:custGeom>
                <a:avLst/>
                <a:gdLst>
                  <a:gd name="T0" fmla="*/ 0 w 524"/>
                  <a:gd name="T1" fmla="*/ 5 h 172"/>
                  <a:gd name="T2" fmla="*/ 15 w 524"/>
                  <a:gd name="T3" fmla="*/ 0 h 172"/>
                  <a:gd name="T4" fmla="*/ 50 w 524"/>
                  <a:gd name="T5" fmla="*/ 14 h 172"/>
                  <a:gd name="T6" fmla="*/ 66 w 524"/>
                  <a:gd name="T7" fmla="*/ 10 h 172"/>
                  <a:gd name="T8" fmla="*/ 57 w 524"/>
                  <a:gd name="T9" fmla="*/ 22 h 172"/>
                  <a:gd name="T10" fmla="*/ 16 w 524"/>
                  <a:gd name="T11" fmla="*/ 22 h 172"/>
                  <a:gd name="T12" fmla="*/ 33 w 524"/>
                  <a:gd name="T13" fmla="*/ 19 h 172"/>
                  <a:gd name="T14" fmla="*/ 0 w 524"/>
                  <a:gd name="T15" fmla="*/ 5 h 1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4" h="172">
                    <a:moveTo>
                      <a:pt x="0" y="38"/>
                    </a:moveTo>
                    <a:lnTo>
                      <a:pt x="116" y="0"/>
                    </a:lnTo>
                    <a:lnTo>
                      <a:pt x="398" y="105"/>
                    </a:lnTo>
                    <a:lnTo>
                      <a:pt x="524" y="76"/>
                    </a:lnTo>
                    <a:lnTo>
                      <a:pt x="456" y="172"/>
                    </a:lnTo>
                    <a:lnTo>
                      <a:pt x="126" y="172"/>
                    </a:lnTo>
                    <a:lnTo>
                      <a:pt x="262" y="144"/>
                    </a:lnTo>
                    <a:lnTo>
                      <a:pt x="0"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79" name="Freeform 48"/>
              <p:cNvSpPr>
                <a:spLocks/>
              </p:cNvSpPr>
              <p:nvPr/>
            </p:nvSpPr>
            <p:spPr bwMode="auto">
              <a:xfrm>
                <a:off x="2541" y="1270"/>
                <a:ext cx="262" cy="87"/>
              </a:xfrm>
              <a:custGeom>
                <a:avLst/>
                <a:gdLst>
                  <a:gd name="T0" fmla="*/ 0 w 524"/>
                  <a:gd name="T1" fmla="*/ 5 h 172"/>
                  <a:gd name="T2" fmla="*/ 15 w 524"/>
                  <a:gd name="T3" fmla="*/ 0 h 172"/>
                  <a:gd name="T4" fmla="*/ 50 w 524"/>
                  <a:gd name="T5" fmla="*/ 14 h 172"/>
                  <a:gd name="T6" fmla="*/ 66 w 524"/>
                  <a:gd name="T7" fmla="*/ 10 h 172"/>
                  <a:gd name="T8" fmla="*/ 57 w 524"/>
                  <a:gd name="T9" fmla="*/ 22 h 172"/>
                  <a:gd name="T10" fmla="*/ 16 w 524"/>
                  <a:gd name="T11" fmla="*/ 22 h 172"/>
                  <a:gd name="T12" fmla="*/ 33 w 524"/>
                  <a:gd name="T13" fmla="*/ 19 h 172"/>
                  <a:gd name="T14" fmla="*/ 0 w 524"/>
                  <a:gd name="T15" fmla="*/ 5 h 1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4" h="172">
                    <a:moveTo>
                      <a:pt x="0" y="38"/>
                    </a:moveTo>
                    <a:lnTo>
                      <a:pt x="116" y="0"/>
                    </a:lnTo>
                    <a:lnTo>
                      <a:pt x="398" y="105"/>
                    </a:lnTo>
                    <a:lnTo>
                      <a:pt x="524" y="76"/>
                    </a:lnTo>
                    <a:lnTo>
                      <a:pt x="456" y="172"/>
                    </a:lnTo>
                    <a:lnTo>
                      <a:pt x="126" y="172"/>
                    </a:lnTo>
                    <a:lnTo>
                      <a:pt x="262" y="144"/>
                    </a:lnTo>
                    <a:lnTo>
                      <a:pt x="0"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80" name="Freeform 49"/>
              <p:cNvSpPr>
                <a:spLocks/>
              </p:cNvSpPr>
              <p:nvPr/>
            </p:nvSpPr>
            <p:spPr bwMode="auto">
              <a:xfrm>
                <a:off x="2803" y="1385"/>
                <a:ext cx="262" cy="87"/>
              </a:xfrm>
              <a:custGeom>
                <a:avLst/>
                <a:gdLst>
                  <a:gd name="T0" fmla="*/ 66 w 524"/>
                  <a:gd name="T1" fmla="*/ 17 h 172"/>
                  <a:gd name="T2" fmla="*/ 51 w 524"/>
                  <a:gd name="T3" fmla="*/ 22 h 172"/>
                  <a:gd name="T4" fmla="*/ 17 w 524"/>
                  <a:gd name="T5" fmla="*/ 8 h 172"/>
                  <a:gd name="T6" fmla="*/ 0 w 524"/>
                  <a:gd name="T7" fmla="*/ 13 h 172"/>
                  <a:gd name="T8" fmla="*/ 9 w 524"/>
                  <a:gd name="T9" fmla="*/ 0 h 172"/>
                  <a:gd name="T10" fmla="*/ 51 w 524"/>
                  <a:gd name="T11" fmla="*/ 0 h 172"/>
                  <a:gd name="T12" fmla="*/ 33 w 524"/>
                  <a:gd name="T13" fmla="*/ 4 h 172"/>
                  <a:gd name="T14" fmla="*/ 66 w 524"/>
                  <a:gd name="T15" fmla="*/ 17 h 1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4" h="172">
                    <a:moveTo>
                      <a:pt x="524" y="134"/>
                    </a:moveTo>
                    <a:lnTo>
                      <a:pt x="408" y="172"/>
                    </a:lnTo>
                    <a:lnTo>
                      <a:pt x="136" y="57"/>
                    </a:lnTo>
                    <a:lnTo>
                      <a:pt x="0" y="96"/>
                    </a:lnTo>
                    <a:lnTo>
                      <a:pt x="68" y="0"/>
                    </a:lnTo>
                    <a:lnTo>
                      <a:pt x="408" y="0"/>
                    </a:lnTo>
                    <a:lnTo>
                      <a:pt x="262" y="29"/>
                    </a:lnTo>
                    <a:lnTo>
                      <a:pt x="524" y="1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81" name="Freeform 50"/>
              <p:cNvSpPr>
                <a:spLocks/>
              </p:cNvSpPr>
              <p:nvPr/>
            </p:nvSpPr>
            <p:spPr bwMode="auto">
              <a:xfrm>
                <a:off x="2803" y="1385"/>
                <a:ext cx="262" cy="87"/>
              </a:xfrm>
              <a:custGeom>
                <a:avLst/>
                <a:gdLst>
                  <a:gd name="T0" fmla="*/ 66 w 524"/>
                  <a:gd name="T1" fmla="*/ 17 h 172"/>
                  <a:gd name="T2" fmla="*/ 51 w 524"/>
                  <a:gd name="T3" fmla="*/ 22 h 172"/>
                  <a:gd name="T4" fmla="*/ 17 w 524"/>
                  <a:gd name="T5" fmla="*/ 8 h 172"/>
                  <a:gd name="T6" fmla="*/ 0 w 524"/>
                  <a:gd name="T7" fmla="*/ 13 h 172"/>
                  <a:gd name="T8" fmla="*/ 9 w 524"/>
                  <a:gd name="T9" fmla="*/ 0 h 172"/>
                  <a:gd name="T10" fmla="*/ 51 w 524"/>
                  <a:gd name="T11" fmla="*/ 0 h 172"/>
                  <a:gd name="T12" fmla="*/ 33 w 524"/>
                  <a:gd name="T13" fmla="*/ 4 h 172"/>
                  <a:gd name="T14" fmla="*/ 66 w 524"/>
                  <a:gd name="T15" fmla="*/ 17 h 1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4" h="172">
                    <a:moveTo>
                      <a:pt x="524" y="134"/>
                    </a:moveTo>
                    <a:lnTo>
                      <a:pt x="408" y="172"/>
                    </a:lnTo>
                    <a:lnTo>
                      <a:pt x="136" y="57"/>
                    </a:lnTo>
                    <a:lnTo>
                      <a:pt x="0" y="96"/>
                    </a:lnTo>
                    <a:lnTo>
                      <a:pt x="68" y="0"/>
                    </a:lnTo>
                    <a:lnTo>
                      <a:pt x="408" y="0"/>
                    </a:lnTo>
                    <a:lnTo>
                      <a:pt x="262" y="29"/>
                    </a:lnTo>
                    <a:lnTo>
                      <a:pt x="524" y="1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sp>
        <p:nvSpPr>
          <p:cNvPr id="61467" name="Line 53"/>
          <p:cNvSpPr>
            <a:spLocks noChangeShapeType="1"/>
          </p:cNvSpPr>
          <p:nvPr/>
        </p:nvSpPr>
        <p:spPr bwMode="auto">
          <a:xfrm>
            <a:off x="4441825" y="2168525"/>
            <a:ext cx="1588" cy="303213"/>
          </a:xfrm>
          <a:prstGeom prst="line">
            <a:avLst/>
          </a:prstGeom>
          <a:noFill/>
          <a:ln w="7938">
            <a:solidFill>
              <a:srgbClr val="AAE6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68" name="Line 54"/>
          <p:cNvSpPr>
            <a:spLocks noChangeShapeType="1"/>
          </p:cNvSpPr>
          <p:nvPr/>
        </p:nvSpPr>
        <p:spPr bwMode="auto">
          <a:xfrm>
            <a:off x="4443413" y="2168525"/>
            <a:ext cx="1587" cy="303213"/>
          </a:xfrm>
          <a:prstGeom prst="line">
            <a:avLst/>
          </a:prstGeom>
          <a:noFill/>
          <a:ln w="7938">
            <a:solidFill>
              <a:srgbClr val="AAE6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69" name="Rectangle 55"/>
          <p:cNvSpPr>
            <a:spLocks noChangeArrowheads="1"/>
          </p:cNvSpPr>
          <p:nvPr/>
        </p:nvSpPr>
        <p:spPr bwMode="auto">
          <a:xfrm>
            <a:off x="5122863" y="2025650"/>
            <a:ext cx="1944687" cy="3635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rgbClr val="F95AB7"/>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2000">
                <a:solidFill>
                  <a:srgbClr val="00FF00"/>
                </a:solidFill>
              </a:rPr>
              <a:t>134.184.23.112</a:t>
            </a:r>
          </a:p>
        </p:txBody>
      </p:sp>
      <p:sp>
        <p:nvSpPr>
          <p:cNvPr id="61470" name="Text Box 56"/>
          <p:cNvSpPr txBox="1">
            <a:spLocks noChangeArrowheads="1"/>
          </p:cNvSpPr>
          <p:nvPr/>
        </p:nvSpPr>
        <p:spPr bwMode="auto">
          <a:xfrm>
            <a:off x="911225" y="1141413"/>
            <a:ext cx="1490663" cy="4762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r>
              <a:rPr lang="en-US" i="1">
                <a:solidFill>
                  <a:schemeClr val="tx2"/>
                </a:solidFill>
              </a:rPr>
              <a:t>intranet</a:t>
            </a:r>
          </a:p>
        </p:txBody>
      </p:sp>
      <p:sp>
        <p:nvSpPr>
          <p:cNvPr id="61471" name="Text Box 57"/>
          <p:cNvSpPr txBox="1">
            <a:spLocks noChangeArrowheads="1"/>
          </p:cNvSpPr>
          <p:nvPr/>
        </p:nvSpPr>
        <p:spPr bwMode="auto">
          <a:xfrm>
            <a:off x="415925" y="4354513"/>
            <a:ext cx="5922963" cy="170180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pPr algn="r">
              <a:lnSpc>
                <a:spcPct val="110000"/>
              </a:lnSpc>
            </a:pPr>
            <a:r>
              <a:rPr lang="en-US" sz="3200" i="1">
                <a:solidFill>
                  <a:schemeClr val="tx2"/>
                </a:solidFill>
                <a:latin typeface="Times New Roman" pitchFamily="18" charset="0"/>
              </a:rPr>
              <a:t>TCP and UDP </a:t>
            </a:r>
            <a:br>
              <a:rPr lang="en-US" sz="3200" i="1">
                <a:solidFill>
                  <a:schemeClr val="tx2"/>
                </a:solidFill>
                <a:latin typeface="Times New Roman" pitchFamily="18" charset="0"/>
              </a:rPr>
            </a:br>
            <a:r>
              <a:rPr lang="en-US" sz="3200" i="1">
                <a:solidFill>
                  <a:schemeClr val="tx2"/>
                </a:solidFill>
                <a:latin typeface="Times New Roman" pitchFamily="18" charset="0"/>
              </a:rPr>
              <a:t>port numbers are abused to identify the hosts on the  intranet.</a:t>
            </a:r>
          </a:p>
        </p:txBody>
      </p:sp>
    </p:spTree>
    <p:extLst>
      <p:ext uri="{BB962C8B-B14F-4D97-AF65-F5344CB8AC3E}">
        <p14:creationId xmlns:p14="http://schemas.microsoft.com/office/powerpoint/2010/main" val="20160146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Number Placeholder 3"/>
          <p:cNvSpPr>
            <a:spLocks noGrp="1"/>
          </p:cNvSpPr>
          <p:nvPr>
            <p:ph type="sldNum" sz="quarter" idx="10"/>
          </p:nvPr>
        </p:nvSpPr>
        <p:spPr>
          <a:noFill/>
        </p:spPr>
        <p:txBody>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fld id="{727D3AD9-22FD-4D5D-A360-B9C0BA5603DE}" type="slidenum">
              <a:rPr lang="en-US" sz="1400" smtClean="0">
                <a:solidFill>
                  <a:schemeClr val="tx2"/>
                </a:solidFill>
              </a:rPr>
              <a:pPr/>
              <a:t>14</a:t>
            </a:fld>
            <a:endParaRPr lang="en-US" sz="1400" smtClean="0">
              <a:solidFill>
                <a:schemeClr val="tx2"/>
              </a:solidFill>
            </a:endParaRPr>
          </a:p>
        </p:txBody>
      </p:sp>
      <p:sp>
        <p:nvSpPr>
          <p:cNvPr id="62467" name="Rectangle 2"/>
          <p:cNvSpPr>
            <a:spLocks noGrp="1" noChangeArrowheads="1"/>
          </p:cNvSpPr>
          <p:nvPr>
            <p:ph type="title"/>
          </p:nvPr>
        </p:nvSpPr>
        <p:spPr>
          <a:xfrm>
            <a:off x="1366838" y="188913"/>
            <a:ext cx="6445250" cy="587375"/>
          </a:xfrm>
        </p:spPr>
        <p:txBody>
          <a:bodyPr/>
          <a:lstStyle/>
          <a:p>
            <a:r>
              <a:rPr lang="en-US" smtClean="0"/>
              <a:t>Network Address Translation</a:t>
            </a:r>
          </a:p>
        </p:txBody>
      </p:sp>
      <p:sp>
        <p:nvSpPr>
          <p:cNvPr id="62468" name="Rectangle 3"/>
          <p:cNvSpPr>
            <a:spLocks noGrp="1" noChangeArrowheads="1"/>
          </p:cNvSpPr>
          <p:nvPr>
            <p:ph type="body" idx="1"/>
          </p:nvPr>
        </p:nvSpPr>
        <p:spPr bwMode="auto">
          <a:xfrm>
            <a:off x="317500" y="1600200"/>
            <a:ext cx="8659813" cy="452596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ct val="80000"/>
              </a:lnSpc>
            </a:pPr>
            <a:r>
              <a:rPr lang="en-US" dirty="0" smtClean="0"/>
              <a:t>Work-around for solving IPv4 address shortage.</a:t>
            </a:r>
          </a:p>
          <a:p>
            <a:pPr>
              <a:lnSpc>
                <a:spcPct val="80000"/>
              </a:lnSpc>
            </a:pPr>
            <a:r>
              <a:rPr lang="en-US" dirty="0" smtClean="0"/>
              <a:t>Maps many intranet addresses into a single internet address.</a:t>
            </a:r>
          </a:p>
          <a:p>
            <a:pPr>
              <a:lnSpc>
                <a:spcPct val="80000"/>
              </a:lnSpc>
            </a:pPr>
            <a:r>
              <a:rPr lang="en-US" dirty="0" smtClean="0"/>
              <a:t>Uses TCP or UDP non standard port numbers to identify hosts in the intranet.</a:t>
            </a:r>
          </a:p>
          <a:p>
            <a:pPr>
              <a:lnSpc>
                <a:spcPct val="80000"/>
              </a:lnSpc>
            </a:pPr>
            <a:r>
              <a:rPr lang="en-US" dirty="0" smtClean="0"/>
              <a:t>A NAT device can not be stateless and therefore is a reliability threat.</a:t>
            </a:r>
          </a:p>
          <a:p>
            <a:pPr>
              <a:lnSpc>
                <a:spcPct val="80000"/>
              </a:lnSpc>
            </a:pPr>
            <a:r>
              <a:rPr lang="en-US" dirty="0" smtClean="0"/>
              <a:t>To establish a connection, only one end can be behind a NAT and that end needs to initiate the connection, unless static port numbers have been assigned to specific processes in specific hosts </a:t>
            </a:r>
          </a:p>
          <a:p>
            <a:pPr>
              <a:lnSpc>
                <a:spcPct val="80000"/>
              </a:lnSpc>
            </a:pPr>
            <a:r>
              <a:rPr lang="en-US" dirty="0" smtClean="0"/>
              <a:t>Is believed by some to increase intranet security</a:t>
            </a:r>
          </a:p>
          <a:p>
            <a:pPr>
              <a:lnSpc>
                <a:spcPct val="80000"/>
              </a:lnSpc>
            </a:pPr>
            <a:r>
              <a:rPr lang="en-US" dirty="0" smtClean="0"/>
              <a:t>Is a good excuse for further delaying IPv6 deployment</a:t>
            </a:r>
          </a:p>
          <a:p>
            <a:pPr>
              <a:lnSpc>
                <a:spcPct val="80000"/>
              </a:lnSpc>
            </a:pPr>
            <a:endParaRPr lang="en-US" dirty="0" smtClean="0"/>
          </a:p>
        </p:txBody>
      </p:sp>
    </p:spTree>
    <p:extLst>
      <p:ext uri="{BB962C8B-B14F-4D97-AF65-F5344CB8AC3E}">
        <p14:creationId xmlns:p14="http://schemas.microsoft.com/office/powerpoint/2010/main" val="22322121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Number Placeholder 2"/>
          <p:cNvSpPr>
            <a:spLocks noGrp="1"/>
          </p:cNvSpPr>
          <p:nvPr>
            <p:ph type="sldNum" sz="quarter" idx="10"/>
          </p:nvPr>
        </p:nvSpPr>
        <p:spPr>
          <a:noFill/>
        </p:spPr>
        <p:txBody>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fld id="{08AD4465-D160-421B-AF20-A77CFE044BEC}" type="slidenum">
              <a:rPr lang="en-US" sz="1400" smtClean="0">
                <a:solidFill>
                  <a:schemeClr val="tx2"/>
                </a:solidFill>
              </a:rPr>
              <a:pPr/>
              <a:t>15</a:t>
            </a:fld>
            <a:endParaRPr lang="en-US" sz="1400" smtClean="0">
              <a:solidFill>
                <a:schemeClr val="tx2"/>
              </a:solidFill>
            </a:endParaRPr>
          </a:p>
        </p:txBody>
      </p:sp>
      <p:sp>
        <p:nvSpPr>
          <p:cNvPr id="68611" name="Rectangle 2"/>
          <p:cNvSpPr>
            <a:spLocks noGrp="1" noChangeArrowheads="1"/>
          </p:cNvSpPr>
          <p:nvPr>
            <p:ph type="title"/>
          </p:nvPr>
        </p:nvSpPr>
        <p:spPr>
          <a:xfrm>
            <a:off x="2882900" y="203200"/>
            <a:ext cx="3416300" cy="647700"/>
          </a:xfrm>
          <a:noFill/>
        </p:spPr>
        <p:txBody>
          <a:bodyPr/>
          <a:lstStyle/>
          <a:p>
            <a:r>
              <a:rPr lang="en-US" sz="4000" smtClean="0"/>
              <a:t>IP </a:t>
            </a:r>
            <a:r>
              <a:rPr lang="en-US" sz="3200" smtClean="0"/>
              <a:t>v</a:t>
            </a:r>
            <a:r>
              <a:rPr lang="en-US" sz="2400" smtClean="0"/>
              <a:t>6</a:t>
            </a:r>
            <a:r>
              <a:rPr lang="en-US" sz="4000" smtClean="0"/>
              <a:t> Addresses</a:t>
            </a:r>
          </a:p>
        </p:txBody>
      </p:sp>
      <p:sp>
        <p:nvSpPr>
          <p:cNvPr id="68612" name="Rectangle 3"/>
          <p:cNvSpPr>
            <a:spLocks noChangeArrowheads="1"/>
          </p:cNvSpPr>
          <p:nvPr/>
        </p:nvSpPr>
        <p:spPr bwMode="auto">
          <a:xfrm>
            <a:off x="493713" y="1201738"/>
            <a:ext cx="8232775" cy="4175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2400">
                <a:solidFill>
                  <a:srgbClr val="FE9B03"/>
                </a:solidFill>
              </a:rPr>
              <a:t>128 bit addresses = 7. 10</a:t>
            </a:r>
            <a:r>
              <a:rPr lang="en-US" sz="2400" baseline="30000">
                <a:solidFill>
                  <a:srgbClr val="FE9B03"/>
                </a:solidFill>
              </a:rPr>
              <a:t>23</a:t>
            </a:r>
            <a:r>
              <a:rPr lang="en-US" sz="2400">
                <a:solidFill>
                  <a:srgbClr val="FE9B03"/>
                </a:solidFill>
              </a:rPr>
              <a:t> addresses / m</a:t>
            </a:r>
            <a:r>
              <a:rPr lang="en-US" sz="2400" baseline="30000">
                <a:solidFill>
                  <a:srgbClr val="FE9B03"/>
                </a:solidFill>
              </a:rPr>
              <a:t>2</a:t>
            </a:r>
            <a:r>
              <a:rPr lang="en-US" sz="2400">
                <a:solidFill>
                  <a:srgbClr val="FE9B03"/>
                </a:solidFill>
              </a:rPr>
              <a:t> on the earth !</a:t>
            </a:r>
          </a:p>
        </p:txBody>
      </p:sp>
      <p:sp>
        <p:nvSpPr>
          <p:cNvPr id="68613" name="Rectangle 4"/>
          <p:cNvSpPr>
            <a:spLocks noChangeArrowheads="1"/>
          </p:cNvSpPr>
          <p:nvPr/>
        </p:nvSpPr>
        <p:spPr bwMode="auto">
          <a:xfrm>
            <a:off x="649288" y="1798638"/>
            <a:ext cx="7921625" cy="30464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2400" i="1"/>
              <a:t>Prefix			Allocation			Fraction</a:t>
            </a:r>
            <a:endParaRPr lang="en-US" sz="2400"/>
          </a:p>
          <a:p>
            <a:endParaRPr lang="en-US" sz="2400"/>
          </a:p>
          <a:p>
            <a:r>
              <a:rPr lang="en-US" sz="2400"/>
              <a:t>0000 001		NSAP 		      1/128 (0.8%)</a:t>
            </a:r>
          </a:p>
          <a:p>
            <a:r>
              <a:rPr lang="en-US" sz="2400"/>
              <a:t>0000 010		IPX			      1/128 (0.8%)</a:t>
            </a:r>
          </a:p>
          <a:p>
            <a:r>
              <a:rPr lang="en-US" sz="2400"/>
              <a:t>001			Global unicast	      1/8 (12.5%)</a:t>
            </a:r>
          </a:p>
          <a:p>
            <a:r>
              <a:rPr lang="en-US" sz="2400"/>
              <a:t>010			Provider unicast	      1/8 (12.5%)</a:t>
            </a:r>
          </a:p>
          <a:p>
            <a:r>
              <a:rPr lang="en-US" sz="2400"/>
              <a:t>100			Geographic unicast     1/8 (12.5%)</a:t>
            </a:r>
          </a:p>
          <a:p>
            <a:r>
              <a:rPr lang="en-US" sz="2400"/>
              <a:t>1111 1110 1		Local use addresses   1/512 (0.2%)</a:t>
            </a:r>
          </a:p>
          <a:p>
            <a:r>
              <a:rPr lang="en-US" sz="2400"/>
              <a:t>1111 1111		Multicast groups	      1/256 (0.4%)</a:t>
            </a:r>
          </a:p>
        </p:txBody>
      </p:sp>
      <p:sp>
        <p:nvSpPr>
          <p:cNvPr id="68614" name="Text Box 5"/>
          <p:cNvSpPr txBox="1">
            <a:spLocks noChangeArrowheads="1"/>
          </p:cNvSpPr>
          <p:nvPr/>
        </p:nvSpPr>
        <p:spPr bwMode="auto">
          <a:xfrm>
            <a:off x="911225" y="5086350"/>
            <a:ext cx="7389813" cy="10779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pPr algn="ctr"/>
            <a:r>
              <a:rPr lang="en-US" sz="2400" i="1">
                <a:solidFill>
                  <a:schemeClr val="tx2"/>
                </a:solidFill>
              </a:rPr>
              <a:t>Represented as 8 groups of 4 hex digits, separated by colons, leading zeros suppressed:</a:t>
            </a:r>
          </a:p>
          <a:p>
            <a:pPr algn="ctr"/>
            <a:r>
              <a:rPr lang="en-US" sz="2400">
                <a:solidFill>
                  <a:schemeClr val="tx2"/>
                </a:solidFill>
                <a:latin typeface="Courier New" pitchFamily="49" charset="0"/>
              </a:rPr>
              <a:t>21DA:D3:0:2F3B:2AA:FF:FE28:9C5A</a:t>
            </a:r>
          </a:p>
        </p:txBody>
      </p:sp>
    </p:spTree>
    <p:extLst>
      <p:ext uri="{BB962C8B-B14F-4D97-AF65-F5344CB8AC3E}">
        <p14:creationId xmlns:p14="http://schemas.microsoft.com/office/powerpoint/2010/main" val="767734373"/>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Number Placeholder 2"/>
          <p:cNvSpPr>
            <a:spLocks noGrp="1"/>
          </p:cNvSpPr>
          <p:nvPr>
            <p:ph type="sldNum" sz="quarter" idx="10"/>
          </p:nvPr>
        </p:nvSpPr>
        <p:spPr>
          <a:noFill/>
        </p:spPr>
        <p:txBody>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fld id="{2018B7DF-EBF2-4750-AFA4-85EAB46EB129}" type="slidenum">
              <a:rPr lang="en-US" sz="1400" smtClean="0">
                <a:solidFill>
                  <a:schemeClr val="tx2"/>
                </a:solidFill>
              </a:rPr>
              <a:pPr/>
              <a:t>16</a:t>
            </a:fld>
            <a:endParaRPr lang="en-US" sz="1400" smtClean="0">
              <a:solidFill>
                <a:schemeClr val="tx2"/>
              </a:solidFill>
            </a:endParaRPr>
          </a:p>
        </p:txBody>
      </p:sp>
      <p:sp>
        <p:nvSpPr>
          <p:cNvPr id="69635" name="Rectangle 2"/>
          <p:cNvSpPr>
            <a:spLocks noGrp="1" noChangeArrowheads="1"/>
          </p:cNvSpPr>
          <p:nvPr>
            <p:ph type="title"/>
          </p:nvPr>
        </p:nvSpPr>
        <p:spPr>
          <a:xfrm>
            <a:off x="1682750" y="203200"/>
            <a:ext cx="5826125" cy="647700"/>
          </a:xfrm>
          <a:noFill/>
        </p:spPr>
        <p:txBody>
          <a:bodyPr/>
          <a:lstStyle/>
          <a:p>
            <a:r>
              <a:rPr lang="en-US" sz="4000" smtClean="0"/>
              <a:t>IP </a:t>
            </a:r>
            <a:r>
              <a:rPr lang="en-US" sz="3200" smtClean="0"/>
              <a:t>v</a:t>
            </a:r>
            <a:r>
              <a:rPr lang="en-US" sz="2400" smtClean="0"/>
              <a:t>6</a:t>
            </a:r>
            <a:r>
              <a:rPr lang="en-US" sz="4000" smtClean="0"/>
              <a:t> Unicast Addresses</a:t>
            </a:r>
          </a:p>
        </p:txBody>
      </p:sp>
      <p:sp>
        <p:nvSpPr>
          <p:cNvPr id="69636" name="Rectangle 3"/>
          <p:cNvSpPr>
            <a:spLocks noChangeArrowheads="1"/>
          </p:cNvSpPr>
          <p:nvPr/>
        </p:nvSpPr>
        <p:spPr bwMode="auto">
          <a:xfrm>
            <a:off x="1385888" y="1036638"/>
            <a:ext cx="6429375" cy="4175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2400">
                <a:solidFill>
                  <a:srgbClr val="FE9B03"/>
                </a:solidFill>
              </a:rPr>
              <a:t>Hierarchical addresses to facilitate routing.</a:t>
            </a:r>
          </a:p>
        </p:txBody>
      </p:sp>
      <p:grpSp>
        <p:nvGrpSpPr>
          <p:cNvPr id="69637" name="Group 39"/>
          <p:cNvGrpSpPr>
            <a:grpSpLocks/>
          </p:cNvGrpSpPr>
          <p:nvPr/>
        </p:nvGrpSpPr>
        <p:grpSpPr bwMode="auto">
          <a:xfrm>
            <a:off x="406400" y="1471613"/>
            <a:ext cx="8443913" cy="1325562"/>
            <a:chOff x="336" y="1103"/>
            <a:chExt cx="5319" cy="835"/>
          </a:xfrm>
        </p:grpSpPr>
        <p:sp>
          <p:nvSpPr>
            <p:cNvPr id="69639" name="Rectangle 10"/>
            <p:cNvSpPr>
              <a:spLocks noChangeArrowheads="1"/>
            </p:cNvSpPr>
            <p:nvPr/>
          </p:nvSpPr>
          <p:spPr bwMode="auto">
            <a:xfrm>
              <a:off x="336" y="1579"/>
              <a:ext cx="472" cy="359"/>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solidFill>
                    <a:schemeClr val="bg1"/>
                  </a:solidFill>
                </a:rPr>
                <a:t>001</a:t>
              </a:r>
            </a:p>
          </p:txBody>
        </p:sp>
        <p:sp>
          <p:nvSpPr>
            <p:cNvPr id="69640" name="Rectangle 14"/>
            <p:cNvSpPr>
              <a:spLocks noChangeArrowheads="1"/>
            </p:cNvSpPr>
            <p:nvPr/>
          </p:nvSpPr>
          <p:spPr bwMode="auto">
            <a:xfrm>
              <a:off x="3656" y="1578"/>
              <a:ext cx="1999" cy="359"/>
            </a:xfrm>
            <a:prstGeom prst="rect">
              <a:avLst/>
            </a:prstGeom>
            <a:solidFill>
              <a:schemeClr val="tx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solidFill>
                    <a:schemeClr val="accent1"/>
                  </a:solidFill>
                </a:rPr>
                <a:t>INT</a:t>
              </a:r>
            </a:p>
          </p:txBody>
        </p:sp>
        <p:sp>
          <p:nvSpPr>
            <p:cNvPr id="69641" name="Rectangle 15"/>
            <p:cNvSpPr>
              <a:spLocks noChangeArrowheads="1"/>
            </p:cNvSpPr>
            <p:nvPr/>
          </p:nvSpPr>
          <p:spPr bwMode="auto">
            <a:xfrm>
              <a:off x="1496" y="1578"/>
              <a:ext cx="488" cy="359"/>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solidFill>
                    <a:schemeClr val="accent1"/>
                  </a:solidFill>
                </a:rPr>
                <a:t>res</a:t>
              </a:r>
            </a:p>
          </p:txBody>
        </p:sp>
        <p:sp>
          <p:nvSpPr>
            <p:cNvPr id="69642" name="Rectangle 16"/>
            <p:cNvSpPr>
              <a:spLocks noChangeArrowheads="1"/>
            </p:cNvSpPr>
            <p:nvPr/>
          </p:nvSpPr>
          <p:spPr bwMode="auto">
            <a:xfrm>
              <a:off x="808" y="1578"/>
              <a:ext cx="688" cy="359"/>
            </a:xfrm>
            <a:prstGeom prst="rect">
              <a:avLst/>
            </a:prstGeom>
            <a:solidFill>
              <a:srgbClr val="F3120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t>TLA</a:t>
              </a:r>
            </a:p>
          </p:txBody>
        </p:sp>
        <p:sp>
          <p:nvSpPr>
            <p:cNvPr id="69643" name="Rectangle 17"/>
            <p:cNvSpPr>
              <a:spLocks noChangeArrowheads="1"/>
            </p:cNvSpPr>
            <p:nvPr/>
          </p:nvSpPr>
          <p:spPr bwMode="auto">
            <a:xfrm>
              <a:off x="2856" y="1578"/>
              <a:ext cx="792" cy="359"/>
            </a:xfrm>
            <a:prstGeom prst="rect">
              <a:avLst/>
            </a:prstGeom>
            <a:solidFill>
              <a:srgbClr val="F3120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t>SLA</a:t>
              </a:r>
            </a:p>
          </p:txBody>
        </p:sp>
        <p:sp>
          <p:nvSpPr>
            <p:cNvPr id="69644" name="Rectangle 18"/>
            <p:cNvSpPr>
              <a:spLocks noChangeArrowheads="1"/>
            </p:cNvSpPr>
            <p:nvPr/>
          </p:nvSpPr>
          <p:spPr bwMode="auto">
            <a:xfrm>
              <a:off x="1992" y="1578"/>
              <a:ext cx="864" cy="359"/>
            </a:xfrm>
            <a:prstGeom prst="rect">
              <a:avLst/>
            </a:prstGeom>
            <a:solidFill>
              <a:srgbClr val="F3120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t>NLA</a:t>
              </a:r>
            </a:p>
          </p:txBody>
        </p:sp>
        <p:sp>
          <p:nvSpPr>
            <p:cNvPr id="69645" name="Line 19"/>
            <p:cNvSpPr>
              <a:spLocks noChangeShapeType="1"/>
            </p:cNvSpPr>
            <p:nvPr/>
          </p:nvSpPr>
          <p:spPr bwMode="auto">
            <a:xfrm flipV="1">
              <a:off x="336" y="1271"/>
              <a:ext cx="0" cy="30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46" name="Line 20"/>
            <p:cNvSpPr>
              <a:spLocks noChangeShapeType="1"/>
            </p:cNvSpPr>
            <p:nvPr/>
          </p:nvSpPr>
          <p:spPr bwMode="auto">
            <a:xfrm flipV="1">
              <a:off x="3640" y="1278"/>
              <a:ext cx="0" cy="30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47" name="Line 21"/>
            <p:cNvSpPr>
              <a:spLocks noChangeShapeType="1"/>
            </p:cNvSpPr>
            <p:nvPr/>
          </p:nvSpPr>
          <p:spPr bwMode="auto">
            <a:xfrm flipV="1">
              <a:off x="5655" y="1278"/>
              <a:ext cx="0" cy="30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48" name="Line 22"/>
            <p:cNvSpPr>
              <a:spLocks noChangeShapeType="1"/>
            </p:cNvSpPr>
            <p:nvPr/>
          </p:nvSpPr>
          <p:spPr bwMode="auto">
            <a:xfrm flipV="1">
              <a:off x="2856" y="1278"/>
              <a:ext cx="0" cy="30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49" name="Line 23"/>
            <p:cNvSpPr>
              <a:spLocks noChangeShapeType="1"/>
            </p:cNvSpPr>
            <p:nvPr/>
          </p:nvSpPr>
          <p:spPr bwMode="auto">
            <a:xfrm flipV="1">
              <a:off x="1992" y="1278"/>
              <a:ext cx="0" cy="30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50" name="Line 24"/>
            <p:cNvSpPr>
              <a:spLocks noChangeShapeType="1"/>
            </p:cNvSpPr>
            <p:nvPr/>
          </p:nvSpPr>
          <p:spPr bwMode="auto">
            <a:xfrm flipV="1">
              <a:off x="1488" y="1278"/>
              <a:ext cx="0" cy="30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51" name="Line 25"/>
            <p:cNvSpPr>
              <a:spLocks noChangeShapeType="1"/>
            </p:cNvSpPr>
            <p:nvPr/>
          </p:nvSpPr>
          <p:spPr bwMode="auto">
            <a:xfrm flipV="1">
              <a:off x="816" y="1278"/>
              <a:ext cx="0" cy="30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52" name="Line 27"/>
            <p:cNvSpPr>
              <a:spLocks noChangeShapeType="1"/>
            </p:cNvSpPr>
            <p:nvPr/>
          </p:nvSpPr>
          <p:spPr bwMode="auto">
            <a:xfrm>
              <a:off x="336" y="1418"/>
              <a:ext cx="480" cy="0"/>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53" name="Line 28"/>
            <p:cNvSpPr>
              <a:spLocks noChangeShapeType="1"/>
            </p:cNvSpPr>
            <p:nvPr/>
          </p:nvSpPr>
          <p:spPr bwMode="auto">
            <a:xfrm>
              <a:off x="808" y="1418"/>
              <a:ext cx="672" cy="0"/>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54" name="Line 29"/>
            <p:cNvSpPr>
              <a:spLocks noChangeShapeType="1"/>
            </p:cNvSpPr>
            <p:nvPr/>
          </p:nvSpPr>
          <p:spPr bwMode="auto">
            <a:xfrm>
              <a:off x="1495" y="1418"/>
              <a:ext cx="504" cy="0"/>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55" name="Line 30"/>
            <p:cNvSpPr>
              <a:spLocks noChangeShapeType="1"/>
            </p:cNvSpPr>
            <p:nvPr/>
          </p:nvSpPr>
          <p:spPr bwMode="auto">
            <a:xfrm>
              <a:off x="1999" y="1418"/>
              <a:ext cx="856" cy="0"/>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56" name="Line 31"/>
            <p:cNvSpPr>
              <a:spLocks noChangeShapeType="1"/>
            </p:cNvSpPr>
            <p:nvPr/>
          </p:nvSpPr>
          <p:spPr bwMode="auto">
            <a:xfrm flipV="1">
              <a:off x="2863" y="1415"/>
              <a:ext cx="768" cy="7"/>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57" name="Line 32"/>
            <p:cNvSpPr>
              <a:spLocks noChangeShapeType="1"/>
            </p:cNvSpPr>
            <p:nvPr/>
          </p:nvSpPr>
          <p:spPr bwMode="auto">
            <a:xfrm flipV="1">
              <a:off x="3647" y="1415"/>
              <a:ext cx="1992" cy="7"/>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58" name="Text Box 33"/>
            <p:cNvSpPr txBox="1">
              <a:spLocks noChangeArrowheads="1"/>
            </p:cNvSpPr>
            <p:nvPr/>
          </p:nvSpPr>
          <p:spPr bwMode="auto">
            <a:xfrm>
              <a:off x="462" y="1103"/>
              <a:ext cx="241" cy="30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r>
                <a:rPr lang="en-US"/>
                <a:t>3</a:t>
              </a:r>
            </a:p>
          </p:txBody>
        </p:sp>
        <p:sp>
          <p:nvSpPr>
            <p:cNvPr id="69659" name="Text Box 34"/>
            <p:cNvSpPr txBox="1">
              <a:spLocks noChangeArrowheads="1"/>
            </p:cNvSpPr>
            <p:nvPr/>
          </p:nvSpPr>
          <p:spPr bwMode="auto">
            <a:xfrm>
              <a:off x="982" y="1103"/>
              <a:ext cx="366" cy="30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r>
                <a:rPr lang="en-US"/>
                <a:t>13</a:t>
              </a:r>
            </a:p>
          </p:txBody>
        </p:sp>
        <p:sp>
          <p:nvSpPr>
            <p:cNvPr id="69660" name="Text Box 35"/>
            <p:cNvSpPr txBox="1">
              <a:spLocks noChangeArrowheads="1"/>
            </p:cNvSpPr>
            <p:nvPr/>
          </p:nvSpPr>
          <p:spPr bwMode="auto">
            <a:xfrm>
              <a:off x="1638" y="1103"/>
              <a:ext cx="241" cy="30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r>
                <a:rPr lang="en-US"/>
                <a:t>8</a:t>
              </a:r>
            </a:p>
          </p:txBody>
        </p:sp>
        <p:sp>
          <p:nvSpPr>
            <p:cNvPr id="69661" name="Text Box 36"/>
            <p:cNvSpPr txBox="1">
              <a:spLocks noChangeArrowheads="1"/>
            </p:cNvSpPr>
            <p:nvPr/>
          </p:nvSpPr>
          <p:spPr bwMode="auto">
            <a:xfrm>
              <a:off x="2262" y="1103"/>
              <a:ext cx="366" cy="30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r>
                <a:rPr lang="en-US"/>
                <a:t>24</a:t>
              </a:r>
            </a:p>
          </p:txBody>
        </p:sp>
        <p:sp>
          <p:nvSpPr>
            <p:cNvPr id="69662" name="Text Box 37"/>
            <p:cNvSpPr txBox="1">
              <a:spLocks noChangeArrowheads="1"/>
            </p:cNvSpPr>
            <p:nvPr/>
          </p:nvSpPr>
          <p:spPr bwMode="auto">
            <a:xfrm>
              <a:off x="3078" y="1103"/>
              <a:ext cx="366" cy="30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r>
                <a:rPr lang="en-US"/>
                <a:t>18</a:t>
              </a:r>
            </a:p>
          </p:txBody>
        </p:sp>
        <p:sp>
          <p:nvSpPr>
            <p:cNvPr id="69663" name="Text Box 38"/>
            <p:cNvSpPr txBox="1">
              <a:spLocks noChangeArrowheads="1"/>
            </p:cNvSpPr>
            <p:nvPr/>
          </p:nvSpPr>
          <p:spPr bwMode="auto">
            <a:xfrm>
              <a:off x="4438" y="1103"/>
              <a:ext cx="366" cy="30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r>
                <a:rPr lang="en-US"/>
                <a:t>64</a:t>
              </a:r>
            </a:p>
          </p:txBody>
        </p:sp>
      </p:grpSp>
      <p:sp>
        <p:nvSpPr>
          <p:cNvPr id="69638" name="Text Box 41"/>
          <p:cNvSpPr txBox="1">
            <a:spLocks noChangeArrowheads="1"/>
          </p:cNvSpPr>
          <p:nvPr/>
        </p:nvSpPr>
        <p:spPr bwMode="auto">
          <a:xfrm>
            <a:off x="520700" y="3108325"/>
            <a:ext cx="8234363" cy="29035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pPr>
              <a:lnSpc>
                <a:spcPct val="110000"/>
              </a:lnSpc>
            </a:pPr>
            <a:r>
              <a:rPr lang="en-US" sz="2400">
                <a:solidFill>
                  <a:schemeClr val="tx2"/>
                </a:solidFill>
              </a:rPr>
              <a:t>TLA:	Top level aggregation identifier (global ISP’s)</a:t>
            </a:r>
          </a:p>
          <a:p>
            <a:pPr>
              <a:lnSpc>
                <a:spcPct val="110000"/>
              </a:lnSpc>
            </a:pPr>
            <a:r>
              <a:rPr lang="en-US" sz="2400">
                <a:solidFill>
                  <a:schemeClr val="tx2"/>
                </a:solidFill>
              </a:rPr>
              <a:t>NLA:	Next level aggregation identifier (within ISP)</a:t>
            </a:r>
          </a:p>
          <a:p>
            <a:pPr>
              <a:lnSpc>
                <a:spcPct val="110000"/>
              </a:lnSpc>
            </a:pPr>
            <a:r>
              <a:rPr lang="en-US" sz="2400">
                <a:solidFill>
                  <a:schemeClr val="tx2"/>
                </a:solidFill>
              </a:rPr>
              <a:t>res:	reserve bits to be added to TLA or NLA in future</a:t>
            </a:r>
          </a:p>
          <a:p>
            <a:pPr>
              <a:lnSpc>
                <a:spcPct val="110000"/>
              </a:lnSpc>
            </a:pPr>
            <a:r>
              <a:rPr lang="en-US" sz="2400">
                <a:solidFill>
                  <a:schemeClr val="tx2"/>
                </a:solidFill>
              </a:rPr>
              <a:t>SLA:	Site level aggregation identifier (local subnet)</a:t>
            </a:r>
          </a:p>
          <a:p>
            <a:pPr>
              <a:lnSpc>
                <a:spcPct val="110000"/>
              </a:lnSpc>
            </a:pPr>
            <a:r>
              <a:rPr lang="en-US" sz="2400">
                <a:solidFill>
                  <a:schemeClr val="tx2"/>
                </a:solidFill>
              </a:rPr>
              <a:t>INT:	Interface identifier on a specific subnet</a:t>
            </a:r>
            <a:br>
              <a:rPr lang="en-US" sz="2400">
                <a:solidFill>
                  <a:schemeClr val="tx2"/>
                </a:solidFill>
              </a:rPr>
            </a:br>
            <a:r>
              <a:rPr lang="en-US" sz="2400">
                <a:solidFill>
                  <a:schemeClr val="tx2"/>
                </a:solidFill>
              </a:rPr>
              <a:t>	(equivalent to v4 host identifier, but now, a single</a:t>
            </a:r>
            <a:br>
              <a:rPr lang="en-US" sz="2400">
                <a:solidFill>
                  <a:schemeClr val="tx2"/>
                </a:solidFill>
              </a:rPr>
            </a:br>
            <a:r>
              <a:rPr lang="en-US" sz="2400">
                <a:solidFill>
                  <a:schemeClr val="tx2"/>
                </a:solidFill>
              </a:rPr>
              <a:t>	computer can have several interfaces) </a:t>
            </a:r>
          </a:p>
        </p:txBody>
      </p:sp>
    </p:spTree>
    <p:extLst>
      <p:ext uri="{BB962C8B-B14F-4D97-AF65-F5344CB8AC3E}">
        <p14:creationId xmlns:p14="http://schemas.microsoft.com/office/powerpoint/2010/main" val="1971273476"/>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Number Placeholder 3"/>
          <p:cNvSpPr>
            <a:spLocks noGrp="1"/>
          </p:cNvSpPr>
          <p:nvPr>
            <p:ph type="sldNum" sz="quarter" idx="10"/>
          </p:nvPr>
        </p:nvSpPr>
        <p:spPr>
          <a:noFill/>
        </p:spPr>
        <p:txBody>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fld id="{39E6325C-21E0-4FFD-9436-6CF482C4914D}" type="slidenum">
              <a:rPr lang="en-US" sz="1400" smtClean="0">
                <a:solidFill>
                  <a:schemeClr val="tx2"/>
                </a:solidFill>
              </a:rPr>
              <a:pPr/>
              <a:t>17</a:t>
            </a:fld>
            <a:endParaRPr lang="en-US" sz="1400" smtClean="0">
              <a:solidFill>
                <a:schemeClr val="tx2"/>
              </a:solidFill>
            </a:endParaRPr>
          </a:p>
        </p:txBody>
      </p:sp>
      <p:sp>
        <p:nvSpPr>
          <p:cNvPr id="70659" name="Rectangle 5"/>
          <p:cNvSpPr>
            <a:spLocks noGrp="1" noChangeArrowheads="1"/>
          </p:cNvSpPr>
          <p:nvPr>
            <p:ph type="title"/>
          </p:nvPr>
        </p:nvSpPr>
        <p:spPr>
          <a:xfrm>
            <a:off x="1309688" y="979488"/>
            <a:ext cx="2206625" cy="587375"/>
          </a:xfrm>
        </p:spPr>
        <p:txBody>
          <a:bodyPr wrap="square"/>
          <a:lstStyle/>
          <a:p>
            <a:r>
              <a:rPr lang="en-US" smtClean="0">
                <a:latin typeface="Times New Roman" pitchFamily="18" charset="0"/>
              </a:rPr>
              <a:t>Unicast</a:t>
            </a:r>
          </a:p>
        </p:txBody>
      </p:sp>
      <p:sp>
        <p:nvSpPr>
          <p:cNvPr id="70660" name="Rectangle 24"/>
          <p:cNvSpPr>
            <a:spLocks noChangeArrowheads="1"/>
          </p:cNvSpPr>
          <p:nvPr/>
        </p:nvSpPr>
        <p:spPr bwMode="auto">
          <a:xfrm>
            <a:off x="6005513" y="981075"/>
            <a:ext cx="1758950" cy="585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en-US" sz="3600">
                <a:latin typeface="Times New Roman" pitchFamily="18" charset="0"/>
              </a:rPr>
              <a:t>Anycast</a:t>
            </a:r>
            <a:endParaRPr lang="en-US" sz="2400" b="0">
              <a:latin typeface="Times New Roman" pitchFamily="18" charset="0"/>
            </a:endParaRPr>
          </a:p>
        </p:txBody>
      </p:sp>
      <p:sp>
        <p:nvSpPr>
          <p:cNvPr id="70661" name="Rectangle 25"/>
          <p:cNvSpPr>
            <a:spLocks noChangeArrowheads="1"/>
          </p:cNvSpPr>
          <p:nvPr/>
        </p:nvSpPr>
        <p:spPr bwMode="auto">
          <a:xfrm>
            <a:off x="482600" y="203200"/>
            <a:ext cx="8175625" cy="64770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7625" tIns="19050" rIns="47625" bIns="19050">
            <a:spAutoFit/>
          </a:bodyPr>
          <a:lstStyle/>
          <a:p>
            <a:pPr algn="ctr">
              <a:lnSpc>
                <a:spcPct val="100000"/>
              </a:lnSpc>
            </a:pPr>
            <a:r>
              <a:rPr lang="en-US" sz="4000">
                <a:solidFill>
                  <a:schemeClr val="tx2"/>
                </a:solidFill>
                <a:latin typeface="Helvetica" charset="0"/>
              </a:rPr>
              <a:t>Anycast Addresses</a:t>
            </a:r>
          </a:p>
        </p:txBody>
      </p:sp>
      <p:grpSp>
        <p:nvGrpSpPr>
          <p:cNvPr id="70662" name="Group 31"/>
          <p:cNvGrpSpPr>
            <a:grpSpLocks/>
          </p:cNvGrpSpPr>
          <p:nvPr/>
        </p:nvGrpSpPr>
        <p:grpSpPr bwMode="auto">
          <a:xfrm>
            <a:off x="519113" y="1646238"/>
            <a:ext cx="8202612" cy="1522412"/>
            <a:chOff x="335" y="1613"/>
            <a:chExt cx="5167" cy="1863"/>
          </a:xfrm>
        </p:grpSpPr>
        <p:sp>
          <p:nvSpPr>
            <p:cNvPr id="70790" name="Oval 3"/>
            <p:cNvSpPr>
              <a:spLocks noChangeArrowheads="1"/>
            </p:cNvSpPr>
            <p:nvPr/>
          </p:nvSpPr>
          <p:spPr bwMode="auto">
            <a:xfrm>
              <a:off x="4076" y="1941"/>
              <a:ext cx="568" cy="588"/>
            </a:xfrm>
            <a:prstGeom prst="ellipse">
              <a:avLst/>
            </a:prstGeom>
            <a:solidFill>
              <a:srgbClr val="FFFF99"/>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91" name="Rectangle 2"/>
            <p:cNvSpPr>
              <a:spLocks noChangeArrowheads="1"/>
            </p:cNvSpPr>
            <p:nvPr/>
          </p:nvSpPr>
          <p:spPr bwMode="auto">
            <a:xfrm>
              <a:off x="3039" y="1613"/>
              <a:ext cx="2463" cy="1847"/>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92" name="Rectangle 4"/>
            <p:cNvSpPr>
              <a:spLocks noChangeArrowheads="1"/>
            </p:cNvSpPr>
            <p:nvPr/>
          </p:nvSpPr>
          <p:spPr bwMode="auto">
            <a:xfrm>
              <a:off x="335" y="1613"/>
              <a:ext cx="2384" cy="1863"/>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93" name="Oval 6"/>
            <p:cNvSpPr>
              <a:spLocks noChangeArrowheads="1"/>
            </p:cNvSpPr>
            <p:nvPr/>
          </p:nvSpPr>
          <p:spPr bwMode="auto">
            <a:xfrm>
              <a:off x="608" y="2621"/>
              <a:ext cx="140" cy="143"/>
            </a:xfrm>
            <a:prstGeom prst="ellipse">
              <a:avLst/>
            </a:prstGeom>
            <a:solidFill>
              <a:schemeClr val="accent2"/>
            </a:solidFill>
            <a:ln w="12700">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94" name="Oval 7"/>
            <p:cNvSpPr>
              <a:spLocks noChangeArrowheads="1"/>
            </p:cNvSpPr>
            <p:nvPr/>
          </p:nvSpPr>
          <p:spPr bwMode="auto">
            <a:xfrm>
              <a:off x="1410" y="2105"/>
              <a:ext cx="141" cy="149"/>
            </a:xfrm>
            <a:prstGeom prst="ellipse">
              <a:avLst/>
            </a:prstGeom>
            <a:solidFill>
              <a:schemeClr val="accent2"/>
            </a:solidFill>
            <a:ln w="12700">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95" name="Oval 8"/>
            <p:cNvSpPr>
              <a:spLocks noChangeArrowheads="1"/>
            </p:cNvSpPr>
            <p:nvPr/>
          </p:nvSpPr>
          <p:spPr bwMode="auto">
            <a:xfrm>
              <a:off x="858" y="1658"/>
              <a:ext cx="141" cy="149"/>
            </a:xfrm>
            <a:prstGeom prst="ellipse">
              <a:avLst/>
            </a:prstGeom>
            <a:solidFill>
              <a:srgbClr val="FF0000"/>
            </a:solidFill>
            <a:ln w="127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96" name="Oval 9"/>
            <p:cNvSpPr>
              <a:spLocks noChangeArrowheads="1"/>
            </p:cNvSpPr>
            <p:nvPr/>
          </p:nvSpPr>
          <p:spPr bwMode="auto">
            <a:xfrm>
              <a:off x="1410" y="1658"/>
              <a:ext cx="141" cy="149"/>
            </a:xfrm>
            <a:prstGeom prst="ellipse">
              <a:avLst/>
            </a:prstGeom>
            <a:solidFill>
              <a:srgbClr val="FF0000"/>
            </a:solidFill>
            <a:ln w="127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97" name="Oval 10"/>
            <p:cNvSpPr>
              <a:spLocks noChangeArrowheads="1"/>
            </p:cNvSpPr>
            <p:nvPr/>
          </p:nvSpPr>
          <p:spPr bwMode="auto">
            <a:xfrm>
              <a:off x="1907" y="2472"/>
              <a:ext cx="141" cy="149"/>
            </a:xfrm>
            <a:prstGeom prst="ellipse">
              <a:avLst/>
            </a:prstGeom>
            <a:solidFill>
              <a:srgbClr val="FF0000"/>
            </a:solidFill>
            <a:ln w="127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98" name="Oval 11"/>
            <p:cNvSpPr>
              <a:spLocks noChangeArrowheads="1"/>
            </p:cNvSpPr>
            <p:nvPr/>
          </p:nvSpPr>
          <p:spPr bwMode="auto">
            <a:xfrm>
              <a:off x="1410" y="3062"/>
              <a:ext cx="141" cy="149"/>
            </a:xfrm>
            <a:prstGeom prst="ellipse">
              <a:avLst/>
            </a:prstGeom>
            <a:solidFill>
              <a:srgbClr val="FF0000"/>
            </a:solidFill>
            <a:ln w="127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99" name="Oval 12"/>
            <p:cNvSpPr>
              <a:spLocks noChangeArrowheads="1"/>
            </p:cNvSpPr>
            <p:nvPr/>
          </p:nvSpPr>
          <p:spPr bwMode="auto">
            <a:xfrm>
              <a:off x="2290" y="1933"/>
              <a:ext cx="141" cy="149"/>
            </a:xfrm>
            <a:prstGeom prst="ellipse">
              <a:avLst/>
            </a:prstGeom>
            <a:solidFill>
              <a:srgbClr val="FF0000"/>
            </a:solidFill>
            <a:ln w="127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800" name="Oval 13"/>
            <p:cNvSpPr>
              <a:spLocks noChangeArrowheads="1"/>
            </p:cNvSpPr>
            <p:nvPr/>
          </p:nvSpPr>
          <p:spPr bwMode="auto">
            <a:xfrm>
              <a:off x="2431" y="2913"/>
              <a:ext cx="141" cy="149"/>
            </a:xfrm>
            <a:prstGeom prst="ellipse">
              <a:avLst/>
            </a:prstGeom>
            <a:solidFill>
              <a:srgbClr val="FF0000"/>
            </a:solidFill>
            <a:ln w="127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801" name="Line 14"/>
            <p:cNvSpPr>
              <a:spLocks noChangeShapeType="1"/>
            </p:cNvSpPr>
            <p:nvPr/>
          </p:nvSpPr>
          <p:spPr bwMode="auto">
            <a:xfrm rot="21345719" flipV="1">
              <a:off x="748" y="2254"/>
              <a:ext cx="662" cy="367"/>
            </a:xfrm>
            <a:prstGeom prst="line">
              <a:avLst/>
            </a:prstGeom>
            <a:noFill/>
            <a:ln w="381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802" name="Oval 15"/>
            <p:cNvSpPr>
              <a:spLocks noChangeArrowheads="1"/>
            </p:cNvSpPr>
            <p:nvPr/>
          </p:nvSpPr>
          <p:spPr bwMode="auto">
            <a:xfrm>
              <a:off x="3304" y="2703"/>
              <a:ext cx="140" cy="143"/>
            </a:xfrm>
            <a:prstGeom prst="ellipse">
              <a:avLst/>
            </a:prstGeom>
            <a:solidFill>
              <a:schemeClr val="accent2"/>
            </a:solidFill>
            <a:ln w="12700">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803" name="Oval 16"/>
            <p:cNvSpPr>
              <a:spLocks noChangeArrowheads="1"/>
            </p:cNvSpPr>
            <p:nvPr/>
          </p:nvSpPr>
          <p:spPr bwMode="auto">
            <a:xfrm>
              <a:off x="4106" y="2187"/>
              <a:ext cx="141" cy="149"/>
            </a:xfrm>
            <a:prstGeom prst="ellipse">
              <a:avLst/>
            </a:prstGeom>
            <a:solidFill>
              <a:schemeClr val="accent2"/>
            </a:solidFill>
            <a:ln w="12700">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804" name="Oval 17"/>
            <p:cNvSpPr>
              <a:spLocks noChangeArrowheads="1"/>
            </p:cNvSpPr>
            <p:nvPr/>
          </p:nvSpPr>
          <p:spPr bwMode="auto">
            <a:xfrm>
              <a:off x="3554" y="1740"/>
              <a:ext cx="141" cy="149"/>
            </a:xfrm>
            <a:prstGeom prst="ellipse">
              <a:avLst/>
            </a:prstGeom>
            <a:solidFill>
              <a:srgbClr val="FF0000"/>
            </a:solidFill>
            <a:ln w="127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805" name="Oval 18"/>
            <p:cNvSpPr>
              <a:spLocks noChangeArrowheads="1"/>
            </p:cNvSpPr>
            <p:nvPr/>
          </p:nvSpPr>
          <p:spPr bwMode="auto">
            <a:xfrm>
              <a:off x="4106" y="1740"/>
              <a:ext cx="141" cy="149"/>
            </a:xfrm>
            <a:prstGeom prst="ellipse">
              <a:avLst/>
            </a:prstGeom>
            <a:solidFill>
              <a:srgbClr val="FF0000"/>
            </a:solidFill>
            <a:ln w="127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806" name="Oval 19"/>
            <p:cNvSpPr>
              <a:spLocks noChangeArrowheads="1"/>
            </p:cNvSpPr>
            <p:nvPr/>
          </p:nvSpPr>
          <p:spPr bwMode="auto">
            <a:xfrm>
              <a:off x="4603" y="2555"/>
              <a:ext cx="141" cy="148"/>
            </a:xfrm>
            <a:prstGeom prst="ellipse">
              <a:avLst/>
            </a:prstGeom>
            <a:solidFill>
              <a:srgbClr val="FF0000"/>
            </a:solidFill>
            <a:ln w="127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807" name="Oval 20"/>
            <p:cNvSpPr>
              <a:spLocks noChangeArrowheads="1"/>
            </p:cNvSpPr>
            <p:nvPr/>
          </p:nvSpPr>
          <p:spPr bwMode="auto">
            <a:xfrm>
              <a:off x="4106" y="3144"/>
              <a:ext cx="141" cy="149"/>
            </a:xfrm>
            <a:prstGeom prst="ellipse">
              <a:avLst/>
            </a:prstGeom>
            <a:solidFill>
              <a:srgbClr val="FF0000"/>
            </a:solidFill>
            <a:ln w="127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808" name="Oval 21"/>
            <p:cNvSpPr>
              <a:spLocks noChangeArrowheads="1"/>
            </p:cNvSpPr>
            <p:nvPr/>
          </p:nvSpPr>
          <p:spPr bwMode="auto">
            <a:xfrm>
              <a:off x="4347" y="1993"/>
              <a:ext cx="141" cy="149"/>
            </a:xfrm>
            <a:prstGeom prst="ellipse">
              <a:avLst/>
            </a:prstGeom>
            <a:solidFill>
              <a:schemeClr val="accent2"/>
            </a:solidFill>
            <a:ln w="12700">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809" name="Oval 22"/>
            <p:cNvSpPr>
              <a:spLocks noChangeArrowheads="1"/>
            </p:cNvSpPr>
            <p:nvPr/>
          </p:nvSpPr>
          <p:spPr bwMode="auto">
            <a:xfrm>
              <a:off x="4410" y="2243"/>
              <a:ext cx="141" cy="149"/>
            </a:xfrm>
            <a:prstGeom prst="ellipse">
              <a:avLst/>
            </a:prstGeom>
            <a:solidFill>
              <a:schemeClr val="accent2"/>
            </a:solidFill>
            <a:ln w="12700">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810" name="Line 23"/>
            <p:cNvSpPr>
              <a:spLocks noChangeShapeType="1"/>
            </p:cNvSpPr>
            <p:nvPr/>
          </p:nvSpPr>
          <p:spPr bwMode="auto">
            <a:xfrm rot="21345719" flipV="1">
              <a:off x="3444" y="2336"/>
              <a:ext cx="662" cy="367"/>
            </a:xfrm>
            <a:prstGeom prst="line">
              <a:avLst/>
            </a:prstGeom>
            <a:noFill/>
            <a:ln w="381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811" name="Oval 26"/>
            <p:cNvSpPr>
              <a:spLocks noChangeArrowheads="1"/>
            </p:cNvSpPr>
            <p:nvPr/>
          </p:nvSpPr>
          <p:spPr bwMode="auto">
            <a:xfrm>
              <a:off x="5003" y="2966"/>
              <a:ext cx="141" cy="149"/>
            </a:xfrm>
            <a:prstGeom prst="ellipse">
              <a:avLst/>
            </a:prstGeom>
            <a:solidFill>
              <a:srgbClr val="FF0000"/>
            </a:solidFill>
            <a:ln w="127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812" name="Oval 27"/>
            <p:cNvSpPr>
              <a:spLocks noChangeArrowheads="1"/>
            </p:cNvSpPr>
            <p:nvPr/>
          </p:nvSpPr>
          <p:spPr bwMode="auto">
            <a:xfrm>
              <a:off x="5099" y="1934"/>
              <a:ext cx="141" cy="149"/>
            </a:xfrm>
            <a:prstGeom prst="ellipse">
              <a:avLst/>
            </a:prstGeom>
            <a:solidFill>
              <a:srgbClr val="FF0000"/>
            </a:solidFill>
            <a:ln w="127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813" name="Oval 30"/>
            <p:cNvSpPr>
              <a:spLocks noChangeArrowheads="1"/>
            </p:cNvSpPr>
            <p:nvPr/>
          </p:nvSpPr>
          <p:spPr bwMode="auto">
            <a:xfrm>
              <a:off x="4048" y="1928"/>
              <a:ext cx="632" cy="584"/>
            </a:xfrm>
            <a:prstGeom prst="ellipse">
              <a:avLst/>
            </a:prstGeom>
            <a:noFill/>
            <a:ln w="28575">
              <a:solidFill>
                <a:srgbClr val="B760F9"/>
              </a:solidFill>
              <a:round/>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pSp>
      <p:grpSp>
        <p:nvGrpSpPr>
          <p:cNvPr id="70663" name="Group 32"/>
          <p:cNvGrpSpPr>
            <a:grpSpLocks/>
          </p:cNvGrpSpPr>
          <p:nvPr/>
        </p:nvGrpSpPr>
        <p:grpSpPr bwMode="auto">
          <a:xfrm>
            <a:off x="677863" y="3495675"/>
            <a:ext cx="7947025" cy="2844800"/>
            <a:chOff x="427" y="2391"/>
            <a:chExt cx="5006" cy="1792"/>
          </a:xfrm>
        </p:grpSpPr>
        <p:sp>
          <p:nvSpPr>
            <p:cNvPr id="70664" name="Oval 33"/>
            <p:cNvSpPr>
              <a:spLocks noChangeArrowheads="1"/>
            </p:cNvSpPr>
            <p:nvPr/>
          </p:nvSpPr>
          <p:spPr bwMode="auto">
            <a:xfrm>
              <a:off x="427" y="2391"/>
              <a:ext cx="5006" cy="1792"/>
            </a:xfrm>
            <a:prstGeom prst="ellipse">
              <a:avLst/>
            </a:prstGeom>
            <a:solidFill>
              <a:srgbClr val="F57B49"/>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pSp>
          <p:nvGrpSpPr>
            <p:cNvPr id="70665" name="Group 34"/>
            <p:cNvGrpSpPr>
              <a:grpSpLocks/>
            </p:cNvGrpSpPr>
            <p:nvPr/>
          </p:nvGrpSpPr>
          <p:grpSpPr bwMode="auto">
            <a:xfrm>
              <a:off x="584" y="2913"/>
              <a:ext cx="1230" cy="722"/>
              <a:chOff x="1735" y="2116"/>
              <a:chExt cx="2980" cy="1749"/>
            </a:xfrm>
          </p:grpSpPr>
          <p:sp>
            <p:nvSpPr>
              <p:cNvPr id="70763" name="Oval 35"/>
              <p:cNvSpPr>
                <a:spLocks noChangeArrowheads="1"/>
              </p:cNvSpPr>
              <p:nvPr/>
            </p:nvSpPr>
            <p:spPr bwMode="auto">
              <a:xfrm>
                <a:off x="1800" y="2215"/>
                <a:ext cx="2873" cy="1554"/>
              </a:xfrm>
              <a:prstGeom prst="ellipse">
                <a:avLst/>
              </a:prstGeom>
              <a:solidFill>
                <a:schemeClr val="tx2"/>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64" name="Oval 36"/>
              <p:cNvSpPr>
                <a:spLocks noChangeArrowheads="1"/>
              </p:cNvSpPr>
              <p:nvPr/>
            </p:nvSpPr>
            <p:spPr bwMode="auto">
              <a:xfrm>
                <a:off x="1735" y="3081"/>
                <a:ext cx="174" cy="203"/>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65" name="Oval 37"/>
              <p:cNvSpPr>
                <a:spLocks noChangeArrowheads="1"/>
              </p:cNvSpPr>
              <p:nvPr/>
            </p:nvSpPr>
            <p:spPr bwMode="auto">
              <a:xfrm>
                <a:off x="4541" y="2756"/>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66" name="Oval 38"/>
              <p:cNvSpPr>
                <a:spLocks noChangeArrowheads="1"/>
              </p:cNvSpPr>
              <p:nvPr/>
            </p:nvSpPr>
            <p:spPr bwMode="auto">
              <a:xfrm>
                <a:off x="3063" y="3048"/>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67" name="Oval 39"/>
              <p:cNvSpPr>
                <a:spLocks noChangeArrowheads="1"/>
              </p:cNvSpPr>
              <p:nvPr/>
            </p:nvSpPr>
            <p:spPr bwMode="auto">
              <a:xfrm>
                <a:off x="2436" y="2579"/>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68" name="Oval 40"/>
              <p:cNvSpPr>
                <a:spLocks noChangeArrowheads="1"/>
              </p:cNvSpPr>
              <p:nvPr/>
            </p:nvSpPr>
            <p:spPr bwMode="auto">
              <a:xfrm>
                <a:off x="2528" y="3328"/>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69" name="Oval 41"/>
              <p:cNvSpPr>
                <a:spLocks noChangeArrowheads="1"/>
              </p:cNvSpPr>
              <p:nvPr/>
            </p:nvSpPr>
            <p:spPr bwMode="auto">
              <a:xfrm>
                <a:off x="3145" y="2116"/>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70" name="Oval 42"/>
              <p:cNvSpPr>
                <a:spLocks noChangeArrowheads="1"/>
              </p:cNvSpPr>
              <p:nvPr/>
            </p:nvSpPr>
            <p:spPr bwMode="auto">
              <a:xfrm>
                <a:off x="3406" y="3661"/>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71" name="Oval 43"/>
              <p:cNvSpPr>
                <a:spLocks noChangeArrowheads="1"/>
              </p:cNvSpPr>
              <p:nvPr/>
            </p:nvSpPr>
            <p:spPr bwMode="auto">
              <a:xfrm>
                <a:off x="3678" y="2635"/>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72" name="Oval 44"/>
              <p:cNvSpPr>
                <a:spLocks noChangeArrowheads="1"/>
              </p:cNvSpPr>
              <p:nvPr/>
            </p:nvSpPr>
            <p:spPr bwMode="auto">
              <a:xfrm>
                <a:off x="3919" y="3119"/>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73" name="Oval 45"/>
              <p:cNvSpPr>
                <a:spLocks noChangeArrowheads="1"/>
              </p:cNvSpPr>
              <p:nvPr/>
            </p:nvSpPr>
            <p:spPr bwMode="auto">
              <a:xfrm>
                <a:off x="2186" y="3010"/>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74" name="Line 46"/>
              <p:cNvSpPr>
                <a:spLocks noChangeShapeType="1"/>
              </p:cNvSpPr>
              <p:nvPr/>
            </p:nvSpPr>
            <p:spPr bwMode="auto">
              <a:xfrm flipH="1">
                <a:off x="2264" y="2674"/>
                <a:ext cx="270" cy="449"/>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75" name="Line 47"/>
              <p:cNvSpPr>
                <a:spLocks noChangeShapeType="1"/>
              </p:cNvSpPr>
              <p:nvPr/>
            </p:nvSpPr>
            <p:spPr bwMode="auto">
              <a:xfrm flipV="1">
                <a:off x="1827" y="3123"/>
                <a:ext cx="452" cy="6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76" name="Line 48"/>
              <p:cNvSpPr>
                <a:spLocks noChangeShapeType="1"/>
              </p:cNvSpPr>
              <p:nvPr/>
            </p:nvSpPr>
            <p:spPr bwMode="auto">
              <a:xfrm>
                <a:off x="1842" y="3197"/>
                <a:ext cx="778" cy="221"/>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77" name="Line 49"/>
              <p:cNvSpPr>
                <a:spLocks noChangeShapeType="1"/>
              </p:cNvSpPr>
              <p:nvPr/>
            </p:nvSpPr>
            <p:spPr bwMode="auto">
              <a:xfrm flipV="1">
                <a:off x="2602" y="2198"/>
                <a:ext cx="628" cy="1245"/>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78" name="Line 50"/>
              <p:cNvSpPr>
                <a:spLocks noChangeShapeType="1"/>
              </p:cNvSpPr>
              <p:nvPr/>
            </p:nvSpPr>
            <p:spPr bwMode="auto">
              <a:xfrm flipV="1">
                <a:off x="2541" y="2205"/>
                <a:ext cx="707" cy="461"/>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79" name="Line 51"/>
              <p:cNvSpPr>
                <a:spLocks noChangeShapeType="1"/>
              </p:cNvSpPr>
              <p:nvPr/>
            </p:nvSpPr>
            <p:spPr bwMode="auto">
              <a:xfrm>
                <a:off x="3246" y="2206"/>
                <a:ext cx="524" cy="524"/>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80" name="Line 52"/>
              <p:cNvSpPr>
                <a:spLocks noChangeShapeType="1"/>
              </p:cNvSpPr>
              <p:nvPr/>
            </p:nvSpPr>
            <p:spPr bwMode="auto">
              <a:xfrm flipV="1">
                <a:off x="2620" y="3139"/>
                <a:ext cx="524" cy="295"/>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81" name="Line 53"/>
              <p:cNvSpPr>
                <a:spLocks noChangeShapeType="1"/>
              </p:cNvSpPr>
              <p:nvPr/>
            </p:nvSpPr>
            <p:spPr bwMode="auto">
              <a:xfrm>
                <a:off x="3143" y="3148"/>
                <a:ext cx="362" cy="60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82" name="Line 54"/>
              <p:cNvSpPr>
                <a:spLocks noChangeShapeType="1"/>
              </p:cNvSpPr>
              <p:nvPr/>
            </p:nvSpPr>
            <p:spPr bwMode="auto">
              <a:xfrm flipV="1">
                <a:off x="3512" y="2722"/>
                <a:ext cx="243" cy="101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83" name="Line 55"/>
              <p:cNvSpPr>
                <a:spLocks noChangeShapeType="1"/>
              </p:cNvSpPr>
              <p:nvPr/>
            </p:nvSpPr>
            <p:spPr bwMode="auto">
              <a:xfrm>
                <a:off x="3755" y="2722"/>
                <a:ext cx="255" cy="499"/>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84" name="Line 56"/>
              <p:cNvSpPr>
                <a:spLocks noChangeShapeType="1"/>
              </p:cNvSpPr>
              <p:nvPr/>
            </p:nvSpPr>
            <p:spPr bwMode="auto">
              <a:xfrm flipV="1">
                <a:off x="4017" y="2829"/>
                <a:ext cx="612" cy="401"/>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85" name="Line 57"/>
              <p:cNvSpPr>
                <a:spLocks noChangeShapeType="1"/>
              </p:cNvSpPr>
              <p:nvPr/>
            </p:nvSpPr>
            <p:spPr bwMode="auto">
              <a:xfrm>
                <a:off x="3770" y="2739"/>
                <a:ext cx="837" cy="10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86" name="Line 58"/>
              <p:cNvSpPr>
                <a:spLocks noChangeShapeType="1"/>
              </p:cNvSpPr>
              <p:nvPr/>
            </p:nvSpPr>
            <p:spPr bwMode="auto">
              <a:xfrm flipV="1">
                <a:off x="3488" y="3222"/>
                <a:ext cx="519" cy="51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87" name="Line 59"/>
              <p:cNvSpPr>
                <a:spLocks noChangeShapeType="1"/>
              </p:cNvSpPr>
              <p:nvPr/>
            </p:nvSpPr>
            <p:spPr bwMode="auto">
              <a:xfrm flipH="1">
                <a:off x="3144" y="2214"/>
                <a:ext cx="85" cy="950"/>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88" name="Line 60"/>
              <p:cNvSpPr>
                <a:spLocks noChangeShapeType="1"/>
              </p:cNvSpPr>
              <p:nvPr/>
            </p:nvSpPr>
            <p:spPr bwMode="auto">
              <a:xfrm flipV="1">
                <a:off x="3144" y="2722"/>
                <a:ext cx="626" cy="450"/>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89" name="Line 61"/>
              <p:cNvSpPr>
                <a:spLocks noChangeShapeType="1"/>
              </p:cNvSpPr>
              <p:nvPr/>
            </p:nvSpPr>
            <p:spPr bwMode="auto">
              <a:xfrm>
                <a:off x="2286" y="3131"/>
                <a:ext cx="364" cy="303"/>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0666" name="Group 62"/>
            <p:cNvGrpSpPr>
              <a:grpSpLocks/>
            </p:cNvGrpSpPr>
            <p:nvPr/>
          </p:nvGrpSpPr>
          <p:grpSpPr bwMode="auto">
            <a:xfrm>
              <a:off x="1831" y="2524"/>
              <a:ext cx="1230" cy="722"/>
              <a:chOff x="1735" y="2116"/>
              <a:chExt cx="2980" cy="1749"/>
            </a:xfrm>
          </p:grpSpPr>
          <p:sp>
            <p:nvSpPr>
              <p:cNvPr id="70736" name="Oval 63"/>
              <p:cNvSpPr>
                <a:spLocks noChangeArrowheads="1"/>
              </p:cNvSpPr>
              <p:nvPr/>
            </p:nvSpPr>
            <p:spPr bwMode="auto">
              <a:xfrm>
                <a:off x="1800" y="2215"/>
                <a:ext cx="2873" cy="1554"/>
              </a:xfrm>
              <a:prstGeom prst="ellipse">
                <a:avLst/>
              </a:prstGeom>
              <a:solidFill>
                <a:schemeClr val="tx2"/>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37" name="Oval 64"/>
              <p:cNvSpPr>
                <a:spLocks noChangeArrowheads="1"/>
              </p:cNvSpPr>
              <p:nvPr/>
            </p:nvSpPr>
            <p:spPr bwMode="auto">
              <a:xfrm>
                <a:off x="1735" y="3081"/>
                <a:ext cx="174" cy="203"/>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38" name="Oval 65"/>
              <p:cNvSpPr>
                <a:spLocks noChangeArrowheads="1"/>
              </p:cNvSpPr>
              <p:nvPr/>
            </p:nvSpPr>
            <p:spPr bwMode="auto">
              <a:xfrm>
                <a:off x="4541" y="2756"/>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39" name="Oval 66"/>
              <p:cNvSpPr>
                <a:spLocks noChangeArrowheads="1"/>
              </p:cNvSpPr>
              <p:nvPr/>
            </p:nvSpPr>
            <p:spPr bwMode="auto">
              <a:xfrm>
                <a:off x="3063" y="3048"/>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40" name="Oval 67"/>
              <p:cNvSpPr>
                <a:spLocks noChangeArrowheads="1"/>
              </p:cNvSpPr>
              <p:nvPr/>
            </p:nvSpPr>
            <p:spPr bwMode="auto">
              <a:xfrm>
                <a:off x="2436" y="2579"/>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41" name="Oval 68"/>
              <p:cNvSpPr>
                <a:spLocks noChangeArrowheads="1"/>
              </p:cNvSpPr>
              <p:nvPr/>
            </p:nvSpPr>
            <p:spPr bwMode="auto">
              <a:xfrm>
                <a:off x="2528" y="3328"/>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42" name="Oval 69"/>
              <p:cNvSpPr>
                <a:spLocks noChangeArrowheads="1"/>
              </p:cNvSpPr>
              <p:nvPr/>
            </p:nvSpPr>
            <p:spPr bwMode="auto">
              <a:xfrm>
                <a:off x="3145" y="2116"/>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43" name="Oval 70"/>
              <p:cNvSpPr>
                <a:spLocks noChangeArrowheads="1"/>
              </p:cNvSpPr>
              <p:nvPr/>
            </p:nvSpPr>
            <p:spPr bwMode="auto">
              <a:xfrm>
                <a:off x="3406" y="3661"/>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44" name="Oval 71"/>
              <p:cNvSpPr>
                <a:spLocks noChangeArrowheads="1"/>
              </p:cNvSpPr>
              <p:nvPr/>
            </p:nvSpPr>
            <p:spPr bwMode="auto">
              <a:xfrm>
                <a:off x="3678" y="2635"/>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45" name="Oval 72"/>
              <p:cNvSpPr>
                <a:spLocks noChangeArrowheads="1"/>
              </p:cNvSpPr>
              <p:nvPr/>
            </p:nvSpPr>
            <p:spPr bwMode="auto">
              <a:xfrm>
                <a:off x="3919" y="3119"/>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46" name="Oval 73"/>
              <p:cNvSpPr>
                <a:spLocks noChangeArrowheads="1"/>
              </p:cNvSpPr>
              <p:nvPr/>
            </p:nvSpPr>
            <p:spPr bwMode="auto">
              <a:xfrm>
                <a:off x="2186" y="3010"/>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47" name="Line 74"/>
              <p:cNvSpPr>
                <a:spLocks noChangeShapeType="1"/>
              </p:cNvSpPr>
              <p:nvPr/>
            </p:nvSpPr>
            <p:spPr bwMode="auto">
              <a:xfrm flipH="1">
                <a:off x="2264" y="2674"/>
                <a:ext cx="270" cy="449"/>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48" name="Line 75"/>
              <p:cNvSpPr>
                <a:spLocks noChangeShapeType="1"/>
              </p:cNvSpPr>
              <p:nvPr/>
            </p:nvSpPr>
            <p:spPr bwMode="auto">
              <a:xfrm flipV="1">
                <a:off x="1827" y="3123"/>
                <a:ext cx="452" cy="6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49" name="Line 76"/>
              <p:cNvSpPr>
                <a:spLocks noChangeShapeType="1"/>
              </p:cNvSpPr>
              <p:nvPr/>
            </p:nvSpPr>
            <p:spPr bwMode="auto">
              <a:xfrm>
                <a:off x="1842" y="3197"/>
                <a:ext cx="778" cy="221"/>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50" name="Line 77"/>
              <p:cNvSpPr>
                <a:spLocks noChangeShapeType="1"/>
              </p:cNvSpPr>
              <p:nvPr/>
            </p:nvSpPr>
            <p:spPr bwMode="auto">
              <a:xfrm flipV="1">
                <a:off x="2602" y="2198"/>
                <a:ext cx="628" cy="1245"/>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51" name="Line 78"/>
              <p:cNvSpPr>
                <a:spLocks noChangeShapeType="1"/>
              </p:cNvSpPr>
              <p:nvPr/>
            </p:nvSpPr>
            <p:spPr bwMode="auto">
              <a:xfrm flipV="1">
                <a:off x="2541" y="2205"/>
                <a:ext cx="707" cy="461"/>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52" name="Line 79"/>
              <p:cNvSpPr>
                <a:spLocks noChangeShapeType="1"/>
              </p:cNvSpPr>
              <p:nvPr/>
            </p:nvSpPr>
            <p:spPr bwMode="auto">
              <a:xfrm>
                <a:off x="3246" y="2206"/>
                <a:ext cx="524" cy="524"/>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53" name="Line 80"/>
              <p:cNvSpPr>
                <a:spLocks noChangeShapeType="1"/>
              </p:cNvSpPr>
              <p:nvPr/>
            </p:nvSpPr>
            <p:spPr bwMode="auto">
              <a:xfrm flipV="1">
                <a:off x="2620" y="3139"/>
                <a:ext cx="524" cy="295"/>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54" name="Line 81"/>
              <p:cNvSpPr>
                <a:spLocks noChangeShapeType="1"/>
              </p:cNvSpPr>
              <p:nvPr/>
            </p:nvSpPr>
            <p:spPr bwMode="auto">
              <a:xfrm>
                <a:off x="3143" y="3148"/>
                <a:ext cx="362" cy="60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55" name="Line 82"/>
              <p:cNvSpPr>
                <a:spLocks noChangeShapeType="1"/>
              </p:cNvSpPr>
              <p:nvPr/>
            </p:nvSpPr>
            <p:spPr bwMode="auto">
              <a:xfrm flipV="1">
                <a:off x="3512" y="2722"/>
                <a:ext cx="243" cy="101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56" name="Line 83"/>
              <p:cNvSpPr>
                <a:spLocks noChangeShapeType="1"/>
              </p:cNvSpPr>
              <p:nvPr/>
            </p:nvSpPr>
            <p:spPr bwMode="auto">
              <a:xfrm>
                <a:off x="3755" y="2722"/>
                <a:ext cx="255" cy="499"/>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57" name="Line 84"/>
              <p:cNvSpPr>
                <a:spLocks noChangeShapeType="1"/>
              </p:cNvSpPr>
              <p:nvPr/>
            </p:nvSpPr>
            <p:spPr bwMode="auto">
              <a:xfrm flipV="1">
                <a:off x="4017" y="2829"/>
                <a:ext cx="612" cy="401"/>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58" name="Line 85"/>
              <p:cNvSpPr>
                <a:spLocks noChangeShapeType="1"/>
              </p:cNvSpPr>
              <p:nvPr/>
            </p:nvSpPr>
            <p:spPr bwMode="auto">
              <a:xfrm>
                <a:off x="3770" y="2739"/>
                <a:ext cx="837" cy="10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59" name="Line 86"/>
              <p:cNvSpPr>
                <a:spLocks noChangeShapeType="1"/>
              </p:cNvSpPr>
              <p:nvPr/>
            </p:nvSpPr>
            <p:spPr bwMode="auto">
              <a:xfrm flipV="1">
                <a:off x="3488" y="3222"/>
                <a:ext cx="519" cy="51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60" name="Line 87"/>
              <p:cNvSpPr>
                <a:spLocks noChangeShapeType="1"/>
              </p:cNvSpPr>
              <p:nvPr/>
            </p:nvSpPr>
            <p:spPr bwMode="auto">
              <a:xfrm flipH="1">
                <a:off x="3144" y="2214"/>
                <a:ext cx="85" cy="950"/>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61" name="Line 88"/>
              <p:cNvSpPr>
                <a:spLocks noChangeShapeType="1"/>
              </p:cNvSpPr>
              <p:nvPr/>
            </p:nvSpPr>
            <p:spPr bwMode="auto">
              <a:xfrm flipV="1">
                <a:off x="3144" y="2722"/>
                <a:ext cx="626" cy="450"/>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62" name="Line 89"/>
              <p:cNvSpPr>
                <a:spLocks noChangeShapeType="1"/>
              </p:cNvSpPr>
              <p:nvPr/>
            </p:nvSpPr>
            <p:spPr bwMode="auto">
              <a:xfrm>
                <a:off x="2286" y="3131"/>
                <a:ext cx="364" cy="303"/>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0667" name="Group 90"/>
            <p:cNvGrpSpPr>
              <a:grpSpLocks/>
            </p:cNvGrpSpPr>
            <p:nvPr/>
          </p:nvGrpSpPr>
          <p:grpSpPr bwMode="auto">
            <a:xfrm>
              <a:off x="2453" y="3311"/>
              <a:ext cx="1230" cy="722"/>
              <a:chOff x="1735" y="2116"/>
              <a:chExt cx="2980" cy="1749"/>
            </a:xfrm>
          </p:grpSpPr>
          <p:sp>
            <p:nvSpPr>
              <p:cNvPr id="70709" name="Oval 91"/>
              <p:cNvSpPr>
                <a:spLocks noChangeArrowheads="1"/>
              </p:cNvSpPr>
              <p:nvPr/>
            </p:nvSpPr>
            <p:spPr bwMode="auto">
              <a:xfrm>
                <a:off x="1800" y="2215"/>
                <a:ext cx="2873" cy="1554"/>
              </a:xfrm>
              <a:prstGeom prst="ellipse">
                <a:avLst/>
              </a:prstGeom>
              <a:solidFill>
                <a:schemeClr val="tx2"/>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10" name="Oval 92"/>
              <p:cNvSpPr>
                <a:spLocks noChangeArrowheads="1"/>
              </p:cNvSpPr>
              <p:nvPr/>
            </p:nvSpPr>
            <p:spPr bwMode="auto">
              <a:xfrm>
                <a:off x="1735" y="3081"/>
                <a:ext cx="174" cy="203"/>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11" name="Oval 93"/>
              <p:cNvSpPr>
                <a:spLocks noChangeArrowheads="1"/>
              </p:cNvSpPr>
              <p:nvPr/>
            </p:nvSpPr>
            <p:spPr bwMode="auto">
              <a:xfrm>
                <a:off x="4541" y="2756"/>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12" name="Oval 94"/>
              <p:cNvSpPr>
                <a:spLocks noChangeArrowheads="1"/>
              </p:cNvSpPr>
              <p:nvPr/>
            </p:nvSpPr>
            <p:spPr bwMode="auto">
              <a:xfrm>
                <a:off x="3063" y="3048"/>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13" name="Oval 95"/>
              <p:cNvSpPr>
                <a:spLocks noChangeArrowheads="1"/>
              </p:cNvSpPr>
              <p:nvPr/>
            </p:nvSpPr>
            <p:spPr bwMode="auto">
              <a:xfrm>
                <a:off x="2436" y="2579"/>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14" name="Oval 96"/>
              <p:cNvSpPr>
                <a:spLocks noChangeArrowheads="1"/>
              </p:cNvSpPr>
              <p:nvPr/>
            </p:nvSpPr>
            <p:spPr bwMode="auto">
              <a:xfrm>
                <a:off x="2528" y="3328"/>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15" name="Oval 97"/>
              <p:cNvSpPr>
                <a:spLocks noChangeArrowheads="1"/>
              </p:cNvSpPr>
              <p:nvPr/>
            </p:nvSpPr>
            <p:spPr bwMode="auto">
              <a:xfrm>
                <a:off x="3145" y="2116"/>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16" name="Oval 98"/>
              <p:cNvSpPr>
                <a:spLocks noChangeArrowheads="1"/>
              </p:cNvSpPr>
              <p:nvPr/>
            </p:nvSpPr>
            <p:spPr bwMode="auto">
              <a:xfrm>
                <a:off x="3406" y="3661"/>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17" name="Oval 99"/>
              <p:cNvSpPr>
                <a:spLocks noChangeArrowheads="1"/>
              </p:cNvSpPr>
              <p:nvPr/>
            </p:nvSpPr>
            <p:spPr bwMode="auto">
              <a:xfrm>
                <a:off x="3678" y="2635"/>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18" name="Oval 100"/>
              <p:cNvSpPr>
                <a:spLocks noChangeArrowheads="1"/>
              </p:cNvSpPr>
              <p:nvPr/>
            </p:nvSpPr>
            <p:spPr bwMode="auto">
              <a:xfrm>
                <a:off x="3919" y="3119"/>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19" name="Oval 101"/>
              <p:cNvSpPr>
                <a:spLocks noChangeArrowheads="1"/>
              </p:cNvSpPr>
              <p:nvPr/>
            </p:nvSpPr>
            <p:spPr bwMode="auto">
              <a:xfrm>
                <a:off x="2186" y="3010"/>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720" name="Line 102"/>
              <p:cNvSpPr>
                <a:spLocks noChangeShapeType="1"/>
              </p:cNvSpPr>
              <p:nvPr/>
            </p:nvSpPr>
            <p:spPr bwMode="auto">
              <a:xfrm flipH="1">
                <a:off x="2264" y="2674"/>
                <a:ext cx="270" cy="449"/>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21" name="Line 103"/>
              <p:cNvSpPr>
                <a:spLocks noChangeShapeType="1"/>
              </p:cNvSpPr>
              <p:nvPr/>
            </p:nvSpPr>
            <p:spPr bwMode="auto">
              <a:xfrm flipV="1">
                <a:off x="1827" y="3123"/>
                <a:ext cx="452" cy="6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22" name="Line 104"/>
              <p:cNvSpPr>
                <a:spLocks noChangeShapeType="1"/>
              </p:cNvSpPr>
              <p:nvPr/>
            </p:nvSpPr>
            <p:spPr bwMode="auto">
              <a:xfrm>
                <a:off x="1842" y="3197"/>
                <a:ext cx="778" cy="221"/>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23" name="Line 105"/>
              <p:cNvSpPr>
                <a:spLocks noChangeShapeType="1"/>
              </p:cNvSpPr>
              <p:nvPr/>
            </p:nvSpPr>
            <p:spPr bwMode="auto">
              <a:xfrm flipV="1">
                <a:off x="2602" y="2198"/>
                <a:ext cx="628" cy="1245"/>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24" name="Line 106"/>
              <p:cNvSpPr>
                <a:spLocks noChangeShapeType="1"/>
              </p:cNvSpPr>
              <p:nvPr/>
            </p:nvSpPr>
            <p:spPr bwMode="auto">
              <a:xfrm flipV="1">
                <a:off x="2541" y="2205"/>
                <a:ext cx="707" cy="461"/>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25" name="Line 107"/>
              <p:cNvSpPr>
                <a:spLocks noChangeShapeType="1"/>
              </p:cNvSpPr>
              <p:nvPr/>
            </p:nvSpPr>
            <p:spPr bwMode="auto">
              <a:xfrm>
                <a:off x="3246" y="2206"/>
                <a:ext cx="524" cy="524"/>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26" name="Line 108"/>
              <p:cNvSpPr>
                <a:spLocks noChangeShapeType="1"/>
              </p:cNvSpPr>
              <p:nvPr/>
            </p:nvSpPr>
            <p:spPr bwMode="auto">
              <a:xfrm flipV="1">
                <a:off x="2620" y="3139"/>
                <a:ext cx="524" cy="295"/>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27" name="Line 109"/>
              <p:cNvSpPr>
                <a:spLocks noChangeShapeType="1"/>
              </p:cNvSpPr>
              <p:nvPr/>
            </p:nvSpPr>
            <p:spPr bwMode="auto">
              <a:xfrm>
                <a:off x="3143" y="3148"/>
                <a:ext cx="362" cy="60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28" name="Line 110"/>
              <p:cNvSpPr>
                <a:spLocks noChangeShapeType="1"/>
              </p:cNvSpPr>
              <p:nvPr/>
            </p:nvSpPr>
            <p:spPr bwMode="auto">
              <a:xfrm flipV="1">
                <a:off x="3512" y="2722"/>
                <a:ext cx="243" cy="101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29" name="Line 111"/>
              <p:cNvSpPr>
                <a:spLocks noChangeShapeType="1"/>
              </p:cNvSpPr>
              <p:nvPr/>
            </p:nvSpPr>
            <p:spPr bwMode="auto">
              <a:xfrm>
                <a:off x="3755" y="2722"/>
                <a:ext cx="255" cy="499"/>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30" name="Line 112"/>
              <p:cNvSpPr>
                <a:spLocks noChangeShapeType="1"/>
              </p:cNvSpPr>
              <p:nvPr/>
            </p:nvSpPr>
            <p:spPr bwMode="auto">
              <a:xfrm flipV="1">
                <a:off x="4017" y="2829"/>
                <a:ext cx="612" cy="401"/>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31" name="Line 113"/>
              <p:cNvSpPr>
                <a:spLocks noChangeShapeType="1"/>
              </p:cNvSpPr>
              <p:nvPr/>
            </p:nvSpPr>
            <p:spPr bwMode="auto">
              <a:xfrm>
                <a:off x="3770" y="2739"/>
                <a:ext cx="837" cy="10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32" name="Line 114"/>
              <p:cNvSpPr>
                <a:spLocks noChangeShapeType="1"/>
              </p:cNvSpPr>
              <p:nvPr/>
            </p:nvSpPr>
            <p:spPr bwMode="auto">
              <a:xfrm flipV="1">
                <a:off x="3488" y="3222"/>
                <a:ext cx="519" cy="51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33" name="Line 115"/>
              <p:cNvSpPr>
                <a:spLocks noChangeShapeType="1"/>
              </p:cNvSpPr>
              <p:nvPr/>
            </p:nvSpPr>
            <p:spPr bwMode="auto">
              <a:xfrm flipH="1">
                <a:off x="3144" y="2214"/>
                <a:ext cx="85" cy="950"/>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34" name="Line 116"/>
              <p:cNvSpPr>
                <a:spLocks noChangeShapeType="1"/>
              </p:cNvSpPr>
              <p:nvPr/>
            </p:nvSpPr>
            <p:spPr bwMode="auto">
              <a:xfrm flipV="1">
                <a:off x="3144" y="2722"/>
                <a:ext cx="626" cy="450"/>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35" name="Line 117"/>
              <p:cNvSpPr>
                <a:spLocks noChangeShapeType="1"/>
              </p:cNvSpPr>
              <p:nvPr/>
            </p:nvSpPr>
            <p:spPr bwMode="auto">
              <a:xfrm>
                <a:off x="2286" y="3131"/>
                <a:ext cx="364" cy="303"/>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0668" name="Group 118"/>
            <p:cNvGrpSpPr>
              <a:grpSpLocks/>
            </p:cNvGrpSpPr>
            <p:nvPr/>
          </p:nvGrpSpPr>
          <p:grpSpPr bwMode="auto">
            <a:xfrm>
              <a:off x="3749" y="2791"/>
              <a:ext cx="1230" cy="722"/>
              <a:chOff x="1735" y="2116"/>
              <a:chExt cx="2980" cy="1749"/>
            </a:xfrm>
          </p:grpSpPr>
          <p:sp>
            <p:nvSpPr>
              <p:cNvPr id="70682" name="Oval 119"/>
              <p:cNvSpPr>
                <a:spLocks noChangeArrowheads="1"/>
              </p:cNvSpPr>
              <p:nvPr/>
            </p:nvSpPr>
            <p:spPr bwMode="auto">
              <a:xfrm>
                <a:off x="1800" y="2215"/>
                <a:ext cx="2873" cy="1554"/>
              </a:xfrm>
              <a:prstGeom prst="ellipse">
                <a:avLst/>
              </a:prstGeom>
              <a:solidFill>
                <a:schemeClr val="tx2"/>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683" name="Oval 120"/>
              <p:cNvSpPr>
                <a:spLocks noChangeArrowheads="1"/>
              </p:cNvSpPr>
              <p:nvPr/>
            </p:nvSpPr>
            <p:spPr bwMode="auto">
              <a:xfrm>
                <a:off x="1735" y="3081"/>
                <a:ext cx="174" cy="203"/>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684" name="Oval 121"/>
              <p:cNvSpPr>
                <a:spLocks noChangeArrowheads="1"/>
              </p:cNvSpPr>
              <p:nvPr/>
            </p:nvSpPr>
            <p:spPr bwMode="auto">
              <a:xfrm>
                <a:off x="4541" y="2756"/>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685" name="Oval 122"/>
              <p:cNvSpPr>
                <a:spLocks noChangeArrowheads="1"/>
              </p:cNvSpPr>
              <p:nvPr/>
            </p:nvSpPr>
            <p:spPr bwMode="auto">
              <a:xfrm>
                <a:off x="3063" y="3048"/>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686" name="Oval 123"/>
              <p:cNvSpPr>
                <a:spLocks noChangeArrowheads="1"/>
              </p:cNvSpPr>
              <p:nvPr/>
            </p:nvSpPr>
            <p:spPr bwMode="auto">
              <a:xfrm>
                <a:off x="2436" y="2579"/>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687" name="Oval 124"/>
              <p:cNvSpPr>
                <a:spLocks noChangeArrowheads="1"/>
              </p:cNvSpPr>
              <p:nvPr/>
            </p:nvSpPr>
            <p:spPr bwMode="auto">
              <a:xfrm>
                <a:off x="2528" y="3328"/>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688" name="Oval 125"/>
              <p:cNvSpPr>
                <a:spLocks noChangeArrowheads="1"/>
              </p:cNvSpPr>
              <p:nvPr/>
            </p:nvSpPr>
            <p:spPr bwMode="auto">
              <a:xfrm>
                <a:off x="3145" y="2116"/>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689" name="Oval 126"/>
              <p:cNvSpPr>
                <a:spLocks noChangeArrowheads="1"/>
              </p:cNvSpPr>
              <p:nvPr/>
            </p:nvSpPr>
            <p:spPr bwMode="auto">
              <a:xfrm>
                <a:off x="3406" y="3661"/>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690" name="Oval 127"/>
              <p:cNvSpPr>
                <a:spLocks noChangeArrowheads="1"/>
              </p:cNvSpPr>
              <p:nvPr/>
            </p:nvSpPr>
            <p:spPr bwMode="auto">
              <a:xfrm>
                <a:off x="3678" y="2635"/>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691" name="Oval 128"/>
              <p:cNvSpPr>
                <a:spLocks noChangeArrowheads="1"/>
              </p:cNvSpPr>
              <p:nvPr/>
            </p:nvSpPr>
            <p:spPr bwMode="auto">
              <a:xfrm>
                <a:off x="3919" y="3119"/>
                <a:ext cx="175"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692" name="Oval 129"/>
              <p:cNvSpPr>
                <a:spLocks noChangeArrowheads="1"/>
              </p:cNvSpPr>
              <p:nvPr/>
            </p:nvSpPr>
            <p:spPr bwMode="auto">
              <a:xfrm>
                <a:off x="2186" y="3010"/>
                <a:ext cx="174" cy="204"/>
              </a:xfrm>
              <a:prstGeom prst="ellipse">
                <a:avLst/>
              </a:prstGeom>
              <a:solidFill>
                <a:srgbClr val="FF0505"/>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70693" name="Line 130"/>
              <p:cNvSpPr>
                <a:spLocks noChangeShapeType="1"/>
              </p:cNvSpPr>
              <p:nvPr/>
            </p:nvSpPr>
            <p:spPr bwMode="auto">
              <a:xfrm flipH="1">
                <a:off x="2264" y="2674"/>
                <a:ext cx="270" cy="449"/>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694" name="Line 131"/>
              <p:cNvSpPr>
                <a:spLocks noChangeShapeType="1"/>
              </p:cNvSpPr>
              <p:nvPr/>
            </p:nvSpPr>
            <p:spPr bwMode="auto">
              <a:xfrm flipV="1">
                <a:off x="1827" y="3123"/>
                <a:ext cx="452" cy="6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695" name="Line 132"/>
              <p:cNvSpPr>
                <a:spLocks noChangeShapeType="1"/>
              </p:cNvSpPr>
              <p:nvPr/>
            </p:nvSpPr>
            <p:spPr bwMode="auto">
              <a:xfrm>
                <a:off x="1842" y="3197"/>
                <a:ext cx="778" cy="221"/>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696" name="Line 133"/>
              <p:cNvSpPr>
                <a:spLocks noChangeShapeType="1"/>
              </p:cNvSpPr>
              <p:nvPr/>
            </p:nvSpPr>
            <p:spPr bwMode="auto">
              <a:xfrm flipV="1">
                <a:off x="2602" y="2198"/>
                <a:ext cx="628" cy="1245"/>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697" name="Line 134"/>
              <p:cNvSpPr>
                <a:spLocks noChangeShapeType="1"/>
              </p:cNvSpPr>
              <p:nvPr/>
            </p:nvSpPr>
            <p:spPr bwMode="auto">
              <a:xfrm flipV="1">
                <a:off x="2541" y="2205"/>
                <a:ext cx="707" cy="461"/>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698" name="Line 135"/>
              <p:cNvSpPr>
                <a:spLocks noChangeShapeType="1"/>
              </p:cNvSpPr>
              <p:nvPr/>
            </p:nvSpPr>
            <p:spPr bwMode="auto">
              <a:xfrm>
                <a:off x="3246" y="2206"/>
                <a:ext cx="524" cy="524"/>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699" name="Line 136"/>
              <p:cNvSpPr>
                <a:spLocks noChangeShapeType="1"/>
              </p:cNvSpPr>
              <p:nvPr/>
            </p:nvSpPr>
            <p:spPr bwMode="auto">
              <a:xfrm flipV="1">
                <a:off x="2620" y="3139"/>
                <a:ext cx="524" cy="295"/>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00" name="Line 137"/>
              <p:cNvSpPr>
                <a:spLocks noChangeShapeType="1"/>
              </p:cNvSpPr>
              <p:nvPr/>
            </p:nvSpPr>
            <p:spPr bwMode="auto">
              <a:xfrm>
                <a:off x="3143" y="3148"/>
                <a:ext cx="362" cy="60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01" name="Line 138"/>
              <p:cNvSpPr>
                <a:spLocks noChangeShapeType="1"/>
              </p:cNvSpPr>
              <p:nvPr/>
            </p:nvSpPr>
            <p:spPr bwMode="auto">
              <a:xfrm flipV="1">
                <a:off x="3512" y="2722"/>
                <a:ext cx="243" cy="101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02" name="Line 139"/>
              <p:cNvSpPr>
                <a:spLocks noChangeShapeType="1"/>
              </p:cNvSpPr>
              <p:nvPr/>
            </p:nvSpPr>
            <p:spPr bwMode="auto">
              <a:xfrm>
                <a:off x="3755" y="2722"/>
                <a:ext cx="255" cy="499"/>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03" name="Line 140"/>
              <p:cNvSpPr>
                <a:spLocks noChangeShapeType="1"/>
              </p:cNvSpPr>
              <p:nvPr/>
            </p:nvSpPr>
            <p:spPr bwMode="auto">
              <a:xfrm flipV="1">
                <a:off x="4017" y="2829"/>
                <a:ext cx="612" cy="401"/>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04" name="Line 141"/>
              <p:cNvSpPr>
                <a:spLocks noChangeShapeType="1"/>
              </p:cNvSpPr>
              <p:nvPr/>
            </p:nvSpPr>
            <p:spPr bwMode="auto">
              <a:xfrm>
                <a:off x="3770" y="2739"/>
                <a:ext cx="837" cy="10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05" name="Line 142"/>
              <p:cNvSpPr>
                <a:spLocks noChangeShapeType="1"/>
              </p:cNvSpPr>
              <p:nvPr/>
            </p:nvSpPr>
            <p:spPr bwMode="auto">
              <a:xfrm flipV="1">
                <a:off x="3488" y="3222"/>
                <a:ext cx="519" cy="516"/>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06" name="Line 143"/>
              <p:cNvSpPr>
                <a:spLocks noChangeShapeType="1"/>
              </p:cNvSpPr>
              <p:nvPr/>
            </p:nvSpPr>
            <p:spPr bwMode="auto">
              <a:xfrm flipH="1">
                <a:off x="3144" y="2214"/>
                <a:ext cx="85" cy="950"/>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07" name="Line 144"/>
              <p:cNvSpPr>
                <a:spLocks noChangeShapeType="1"/>
              </p:cNvSpPr>
              <p:nvPr/>
            </p:nvSpPr>
            <p:spPr bwMode="auto">
              <a:xfrm flipV="1">
                <a:off x="3144" y="2722"/>
                <a:ext cx="626" cy="450"/>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08" name="Line 145"/>
              <p:cNvSpPr>
                <a:spLocks noChangeShapeType="1"/>
              </p:cNvSpPr>
              <p:nvPr/>
            </p:nvSpPr>
            <p:spPr bwMode="auto">
              <a:xfrm>
                <a:off x="2286" y="3131"/>
                <a:ext cx="364" cy="303"/>
              </a:xfrm>
              <a:prstGeom prst="line">
                <a:avLst/>
              </a:prstGeom>
              <a:noFill/>
              <a:ln w="28575">
                <a:solidFill>
                  <a:srgbClr val="FF05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70669" name="Line 146"/>
            <p:cNvSpPr>
              <a:spLocks noChangeShapeType="1"/>
            </p:cNvSpPr>
            <p:nvPr/>
          </p:nvSpPr>
          <p:spPr bwMode="auto">
            <a:xfrm flipV="1">
              <a:off x="1783" y="3189"/>
              <a:ext cx="773" cy="25"/>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670" name="Line 147"/>
            <p:cNvSpPr>
              <a:spLocks noChangeShapeType="1"/>
            </p:cNvSpPr>
            <p:nvPr/>
          </p:nvSpPr>
          <p:spPr bwMode="auto">
            <a:xfrm>
              <a:off x="2556" y="3213"/>
              <a:ext cx="510" cy="140"/>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671" name="Line 148"/>
            <p:cNvSpPr>
              <a:spLocks noChangeShapeType="1"/>
            </p:cNvSpPr>
            <p:nvPr/>
          </p:nvSpPr>
          <p:spPr bwMode="auto">
            <a:xfrm flipH="1">
              <a:off x="3057" y="3238"/>
              <a:ext cx="707" cy="115"/>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672" name="Line 149"/>
            <p:cNvSpPr>
              <a:spLocks noChangeShapeType="1"/>
            </p:cNvSpPr>
            <p:nvPr/>
          </p:nvSpPr>
          <p:spPr bwMode="auto">
            <a:xfrm>
              <a:off x="3025" y="2827"/>
              <a:ext cx="755" cy="403"/>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673" name="Line 150"/>
            <p:cNvSpPr>
              <a:spLocks noChangeShapeType="1"/>
            </p:cNvSpPr>
            <p:nvPr/>
          </p:nvSpPr>
          <p:spPr bwMode="auto">
            <a:xfrm flipH="1">
              <a:off x="3649" y="3213"/>
              <a:ext cx="124" cy="395"/>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674" name="Line 151"/>
            <p:cNvSpPr>
              <a:spLocks noChangeShapeType="1"/>
            </p:cNvSpPr>
            <p:nvPr/>
          </p:nvSpPr>
          <p:spPr bwMode="auto">
            <a:xfrm>
              <a:off x="1775" y="3222"/>
              <a:ext cx="1291" cy="123"/>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675" name="Line 152"/>
            <p:cNvSpPr>
              <a:spLocks noChangeShapeType="1"/>
            </p:cNvSpPr>
            <p:nvPr/>
          </p:nvSpPr>
          <p:spPr bwMode="auto">
            <a:xfrm flipV="1">
              <a:off x="3649" y="3468"/>
              <a:ext cx="822" cy="156"/>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676" name="Line 153"/>
            <p:cNvSpPr>
              <a:spLocks noChangeShapeType="1"/>
            </p:cNvSpPr>
            <p:nvPr/>
          </p:nvSpPr>
          <p:spPr bwMode="auto">
            <a:xfrm flipH="1">
              <a:off x="1792" y="2959"/>
              <a:ext cx="82" cy="247"/>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677" name="Line 154"/>
            <p:cNvSpPr>
              <a:spLocks noChangeShapeType="1"/>
            </p:cNvSpPr>
            <p:nvPr/>
          </p:nvSpPr>
          <p:spPr bwMode="auto">
            <a:xfrm>
              <a:off x="1200" y="2942"/>
              <a:ext cx="666" cy="17"/>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678" name="Line 155"/>
            <p:cNvSpPr>
              <a:spLocks noChangeShapeType="1"/>
            </p:cNvSpPr>
            <p:nvPr/>
          </p:nvSpPr>
          <p:spPr bwMode="auto">
            <a:xfrm>
              <a:off x="3025" y="2827"/>
              <a:ext cx="1347" cy="8"/>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679" name="Line 156"/>
            <p:cNvSpPr>
              <a:spLocks noChangeShapeType="1"/>
            </p:cNvSpPr>
            <p:nvPr/>
          </p:nvSpPr>
          <p:spPr bwMode="auto">
            <a:xfrm>
              <a:off x="1775" y="3222"/>
              <a:ext cx="699" cy="525"/>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680" name="Line 157"/>
            <p:cNvSpPr>
              <a:spLocks noChangeShapeType="1"/>
            </p:cNvSpPr>
            <p:nvPr/>
          </p:nvSpPr>
          <p:spPr bwMode="auto">
            <a:xfrm>
              <a:off x="3033" y="2827"/>
              <a:ext cx="41" cy="501"/>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681" name="Line 158"/>
            <p:cNvSpPr>
              <a:spLocks noChangeShapeType="1"/>
            </p:cNvSpPr>
            <p:nvPr/>
          </p:nvSpPr>
          <p:spPr bwMode="auto">
            <a:xfrm>
              <a:off x="1315" y="3600"/>
              <a:ext cx="1167" cy="156"/>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5494867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2"/>
          <p:cNvSpPr>
            <a:spLocks noGrp="1"/>
          </p:cNvSpPr>
          <p:nvPr>
            <p:ph type="sldNum" sz="quarter" idx="10"/>
          </p:nvPr>
        </p:nvSpPr>
        <p:spPr/>
        <p:txBody>
          <a:bodyPr/>
          <a:lstStyle/>
          <a:p>
            <a:fld id="{68E27098-9C57-4668-9B21-9B36A81888D2}" type="slidenum">
              <a:rPr lang="en-US" altLang="en-US"/>
              <a:pPr/>
              <a:t>18</a:t>
            </a:fld>
            <a:endParaRPr lang="en-US" altLang="en-US"/>
          </a:p>
        </p:txBody>
      </p:sp>
      <p:sp>
        <p:nvSpPr>
          <p:cNvPr id="364546" name="Rectangle 2"/>
          <p:cNvSpPr>
            <a:spLocks noGrp="1" noChangeArrowheads="1"/>
          </p:cNvSpPr>
          <p:nvPr>
            <p:ph type="title"/>
          </p:nvPr>
        </p:nvSpPr>
        <p:spPr>
          <a:xfrm>
            <a:off x="3192463" y="203200"/>
            <a:ext cx="2820987" cy="647700"/>
          </a:xfrm>
          <a:noFill/>
          <a:ln/>
        </p:spPr>
        <p:txBody>
          <a:bodyPr/>
          <a:lstStyle/>
          <a:p>
            <a:r>
              <a:rPr lang="en-US" altLang="en-US" sz="4000"/>
              <a:t>IP </a:t>
            </a:r>
            <a:r>
              <a:rPr lang="en-US" altLang="en-US" sz="3200"/>
              <a:t>v</a:t>
            </a:r>
            <a:r>
              <a:rPr lang="en-US" altLang="en-US" sz="2400"/>
              <a:t>6</a:t>
            </a:r>
            <a:r>
              <a:rPr lang="en-US" altLang="en-US" sz="4000"/>
              <a:t> Header</a:t>
            </a:r>
            <a:endParaRPr lang="en-US" altLang="en-US" sz="2400"/>
          </a:p>
        </p:txBody>
      </p:sp>
      <p:sp>
        <p:nvSpPr>
          <p:cNvPr id="364547" name="Rectangle 3"/>
          <p:cNvSpPr>
            <a:spLocks noChangeArrowheads="1"/>
          </p:cNvSpPr>
          <p:nvPr/>
        </p:nvSpPr>
        <p:spPr bwMode="auto">
          <a:xfrm>
            <a:off x="1528763" y="2144713"/>
            <a:ext cx="6086475" cy="506036"/>
          </a:xfrm>
          <a:prstGeom prst="rect">
            <a:avLst/>
          </a:prstGeom>
          <a:solidFill>
            <a:srgbClr val="FFFF00"/>
          </a:solidFill>
          <a:ln w="12700">
            <a:solidFill>
              <a:schemeClr val="tx1"/>
            </a:solidFill>
            <a:miter lim="800000"/>
            <a:headEnd/>
            <a:tailEnd/>
          </a:ln>
          <a:effectLst/>
        </p:spPr>
        <p:txBody>
          <a:bodyPr lIns="90488" tIns="44450" rIns="90488" bIns="44450">
            <a:spAutoFit/>
          </a:bodyPr>
          <a:lstStyle/>
          <a:p>
            <a:pPr algn="ctr">
              <a:lnSpc>
                <a:spcPct val="125000"/>
              </a:lnSpc>
            </a:pPr>
            <a:r>
              <a:rPr lang="en-US" altLang="en-US" sz="2400" u="none" dirty="0">
                <a:solidFill>
                  <a:srgbClr val="7030A0"/>
                </a:solidFill>
              </a:rPr>
              <a:t>Source IP Address</a:t>
            </a:r>
          </a:p>
        </p:txBody>
      </p:sp>
      <p:sp>
        <p:nvSpPr>
          <p:cNvPr id="364548" name="Rectangle 4"/>
          <p:cNvSpPr>
            <a:spLocks noChangeArrowheads="1"/>
          </p:cNvSpPr>
          <p:nvPr/>
        </p:nvSpPr>
        <p:spPr bwMode="auto">
          <a:xfrm>
            <a:off x="1528763" y="2716213"/>
            <a:ext cx="6086475" cy="558800"/>
          </a:xfrm>
          <a:prstGeom prst="rect">
            <a:avLst/>
          </a:prstGeom>
          <a:solidFill>
            <a:srgbClr val="CC33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lnSpc>
                <a:spcPct val="125000"/>
              </a:lnSpc>
            </a:pPr>
            <a:r>
              <a:rPr lang="en-US" altLang="en-US" sz="2400" u="none"/>
              <a:t>Destination IP Address</a:t>
            </a:r>
          </a:p>
        </p:txBody>
      </p:sp>
      <p:sp>
        <p:nvSpPr>
          <p:cNvPr id="364549" name="Rectangle 5"/>
          <p:cNvSpPr>
            <a:spLocks noChangeArrowheads="1"/>
          </p:cNvSpPr>
          <p:nvPr/>
        </p:nvSpPr>
        <p:spPr bwMode="auto">
          <a:xfrm>
            <a:off x="1528763" y="1700213"/>
            <a:ext cx="3038475" cy="430212"/>
          </a:xfrm>
          <a:prstGeom prst="rect">
            <a:avLst/>
          </a:prstGeom>
          <a:solidFill>
            <a:srgbClr val="CC33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altLang="en-US" sz="2400" u="none"/>
              <a:t>Payload Length</a:t>
            </a:r>
          </a:p>
        </p:txBody>
      </p:sp>
      <p:sp>
        <p:nvSpPr>
          <p:cNvPr id="364550" name="Rectangle 6"/>
          <p:cNvSpPr>
            <a:spLocks noChangeArrowheads="1"/>
          </p:cNvSpPr>
          <p:nvPr/>
        </p:nvSpPr>
        <p:spPr bwMode="auto">
          <a:xfrm>
            <a:off x="3052763" y="1255713"/>
            <a:ext cx="4562475" cy="430212"/>
          </a:xfrm>
          <a:prstGeom prst="rect">
            <a:avLst/>
          </a:prstGeom>
          <a:solidFill>
            <a:srgbClr val="FFFF00"/>
          </a:solidFill>
          <a:ln w="12700">
            <a:solidFill>
              <a:schemeClr val="tx1"/>
            </a:solidFill>
            <a:miter lim="800000"/>
            <a:headEnd/>
            <a:tailEnd/>
          </a:ln>
          <a:effectLst/>
        </p:spPr>
        <p:txBody>
          <a:bodyPr lIns="90488" tIns="44450" rIns="90488" bIns="44450">
            <a:spAutoFit/>
          </a:bodyPr>
          <a:lstStyle/>
          <a:p>
            <a:pPr algn="ctr"/>
            <a:r>
              <a:rPr lang="en-US" altLang="en-US" sz="2400" u="none">
                <a:solidFill>
                  <a:srgbClr val="500093"/>
                </a:solidFill>
              </a:rPr>
              <a:t>Flow Label</a:t>
            </a:r>
          </a:p>
        </p:txBody>
      </p:sp>
      <p:sp>
        <p:nvSpPr>
          <p:cNvPr id="364551" name="Rectangle 7"/>
          <p:cNvSpPr>
            <a:spLocks noChangeArrowheads="1"/>
          </p:cNvSpPr>
          <p:nvPr/>
        </p:nvSpPr>
        <p:spPr bwMode="auto">
          <a:xfrm>
            <a:off x="4576763" y="1704975"/>
            <a:ext cx="1514475" cy="430213"/>
          </a:xfrm>
          <a:prstGeom prst="rect">
            <a:avLst/>
          </a:prstGeom>
          <a:solidFill>
            <a:srgbClr val="CC33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altLang="en-US" sz="2400" u="none"/>
              <a:t>Next Hdr</a:t>
            </a:r>
          </a:p>
        </p:txBody>
      </p:sp>
      <p:sp>
        <p:nvSpPr>
          <p:cNvPr id="364552" name="Rectangle 8"/>
          <p:cNvSpPr>
            <a:spLocks noChangeArrowheads="1"/>
          </p:cNvSpPr>
          <p:nvPr/>
        </p:nvSpPr>
        <p:spPr bwMode="auto">
          <a:xfrm>
            <a:off x="6100763" y="1704975"/>
            <a:ext cx="1514475" cy="430213"/>
          </a:xfrm>
          <a:prstGeom prst="rect">
            <a:avLst/>
          </a:prstGeom>
          <a:solidFill>
            <a:srgbClr val="CC33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altLang="en-US" sz="2400" u="none"/>
              <a:t>Hop Lim.</a:t>
            </a:r>
          </a:p>
        </p:txBody>
      </p:sp>
      <p:sp>
        <p:nvSpPr>
          <p:cNvPr id="364553" name="Rectangle 9"/>
          <p:cNvSpPr>
            <a:spLocks noChangeArrowheads="1"/>
          </p:cNvSpPr>
          <p:nvPr/>
        </p:nvSpPr>
        <p:spPr bwMode="auto">
          <a:xfrm>
            <a:off x="1528763" y="1255713"/>
            <a:ext cx="752475" cy="430212"/>
          </a:xfrm>
          <a:prstGeom prst="rect">
            <a:avLst/>
          </a:prstGeom>
          <a:solidFill>
            <a:srgbClr val="CC33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altLang="en-US" sz="2400" u="none"/>
              <a:t>Ver</a:t>
            </a:r>
          </a:p>
        </p:txBody>
      </p:sp>
      <p:sp>
        <p:nvSpPr>
          <p:cNvPr id="364554" name="Rectangle 10"/>
          <p:cNvSpPr>
            <a:spLocks noChangeArrowheads="1"/>
          </p:cNvSpPr>
          <p:nvPr/>
        </p:nvSpPr>
        <p:spPr bwMode="auto">
          <a:xfrm>
            <a:off x="2290763" y="1255713"/>
            <a:ext cx="752475" cy="430212"/>
          </a:xfrm>
          <a:prstGeom prst="rect">
            <a:avLst/>
          </a:prstGeom>
          <a:solidFill>
            <a:srgbClr val="CC33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altLang="en-US" sz="2400" u="none"/>
              <a:t>Pri</a:t>
            </a:r>
          </a:p>
        </p:txBody>
      </p:sp>
      <p:sp>
        <p:nvSpPr>
          <p:cNvPr id="364555" name="Rectangle 11"/>
          <p:cNvSpPr>
            <a:spLocks noChangeArrowheads="1"/>
          </p:cNvSpPr>
          <p:nvPr/>
        </p:nvSpPr>
        <p:spPr bwMode="auto">
          <a:xfrm>
            <a:off x="695324" y="3690938"/>
            <a:ext cx="7815263" cy="206057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lvl="1"/>
            <a:r>
              <a:rPr lang="en-US" altLang="en-US" sz="2400" u="none" dirty="0"/>
              <a:t>Flow = connection oriented communication</a:t>
            </a:r>
          </a:p>
          <a:p>
            <a:pPr lvl="2"/>
            <a:r>
              <a:rPr lang="en-US" altLang="en-US" sz="2400" u="none" dirty="0"/>
              <a:t>implemented through connectionless service </a:t>
            </a:r>
          </a:p>
          <a:p>
            <a:pPr lvl="1"/>
            <a:r>
              <a:rPr lang="en-US" altLang="en-US" sz="2400" u="none" dirty="0"/>
              <a:t>Flow uniquely identified by</a:t>
            </a:r>
          </a:p>
          <a:p>
            <a:pPr lvl="2"/>
            <a:r>
              <a:rPr lang="en-US" altLang="en-US" sz="2400" u="none" dirty="0"/>
              <a:t>source address</a:t>
            </a:r>
          </a:p>
          <a:p>
            <a:pPr lvl="2"/>
            <a:r>
              <a:rPr lang="en-US" altLang="en-US" sz="2400" u="none" dirty="0"/>
              <a:t>flow label</a:t>
            </a:r>
          </a:p>
          <a:p>
            <a:pPr lvl="1"/>
            <a:r>
              <a:rPr lang="en-US" altLang="en-US" sz="2400" u="none" dirty="0"/>
              <a:t>Avoids label field between layer 2 and 3 overhead</a:t>
            </a:r>
          </a:p>
        </p:txBody>
      </p:sp>
    </p:spTree>
    <p:extLst>
      <p:ext uri="{BB962C8B-B14F-4D97-AF65-F5344CB8AC3E}">
        <p14:creationId xmlns:p14="http://schemas.microsoft.com/office/powerpoint/2010/main" val="1341815744"/>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a:xfrm>
            <a:off x="841375" y="192088"/>
            <a:ext cx="7450138" cy="962025"/>
          </a:xfrm>
        </p:spPr>
        <p:txBody>
          <a:bodyPr/>
          <a:lstStyle/>
          <a:p>
            <a:r>
              <a:rPr lang="en-US" dirty="0" smtClean="0"/>
              <a:t>IPv4 to IPv6 Transition</a:t>
            </a:r>
            <a:br>
              <a:rPr lang="en-US" dirty="0" smtClean="0"/>
            </a:br>
            <a:r>
              <a:rPr lang="en-US" sz="2400" dirty="0" smtClean="0"/>
              <a:t>IETF Proposal : Dual stack + tunnels when needed</a:t>
            </a:r>
            <a:endParaRPr lang="en-US" dirty="0" smtClean="0"/>
          </a:p>
        </p:txBody>
      </p:sp>
      <p:sp>
        <p:nvSpPr>
          <p:cNvPr id="75779" name="Slide Number Placeholder 3"/>
          <p:cNvSpPr>
            <a:spLocks noGrp="1"/>
          </p:cNvSpPr>
          <p:nvPr>
            <p:ph type="sldNum" sz="quarter" idx="10"/>
          </p:nvPr>
        </p:nvSpPr>
        <p:spPr>
          <a:noFill/>
        </p:spPr>
        <p:txBody>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fld id="{3B0A1870-375A-419E-838F-D83A5C6654A1}" type="slidenum">
              <a:rPr lang="en-US" sz="1400" smtClean="0">
                <a:solidFill>
                  <a:schemeClr val="tx2"/>
                </a:solidFill>
              </a:rPr>
              <a:pPr/>
              <a:t>19</a:t>
            </a:fld>
            <a:endParaRPr lang="en-US" sz="1400" smtClean="0">
              <a:solidFill>
                <a:schemeClr val="tx2"/>
              </a:solidFill>
            </a:endParaRPr>
          </a:p>
        </p:txBody>
      </p:sp>
      <p:grpSp>
        <p:nvGrpSpPr>
          <p:cNvPr id="75777" name="Group 75776"/>
          <p:cNvGrpSpPr/>
          <p:nvPr/>
        </p:nvGrpSpPr>
        <p:grpSpPr>
          <a:xfrm>
            <a:off x="3037840" y="1849120"/>
            <a:ext cx="3017520" cy="3759200"/>
            <a:chOff x="3037840" y="1412240"/>
            <a:chExt cx="3017520" cy="3759200"/>
          </a:xfrm>
        </p:grpSpPr>
        <p:sp>
          <p:nvSpPr>
            <p:cNvPr id="62" name="Rectangle 61"/>
            <p:cNvSpPr/>
            <p:nvPr/>
          </p:nvSpPr>
          <p:spPr bwMode="auto">
            <a:xfrm>
              <a:off x="3037840" y="3444240"/>
              <a:ext cx="1432560" cy="680720"/>
            </a:xfrm>
            <a:prstGeom prst="rect">
              <a:avLst/>
            </a:prstGeom>
            <a:solidFill>
              <a:srgbClr val="B760F9"/>
            </a:solidFill>
            <a:ln w="127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pitchFamily="34" charset="0"/>
                </a:rPr>
                <a:t>IPv4</a:t>
              </a:r>
            </a:p>
          </p:txBody>
        </p:sp>
        <p:sp>
          <p:nvSpPr>
            <p:cNvPr id="78" name="Rectangle 77"/>
            <p:cNvSpPr/>
            <p:nvPr/>
          </p:nvSpPr>
          <p:spPr bwMode="auto">
            <a:xfrm>
              <a:off x="4622800" y="3444240"/>
              <a:ext cx="1432560" cy="680720"/>
            </a:xfrm>
            <a:prstGeom prst="rect">
              <a:avLst/>
            </a:prstGeom>
            <a:solidFill>
              <a:srgbClr val="FF9999"/>
            </a:solidFill>
            <a:ln w="127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pitchFamily="34" charset="0"/>
                </a:rPr>
                <a:t>IPv6</a:t>
              </a:r>
            </a:p>
          </p:txBody>
        </p:sp>
        <p:sp>
          <p:nvSpPr>
            <p:cNvPr id="75776" name="Rectangle 75775"/>
            <p:cNvSpPr/>
            <p:nvPr/>
          </p:nvSpPr>
          <p:spPr bwMode="auto">
            <a:xfrm>
              <a:off x="3037840" y="1412240"/>
              <a:ext cx="3017520" cy="873760"/>
            </a:xfrm>
            <a:prstGeom prst="rect">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2800" b="1" i="0" u="none" strike="noStrike" cap="none" normalizeH="0" baseline="0" dirty="0" smtClean="0">
                  <a:ln>
                    <a:noFill/>
                  </a:ln>
                  <a:solidFill>
                    <a:schemeClr val="bg1"/>
                  </a:solidFill>
                  <a:effectLst/>
                  <a:latin typeface="Arial" pitchFamily="34" charset="0"/>
                </a:rPr>
                <a:t>Application Layer</a:t>
              </a:r>
            </a:p>
          </p:txBody>
        </p:sp>
        <p:sp>
          <p:nvSpPr>
            <p:cNvPr id="80" name="Rectangle 79"/>
            <p:cNvSpPr/>
            <p:nvPr/>
          </p:nvSpPr>
          <p:spPr bwMode="auto">
            <a:xfrm>
              <a:off x="3037840" y="2438400"/>
              <a:ext cx="3017520" cy="873760"/>
            </a:xfrm>
            <a:prstGeom prst="rect">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dirty="0" smtClean="0">
                  <a:solidFill>
                    <a:schemeClr val="bg1"/>
                  </a:solidFill>
                </a:rPr>
                <a:t>Transport</a:t>
              </a:r>
              <a:r>
                <a:rPr kumimoji="0" lang="en-US" sz="2800" b="1" i="0" u="none" strike="noStrike" cap="none" normalizeH="0" baseline="0" dirty="0" smtClean="0">
                  <a:ln>
                    <a:noFill/>
                  </a:ln>
                  <a:solidFill>
                    <a:schemeClr val="bg1"/>
                  </a:solidFill>
                  <a:effectLst/>
                  <a:latin typeface="Arial" pitchFamily="34" charset="0"/>
                </a:rPr>
                <a:t>   Layer</a:t>
              </a:r>
            </a:p>
          </p:txBody>
        </p:sp>
        <p:sp>
          <p:nvSpPr>
            <p:cNvPr id="81" name="Rectangle 80"/>
            <p:cNvSpPr/>
            <p:nvPr/>
          </p:nvSpPr>
          <p:spPr bwMode="auto">
            <a:xfrm>
              <a:off x="3037840" y="4297680"/>
              <a:ext cx="3017520" cy="873760"/>
            </a:xfrm>
            <a:prstGeom prst="rect">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dirty="0" smtClean="0">
                  <a:solidFill>
                    <a:schemeClr val="bg1"/>
                  </a:solidFill>
                </a:rPr>
                <a:t>MAC &amp; </a:t>
              </a:r>
              <a:r>
                <a:rPr lang="en-US" dirty="0" err="1" smtClean="0">
                  <a:solidFill>
                    <a:schemeClr val="bg1"/>
                  </a:solidFill>
                </a:rPr>
                <a:t>Phy</a:t>
              </a:r>
              <a:r>
                <a:rPr kumimoji="0" lang="en-US" sz="2800" b="1" i="0" u="none" strike="noStrike" cap="none" normalizeH="0" baseline="0" dirty="0" smtClean="0">
                  <a:ln>
                    <a:noFill/>
                  </a:ln>
                  <a:solidFill>
                    <a:schemeClr val="bg1"/>
                  </a:solidFill>
                  <a:effectLst/>
                  <a:latin typeface="Arial" pitchFamily="34" charset="0"/>
                </a:rPr>
                <a:t> Layers</a:t>
              </a:r>
            </a:p>
          </p:txBody>
        </p:sp>
      </p:grpSp>
    </p:spTree>
    <p:extLst>
      <p:ext uri="{BB962C8B-B14F-4D97-AF65-F5344CB8AC3E}">
        <p14:creationId xmlns:p14="http://schemas.microsoft.com/office/powerpoint/2010/main" val="32570510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2"/>
          <p:cNvSpPr>
            <a:spLocks noGrp="1"/>
          </p:cNvSpPr>
          <p:nvPr>
            <p:ph type="sldNum" sz="quarter" idx="10"/>
          </p:nvPr>
        </p:nvSpPr>
        <p:spPr>
          <a:noFill/>
        </p:spPr>
        <p:txBody>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fld id="{0E223036-4DAE-42EC-B7BA-3E4EC496AEE5}" type="slidenum">
              <a:rPr lang="en-US" sz="1400" smtClean="0">
                <a:solidFill>
                  <a:schemeClr val="tx2"/>
                </a:solidFill>
              </a:rPr>
              <a:pPr/>
              <a:t>2</a:t>
            </a:fld>
            <a:endParaRPr lang="en-US" sz="1400" smtClean="0">
              <a:solidFill>
                <a:schemeClr val="tx2"/>
              </a:solidFill>
            </a:endParaRPr>
          </a:p>
        </p:txBody>
      </p:sp>
      <p:sp>
        <p:nvSpPr>
          <p:cNvPr id="12291" name="Rectangle 2"/>
          <p:cNvSpPr>
            <a:spLocks noGrp="1" noChangeArrowheads="1"/>
          </p:cNvSpPr>
          <p:nvPr>
            <p:ph type="title"/>
          </p:nvPr>
        </p:nvSpPr>
        <p:spPr>
          <a:xfrm>
            <a:off x="1875718" y="203200"/>
            <a:ext cx="5398914" cy="654025"/>
          </a:xfrm>
          <a:noFill/>
        </p:spPr>
        <p:txBody>
          <a:bodyPr/>
          <a:lstStyle/>
          <a:p>
            <a:r>
              <a:rPr lang="en-US" sz="4000" dirty="0"/>
              <a:t>The Internet structure</a:t>
            </a:r>
            <a:endParaRPr lang="en-US" sz="4000" dirty="0" smtClean="0"/>
          </a:p>
        </p:txBody>
      </p:sp>
      <p:sp>
        <p:nvSpPr>
          <p:cNvPr id="12298" name="Line 11"/>
          <p:cNvSpPr>
            <a:spLocks noChangeShapeType="1"/>
          </p:cNvSpPr>
          <p:nvPr/>
        </p:nvSpPr>
        <p:spPr bwMode="auto">
          <a:xfrm flipH="1">
            <a:off x="2805238" y="2845703"/>
            <a:ext cx="378229" cy="295274"/>
          </a:xfrm>
          <a:prstGeom prst="line">
            <a:avLst/>
          </a:prstGeom>
          <a:noFill/>
          <a:ln w="25400">
            <a:solidFill>
              <a:srgbClr val="00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9" name="Line 12"/>
          <p:cNvSpPr>
            <a:spLocks noChangeShapeType="1"/>
          </p:cNvSpPr>
          <p:nvPr/>
        </p:nvSpPr>
        <p:spPr bwMode="auto">
          <a:xfrm>
            <a:off x="2711954" y="3282266"/>
            <a:ext cx="153294" cy="642034"/>
          </a:xfrm>
          <a:prstGeom prst="line">
            <a:avLst/>
          </a:prstGeom>
          <a:noFill/>
          <a:ln w="25400">
            <a:solidFill>
              <a:srgbClr val="E3BE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0" name="Line 13"/>
          <p:cNvSpPr>
            <a:spLocks noChangeShapeType="1"/>
          </p:cNvSpPr>
          <p:nvPr/>
        </p:nvSpPr>
        <p:spPr bwMode="auto">
          <a:xfrm>
            <a:off x="5984875" y="2454276"/>
            <a:ext cx="534988" cy="22224"/>
          </a:xfrm>
          <a:prstGeom prst="line">
            <a:avLst/>
          </a:prstGeom>
          <a:noFill/>
          <a:ln w="25400">
            <a:solidFill>
              <a:srgbClr val="00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1" name="Line 14"/>
          <p:cNvSpPr>
            <a:spLocks noChangeShapeType="1"/>
          </p:cNvSpPr>
          <p:nvPr/>
        </p:nvSpPr>
        <p:spPr bwMode="auto">
          <a:xfrm>
            <a:off x="3568699" y="4445001"/>
            <a:ext cx="816769" cy="330198"/>
          </a:xfrm>
          <a:prstGeom prst="line">
            <a:avLst/>
          </a:prstGeom>
          <a:noFill/>
          <a:ln w="25400">
            <a:solidFill>
              <a:srgbClr val="E3BE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3" name="Line 16"/>
          <p:cNvSpPr>
            <a:spLocks noChangeShapeType="1"/>
          </p:cNvSpPr>
          <p:nvPr/>
        </p:nvSpPr>
        <p:spPr bwMode="auto">
          <a:xfrm>
            <a:off x="6184900" y="4114800"/>
            <a:ext cx="1207854" cy="660398"/>
          </a:xfrm>
          <a:prstGeom prst="line">
            <a:avLst/>
          </a:prstGeom>
          <a:noFill/>
          <a:ln w="28575">
            <a:solidFill>
              <a:srgbClr val="FE9B0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2304" name="Group 17"/>
          <p:cNvGrpSpPr>
            <a:grpSpLocks/>
          </p:cNvGrpSpPr>
          <p:nvPr/>
        </p:nvGrpSpPr>
        <p:grpSpPr bwMode="auto">
          <a:xfrm>
            <a:off x="1149109" y="5270500"/>
            <a:ext cx="490537" cy="411162"/>
            <a:chOff x="1291" y="3145"/>
            <a:chExt cx="309" cy="259"/>
          </a:xfrm>
        </p:grpSpPr>
        <p:sp>
          <p:nvSpPr>
            <p:cNvPr id="12349" name="AutoShape 18"/>
            <p:cNvSpPr>
              <a:spLocks noChangeArrowheads="1"/>
            </p:cNvSpPr>
            <p:nvPr/>
          </p:nvSpPr>
          <p:spPr bwMode="auto">
            <a:xfrm>
              <a:off x="1291" y="3145"/>
              <a:ext cx="309" cy="259"/>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50" name="Object 19">
              <a:hlinkClick r:id="" action="ppaction://ole?verb=0"/>
            </p:cNvPr>
            <p:cNvGraphicFramePr>
              <a:graphicFrameLocks/>
            </p:cNvGraphicFramePr>
            <p:nvPr/>
          </p:nvGraphicFramePr>
          <p:xfrm>
            <a:off x="1317" y="3176"/>
            <a:ext cx="255" cy="199"/>
          </p:xfrm>
          <a:graphic>
            <a:graphicData uri="http://schemas.openxmlformats.org/presentationml/2006/ole">
              <mc:AlternateContent xmlns:mc="http://schemas.openxmlformats.org/markup-compatibility/2006">
                <mc:Choice xmlns:v="urn:schemas-microsoft-com:vml" Requires="v">
                  <p:oleObj spid="_x0000_s167096" name="Microsoft ClipArt Gallery" r:id="rId4" imgW="6080125" imgH="4716463" progId="MS_ClipArt_Gallery">
                    <p:embed/>
                  </p:oleObj>
                </mc:Choice>
                <mc:Fallback>
                  <p:oleObj name="Microsoft ClipArt Gallery" r:id="rId4" imgW="6080125" imgH="4716463"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17" y="3176"/>
                          <a:ext cx="255" cy="199"/>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2305" name="AutoShape 20"/>
          <p:cNvSpPr>
            <a:spLocks noChangeArrowheads="1"/>
          </p:cNvSpPr>
          <p:nvPr/>
        </p:nvSpPr>
        <p:spPr bwMode="auto">
          <a:xfrm>
            <a:off x="878682" y="2502803"/>
            <a:ext cx="506412" cy="390525"/>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06" name="Object 21">
            <a:hlinkClick r:id="" action="ppaction://ole?verb=0"/>
          </p:cNvPr>
          <p:cNvGraphicFramePr>
            <a:graphicFrameLocks/>
          </p:cNvGraphicFramePr>
          <p:nvPr/>
        </p:nvGraphicFramePr>
        <p:xfrm>
          <a:off x="961232" y="2556778"/>
          <a:ext cx="339725" cy="288925"/>
        </p:xfrm>
        <a:graphic>
          <a:graphicData uri="http://schemas.openxmlformats.org/presentationml/2006/ole">
            <mc:AlternateContent xmlns:mc="http://schemas.openxmlformats.org/markup-compatibility/2006">
              <mc:Choice xmlns:v="urn:schemas-microsoft-com:vml" Requires="v">
                <p:oleObj spid="_x0000_s167097" name="Microsoft ClipArt Gallery" r:id="rId6" imgW="6148388" imgH="5129213" progId="MS_ClipArt_Gallery">
                  <p:embed/>
                </p:oleObj>
              </mc:Choice>
              <mc:Fallback>
                <p:oleObj name="Microsoft ClipArt Gallery" r:id="rId6" imgW="6148388" imgH="5129213" progId="MS_ClipArt_Gallery">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1232" y="2556778"/>
                        <a:ext cx="339725" cy="2889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 name="Group 1"/>
          <p:cNvGrpSpPr/>
          <p:nvPr/>
        </p:nvGrpSpPr>
        <p:grpSpPr>
          <a:xfrm>
            <a:off x="7392755" y="4466896"/>
            <a:ext cx="660173" cy="559246"/>
            <a:chOff x="6836208" y="4560251"/>
            <a:chExt cx="660173" cy="559246"/>
          </a:xfrm>
        </p:grpSpPr>
        <p:sp>
          <p:nvSpPr>
            <p:cNvPr id="12307" name="AutoShape 22"/>
            <p:cNvSpPr>
              <a:spLocks noChangeArrowheads="1"/>
            </p:cNvSpPr>
            <p:nvPr/>
          </p:nvSpPr>
          <p:spPr bwMode="auto">
            <a:xfrm>
              <a:off x="6836208" y="4560251"/>
              <a:ext cx="660173" cy="559246"/>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08" name="Object 23">
              <a:hlinkClick r:id="" action="ppaction://ole?verb=0"/>
            </p:cNvPr>
            <p:cNvGraphicFramePr>
              <a:graphicFrameLocks/>
            </p:cNvGraphicFramePr>
            <p:nvPr/>
          </p:nvGraphicFramePr>
          <p:xfrm>
            <a:off x="6963888" y="4699793"/>
            <a:ext cx="404812" cy="315913"/>
          </p:xfrm>
          <a:graphic>
            <a:graphicData uri="http://schemas.openxmlformats.org/presentationml/2006/ole">
              <mc:AlternateContent xmlns:mc="http://schemas.openxmlformats.org/markup-compatibility/2006">
                <mc:Choice xmlns:v="urn:schemas-microsoft-com:vml" Requires="v">
                  <p:oleObj spid="_x0000_s167098" name="Microsoft ClipArt Gallery" r:id="rId8" imgW="6080125" imgH="4716463" progId="MS_ClipArt_Gallery">
                    <p:embed/>
                  </p:oleObj>
                </mc:Choice>
                <mc:Fallback>
                  <p:oleObj name="Microsoft ClipArt Gallery" r:id="rId8" imgW="6080125" imgH="4716463"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63888" y="4699793"/>
                          <a:ext cx="404812" cy="3159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2309" name="AutoShape 24"/>
          <p:cNvSpPr>
            <a:spLocks noChangeArrowheads="1"/>
          </p:cNvSpPr>
          <p:nvPr/>
        </p:nvSpPr>
        <p:spPr bwMode="auto">
          <a:xfrm>
            <a:off x="886619" y="1923366"/>
            <a:ext cx="490538" cy="411162"/>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10" name="Object 25">
            <a:hlinkClick r:id="" action="ppaction://ole?verb=0"/>
          </p:cNvPr>
          <p:cNvGraphicFramePr>
            <a:graphicFrameLocks/>
          </p:cNvGraphicFramePr>
          <p:nvPr/>
        </p:nvGraphicFramePr>
        <p:xfrm>
          <a:off x="927894" y="1972578"/>
          <a:ext cx="404813" cy="315913"/>
        </p:xfrm>
        <a:graphic>
          <a:graphicData uri="http://schemas.openxmlformats.org/presentationml/2006/ole">
            <mc:AlternateContent xmlns:mc="http://schemas.openxmlformats.org/markup-compatibility/2006">
              <mc:Choice xmlns:v="urn:schemas-microsoft-com:vml" Requires="v">
                <p:oleObj spid="_x0000_s167099" name="Microsoft ClipArt Gallery" r:id="rId9" imgW="6080125" imgH="4716463" progId="MS_ClipArt_Gallery">
                  <p:embed/>
                </p:oleObj>
              </mc:Choice>
              <mc:Fallback>
                <p:oleObj name="Microsoft ClipArt Gallery" r:id="rId9" imgW="6080125" imgH="4716463"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7894" y="1972578"/>
                        <a:ext cx="404813" cy="3159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2311" name="Group 26"/>
          <p:cNvGrpSpPr>
            <a:grpSpLocks/>
          </p:cNvGrpSpPr>
          <p:nvPr/>
        </p:nvGrpSpPr>
        <p:grpSpPr bwMode="auto">
          <a:xfrm>
            <a:off x="878682" y="3087003"/>
            <a:ext cx="506412" cy="390525"/>
            <a:chOff x="773" y="1750"/>
            <a:chExt cx="319" cy="246"/>
          </a:xfrm>
        </p:grpSpPr>
        <p:sp>
          <p:nvSpPr>
            <p:cNvPr id="12347" name="AutoShape 27"/>
            <p:cNvSpPr>
              <a:spLocks noChangeArrowheads="1"/>
            </p:cNvSpPr>
            <p:nvPr/>
          </p:nvSpPr>
          <p:spPr bwMode="auto">
            <a:xfrm>
              <a:off x="773" y="1750"/>
              <a:ext cx="319" cy="246"/>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48" name="Object 28">
              <a:hlinkClick r:id="" action="ppaction://ole?verb=0"/>
            </p:cNvPr>
            <p:cNvGraphicFramePr>
              <a:graphicFrameLocks/>
            </p:cNvGraphicFramePr>
            <p:nvPr/>
          </p:nvGraphicFramePr>
          <p:xfrm>
            <a:off x="825" y="1784"/>
            <a:ext cx="214" cy="182"/>
          </p:xfrm>
          <a:graphic>
            <a:graphicData uri="http://schemas.openxmlformats.org/presentationml/2006/ole">
              <mc:AlternateContent xmlns:mc="http://schemas.openxmlformats.org/markup-compatibility/2006">
                <mc:Choice xmlns:v="urn:schemas-microsoft-com:vml" Requires="v">
                  <p:oleObj spid="_x0000_s167100" name="Microsoft ClipArt Gallery" r:id="rId10" imgW="6148388" imgH="5129213" progId="MS_ClipArt_Gallery">
                    <p:embed/>
                  </p:oleObj>
                </mc:Choice>
                <mc:Fallback>
                  <p:oleObj name="Microsoft ClipArt Gallery" r:id="rId10" imgW="6148388" imgH="5129213" progId="MS_ClipArt_Gallery">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5" y="1784"/>
                          <a:ext cx="214" cy="18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2312" name="Line 29"/>
          <p:cNvSpPr>
            <a:spLocks noChangeShapeType="1"/>
          </p:cNvSpPr>
          <p:nvPr/>
        </p:nvSpPr>
        <p:spPr bwMode="auto">
          <a:xfrm>
            <a:off x="1943099" y="2489199"/>
            <a:ext cx="670217" cy="651778"/>
          </a:xfrm>
          <a:prstGeom prst="line">
            <a:avLst/>
          </a:prstGeom>
          <a:noFill/>
          <a:ln w="28575">
            <a:solidFill>
              <a:srgbClr val="FC01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13" name="Line 30"/>
          <p:cNvSpPr>
            <a:spLocks noChangeShapeType="1"/>
          </p:cNvSpPr>
          <p:nvPr/>
        </p:nvSpPr>
        <p:spPr bwMode="auto">
          <a:xfrm flipV="1">
            <a:off x="1680920" y="4775197"/>
            <a:ext cx="949325" cy="837632"/>
          </a:xfrm>
          <a:prstGeom prst="line">
            <a:avLst/>
          </a:prstGeom>
          <a:noFill/>
          <a:ln w="28575">
            <a:solidFill>
              <a:srgbClr val="E3BE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2322" name="Group 43"/>
          <p:cNvGrpSpPr>
            <a:grpSpLocks/>
          </p:cNvGrpSpPr>
          <p:nvPr/>
        </p:nvGrpSpPr>
        <p:grpSpPr bwMode="auto">
          <a:xfrm>
            <a:off x="8044991" y="2614216"/>
            <a:ext cx="506412" cy="390525"/>
            <a:chOff x="4669" y="1342"/>
            <a:chExt cx="319" cy="246"/>
          </a:xfrm>
        </p:grpSpPr>
        <p:sp>
          <p:nvSpPr>
            <p:cNvPr id="12345" name="AutoShape 44"/>
            <p:cNvSpPr>
              <a:spLocks noChangeArrowheads="1"/>
            </p:cNvSpPr>
            <p:nvPr/>
          </p:nvSpPr>
          <p:spPr bwMode="auto">
            <a:xfrm>
              <a:off x="4669" y="1342"/>
              <a:ext cx="319" cy="246"/>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46" name="Object 45">
              <a:hlinkClick r:id="" action="ppaction://ole?verb=0"/>
            </p:cNvPr>
            <p:cNvGraphicFramePr>
              <a:graphicFrameLocks/>
            </p:cNvGraphicFramePr>
            <p:nvPr/>
          </p:nvGraphicFramePr>
          <p:xfrm>
            <a:off x="4721" y="1376"/>
            <a:ext cx="214" cy="182"/>
          </p:xfrm>
          <a:graphic>
            <a:graphicData uri="http://schemas.openxmlformats.org/presentationml/2006/ole">
              <mc:AlternateContent xmlns:mc="http://schemas.openxmlformats.org/markup-compatibility/2006">
                <mc:Choice xmlns:v="urn:schemas-microsoft-com:vml" Requires="v">
                  <p:oleObj spid="_x0000_s167101" name="Microsoft ClipArt Gallery" r:id="rId11" imgW="6148388" imgH="5129213" progId="MS_ClipArt_Gallery">
                    <p:embed/>
                  </p:oleObj>
                </mc:Choice>
                <mc:Fallback>
                  <p:oleObj name="Microsoft ClipArt Gallery" r:id="rId11" imgW="6148388" imgH="5129213" progId="MS_ClipArt_Gallery">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21" y="1376"/>
                          <a:ext cx="214" cy="18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12323" name="Group 46"/>
          <p:cNvGrpSpPr>
            <a:grpSpLocks/>
          </p:cNvGrpSpPr>
          <p:nvPr/>
        </p:nvGrpSpPr>
        <p:grpSpPr bwMode="auto">
          <a:xfrm>
            <a:off x="8052928" y="1458119"/>
            <a:ext cx="490538" cy="411162"/>
            <a:chOff x="4674" y="977"/>
            <a:chExt cx="309" cy="259"/>
          </a:xfrm>
        </p:grpSpPr>
        <p:sp>
          <p:nvSpPr>
            <p:cNvPr id="12343" name="AutoShape 47"/>
            <p:cNvSpPr>
              <a:spLocks noChangeArrowheads="1"/>
            </p:cNvSpPr>
            <p:nvPr/>
          </p:nvSpPr>
          <p:spPr bwMode="auto">
            <a:xfrm>
              <a:off x="4674" y="977"/>
              <a:ext cx="309" cy="259"/>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44" name="Object 48">
              <a:hlinkClick r:id="" action="ppaction://ole?verb=0"/>
            </p:cNvPr>
            <p:cNvGraphicFramePr>
              <a:graphicFrameLocks/>
            </p:cNvGraphicFramePr>
            <p:nvPr/>
          </p:nvGraphicFramePr>
          <p:xfrm>
            <a:off x="4700" y="1008"/>
            <a:ext cx="255" cy="199"/>
          </p:xfrm>
          <a:graphic>
            <a:graphicData uri="http://schemas.openxmlformats.org/presentationml/2006/ole">
              <mc:AlternateContent xmlns:mc="http://schemas.openxmlformats.org/markup-compatibility/2006">
                <mc:Choice xmlns:v="urn:schemas-microsoft-com:vml" Requires="v">
                  <p:oleObj spid="_x0000_s167102" name="Microsoft ClipArt Gallery" r:id="rId12" imgW="6080125" imgH="4716463" progId="MS_ClipArt_Gallery">
                    <p:embed/>
                  </p:oleObj>
                </mc:Choice>
                <mc:Fallback>
                  <p:oleObj name="Microsoft ClipArt Gallery" r:id="rId12" imgW="6080125" imgH="4716463"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00" y="1008"/>
                          <a:ext cx="255" cy="199"/>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2328" name="Oval 53"/>
          <p:cNvSpPr>
            <a:spLocks noChangeArrowheads="1"/>
          </p:cNvSpPr>
          <p:nvPr/>
        </p:nvSpPr>
        <p:spPr bwMode="auto">
          <a:xfrm rot="-420000">
            <a:off x="3168650" y="2128838"/>
            <a:ext cx="2836863" cy="1101725"/>
          </a:xfrm>
          <a:prstGeom prst="ellipse">
            <a:avLst/>
          </a:prstGeom>
          <a:solidFill>
            <a:schemeClr val="hlink"/>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2329" name="Oval 54"/>
          <p:cNvSpPr>
            <a:spLocks noChangeArrowheads="1"/>
          </p:cNvSpPr>
          <p:nvPr/>
        </p:nvSpPr>
        <p:spPr bwMode="auto">
          <a:xfrm rot="7941919">
            <a:off x="2371613" y="3835662"/>
            <a:ext cx="1580345" cy="889000"/>
          </a:xfrm>
          <a:prstGeom prst="ellipse">
            <a:avLst/>
          </a:prstGeom>
          <a:solidFill>
            <a:srgbClr val="D49FF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2330" name="Oval 55"/>
          <p:cNvSpPr>
            <a:spLocks noChangeArrowheads="1"/>
          </p:cNvSpPr>
          <p:nvPr/>
        </p:nvSpPr>
        <p:spPr bwMode="auto">
          <a:xfrm rot="19740000">
            <a:off x="5215117" y="3883932"/>
            <a:ext cx="1879600" cy="774700"/>
          </a:xfrm>
          <a:prstGeom prst="ellipse">
            <a:avLst/>
          </a:prstGeom>
          <a:solidFill>
            <a:srgbClr val="FE9B03"/>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2331" name="Line 56"/>
          <p:cNvSpPr>
            <a:spLocks noChangeShapeType="1"/>
          </p:cNvSpPr>
          <p:nvPr/>
        </p:nvSpPr>
        <p:spPr bwMode="auto">
          <a:xfrm flipH="1">
            <a:off x="6560848" y="2614216"/>
            <a:ext cx="105938" cy="1116139"/>
          </a:xfrm>
          <a:prstGeom prst="line">
            <a:avLst/>
          </a:prstGeom>
          <a:noFill/>
          <a:ln w="28575">
            <a:solidFill>
              <a:srgbClr val="FE9B0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32" name="Line 57"/>
          <p:cNvSpPr>
            <a:spLocks noChangeShapeType="1"/>
          </p:cNvSpPr>
          <p:nvPr/>
        </p:nvSpPr>
        <p:spPr bwMode="auto">
          <a:xfrm flipV="1">
            <a:off x="4667929" y="4606437"/>
            <a:ext cx="655993" cy="185121"/>
          </a:xfrm>
          <a:prstGeom prst="line">
            <a:avLst/>
          </a:prstGeom>
          <a:noFill/>
          <a:ln w="28575">
            <a:solidFill>
              <a:srgbClr val="FE9B0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2337" name="Picture 63"/>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516941" y="3105690"/>
            <a:ext cx="403225" cy="25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Group 2"/>
          <p:cNvGrpSpPr/>
          <p:nvPr/>
        </p:nvGrpSpPr>
        <p:grpSpPr>
          <a:xfrm>
            <a:off x="6246949" y="5998674"/>
            <a:ext cx="1737003" cy="477567"/>
            <a:chOff x="3811586" y="5853421"/>
            <a:chExt cx="1737003" cy="477567"/>
          </a:xfrm>
        </p:grpSpPr>
        <p:sp>
          <p:nvSpPr>
            <p:cNvPr id="12293" name="Rectangle 6"/>
            <p:cNvSpPr>
              <a:spLocks noChangeArrowheads="1"/>
            </p:cNvSpPr>
            <p:nvPr/>
          </p:nvSpPr>
          <p:spPr bwMode="auto">
            <a:xfrm>
              <a:off x="4206874" y="5853421"/>
              <a:ext cx="1341715" cy="47756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dirty="0">
                  <a:solidFill>
                    <a:schemeClr val="hlink"/>
                  </a:solidFill>
                </a:rPr>
                <a:t>Router</a:t>
              </a:r>
              <a:endParaRPr lang="en-US" dirty="0">
                <a:solidFill>
                  <a:srgbClr val="FC0128"/>
                </a:solidFill>
              </a:endParaRPr>
            </a:p>
          </p:txBody>
        </p:sp>
        <p:pic>
          <p:nvPicPr>
            <p:cNvPr id="12338" name="Picture 64"/>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811586" y="5921683"/>
              <a:ext cx="403225" cy="25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2339" name="Picture 65"/>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519149" y="2384424"/>
            <a:ext cx="403225" cy="25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40" name="Picture 66"/>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385468" y="4730750"/>
            <a:ext cx="403225" cy="25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 name="Oval 55"/>
          <p:cNvSpPr>
            <a:spLocks noChangeArrowheads="1"/>
          </p:cNvSpPr>
          <p:nvPr/>
        </p:nvSpPr>
        <p:spPr bwMode="auto">
          <a:xfrm rot="16200000">
            <a:off x="6725445" y="1967677"/>
            <a:ext cx="1555037" cy="557451"/>
          </a:xfrm>
          <a:prstGeom prst="ellipse">
            <a:avLst/>
          </a:prstGeom>
          <a:solidFill>
            <a:schemeClr val="accent4">
              <a:lumMod val="40000"/>
              <a:lumOff val="60000"/>
            </a:schemeClr>
          </a:solidFill>
          <a:ln w="12700">
            <a:solidFill>
              <a:schemeClr val="tx1"/>
            </a:solidFill>
            <a:round/>
            <a:headEnd/>
            <a:tailEnd/>
          </a:ln>
          <a:effectLst/>
          <a:extLst/>
        </p:spPr>
        <p:txBody>
          <a:bodyPr wrap="none" anchor="ctr"/>
          <a:lstStyle/>
          <a:p>
            <a:endParaRPr lang="nl-BE"/>
          </a:p>
        </p:txBody>
      </p:sp>
      <p:sp>
        <p:nvSpPr>
          <p:cNvPr id="65" name="Oval 55"/>
          <p:cNvSpPr>
            <a:spLocks noChangeArrowheads="1"/>
          </p:cNvSpPr>
          <p:nvPr/>
        </p:nvSpPr>
        <p:spPr bwMode="auto">
          <a:xfrm rot="16200000">
            <a:off x="1178162" y="2458873"/>
            <a:ext cx="1555037" cy="557451"/>
          </a:xfrm>
          <a:prstGeom prst="ellipse">
            <a:avLst/>
          </a:prstGeom>
          <a:solidFill>
            <a:srgbClr val="FF0000"/>
          </a:solidFill>
          <a:ln w="12700">
            <a:solidFill>
              <a:schemeClr val="tx1"/>
            </a:solidFill>
            <a:round/>
            <a:headEnd/>
            <a:tailEnd/>
          </a:ln>
          <a:effectLst/>
          <a:extLst/>
        </p:spPr>
        <p:txBody>
          <a:bodyPr wrap="none" anchor="ctr"/>
          <a:lstStyle/>
          <a:p>
            <a:endParaRPr lang="nl-BE"/>
          </a:p>
        </p:txBody>
      </p:sp>
      <p:cxnSp>
        <p:nvCxnSpPr>
          <p:cNvPr id="4" name="Straight Connector 3"/>
          <p:cNvCxnSpPr>
            <a:stCxn id="12309" idx="3"/>
            <a:endCxn id="65" idx="7"/>
          </p:cNvCxnSpPr>
          <p:nvPr/>
        </p:nvCxnSpPr>
        <p:spPr bwMode="auto">
          <a:xfrm>
            <a:off x="1377157" y="2128947"/>
            <a:ext cx="381435" cy="58863"/>
          </a:xfrm>
          <a:prstGeom prst="line">
            <a:avLst/>
          </a:prstGeom>
          <a:solidFill>
            <a:schemeClr val="tx2"/>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Straight Connector 5"/>
          <p:cNvCxnSpPr>
            <a:stCxn id="12305" idx="3"/>
            <a:endCxn id="65" idx="0"/>
          </p:cNvCxnSpPr>
          <p:nvPr/>
        </p:nvCxnSpPr>
        <p:spPr bwMode="auto">
          <a:xfrm>
            <a:off x="1385094" y="2698066"/>
            <a:ext cx="291861" cy="39532"/>
          </a:xfrm>
          <a:prstGeom prst="line">
            <a:avLst/>
          </a:prstGeom>
          <a:solidFill>
            <a:schemeClr val="tx2"/>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p:cNvCxnSpPr>
            <a:stCxn id="12347" idx="3"/>
            <a:endCxn id="65" idx="1"/>
          </p:cNvCxnSpPr>
          <p:nvPr/>
        </p:nvCxnSpPr>
        <p:spPr bwMode="auto">
          <a:xfrm>
            <a:off x="1385094" y="3282266"/>
            <a:ext cx="373498" cy="5121"/>
          </a:xfrm>
          <a:prstGeom prst="line">
            <a:avLst/>
          </a:prstGeom>
          <a:solidFill>
            <a:schemeClr val="tx2"/>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p:cNvCxnSpPr>
            <a:stCxn id="12339" idx="3"/>
            <a:endCxn id="63" idx="0"/>
          </p:cNvCxnSpPr>
          <p:nvPr/>
        </p:nvCxnSpPr>
        <p:spPr bwMode="auto">
          <a:xfrm flipV="1">
            <a:off x="6922374" y="2246402"/>
            <a:ext cx="301864" cy="265022"/>
          </a:xfrm>
          <a:prstGeom prst="line">
            <a:avLst/>
          </a:prstGeom>
          <a:solidFill>
            <a:schemeClr val="tx2"/>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p:cNvCxnSpPr>
            <a:stCxn id="63" idx="5"/>
            <a:endCxn id="12343" idx="1"/>
          </p:cNvCxnSpPr>
          <p:nvPr/>
        </p:nvCxnSpPr>
        <p:spPr bwMode="auto">
          <a:xfrm flipV="1">
            <a:off x="7700052" y="1663700"/>
            <a:ext cx="352876" cy="32914"/>
          </a:xfrm>
          <a:prstGeom prst="line">
            <a:avLst/>
          </a:prstGeom>
          <a:solidFill>
            <a:schemeClr val="tx2"/>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Connector 13"/>
          <p:cNvCxnSpPr>
            <a:stCxn id="63" idx="3"/>
            <a:endCxn id="12345" idx="1"/>
          </p:cNvCxnSpPr>
          <p:nvPr/>
        </p:nvCxnSpPr>
        <p:spPr bwMode="auto">
          <a:xfrm>
            <a:off x="7700052" y="2796191"/>
            <a:ext cx="344939" cy="13288"/>
          </a:xfrm>
          <a:prstGeom prst="line">
            <a:avLst/>
          </a:prstGeom>
          <a:solidFill>
            <a:schemeClr val="tx2"/>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 name="Group 6"/>
          <p:cNvGrpSpPr/>
          <p:nvPr/>
        </p:nvGrpSpPr>
        <p:grpSpPr>
          <a:xfrm>
            <a:off x="1328615" y="5988715"/>
            <a:ext cx="4611930" cy="480131"/>
            <a:chOff x="1802427" y="5777328"/>
            <a:chExt cx="4611930" cy="480131"/>
          </a:xfrm>
        </p:grpSpPr>
        <p:sp>
          <p:nvSpPr>
            <p:cNvPr id="49" name="Oval 55"/>
            <p:cNvSpPr>
              <a:spLocks noChangeArrowheads="1"/>
            </p:cNvSpPr>
            <p:nvPr/>
          </p:nvSpPr>
          <p:spPr bwMode="auto">
            <a:xfrm>
              <a:off x="1802427" y="5780711"/>
              <a:ext cx="714514" cy="473365"/>
            </a:xfrm>
            <a:prstGeom prst="ellipse">
              <a:avLst/>
            </a:prstGeom>
            <a:solidFill>
              <a:srgbClr val="00FF00"/>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5" name="TextBox 4"/>
            <p:cNvSpPr txBox="1"/>
            <p:nvPr/>
          </p:nvSpPr>
          <p:spPr>
            <a:xfrm>
              <a:off x="2613316" y="5777328"/>
              <a:ext cx="3801041" cy="480131"/>
            </a:xfrm>
            <a:prstGeom prst="rect">
              <a:avLst/>
            </a:prstGeom>
            <a:noFill/>
          </p:spPr>
          <p:txBody>
            <a:bodyPr wrap="none" rtlCol="0">
              <a:spAutoFit/>
            </a:bodyPr>
            <a:lstStyle/>
            <a:p>
              <a:r>
                <a:rPr lang="en-US" dirty="0" smtClean="0">
                  <a:solidFill>
                    <a:srgbClr val="00FF00"/>
                  </a:solidFill>
                </a:rPr>
                <a:t>Independent network</a:t>
              </a:r>
              <a:endParaRPr lang="en-US" dirty="0">
                <a:solidFill>
                  <a:srgbClr val="00FF00"/>
                </a:solidFill>
              </a:endParaRPr>
            </a:p>
          </p:txBody>
        </p:sp>
      </p:grpSp>
    </p:spTree>
    <p:extLst>
      <p:ext uri="{BB962C8B-B14F-4D97-AF65-F5344CB8AC3E}">
        <p14:creationId xmlns:p14="http://schemas.microsoft.com/office/powerpoint/2010/main" val="1610068771"/>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a:xfrm>
            <a:off x="841375" y="192088"/>
            <a:ext cx="7450138" cy="962025"/>
          </a:xfrm>
        </p:spPr>
        <p:txBody>
          <a:bodyPr/>
          <a:lstStyle/>
          <a:p>
            <a:r>
              <a:rPr lang="en-US" dirty="0" smtClean="0"/>
              <a:t>IPv4 to IPv6 Transition</a:t>
            </a:r>
            <a:br>
              <a:rPr lang="en-US" dirty="0" smtClean="0"/>
            </a:br>
            <a:r>
              <a:rPr lang="en-US" sz="2400" dirty="0" smtClean="0"/>
              <a:t>IETF Proposal : Dual stack + tunnels when needed</a:t>
            </a:r>
            <a:endParaRPr lang="en-US" dirty="0" smtClean="0"/>
          </a:p>
        </p:txBody>
      </p:sp>
      <p:sp>
        <p:nvSpPr>
          <p:cNvPr id="75779" name="Slide Number Placeholder 3"/>
          <p:cNvSpPr>
            <a:spLocks noGrp="1"/>
          </p:cNvSpPr>
          <p:nvPr>
            <p:ph type="sldNum" sz="quarter" idx="10"/>
          </p:nvPr>
        </p:nvSpPr>
        <p:spPr>
          <a:noFill/>
        </p:spPr>
        <p:txBody>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fld id="{3B0A1870-375A-419E-838F-D83A5C6654A1}" type="slidenum">
              <a:rPr lang="en-US" sz="1400" smtClean="0">
                <a:solidFill>
                  <a:schemeClr val="tx2"/>
                </a:solidFill>
              </a:rPr>
              <a:pPr/>
              <a:t>20</a:t>
            </a:fld>
            <a:endParaRPr lang="en-US" sz="1400" smtClean="0">
              <a:solidFill>
                <a:schemeClr val="tx2"/>
              </a:solidFill>
            </a:endParaRPr>
          </a:p>
        </p:txBody>
      </p:sp>
      <p:grpSp>
        <p:nvGrpSpPr>
          <p:cNvPr id="4" name="Group 3"/>
          <p:cNvGrpSpPr/>
          <p:nvPr/>
        </p:nvGrpSpPr>
        <p:grpSpPr>
          <a:xfrm>
            <a:off x="1842183" y="2895392"/>
            <a:ext cx="3322319" cy="2308821"/>
            <a:chOff x="3484563" y="1858963"/>
            <a:chExt cx="2417762" cy="1595437"/>
          </a:xfrm>
        </p:grpSpPr>
        <p:sp>
          <p:nvSpPr>
            <p:cNvPr id="8" name="Cloud 7"/>
            <p:cNvSpPr/>
            <p:nvPr/>
          </p:nvSpPr>
          <p:spPr bwMode="auto">
            <a:xfrm>
              <a:off x="3484563" y="1858963"/>
              <a:ext cx="2417762" cy="1595437"/>
            </a:xfrm>
            <a:prstGeom prst="cloud">
              <a:avLst/>
            </a:prstGeom>
            <a:solidFill>
              <a:srgbClr val="FF9999"/>
            </a:solidFill>
            <a:ln w="12700" cap="flat" cmpd="sng" algn="ctr">
              <a:solidFill>
                <a:schemeClr val="tx1"/>
              </a:solidFill>
              <a:prstDash val="solid"/>
              <a:round/>
              <a:headEnd type="none" w="med" len="med"/>
              <a:tailEnd type="none" w="med" len="med"/>
            </a:ln>
            <a:effectLst/>
            <a:extLst/>
          </p:spPr>
          <p:txBody>
            <a:bodyPr/>
            <a:lstStyle/>
            <a:p>
              <a:pPr>
                <a:defRPr/>
              </a:pPr>
              <a:endParaRPr lang="en-US"/>
            </a:p>
          </p:txBody>
        </p:sp>
        <p:sp>
          <p:nvSpPr>
            <p:cNvPr id="3" name="Cloud 2"/>
            <p:cNvSpPr/>
            <p:nvPr/>
          </p:nvSpPr>
          <p:spPr bwMode="auto">
            <a:xfrm>
              <a:off x="3484563" y="1858963"/>
              <a:ext cx="2417762" cy="1595437"/>
            </a:xfrm>
            <a:prstGeom prst="cloud">
              <a:avLst/>
            </a:prstGeom>
            <a:gradFill>
              <a:gsLst>
                <a:gs pos="33000">
                  <a:schemeClr val="accent1">
                    <a:tint val="66000"/>
                    <a:satMod val="160000"/>
                    <a:alpha val="0"/>
                  </a:schemeClr>
                </a:gs>
                <a:gs pos="100000">
                  <a:schemeClr val="accent1">
                    <a:tint val="44500"/>
                    <a:satMod val="160000"/>
                    <a:lumMod val="64000"/>
                  </a:schemeClr>
                </a:gs>
                <a:gs pos="100000">
                  <a:schemeClr val="accent1">
                    <a:tint val="23500"/>
                    <a:satMod val="160000"/>
                  </a:schemeClr>
                </a:gs>
              </a:gsLst>
              <a:lin ang="5400000" scaled="0"/>
            </a:gradFill>
            <a:ln w="12700" cap="flat" cmpd="sng" algn="ctr">
              <a:solidFill>
                <a:schemeClr val="tx1"/>
              </a:solidFill>
              <a:prstDash val="solid"/>
              <a:round/>
              <a:headEnd type="none" w="med" len="med"/>
              <a:tailEnd type="none" w="med" len="med"/>
            </a:ln>
            <a:effectLst/>
            <a:extLst/>
          </p:spPr>
          <p:txBody>
            <a:bodyPr/>
            <a:lstStyle/>
            <a:p>
              <a:pPr>
                <a:defRPr/>
              </a:pPr>
              <a:endParaRPr lang="en-US"/>
            </a:p>
          </p:txBody>
        </p:sp>
      </p:grpSp>
      <p:grpSp>
        <p:nvGrpSpPr>
          <p:cNvPr id="17" name="Group 16"/>
          <p:cNvGrpSpPr/>
          <p:nvPr/>
        </p:nvGrpSpPr>
        <p:grpSpPr>
          <a:xfrm>
            <a:off x="4902988" y="4317676"/>
            <a:ext cx="2326640" cy="1676400"/>
            <a:chOff x="406401" y="2649140"/>
            <a:chExt cx="2326640" cy="1676400"/>
          </a:xfrm>
        </p:grpSpPr>
        <p:sp>
          <p:nvSpPr>
            <p:cNvPr id="5" name="Cloud 4"/>
            <p:cNvSpPr/>
            <p:nvPr/>
          </p:nvSpPr>
          <p:spPr bwMode="auto">
            <a:xfrm>
              <a:off x="406401" y="2649140"/>
              <a:ext cx="2326640" cy="1676400"/>
            </a:xfrm>
            <a:prstGeom prst="cloud">
              <a:avLst/>
            </a:prstGeom>
            <a:solidFill>
              <a:srgbClr val="FF9999"/>
            </a:solidFill>
            <a:ln w="12700" cap="flat" cmpd="sng" algn="ctr">
              <a:solidFill>
                <a:schemeClr val="tx1"/>
              </a:solidFill>
              <a:prstDash val="solid"/>
              <a:round/>
              <a:headEnd type="none" w="med" len="med"/>
              <a:tailEnd type="none" w="med" len="med"/>
            </a:ln>
            <a:effectLst/>
            <a:extLst/>
          </p:spPr>
          <p:txBody>
            <a:bodyPr/>
            <a:lstStyle/>
            <a:p>
              <a:pPr>
                <a:defRPr/>
              </a:pPr>
              <a:endParaRPr lang="en-US"/>
            </a:p>
          </p:txBody>
        </p:sp>
        <p:sp>
          <p:nvSpPr>
            <p:cNvPr id="20" name="TextBox 19"/>
            <p:cNvSpPr txBox="1"/>
            <p:nvPr/>
          </p:nvSpPr>
          <p:spPr>
            <a:xfrm>
              <a:off x="780555" y="3316524"/>
              <a:ext cx="1415772" cy="341632"/>
            </a:xfrm>
            <a:prstGeom prst="rect">
              <a:avLst/>
            </a:prstGeom>
            <a:noFill/>
          </p:spPr>
          <p:txBody>
            <a:bodyPr wrap="none" rtlCol="0">
              <a:spAutoFit/>
            </a:bodyPr>
            <a:lstStyle/>
            <a:p>
              <a:r>
                <a:rPr lang="en-US" sz="1800" dirty="0" smtClean="0">
                  <a:solidFill>
                    <a:schemeClr val="bg1"/>
                  </a:solidFill>
                </a:rPr>
                <a:t>V6 network</a:t>
              </a:r>
              <a:endParaRPr lang="en-US" sz="1800" dirty="0">
                <a:solidFill>
                  <a:schemeClr val="bg1"/>
                </a:solidFill>
              </a:endParaRPr>
            </a:p>
          </p:txBody>
        </p:sp>
      </p:grpSp>
      <p:grpSp>
        <p:nvGrpSpPr>
          <p:cNvPr id="23" name="Group 22"/>
          <p:cNvGrpSpPr/>
          <p:nvPr/>
        </p:nvGrpSpPr>
        <p:grpSpPr>
          <a:xfrm>
            <a:off x="5062904" y="2025601"/>
            <a:ext cx="2374850" cy="1731250"/>
            <a:chOff x="3484563" y="1858963"/>
            <a:chExt cx="2417762" cy="1595437"/>
          </a:xfrm>
        </p:grpSpPr>
        <p:sp>
          <p:nvSpPr>
            <p:cNvPr id="24" name="Cloud 23"/>
            <p:cNvSpPr/>
            <p:nvPr/>
          </p:nvSpPr>
          <p:spPr bwMode="auto">
            <a:xfrm>
              <a:off x="3484563" y="1858963"/>
              <a:ext cx="2417762" cy="1595437"/>
            </a:xfrm>
            <a:prstGeom prst="cloud">
              <a:avLst/>
            </a:prstGeom>
            <a:solidFill>
              <a:srgbClr val="FF9999"/>
            </a:solidFill>
            <a:ln w="12700" cap="flat" cmpd="sng" algn="ctr">
              <a:solidFill>
                <a:schemeClr val="tx1"/>
              </a:solidFill>
              <a:prstDash val="solid"/>
              <a:round/>
              <a:headEnd type="none" w="med" len="med"/>
              <a:tailEnd type="none" w="med" len="med"/>
            </a:ln>
            <a:effectLst/>
            <a:extLst/>
          </p:spPr>
          <p:txBody>
            <a:bodyPr/>
            <a:lstStyle/>
            <a:p>
              <a:pPr>
                <a:defRPr/>
              </a:pPr>
              <a:endParaRPr lang="en-US"/>
            </a:p>
          </p:txBody>
        </p:sp>
        <p:sp>
          <p:nvSpPr>
            <p:cNvPr id="25" name="Cloud 24"/>
            <p:cNvSpPr/>
            <p:nvPr/>
          </p:nvSpPr>
          <p:spPr bwMode="auto">
            <a:xfrm>
              <a:off x="3484563" y="1858963"/>
              <a:ext cx="2417762" cy="1595437"/>
            </a:xfrm>
            <a:prstGeom prst="cloud">
              <a:avLst/>
            </a:prstGeom>
            <a:gradFill>
              <a:gsLst>
                <a:gs pos="33000">
                  <a:schemeClr val="accent1">
                    <a:tint val="66000"/>
                    <a:satMod val="160000"/>
                    <a:alpha val="0"/>
                  </a:schemeClr>
                </a:gs>
                <a:gs pos="100000">
                  <a:schemeClr val="accent1">
                    <a:tint val="44500"/>
                    <a:satMod val="160000"/>
                    <a:lumMod val="64000"/>
                  </a:schemeClr>
                </a:gs>
                <a:gs pos="100000">
                  <a:schemeClr val="accent1">
                    <a:tint val="23500"/>
                    <a:satMod val="160000"/>
                  </a:schemeClr>
                </a:gs>
              </a:gsLst>
              <a:lin ang="5400000" scaled="0"/>
            </a:gradFill>
            <a:ln w="12700" cap="flat" cmpd="sng" algn="ctr">
              <a:solidFill>
                <a:schemeClr val="tx1"/>
              </a:solidFill>
              <a:prstDash val="solid"/>
              <a:round/>
              <a:headEnd type="none" w="med" len="med"/>
              <a:tailEnd type="none" w="med" len="med"/>
            </a:ln>
            <a:effectLst/>
            <a:extLst/>
          </p:spPr>
          <p:txBody>
            <a:bodyPr/>
            <a:lstStyle/>
            <a:p>
              <a:pPr>
                <a:defRPr/>
              </a:pPr>
              <a:endParaRPr lang="en-US"/>
            </a:p>
          </p:txBody>
        </p:sp>
      </p:grpSp>
      <p:pic>
        <p:nvPicPr>
          <p:cNvPr id="75782" name="Picture 70"/>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83819" y="3115540"/>
            <a:ext cx="761365" cy="5295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70"/>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63018" y="4609344"/>
            <a:ext cx="731678" cy="573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Box 25"/>
          <p:cNvSpPr txBox="1"/>
          <p:nvPr/>
        </p:nvSpPr>
        <p:spPr>
          <a:xfrm>
            <a:off x="5369318" y="2705675"/>
            <a:ext cx="1762021" cy="341632"/>
          </a:xfrm>
          <a:prstGeom prst="rect">
            <a:avLst/>
          </a:prstGeom>
          <a:noFill/>
        </p:spPr>
        <p:txBody>
          <a:bodyPr wrap="none" rtlCol="0">
            <a:spAutoFit/>
          </a:bodyPr>
          <a:lstStyle/>
          <a:p>
            <a:r>
              <a:rPr lang="en-US" sz="1800" dirty="0" smtClean="0">
                <a:solidFill>
                  <a:schemeClr val="bg1"/>
                </a:solidFill>
              </a:rPr>
              <a:t>V4/V6 network</a:t>
            </a:r>
            <a:endParaRPr lang="en-US" sz="1800" dirty="0">
              <a:solidFill>
                <a:schemeClr val="bg1"/>
              </a:solidFill>
            </a:endParaRPr>
          </a:p>
        </p:txBody>
      </p:sp>
      <p:sp>
        <p:nvSpPr>
          <p:cNvPr id="27" name="TextBox 26"/>
          <p:cNvSpPr txBox="1"/>
          <p:nvPr/>
        </p:nvSpPr>
        <p:spPr>
          <a:xfrm>
            <a:off x="2622331" y="3876903"/>
            <a:ext cx="1762021" cy="341632"/>
          </a:xfrm>
          <a:prstGeom prst="rect">
            <a:avLst/>
          </a:prstGeom>
          <a:noFill/>
        </p:spPr>
        <p:txBody>
          <a:bodyPr wrap="none" rtlCol="0">
            <a:spAutoFit/>
          </a:bodyPr>
          <a:lstStyle/>
          <a:p>
            <a:r>
              <a:rPr lang="en-US" sz="1800" dirty="0" smtClean="0">
                <a:solidFill>
                  <a:schemeClr val="bg1"/>
                </a:solidFill>
              </a:rPr>
              <a:t>V4/V6 network</a:t>
            </a:r>
            <a:endParaRPr lang="en-US" sz="1800" dirty="0">
              <a:solidFill>
                <a:schemeClr val="bg1"/>
              </a:solidFill>
            </a:endParaRPr>
          </a:p>
        </p:txBody>
      </p:sp>
      <p:grpSp>
        <p:nvGrpSpPr>
          <p:cNvPr id="39" name="Group 38"/>
          <p:cNvGrpSpPr/>
          <p:nvPr/>
        </p:nvGrpSpPr>
        <p:grpSpPr>
          <a:xfrm>
            <a:off x="1029015" y="2184807"/>
            <a:ext cx="1447165" cy="1071206"/>
            <a:chOff x="305433" y="3824804"/>
            <a:chExt cx="1447165" cy="1071206"/>
          </a:xfrm>
        </p:grpSpPr>
        <p:sp>
          <p:nvSpPr>
            <p:cNvPr id="40" name="AutoShape 13"/>
            <p:cNvSpPr>
              <a:spLocks noChangeArrowheads="1"/>
            </p:cNvSpPr>
            <p:nvPr/>
          </p:nvSpPr>
          <p:spPr bwMode="auto">
            <a:xfrm>
              <a:off x="305433" y="3824804"/>
              <a:ext cx="1447165" cy="1071206"/>
            </a:xfrm>
            <a:prstGeom prst="roundRect">
              <a:avLst>
                <a:gd name="adj" fmla="val 12495"/>
              </a:avLst>
            </a:prstGeom>
            <a:solidFill>
              <a:srgbClr val="FF9999"/>
            </a:solidFill>
            <a:ln w="12700">
              <a:solidFill>
                <a:schemeClr val="tx1"/>
              </a:solidFill>
              <a:round/>
              <a:headEnd/>
              <a:tailEnd/>
            </a:ln>
            <a:effectLst/>
          </p:spPr>
          <p:txBody>
            <a:bodyPr wrap="none" anchor="ctr"/>
            <a:lstStyle/>
            <a:p>
              <a:endParaRPr lang="nl-BE"/>
            </a:p>
          </p:txBody>
        </p:sp>
        <p:sp>
          <p:nvSpPr>
            <p:cNvPr id="41" name="AutoShape 13"/>
            <p:cNvSpPr>
              <a:spLocks noChangeArrowheads="1"/>
            </p:cNvSpPr>
            <p:nvPr/>
          </p:nvSpPr>
          <p:spPr bwMode="auto">
            <a:xfrm>
              <a:off x="305433" y="3824804"/>
              <a:ext cx="1447165" cy="1071206"/>
            </a:xfrm>
            <a:prstGeom prst="roundRect">
              <a:avLst>
                <a:gd name="adj" fmla="val 12495"/>
              </a:avLst>
            </a:prstGeom>
            <a:gradFill>
              <a:gsLst>
                <a:gs pos="33000">
                  <a:schemeClr val="accent1">
                    <a:tint val="66000"/>
                    <a:satMod val="160000"/>
                    <a:alpha val="0"/>
                  </a:schemeClr>
                </a:gs>
                <a:gs pos="100000">
                  <a:schemeClr val="accent1">
                    <a:tint val="44500"/>
                    <a:satMod val="160000"/>
                    <a:lumMod val="64000"/>
                  </a:schemeClr>
                </a:gs>
                <a:gs pos="100000">
                  <a:schemeClr val="accent1">
                    <a:tint val="23500"/>
                    <a:satMod val="160000"/>
                  </a:schemeClr>
                </a:gs>
              </a:gsLst>
              <a:lin ang="5400000" scaled="0"/>
            </a:gradFill>
            <a:ln w="12700">
              <a:solidFill>
                <a:schemeClr val="tx1"/>
              </a:solidFill>
              <a:round/>
              <a:headEnd/>
              <a:tailEnd/>
            </a:ln>
            <a:effectLst/>
          </p:spPr>
          <p:txBody>
            <a:bodyPr wrap="none" anchor="ctr"/>
            <a:lstStyle/>
            <a:p>
              <a:endParaRPr lang="nl-BE"/>
            </a:p>
          </p:txBody>
        </p:sp>
      </p:grpSp>
      <p:graphicFrame>
        <p:nvGraphicFramePr>
          <p:cNvPr id="30" name="Object 14">
            <a:hlinkClick r:id="" action="ppaction://ole?verb=0"/>
          </p:cNvPr>
          <p:cNvGraphicFramePr>
            <a:graphicFrameLocks/>
          </p:cNvGraphicFramePr>
          <p:nvPr>
            <p:extLst/>
          </p:nvPr>
        </p:nvGraphicFramePr>
        <p:xfrm>
          <a:off x="1205465" y="2292102"/>
          <a:ext cx="1094265" cy="856616"/>
        </p:xfrm>
        <a:graphic>
          <a:graphicData uri="http://schemas.openxmlformats.org/presentationml/2006/ole">
            <mc:AlternateContent xmlns:mc="http://schemas.openxmlformats.org/markup-compatibility/2006">
              <mc:Choice xmlns:v="urn:schemas-microsoft-com:vml" Requires="v">
                <p:oleObj spid="_x0000_s173118" name="Microsoft ClipArt Gallery" r:id="rId5" imgW="6080125" imgH="4716463" progId="MS_ClipArt_Gallery">
                  <p:embed/>
                </p:oleObj>
              </mc:Choice>
              <mc:Fallback>
                <p:oleObj name="Microsoft ClipArt Gallery" r:id="rId5" imgW="6080125" imgH="4716463" progId="MS_ClipArt_Gallery">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5465" y="2292102"/>
                        <a:ext cx="1094265" cy="856616"/>
                      </a:xfrm>
                      <a:prstGeom prst="rect">
                        <a:avLst/>
                      </a:prstGeom>
                      <a:noFill/>
                      <a:ln>
                        <a:noFill/>
                      </a:ln>
                      <a:effectLst/>
                    </p:spPr>
                  </p:pic>
                </p:oleObj>
              </mc:Fallback>
            </mc:AlternateContent>
          </a:graphicData>
        </a:graphic>
      </p:graphicFrame>
      <p:grpSp>
        <p:nvGrpSpPr>
          <p:cNvPr id="59" name="Group 58"/>
          <p:cNvGrpSpPr/>
          <p:nvPr/>
        </p:nvGrpSpPr>
        <p:grpSpPr>
          <a:xfrm>
            <a:off x="7159242" y="1304504"/>
            <a:ext cx="892332" cy="1071206"/>
            <a:chOff x="7343659" y="1820020"/>
            <a:chExt cx="892332" cy="1071206"/>
          </a:xfrm>
        </p:grpSpPr>
        <p:grpSp>
          <p:nvGrpSpPr>
            <p:cNvPr id="36" name="Group 35"/>
            <p:cNvGrpSpPr/>
            <p:nvPr/>
          </p:nvGrpSpPr>
          <p:grpSpPr>
            <a:xfrm>
              <a:off x="7343659" y="1820020"/>
              <a:ext cx="892332" cy="1071206"/>
              <a:chOff x="305433" y="3824804"/>
              <a:chExt cx="1447165" cy="1071206"/>
            </a:xfrm>
          </p:grpSpPr>
          <p:sp>
            <p:nvSpPr>
              <p:cNvPr id="37" name="AutoShape 13"/>
              <p:cNvSpPr>
                <a:spLocks noChangeArrowheads="1"/>
              </p:cNvSpPr>
              <p:nvPr/>
            </p:nvSpPr>
            <p:spPr bwMode="auto">
              <a:xfrm>
                <a:off x="305433" y="3824804"/>
                <a:ext cx="1447165" cy="1071206"/>
              </a:xfrm>
              <a:prstGeom prst="roundRect">
                <a:avLst>
                  <a:gd name="adj" fmla="val 12495"/>
                </a:avLst>
              </a:prstGeom>
              <a:solidFill>
                <a:srgbClr val="FF9999"/>
              </a:solidFill>
              <a:ln w="12700">
                <a:solidFill>
                  <a:schemeClr val="tx1"/>
                </a:solidFill>
                <a:round/>
                <a:headEnd/>
                <a:tailEnd/>
              </a:ln>
              <a:effectLst/>
            </p:spPr>
            <p:txBody>
              <a:bodyPr wrap="none" anchor="ctr"/>
              <a:lstStyle/>
              <a:p>
                <a:endParaRPr lang="nl-BE"/>
              </a:p>
            </p:txBody>
          </p:sp>
          <p:sp>
            <p:nvSpPr>
              <p:cNvPr id="38" name="AutoShape 13"/>
              <p:cNvSpPr>
                <a:spLocks noChangeArrowheads="1"/>
              </p:cNvSpPr>
              <p:nvPr/>
            </p:nvSpPr>
            <p:spPr bwMode="auto">
              <a:xfrm>
                <a:off x="305433" y="3824804"/>
                <a:ext cx="1447165" cy="1071206"/>
              </a:xfrm>
              <a:prstGeom prst="roundRect">
                <a:avLst>
                  <a:gd name="adj" fmla="val 12495"/>
                </a:avLst>
              </a:prstGeom>
              <a:gradFill>
                <a:gsLst>
                  <a:gs pos="33000">
                    <a:schemeClr val="accent1">
                      <a:tint val="66000"/>
                      <a:satMod val="160000"/>
                      <a:alpha val="0"/>
                    </a:schemeClr>
                  </a:gs>
                  <a:gs pos="100000">
                    <a:schemeClr val="accent1">
                      <a:tint val="44500"/>
                      <a:satMod val="160000"/>
                      <a:lumMod val="64000"/>
                    </a:schemeClr>
                  </a:gs>
                  <a:gs pos="100000">
                    <a:schemeClr val="accent1">
                      <a:tint val="23500"/>
                      <a:satMod val="160000"/>
                    </a:schemeClr>
                  </a:gs>
                </a:gsLst>
                <a:lin ang="5400000" scaled="0"/>
              </a:gradFill>
              <a:ln w="12700">
                <a:solidFill>
                  <a:schemeClr val="tx1"/>
                </a:solidFill>
                <a:round/>
                <a:headEnd/>
                <a:tailEnd/>
              </a:ln>
              <a:effectLst/>
            </p:spPr>
            <p:txBody>
              <a:bodyPr wrap="none" anchor="ctr"/>
              <a:lstStyle/>
              <a:p>
                <a:endParaRPr lang="nl-BE"/>
              </a:p>
            </p:txBody>
          </p:sp>
        </p:grpSp>
        <p:pic>
          <p:nvPicPr>
            <p:cNvPr id="45" name="Picture 288" descr="bs00103_"/>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464388" y="1973036"/>
              <a:ext cx="650875" cy="76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3" name="Group 52"/>
          <p:cNvGrpSpPr/>
          <p:nvPr/>
        </p:nvGrpSpPr>
        <p:grpSpPr>
          <a:xfrm>
            <a:off x="7131339" y="5204213"/>
            <a:ext cx="878909" cy="1110438"/>
            <a:chOff x="7216893" y="4600657"/>
            <a:chExt cx="878909" cy="1110438"/>
          </a:xfrm>
        </p:grpSpPr>
        <p:sp>
          <p:nvSpPr>
            <p:cNvPr id="22" name="Rounded Rectangle 21"/>
            <p:cNvSpPr/>
            <p:nvPr/>
          </p:nvSpPr>
          <p:spPr bwMode="auto">
            <a:xfrm>
              <a:off x="7216893" y="4600657"/>
              <a:ext cx="878909" cy="1110438"/>
            </a:xfrm>
            <a:prstGeom prst="roundRect">
              <a:avLst/>
            </a:prstGeom>
            <a:solidFill>
              <a:srgbClr val="FF9999"/>
            </a:solidFill>
            <a:ln w="127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pitchFamily="34" charset="0"/>
              </a:endParaRPr>
            </a:p>
          </p:txBody>
        </p:sp>
        <p:pic>
          <p:nvPicPr>
            <p:cNvPr id="48" name="Picture 288" descr="bs00103_"/>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330910" y="4773289"/>
              <a:ext cx="650875" cy="76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2" name="Group 41"/>
          <p:cNvGrpSpPr/>
          <p:nvPr/>
        </p:nvGrpSpPr>
        <p:grpSpPr>
          <a:xfrm>
            <a:off x="4611798" y="1284888"/>
            <a:ext cx="878909" cy="1110438"/>
            <a:chOff x="7102841" y="2608658"/>
            <a:chExt cx="878909" cy="1110438"/>
          </a:xfrm>
        </p:grpSpPr>
        <p:sp>
          <p:nvSpPr>
            <p:cNvPr id="52" name="Rounded Rectangle 51"/>
            <p:cNvSpPr/>
            <p:nvPr/>
          </p:nvSpPr>
          <p:spPr bwMode="auto">
            <a:xfrm>
              <a:off x="7102841" y="2608658"/>
              <a:ext cx="878909" cy="1110438"/>
            </a:xfrm>
            <a:prstGeom prst="roundRect">
              <a:avLst/>
            </a:prstGeom>
            <a:solidFill>
              <a:srgbClr val="B760F9"/>
            </a:solidFill>
            <a:ln w="127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pitchFamily="34" charset="0"/>
              </a:endParaRPr>
            </a:p>
          </p:txBody>
        </p:sp>
        <p:pic>
          <p:nvPicPr>
            <p:cNvPr id="47" name="Picture 288" descr="bs00103_"/>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306280" y="2781289"/>
              <a:ext cx="650875" cy="76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3" name="Group 62"/>
          <p:cNvGrpSpPr/>
          <p:nvPr/>
        </p:nvGrpSpPr>
        <p:grpSpPr>
          <a:xfrm>
            <a:off x="7037156" y="3274052"/>
            <a:ext cx="892332" cy="1071206"/>
            <a:chOff x="7343659" y="1820020"/>
            <a:chExt cx="892332" cy="1071206"/>
          </a:xfrm>
        </p:grpSpPr>
        <p:grpSp>
          <p:nvGrpSpPr>
            <p:cNvPr id="64" name="Group 63"/>
            <p:cNvGrpSpPr/>
            <p:nvPr/>
          </p:nvGrpSpPr>
          <p:grpSpPr>
            <a:xfrm>
              <a:off x="7343659" y="1820020"/>
              <a:ext cx="892332" cy="1071206"/>
              <a:chOff x="305433" y="3824804"/>
              <a:chExt cx="1447165" cy="1071206"/>
            </a:xfrm>
          </p:grpSpPr>
          <p:sp>
            <p:nvSpPr>
              <p:cNvPr id="66" name="AutoShape 13"/>
              <p:cNvSpPr>
                <a:spLocks noChangeArrowheads="1"/>
              </p:cNvSpPr>
              <p:nvPr/>
            </p:nvSpPr>
            <p:spPr bwMode="auto">
              <a:xfrm>
                <a:off x="305433" y="3824804"/>
                <a:ext cx="1447165" cy="1071206"/>
              </a:xfrm>
              <a:prstGeom prst="roundRect">
                <a:avLst>
                  <a:gd name="adj" fmla="val 12495"/>
                </a:avLst>
              </a:prstGeom>
              <a:solidFill>
                <a:srgbClr val="FF9999"/>
              </a:solidFill>
              <a:ln w="12700">
                <a:solidFill>
                  <a:schemeClr val="tx1"/>
                </a:solidFill>
                <a:round/>
                <a:headEnd/>
                <a:tailEnd/>
              </a:ln>
              <a:effectLst/>
            </p:spPr>
            <p:txBody>
              <a:bodyPr wrap="none" anchor="ctr"/>
              <a:lstStyle/>
              <a:p>
                <a:endParaRPr lang="nl-BE"/>
              </a:p>
            </p:txBody>
          </p:sp>
          <p:sp>
            <p:nvSpPr>
              <p:cNvPr id="67" name="AutoShape 13"/>
              <p:cNvSpPr>
                <a:spLocks noChangeArrowheads="1"/>
              </p:cNvSpPr>
              <p:nvPr/>
            </p:nvSpPr>
            <p:spPr bwMode="auto">
              <a:xfrm>
                <a:off x="305433" y="3824804"/>
                <a:ext cx="1447165" cy="1071206"/>
              </a:xfrm>
              <a:prstGeom prst="roundRect">
                <a:avLst>
                  <a:gd name="adj" fmla="val 12495"/>
                </a:avLst>
              </a:prstGeom>
              <a:gradFill>
                <a:gsLst>
                  <a:gs pos="33000">
                    <a:schemeClr val="accent1">
                      <a:tint val="66000"/>
                      <a:satMod val="160000"/>
                      <a:alpha val="0"/>
                    </a:schemeClr>
                  </a:gs>
                  <a:gs pos="100000">
                    <a:schemeClr val="accent1">
                      <a:tint val="44500"/>
                      <a:satMod val="160000"/>
                      <a:lumMod val="64000"/>
                    </a:schemeClr>
                  </a:gs>
                  <a:gs pos="100000">
                    <a:schemeClr val="accent1">
                      <a:tint val="23500"/>
                      <a:satMod val="160000"/>
                    </a:schemeClr>
                  </a:gs>
                </a:gsLst>
                <a:lin ang="5400000" scaled="0"/>
              </a:gradFill>
              <a:ln w="12700">
                <a:solidFill>
                  <a:schemeClr val="tx1"/>
                </a:solidFill>
                <a:round/>
                <a:headEnd/>
                <a:tailEnd/>
              </a:ln>
              <a:effectLst/>
            </p:spPr>
            <p:txBody>
              <a:bodyPr wrap="none" anchor="ctr"/>
              <a:lstStyle/>
              <a:p>
                <a:endParaRPr lang="nl-BE"/>
              </a:p>
            </p:txBody>
          </p:sp>
        </p:grpSp>
        <p:pic>
          <p:nvPicPr>
            <p:cNvPr id="65" name="Picture 288" descr="bs00103_"/>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464388" y="1973036"/>
              <a:ext cx="650875" cy="76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0" name="Group 59"/>
          <p:cNvGrpSpPr/>
          <p:nvPr/>
        </p:nvGrpSpPr>
        <p:grpSpPr>
          <a:xfrm>
            <a:off x="422104" y="3611429"/>
            <a:ext cx="1447165" cy="1071206"/>
            <a:chOff x="224153" y="3427068"/>
            <a:chExt cx="1447165" cy="1071206"/>
          </a:xfrm>
        </p:grpSpPr>
        <p:sp>
          <p:nvSpPr>
            <p:cNvPr id="29" name="AutoShape 13"/>
            <p:cNvSpPr>
              <a:spLocks noChangeArrowheads="1"/>
            </p:cNvSpPr>
            <p:nvPr/>
          </p:nvSpPr>
          <p:spPr bwMode="auto">
            <a:xfrm>
              <a:off x="224153" y="3427068"/>
              <a:ext cx="1447165" cy="1071206"/>
            </a:xfrm>
            <a:prstGeom prst="roundRect">
              <a:avLst>
                <a:gd name="adj" fmla="val 12495"/>
              </a:avLst>
            </a:prstGeom>
            <a:solidFill>
              <a:srgbClr val="FF9999"/>
            </a:solidFill>
            <a:ln w="12700">
              <a:solidFill>
                <a:schemeClr val="tx1"/>
              </a:solidFill>
              <a:round/>
              <a:headEnd/>
              <a:tailEnd/>
            </a:ln>
            <a:effectLst/>
          </p:spPr>
          <p:txBody>
            <a:bodyPr wrap="none" anchor="ctr"/>
            <a:lstStyle/>
            <a:p>
              <a:endParaRPr lang="nl-BE"/>
            </a:p>
          </p:txBody>
        </p:sp>
        <p:graphicFrame>
          <p:nvGraphicFramePr>
            <p:cNvPr id="70" name="Object 14">
              <a:hlinkClick r:id="" action="ppaction://ole?verb=0"/>
            </p:cNvPr>
            <p:cNvGraphicFramePr>
              <a:graphicFrameLocks/>
            </p:cNvGraphicFramePr>
            <p:nvPr>
              <p:extLst/>
            </p:nvPr>
          </p:nvGraphicFramePr>
          <p:xfrm>
            <a:off x="400603" y="3534363"/>
            <a:ext cx="1094265" cy="856616"/>
          </p:xfrm>
          <a:graphic>
            <a:graphicData uri="http://schemas.openxmlformats.org/presentationml/2006/ole">
              <mc:AlternateContent xmlns:mc="http://schemas.openxmlformats.org/markup-compatibility/2006">
                <mc:Choice xmlns:v="urn:schemas-microsoft-com:vml" Requires="v">
                  <p:oleObj spid="_x0000_s173119" name="Microsoft ClipArt Gallery" r:id="rId8" imgW="6080125" imgH="4716463" progId="MS_ClipArt_Gallery">
                    <p:embed/>
                  </p:oleObj>
                </mc:Choice>
                <mc:Fallback>
                  <p:oleObj name="Microsoft ClipArt Gallery" r:id="rId8" imgW="6080125" imgH="4716463" progId="MS_ClipArt_Gallery">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0603" y="3534363"/>
                          <a:ext cx="1094265" cy="856616"/>
                        </a:xfrm>
                        <a:prstGeom prst="rect">
                          <a:avLst/>
                        </a:prstGeom>
                        <a:noFill/>
                        <a:ln>
                          <a:noFill/>
                        </a:ln>
                        <a:effectLst/>
                      </p:spPr>
                    </p:pic>
                  </p:oleObj>
                </mc:Fallback>
              </mc:AlternateContent>
            </a:graphicData>
          </a:graphic>
        </p:graphicFrame>
      </p:grpSp>
      <p:grpSp>
        <p:nvGrpSpPr>
          <p:cNvPr id="61" name="Group 60"/>
          <p:cNvGrpSpPr/>
          <p:nvPr/>
        </p:nvGrpSpPr>
        <p:grpSpPr>
          <a:xfrm>
            <a:off x="1175166" y="4985060"/>
            <a:ext cx="1447165" cy="1071206"/>
            <a:chOff x="666748" y="5047166"/>
            <a:chExt cx="1447165" cy="1071206"/>
          </a:xfrm>
        </p:grpSpPr>
        <p:sp>
          <p:nvSpPr>
            <p:cNvPr id="31" name="AutoShape 13"/>
            <p:cNvSpPr>
              <a:spLocks noChangeArrowheads="1"/>
            </p:cNvSpPr>
            <p:nvPr/>
          </p:nvSpPr>
          <p:spPr bwMode="auto">
            <a:xfrm>
              <a:off x="666748" y="5047166"/>
              <a:ext cx="1447165" cy="1071206"/>
            </a:xfrm>
            <a:prstGeom prst="roundRect">
              <a:avLst>
                <a:gd name="adj" fmla="val 12495"/>
              </a:avLst>
            </a:prstGeom>
            <a:solidFill>
              <a:srgbClr val="B760F9"/>
            </a:solidFill>
            <a:ln w="12700">
              <a:solidFill>
                <a:schemeClr val="tx1"/>
              </a:solidFill>
              <a:round/>
              <a:headEnd/>
              <a:tailEnd/>
            </a:ln>
            <a:effectLst/>
          </p:spPr>
          <p:txBody>
            <a:bodyPr wrap="none" anchor="ctr"/>
            <a:lstStyle/>
            <a:p>
              <a:endParaRPr lang="nl-BE"/>
            </a:p>
          </p:txBody>
        </p:sp>
        <p:graphicFrame>
          <p:nvGraphicFramePr>
            <p:cNvPr id="74" name="Object 14">
              <a:hlinkClick r:id="" action="ppaction://ole?verb=0"/>
            </p:cNvPr>
            <p:cNvGraphicFramePr>
              <a:graphicFrameLocks/>
            </p:cNvGraphicFramePr>
            <p:nvPr>
              <p:extLst/>
            </p:nvPr>
          </p:nvGraphicFramePr>
          <p:xfrm>
            <a:off x="843198" y="5154461"/>
            <a:ext cx="1094265" cy="856616"/>
          </p:xfrm>
          <a:graphic>
            <a:graphicData uri="http://schemas.openxmlformats.org/presentationml/2006/ole">
              <mc:AlternateContent xmlns:mc="http://schemas.openxmlformats.org/markup-compatibility/2006">
                <mc:Choice xmlns:v="urn:schemas-microsoft-com:vml" Requires="v">
                  <p:oleObj spid="_x0000_s173120" name="Microsoft ClipArt Gallery" r:id="rId9" imgW="6080125" imgH="4716463" progId="MS_ClipArt_Gallery">
                    <p:embed/>
                  </p:oleObj>
                </mc:Choice>
                <mc:Fallback>
                  <p:oleObj name="Microsoft ClipArt Gallery" r:id="rId9" imgW="6080125" imgH="4716463" progId="MS_ClipArt_Gallery">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3198" y="5154461"/>
                          <a:ext cx="1094265" cy="856616"/>
                        </a:xfrm>
                        <a:prstGeom prst="rect">
                          <a:avLst/>
                        </a:prstGeom>
                        <a:noFill/>
                        <a:ln>
                          <a:noFill/>
                        </a:ln>
                        <a:effectLst/>
                      </p:spPr>
                    </p:pic>
                  </p:oleObj>
                </mc:Fallback>
              </mc:AlternateContent>
            </a:graphicData>
          </a:graphic>
        </p:graphicFrame>
      </p:grpSp>
    </p:spTree>
    <p:extLst>
      <p:ext uri="{BB962C8B-B14F-4D97-AF65-F5344CB8AC3E}">
        <p14:creationId xmlns:p14="http://schemas.microsoft.com/office/powerpoint/2010/main" val="313217518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a:xfrm>
            <a:off x="841375" y="192088"/>
            <a:ext cx="7450138" cy="962025"/>
          </a:xfrm>
        </p:spPr>
        <p:txBody>
          <a:bodyPr/>
          <a:lstStyle/>
          <a:p>
            <a:r>
              <a:rPr lang="en-US" smtClean="0"/>
              <a:t>IPv4 to IPv6 Transition</a:t>
            </a:r>
            <a:br>
              <a:rPr lang="en-US" smtClean="0"/>
            </a:br>
            <a:r>
              <a:rPr lang="en-US" sz="2400" smtClean="0"/>
              <a:t>IETF Proposal : Dual stack + tunnels when needed</a:t>
            </a:r>
            <a:endParaRPr lang="en-US" smtClean="0"/>
          </a:p>
        </p:txBody>
      </p:sp>
      <p:sp>
        <p:nvSpPr>
          <p:cNvPr id="75779" name="Slide Number Placeholder 3"/>
          <p:cNvSpPr>
            <a:spLocks noGrp="1"/>
          </p:cNvSpPr>
          <p:nvPr>
            <p:ph type="sldNum" sz="quarter" idx="10"/>
          </p:nvPr>
        </p:nvSpPr>
        <p:spPr>
          <a:noFill/>
        </p:spPr>
        <p:txBody>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fld id="{3B0A1870-375A-419E-838F-D83A5C6654A1}" type="slidenum">
              <a:rPr lang="en-US" sz="1400" smtClean="0">
                <a:solidFill>
                  <a:schemeClr val="tx2"/>
                </a:solidFill>
              </a:rPr>
              <a:pPr/>
              <a:t>21</a:t>
            </a:fld>
            <a:endParaRPr lang="en-US" sz="1400" smtClean="0">
              <a:solidFill>
                <a:schemeClr val="tx2"/>
              </a:solidFill>
            </a:endParaRPr>
          </a:p>
        </p:txBody>
      </p:sp>
      <p:grpSp>
        <p:nvGrpSpPr>
          <p:cNvPr id="11" name="Group 10"/>
          <p:cNvGrpSpPr/>
          <p:nvPr/>
        </p:nvGrpSpPr>
        <p:grpSpPr>
          <a:xfrm>
            <a:off x="457200" y="2650016"/>
            <a:ext cx="8371522" cy="1676400"/>
            <a:chOff x="203201" y="2650016"/>
            <a:chExt cx="8371522" cy="1676400"/>
          </a:xfrm>
        </p:grpSpPr>
        <p:grpSp>
          <p:nvGrpSpPr>
            <p:cNvPr id="9" name="Group 8"/>
            <p:cNvGrpSpPr/>
            <p:nvPr/>
          </p:nvGrpSpPr>
          <p:grpSpPr>
            <a:xfrm>
              <a:off x="3200401" y="2650016"/>
              <a:ext cx="2326640" cy="1676400"/>
              <a:chOff x="3200401" y="2649140"/>
              <a:chExt cx="2326640" cy="1676400"/>
            </a:xfrm>
          </p:grpSpPr>
          <p:sp>
            <p:nvSpPr>
              <p:cNvPr id="13" name="Cloud 12"/>
              <p:cNvSpPr/>
              <p:nvPr/>
            </p:nvSpPr>
            <p:spPr bwMode="auto">
              <a:xfrm>
                <a:off x="3200401" y="2649140"/>
                <a:ext cx="2326640" cy="1676400"/>
              </a:xfrm>
              <a:prstGeom prst="cloud">
                <a:avLst/>
              </a:prstGeom>
              <a:solidFill>
                <a:schemeClr val="accent5">
                  <a:lumMod val="75000"/>
                </a:schemeClr>
              </a:solidFill>
              <a:ln w="12700" cap="flat" cmpd="sng" algn="ctr">
                <a:solidFill>
                  <a:schemeClr val="tx1"/>
                </a:solidFill>
                <a:prstDash val="solid"/>
                <a:round/>
                <a:headEnd type="none" w="med" len="med"/>
                <a:tailEnd type="none" w="med" len="med"/>
              </a:ln>
              <a:effectLst/>
              <a:extLst/>
            </p:spPr>
            <p:txBody>
              <a:bodyPr/>
              <a:lstStyle/>
              <a:p>
                <a:pPr>
                  <a:defRPr/>
                </a:pPr>
                <a:endParaRPr lang="en-US" dirty="0"/>
              </a:p>
            </p:txBody>
          </p:sp>
          <p:sp>
            <p:nvSpPr>
              <p:cNvPr id="6" name="Rectangle 5"/>
              <p:cNvSpPr/>
              <p:nvPr/>
            </p:nvSpPr>
            <p:spPr bwMode="auto">
              <a:xfrm>
                <a:off x="3393440" y="3393440"/>
                <a:ext cx="1951355" cy="193040"/>
              </a:xfrm>
              <a:prstGeom prst="rect">
                <a:avLst/>
              </a:prstGeom>
              <a:solidFill>
                <a:schemeClr val="accent5">
                  <a:lumMod val="90000"/>
                </a:schemeClr>
              </a:solidFill>
              <a:ln w="127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pitchFamily="34" charset="0"/>
                </a:endParaRPr>
              </a:p>
            </p:txBody>
          </p:sp>
          <p:cxnSp>
            <p:nvCxnSpPr>
              <p:cNvPr id="10" name="Straight Connector 9"/>
              <p:cNvCxnSpPr>
                <a:endCxn id="12" idx="1"/>
              </p:cNvCxnSpPr>
              <p:nvPr/>
            </p:nvCxnSpPr>
            <p:spPr bwMode="auto">
              <a:xfrm flipV="1">
                <a:off x="3393440" y="3487340"/>
                <a:ext cx="1951355" cy="2620"/>
              </a:xfrm>
              <a:prstGeom prst="line">
                <a:avLst/>
              </a:prstGeom>
              <a:solidFill>
                <a:schemeClr val="tx2"/>
              </a:solidFill>
              <a:ln w="57150" cap="flat" cmpd="sng" algn="ctr">
                <a:solidFill>
                  <a:srgbClr val="FF99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TextBox 14"/>
              <p:cNvSpPr txBox="1"/>
              <p:nvPr/>
            </p:nvSpPr>
            <p:spPr>
              <a:xfrm>
                <a:off x="3635583" y="3586480"/>
                <a:ext cx="1467068" cy="286232"/>
              </a:xfrm>
              <a:prstGeom prst="rect">
                <a:avLst/>
              </a:prstGeom>
              <a:noFill/>
            </p:spPr>
            <p:txBody>
              <a:bodyPr wrap="none" rtlCol="0">
                <a:spAutoFit/>
              </a:bodyPr>
              <a:lstStyle/>
              <a:p>
                <a:r>
                  <a:rPr lang="en-US" sz="1400" dirty="0" smtClean="0"/>
                  <a:t>V6 in V4 tunnel</a:t>
                </a:r>
                <a:endParaRPr lang="en-US" sz="1400" dirty="0"/>
              </a:p>
            </p:txBody>
          </p:sp>
          <p:sp>
            <p:nvSpPr>
              <p:cNvPr id="16" name="TextBox 15"/>
              <p:cNvSpPr txBox="1"/>
              <p:nvPr/>
            </p:nvSpPr>
            <p:spPr>
              <a:xfrm>
                <a:off x="3752920" y="2957749"/>
                <a:ext cx="1415772" cy="341632"/>
              </a:xfrm>
              <a:prstGeom prst="rect">
                <a:avLst/>
              </a:prstGeom>
              <a:noFill/>
            </p:spPr>
            <p:txBody>
              <a:bodyPr wrap="none" rtlCol="0">
                <a:spAutoFit/>
              </a:bodyPr>
              <a:lstStyle/>
              <a:p>
                <a:r>
                  <a:rPr lang="en-US" sz="1800" dirty="0" smtClean="0"/>
                  <a:t>V4 network</a:t>
                </a:r>
                <a:endParaRPr lang="en-US" sz="1800" dirty="0"/>
              </a:p>
            </p:txBody>
          </p:sp>
        </p:grpSp>
        <p:sp>
          <p:nvSpPr>
            <p:cNvPr id="20" name="TextBox 19"/>
            <p:cNvSpPr txBox="1"/>
            <p:nvPr/>
          </p:nvSpPr>
          <p:spPr>
            <a:xfrm>
              <a:off x="780555" y="3317400"/>
              <a:ext cx="1415772" cy="341632"/>
            </a:xfrm>
            <a:prstGeom prst="rect">
              <a:avLst/>
            </a:prstGeom>
            <a:noFill/>
          </p:spPr>
          <p:txBody>
            <a:bodyPr wrap="none" rtlCol="0">
              <a:spAutoFit/>
            </a:bodyPr>
            <a:lstStyle/>
            <a:p>
              <a:r>
                <a:rPr lang="en-US" sz="1800" dirty="0" smtClean="0">
                  <a:solidFill>
                    <a:schemeClr val="bg1"/>
                  </a:solidFill>
                </a:rPr>
                <a:t>V6 network</a:t>
              </a:r>
              <a:endParaRPr lang="en-US" sz="1800" dirty="0">
                <a:solidFill>
                  <a:schemeClr val="bg1"/>
                </a:solidFill>
              </a:endParaRPr>
            </a:p>
          </p:txBody>
        </p:sp>
        <p:grpSp>
          <p:nvGrpSpPr>
            <p:cNvPr id="7" name="Group 6"/>
            <p:cNvGrpSpPr/>
            <p:nvPr/>
          </p:nvGrpSpPr>
          <p:grpSpPr>
            <a:xfrm>
              <a:off x="6156961" y="2690498"/>
              <a:ext cx="2417762" cy="1595437"/>
              <a:chOff x="6156961" y="2689622"/>
              <a:chExt cx="2417762" cy="1595437"/>
            </a:xfrm>
          </p:grpSpPr>
          <p:grpSp>
            <p:nvGrpSpPr>
              <p:cNvPr id="4" name="Group 3"/>
              <p:cNvGrpSpPr/>
              <p:nvPr/>
            </p:nvGrpSpPr>
            <p:grpSpPr>
              <a:xfrm>
                <a:off x="6156961" y="2689622"/>
                <a:ext cx="2417762" cy="1595437"/>
                <a:chOff x="3484563" y="1858963"/>
                <a:chExt cx="2417762" cy="1595437"/>
              </a:xfrm>
            </p:grpSpPr>
            <p:sp>
              <p:nvSpPr>
                <p:cNvPr id="8" name="Cloud 7"/>
                <p:cNvSpPr/>
                <p:nvPr/>
              </p:nvSpPr>
              <p:spPr bwMode="auto">
                <a:xfrm>
                  <a:off x="3484563" y="1858963"/>
                  <a:ext cx="2417762" cy="1595437"/>
                </a:xfrm>
                <a:prstGeom prst="cloud">
                  <a:avLst/>
                </a:prstGeom>
                <a:solidFill>
                  <a:srgbClr val="FF9999"/>
                </a:solidFill>
                <a:ln w="12700" cap="flat" cmpd="sng" algn="ctr">
                  <a:solidFill>
                    <a:schemeClr val="tx1"/>
                  </a:solidFill>
                  <a:prstDash val="solid"/>
                  <a:round/>
                  <a:headEnd type="none" w="med" len="med"/>
                  <a:tailEnd type="none" w="med" len="med"/>
                </a:ln>
                <a:effectLst/>
                <a:extLst/>
              </p:spPr>
              <p:txBody>
                <a:bodyPr/>
                <a:lstStyle/>
                <a:p>
                  <a:pPr>
                    <a:defRPr/>
                  </a:pPr>
                  <a:endParaRPr lang="en-US"/>
                </a:p>
              </p:txBody>
            </p:sp>
            <p:sp>
              <p:nvSpPr>
                <p:cNvPr id="3" name="Cloud 2"/>
                <p:cNvSpPr/>
                <p:nvPr/>
              </p:nvSpPr>
              <p:spPr bwMode="auto">
                <a:xfrm>
                  <a:off x="3484563" y="1858963"/>
                  <a:ext cx="2417762" cy="1595437"/>
                </a:xfrm>
                <a:prstGeom prst="cloud">
                  <a:avLst/>
                </a:prstGeom>
                <a:gradFill>
                  <a:gsLst>
                    <a:gs pos="33000">
                      <a:schemeClr val="accent1">
                        <a:tint val="66000"/>
                        <a:satMod val="160000"/>
                        <a:alpha val="0"/>
                      </a:schemeClr>
                    </a:gs>
                    <a:gs pos="100000">
                      <a:schemeClr val="accent1">
                        <a:tint val="44500"/>
                        <a:satMod val="160000"/>
                        <a:lumMod val="64000"/>
                      </a:schemeClr>
                    </a:gs>
                    <a:gs pos="100000">
                      <a:schemeClr val="accent1">
                        <a:tint val="23500"/>
                        <a:satMod val="160000"/>
                      </a:schemeClr>
                    </a:gs>
                  </a:gsLst>
                  <a:lin ang="5400000" scaled="0"/>
                </a:gradFill>
                <a:ln w="12700" cap="flat" cmpd="sng" algn="ctr">
                  <a:solidFill>
                    <a:schemeClr val="tx1"/>
                  </a:solidFill>
                  <a:prstDash val="solid"/>
                  <a:round/>
                  <a:headEnd type="none" w="med" len="med"/>
                  <a:tailEnd type="none" w="med" len="med"/>
                </a:ln>
                <a:effectLst/>
                <a:extLst/>
              </p:spPr>
              <p:txBody>
                <a:bodyPr/>
                <a:lstStyle/>
                <a:p>
                  <a:pPr>
                    <a:defRPr/>
                  </a:pPr>
                  <a:endParaRPr lang="en-US"/>
                </a:p>
              </p:txBody>
            </p:sp>
          </p:grpSp>
          <p:sp>
            <p:nvSpPr>
              <p:cNvPr id="21" name="TextBox 20"/>
              <p:cNvSpPr txBox="1"/>
              <p:nvPr/>
            </p:nvSpPr>
            <p:spPr>
              <a:xfrm>
                <a:off x="6410960" y="3319144"/>
                <a:ext cx="1762021" cy="341632"/>
              </a:xfrm>
              <a:prstGeom prst="rect">
                <a:avLst/>
              </a:prstGeom>
              <a:noFill/>
            </p:spPr>
            <p:txBody>
              <a:bodyPr wrap="none" rtlCol="0">
                <a:spAutoFit/>
              </a:bodyPr>
              <a:lstStyle/>
              <a:p>
                <a:r>
                  <a:rPr lang="en-US" sz="1800" dirty="0" smtClean="0">
                    <a:solidFill>
                      <a:schemeClr val="bg1"/>
                    </a:solidFill>
                  </a:rPr>
                  <a:t>V4/V6 network</a:t>
                </a:r>
                <a:endParaRPr lang="en-US" sz="1800" dirty="0">
                  <a:solidFill>
                    <a:schemeClr val="bg1"/>
                  </a:solidFill>
                </a:endParaRPr>
              </a:p>
            </p:txBody>
          </p:sp>
        </p:grpSp>
        <p:grpSp>
          <p:nvGrpSpPr>
            <p:cNvPr id="22" name="Group 21"/>
            <p:cNvGrpSpPr/>
            <p:nvPr/>
          </p:nvGrpSpPr>
          <p:grpSpPr>
            <a:xfrm>
              <a:off x="203201" y="2690498"/>
              <a:ext cx="2417762" cy="1595437"/>
              <a:chOff x="6156961" y="2689622"/>
              <a:chExt cx="2417762" cy="1595437"/>
            </a:xfrm>
          </p:grpSpPr>
          <p:grpSp>
            <p:nvGrpSpPr>
              <p:cNvPr id="23" name="Group 22"/>
              <p:cNvGrpSpPr/>
              <p:nvPr/>
            </p:nvGrpSpPr>
            <p:grpSpPr>
              <a:xfrm>
                <a:off x="6156961" y="2689622"/>
                <a:ext cx="2417762" cy="1595437"/>
                <a:chOff x="3484563" y="1858963"/>
                <a:chExt cx="2417762" cy="1595437"/>
              </a:xfrm>
            </p:grpSpPr>
            <p:sp>
              <p:nvSpPr>
                <p:cNvPr id="25" name="Cloud 24"/>
                <p:cNvSpPr/>
                <p:nvPr/>
              </p:nvSpPr>
              <p:spPr bwMode="auto">
                <a:xfrm>
                  <a:off x="3484563" y="1858963"/>
                  <a:ext cx="2417762" cy="1595437"/>
                </a:xfrm>
                <a:prstGeom prst="cloud">
                  <a:avLst/>
                </a:prstGeom>
                <a:solidFill>
                  <a:srgbClr val="FF9999"/>
                </a:solidFill>
                <a:ln w="12700" cap="flat" cmpd="sng" algn="ctr">
                  <a:solidFill>
                    <a:schemeClr val="tx1"/>
                  </a:solidFill>
                  <a:prstDash val="solid"/>
                  <a:round/>
                  <a:headEnd type="none" w="med" len="med"/>
                  <a:tailEnd type="none" w="med" len="med"/>
                </a:ln>
                <a:effectLst/>
                <a:extLst/>
              </p:spPr>
              <p:txBody>
                <a:bodyPr/>
                <a:lstStyle/>
                <a:p>
                  <a:pPr>
                    <a:defRPr/>
                  </a:pPr>
                  <a:endParaRPr lang="en-US"/>
                </a:p>
              </p:txBody>
            </p:sp>
            <p:sp>
              <p:nvSpPr>
                <p:cNvPr id="26" name="Cloud 25"/>
                <p:cNvSpPr/>
                <p:nvPr/>
              </p:nvSpPr>
              <p:spPr bwMode="auto">
                <a:xfrm>
                  <a:off x="3484563" y="1858963"/>
                  <a:ext cx="2417762" cy="1595437"/>
                </a:xfrm>
                <a:prstGeom prst="cloud">
                  <a:avLst/>
                </a:prstGeom>
                <a:gradFill>
                  <a:gsLst>
                    <a:gs pos="33000">
                      <a:schemeClr val="accent1">
                        <a:tint val="66000"/>
                        <a:satMod val="160000"/>
                        <a:alpha val="0"/>
                      </a:schemeClr>
                    </a:gs>
                    <a:gs pos="100000">
                      <a:schemeClr val="accent1">
                        <a:tint val="44500"/>
                        <a:satMod val="160000"/>
                        <a:lumMod val="64000"/>
                      </a:schemeClr>
                    </a:gs>
                    <a:gs pos="100000">
                      <a:schemeClr val="accent1">
                        <a:tint val="23500"/>
                        <a:satMod val="160000"/>
                      </a:schemeClr>
                    </a:gs>
                  </a:gsLst>
                  <a:lin ang="5400000" scaled="0"/>
                </a:gradFill>
                <a:ln w="12700" cap="flat" cmpd="sng" algn="ctr">
                  <a:solidFill>
                    <a:schemeClr val="tx1"/>
                  </a:solidFill>
                  <a:prstDash val="solid"/>
                  <a:round/>
                  <a:headEnd type="none" w="med" len="med"/>
                  <a:tailEnd type="none" w="med" len="med"/>
                </a:ln>
                <a:effectLst/>
                <a:extLst/>
              </p:spPr>
              <p:txBody>
                <a:bodyPr/>
                <a:lstStyle/>
                <a:p>
                  <a:pPr>
                    <a:defRPr/>
                  </a:pPr>
                  <a:endParaRPr lang="en-US"/>
                </a:p>
              </p:txBody>
            </p:sp>
          </p:grpSp>
          <p:sp>
            <p:nvSpPr>
              <p:cNvPr id="24" name="TextBox 23"/>
              <p:cNvSpPr txBox="1"/>
              <p:nvPr/>
            </p:nvSpPr>
            <p:spPr>
              <a:xfrm>
                <a:off x="6410960" y="3319144"/>
                <a:ext cx="1762021" cy="341632"/>
              </a:xfrm>
              <a:prstGeom prst="rect">
                <a:avLst/>
              </a:prstGeom>
              <a:noFill/>
            </p:spPr>
            <p:txBody>
              <a:bodyPr wrap="none" rtlCol="0">
                <a:spAutoFit/>
              </a:bodyPr>
              <a:lstStyle/>
              <a:p>
                <a:r>
                  <a:rPr lang="en-US" sz="1800" dirty="0" smtClean="0">
                    <a:solidFill>
                      <a:schemeClr val="bg1"/>
                    </a:solidFill>
                  </a:rPr>
                  <a:t>V4/V6 network</a:t>
                </a:r>
                <a:endParaRPr lang="en-US" sz="1800" dirty="0">
                  <a:solidFill>
                    <a:schemeClr val="bg1"/>
                  </a:solidFill>
                </a:endParaRPr>
              </a:p>
            </p:txBody>
          </p:sp>
        </p:grpSp>
        <p:pic>
          <p:nvPicPr>
            <p:cNvPr id="75782" name="Picture 70"/>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99995" y="3129441"/>
              <a:ext cx="974725" cy="717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70"/>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44795" y="3129441"/>
              <a:ext cx="974725" cy="717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49084531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Line 16"/>
          <p:cNvSpPr>
            <a:spLocks noChangeShapeType="1"/>
          </p:cNvSpPr>
          <p:nvPr/>
        </p:nvSpPr>
        <p:spPr bwMode="auto">
          <a:xfrm>
            <a:off x="1773239" y="4190206"/>
            <a:ext cx="5537200" cy="0"/>
          </a:xfrm>
          <a:prstGeom prst="line">
            <a:avLst/>
          </a:prstGeom>
          <a:noFill/>
          <a:ln w="38100">
            <a:solidFill>
              <a:schemeClr val="accent2">
                <a:lumMod val="60000"/>
                <a:lumOff val="40000"/>
              </a:schemeClr>
            </a:solidFill>
            <a:prstDash val="sysDash"/>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 name="Line 16"/>
          <p:cNvSpPr>
            <a:spLocks noChangeShapeType="1"/>
          </p:cNvSpPr>
          <p:nvPr/>
        </p:nvSpPr>
        <p:spPr bwMode="auto">
          <a:xfrm>
            <a:off x="1800225" y="4804569"/>
            <a:ext cx="5537200" cy="0"/>
          </a:xfrm>
          <a:prstGeom prst="line">
            <a:avLst/>
          </a:prstGeom>
          <a:noFill/>
          <a:ln w="38100">
            <a:solidFill>
              <a:srgbClr val="FFC000"/>
            </a:solidFill>
            <a:prstDash val="sysDash"/>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30" name="Slide Number Placeholder 2"/>
          <p:cNvSpPr>
            <a:spLocks noGrp="1"/>
          </p:cNvSpPr>
          <p:nvPr>
            <p:ph type="sldNum" sz="quarter" idx="10"/>
          </p:nvPr>
        </p:nvSpPr>
        <p:spPr>
          <a:noFill/>
        </p:spPr>
        <p:txBody>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fld id="{EA43ED20-3A3A-47EC-819C-3DE3D353C33D}" type="slidenum">
              <a:rPr lang="en-US" sz="1400" smtClean="0">
                <a:solidFill>
                  <a:schemeClr val="tx2"/>
                </a:solidFill>
              </a:rPr>
              <a:pPr/>
              <a:t>22</a:t>
            </a:fld>
            <a:endParaRPr lang="en-US" sz="1400" smtClean="0">
              <a:solidFill>
                <a:schemeClr val="tx2"/>
              </a:solidFill>
            </a:endParaRPr>
          </a:p>
        </p:txBody>
      </p:sp>
      <p:sp>
        <p:nvSpPr>
          <p:cNvPr id="48131" name="Rectangle 2"/>
          <p:cNvSpPr>
            <a:spLocks noGrp="1" noChangeArrowheads="1"/>
          </p:cNvSpPr>
          <p:nvPr>
            <p:ph type="title"/>
          </p:nvPr>
        </p:nvSpPr>
        <p:spPr>
          <a:xfrm>
            <a:off x="1591825" y="239713"/>
            <a:ext cx="6000040" cy="1269578"/>
          </a:xfrm>
          <a:noFill/>
        </p:spPr>
        <p:txBody>
          <a:bodyPr/>
          <a:lstStyle/>
          <a:p>
            <a:r>
              <a:rPr lang="en-US" sz="4000" dirty="0" smtClean="0">
                <a:solidFill>
                  <a:srgbClr val="92D050"/>
                </a:solidFill>
              </a:rPr>
              <a:t>Virtual Private Networks</a:t>
            </a:r>
            <a:br>
              <a:rPr lang="en-US" sz="4000" dirty="0" smtClean="0">
                <a:solidFill>
                  <a:srgbClr val="92D050"/>
                </a:solidFill>
              </a:rPr>
            </a:br>
            <a:r>
              <a:rPr lang="en-US" sz="4000" dirty="0" smtClean="0">
                <a:solidFill>
                  <a:srgbClr val="92D050"/>
                </a:solidFill>
              </a:rPr>
              <a:t>(= Tunnels)</a:t>
            </a:r>
          </a:p>
        </p:txBody>
      </p:sp>
      <p:sp>
        <p:nvSpPr>
          <p:cNvPr id="48134" name="Line 5"/>
          <p:cNvSpPr>
            <a:spLocks noChangeShapeType="1"/>
          </p:cNvSpPr>
          <p:nvPr/>
        </p:nvSpPr>
        <p:spPr bwMode="auto">
          <a:xfrm>
            <a:off x="3803650" y="4852194"/>
            <a:ext cx="1536700" cy="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40" name="Line 11"/>
          <p:cNvSpPr>
            <a:spLocks noChangeShapeType="1"/>
          </p:cNvSpPr>
          <p:nvPr/>
        </p:nvSpPr>
        <p:spPr bwMode="auto">
          <a:xfrm>
            <a:off x="3175000" y="6427788"/>
            <a:ext cx="280035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45" name="Line 16"/>
          <p:cNvSpPr>
            <a:spLocks noChangeShapeType="1"/>
          </p:cNvSpPr>
          <p:nvPr/>
        </p:nvSpPr>
        <p:spPr bwMode="auto">
          <a:xfrm>
            <a:off x="1773239" y="3544888"/>
            <a:ext cx="5537200" cy="0"/>
          </a:xfrm>
          <a:prstGeom prst="line">
            <a:avLst/>
          </a:prstGeom>
          <a:noFill/>
          <a:ln w="38100">
            <a:solidFill>
              <a:schemeClr val="accent1">
                <a:lumMod val="60000"/>
                <a:lumOff val="40000"/>
              </a:schemeClr>
            </a:solidFill>
            <a:prstDash val="sysDash"/>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49" name="Line 20"/>
          <p:cNvSpPr>
            <a:spLocks noChangeShapeType="1"/>
          </p:cNvSpPr>
          <p:nvPr/>
        </p:nvSpPr>
        <p:spPr bwMode="auto">
          <a:xfrm>
            <a:off x="1776414" y="2895600"/>
            <a:ext cx="5584824" cy="0"/>
          </a:xfrm>
          <a:prstGeom prst="line">
            <a:avLst/>
          </a:prstGeom>
          <a:noFill/>
          <a:ln w="38100">
            <a:solidFill>
              <a:schemeClr val="accent1">
                <a:lumMod val="60000"/>
                <a:lumOff val="40000"/>
              </a:schemeClr>
            </a:solidFill>
            <a:prstDash val="sysDash"/>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50" name="Line 21"/>
          <p:cNvSpPr>
            <a:spLocks noChangeShapeType="1"/>
          </p:cNvSpPr>
          <p:nvPr/>
        </p:nvSpPr>
        <p:spPr bwMode="auto">
          <a:xfrm>
            <a:off x="1776413" y="2262188"/>
            <a:ext cx="5584825" cy="0"/>
          </a:xfrm>
          <a:prstGeom prst="line">
            <a:avLst/>
          </a:prstGeom>
          <a:noFill/>
          <a:ln w="38100">
            <a:solidFill>
              <a:schemeClr val="accent1">
                <a:lumMod val="60000"/>
                <a:lumOff val="40000"/>
              </a:schemeClr>
            </a:solidFill>
            <a:prstDash val="sysDash"/>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54" name="Rectangle 25"/>
          <p:cNvSpPr>
            <a:spLocks noChangeArrowheads="1"/>
          </p:cNvSpPr>
          <p:nvPr/>
        </p:nvSpPr>
        <p:spPr bwMode="auto">
          <a:xfrm>
            <a:off x="498475" y="4657725"/>
            <a:ext cx="1279525" cy="363538"/>
          </a:xfrm>
          <a:prstGeom prst="rect">
            <a:avLst/>
          </a:prstGeom>
          <a:solidFill>
            <a:srgbClr val="CC33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000"/>
              <a:t>Layer 3</a:t>
            </a:r>
          </a:p>
        </p:txBody>
      </p:sp>
      <p:sp>
        <p:nvSpPr>
          <p:cNvPr id="48156" name="Line 27"/>
          <p:cNvSpPr>
            <a:spLocks noChangeShapeType="1"/>
          </p:cNvSpPr>
          <p:nvPr/>
        </p:nvSpPr>
        <p:spPr bwMode="auto">
          <a:xfrm>
            <a:off x="1138238" y="4419600"/>
            <a:ext cx="0" cy="203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57" name="Line 28"/>
          <p:cNvSpPr>
            <a:spLocks noChangeShapeType="1"/>
          </p:cNvSpPr>
          <p:nvPr/>
        </p:nvSpPr>
        <p:spPr bwMode="auto">
          <a:xfrm>
            <a:off x="1138238" y="5054600"/>
            <a:ext cx="0" cy="255588"/>
          </a:xfrm>
          <a:prstGeom prst="line">
            <a:avLst/>
          </a:prstGeom>
          <a:noFill/>
          <a:ln w="28575">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60" name="Rectangle 31"/>
          <p:cNvSpPr>
            <a:spLocks noChangeArrowheads="1"/>
          </p:cNvSpPr>
          <p:nvPr/>
        </p:nvSpPr>
        <p:spPr bwMode="auto">
          <a:xfrm>
            <a:off x="498475" y="4043363"/>
            <a:ext cx="1279525" cy="363537"/>
          </a:xfrm>
          <a:prstGeom prst="rect">
            <a:avLst/>
          </a:prstGeom>
          <a:solidFill>
            <a:srgbClr val="3365FB"/>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000"/>
              <a:t>Layer 4</a:t>
            </a:r>
          </a:p>
        </p:txBody>
      </p:sp>
      <p:sp>
        <p:nvSpPr>
          <p:cNvPr id="48161" name="Line 32"/>
          <p:cNvSpPr>
            <a:spLocks noChangeShapeType="1"/>
          </p:cNvSpPr>
          <p:nvPr/>
        </p:nvSpPr>
        <p:spPr bwMode="auto">
          <a:xfrm>
            <a:off x="1138238" y="3784600"/>
            <a:ext cx="0" cy="2286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3" name="Group 2"/>
          <p:cNvGrpSpPr/>
          <p:nvPr/>
        </p:nvGrpSpPr>
        <p:grpSpPr>
          <a:xfrm>
            <a:off x="498475" y="2124075"/>
            <a:ext cx="1279525" cy="1646238"/>
            <a:chOff x="498475" y="1819275"/>
            <a:chExt cx="1279525" cy="1646238"/>
          </a:xfrm>
        </p:grpSpPr>
        <p:sp>
          <p:nvSpPr>
            <p:cNvPr id="48159" name="Rectangle 30"/>
            <p:cNvSpPr>
              <a:spLocks noChangeArrowheads="1"/>
            </p:cNvSpPr>
            <p:nvPr/>
          </p:nvSpPr>
          <p:spPr bwMode="auto">
            <a:xfrm>
              <a:off x="498475" y="3101975"/>
              <a:ext cx="1279525" cy="363538"/>
            </a:xfrm>
            <a:prstGeom prst="rect">
              <a:avLst/>
            </a:prstGeom>
            <a:solidFill>
              <a:srgbClr val="B760F9"/>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000"/>
                <a:t>Layer 5</a:t>
              </a:r>
            </a:p>
          </p:txBody>
        </p:sp>
        <p:sp>
          <p:nvSpPr>
            <p:cNvPr id="48162" name="Rectangle 33"/>
            <p:cNvSpPr>
              <a:spLocks noChangeArrowheads="1"/>
            </p:cNvSpPr>
            <p:nvPr/>
          </p:nvSpPr>
          <p:spPr bwMode="auto">
            <a:xfrm>
              <a:off x="498475" y="1819275"/>
              <a:ext cx="1279525" cy="363538"/>
            </a:xfrm>
            <a:prstGeom prst="rect">
              <a:avLst/>
            </a:prstGeom>
            <a:solidFill>
              <a:srgbClr val="B760F9"/>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000"/>
                <a:t>Layer 7</a:t>
              </a:r>
            </a:p>
          </p:txBody>
        </p:sp>
        <p:sp>
          <p:nvSpPr>
            <p:cNvPr id="48163" name="Rectangle 34"/>
            <p:cNvSpPr>
              <a:spLocks noChangeArrowheads="1"/>
            </p:cNvSpPr>
            <p:nvPr/>
          </p:nvSpPr>
          <p:spPr bwMode="auto">
            <a:xfrm>
              <a:off x="498475" y="2455863"/>
              <a:ext cx="1279525" cy="363537"/>
            </a:xfrm>
            <a:prstGeom prst="rect">
              <a:avLst/>
            </a:prstGeom>
            <a:solidFill>
              <a:srgbClr val="B760F9"/>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000" dirty="0"/>
                <a:t>Layer 6</a:t>
              </a:r>
            </a:p>
          </p:txBody>
        </p:sp>
        <p:sp>
          <p:nvSpPr>
            <p:cNvPr id="48164" name="Line 35"/>
            <p:cNvSpPr>
              <a:spLocks noChangeShapeType="1"/>
            </p:cNvSpPr>
            <p:nvPr/>
          </p:nvSpPr>
          <p:spPr bwMode="auto">
            <a:xfrm>
              <a:off x="1138238" y="2209800"/>
              <a:ext cx="0" cy="2286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65" name="Line 36"/>
            <p:cNvSpPr>
              <a:spLocks noChangeShapeType="1"/>
            </p:cNvSpPr>
            <p:nvPr/>
          </p:nvSpPr>
          <p:spPr bwMode="auto">
            <a:xfrm>
              <a:off x="1138238" y="2857500"/>
              <a:ext cx="0" cy="2286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 name="Group 1"/>
          <p:cNvGrpSpPr/>
          <p:nvPr/>
        </p:nvGrpSpPr>
        <p:grpSpPr>
          <a:xfrm>
            <a:off x="5375277" y="4008438"/>
            <a:ext cx="1279525" cy="2416175"/>
            <a:chOff x="3190875" y="3738563"/>
            <a:chExt cx="1279525" cy="2416175"/>
          </a:xfrm>
        </p:grpSpPr>
        <p:sp>
          <p:nvSpPr>
            <p:cNvPr id="48137" name="Line 8"/>
            <p:cNvSpPr>
              <a:spLocks noChangeShapeType="1"/>
            </p:cNvSpPr>
            <p:nvPr/>
          </p:nvSpPr>
          <p:spPr bwMode="auto">
            <a:xfrm>
              <a:off x="3816350" y="6003925"/>
              <a:ext cx="0" cy="150813"/>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66" name="Rectangle 37"/>
            <p:cNvSpPr>
              <a:spLocks noChangeArrowheads="1"/>
            </p:cNvSpPr>
            <p:nvPr/>
          </p:nvSpPr>
          <p:spPr bwMode="auto">
            <a:xfrm>
              <a:off x="3190875" y="5000625"/>
              <a:ext cx="1279525" cy="363538"/>
            </a:xfrm>
            <a:prstGeom prst="rect">
              <a:avLst/>
            </a:prstGeom>
            <a:solidFill>
              <a:srgbClr val="CC33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000"/>
                <a:t>Layer 2</a:t>
              </a:r>
            </a:p>
          </p:txBody>
        </p:sp>
        <p:sp>
          <p:nvSpPr>
            <p:cNvPr id="48167" name="Rectangle 38"/>
            <p:cNvSpPr>
              <a:spLocks noChangeArrowheads="1"/>
            </p:cNvSpPr>
            <p:nvPr/>
          </p:nvSpPr>
          <p:spPr bwMode="auto">
            <a:xfrm>
              <a:off x="3190875" y="4352925"/>
              <a:ext cx="1279525" cy="363538"/>
            </a:xfrm>
            <a:prstGeom prst="rect">
              <a:avLst/>
            </a:prstGeom>
            <a:solidFill>
              <a:srgbClr val="CC33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000"/>
                <a:t>Layer 3</a:t>
              </a:r>
            </a:p>
          </p:txBody>
        </p:sp>
        <p:sp>
          <p:nvSpPr>
            <p:cNvPr id="48168" name="Rectangle 39"/>
            <p:cNvSpPr>
              <a:spLocks noChangeArrowheads="1"/>
            </p:cNvSpPr>
            <p:nvPr/>
          </p:nvSpPr>
          <p:spPr bwMode="auto">
            <a:xfrm>
              <a:off x="3190875" y="5626100"/>
              <a:ext cx="1279525" cy="363538"/>
            </a:xfrm>
            <a:prstGeom prst="rect">
              <a:avLst/>
            </a:prstGeom>
            <a:solidFill>
              <a:srgbClr val="CC33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000"/>
                <a:t>Layer 1</a:t>
              </a:r>
            </a:p>
          </p:txBody>
        </p:sp>
        <p:sp>
          <p:nvSpPr>
            <p:cNvPr id="48169" name="Line 40"/>
            <p:cNvSpPr>
              <a:spLocks noChangeShapeType="1"/>
            </p:cNvSpPr>
            <p:nvPr/>
          </p:nvSpPr>
          <p:spPr bwMode="auto">
            <a:xfrm>
              <a:off x="3830638" y="4114800"/>
              <a:ext cx="0" cy="203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70" name="Line 41"/>
            <p:cNvSpPr>
              <a:spLocks noChangeShapeType="1"/>
            </p:cNvSpPr>
            <p:nvPr/>
          </p:nvSpPr>
          <p:spPr bwMode="auto">
            <a:xfrm>
              <a:off x="3830638" y="4749800"/>
              <a:ext cx="0" cy="25558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71" name="Line 42"/>
            <p:cNvSpPr>
              <a:spLocks noChangeShapeType="1"/>
            </p:cNvSpPr>
            <p:nvPr/>
          </p:nvSpPr>
          <p:spPr bwMode="auto">
            <a:xfrm>
              <a:off x="3830638" y="5397500"/>
              <a:ext cx="0" cy="2159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73" name="Rectangle 44"/>
            <p:cNvSpPr>
              <a:spLocks noChangeArrowheads="1"/>
            </p:cNvSpPr>
            <p:nvPr/>
          </p:nvSpPr>
          <p:spPr bwMode="auto">
            <a:xfrm>
              <a:off x="3190875" y="3738563"/>
              <a:ext cx="1279525" cy="363537"/>
            </a:xfrm>
            <a:prstGeom prst="rect">
              <a:avLst/>
            </a:prstGeom>
            <a:solidFill>
              <a:srgbClr val="3365FB"/>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000"/>
                <a:t>Layer 4</a:t>
              </a:r>
            </a:p>
          </p:txBody>
        </p:sp>
      </p:grpSp>
      <p:sp>
        <p:nvSpPr>
          <p:cNvPr id="48193" name="Rectangle 64"/>
          <p:cNvSpPr>
            <a:spLocks noChangeArrowheads="1"/>
          </p:cNvSpPr>
          <p:nvPr/>
        </p:nvSpPr>
        <p:spPr bwMode="auto">
          <a:xfrm>
            <a:off x="7361238" y="4632325"/>
            <a:ext cx="1279525" cy="363538"/>
          </a:xfrm>
          <a:prstGeom prst="rect">
            <a:avLst/>
          </a:prstGeom>
          <a:solidFill>
            <a:srgbClr val="CC33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000"/>
              <a:t>Layer 3</a:t>
            </a:r>
          </a:p>
        </p:txBody>
      </p:sp>
      <p:sp>
        <p:nvSpPr>
          <p:cNvPr id="48195" name="Line 66"/>
          <p:cNvSpPr>
            <a:spLocks noChangeShapeType="1"/>
          </p:cNvSpPr>
          <p:nvPr/>
        </p:nvSpPr>
        <p:spPr bwMode="auto">
          <a:xfrm>
            <a:off x="8001000" y="4394200"/>
            <a:ext cx="0" cy="203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96" name="Line 67"/>
          <p:cNvSpPr>
            <a:spLocks noChangeShapeType="1"/>
          </p:cNvSpPr>
          <p:nvPr/>
        </p:nvSpPr>
        <p:spPr bwMode="auto">
          <a:xfrm>
            <a:off x="8001000" y="5029200"/>
            <a:ext cx="0" cy="255588"/>
          </a:xfrm>
          <a:prstGeom prst="line">
            <a:avLst/>
          </a:prstGeom>
          <a:noFill/>
          <a:ln w="28575">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98" name="Rectangle 69"/>
          <p:cNvSpPr>
            <a:spLocks noChangeArrowheads="1"/>
          </p:cNvSpPr>
          <p:nvPr/>
        </p:nvSpPr>
        <p:spPr bwMode="auto">
          <a:xfrm>
            <a:off x="7361238" y="3381375"/>
            <a:ext cx="1279525" cy="363538"/>
          </a:xfrm>
          <a:prstGeom prst="rect">
            <a:avLst/>
          </a:prstGeom>
          <a:solidFill>
            <a:srgbClr val="B760F9"/>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000"/>
              <a:t>Layer 5</a:t>
            </a:r>
          </a:p>
        </p:txBody>
      </p:sp>
      <p:sp>
        <p:nvSpPr>
          <p:cNvPr id="48199" name="Rectangle 70"/>
          <p:cNvSpPr>
            <a:spLocks noChangeArrowheads="1"/>
          </p:cNvSpPr>
          <p:nvPr/>
        </p:nvSpPr>
        <p:spPr bwMode="auto">
          <a:xfrm>
            <a:off x="7361238" y="4017963"/>
            <a:ext cx="1279525" cy="363537"/>
          </a:xfrm>
          <a:prstGeom prst="rect">
            <a:avLst/>
          </a:prstGeom>
          <a:solidFill>
            <a:srgbClr val="3365FB"/>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000"/>
              <a:t>Layer 4</a:t>
            </a:r>
          </a:p>
        </p:txBody>
      </p:sp>
      <p:sp>
        <p:nvSpPr>
          <p:cNvPr id="48200" name="Line 71"/>
          <p:cNvSpPr>
            <a:spLocks noChangeShapeType="1"/>
          </p:cNvSpPr>
          <p:nvPr/>
        </p:nvSpPr>
        <p:spPr bwMode="auto">
          <a:xfrm>
            <a:off x="8001000" y="3759200"/>
            <a:ext cx="0" cy="2286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201" name="Rectangle 72"/>
          <p:cNvSpPr>
            <a:spLocks noChangeArrowheads="1"/>
          </p:cNvSpPr>
          <p:nvPr/>
        </p:nvSpPr>
        <p:spPr bwMode="auto">
          <a:xfrm>
            <a:off x="7361238" y="2098675"/>
            <a:ext cx="1279525" cy="363538"/>
          </a:xfrm>
          <a:prstGeom prst="rect">
            <a:avLst/>
          </a:prstGeom>
          <a:solidFill>
            <a:srgbClr val="B760F9"/>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000"/>
              <a:t>Layer 7</a:t>
            </a:r>
          </a:p>
        </p:txBody>
      </p:sp>
      <p:sp>
        <p:nvSpPr>
          <p:cNvPr id="48202" name="Rectangle 73"/>
          <p:cNvSpPr>
            <a:spLocks noChangeArrowheads="1"/>
          </p:cNvSpPr>
          <p:nvPr/>
        </p:nvSpPr>
        <p:spPr bwMode="auto">
          <a:xfrm>
            <a:off x="7361238" y="2735263"/>
            <a:ext cx="1279525" cy="363537"/>
          </a:xfrm>
          <a:prstGeom prst="rect">
            <a:avLst/>
          </a:prstGeom>
          <a:solidFill>
            <a:srgbClr val="B760F9"/>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000"/>
              <a:t>Layer 6</a:t>
            </a:r>
          </a:p>
        </p:txBody>
      </p:sp>
      <p:sp>
        <p:nvSpPr>
          <p:cNvPr id="48203" name="Line 74"/>
          <p:cNvSpPr>
            <a:spLocks noChangeShapeType="1"/>
          </p:cNvSpPr>
          <p:nvPr/>
        </p:nvSpPr>
        <p:spPr bwMode="auto">
          <a:xfrm>
            <a:off x="8001000" y="2489200"/>
            <a:ext cx="0" cy="2286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204" name="Line 75"/>
          <p:cNvSpPr>
            <a:spLocks noChangeShapeType="1"/>
          </p:cNvSpPr>
          <p:nvPr/>
        </p:nvSpPr>
        <p:spPr bwMode="auto">
          <a:xfrm>
            <a:off x="8001000" y="3136900"/>
            <a:ext cx="0" cy="2286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78" name="Group 77"/>
          <p:cNvGrpSpPr/>
          <p:nvPr/>
        </p:nvGrpSpPr>
        <p:grpSpPr>
          <a:xfrm>
            <a:off x="2535237" y="4013200"/>
            <a:ext cx="1279525" cy="2416175"/>
            <a:chOff x="3190875" y="3738563"/>
            <a:chExt cx="1279525" cy="2416175"/>
          </a:xfrm>
        </p:grpSpPr>
        <p:sp>
          <p:nvSpPr>
            <p:cNvPr id="79" name="Line 8"/>
            <p:cNvSpPr>
              <a:spLocks noChangeShapeType="1"/>
            </p:cNvSpPr>
            <p:nvPr/>
          </p:nvSpPr>
          <p:spPr bwMode="auto">
            <a:xfrm>
              <a:off x="3816350" y="6003925"/>
              <a:ext cx="0" cy="150813"/>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 name="Rectangle 37"/>
            <p:cNvSpPr>
              <a:spLocks noChangeArrowheads="1"/>
            </p:cNvSpPr>
            <p:nvPr/>
          </p:nvSpPr>
          <p:spPr bwMode="auto">
            <a:xfrm>
              <a:off x="3190875" y="5000625"/>
              <a:ext cx="1279525" cy="363538"/>
            </a:xfrm>
            <a:prstGeom prst="rect">
              <a:avLst/>
            </a:prstGeom>
            <a:solidFill>
              <a:srgbClr val="CC33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000"/>
                <a:t>Layer 2</a:t>
              </a:r>
            </a:p>
          </p:txBody>
        </p:sp>
        <p:sp>
          <p:nvSpPr>
            <p:cNvPr id="81" name="Rectangle 38"/>
            <p:cNvSpPr>
              <a:spLocks noChangeArrowheads="1"/>
            </p:cNvSpPr>
            <p:nvPr/>
          </p:nvSpPr>
          <p:spPr bwMode="auto">
            <a:xfrm>
              <a:off x="3190875" y="4352925"/>
              <a:ext cx="1279525" cy="363538"/>
            </a:xfrm>
            <a:prstGeom prst="rect">
              <a:avLst/>
            </a:prstGeom>
            <a:solidFill>
              <a:srgbClr val="CC33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000"/>
                <a:t>Layer 3</a:t>
              </a:r>
            </a:p>
          </p:txBody>
        </p:sp>
        <p:sp>
          <p:nvSpPr>
            <p:cNvPr id="82" name="Rectangle 39"/>
            <p:cNvSpPr>
              <a:spLocks noChangeArrowheads="1"/>
            </p:cNvSpPr>
            <p:nvPr/>
          </p:nvSpPr>
          <p:spPr bwMode="auto">
            <a:xfrm>
              <a:off x="3190875" y="5626100"/>
              <a:ext cx="1279525" cy="363538"/>
            </a:xfrm>
            <a:prstGeom prst="rect">
              <a:avLst/>
            </a:prstGeom>
            <a:solidFill>
              <a:srgbClr val="CC33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000"/>
                <a:t>Layer 1</a:t>
              </a:r>
            </a:p>
          </p:txBody>
        </p:sp>
        <p:sp>
          <p:nvSpPr>
            <p:cNvPr id="83" name="Line 40"/>
            <p:cNvSpPr>
              <a:spLocks noChangeShapeType="1"/>
            </p:cNvSpPr>
            <p:nvPr/>
          </p:nvSpPr>
          <p:spPr bwMode="auto">
            <a:xfrm>
              <a:off x="3830638" y="4114800"/>
              <a:ext cx="0" cy="203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 name="Line 41"/>
            <p:cNvSpPr>
              <a:spLocks noChangeShapeType="1"/>
            </p:cNvSpPr>
            <p:nvPr/>
          </p:nvSpPr>
          <p:spPr bwMode="auto">
            <a:xfrm>
              <a:off x="3830638" y="4749800"/>
              <a:ext cx="0" cy="25558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 name="Line 42"/>
            <p:cNvSpPr>
              <a:spLocks noChangeShapeType="1"/>
            </p:cNvSpPr>
            <p:nvPr/>
          </p:nvSpPr>
          <p:spPr bwMode="auto">
            <a:xfrm>
              <a:off x="3830638" y="5397500"/>
              <a:ext cx="0" cy="2159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 name="Rectangle 44"/>
            <p:cNvSpPr>
              <a:spLocks noChangeArrowheads="1"/>
            </p:cNvSpPr>
            <p:nvPr/>
          </p:nvSpPr>
          <p:spPr bwMode="auto">
            <a:xfrm>
              <a:off x="3190875" y="3738563"/>
              <a:ext cx="1279525" cy="363537"/>
            </a:xfrm>
            <a:prstGeom prst="rect">
              <a:avLst/>
            </a:prstGeom>
            <a:solidFill>
              <a:srgbClr val="3365FB"/>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000"/>
                <a:t>Layer 4</a:t>
              </a:r>
            </a:p>
          </p:txBody>
        </p:sp>
      </p:grpSp>
      <p:sp>
        <p:nvSpPr>
          <p:cNvPr id="87" name="Line 5"/>
          <p:cNvSpPr>
            <a:spLocks noChangeShapeType="1"/>
          </p:cNvSpPr>
          <p:nvPr/>
        </p:nvSpPr>
        <p:spPr bwMode="auto">
          <a:xfrm>
            <a:off x="3803650" y="5440363"/>
            <a:ext cx="1536700" cy="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 name="Line 5"/>
          <p:cNvSpPr>
            <a:spLocks noChangeShapeType="1"/>
          </p:cNvSpPr>
          <p:nvPr/>
        </p:nvSpPr>
        <p:spPr bwMode="auto">
          <a:xfrm>
            <a:off x="3803650" y="6070600"/>
            <a:ext cx="1536700" cy="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92" name="Group 91"/>
          <p:cNvGrpSpPr/>
          <p:nvPr/>
        </p:nvGrpSpPr>
        <p:grpSpPr>
          <a:xfrm>
            <a:off x="2535237" y="2124075"/>
            <a:ext cx="1279525" cy="1646238"/>
            <a:chOff x="498475" y="1819275"/>
            <a:chExt cx="1279525" cy="1646238"/>
          </a:xfrm>
          <a:solidFill>
            <a:srgbClr val="00B050"/>
          </a:solidFill>
        </p:grpSpPr>
        <p:sp>
          <p:nvSpPr>
            <p:cNvPr id="93" name="Rectangle 30"/>
            <p:cNvSpPr>
              <a:spLocks noChangeArrowheads="1"/>
            </p:cNvSpPr>
            <p:nvPr/>
          </p:nvSpPr>
          <p:spPr bwMode="auto">
            <a:xfrm>
              <a:off x="498475" y="3101975"/>
              <a:ext cx="1279525" cy="363538"/>
            </a:xfrm>
            <a:prstGeom prst="rect">
              <a:avLst/>
            </a:prstGeom>
            <a:grp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000"/>
                <a:t>Layer 5</a:t>
              </a:r>
            </a:p>
          </p:txBody>
        </p:sp>
        <p:sp>
          <p:nvSpPr>
            <p:cNvPr id="94" name="Rectangle 33"/>
            <p:cNvSpPr>
              <a:spLocks noChangeArrowheads="1"/>
            </p:cNvSpPr>
            <p:nvPr/>
          </p:nvSpPr>
          <p:spPr bwMode="auto">
            <a:xfrm>
              <a:off x="498475" y="1819275"/>
              <a:ext cx="1279525" cy="363538"/>
            </a:xfrm>
            <a:prstGeom prst="rect">
              <a:avLst/>
            </a:prstGeom>
            <a:grp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000" dirty="0" smtClean="0"/>
                <a:t>VPN</a:t>
              </a:r>
              <a:endParaRPr lang="en-US" sz="2000" dirty="0"/>
            </a:p>
          </p:txBody>
        </p:sp>
        <p:sp>
          <p:nvSpPr>
            <p:cNvPr id="95" name="Rectangle 34"/>
            <p:cNvSpPr>
              <a:spLocks noChangeArrowheads="1"/>
            </p:cNvSpPr>
            <p:nvPr/>
          </p:nvSpPr>
          <p:spPr bwMode="auto">
            <a:xfrm>
              <a:off x="498475" y="2455863"/>
              <a:ext cx="1279525" cy="363537"/>
            </a:xfrm>
            <a:prstGeom prst="rect">
              <a:avLst/>
            </a:prstGeom>
            <a:grp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000" dirty="0" smtClean="0"/>
                <a:t>Encrypt.</a:t>
              </a:r>
              <a:endParaRPr lang="en-US" sz="2000" dirty="0"/>
            </a:p>
          </p:txBody>
        </p:sp>
        <p:sp>
          <p:nvSpPr>
            <p:cNvPr id="96" name="Line 35"/>
            <p:cNvSpPr>
              <a:spLocks noChangeShapeType="1"/>
            </p:cNvSpPr>
            <p:nvPr/>
          </p:nvSpPr>
          <p:spPr bwMode="auto">
            <a:xfrm>
              <a:off x="1138238" y="2209800"/>
              <a:ext cx="0" cy="228600"/>
            </a:xfrm>
            <a:prstGeom prst="line">
              <a:avLst/>
            </a:prstGeom>
            <a:grp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 name="Line 36"/>
            <p:cNvSpPr>
              <a:spLocks noChangeShapeType="1"/>
            </p:cNvSpPr>
            <p:nvPr/>
          </p:nvSpPr>
          <p:spPr bwMode="auto">
            <a:xfrm>
              <a:off x="1138238" y="2857500"/>
              <a:ext cx="0" cy="228600"/>
            </a:xfrm>
            <a:prstGeom prst="line">
              <a:avLst/>
            </a:prstGeom>
            <a:grp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98" name="Group 97"/>
          <p:cNvGrpSpPr/>
          <p:nvPr/>
        </p:nvGrpSpPr>
        <p:grpSpPr>
          <a:xfrm>
            <a:off x="5375276" y="2124075"/>
            <a:ext cx="1279525" cy="1646238"/>
            <a:chOff x="498475" y="1819275"/>
            <a:chExt cx="1279525" cy="1646238"/>
          </a:xfrm>
          <a:solidFill>
            <a:srgbClr val="00B050"/>
          </a:solidFill>
        </p:grpSpPr>
        <p:sp>
          <p:nvSpPr>
            <p:cNvPr id="99" name="Rectangle 30"/>
            <p:cNvSpPr>
              <a:spLocks noChangeArrowheads="1"/>
            </p:cNvSpPr>
            <p:nvPr/>
          </p:nvSpPr>
          <p:spPr bwMode="auto">
            <a:xfrm>
              <a:off x="498475" y="3101975"/>
              <a:ext cx="1279525" cy="363538"/>
            </a:xfrm>
            <a:prstGeom prst="rect">
              <a:avLst/>
            </a:prstGeom>
            <a:grp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000"/>
                <a:t>Layer 5</a:t>
              </a:r>
            </a:p>
          </p:txBody>
        </p:sp>
        <p:sp>
          <p:nvSpPr>
            <p:cNvPr id="100" name="Rectangle 33"/>
            <p:cNvSpPr>
              <a:spLocks noChangeArrowheads="1"/>
            </p:cNvSpPr>
            <p:nvPr/>
          </p:nvSpPr>
          <p:spPr bwMode="auto">
            <a:xfrm>
              <a:off x="498475" y="1819275"/>
              <a:ext cx="1279525" cy="363538"/>
            </a:xfrm>
            <a:prstGeom prst="rect">
              <a:avLst/>
            </a:prstGeom>
            <a:grp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000" dirty="0" smtClean="0"/>
                <a:t>VPN</a:t>
              </a:r>
              <a:endParaRPr lang="en-US" sz="2000" dirty="0"/>
            </a:p>
          </p:txBody>
        </p:sp>
        <p:sp>
          <p:nvSpPr>
            <p:cNvPr id="101" name="Rectangle 34"/>
            <p:cNvSpPr>
              <a:spLocks noChangeArrowheads="1"/>
            </p:cNvSpPr>
            <p:nvPr/>
          </p:nvSpPr>
          <p:spPr bwMode="auto">
            <a:xfrm>
              <a:off x="498475" y="2455863"/>
              <a:ext cx="1279525" cy="363537"/>
            </a:xfrm>
            <a:prstGeom prst="rect">
              <a:avLst/>
            </a:prstGeom>
            <a:grp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000" dirty="0" smtClean="0"/>
                <a:t>Encrypt.</a:t>
              </a:r>
              <a:endParaRPr lang="en-US" sz="2000" dirty="0"/>
            </a:p>
          </p:txBody>
        </p:sp>
        <p:sp>
          <p:nvSpPr>
            <p:cNvPr id="102" name="Line 35"/>
            <p:cNvSpPr>
              <a:spLocks noChangeShapeType="1"/>
            </p:cNvSpPr>
            <p:nvPr/>
          </p:nvSpPr>
          <p:spPr bwMode="auto">
            <a:xfrm>
              <a:off x="1138238" y="2209800"/>
              <a:ext cx="0" cy="228600"/>
            </a:xfrm>
            <a:prstGeom prst="line">
              <a:avLst/>
            </a:prstGeom>
            <a:grp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 name="Line 36"/>
            <p:cNvSpPr>
              <a:spLocks noChangeShapeType="1"/>
            </p:cNvSpPr>
            <p:nvPr/>
          </p:nvSpPr>
          <p:spPr bwMode="auto">
            <a:xfrm>
              <a:off x="1138238" y="2857500"/>
              <a:ext cx="0" cy="228600"/>
            </a:xfrm>
            <a:prstGeom prst="line">
              <a:avLst/>
            </a:prstGeom>
            <a:grp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04" name="Line 5"/>
          <p:cNvSpPr>
            <a:spLocks noChangeShapeType="1"/>
          </p:cNvSpPr>
          <p:nvPr/>
        </p:nvSpPr>
        <p:spPr bwMode="auto">
          <a:xfrm>
            <a:off x="3823495" y="4225131"/>
            <a:ext cx="1536700" cy="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 name="Line 5"/>
          <p:cNvSpPr>
            <a:spLocks noChangeShapeType="1"/>
          </p:cNvSpPr>
          <p:nvPr/>
        </p:nvSpPr>
        <p:spPr bwMode="auto">
          <a:xfrm>
            <a:off x="3803650" y="2436813"/>
            <a:ext cx="1536700" cy="0"/>
          </a:xfrm>
          <a:prstGeom prst="line">
            <a:avLst/>
          </a:prstGeom>
          <a:noFill/>
          <a:ln w="28575">
            <a:solidFill>
              <a:srgbClr val="00B05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 name="Line 5"/>
          <p:cNvSpPr>
            <a:spLocks noChangeShapeType="1"/>
          </p:cNvSpPr>
          <p:nvPr/>
        </p:nvSpPr>
        <p:spPr bwMode="auto">
          <a:xfrm>
            <a:off x="3814762" y="3098800"/>
            <a:ext cx="1536700" cy="0"/>
          </a:xfrm>
          <a:prstGeom prst="line">
            <a:avLst/>
          </a:prstGeom>
          <a:noFill/>
          <a:ln w="28575">
            <a:solidFill>
              <a:srgbClr val="00B05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 name="Line 5"/>
          <p:cNvSpPr>
            <a:spLocks noChangeShapeType="1"/>
          </p:cNvSpPr>
          <p:nvPr/>
        </p:nvSpPr>
        <p:spPr bwMode="auto">
          <a:xfrm>
            <a:off x="3814762" y="3705226"/>
            <a:ext cx="1536700" cy="0"/>
          </a:xfrm>
          <a:prstGeom prst="line">
            <a:avLst/>
          </a:prstGeom>
          <a:noFill/>
          <a:ln w="28575">
            <a:solidFill>
              <a:srgbClr val="00B05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 name="Line 11"/>
          <p:cNvSpPr>
            <a:spLocks noChangeShapeType="1"/>
          </p:cNvSpPr>
          <p:nvPr/>
        </p:nvSpPr>
        <p:spPr bwMode="auto">
          <a:xfrm>
            <a:off x="1135062" y="5310188"/>
            <a:ext cx="998538" cy="0"/>
          </a:xfrm>
          <a:prstGeom prst="line">
            <a:avLst/>
          </a:prstGeom>
          <a:noFill/>
          <a:ln w="28575">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 name="Line 11"/>
          <p:cNvSpPr>
            <a:spLocks noChangeShapeType="1"/>
          </p:cNvSpPr>
          <p:nvPr/>
        </p:nvSpPr>
        <p:spPr bwMode="auto">
          <a:xfrm>
            <a:off x="3632200" y="6884988"/>
            <a:ext cx="280035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 name="Line 27"/>
          <p:cNvSpPr>
            <a:spLocks noChangeShapeType="1"/>
          </p:cNvSpPr>
          <p:nvPr/>
        </p:nvSpPr>
        <p:spPr bwMode="auto">
          <a:xfrm>
            <a:off x="2128838" y="1866900"/>
            <a:ext cx="4762" cy="3443288"/>
          </a:xfrm>
          <a:prstGeom prst="line">
            <a:avLst/>
          </a:prstGeom>
          <a:noFill/>
          <a:ln w="28575">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 name="Group 3"/>
          <p:cNvGrpSpPr/>
          <p:nvPr/>
        </p:nvGrpSpPr>
        <p:grpSpPr>
          <a:xfrm flipH="1">
            <a:off x="7002460" y="1866900"/>
            <a:ext cx="998538" cy="3443288"/>
            <a:chOff x="6011067" y="1866900"/>
            <a:chExt cx="998538" cy="3443288"/>
          </a:xfrm>
        </p:grpSpPr>
        <p:sp>
          <p:nvSpPr>
            <p:cNvPr id="112" name="Line 11"/>
            <p:cNvSpPr>
              <a:spLocks noChangeShapeType="1"/>
            </p:cNvSpPr>
            <p:nvPr/>
          </p:nvSpPr>
          <p:spPr bwMode="auto">
            <a:xfrm flipH="1">
              <a:off x="6011067" y="5310188"/>
              <a:ext cx="998538" cy="0"/>
            </a:xfrm>
            <a:prstGeom prst="line">
              <a:avLst/>
            </a:prstGeom>
            <a:noFill/>
            <a:ln w="28575">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 name="Line 27"/>
            <p:cNvSpPr>
              <a:spLocks noChangeShapeType="1"/>
            </p:cNvSpPr>
            <p:nvPr/>
          </p:nvSpPr>
          <p:spPr bwMode="auto">
            <a:xfrm flipH="1">
              <a:off x="7004843" y="1866900"/>
              <a:ext cx="4762" cy="3443288"/>
            </a:xfrm>
            <a:prstGeom prst="line">
              <a:avLst/>
            </a:prstGeom>
            <a:noFill/>
            <a:ln w="28575">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5" name="Line 11"/>
          <p:cNvSpPr>
            <a:spLocks noChangeShapeType="1"/>
          </p:cNvSpPr>
          <p:nvPr/>
        </p:nvSpPr>
        <p:spPr bwMode="auto">
          <a:xfrm flipV="1">
            <a:off x="6015039" y="1855788"/>
            <a:ext cx="998537" cy="12699"/>
          </a:xfrm>
          <a:prstGeom prst="line">
            <a:avLst/>
          </a:prstGeom>
          <a:noFill/>
          <a:ln w="28575">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 name="Line 11"/>
          <p:cNvSpPr>
            <a:spLocks noChangeShapeType="1"/>
          </p:cNvSpPr>
          <p:nvPr/>
        </p:nvSpPr>
        <p:spPr bwMode="auto">
          <a:xfrm>
            <a:off x="2128838" y="1862138"/>
            <a:ext cx="1046162" cy="0"/>
          </a:xfrm>
          <a:prstGeom prst="line">
            <a:avLst/>
          </a:prstGeom>
          <a:noFill/>
          <a:ln w="28575">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 name="Line 28"/>
          <p:cNvSpPr>
            <a:spLocks noChangeShapeType="1"/>
          </p:cNvSpPr>
          <p:nvPr/>
        </p:nvSpPr>
        <p:spPr bwMode="auto">
          <a:xfrm>
            <a:off x="5995990" y="1862138"/>
            <a:ext cx="0" cy="255588"/>
          </a:xfrm>
          <a:prstGeom prst="line">
            <a:avLst/>
          </a:prstGeom>
          <a:noFill/>
          <a:ln w="28575">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 name="Line 28"/>
          <p:cNvSpPr>
            <a:spLocks noChangeShapeType="1"/>
          </p:cNvSpPr>
          <p:nvPr/>
        </p:nvSpPr>
        <p:spPr bwMode="auto">
          <a:xfrm>
            <a:off x="3175000" y="1862138"/>
            <a:ext cx="0" cy="255588"/>
          </a:xfrm>
          <a:prstGeom prst="line">
            <a:avLst/>
          </a:prstGeom>
          <a:noFill/>
          <a:ln w="28575">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2346058107"/>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type="title"/>
          </p:nvPr>
        </p:nvSpPr>
        <p:spPr>
          <a:xfrm>
            <a:off x="1230792" y="463062"/>
            <a:ext cx="6694140" cy="663580"/>
          </a:xfrm>
          <a:noFill/>
        </p:spPr>
        <p:txBody>
          <a:bodyPr/>
          <a:lstStyle/>
          <a:p>
            <a:r>
              <a:rPr lang="en-US" altLang="en-US" sz="4062"/>
              <a:t>Layered Operating System</a:t>
            </a:r>
          </a:p>
        </p:txBody>
      </p:sp>
      <p:sp>
        <p:nvSpPr>
          <p:cNvPr id="21507" name="Arc 2"/>
          <p:cNvSpPr>
            <a:spLocks/>
          </p:cNvSpPr>
          <p:nvPr/>
        </p:nvSpPr>
        <p:spPr bwMode="auto">
          <a:xfrm rot="10800000">
            <a:off x="2999643" y="3955074"/>
            <a:ext cx="1759926" cy="1787769"/>
          </a:xfrm>
          <a:custGeom>
            <a:avLst/>
            <a:gdLst>
              <a:gd name="T0" fmla="*/ 0 w 21600"/>
              <a:gd name="T1" fmla="*/ 1937549 h 21600"/>
              <a:gd name="T2" fmla="*/ 1903853 w 21600"/>
              <a:gd name="T3" fmla="*/ 0 h 21600"/>
              <a:gd name="T4" fmla="*/ 1905529 w 21600"/>
              <a:gd name="T5" fmla="*/ 1937549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21600"/>
                </a:moveTo>
                <a:cubicBezTo>
                  <a:pt x="0" y="9678"/>
                  <a:pt x="9659" y="10"/>
                  <a:pt x="21581" y="0"/>
                </a:cubicBezTo>
              </a:path>
              <a:path w="21600" h="21600" stroke="0" extrusionOk="0">
                <a:moveTo>
                  <a:pt x="0" y="21600"/>
                </a:moveTo>
                <a:cubicBezTo>
                  <a:pt x="0" y="9678"/>
                  <a:pt x="9659" y="10"/>
                  <a:pt x="21581" y="0"/>
                </a:cubicBezTo>
                <a:lnTo>
                  <a:pt x="21600" y="21600"/>
                </a:lnTo>
                <a:lnTo>
                  <a:pt x="0" y="21600"/>
                </a:lnTo>
                <a:close/>
              </a:path>
            </a:pathLst>
          </a:custGeom>
          <a:solidFill>
            <a:srgbClr val="51DC00"/>
          </a:solidFill>
          <a:ln w="12700" cap="rnd">
            <a:solidFill>
              <a:srgbClr val="51DC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508" name="Arc 4"/>
          <p:cNvSpPr>
            <a:spLocks/>
          </p:cNvSpPr>
          <p:nvPr/>
        </p:nvSpPr>
        <p:spPr bwMode="auto">
          <a:xfrm>
            <a:off x="2964474" y="1715966"/>
            <a:ext cx="2159977" cy="2224454"/>
          </a:xfrm>
          <a:custGeom>
            <a:avLst/>
            <a:gdLst>
              <a:gd name="T0" fmla="*/ 0 w 21600"/>
              <a:gd name="T1" fmla="*/ 0 h 21600"/>
              <a:gd name="T2" fmla="*/ 2340636 w 21600"/>
              <a:gd name="T3" fmla="*/ 2409223 h 21600"/>
              <a:gd name="T4" fmla="*/ 0 w 21600"/>
              <a:gd name="T5" fmla="*/ 2409223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solidFill>
            <a:schemeClr val="hlink"/>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509" name="Oval 5"/>
          <p:cNvSpPr>
            <a:spLocks noChangeArrowheads="1"/>
          </p:cNvSpPr>
          <p:nvPr/>
        </p:nvSpPr>
        <p:spPr bwMode="auto">
          <a:xfrm>
            <a:off x="1348154" y="2362200"/>
            <a:ext cx="3184281" cy="3152043"/>
          </a:xfrm>
          <a:prstGeom prst="ellipse">
            <a:avLst/>
          </a:prstGeom>
          <a:solidFill>
            <a:schemeClr val="tx2"/>
          </a:solidFill>
          <a:ln w="1270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nl-BE" altLang="en-US" sz="2215"/>
          </a:p>
        </p:txBody>
      </p:sp>
      <p:sp>
        <p:nvSpPr>
          <p:cNvPr id="21510" name="Oval 6"/>
          <p:cNvSpPr>
            <a:spLocks noChangeArrowheads="1"/>
          </p:cNvSpPr>
          <p:nvPr/>
        </p:nvSpPr>
        <p:spPr bwMode="auto">
          <a:xfrm>
            <a:off x="1969477" y="2938097"/>
            <a:ext cx="1940169" cy="2000250"/>
          </a:xfrm>
          <a:prstGeom prst="ellipse">
            <a:avLst/>
          </a:prstGeom>
          <a:solidFill>
            <a:srgbClr val="F95AB7"/>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nl-BE" altLang="en-US" sz="2215"/>
          </a:p>
        </p:txBody>
      </p:sp>
      <p:sp>
        <p:nvSpPr>
          <p:cNvPr id="21511" name="Rectangle 7"/>
          <p:cNvSpPr>
            <a:spLocks noChangeArrowheads="1"/>
          </p:cNvSpPr>
          <p:nvPr/>
        </p:nvSpPr>
        <p:spPr bwMode="auto">
          <a:xfrm>
            <a:off x="2233246" y="3726474"/>
            <a:ext cx="1465515" cy="389614"/>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3527" tIns="41031" rIns="83527" bIns="41031">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215">
                <a:solidFill>
                  <a:schemeClr val="accent1"/>
                </a:solidFill>
              </a:rPr>
              <a:t>Hardware</a:t>
            </a:r>
          </a:p>
        </p:txBody>
      </p:sp>
      <p:sp>
        <p:nvSpPr>
          <p:cNvPr id="21512" name="Rectangle 8"/>
          <p:cNvSpPr>
            <a:spLocks noChangeArrowheads="1"/>
          </p:cNvSpPr>
          <p:nvPr/>
        </p:nvSpPr>
        <p:spPr bwMode="auto">
          <a:xfrm>
            <a:off x="2319705" y="2542443"/>
            <a:ext cx="1284375" cy="338511"/>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3527" tIns="41031" rIns="83527" bIns="41031">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1846">
                <a:solidFill>
                  <a:schemeClr val="accent1"/>
                </a:solidFill>
              </a:rPr>
              <a:t>Operating</a:t>
            </a:r>
          </a:p>
        </p:txBody>
      </p:sp>
      <p:sp>
        <p:nvSpPr>
          <p:cNvPr id="21513" name="Rectangle 9"/>
          <p:cNvSpPr>
            <a:spLocks noChangeArrowheads="1"/>
          </p:cNvSpPr>
          <p:nvPr/>
        </p:nvSpPr>
        <p:spPr bwMode="auto">
          <a:xfrm>
            <a:off x="2458915" y="5024804"/>
            <a:ext cx="1010262" cy="338511"/>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3527" tIns="41031" rIns="83527" bIns="41031">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1846">
                <a:solidFill>
                  <a:schemeClr val="accent1"/>
                </a:solidFill>
              </a:rPr>
              <a:t>System</a:t>
            </a:r>
          </a:p>
        </p:txBody>
      </p:sp>
      <p:sp>
        <p:nvSpPr>
          <p:cNvPr id="21514" name="Rectangle 10"/>
          <p:cNvSpPr>
            <a:spLocks noChangeArrowheads="1"/>
          </p:cNvSpPr>
          <p:nvPr/>
        </p:nvSpPr>
        <p:spPr bwMode="auto">
          <a:xfrm rot="1500000">
            <a:off x="3046151" y="2145320"/>
            <a:ext cx="1455897" cy="338511"/>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3527" tIns="41031" rIns="83527" bIns="41031">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1846">
                <a:solidFill>
                  <a:schemeClr val="accent1"/>
                </a:solidFill>
              </a:rPr>
              <a:t>Application</a:t>
            </a:r>
          </a:p>
        </p:txBody>
      </p:sp>
      <p:sp>
        <p:nvSpPr>
          <p:cNvPr id="21515" name="Line 11"/>
          <p:cNvSpPr>
            <a:spLocks noChangeShapeType="1"/>
          </p:cNvSpPr>
          <p:nvPr/>
        </p:nvSpPr>
        <p:spPr bwMode="auto">
          <a:xfrm>
            <a:off x="5106866" y="3619500"/>
            <a:ext cx="628650" cy="0"/>
          </a:xfrm>
          <a:prstGeom prst="line">
            <a:avLst/>
          </a:prstGeom>
          <a:noFill/>
          <a:ln w="127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516" name="Line 12"/>
          <p:cNvSpPr>
            <a:spLocks noChangeShapeType="1"/>
          </p:cNvSpPr>
          <p:nvPr/>
        </p:nvSpPr>
        <p:spPr bwMode="auto">
          <a:xfrm flipV="1">
            <a:off x="4717074" y="4265735"/>
            <a:ext cx="1028700" cy="14654"/>
          </a:xfrm>
          <a:prstGeom prst="line">
            <a:avLst/>
          </a:prstGeom>
          <a:noFill/>
          <a:ln w="127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517" name="Line 13"/>
          <p:cNvSpPr>
            <a:spLocks noChangeShapeType="1"/>
          </p:cNvSpPr>
          <p:nvPr/>
        </p:nvSpPr>
        <p:spPr bwMode="auto">
          <a:xfrm flipV="1">
            <a:off x="5757497" y="3915508"/>
            <a:ext cx="846992" cy="3619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518" name="Line 14"/>
          <p:cNvSpPr>
            <a:spLocks noChangeShapeType="1"/>
          </p:cNvSpPr>
          <p:nvPr/>
        </p:nvSpPr>
        <p:spPr bwMode="auto">
          <a:xfrm>
            <a:off x="5757497" y="3615105"/>
            <a:ext cx="835269" cy="28868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grpSp>
        <p:nvGrpSpPr>
          <p:cNvPr id="21519" name="Group 109"/>
          <p:cNvGrpSpPr>
            <a:grpSpLocks/>
          </p:cNvGrpSpPr>
          <p:nvPr/>
        </p:nvGrpSpPr>
        <p:grpSpPr bwMode="auto">
          <a:xfrm>
            <a:off x="6496051" y="3093427"/>
            <a:ext cx="1337896" cy="1792165"/>
            <a:chOff x="4092" y="1842"/>
            <a:chExt cx="843" cy="1107"/>
          </a:xfrm>
        </p:grpSpPr>
        <p:grpSp>
          <p:nvGrpSpPr>
            <p:cNvPr id="21526" name="Group 46"/>
            <p:cNvGrpSpPr>
              <a:grpSpLocks/>
            </p:cNvGrpSpPr>
            <p:nvPr/>
          </p:nvGrpSpPr>
          <p:grpSpPr bwMode="auto">
            <a:xfrm>
              <a:off x="4092" y="2275"/>
              <a:ext cx="469" cy="277"/>
              <a:chOff x="4092" y="2275"/>
              <a:chExt cx="469" cy="277"/>
            </a:xfrm>
          </p:grpSpPr>
          <p:grpSp>
            <p:nvGrpSpPr>
              <p:cNvPr id="21589" name="Group 17"/>
              <p:cNvGrpSpPr>
                <a:grpSpLocks/>
              </p:cNvGrpSpPr>
              <p:nvPr/>
            </p:nvGrpSpPr>
            <p:grpSpPr bwMode="auto">
              <a:xfrm>
                <a:off x="4122" y="2425"/>
                <a:ext cx="77" cy="66"/>
                <a:chOff x="4122" y="2425"/>
                <a:chExt cx="77" cy="66"/>
              </a:xfrm>
            </p:grpSpPr>
            <p:sp>
              <p:nvSpPr>
                <p:cNvPr id="21618" name="Freeform 15"/>
                <p:cNvSpPr>
                  <a:spLocks/>
                </p:cNvSpPr>
                <p:nvPr/>
              </p:nvSpPr>
              <p:spPr bwMode="auto">
                <a:xfrm>
                  <a:off x="4122" y="2425"/>
                  <a:ext cx="23" cy="66"/>
                </a:xfrm>
                <a:custGeom>
                  <a:avLst/>
                  <a:gdLst>
                    <a:gd name="T0" fmla="*/ 7 w 23"/>
                    <a:gd name="T1" fmla="*/ 0 h 66"/>
                    <a:gd name="T2" fmla="*/ 0 w 23"/>
                    <a:gd name="T3" fmla="*/ 61 h 66"/>
                    <a:gd name="T4" fmla="*/ 16 w 23"/>
                    <a:gd name="T5" fmla="*/ 65 h 66"/>
                    <a:gd name="T6" fmla="*/ 22 w 23"/>
                    <a:gd name="T7" fmla="*/ 3 h 66"/>
                    <a:gd name="T8" fmla="*/ 7 w 23"/>
                    <a:gd name="T9" fmla="*/ 0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66">
                      <a:moveTo>
                        <a:pt x="7" y="0"/>
                      </a:moveTo>
                      <a:lnTo>
                        <a:pt x="0" y="61"/>
                      </a:lnTo>
                      <a:lnTo>
                        <a:pt x="16" y="65"/>
                      </a:lnTo>
                      <a:lnTo>
                        <a:pt x="22" y="3"/>
                      </a:lnTo>
                      <a:lnTo>
                        <a:pt x="7"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619" name="Freeform 16"/>
                <p:cNvSpPr>
                  <a:spLocks/>
                </p:cNvSpPr>
                <p:nvPr/>
              </p:nvSpPr>
              <p:spPr bwMode="auto">
                <a:xfrm>
                  <a:off x="4138" y="2434"/>
                  <a:ext cx="61" cy="57"/>
                </a:xfrm>
                <a:custGeom>
                  <a:avLst/>
                  <a:gdLst>
                    <a:gd name="T0" fmla="*/ 5 w 61"/>
                    <a:gd name="T1" fmla="*/ 1 h 57"/>
                    <a:gd name="T2" fmla="*/ 0 w 61"/>
                    <a:gd name="T3" fmla="*/ 56 h 57"/>
                    <a:gd name="T4" fmla="*/ 60 w 61"/>
                    <a:gd name="T5" fmla="*/ 28 h 57"/>
                    <a:gd name="T6" fmla="*/ 37 w 61"/>
                    <a:gd name="T7" fmla="*/ 19 h 57"/>
                    <a:gd name="T8" fmla="*/ 15 w 61"/>
                    <a:gd name="T9" fmla="*/ 32 h 57"/>
                    <a:gd name="T10" fmla="*/ 22 w 61"/>
                    <a:gd name="T11" fmla="*/ 0 h 57"/>
                    <a:gd name="T12" fmla="*/ 5 w 61"/>
                    <a:gd name="T13" fmla="*/ 1 h 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 h="57">
                      <a:moveTo>
                        <a:pt x="5" y="1"/>
                      </a:moveTo>
                      <a:lnTo>
                        <a:pt x="0" y="56"/>
                      </a:lnTo>
                      <a:lnTo>
                        <a:pt x="60" y="28"/>
                      </a:lnTo>
                      <a:lnTo>
                        <a:pt x="37" y="19"/>
                      </a:lnTo>
                      <a:lnTo>
                        <a:pt x="15" y="32"/>
                      </a:lnTo>
                      <a:lnTo>
                        <a:pt x="22" y="0"/>
                      </a:lnTo>
                      <a:lnTo>
                        <a:pt x="5" y="1"/>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nvGrpSpPr>
              <p:cNvPr id="21590" name="Group 45"/>
              <p:cNvGrpSpPr>
                <a:grpSpLocks/>
              </p:cNvGrpSpPr>
              <p:nvPr/>
            </p:nvGrpSpPr>
            <p:grpSpPr bwMode="auto">
              <a:xfrm>
                <a:off x="4092" y="2275"/>
                <a:ext cx="469" cy="277"/>
                <a:chOff x="4092" y="2275"/>
                <a:chExt cx="469" cy="277"/>
              </a:xfrm>
            </p:grpSpPr>
            <p:sp>
              <p:nvSpPr>
                <p:cNvPr id="21591" name="Freeform 18"/>
                <p:cNvSpPr>
                  <a:spLocks/>
                </p:cNvSpPr>
                <p:nvPr/>
              </p:nvSpPr>
              <p:spPr bwMode="auto">
                <a:xfrm>
                  <a:off x="4100" y="2275"/>
                  <a:ext cx="460" cy="245"/>
                </a:xfrm>
                <a:custGeom>
                  <a:avLst/>
                  <a:gdLst>
                    <a:gd name="T0" fmla="*/ 0 w 460"/>
                    <a:gd name="T1" fmla="*/ 103 h 245"/>
                    <a:gd name="T2" fmla="*/ 220 w 460"/>
                    <a:gd name="T3" fmla="*/ 244 h 245"/>
                    <a:gd name="T4" fmla="*/ 459 w 460"/>
                    <a:gd name="T5" fmla="*/ 106 h 245"/>
                    <a:gd name="T6" fmla="*/ 276 w 460"/>
                    <a:gd name="T7" fmla="*/ 0 h 245"/>
                    <a:gd name="T8" fmla="*/ 0 w 460"/>
                    <a:gd name="T9" fmla="*/ 103 h 2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0" h="245">
                      <a:moveTo>
                        <a:pt x="0" y="103"/>
                      </a:moveTo>
                      <a:lnTo>
                        <a:pt x="220" y="244"/>
                      </a:lnTo>
                      <a:lnTo>
                        <a:pt x="459" y="106"/>
                      </a:lnTo>
                      <a:lnTo>
                        <a:pt x="276" y="0"/>
                      </a:lnTo>
                      <a:lnTo>
                        <a:pt x="0" y="103"/>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92" name="Freeform 19"/>
                <p:cNvSpPr>
                  <a:spLocks/>
                </p:cNvSpPr>
                <p:nvPr/>
              </p:nvSpPr>
              <p:spPr bwMode="auto">
                <a:xfrm>
                  <a:off x="4092" y="2377"/>
                  <a:ext cx="231" cy="174"/>
                </a:xfrm>
                <a:custGeom>
                  <a:avLst/>
                  <a:gdLst>
                    <a:gd name="T0" fmla="*/ 8 w 231"/>
                    <a:gd name="T1" fmla="*/ 0 h 174"/>
                    <a:gd name="T2" fmla="*/ 230 w 231"/>
                    <a:gd name="T3" fmla="*/ 143 h 174"/>
                    <a:gd name="T4" fmla="*/ 223 w 231"/>
                    <a:gd name="T5" fmla="*/ 173 h 174"/>
                    <a:gd name="T6" fmla="*/ 0 w 231"/>
                    <a:gd name="T7" fmla="*/ 28 h 174"/>
                    <a:gd name="T8" fmla="*/ 8 w 231"/>
                    <a:gd name="T9" fmla="*/ 0 h 1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1" h="174">
                      <a:moveTo>
                        <a:pt x="8" y="0"/>
                      </a:moveTo>
                      <a:lnTo>
                        <a:pt x="230" y="143"/>
                      </a:lnTo>
                      <a:lnTo>
                        <a:pt x="223" y="173"/>
                      </a:lnTo>
                      <a:lnTo>
                        <a:pt x="0" y="28"/>
                      </a:lnTo>
                      <a:lnTo>
                        <a:pt x="8"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93" name="Freeform 20"/>
                <p:cNvSpPr>
                  <a:spLocks/>
                </p:cNvSpPr>
                <p:nvPr/>
              </p:nvSpPr>
              <p:spPr bwMode="auto">
                <a:xfrm>
                  <a:off x="4315" y="2381"/>
                  <a:ext cx="246" cy="171"/>
                </a:xfrm>
                <a:custGeom>
                  <a:avLst/>
                  <a:gdLst>
                    <a:gd name="T0" fmla="*/ 0 w 246"/>
                    <a:gd name="T1" fmla="*/ 170 h 171"/>
                    <a:gd name="T2" fmla="*/ 7 w 246"/>
                    <a:gd name="T3" fmla="*/ 138 h 171"/>
                    <a:gd name="T4" fmla="*/ 245 w 246"/>
                    <a:gd name="T5" fmla="*/ 0 h 171"/>
                    <a:gd name="T6" fmla="*/ 237 w 246"/>
                    <a:gd name="T7" fmla="*/ 26 h 171"/>
                    <a:gd name="T8" fmla="*/ 0 w 246"/>
                    <a:gd name="T9" fmla="*/ 170 h 1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 h="171">
                      <a:moveTo>
                        <a:pt x="0" y="170"/>
                      </a:moveTo>
                      <a:lnTo>
                        <a:pt x="7" y="138"/>
                      </a:lnTo>
                      <a:lnTo>
                        <a:pt x="245" y="0"/>
                      </a:lnTo>
                      <a:lnTo>
                        <a:pt x="237" y="26"/>
                      </a:lnTo>
                      <a:lnTo>
                        <a:pt x="0" y="170"/>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94" name="Freeform 21"/>
                <p:cNvSpPr>
                  <a:spLocks/>
                </p:cNvSpPr>
                <p:nvPr/>
              </p:nvSpPr>
              <p:spPr bwMode="auto">
                <a:xfrm>
                  <a:off x="4190" y="2390"/>
                  <a:ext cx="177" cy="100"/>
                </a:xfrm>
                <a:custGeom>
                  <a:avLst/>
                  <a:gdLst>
                    <a:gd name="T0" fmla="*/ 0 w 177"/>
                    <a:gd name="T1" fmla="*/ 26 h 100"/>
                    <a:gd name="T2" fmla="*/ 60 w 177"/>
                    <a:gd name="T3" fmla="*/ 0 h 100"/>
                    <a:gd name="T4" fmla="*/ 176 w 177"/>
                    <a:gd name="T5" fmla="*/ 69 h 100"/>
                    <a:gd name="T6" fmla="*/ 118 w 177"/>
                    <a:gd name="T7" fmla="*/ 99 h 100"/>
                    <a:gd name="T8" fmla="*/ 0 w 177"/>
                    <a:gd name="T9" fmla="*/ 26 h 1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 h="100">
                      <a:moveTo>
                        <a:pt x="0" y="26"/>
                      </a:moveTo>
                      <a:lnTo>
                        <a:pt x="60" y="0"/>
                      </a:lnTo>
                      <a:lnTo>
                        <a:pt x="176" y="69"/>
                      </a:lnTo>
                      <a:lnTo>
                        <a:pt x="118" y="99"/>
                      </a:lnTo>
                      <a:lnTo>
                        <a:pt x="0" y="26"/>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95" name="Freeform 22"/>
                <p:cNvSpPr>
                  <a:spLocks/>
                </p:cNvSpPr>
                <p:nvPr/>
              </p:nvSpPr>
              <p:spPr bwMode="auto">
                <a:xfrm>
                  <a:off x="4265" y="2314"/>
                  <a:ext cx="264" cy="138"/>
                </a:xfrm>
                <a:custGeom>
                  <a:avLst/>
                  <a:gdLst>
                    <a:gd name="T0" fmla="*/ 0 w 264"/>
                    <a:gd name="T1" fmla="*/ 66 h 138"/>
                    <a:gd name="T2" fmla="*/ 115 w 264"/>
                    <a:gd name="T3" fmla="*/ 137 h 138"/>
                    <a:gd name="T4" fmla="*/ 263 w 264"/>
                    <a:gd name="T5" fmla="*/ 59 h 138"/>
                    <a:gd name="T6" fmla="*/ 155 w 264"/>
                    <a:gd name="T7" fmla="*/ 0 h 138"/>
                    <a:gd name="T8" fmla="*/ 0 w 264"/>
                    <a:gd name="T9" fmla="*/ 66 h 1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4" h="138">
                      <a:moveTo>
                        <a:pt x="0" y="66"/>
                      </a:moveTo>
                      <a:lnTo>
                        <a:pt x="115" y="137"/>
                      </a:lnTo>
                      <a:lnTo>
                        <a:pt x="263" y="59"/>
                      </a:lnTo>
                      <a:lnTo>
                        <a:pt x="155" y="0"/>
                      </a:lnTo>
                      <a:lnTo>
                        <a:pt x="0" y="66"/>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96" name="Freeform 23"/>
                <p:cNvSpPr>
                  <a:spLocks/>
                </p:cNvSpPr>
                <p:nvPr/>
              </p:nvSpPr>
              <p:spPr bwMode="auto">
                <a:xfrm>
                  <a:off x="4122" y="2283"/>
                  <a:ext cx="293" cy="125"/>
                </a:xfrm>
                <a:custGeom>
                  <a:avLst/>
                  <a:gdLst>
                    <a:gd name="T0" fmla="*/ 61 w 293"/>
                    <a:gd name="T1" fmla="*/ 124 h 125"/>
                    <a:gd name="T2" fmla="*/ 0 w 293"/>
                    <a:gd name="T3" fmla="*/ 89 h 125"/>
                    <a:gd name="T4" fmla="*/ 244 w 293"/>
                    <a:gd name="T5" fmla="*/ 0 h 125"/>
                    <a:gd name="T6" fmla="*/ 292 w 293"/>
                    <a:gd name="T7" fmla="*/ 25 h 125"/>
                    <a:gd name="T8" fmla="*/ 61 w 293"/>
                    <a:gd name="T9" fmla="*/ 124 h 1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3" h="125">
                      <a:moveTo>
                        <a:pt x="61" y="124"/>
                      </a:moveTo>
                      <a:lnTo>
                        <a:pt x="0" y="89"/>
                      </a:lnTo>
                      <a:lnTo>
                        <a:pt x="244" y="0"/>
                      </a:lnTo>
                      <a:lnTo>
                        <a:pt x="292" y="25"/>
                      </a:lnTo>
                      <a:lnTo>
                        <a:pt x="61" y="124"/>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97" name="Line 24"/>
                <p:cNvSpPr>
                  <a:spLocks noChangeShapeType="1"/>
                </p:cNvSpPr>
                <p:nvPr/>
              </p:nvSpPr>
              <p:spPr bwMode="auto">
                <a:xfrm flipV="1">
                  <a:off x="4135" y="2283"/>
                  <a:ext cx="250" cy="111"/>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598" name="Line 25"/>
                <p:cNvSpPr>
                  <a:spLocks noChangeShapeType="1"/>
                </p:cNvSpPr>
                <p:nvPr/>
              </p:nvSpPr>
              <p:spPr bwMode="auto">
                <a:xfrm flipV="1">
                  <a:off x="4156" y="2291"/>
                  <a:ext cx="242" cy="112"/>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599" name="Line 26"/>
                <p:cNvSpPr>
                  <a:spLocks noChangeShapeType="1"/>
                </p:cNvSpPr>
                <p:nvPr/>
              </p:nvSpPr>
              <p:spPr bwMode="auto">
                <a:xfrm flipV="1">
                  <a:off x="4172" y="2298"/>
                  <a:ext cx="237" cy="11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00" name="Line 27"/>
                <p:cNvSpPr>
                  <a:spLocks noChangeShapeType="1"/>
                </p:cNvSpPr>
                <p:nvPr/>
              </p:nvSpPr>
              <p:spPr bwMode="auto">
                <a:xfrm flipV="1">
                  <a:off x="4208" y="2317"/>
                  <a:ext cx="227" cy="11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01" name="Line 28"/>
                <p:cNvSpPr>
                  <a:spLocks noChangeShapeType="1"/>
                </p:cNvSpPr>
                <p:nvPr/>
              </p:nvSpPr>
              <p:spPr bwMode="auto">
                <a:xfrm flipV="1">
                  <a:off x="4228" y="2329"/>
                  <a:ext cx="226" cy="11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02" name="Line 29"/>
                <p:cNvSpPr>
                  <a:spLocks noChangeShapeType="1"/>
                </p:cNvSpPr>
                <p:nvPr/>
              </p:nvSpPr>
              <p:spPr bwMode="auto">
                <a:xfrm flipV="1">
                  <a:off x="4254" y="2344"/>
                  <a:ext cx="206" cy="11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03" name="Line 30"/>
                <p:cNvSpPr>
                  <a:spLocks noChangeShapeType="1"/>
                </p:cNvSpPr>
                <p:nvPr/>
              </p:nvSpPr>
              <p:spPr bwMode="auto">
                <a:xfrm flipV="1">
                  <a:off x="4277" y="2355"/>
                  <a:ext cx="199" cy="11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04" name="Line 31"/>
                <p:cNvSpPr>
                  <a:spLocks noChangeShapeType="1"/>
                </p:cNvSpPr>
                <p:nvPr/>
              </p:nvSpPr>
              <p:spPr bwMode="auto">
                <a:xfrm flipV="1">
                  <a:off x="4303" y="2368"/>
                  <a:ext cx="193" cy="113"/>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05" name="Line 32"/>
                <p:cNvSpPr>
                  <a:spLocks noChangeShapeType="1"/>
                </p:cNvSpPr>
                <p:nvPr/>
              </p:nvSpPr>
              <p:spPr bwMode="auto">
                <a:xfrm>
                  <a:off x="4215" y="2412"/>
                  <a:ext cx="116" cy="73"/>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06" name="Line 33"/>
                <p:cNvSpPr>
                  <a:spLocks noChangeShapeType="1"/>
                </p:cNvSpPr>
                <p:nvPr/>
              </p:nvSpPr>
              <p:spPr bwMode="auto">
                <a:xfrm>
                  <a:off x="4241" y="2402"/>
                  <a:ext cx="114" cy="70"/>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07" name="Line 34"/>
                <p:cNvSpPr>
                  <a:spLocks noChangeShapeType="1"/>
                </p:cNvSpPr>
                <p:nvPr/>
              </p:nvSpPr>
              <p:spPr bwMode="auto">
                <a:xfrm>
                  <a:off x="4295" y="2378"/>
                  <a:ext cx="110" cy="6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08" name="Line 35"/>
                <p:cNvSpPr>
                  <a:spLocks noChangeShapeType="1"/>
                </p:cNvSpPr>
                <p:nvPr/>
              </p:nvSpPr>
              <p:spPr bwMode="auto">
                <a:xfrm>
                  <a:off x="4323" y="2366"/>
                  <a:ext cx="109" cy="6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09" name="Line 36"/>
                <p:cNvSpPr>
                  <a:spLocks noChangeShapeType="1"/>
                </p:cNvSpPr>
                <p:nvPr/>
              </p:nvSpPr>
              <p:spPr bwMode="auto">
                <a:xfrm>
                  <a:off x="4350" y="2354"/>
                  <a:ext cx="107" cy="6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10" name="Line 37"/>
                <p:cNvSpPr>
                  <a:spLocks noChangeShapeType="1"/>
                </p:cNvSpPr>
                <p:nvPr/>
              </p:nvSpPr>
              <p:spPr bwMode="auto">
                <a:xfrm>
                  <a:off x="4375" y="2342"/>
                  <a:ext cx="105" cy="62"/>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11" name="Line 38"/>
                <p:cNvSpPr>
                  <a:spLocks noChangeShapeType="1"/>
                </p:cNvSpPr>
                <p:nvPr/>
              </p:nvSpPr>
              <p:spPr bwMode="auto">
                <a:xfrm>
                  <a:off x="4401" y="2331"/>
                  <a:ext cx="104" cy="5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12" name="Line 39"/>
                <p:cNvSpPr>
                  <a:spLocks noChangeShapeType="1"/>
                </p:cNvSpPr>
                <p:nvPr/>
              </p:nvSpPr>
              <p:spPr bwMode="auto">
                <a:xfrm>
                  <a:off x="4163" y="2367"/>
                  <a:ext cx="53" cy="2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13" name="Line 40"/>
                <p:cNvSpPr>
                  <a:spLocks noChangeShapeType="1"/>
                </p:cNvSpPr>
                <p:nvPr/>
              </p:nvSpPr>
              <p:spPr bwMode="auto">
                <a:xfrm>
                  <a:off x="4201" y="2353"/>
                  <a:ext cx="50" cy="2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14" name="Line 41"/>
                <p:cNvSpPr>
                  <a:spLocks noChangeShapeType="1"/>
                </p:cNvSpPr>
                <p:nvPr/>
              </p:nvSpPr>
              <p:spPr bwMode="auto">
                <a:xfrm>
                  <a:off x="4236" y="2340"/>
                  <a:ext cx="50" cy="2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15" name="Line 42"/>
                <p:cNvSpPr>
                  <a:spLocks noChangeShapeType="1"/>
                </p:cNvSpPr>
                <p:nvPr/>
              </p:nvSpPr>
              <p:spPr bwMode="auto">
                <a:xfrm>
                  <a:off x="4270" y="2326"/>
                  <a:ext cx="50" cy="2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16" name="Line 43"/>
                <p:cNvSpPr>
                  <a:spLocks noChangeShapeType="1"/>
                </p:cNvSpPr>
                <p:nvPr/>
              </p:nvSpPr>
              <p:spPr bwMode="auto">
                <a:xfrm>
                  <a:off x="4306" y="2313"/>
                  <a:ext cx="46" cy="2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17" name="Line 44"/>
                <p:cNvSpPr>
                  <a:spLocks noChangeShapeType="1"/>
                </p:cNvSpPr>
                <p:nvPr/>
              </p:nvSpPr>
              <p:spPr bwMode="auto">
                <a:xfrm>
                  <a:off x="4346" y="2298"/>
                  <a:ext cx="43" cy="2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grpSp>
        </p:grpSp>
        <p:grpSp>
          <p:nvGrpSpPr>
            <p:cNvPr id="21527" name="Group 105"/>
            <p:cNvGrpSpPr>
              <a:grpSpLocks/>
            </p:cNvGrpSpPr>
            <p:nvPr/>
          </p:nvGrpSpPr>
          <p:grpSpPr bwMode="auto">
            <a:xfrm>
              <a:off x="4254" y="1842"/>
              <a:ext cx="637" cy="1107"/>
              <a:chOff x="4254" y="1842"/>
              <a:chExt cx="637" cy="1107"/>
            </a:xfrm>
          </p:grpSpPr>
          <p:grpSp>
            <p:nvGrpSpPr>
              <p:cNvPr id="21531" name="Group 53"/>
              <p:cNvGrpSpPr>
                <a:grpSpLocks/>
              </p:cNvGrpSpPr>
              <p:nvPr/>
            </p:nvGrpSpPr>
            <p:grpSpPr bwMode="auto">
              <a:xfrm>
                <a:off x="4257" y="2637"/>
                <a:ext cx="607" cy="312"/>
                <a:chOff x="4257" y="2637"/>
                <a:chExt cx="607" cy="312"/>
              </a:xfrm>
            </p:grpSpPr>
            <p:sp>
              <p:nvSpPr>
                <p:cNvPr id="21583" name="Freeform 47"/>
                <p:cNvSpPr>
                  <a:spLocks/>
                </p:cNvSpPr>
                <p:nvPr/>
              </p:nvSpPr>
              <p:spPr bwMode="auto">
                <a:xfrm>
                  <a:off x="4257" y="2637"/>
                  <a:ext cx="607" cy="312"/>
                </a:xfrm>
                <a:custGeom>
                  <a:avLst/>
                  <a:gdLst>
                    <a:gd name="T0" fmla="*/ 53 w 607"/>
                    <a:gd name="T1" fmla="*/ 309 h 312"/>
                    <a:gd name="T2" fmla="*/ 2 w 607"/>
                    <a:gd name="T3" fmla="*/ 302 h 312"/>
                    <a:gd name="T4" fmla="*/ 0 w 607"/>
                    <a:gd name="T5" fmla="*/ 232 h 312"/>
                    <a:gd name="T6" fmla="*/ 3 w 607"/>
                    <a:gd name="T7" fmla="*/ 179 h 312"/>
                    <a:gd name="T8" fmla="*/ 29 w 607"/>
                    <a:gd name="T9" fmla="*/ 147 h 312"/>
                    <a:gd name="T10" fmla="*/ 61 w 607"/>
                    <a:gd name="T11" fmla="*/ 129 h 312"/>
                    <a:gd name="T12" fmla="*/ 134 w 607"/>
                    <a:gd name="T13" fmla="*/ 98 h 312"/>
                    <a:gd name="T14" fmla="*/ 240 w 607"/>
                    <a:gd name="T15" fmla="*/ 69 h 312"/>
                    <a:gd name="T16" fmla="*/ 261 w 607"/>
                    <a:gd name="T17" fmla="*/ 67 h 312"/>
                    <a:gd name="T18" fmla="*/ 275 w 607"/>
                    <a:gd name="T19" fmla="*/ 69 h 312"/>
                    <a:gd name="T20" fmla="*/ 278 w 607"/>
                    <a:gd name="T21" fmla="*/ 63 h 312"/>
                    <a:gd name="T22" fmla="*/ 284 w 607"/>
                    <a:gd name="T23" fmla="*/ 56 h 312"/>
                    <a:gd name="T24" fmla="*/ 291 w 607"/>
                    <a:gd name="T25" fmla="*/ 57 h 312"/>
                    <a:gd name="T26" fmla="*/ 300 w 607"/>
                    <a:gd name="T27" fmla="*/ 59 h 312"/>
                    <a:gd name="T28" fmla="*/ 304 w 607"/>
                    <a:gd name="T29" fmla="*/ 46 h 312"/>
                    <a:gd name="T30" fmla="*/ 312 w 607"/>
                    <a:gd name="T31" fmla="*/ 39 h 312"/>
                    <a:gd name="T32" fmla="*/ 321 w 607"/>
                    <a:gd name="T33" fmla="*/ 37 h 312"/>
                    <a:gd name="T34" fmla="*/ 332 w 607"/>
                    <a:gd name="T35" fmla="*/ 37 h 312"/>
                    <a:gd name="T36" fmla="*/ 330 w 607"/>
                    <a:gd name="T37" fmla="*/ 27 h 312"/>
                    <a:gd name="T38" fmla="*/ 343 w 607"/>
                    <a:gd name="T39" fmla="*/ 0 h 312"/>
                    <a:gd name="T40" fmla="*/ 591 w 607"/>
                    <a:gd name="T41" fmla="*/ 7 h 312"/>
                    <a:gd name="T42" fmla="*/ 590 w 607"/>
                    <a:gd name="T43" fmla="*/ 37 h 312"/>
                    <a:gd name="T44" fmla="*/ 595 w 607"/>
                    <a:gd name="T45" fmla="*/ 63 h 312"/>
                    <a:gd name="T46" fmla="*/ 598 w 607"/>
                    <a:gd name="T47" fmla="*/ 81 h 312"/>
                    <a:gd name="T48" fmla="*/ 603 w 607"/>
                    <a:gd name="T49" fmla="*/ 105 h 312"/>
                    <a:gd name="T50" fmla="*/ 606 w 607"/>
                    <a:gd name="T51" fmla="*/ 143 h 312"/>
                    <a:gd name="T52" fmla="*/ 602 w 607"/>
                    <a:gd name="T53" fmla="*/ 165 h 312"/>
                    <a:gd name="T54" fmla="*/ 595 w 607"/>
                    <a:gd name="T55" fmla="*/ 186 h 312"/>
                    <a:gd name="T56" fmla="*/ 586 w 607"/>
                    <a:gd name="T57" fmla="*/ 203 h 312"/>
                    <a:gd name="T58" fmla="*/ 574 w 607"/>
                    <a:gd name="T59" fmla="*/ 210 h 312"/>
                    <a:gd name="T60" fmla="*/ 557 w 607"/>
                    <a:gd name="T61" fmla="*/ 216 h 312"/>
                    <a:gd name="T62" fmla="*/ 533 w 607"/>
                    <a:gd name="T63" fmla="*/ 224 h 312"/>
                    <a:gd name="T64" fmla="*/ 522 w 607"/>
                    <a:gd name="T65" fmla="*/ 239 h 312"/>
                    <a:gd name="T66" fmla="*/ 509 w 607"/>
                    <a:gd name="T67" fmla="*/ 252 h 312"/>
                    <a:gd name="T68" fmla="*/ 489 w 607"/>
                    <a:gd name="T69" fmla="*/ 262 h 312"/>
                    <a:gd name="T70" fmla="*/ 465 w 607"/>
                    <a:gd name="T71" fmla="*/ 271 h 312"/>
                    <a:gd name="T72" fmla="*/ 427 w 607"/>
                    <a:gd name="T73" fmla="*/ 276 h 312"/>
                    <a:gd name="T74" fmla="*/ 395 w 607"/>
                    <a:gd name="T75" fmla="*/ 276 h 312"/>
                    <a:gd name="T76" fmla="*/ 371 w 607"/>
                    <a:gd name="T77" fmla="*/ 273 h 312"/>
                    <a:gd name="T78" fmla="*/ 348 w 607"/>
                    <a:gd name="T79" fmla="*/ 271 h 312"/>
                    <a:gd name="T80" fmla="*/ 332 w 607"/>
                    <a:gd name="T81" fmla="*/ 281 h 312"/>
                    <a:gd name="T82" fmla="*/ 299 w 607"/>
                    <a:gd name="T83" fmla="*/ 279 h 312"/>
                    <a:gd name="T84" fmla="*/ 169 w 607"/>
                    <a:gd name="T85" fmla="*/ 300 h 312"/>
                    <a:gd name="T86" fmla="*/ 112 w 607"/>
                    <a:gd name="T87" fmla="*/ 311 h 312"/>
                    <a:gd name="T88" fmla="*/ 53 w 607"/>
                    <a:gd name="T89" fmla="*/ 309 h 3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607" h="312">
                      <a:moveTo>
                        <a:pt x="53" y="309"/>
                      </a:moveTo>
                      <a:lnTo>
                        <a:pt x="2" y="302"/>
                      </a:lnTo>
                      <a:lnTo>
                        <a:pt x="0" y="232"/>
                      </a:lnTo>
                      <a:lnTo>
                        <a:pt x="3" y="179"/>
                      </a:lnTo>
                      <a:lnTo>
                        <a:pt x="29" y="147"/>
                      </a:lnTo>
                      <a:lnTo>
                        <a:pt x="61" y="129"/>
                      </a:lnTo>
                      <a:lnTo>
                        <a:pt x="134" y="98"/>
                      </a:lnTo>
                      <a:lnTo>
                        <a:pt x="240" y="69"/>
                      </a:lnTo>
                      <a:lnTo>
                        <a:pt x="261" y="67"/>
                      </a:lnTo>
                      <a:lnTo>
                        <a:pt x="275" y="69"/>
                      </a:lnTo>
                      <a:lnTo>
                        <a:pt x="278" y="63"/>
                      </a:lnTo>
                      <a:lnTo>
                        <a:pt x="284" y="56"/>
                      </a:lnTo>
                      <a:lnTo>
                        <a:pt x="291" y="57"/>
                      </a:lnTo>
                      <a:lnTo>
                        <a:pt x="300" y="59"/>
                      </a:lnTo>
                      <a:lnTo>
                        <a:pt x="304" y="46"/>
                      </a:lnTo>
                      <a:lnTo>
                        <a:pt x="312" y="39"/>
                      </a:lnTo>
                      <a:lnTo>
                        <a:pt x="321" y="37"/>
                      </a:lnTo>
                      <a:lnTo>
                        <a:pt x="332" y="37"/>
                      </a:lnTo>
                      <a:lnTo>
                        <a:pt x="330" y="27"/>
                      </a:lnTo>
                      <a:lnTo>
                        <a:pt x="343" y="0"/>
                      </a:lnTo>
                      <a:lnTo>
                        <a:pt x="591" y="7"/>
                      </a:lnTo>
                      <a:lnTo>
                        <a:pt x="590" y="37"/>
                      </a:lnTo>
                      <a:lnTo>
                        <a:pt x="595" y="63"/>
                      </a:lnTo>
                      <a:lnTo>
                        <a:pt x="598" y="81"/>
                      </a:lnTo>
                      <a:lnTo>
                        <a:pt x="603" y="105"/>
                      </a:lnTo>
                      <a:lnTo>
                        <a:pt x="606" y="143"/>
                      </a:lnTo>
                      <a:lnTo>
                        <a:pt x="602" y="165"/>
                      </a:lnTo>
                      <a:lnTo>
                        <a:pt x="595" y="186"/>
                      </a:lnTo>
                      <a:lnTo>
                        <a:pt x="586" y="203"/>
                      </a:lnTo>
                      <a:lnTo>
                        <a:pt x="574" y="210"/>
                      </a:lnTo>
                      <a:lnTo>
                        <a:pt x="557" y="216"/>
                      </a:lnTo>
                      <a:lnTo>
                        <a:pt x="533" y="224"/>
                      </a:lnTo>
                      <a:lnTo>
                        <a:pt x="522" y="239"/>
                      </a:lnTo>
                      <a:lnTo>
                        <a:pt x="509" y="252"/>
                      </a:lnTo>
                      <a:lnTo>
                        <a:pt x="489" y="262"/>
                      </a:lnTo>
                      <a:lnTo>
                        <a:pt x="465" y="271"/>
                      </a:lnTo>
                      <a:lnTo>
                        <a:pt x="427" y="276"/>
                      </a:lnTo>
                      <a:lnTo>
                        <a:pt x="395" y="276"/>
                      </a:lnTo>
                      <a:lnTo>
                        <a:pt x="371" y="273"/>
                      </a:lnTo>
                      <a:lnTo>
                        <a:pt x="348" y="271"/>
                      </a:lnTo>
                      <a:lnTo>
                        <a:pt x="332" y="281"/>
                      </a:lnTo>
                      <a:lnTo>
                        <a:pt x="299" y="279"/>
                      </a:lnTo>
                      <a:lnTo>
                        <a:pt x="169" y="300"/>
                      </a:lnTo>
                      <a:lnTo>
                        <a:pt x="112" y="311"/>
                      </a:lnTo>
                      <a:lnTo>
                        <a:pt x="53" y="309"/>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84" name="Freeform 48"/>
                <p:cNvSpPr>
                  <a:spLocks/>
                </p:cNvSpPr>
                <p:nvPr/>
              </p:nvSpPr>
              <p:spPr bwMode="auto">
                <a:xfrm>
                  <a:off x="4261" y="2665"/>
                  <a:ext cx="587" cy="269"/>
                </a:xfrm>
                <a:custGeom>
                  <a:avLst/>
                  <a:gdLst>
                    <a:gd name="T0" fmla="*/ 568 w 587"/>
                    <a:gd name="T1" fmla="*/ 28 h 269"/>
                    <a:gd name="T2" fmla="*/ 582 w 587"/>
                    <a:gd name="T3" fmla="*/ 64 h 269"/>
                    <a:gd name="T4" fmla="*/ 570 w 587"/>
                    <a:gd name="T5" fmla="*/ 166 h 269"/>
                    <a:gd name="T6" fmla="*/ 538 w 587"/>
                    <a:gd name="T7" fmla="*/ 166 h 269"/>
                    <a:gd name="T8" fmla="*/ 501 w 587"/>
                    <a:gd name="T9" fmla="*/ 202 h 269"/>
                    <a:gd name="T10" fmla="*/ 417 w 587"/>
                    <a:gd name="T11" fmla="*/ 227 h 269"/>
                    <a:gd name="T12" fmla="*/ 338 w 587"/>
                    <a:gd name="T13" fmla="*/ 227 h 269"/>
                    <a:gd name="T14" fmla="*/ 368 w 587"/>
                    <a:gd name="T15" fmla="*/ 190 h 269"/>
                    <a:gd name="T16" fmla="*/ 330 w 587"/>
                    <a:gd name="T17" fmla="*/ 225 h 269"/>
                    <a:gd name="T18" fmla="*/ 291 w 587"/>
                    <a:gd name="T19" fmla="*/ 234 h 269"/>
                    <a:gd name="T20" fmla="*/ 318 w 587"/>
                    <a:gd name="T21" fmla="*/ 211 h 269"/>
                    <a:gd name="T22" fmla="*/ 275 w 587"/>
                    <a:gd name="T23" fmla="*/ 237 h 269"/>
                    <a:gd name="T24" fmla="*/ 141 w 587"/>
                    <a:gd name="T25" fmla="*/ 258 h 269"/>
                    <a:gd name="T26" fmla="*/ 142 w 587"/>
                    <a:gd name="T27" fmla="*/ 240 h 269"/>
                    <a:gd name="T28" fmla="*/ 139 w 587"/>
                    <a:gd name="T29" fmla="*/ 233 h 269"/>
                    <a:gd name="T30" fmla="*/ 92 w 587"/>
                    <a:gd name="T31" fmla="*/ 264 h 269"/>
                    <a:gd name="T32" fmla="*/ 135 w 587"/>
                    <a:gd name="T33" fmla="*/ 217 h 269"/>
                    <a:gd name="T34" fmla="*/ 86 w 587"/>
                    <a:gd name="T35" fmla="*/ 248 h 269"/>
                    <a:gd name="T36" fmla="*/ 61 w 587"/>
                    <a:gd name="T37" fmla="*/ 240 h 269"/>
                    <a:gd name="T38" fmla="*/ 52 w 587"/>
                    <a:gd name="T39" fmla="*/ 242 h 269"/>
                    <a:gd name="T40" fmla="*/ 17 w 587"/>
                    <a:gd name="T41" fmla="*/ 256 h 269"/>
                    <a:gd name="T42" fmla="*/ 0 w 587"/>
                    <a:gd name="T43" fmla="*/ 218 h 269"/>
                    <a:gd name="T44" fmla="*/ 12 w 587"/>
                    <a:gd name="T45" fmla="*/ 141 h 269"/>
                    <a:gd name="T46" fmla="*/ 85 w 587"/>
                    <a:gd name="T47" fmla="*/ 96 h 269"/>
                    <a:gd name="T48" fmla="*/ 228 w 587"/>
                    <a:gd name="T49" fmla="*/ 47 h 269"/>
                    <a:gd name="T50" fmla="*/ 277 w 587"/>
                    <a:gd name="T51" fmla="*/ 67 h 269"/>
                    <a:gd name="T52" fmla="*/ 298 w 587"/>
                    <a:gd name="T53" fmla="*/ 70 h 269"/>
                    <a:gd name="T54" fmla="*/ 273 w 587"/>
                    <a:gd name="T55" fmla="*/ 42 h 269"/>
                    <a:gd name="T56" fmla="*/ 288 w 587"/>
                    <a:gd name="T57" fmla="*/ 35 h 269"/>
                    <a:gd name="T58" fmla="*/ 304 w 587"/>
                    <a:gd name="T59" fmla="*/ 52 h 269"/>
                    <a:gd name="T60" fmla="*/ 306 w 587"/>
                    <a:gd name="T61" fmla="*/ 44 h 269"/>
                    <a:gd name="T62" fmla="*/ 303 w 587"/>
                    <a:gd name="T63" fmla="*/ 21 h 269"/>
                    <a:gd name="T64" fmla="*/ 339 w 587"/>
                    <a:gd name="T65" fmla="*/ 36 h 269"/>
                    <a:gd name="T66" fmla="*/ 335 w 587"/>
                    <a:gd name="T67" fmla="*/ 20 h 269"/>
                    <a:gd name="T68" fmla="*/ 328 w 587"/>
                    <a:gd name="T69" fmla="*/ 0 h 269"/>
                    <a:gd name="T70" fmla="*/ 365 w 587"/>
                    <a:gd name="T71" fmla="*/ 17 h 269"/>
                    <a:gd name="T72" fmla="*/ 433 w 587"/>
                    <a:gd name="T73" fmla="*/ 33 h 269"/>
                    <a:gd name="T74" fmla="*/ 448 w 587"/>
                    <a:gd name="T75" fmla="*/ 11 h 269"/>
                    <a:gd name="T76" fmla="*/ 465 w 587"/>
                    <a:gd name="T77" fmla="*/ 36 h 269"/>
                    <a:gd name="T78" fmla="*/ 499 w 587"/>
                    <a:gd name="T79" fmla="*/ 20 h 269"/>
                    <a:gd name="T80" fmla="*/ 513 w 587"/>
                    <a:gd name="T81" fmla="*/ 42 h 269"/>
                    <a:gd name="T82" fmla="*/ 556 w 587"/>
                    <a:gd name="T83" fmla="*/ 35 h 269"/>
                    <a:gd name="T84" fmla="*/ 566 w 587"/>
                    <a:gd name="T85" fmla="*/ 10 h 26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87" h="269">
                      <a:moveTo>
                        <a:pt x="566" y="10"/>
                      </a:moveTo>
                      <a:lnTo>
                        <a:pt x="568" y="28"/>
                      </a:lnTo>
                      <a:lnTo>
                        <a:pt x="574" y="21"/>
                      </a:lnTo>
                      <a:lnTo>
                        <a:pt x="582" y="64"/>
                      </a:lnTo>
                      <a:lnTo>
                        <a:pt x="586" y="114"/>
                      </a:lnTo>
                      <a:lnTo>
                        <a:pt x="570" y="166"/>
                      </a:lnTo>
                      <a:lnTo>
                        <a:pt x="534" y="178"/>
                      </a:lnTo>
                      <a:lnTo>
                        <a:pt x="538" y="166"/>
                      </a:lnTo>
                      <a:lnTo>
                        <a:pt x="519" y="184"/>
                      </a:lnTo>
                      <a:lnTo>
                        <a:pt x="501" y="202"/>
                      </a:lnTo>
                      <a:lnTo>
                        <a:pt x="464" y="222"/>
                      </a:lnTo>
                      <a:lnTo>
                        <a:pt x="417" y="227"/>
                      </a:lnTo>
                      <a:lnTo>
                        <a:pt x="361" y="230"/>
                      </a:lnTo>
                      <a:lnTo>
                        <a:pt x="338" y="227"/>
                      </a:lnTo>
                      <a:lnTo>
                        <a:pt x="359" y="217"/>
                      </a:lnTo>
                      <a:lnTo>
                        <a:pt x="368" y="190"/>
                      </a:lnTo>
                      <a:lnTo>
                        <a:pt x="351" y="212"/>
                      </a:lnTo>
                      <a:lnTo>
                        <a:pt x="330" y="225"/>
                      </a:lnTo>
                      <a:lnTo>
                        <a:pt x="311" y="237"/>
                      </a:lnTo>
                      <a:lnTo>
                        <a:pt x="291" y="234"/>
                      </a:lnTo>
                      <a:lnTo>
                        <a:pt x="304" y="223"/>
                      </a:lnTo>
                      <a:lnTo>
                        <a:pt x="318" y="211"/>
                      </a:lnTo>
                      <a:lnTo>
                        <a:pt x="296" y="219"/>
                      </a:lnTo>
                      <a:lnTo>
                        <a:pt x="275" y="237"/>
                      </a:lnTo>
                      <a:lnTo>
                        <a:pt x="208" y="247"/>
                      </a:lnTo>
                      <a:lnTo>
                        <a:pt x="141" y="258"/>
                      </a:lnTo>
                      <a:lnTo>
                        <a:pt x="117" y="256"/>
                      </a:lnTo>
                      <a:lnTo>
                        <a:pt x="142" y="240"/>
                      </a:lnTo>
                      <a:lnTo>
                        <a:pt x="167" y="234"/>
                      </a:lnTo>
                      <a:lnTo>
                        <a:pt x="139" y="233"/>
                      </a:lnTo>
                      <a:lnTo>
                        <a:pt x="118" y="243"/>
                      </a:lnTo>
                      <a:lnTo>
                        <a:pt x="92" y="264"/>
                      </a:lnTo>
                      <a:lnTo>
                        <a:pt x="110" y="233"/>
                      </a:lnTo>
                      <a:lnTo>
                        <a:pt x="135" y="217"/>
                      </a:lnTo>
                      <a:lnTo>
                        <a:pt x="103" y="223"/>
                      </a:lnTo>
                      <a:lnTo>
                        <a:pt x="86" y="248"/>
                      </a:lnTo>
                      <a:lnTo>
                        <a:pt x="83" y="268"/>
                      </a:lnTo>
                      <a:lnTo>
                        <a:pt x="61" y="240"/>
                      </a:lnTo>
                      <a:lnTo>
                        <a:pt x="40" y="227"/>
                      </a:lnTo>
                      <a:lnTo>
                        <a:pt x="52" y="242"/>
                      </a:lnTo>
                      <a:lnTo>
                        <a:pt x="69" y="268"/>
                      </a:lnTo>
                      <a:lnTo>
                        <a:pt x="17" y="256"/>
                      </a:lnTo>
                      <a:lnTo>
                        <a:pt x="7" y="251"/>
                      </a:lnTo>
                      <a:lnTo>
                        <a:pt x="0" y="218"/>
                      </a:lnTo>
                      <a:lnTo>
                        <a:pt x="4" y="171"/>
                      </a:lnTo>
                      <a:lnTo>
                        <a:pt x="12" y="141"/>
                      </a:lnTo>
                      <a:lnTo>
                        <a:pt x="44" y="117"/>
                      </a:lnTo>
                      <a:lnTo>
                        <a:pt x="85" y="96"/>
                      </a:lnTo>
                      <a:lnTo>
                        <a:pt x="164" y="67"/>
                      </a:lnTo>
                      <a:lnTo>
                        <a:pt x="228" y="47"/>
                      </a:lnTo>
                      <a:lnTo>
                        <a:pt x="262" y="44"/>
                      </a:lnTo>
                      <a:lnTo>
                        <a:pt x="277" y="67"/>
                      </a:lnTo>
                      <a:lnTo>
                        <a:pt x="321" y="92"/>
                      </a:lnTo>
                      <a:lnTo>
                        <a:pt x="298" y="70"/>
                      </a:lnTo>
                      <a:lnTo>
                        <a:pt x="279" y="58"/>
                      </a:lnTo>
                      <a:lnTo>
                        <a:pt x="273" y="42"/>
                      </a:lnTo>
                      <a:lnTo>
                        <a:pt x="275" y="35"/>
                      </a:lnTo>
                      <a:lnTo>
                        <a:pt x="288" y="35"/>
                      </a:lnTo>
                      <a:lnTo>
                        <a:pt x="296" y="44"/>
                      </a:lnTo>
                      <a:lnTo>
                        <a:pt x="304" y="52"/>
                      </a:lnTo>
                      <a:lnTo>
                        <a:pt x="324" y="61"/>
                      </a:lnTo>
                      <a:lnTo>
                        <a:pt x="306" y="44"/>
                      </a:lnTo>
                      <a:lnTo>
                        <a:pt x="298" y="30"/>
                      </a:lnTo>
                      <a:lnTo>
                        <a:pt x="303" y="21"/>
                      </a:lnTo>
                      <a:lnTo>
                        <a:pt x="319" y="16"/>
                      </a:lnTo>
                      <a:lnTo>
                        <a:pt x="339" y="36"/>
                      </a:lnTo>
                      <a:lnTo>
                        <a:pt x="359" y="50"/>
                      </a:lnTo>
                      <a:lnTo>
                        <a:pt x="335" y="20"/>
                      </a:lnTo>
                      <a:lnTo>
                        <a:pt x="328" y="9"/>
                      </a:lnTo>
                      <a:lnTo>
                        <a:pt x="328" y="0"/>
                      </a:lnTo>
                      <a:lnTo>
                        <a:pt x="347" y="3"/>
                      </a:lnTo>
                      <a:lnTo>
                        <a:pt x="365" y="17"/>
                      </a:lnTo>
                      <a:lnTo>
                        <a:pt x="377" y="27"/>
                      </a:lnTo>
                      <a:lnTo>
                        <a:pt x="433" y="33"/>
                      </a:lnTo>
                      <a:lnTo>
                        <a:pt x="431" y="17"/>
                      </a:lnTo>
                      <a:lnTo>
                        <a:pt x="448" y="11"/>
                      </a:lnTo>
                      <a:lnTo>
                        <a:pt x="448" y="32"/>
                      </a:lnTo>
                      <a:lnTo>
                        <a:pt x="465" y="36"/>
                      </a:lnTo>
                      <a:lnTo>
                        <a:pt x="501" y="42"/>
                      </a:lnTo>
                      <a:lnTo>
                        <a:pt x="499" y="20"/>
                      </a:lnTo>
                      <a:lnTo>
                        <a:pt x="512" y="20"/>
                      </a:lnTo>
                      <a:lnTo>
                        <a:pt x="513" y="42"/>
                      </a:lnTo>
                      <a:lnTo>
                        <a:pt x="534" y="41"/>
                      </a:lnTo>
                      <a:lnTo>
                        <a:pt x="556" y="35"/>
                      </a:lnTo>
                      <a:lnTo>
                        <a:pt x="557" y="17"/>
                      </a:lnTo>
                      <a:lnTo>
                        <a:pt x="566" y="10"/>
                      </a:lnTo>
                    </a:path>
                  </a:pathLst>
                </a:custGeom>
                <a:solidFill>
                  <a:srgbClr val="8080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85" name="Freeform 49"/>
                <p:cNvSpPr>
                  <a:spLocks/>
                </p:cNvSpPr>
                <p:nvPr/>
              </p:nvSpPr>
              <p:spPr bwMode="auto">
                <a:xfrm>
                  <a:off x="4691" y="2766"/>
                  <a:ext cx="74" cy="9"/>
                </a:xfrm>
                <a:custGeom>
                  <a:avLst/>
                  <a:gdLst>
                    <a:gd name="T0" fmla="*/ 73 w 74"/>
                    <a:gd name="T1" fmla="*/ 0 h 9"/>
                    <a:gd name="T2" fmla="*/ 39 w 74"/>
                    <a:gd name="T3" fmla="*/ 8 h 9"/>
                    <a:gd name="T4" fmla="*/ 0 w 74"/>
                    <a:gd name="T5" fmla="*/ 6 h 9"/>
                    <a:gd name="T6" fmla="*/ 73 w 74"/>
                    <a:gd name="T7" fmla="*/ 0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4" h="9">
                      <a:moveTo>
                        <a:pt x="73" y="0"/>
                      </a:moveTo>
                      <a:lnTo>
                        <a:pt x="39" y="8"/>
                      </a:lnTo>
                      <a:lnTo>
                        <a:pt x="0" y="6"/>
                      </a:lnTo>
                      <a:lnTo>
                        <a:pt x="73"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86" name="Freeform 50"/>
                <p:cNvSpPr>
                  <a:spLocks/>
                </p:cNvSpPr>
                <p:nvPr/>
              </p:nvSpPr>
              <p:spPr bwMode="auto">
                <a:xfrm>
                  <a:off x="4803" y="2740"/>
                  <a:ext cx="42" cy="12"/>
                </a:xfrm>
                <a:custGeom>
                  <a:avLst/>
                  <a:gdLst>
                    <a:gd name="T0" fmla="*/ 41 w 42"/>
                    <a:gd name="T1" fmla="*/ 0 h 12"/>
                    <a:gd name="T2" fmla="*/ 31 w 42"/>
                    <a:gd name="T3" fmla="*/ 7 h 12"/>
                    <a:gd name="T4" fmla="*/ 0 w 42"/>
                    <a:gd name="T5" fmla="*/ 10 h 12"/>
                    <a:gd name="T6" fmla="*/ 32 w 42"/>
                    <a:gd name="T7" fmla="*/ 11 h 12"/>
                    <a:gd name="T8" fmla="*/ 41 w 42"/>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 h="12">
                      <a:moveTo>
                        <a:pt x="41" y="0"/>
                      </a:moveTo>
                      <a:lnTo>
                        <a:pt x="31" y="7"/>
                      </a:lnTo>
                      <a:lnTo>
                        <a:pt x="0" y="10"/>
                      </a:lnTo>
                      <a:lnTo>
                        <a:pt x="32" y="11"/>
                      </a:lnTo>
                      <a:lnTo>
                        <a:pt x="41"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87" name="Freeform 51"/>
                <p:cNvSpPr>
                  <a:spLocks/>
                </p:cNvSpPr>
                <p:nvPr/>
              </p:nvSpPr>
              <p:spPr bwMode="auto">
                <a:xfrm>
                  <a:off x="4569" y="2725"/>
                  <a:ext cx="70" cy="41"/>
                </a:xfrm>
                <a:custGeom>
                  <a:avLst/>
                  <a:gdLst>
                    <a:gd name="T0" fmla="*/ 69 w 70"/>
                    <a:gd name="T1" fmla="*/ 0 h 41"/>
                    <a:gd name="T2" fmla="*/ 39 w 70"/>
                    <a:gd name="T3" fmla="*/ 4 h 41"/>
                    <a:gd name="T4" fmla="*/ 32 w 70"/>
                    <a:gd name="T5" fmla="*/ 8 h 41"/>
                    <a:gd name="T6" fmla="*/ 32 w 70"/>
                    <a:gd name="T7" fmla="*/ 22 h 41"/>
                    <a:gd name="T8" fmla="*/ 30 w 70"/>
                    <a:gd name="T9" fmla="*/ 35 h 41"/>
                    <a:gd name="T10" fmla="*/ 0 w 70"/>
                    <a:gd name="T11" fmla="*/ 40 h 41"/>
                    <a:gd name="T12" fmla="*/ 36 w 70"/>
                    <a:gd name="T13" fmla="*/ 38 h 41"/>
                    <a:gd name="T14" fmla="*/ 41 w 70"/>
                    <a:gd name="T15" fmla="*/ 13 h 41"/>
                    <a:gd name="T16" fmla="*/ 69 w 70"/>
                    <a:gd name="T17" fmla="*/ 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41">
                      <a:moveTo>
                        <a:pt x="69" y="0"/>
                      </a:moveTo>
                      <a:lnTo>
                        <a:pt x="39" y="4"/>
                      </a:lnTo>
                      <a:lnTo>
                        <a:pt x="32" y="8"/>
                      </a:lnTo>
                      <a:lnTo>
                        <a:pt x="32" y="22"/>
                      </a:lnTo>
                      <a:lnTo>
                        <a:pt x="30" y="35"/>
                      </a:lnTo>
                      <a:lnTo>
                        <a:pt x="0" y="40"/>
                      </a:lnTo>
                      <a:lnTo>
                        <a:pt x="36" y="38"/>
                      </a:lnTo>
                      <a:lnTo>
                        <a:pt x="41" y="13"/>
                      </a:lnTo>
                      <a:lnTo>
                        <a:pt x="69"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88" name="Freeform 52"/>
                <p:cNvSpPr>
                  <a:spLocks/>
                </p:cNvSpPr>
                <p:nvPr/>
              </p:nvSpPr>
              <p:spPr bwMode="auto">
                <a:xfrm>
                  <a:off x="4322" y="2834"/>
                  <a:ext cx="240" cy="64"/>
                </a:xfrm>
                <a:custGeom>
                  <a:avLst/>
                  <a:gdLst>
                    <a:gd name="T0" fmla="*/ 239 w 240"/>
                    <a:gd name="T1" fmla="*/ 0 h 64"/>
                    <a:gd name="T2" fmla="*/ 178 w 240"/>
                    <a:gd name="T3" fmla="*/ 3 h 64"/>
                    <a:gd name="T4" fmla="*/ 116 w 240"/>
                    <a:gd name="T5" fmla="*/ 19 h 64"/>
                    <a:gd name="T6" fmla="*/ 70 w 240"/>
                    <a:gd name="T7" fmla="*/ 21 h 64"/>
                    <a:gd name="T8" fmla="*/ 32 w 240"/>
                    <a:gd name="T9" fmla="*/ 29 h 64"/>
                    <a:gd name="T10" fmla="*/ 18 w 240"/>
                    <a:gd name="T11" fmla="*/ 51 h 64"/>
                    <a:gd name="T12" fmla="*/ 0 w 240"/>
                    <a:gd name="T13" fmla="*/ 63 h 64"/>
                    <a:gd name="T14" fmla="*/ 18 w 240"/>
                    <a:gd name="T15" fmla="*/ 59 h 64"/>
                    <a:gd name="T16" fmla="*/ 35 w 240"/>
                    <a:gd name="T17" fmla="*/ 35 h 64"/>
                    <a:gd name="T18" fmla="*/ 85 w 240"/>
                    <a:gd name="T19" fmla="*/ 24 h 64"/>
                    <a:gd name="T20" fmla="*/ 116 w 240"/>
                    <a:gd name="T21" fmla="*/ 24 h 64"/>
                    <a:gd name="T22" fmla="*/ 140 w 240"/>
                    <a:gd name="T23" fmla="*/ 19 h 64"/>
                    <a:gd name="T24" fmla="*/ 182 w 240"/>
                    <a:gd name="T25" fmla="*/ 7 h 64"/>
                    <a:gd name="T26" fmla="*/ 239 w 240"/>
                    <a:gd name="T27" fmla="*/ 0 h 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40" h="64">
                      <a:moveTo>
                        <a:pt x="239" y="0"/>
                      </a:moveTo>
                      <a:lnTo>
                        <a:pt x="178" y="3"/>
                      </a:lnTo>
                      <a:lnTo>
                        <a:pt x="116" y="19"/>
                      </a:lnTo>
                      <a:lnTo>
                        <a:pt x="70" y="21"/>
                      </a:lnTo>
                      <a:lnTo>
                        <a:pt x="32" y="29"/>
                      </a:lnTo>
                      <a:lnTo>
                        <a:pt x="18" y="51"/>
                      </a:lnTo>
                      <a:lnTo>
                        <a:pt x="0" y="63"/>
                      </a:lnTo>
                      <a:lnTo>
                        <a:pt x="18" y="59"/>
                      </a:lnTo>
                      <a:lnTo>
                        <a:pt x="35" y="35"/>
                      </a:lnTo>
                      <a:lnTo>
                        <a:pt x="85" y="24"/>
                      </a:lnTo>
                      <a:lnTo>
                        <a:pt x="116" y="24"/>
                      </a:lnTo>
                      <a:lnTo>
                        <a:pt x="140" y="19"/>
                      </a:lnTo>
                      <a:lnTo>
                        <a:pt x="182" y="7"/>
                      </a:lnTo>
                      <a:lnTo>
                        <a:pt x="239"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nvGrpSpPr>
              <p:cNvPr id="21532" name="Group 67"/>
              <p:cNvGrpSpPr>
                <a:grpSpLocks/>
              </p:cNvGrpSpPr>
              <p:nvPr/>
            </p:nvGrpSpPr>
            <p:grpSpPr bwMode="auto">
              <a:xfrm>
                <a:off x="4361" y="2299"/>
                <a:ext cx="250" cy="158"/>
                <a:chOff x="4361" y="2299"/>
                <a:chExt cx="250" cy="158"/>
              </a:xfrm>
            </p:grpSpPr>
            <p:grpSp>
              <p:nvGrpSpPr>
                <p:cNvPr id="21570" name="Group 63"/>
                <p:cNvGrpSpPr>
                  <a:grpSpLocks/>
                </p:cNvGrpSpPr>
                <p:nvPr/>
              </p:nvGrpSpPr>
              <p:grpSpPr bwMode="auto">
                <a:xfrm>
                  <a:off x="4361" y="2299"/>
                  <a:ext cx="218" cy="127"/>
                  <a:chOff x="4361" y="2299"/>
                  <a:chExt cx="218" cy="127"/>
                </a:xfrm>
              </p:grpSpPr>
              <p:sp>
                <p:nvSpPr>
                  <p:cNvPr id="21574" name="Freeform 54"/>
                  <p:cNvSpPr>
                    <a:spLocks/>
                  </p:cNvSpPr>
                  <p:nvPr/>
                </p:nvSpPr>
                <p:spPr bwMode="auto">
                  <a:xfrm>
                    <a:off x="4361" y="2299"/>
                    <a:ext cx="218" cy="127"/>
                  </a:xfrm>
                  <a:custGeom>
                    <a:avLst/>
                    <a:gdLst>
                      <a:gd name="T0" fmla="*/ 197 w 218"/>
                      <a:gd name="T1" fmla="*/ 126 h 127"/>
                      <a:gd name="T2" fmla="*/ 185 w 218"/>
                      <a:gd name="T3" fmla="*/ 123 h 127"/>
                      <a:gd name="T4" fmla="*/ 174 w 218"/>
                      <a:gd name="T5" fmla="*/ 117 h 127"/>
                      <a:gd name="T6" fmla="*/ 163 w 218"/>
                      <a:gd name="T7" fmla="*/ 115 h 127"/>
                      <a:gd name="T8" fmla="*/ 145 w 218"/>
                      <a:gd name="T9" fmla="*/ 118 h 127"/>
                      <a:gd name="T10" fmla="*/ 132 w 218"/>
                      <a:gd name="T11" fmla="*/ 117 h 127"/>
                      <a:gd name="T12" fmla="*/ 123 w 218"/>
                      <a:gd name="T13" fmla="*/ 114 h 127"/>
                      <a:gd name="T14" fmla="*/ 116 w 218"/>
                      <a:gd name="T15" fmla="*/ 111 h 127"/>
                      <a:gd name="T16" fmla="*/ 108 w 218"/>
                      <a:gd name="T17" fmla="*/ 107 h 127"/>
                      <a:gd name="T18" fmla="*/ 100 w 218"/>
                      <a:gd name="T19" fmla="*/ 98 h 127"/>
                      <a:gd name="T20" fmla="*/ 94 w 218"/>
                      <a:gd name="T21" fmla="*/ 91 h 127"/>
                      <a:gd name="T22" fmla="*/ 84 w 218"/>
                      <a:gd name="T23" fmla="*/ 82 h 127"/>
                      <a:gd name="T24" fmla="*/ 69 w 218"/>
                      <a:gd name="T25" fmla="*/ 85 h 127"/>
                      <a:gd name="T26" fmla="*/ 60 w 218"/>
                      <a:gd name="T27" fmla="*/ 85 h 127"/>
                      <a:gd name="T28" fmla="*/ 55 w 218"/>
                      <a:gd name="T29" fmla="*/ 84 h 127"/>
                      <a:gd name="T30" fmla="*/ 53 w 218"/>
                      <a:gd name="T31" fmla="*/ 81 h 127"/>
                      <a:gd name="T32" fmla="*/ 51 w 218"/>
                      <a:gd name="T33" fmla="*/ 76 h 127"/>
                      <a:gd name="T34" fmla="*/ 52 w 218"/>
                      <a:gd name="T35" fmla="*/ 72 h 127"/>
                      <a:gd name="T36" fmla="*/ 55 w 218"/>
                      <a:gd name="T37" fmla="*/ 66 h 127"/>
                      <a:gd name="T38" fmla="*/ 60 w 218"/>
                      <a:gd name="T39" fmla="*/ 64 h 127"/>
                      <a:gd name="T40" fmla="*/ 72 w 218"/>
                      <a:gd name="T41" fmla="*/ 63 h 127"/>
                      <a:gd name="T42" fmla="*/ 86 w 218"/>
                      <a:gd name="T43" fmla="*/ 57 h 127"/>
                      <a:gd name="T44" fmla="*/ 74 w 218"/>
                      <a:gd name="T45" fmla="*/ 47 h 127"/>
                      <a:gd name="T46" fmla="*/ 61 w 218"/>
                      <a:gd name="T47" fmla="*/ 40 h 127"/>
                      <a:gd name="T48" fmla="*/ 49 w 218"/>
                      <a:gd name="T49" fmla="*/ 41 h 127"/>
                      <a:gd name="T50" fmla="*/ 35 w 218"/>
                      <a:gd name="T51" fmla="*/ 40 h 127"/>
                      <a:gd name="T52" fmla="*/ 27 w 218"/>
                      <a:gd name="T53" fmla="*/ 43 h 127"/>
                      <a:gd name="T54" fmla="*/ 16 w 218"/>
                      <a:gd name="T55" fmla="*/ 44 h 127"/>
                      <a:gd name="T56" fmla="*/ 12 w 218"/>
                      <a:gd name="T57" fmla="*/ 40 h 127"/>
                      <a:gd name="T58" fmla="*/ 11 w 218"/>
                      <a:gd name="T59" fmla="*/ 35 h 127"/>
                      <a:gd name="T60" fmla="*/ 5 w 218"/>
                      <a:gd name="T61" fmla="*/ 35 h 127"/>
                      <a:gd name="T62" fmla="*/ 2 w 218"/>
                      <a:gd name="T63" fmla="*/ 34 h 127"/>
                      <a:gd name="T64" fmla="*/ 0 w 218"/>
                      <a:gd name="T65" fmla="*/ 29 h 127"/>
                      <a:gd name="T66" fmla="*/ 1 w 218"/>
                      <a:gd name="T67" fmla="*/ 24 h 127"/>
                      <a:gd name="T68" fmla="*/ 4 w 218"/>
                      <a:gd name="T69" fmla="*/ 22 h 127"/>
                      <a:gd name="T70" fmla="*/ 10 w 218"/>
                      <a:gd name="T71" fmla="*/ 19 h 127"/>
                      <a:gd name="T72" fmla="*/ 15 w 218"/>
                      <a:gd name="T73" fmla="*/ 15 h 127"/>
                      <a:gd name="T74" fmla="*/ 21 w 218"/>
                      <a:gd name="T75" fmla="*/ 11 h 127"/>
                      <a:gd name="T76" fmla="*/ 27 w 218"/>
                      <a:gd name="T77" fmla="*/ 9 h 127"/>
                      <a:gd name="T78" fmla="*/ 33 w 218"/>
                      <a:gd name="T79" fmla="*/ 9 h 127"/>
                      <a:gd name="T80" fmla="*/ 59 w 218"/>
                      <a:gd name="T81" fmla="*/ 3 h 127"/>
                      <a:gd name="T82" fmla="*/ 64 w 218"/>
                      <a:gd name="T83" fmla="*/ 1 h 127"/>
                      <a:gd name="T84" fmla="*/ 71 w 218"/>
                      <a:gd name="T85" fmla="*/ 0 h 127"/>
                      <a:gd name="T86" fmla="*/ 77 w 218"/>
                      <a:gd name="T87" fmla="*/ 1 h 127"/>
                      <a:gd name="T88" fmla="*/ 85 w 218"/>
                      <a:gd name="T89" fmla="*/ 4 h 127"/>
                      <a:gd name="T90" fmla="*/ 108 w 218"/>
                      <a:gd name="T91" fmla="*/ 19 h 127"/>
                      <a:gd name="T92" fmla="*/ 119 w 218"/>
                      <a:gd name="T93" fmla="*/ 21 h 127"/>
                      <a:gd name="T94" fmla="*/ 128 w 218"/>
                      <a:gd name="T95" fmla="*/ 23 h 127"/>
                      <a:gd name="T96" fmla="*/ 136 w 218"/>
                      <a:gd name="T97" fmla="*/ 29 h 127"/>
                      <a:gd name="T98" fmla="*/ 140 w 218"/>
                      <a:gd name="T99" fmla="*/ 36 h 127"/>
                      <a:gd name="T100" fmla="*/ 159 w 218"/>
                      <a:gd name="T101" fmla="*/ 51 h 127"/>
                      <a:gd name="T102" fmla="*/ 168 w 218"/>
                      <a:gd name="T103" fmla="*/ 58 h 127"/>
                      <a:gd name="T104" fmla="*/ 179 w 218"/>
                      <a:gd name="T105" fmla="*/ 72 h 127"/>
                      <a:gd name="T106" fmla="*/ 186 w 218"/>
                      <a:gd name="T107" fmla="*/ 76 h 127"/>
                      <a:gd name="T108" fmla="*/ 217 w 218"/>
                      <a:gd name="T109" fmla="*/ 77 h 127"/>
                      <a:gd name="T110" fmla="*/ 197 w 218"/>
                      <a:gd name="T111" fmla="*/ 126 h 1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18" h="127">
                        <a:moveTo>
                          <a:pt x="197" y="126"/>
                        </a:moveTo>
                        <a:lnTo>
                          <a:pt x="185" y="123"/>
                        </a:lnTo>
                        <a:lnTo>
                          <a:pt x="174" y="117"/>
                        </a:lnTo>
                        <a:lnTo>
                          <a:pt x="163" y="115"/>
                        </a:lnTo>
                        <a:lnTo>
                          <a:pt x="145" y="118"/>
                        </a:lnTo>
                        <a:lnTo>
                          <a:pt x="132" y="117"/>
                        </a:lnTo>
                        <a:lnTo>
                          <a:pt x="123" y="114"/>
                        </a:lnTo>
                        <a:lnTo>
                          <a:pt x="116" y="111"/>
                        </a:lnTo>
                        <a:lnTo>
                          <a:pt x="108" y="107"/>
                        </a:lnTo>
                        <a:lnTo>
                          <a:pt x="100" y="98"/>
                        </a:lnTo>
                        <a:lnTo>
                          <a:pt x="94" y="91"/>
                        </a:lnTo>
                        <a:lnTo>
                          <a:pt x="84" y="82"/>
                        </a:lnTo>
                        <a:lnTo>
                          <a:pt x="69" y="85"/>
                        </a:lnTo>
                        <a:lnTo>
                          <a:pt x="60" y="85"/>
                        </a:lnTo>
                        <a:lnTo>
                          <a:pt x="55" y="84"/>
                        </a:lnTo>
                        <a:lnTo>
                          <a:pt x="53" y="81"/>
                        </a:lnTo>
                        <a:lnTo>
                          <a:pt x="51" y="76"/>
                        </a:lnTo>
                        <a:lnTo>
                          <a:pt x="52" y="72"/>
                        </a:lnTo>
                        <a:lnTo>
                          <a:pt x="55" y="66"/>
                        </a:lnTo>
                        <a:lnTo>
                          <a:pt x="60" y="64"/>
                        </a:lnTo>
                        <a:lnTo>
                          <a:pt x="72" y="63"/>
                        </a:lnTo>
                        <a:lnTo>
                          <a:pt x="86" y="57"/>
                        </a:lnTo>
                        <a:lnTo>
                          <a:pt x="74" y="47"/>
                        </a:lnTo>
                        <a:lnTo>
                          <a:pt x="61" y="40"/>
                        </a:lnTo>
                        <a:lnTo>
                          <a:pt x="49" y="41"/>
                        </a:lnTo>
                        <a:lnTo>
                          <a:pt x="35" y="40"/>
                        </a:lnTo>
                        <a:lnTo>
                          <a:pt x="27" y="43"/>
                        </a:lnTo>
                        <a:lnTo>
                          <a:pt x="16" y="44"/>
                        </a:lnTo>
                        <a:lnTo>
                          <a:pt x="12" y="40"/>
                        </a:lnTo>
                        <a:lnTo>
                          <a:pt x="11" y="35"/>
                        </a:lnTo>
                        <a:lnTo>
                          <a:pt x="5" y="35"/>
                        </a:lnTo>
                        <a:lnTo>
                          <a:pt x="2" y="34"/>
                        </a:lnTo>
                        <a:lnTo>
                          <a:pt x="0" y="29"/>
                        </a:lnTo>
                        <a:lnTo>
                          <a:pt x="1" y="24"/>
                        </a:lnTo>
                        <a:lnTo>
                          <a:pt x="4" y="22"/>
                        </a:lnTo>
                        <a:lnTo>
                          <a:pt x="10" y="19"/>
                        </a:lnTo>
                        <a:lnTo>
                          <a:pt x="15" y="15"/>
                        </a:lnTo>
                        <a:lnTo>
                          <a:pt x="21" y="11"/>
                        </a:lnTo>
                        <a:lnTo>
                          <a:pt x="27" y="9"/>
                        </a:lnTo>
                        <a:lnTo>
                          <a:pt x="33" y="9"/>
                        </a:lnTo>
                        <a:lnTo>
                          <a:pt x="59" y="3"/>
                        </a:lnTo>
                        <a:lnTo>
                          <a:pt x="64" y="1"/>
                        </a:lnTo>
                        <a:lnTo>
                          <a:pt x="71" y="0"/>
                        </a:lnTo>
                        <a:lnTo>
                          <a:pt x="77" y="1"/>
                        </a:lnTo>
                        <a:lnTo>
                          <a:pt x="85" y="4"/>
                        </a:lnTo>
                        <a:lnTo>
                          <a:pt x="108" y="19"/>
                        </a:lnTo>
                        <a:lnTo>
                          <a:pt x="119" y="21"/>
                        </a:lnTo>
                        <a:lnTo>
                          <a:pt x="128" y="23"/>
                        </a:lnTo>
                        <a:lnTo>
                          <a:pt x="136" y="29"/>
                        </a:lnTo>
                        <a:lnTo>
                          <a:pt x="140" y="36"/>
                        </a:lnTo>
                        <a:lnTo>
                          <a:pt x="159" y="51"/>
                        </a:lnTo>
                        <a:lnTo>
                          <a:pt x="168" y="58"/>
                        </a:lnTo>
                        <a:lnTo>
                          <a:pt x="179" y="72"/>
                        </a:lnTo>
                        <a:lnTo>
                          <a:pt x="186" y="76"/>
                        </a:lnTo>
                        <a:lnTo>
                          <a:pt x="217" y="77"/>
                        </a:lnTo>
                        <a:lnTo>
                          <a:pt x="197" y="126"/>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75" name="Freeform 55"/>
                  <p:cNvSpPr>
                    <a:spLocks/>
                  </p:cNvSpPr>
                  <p:nvPr/>
                </p:nvSpPr>
                <p:spPr bwMode="auto">
                  <a:xfrm>
                    <a:off x="4445" y="2354"/>
                    <a:ext cx="45" cy="8"/>
                  </a:xfrm>
                  <a:custGeom>
                    <a:avLst/>
                    <a:gdLst>
                      <a:gd name="T0" fmla="*/ 0 w 45"/>
                      <a:gd name="T1" fmla="*/ 0 h 8"/>
                      <a:gd name="T2" fmla="*/ 1 w 45"/>
                      <a:gd name="T3" fmla="*/ 2 h 8"/>
                      <a:gd name="T4" fmla="*/ 9 w 45"/>
                      <a:gd name="T5" fmla="*/ 2 h 8"/>
                      <a:gd name="T6" fmla="*/ 12 w 45"/>
                      <a:gd name="T7" fmla="*/ 3 h 8"/>
                      <a:gd name="T8" fmla="*/ 19 w 45"/>
                      <a:gd name="T9" fmla="*/ 5 h 8"/>
                      <a:gd name="T10" fmla="*/ 27 w 45"/>
                      <a:gd name="T11" fmla="*/ 6 h 8"/>
                      <a:gd name="T12" fmla="*/ 36 w 45"/>
                      <a:gd name="T13" fmla="*/ 6 h 8"/>
                      <a:gd name="T14" fmla="*/ 44 w 45"/>
                      <a:gd name="T15" fmla="*/ 7 h 8"/>
                      <a:gd name="T16" fmla="*/ 38 w 45"/>
                      <a:gd name="T17" fmla="*/ 5 h 8"/>
                      <a:gd name="T18" fmla="*/ 30 w 45"/>
                      <a:gd name="T19" fmla="*/ 5 h 8"/>
                      <a:gd name="T20" fmla="*/ 25 w 45"/>
                      <a:gd name="T21" fmla="*/ 5 h 8"/>
                      <a:gd name="T22" fmla="*/ 19 w 45"/>
                      <a:gd name="T23" fmla="*/ 3 h 8"/>
                      <a:gd name="T24" fmla="*/ 13 w 45"/>
                      <a:gd name="T25" fmla="*/ 1 h 8"/>
                      <a:gd name="T26" fmla="*/ 10 w 45"/>
                      <a:gd name="T27" fmla="*/ 0 h 8"/>
                      <a:gd name="T28" fmla="*/ 0 w 45"/>
                      <a:gd name="T29" fmla="*/ 0 h 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5" h="8">
                        <a:moveTo>
                          <a:pt x="0" y="0"/>
                        </a:moveTo>
                        <a:lnTo>
                          <a:pt x="1" y="2"/>
                        </a:lnTo>
                        <a:lnTo>
                          <a:pt x="9" y="2"/>
                        </a:lnTo>
                        <a:lnTo>
                          <a:pt x="12" y="3"/>
                        </a:lnTo>
                        <a:lnTo>
                          <a:pt x="19" y="5"/>
                        </a:lnTo>
                        <a:lnTo>
                          <a:pt x="27" y="6"/>
                        </a:lnTo>
                        <a:lnTo>
                          <a:pt x="36" y="6"/>
                        </a:lnTo>
                        <a:lnTo>
                          <a:pt x="44" y="7"/>
                        </a:lnTo>
                        <a:lnTo>
                          <a:pt x="38" y="5"/>
                        </a:lnTo>
                        <a:lnTo>
                          <a:pt x="30" y="5"/>
                        </a:lnTo>
                        <a:lnTo>
                          <a:pt x="25" y="5"/>
                        </a:lnTo>
                        <a:lnTo>
                          <a:pt x="19" y="3"/>
                        </a:lnTo>
                        <a:lnTo>
                          <a:pt x="13" y="1"/>
                        </a:lnTo>
                        <a:lnTo>
                          <a:pt x="10" y="0"/>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76" name="Freeform 56"/>
                  <p:cNvSpPr>
                    <a:spLocks/>
                  </p:cNvSpPr>
                  <p:nvPr/>
                </p:nvSpPr>
                <p:spPr bwMode="auto">
                  <a:xfrm>
                    <a:off x="4423" y="2367"/>
                    <a:ext cx="3" cy="1"/>
                  </a:xfrm>
                  <a:custGeom>
                    <a:avLst/>
                    <a:gdLst>
                      <a:gd name="T0" fmla="*/ 2 w 3"/>
                      <a:gd name="T1" fmla="*/ 0 h 1"/>
                      <a:gd name="T2" fmla="*/ 1 w 3"/>
                      <a:gd name="T3" fmla="*/ 0 h 1"/>
                      <a:gd name="T4" fmla="*/ 1 w 3"/>
                      <a:gd name="T5" fmla="*/ 0 h 1"/>
                      <a:gd name="T6" fmla="*/ 2 w 3"/>
                      <a:gd name="T7" fmla="*/ 0 h 1"/>
                      <a:gd name="T8" fmla="*/ 0 w 3"/>
                      <a:gd name="T9" fmla="*/ 0 h 1"/>
                      <a:gd name="T10" fmla="*/ 0 w 3"/>
                      <a:gd name="T11" fmla="*/ 0 h 1"/>
                      <a:gd name="T12" fmla="*/ 2 w 3"/>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1">
                        <a:moveTo>
                          <a:pt x="2" y="0"/>
                        </a:moveTo>
                        <a:lnTo>
                          <a:pt x="1" y="0"/>
                        </a:lnTo>
                        <a:lnTo>
                          <a:pt x="2" y="0"/>
                        </a:lnTo>
                        <a:lnTo>
                          <a:pt x="0" y="0"/>
                        </a:lnTo>
                        <a:lnTo>
                          <a:pt x="2"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77" name="Freeform 57"/>
                  <p:cNvSpPr>
                    <a:spLocks/>
                  </p:cNvSpPr>
                  <p:nvPr/>
                </p:nvSpPr>
                <p:spPr bwMode="auto">
                  <a:xfrm>
                    <a:off x="4371" y="2318"/>
                    <a:ext cx="23" cy="8"/>
                  </a:xfrm>
                  <a:custGeom>
                    <a:avLst/>
                    <a:gdLst>
                      <a:gd name="T0" fmla="*/ 0 w 23"/>
                      <a:gd name="T1" fmla="*/ 7 h 8"/>
                      <a:gd name="T2" fmla="*/ 2 w 23"/>
                      <a:gd name="T3" fmla="*/ 7 h 8"/>
                      <a:gd name="T4" fmla="*/ 5 w 23"/>
                      <a:gd name="T5" fmla="*/ 5 h 8"/>
                      <a:gd name="T6" fmla="*/ 10 w 23"/>
                      <a:gd name="T7" fmla="*/ 4 h 8"/>
                      <a:gd name="T8" fmla="*/ 12 w 23"/>
                      <a:gd name="T9" fmla="*/ 2 h 8"/>
                      <a:gd name="T10" fmla="*/ 14 w 23"/>
                      <a:gd name="T11" fmla="*/ 1 h 8"/>
                      <a:gd name="T12" fmla="*/ 18 w 23"/>
                      <a:gd name="T13" fmla="*/ 0 h 8"/>
                      <a:gd name="T14" fmla="*/ 22 w 23"/>
                      <a:gd name="T15" fmla="*/ 0 h 8"/>
                      <a:gd name="T16" fmla="*/ 18 w 23"/>
                      <a:gd name="T17" fmla="*/ 0 h 8"/>
                      <a:gd name="T18" fmla="*/ 12 w 23"/>
                      <a:gd name="T19" fmla="*/ 0 h 8"/>
                      <a:gd name="T20" fmla="*/ 10 w 23"/>
                      <a:gd name="T21" fmla="*/ 1 h 8"/>
                      <a:gd name="T22" fmla="*/ 7 w 23"/>
                      <a:gd name="T23" fmla="*/ 3 h 8"/>
                      <a:gd name="T24" fmla="*/ 0 w 23"/>
                      <a:gd name="T25" fmla="*/ 7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 h="8">
                        <a:moveTo>
                          <a:pt x="0" y="7"/>
                        </a:moveTo>
                        <a:lnTo>
                          <a:pt x="2" y="7"/>
                        </a:lnTo>
                        <a:lnTo>
                          <a:pt x="5" y="5"/>
                        </a:lnTo>
                        <a:lnTo>
                          <a:pt x="10" y="4"/>
                        </a:lnTo>
                        <a:lnTo>
                          <a:pt x="12" y="2"/>
                        </a:lnTo>
                        <a:lnTo>
                          <a:pt x="14" y="1"/>
                        </a:lnTo>
                        <a:lnTo>
                          <a:pt x="18" y="0"/>
                        </a:lnTo>
                        <a:lnTo>
                          <a:pt x="22" y="0"/>
                        </a:lnTo>
                        <a:lnTo>
                          <a:pt x="18" y="0"/>
                        </a:lnTo>
                        <a:lnTo>
                          <a:pt x="12" y="0"/>
                        </a:lnTo>
                        <a:lnTo>
                          <a:pt x="10" y="1"/>
                        </a:lnTo>
                        <a:lnTo>
                          <a:pt x="7" y="3"/>
                        </a:lnTo>
                        <a:lnTo>
                          <a:pt x="0" y="7"/>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78" name="Freeform 58"/>
                  <p:cNvSpPr>
                    <a:spLocks/>
                  </p:cNvSpPr>
                  <p:nvPr/>
                </p:nvSpPr>
                <p:spPr bwMode="auto">
                  <a:xfrm>
                    <a:off x="4415" y="2311"/>
                    <a:ext cx="41" cy="7"/>
                  </a:xfrm>
                  <a:custGeom>
                    <a:avLst/>
                    <a:gdLst>
                      <a:gd name="T0" fmla="*/ 0 w 41"/>
                      <a:gd name="T1" fmla="*/ 1 h 7"/>
                      <a:gd name="T2" fmla="*/ 8 w 41"/>
                      <a:gd name="T3" fmla="*/ 1 h 7"/>
                      <a:gd name="T4" fmla="*/ 13 w 41"/>
                      <a:gd name="T5" fmla="*/ 0 h 7"/>
                      <a:gd name="T6" fmla="*/ 16 w 41"/>
                      <a:gd name="T7" fmla="*/ 0 h 7"/>
                      <a:gd name="T8" fmla="*/ 21 w 41"/>
                      <a:gd name="T9" fmla="*/ 0 h 7"/>
                      <a:gd name="T10" fmla="*/ 23 w 41"/>
                      <a:gd name="T11" fmla="*/ 2 h 7"/>
                      <a:gd name="T12" fmla="*/ 27 w 41"/>
                      <a:gd name="T13" fmla="*/ 3 h 7"/>
                      <a:gd name="T14" fmla="*/ 35 w 41"/>
                      <a:gd name="T15" fmla="*/ 5 h 7"/>
                      <a:gd name="T16" fmla="*/ 40 w 41"/>
                      <a:gd name="T17" fmla="*/ 5 h 7"/>
                      <a:gd name="T18" fmla="*/ 34 w 41"/>
                      <a:gd name="T19" fmla="*/ 6 h 7"/>
                      <a:gd name="T20" fmla="*/ 31 w 41"/>
                      <a:gd name="T21" fmla="*/ 6 h 7"/>
                      <a:gd name="T22" fmla="*/ 23 w 41"/>
                      <a:gd name="T23" fmla="*/ 3 h 7"/>
                      <a:gd name="T24" fmla="*/ 19 w 41"/>
                      <a:gd name="T25" fmla="*/ 1 h 7"/>
                      <a:gd name="T26" fmla="*/ 13 w 41"/>
                      <a:gd name="T27" fmla="*/ 1 h 7"/>
                      <a:gd name="T28" fmla="*/ 8 w 41"/>
                      <a:gd name="T29" fmla="*/ 1 h 7"/>
                      <a:gd name="T30" fmla="*/ 0 w 41"/>
                      <a:gd name="T31" fmla="*/ 1 h 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1" h="7">
                        <a:moveTo>
                          <a:pt x="0" y="1"/>
                        </a:moveTo>
                        <a:lnTo>
                          <a:pt x="8" y="1"/>
                        </a:lnTo>
                        <a:lnTo>
                          <a:pt x="13" y="0"/>
                        </a:lnTo>
                        <a:lnTo>
                          <a:pt x="16" y="0"/>
                        </a:lnTo>
                        <a:lnTo>
                          <a:pt x="21" y="0"/>
                        </a:lnTo>
                        <a:lnTo>
                          <a:pt x="23" y="2"/>
                        </a:lnTo>
                        <a:lnTo>
                          <a:pt x="27" y="3"/>
                        </a:lnTo>
                        <a:lnTo>
                          <a:pt x="35" y="5"/>
                        </a:lnTo>
                        <a:lnTo>
                          <a:pt x="40" y="5"/>
                        </a:lnTo>
                        <a:lnTo>
                          <a:pt x="34" y="6"/>
                        </a:lnTo>
                        <a:lnTo>
                          <a:pt x="31" y="6"/>
                        </a:lnTo>
                        <a:lnTo>
                          <a:pt x="23" y="3"/>
                        </a:lnTo>
                        <a:lnTo>
                          <a:pt x="19" y="1"/>
                        </a:lnTo>
                        <a:lnTo>
                          <a:pt x="13" y="1"/>
                        </a:lnTo>
                        <a:lnTo>
                          <a:pt x="8" y="1"/>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79" name="Freeform 59"/>
                  <p:cNvSpPr>
                    <a:spLocks/>
                  </p:cNvSpPr>
                  <p:nvPr/>
                </p:nvSpPr>
                <p:spPr bwMode="auto">
                  <a:xfrm>
                    <a:off x="4379" y="2327"/>
                    <a:ext cx="2" cy="3"/>
                  </a:xfrm>
                  <a:custGeom>
                    <a:avLst/>
                    <a:gdLst>
                      <a:gd name="T0" fmla="*/ 1 w 2"/>
                      <a:gd name="T1" fmla="*/ 0 h 3"/>
                      <a:gd name="T2" fmla="*/ 1 w 2"/>
                      <a:gd name="T3" fmla="*/ 1 h 3"/>
                      <a:gd name="T4" fmla="*/ 1 w 2"/>
                      <a:gd name="T5" fmla="*/ 2 h 3"/>
                      <a:gd name="T6" fmla="*/ 0 w 2"/>
                      <a:gd name="T7" fmla="*/ 2 h 3"/>
                      <a:gd name="T8" fmla="*/ 1 w 2"/>
                      <a:gd name="T9" fmla="*/ 1 h 3"/>
                      <a:gd name="T10" fmla="*/ 1 w 2"/>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1" y="0"/>
                        </a:moveTo>
                        <a:lnTo>
                          <a:pt x="1" y="1"/>
                        </a:lnTo>
                        <a:lnTo>
                          <a:pt x="1" y="2"/>
                        </a:lnTo>
                        <a:lnTo>
                          <a:pt x="0" y="2"/>
                        </a:lnTo>
                        <a:lnTo>
                          <a:pt x="1" y="1"/>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80" name="Freeform 60"/>
                  <p:cNvSpPr>
                    <a:spLocks/>
                  </p:cNvSpPr>
                  <p:nvPr/>
                </p:nvSpPr>
                <p:spPr bwMode="auto">
                  <a:xfrm>
                    <a:off x="4368" y="2318"/>
                    <a:ext cx="2" cy="2"/>
                  </a:xfrm>
                  <a:custGeom>
                    <a:avLst/>
                    <a:gdLst>
                      <a:gd name="T0" fmla="*/ 1 w 2"/>
                      <a:gd name="T1" fmla="*/ 1 h 2"/>
                      <a:gd name="T2" fmla="*/ 1 w 2"/>
                      <a:gd name="T3" fmla="*/ 0 h 2"/>
                      <a:gd name="T4" fmla="*/ 1 w 2"/>
                      <a:gd name="T5" fmla="*/ 0 h 2"/>
                      <a:gd name="T6" fmla="*/ 0 w 2"/>
                      <a:gd name="T7" fmla="*/ 1 h 2"/>
                      <a:gd name="T8" fmla="*/ 0 w 2"/>
                      <a:gd name="T9" fmla="*/ 1 h 2"/>
                      <a:gd name="T10" fmla="*/ 1 w 2"/>
                      <a:gd name="T11" fmla="*/ 1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1" y="1"/>
                        </a:moveTo>
                        <a:lnTo>
                          <a:pt x="1" y="0"/>
                        </a:lnTo>
                        <a:lnTo>
                          <a:pt x="0" y="1"/>
                        </a:lnTo>
                        <a:lnTo>
                          <a:pt x="1"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81" name="Freeform 61"/>
                  <p:cNvSpPr>
                    <a:spLocks/>
                  </p:cNvSpPr>
                  <p:nvPr/>
                </p:nvSpPr>
                <p:spPr bwMode="auto">
                  <a:xfrm>
                    <a:off x="4488" y="2331"/>
                    <a:ext cx="4" cy="7"/>
                  </a:xfrm>
                  <a:custGeom>
                    <a:avLst/>
                    <a:gdLst>
                      <a:gd name="T0" fmla="*/ 0 w 4"/>
                      <a:gd name="T1" fmla="*/ 0 h 7"/>
                      <a:gd name="T2" fmla="*/ 1 w 4"/>
                      <a:gd name="T3" fmla="*/ 3 h 7"/>
                      <a:gd name="T4" fmla="*/ 2 w 4"/>
                      <a:gd name="T5" fmla="*/ 6 h 7"/>
                      <a:gd name="T6" fmla="*/ 3 w 4"/>
                      <a:gd name="T7" fmla="*/ 6 h 7"/>
                      <a:gd name="T8" fmla="*/ 0 w 4"/>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7">
                        <a:moveTo>
                          <a:pt x="0" y="0"/>
                        </a:moveTo>
                        <a:lnTo>
                          <a:pt x="1" y="3"/>
                        </a:lnTo>
                        <a:lnTo>
                          <a:pt x="2" y="6"/>
                        </a:lnTo>
                        <a:lnTo>
                          <a:pt x="3" y="6"/>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82" name="Freeform 62"/>
                  <p:cNvSpPr>
                    <a:spLocks/>
                  </p:cNvSpPr>
                  <p:nvPr/>
                </p:nvSpPr>
                <p:spPr bwMode="auto">
                  <a:xfrm>
                    <a:off x="4526" y="2392"/>
                    <a:ext cx="7" cy="6"/>
                  </a:xfrm>
                  <a:custGeom>
                    <a:avLst/>
                    <a:gdLst>
                      <a:gd name="T0" fmla="*/ 6 w 7"/>
                      <a:gd name="T1" fmla="*/ 0 h 6"/>
                      <a:gd name="T2" fmla="*/ 2 w 7"/>
                      <a:gd name="T3" fmla="*/ 2 h 6"/>
                      <a:gd name="T4" fmla="*/ 0 w 7"/>
                      <a:gd name="T5" fmla="*/ 5 h 6"/>
                      <a:gd name="T6" fmla="*/ 6 w 7"/>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6">
                        <a:moveTo>
                          <a:pt x="6" y="0"/>
                        </a:moveTo>
                        <a:lnTo>
                          <a:pt x="2" y="2"/>
                        </a:lnTo>
                        <a:lnTo>
                          <a:pt x="0" y="5"/>
                        </a:lnTo>
                        <a:lnTo>
                          <a:pt x="6"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nvGrpSpPr>
                <p:cNvPr id="21571" name="Group 66"/>
                <p:cNvGrpSpPr>
                  <a:grpSpLocks/>
                </p:cNvGrpSpPr>
                <p:nvPr/>
              </p:nvGrpSpPr>
              <p:grpSpPr bwMode="auto">
                <a:xfrm>
                  <a:off x="4547" y="2367"/>
                  <a:ext cx="64" cy="90"/>
                  <a:chOff x="4547" y="2367"/>
                  <a:chExt cx="64" cy="90"/>
                </a:xfrm>
              </p:grpSpPr>
              <p:sp>
                <p:nvSpPr>
                  <p:cNvPr id="21572" name="Freeform 64"/>
                  <p:cNvSpPr>
                    <a:spLocks/>
                  </p:cNvSpPr>
                  <p:nvPr/>
                </p:nvSpPr>
                <p:spPr bwMode="auto">
                  <a:xfrm>
                    <a:off x="4547" y="2367"/>
                    <a:ext cx="64" cy="90"/>
                  </a:xfrm>
                  <a:custGeom>
                    <a:avLst/>
                    <a:gdLst>
                      <a:gd name="T0" fmla="*/ 22 w 64"/>
                      <a:gd name="T1" fmla="*/ 6 h 90"/>
                      <a:gd name="T2" fmla="*/ 12 w 64"/>
                      <a:gd name="T3" fmla="*/ 19 h 90"/>
                      <a:gd name="T4" fmla="*/ 7 w 64"/>
                      <a:gd name="T5" fmla="*/ 29 h 90"/>
                      <a:gd name="T6" fmla="*/ 3 w 64"/>
                      <a:gd name="T7" fmla="*/ 46 h 90"/>
                      <a:gd name="T8" fmla="*/ 3 w 64"/>
                      <a:gd name="T9" fmla="*/ 56 h 90"/>
                      <a:gd name="T10" fmla="*/ 0 w 64"/>
                      <a:gd name="T11" fmla="*/ 70 h 90"/>
                      <a:gd name="T12" fmla="*/ 51 w 64"/>
                      <a:gd name="T13" fmla="*/ 89 h 90"/>
                      <a:gd name="T14" fmla="*/ 63 w 64"/>
                      <a:gd name="T15" fmla="*/ 0 h 90"/>
                      <a:gd name="T16" fmla="*/ 42 w 64"/>
                      <a:gd name="T17" fmla="*/ 6 h 90"/>
                      <a:gd name="T18" fmla="*/ 22 w 64"/>
                      <a:gd name="T19" fmla="*/ 6 h 9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4" h="90">
                        <a:moveTo>
                          <a:pt x="22" y="6"/>
                        </a:moveTo>
                        <a:lnTo>
                          <a:pt x="12" y="19"/>
                        </a:lnTo>
                        <a:lnTo>
                          <a:pt x="7" y="29"/>
                        </a:lnTo>
                        <a:lnTo>
                          <a:pt x="3" y="46"/>
                        </a:lnTo>
                        <a:lnTo>
                          <a:pt x="3" y="56"/>
                        </a:lnTo>
                        <a:lnTo>
                          <a:pt x="0" y="70"/>
                        </a:lnTo>
                        <a:lnTo>
                          <a:pt x="51" y="89"/>
                        </a:lnTo>
                        <a:lnTo>
                          <a:pt x="63" y="0"/>
                        </a:lnTo>
                        <a:lnTo>
                          <a:pt x="42" y="6"/>
                        </a:lnTo>
                        <a:lnTo>
                          <a:pt x="22" y="6"/>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73" name="Freeform 65"/>
                  <p:cNvSpPr>
                    <a:spLocks/>
                  </p:cNvSpPr>
                  <p:nvPr/>
                </p:nvSpPr>
                <p:spPr bwMode="auto">
                  <a:xfrm>
                    <a:off x="4553" y="2375"/>
                    <a:ext cx="44" cy="66"/>
                  </a:xfrm>
                  <a:custGeom>
                    <a:avLst/>
                    <a:gdLst>
                      <a:gd name="T0" fmla="*/ 17 w 44"/>
                      <a:gd name="T1" fmla="*/ 2 h 66"/>
                      <a:gd name="T2" fmla="*/ 9 w 44"/>
                      <a:gd name="T3" fmla="*/ 12 h 66"/>
                      <a:gd name="T4" fmla="*/ 3 w 44"/>
                      <a:gd name="T5" fmla="*/ 28 h 66"/>
                      <a:gd name="T6" fmla="*/ 2 w 44"/>
                      <a:gd name="T7" fmla="*/ 38 h 66"/>
                      <a:gd name="T8" fmla="*/ 0 w 44"/>
                      <a:gd name="T9" fmla="*/ 51 h 66"/>
                      <a:gd name="T10" fmla="*/ 35 w 44"/>
                      <a:gd name="T11" fmla="*/ 65 h 66"/>
                      <a:gd name="T12" fmla="*/ 43 w 44"/>
                      <a:gd name="T13" fmla="*/ 0 h 66"/>
                      <a:gd name="T14" fmla="*/ 30 w 44"/>
                      <a:gd name="T15" fmla="*/ 3 h 66"/>
                      <a:gd name="T16" fmla="*/ 17 w 44"/>
                      <a:gd name="T17" fmla="*/ 2 h 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4" h="66">
                        <a:moveTo>
                          <a:pt x="17" y="2"/>
                        </a:moveTo>
                        <a:lnTo>
                          <a:pt x="9" y="12"/>
                        </a:lnTo>
                        <a:lnTo>
                          <a:pt x="3" y="28"/>
                        </a:lnTo>
                        <a:lnTo>
                          <a:pt x="2" y="38"/>
                        </a:lnTo>
                        <a:lnTo>
                          <a:pt x="0" y="51"/>
                        </a:lnTo>
                        <a:lnTo>
                          <a:pt x="35" y="65"/>
                        </a:lnTo>
                        <a:lnTo>
                          <a:pt x="43" y="0"/>
                        </a:lnTo>
                        <a:lnTo>
                          <a:pt x="30" y="3"/>
                        </a:lnTo>
                        <a:lnTo>
                          <a:pt x="17" y="2"/>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sp>
            <p:nvSpPr>
              <p:cNvPr id="21533" name="Freeform 68"/>
              <p:cNvSpPr>
                <a:spLocks/>
              </p:cNvSpPr>
              <p:nvPr/>
            </p:nvSpPr>
            <p:spPr bwMode="auto">
              <a:xfrm>
                <a:off x="4603" y="1880"/>
                <a:ext cx="215" cy="270"/>
              </a:xfrm>
              <a:custGeom>
                <a:avLst/>
                <a:gdLst>
                  <a:gd name="T0" fmla="*/ 70 w 215"/>
                  <a:gd name="T1" fmla="*/ 8 h 270"/>
                  <a:gd name="T2" fmla="*/ 52 w 215"/>
                  <a:gd name="T3" fmla="*/ 24 h 270"/>
                  <a:gd name="T4" fmla="*/ 41 w 215"/>
                  <a:gd name="T5" fmla="*/ 44 h 270"/>
                  <a:gd name="T6" fmla="*/ 32 w 215"/>
                  <a:gd name="T7" fmla="*/ 64 h 270"/>
                  <a:gd name="T8" fmla="*/ 27 w 215"/>
                  <a:gd name="T9" fmla="*/ 75 h 270"/>
                  <a:gd name="T10" fmla="*/ 27 w 215"/>
                  <a:gd name="T11" fmla="*/ 86 h 270"/>
                  <a:gd name="T12" fmla="*/ 31 w 215"/>
                  <a:gd name="T13" fmla="*/ 100 h 270"/>
                  <a:gd name="T14" fmla="*/ 22 w 215"/>
                  <a:gd name="T15" fmla="*/ 111 h 270"/>
                  <a:gd name="T16" fmla="*/ 7 w 215"/>
                  <a:gd name="T17" fmla="*/ 140 h 270"/>
                  <a:gd name="T18" fmla="*/ 0 w 215"/>
                  <a:gd name="T19" fmla="*/ 156 h 270"/>
                  <a:gd name="T20" fmla="*/ 0 w 215"/>
                  <a:gd name="T21" fmla="*/ 161 h 270"/>
                  <a:gd name="T22" fmla="*/ 2 w 215"/>
                  <a:gd name="T23" fmla="*/ 166 h 270"/>
                  <a:gd name="T24" fmla="*/ 8 w 215"/>
                  <a:gd name="T25" fmla="*/ 168 h 270"/>
                  <a:gd name="T26" fmla="*/ 17 w 215"/>
                  <a:gd name="T27" fmla="*/ 168 h 270"/>
                  <a:gd name="T28" fmla="*/ 23 w 215"/>
                  <a:gd name="T29" fmla="*/ 170 h 270"/>
                  <a:gd name="T30" fmla="*/ 22 w 215"/>
                  <a:gd name="T31" fmla="*/ 182 h 270"/>
                  <a:gd name="T32" fmla="*/ 19 w 215"/>
                  <a:gd name="T33" fmla="*/ 196 h 270"/>
                  <a:gd name="T34" fmla="*/ 25 w 215"/>
                  <a:gd name="T35" fmla="*/ 203 h 270"/>
                  <a:gd name="T36" fmla="*/ 23 w 215"/>
                  <a:gd name="T37" fmla="*/ 213 h 270"/>
                  <a:gd name="T38" fmla="*/ 27 w 215"/>
                  <a:gd name="T39" fmla="*/ 220 h 270"/>
                  <a:gd name="T40" fmla="*/ 32 w 215"/>
                  <a:gd name="T41" fmla="*/ 238 h 270"/>
                  <a:gd name="T42" fmla="*/ 38 w 215"/>
                  <a:gd name="T43" fmla="*/ 243 h 270"/>
                  <a:gd name="T44" fmla="*/ 48 w 215"/>
                  <a:gd name="T45" fmla="*/ 243 h 270"/>
                  <a:gd name="T46" fmla="*/ 63 w 215"/>
                  <a:gd name="T47" fmla="*/ 240 h 270"/>
                  <a:gd name="T48" fmla="*/ 78 w 215"/>
                  <a:gd name="T49" fmla="*/ 238 h 270"/>
                  <a:gd name="T50" fmla="*/ 76 w 215"/>
                  <a:gd name="T51" fmla="*/ 269 h 270"/>
                  <a:gd name="T52" fmla="*/ 190 w 215"/>
                  <a:gd name="T53" fmla="*/ 227 h 270"/>
                  <a:gd name="T54" fmla="*/ 181 w 215"/>
                  <a:gd name="T55" fmla="*/ 202 h 270"/>
                  <a:gd name="T56" fmla="*/ 183 w 215"/>
                  <a:gd name="T57" fmla="*/ 183 h 270"/>
                  <a:gd name="T58" fmla="*/ 214 w 215"/>
                  <a:gd name="T59" fmla="*/ 147 h 270"/>
                  <a:gd name="T60" fmla="*/ 214 w 215"/>
                  <a:gd name="T61" fmla="*/ 51 h 270"/>
                  <a:gd name="T62" fmla="*/ 193 w 215"/>
                  <a:gd name="T63" fmla="*/ 25 h 270"/>
                  <a:gd name="T64" fmla="*/ 167 w 215"/>
                  <a:gd name="T65" fmla="*/ 12 h 270"/>
                  <a:gd name="T66" fmla="*/ 139 w 215"/>
                  <a:gd name="T67" fmla="*/ 0 h 270"/>
                  <a:gd name="T68" fmla="*/ 103 w 215"/>
                  <a:gd name="T69" fmla="*/ 6 h 270"/>
                  <a:gd name="T70" fmla="*/ 70 w 215"/>
                  <a:gd name="T71" fmla="*/ 8 h 27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5" h="270">
                    <a:moveTo>
                      <a:pt x="70" y="8"/>
                    </a:moveTo>
                    <a:lnTo>
                      <a:pt x="52" y="24"/>
                    </a:lnTo>
                    <a:lnTo>
                      <a:pt x="41" y="44"/>
                    </a:lnTo>
                    <a:lnTo>
                      <a:pt x="32" y="64"/>
                    </a:lnTo>
                    <a:lnTo>
                      <a:pt x="27" y="75"/>
                    </a:lnTo>
                    <a:lnTo>
                      <a:pt x="27" y="86"/>
                    </a:lnTo>
                    <a:lnTo>
                      <a:pt x="31" y="100"/>
                    </a:lnTo>
                    <a:lnTo>
                      <a:pt x="22" y="111"/>
                    </a:lnTo>
                    <a:lnTo>
                      <a:pt x="7" y="140"/>
                    </a:lnTo>
                    <a:lnTo>
                      <a:pt x="0" y="156"/>
                    </a:lnTo>
                    <a:lnTo>
                      <a:pt x="0" y="161"/>
                    </a:lnTo>
                    <a:lnTo>
                      <a:pt x="2" y="166"/>
                    </a:lnTo>
                    <a:lnTo>
                      <a:pt x="8" y="168"/>
                    </a:lnTo>
                    <a:lnTo>
                      <a:pt x="17" y="168"/>
                    </a:lnTo>
                    <a:lnTo>
                      <a:pt x="23" y="170"/>
                    </a:lnTo>
                    <a:lnTo>
                      <a:pt x="22" y="182"/>
                    </a:lnTo>
                    <a:lnTo>
                      <a:pt x="19" y="196"/>
                    </a:lnTo>
                    <a:lnTo>
                      <a:pt x="25" y="203"/>
                    </a:lnTo>
                    <a:lnTo>
                      <a:pt x="23" y="213"/>
                    </a:lnTo>
                    <a:lnTo>
                      <a:pt x="27" y="220"/>
                    </a:lnTo>
                    <a:lnTo>
                      <a:pt x="32" y="238"/>
                    </a:lnTo>
                    <a:lnTo>
                      <a:pt x="38" y="243"/>
                    </a:lnTo>
                    <a:lnTo>
                      <a:pt x="48" y="243"/>
                    </a:lnTo>
                    <a:lnTo>
                      <a:pt x="63" y="240"/>
                    </a:lnTo>
                    <a:lnTo>
                      <a:pt x="78" y="238"/>
                    </a:lnTo>
                    <a:lnTo>
                      <a:pt x="76" y="269"/>
                    </a:lnTo>
                    <a:lnTo>
                      <a:pt x="190" y="227"/>
                    </a:lnTo>
                    <a:lnTo>
                      <a:pt x="181" y="202"/>
                    </a:lnTo>
                    <a:lnTo>
                      <a:pt x="183" y="183"/>
                    </a:lnTo>
                    <a:lnTo>
                      <a:pt x="214" y="147"/>
                    </a:lnTo>
                    <a:lnTo>
                      <a:pt x="214" y="51"/>
                    </a:lnTo>
                    <a:lnTo>
                      <a:pt x="193" y="25"/>
                    </a:lnTo>
                    <a:lnTo>
                      <a:pt x="167" y="12"/>
                    </a:lnTo>
                    <a:lnTo>
                      <a:pt x="139" y="0"/>
                    </a:lnTo>
                    <a:lnTo>
                      <a:pt x="103" y="6"/>
                    </a:lnTo>
                    <a:lnTo>
                      <a:pt x="70" y="8"/>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34" name="Freeform 69"/>
              <p:cNvSpPr>
                <a:spLocks/>
              </p:cNvSpPr>
              <p:nvPr/>
            </p:nvSpPr>
            <p:spPr bwMode="auto">
              <a:xfrm>
                <a:off x="4615" y="2037"/>
                <a:ext cx="5" cy="6"/>
              </a:xfrm>
              <a:custGeom>
                <a:avLst/>
                <a:gdLst>
                  <a:gd name="T0" fmla="*/ 0 w 5"/>
                  <a:gd name="T1" fmla="*/ 3 h 6"/>
                  <a:gd name="T2" fmla="*/ 1 w 5"/>
                  <a:gd name="T3" fmla="*/ 0 h 6"/>
                  <a:gd name="T4" fmla="*/ 3 w 5"/>
                  <a:gd name="T5" fmla="*/ 2 h 6"/>
                  <a:gd name="T6" fmla="*/ 4 w 5"/>
                  <a:gd name="T7" fmla="*/ 0 h 6"/>
                  <a:gd name="T8" fmla="*/ 4 w 5"/>
                  <a:gd name="T9" fmla="*/ 3 h 6"/>
                  <a:gd name="T10" fmla="*/ 3 w 5"/>
                  <a:gd name="T11" fmla="*/ 5 h 6"/>
                  <a:gd name="T12" fmla="*/ 0 w 5"/>
                  <a:gd name="T13" fmla="*/ 3 h 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6">
                    <a:moveTo>
                      <a:pt x="0" y="3"/>
                    </a:moveTo>
                    <a:lnTo>
                      <a:pt x="1" y="0"/>
                    </a:lnTo>
                    <a:lnTo>
                      <a:pt x="3" y="2"/>
                    </a:lnTo>
                    <a:lnTo>
                      <a:pt x="4" y="0"/>
                    </a:lnTo>
                    <a:lnTo>
                      <a:pt x="4" y="3"/>
                    </a:lnTo>
                    <a:lnTo>
                      <a:pt x="3" y="5"/>
                    </a:lnTo>
                    <a:lnTo>
                      <a:pt x="0" y="3"/>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35" name="Freeform 70"/>
              <p:cNvSpPr>
                <a:spLocks/>
              </p:cNvSpPr>
              <p:nvPr/>
            </p:nvSpPr>
            <p:spPr bwMode="auto">
              <a:xfrm>
                <a:off x="4623" y="2032"/>
                <a:ext cx="4" cy="3"/>
              </a:xfrm>
              <a:custGeom>
                <a:avLst/>
                <a:gdLst>
                  <a:gd name="T0" fmla="*/ 3 w 4"/>
                  <a:gd name="T1" fmla="*/ 0 h 3"/>
                  <a:gd name="T2" fmla="*/ 1 w 4"/>
                  <a:gd name="T3" fmla="*/ 0 h 3"/>
                  <a:gd name="T4" fmla="*/ 1 w 4"/>
                  <a:gd name="T5" fmla="*/ 1 h 3"/>
                  <a:gd name="T6" fmla="*/ 1 w 4"/>
                  <a:gd name="T7" fmla="*/ 2 h 3"/>
                  <a:gd name="T8" fmla="*/ 0 w 4"/>
                  <a:gd name="T9" fmla="*/ 1 h 3"/>
                  <a:gd name="T10" fmla="*/ 0 w 4"/>
                  <a:gd name="T11" fmla="*/ 0 h 3"/>
                  <a:gd name="T12" fmla="*/ 3 w 4"/>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3">
                    <a:moveTo>
                      <a:pt x="3" y="0"/>
                    </a:moveTo>
                    <a:lnTo>
                      <a:pt x="1" y="0"/>
                    </a:lnTo>
                    <a:lnTo>
                      <a:pt x="1" y="1"/>
                    </a:lnTo>
                    <a:lnTo>
                      <a:pt x="1" y="2"/>
                    </a:lnTo>
                    <a:lnTo>
                      <a:pt x="0" y="1"/>
                    </a:lnTo>
                    <a:lnTo>
                      <a:pt x="0" y="0"/>
                    </a:lnTo>
                    <a:lnTo>
                      <a:pt x="3"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36" name="Freeform 71"/>
              <p:cNvSpPr>
                <a:spLocks/>
              </p:cNvSpPr>
              <p:nvPr/>
            </p:nvSpPr>
            <p:spPr bwMode="auto">
              <a:xfrm>
                <a:off x="4632" y="1999"/>
                <a:ext cx="3" cy="13"/>
              </a:xfrm>
              <a:custGeom>
                <a:avLst/>
                <a:gdLst>
                  <a:gd name="T0" fmla="*/ 0 w 3"/>
                  <a:gd name="T1" fmla="*/ 0 h 13"/>
                  <a:gd name="T2" fmla="*/ 1 w 3"/>
                  <a:gd name="T3" fmla="*/ 7 h 13"/>
                  <a:gd name="T4" fmla="*/ 2 w 3"/>
                  <a:gd name="T5" fmla="*/ 12 h 13"/>
                  <a:gd name="T6" fmla="*/ 1 w 3"/>
                  <a:gd name="T7" fmla="*/ 8 h 13"/>
                  <a:gd name="T8" fmla="*/ 0 w 3"/>
                  <a:gd name="T9" fmla="*/ 0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13">
                    <a:moveTo>
                      <a:pt x="0" y="0"/>
                    </a:moveTo>
                    <a:lnTo>
                      <a:pt x="1" y="7"/>
                    </a:lnTo>
                    <a:lnTo>
                      <a:pt x="2" y="12"/>
                    </a:lnTo>
                    <a:lnTo>
                      <a:pt x="1" y="8"/>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37" name="Freeform 72"/>
              <p:cNvSpPr>
                <a:spLocks/>
              </p:cNvSpPr>
              <p:nvPr/>
            </p:nvSpPr>
            <p:spPr bwMode="auto">
              <a:xfrm>
                <a:off x="4639" y="1979"/>
                <a:ext cx="16" cy="10"/>
              </a:xfrm>
              <a:custGeom>
                <a:avLst/>
                <a:gdLst>
                  <a:gd name="T0" fmla="*/ 0 w 16"/>
                  <a:gd name="T1" fmla="*/ 0 h 10"/>
                  <a:gd name="T2" fmla="*/ 3 w 16"/>
                  <a:gd name="T3" fmla="*/ 5 h 10"/>
                  <a:gd name="T4" fmla="*/ 3 w 16"/>
                  <a:gd name="T5" fmla="*/ 6 h 10"/>
                  <a:gd name="T6" fmla="*/ 3 w 16"/>
                  <a:gd name="T7" fmla="*/ 7 h 10"/>
                  <a:gd name="T8" fmla="*/ 1 w 16"/>
                  <a:gd name="T9" fmla="*/ 9 h 10"/>
                  <a:gd name="T10" fmla="*/ 3 w 16"/>
                  <a:gd name="T11" fmla="*/ 6 h 10"/>
                  <a:gd name="T12" fmla="*/ 7 w 16"/>
                  <a:gd name="T13" fmla="*/ 6 h 10"/>
                  <a:gd name="T14" fmla="*/ 10 w 16"/>
                  <a:gd name="T15" fmla="*/ 5 h 10"/>
                  <a:gd name="T16" fmla="*/ 15 w 16"/>
                  <a:gd name="T17" fmla="*/ 5 h 10"/>
                  <a:gd name="T18" fmla="*/ 10 w 16"/>
                  <a:gd name="T19" fmla="*/ 2 h 10"/>
                  <a:gd name="T20" fmla="*/ 0 w 16"/>
                  <a:gd name="T21" fmla="*/ 0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 h="10">
                    <a:moveTo>
                      <a:pt x="0" y="0"/>
                    </a:moveTo>
                    <a:lnTo>
                      <a:pt x="3" y="5"/>
                    </a:lnTo>
                    <a:lnTo>
                      <a:pt x="3" y="6"/>
                    </a:lnTo>
                    <a:lnTo>
                      <a:pt x="3" y="7"/>
                    </a:lnTo>
                    <a:lnTo>
                      <a:pt x="1" y="9"/>
                    </a:lnTo>
                    <a:lnTo>
                      <a:pt x="3" y="6"/>
                    </a:lnTo>
                    <a:lnTo>
                      <a:pt x="7" y="6"/>
                    </a:lnTo>
                    <a:lnTo>
                      <a:pt x="10" y="5"/>
                    </a:lnTo>
                    <a:lnTo>
                      <a:pt x="15" y="5"/>
                    </a:lnTo>
                    <a:lnTo>
                      <a:pt x="10" y="2"/>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38" name="Freeform 73"/>
              <p:cNvSpPr>
                <a:spLocks/>
              </p:cNvSpPr>
              <p:nvPr/>
            </p:nvSpPr>
            <p:spPr bwMode="auto">
              <a:xfrm>
                <a:off x="4633" y="1954"/>
                <a:ext cx="32" cy="9"/>
              </a:xfrm>
              <a:custGeom>
                <a:avLst/>
                <a:gdLst>
                  <a:gd name="T0" fmla="*/ 0 w 32"/>
                  <a:gd name="T1" fmla="*/ 4 h 9"/>
                  <a:gd name="T2" fmla="*/ 2 w 32"/>
                  <a:gd name="T3" fmla="*/ 7 h 9"/>
                  <a:gd name="T4" fmla="*/ 5 w 32"/>
                  <a:gd name="T5" fmla="*/ 8 h 9"/>
                  <a:gd name="T6" fmla="*/ 10 w 32"/>
                  <a:gd name="T7" fmla="*/ 6 h 9"/>
                  <a:gd name="T8" fmla="*/ 16 w 32"/>
                  <a:gd name="T9" fmla="*/ 4 h 9"/>
                  <a:gd name="T10" fmla="*/ 26 w 32"/>
                  <a:gd name="T11" fmla="*/ 4 h 9"/>
                  <a:gd name="T12" fmla="*/ 31 w 32"/>
                  <a:gd name="T13" fmla="*/ 4 h 9"/>
                  <a:gd name="T14" fmla="*/ 23 w 32"/>
                  <a:gd name="T15" fmla="*/ 2 h 9"/>
                  <a:gd name="T16" fmla="*/ 17 w 32"/>
                  <a:gd name="T17" fmla="*/ 1 h 9"/>
                  <a:gd name="T18" fmla="*/ 18 w 32"/>
                  <a:gd name="T19" fmla="*/ 0 h 9"/>
                  <a:gd name="T20" fmla="*/ 14 w 32"/>
                  <a:gd name="T21" fmla="*/ 2 h 9"/>
                  <a:gd name="T22" fmla="*/ 14 w 32"/>
                  <a:gd name="T23" fmla="*/ 1 h 9"/>
                  <a:gd name="T24" fmla="*/ 9 w 32"/>
                  <a:gd name="T25" fmla="*/ 2 h 9"/>
                  <a:gd name="T26" fmla="*/ 6 w 32"/>
                  <a:gd name="T27" fmla="*/ 2 h 9"/>
                  <a:gd name="T28" fmla="*/ 0 w 32"/>
                  <a:gd name="T29" fmla="*/ 4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2" h="9">
                    <a:moveTo>
                      <a:pt x="0" y="4"/>
                    </a:moveTo>
                    <a:lnTo>
                      <a:pt x="2" y="7"/>
                    </a:lnTo>
                    <a:lnTo>
                      <a:pt x="5" y="8"/>
                    </a:lnTo>
                    <a:lnTo>
                      <a:pt x="10" y="6"/>
                    </a:lnTo>
                    <a:lnTo>
                      <a:pt x="16" y="4"/>
                    </a:lnTo>
                    <a:lnTo>
                      <a:pt x="26" y="4"/>
                    </a:lnTo>
                    <a:lnTo>
                      <a:pt x="31" y="4"/>
                    </a:lnTo>
                    <a:lnTo>
                      <a:pt x="23" y="2"/>
                    </a:lnTo>
                    <a:lnTo>
                      <a:pt x="17" y="1"/>
                    </a:lnTo>
                    <a:lnTo>
                      <a:pt x="18" y="0"/>
                    </a:lnTo>
                    <a:lnTo>
                      <a:pt x="14" y="2"/>
                    </a:lnTo>
                    <a:lnTo>
                      <a:pt x="14" y="1"/>
                    </a:lnTo>
                    <a:lnTo>
                      <a:pt x="9" y="2"/>
                    </a:lnTo>
                    <a:lnTo>
                      <a:pt x="6" y="2"/>
                    </a:lnTo>
                    <a:lnTo>
                      <a:pt x="0" y="4"/>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39" name="Freeform 74"/>
              <p:cNvSpPr>
                <a:spLocks/>
              </p:cNvSpPr>
              <p:nvPr/>
            </p:nvSpPr>
            <p:spPr bwMode="auto">
              <a:xfrm>
                <a:off x="4721" y="1976"/>
                <a:ext cx="15" cy="46"/>
              </a:xfrm>
              <a:custGeom>
                <a:avLst/>
                <a:gdLst>
                  <a:gd name="T0" fmla="*/ 0 w 15"/>
                  <a:gd name="T1" fmla="*/ 8 h 46"/>
                  <a:gd name="T2" fmla="*/ 4 w 15"/>
                  <a:gd name="T3" fmla="*/ 3 h 46"/>
                  <a:gd name="T4" fmla="*/ 10 w 15"/>
                  <a:gd name="T5" fmla="*/ 4 h 46"/>
                  <a:gd name="T6" fmla="*/ 12 w 15"/>
                  <a:gd name="T7" fmla="*/ 12 h 46"/>
                  <a:gd name="T8" fmla="*/ 13 w 15"/>
                  <a:gd name="T9" fmla="*/ 22 h 46"/>
                  <a:gd name="T10" fmla="*/ 12 w 15"/>
                  <a:gd name="T11" fmla="*/ 30 h 46"/>
                  <a:gd name="T12" fmla="*/ 11 w 15"/>
                  <a:gd name="T13" fmla="*/ 37 h 46"/>
                  <a:gd name="T14" fmla="*/ 8 w 15"/>
                  <a:gd name="T15" fmla="*/ 26 h 46"/>
                  <a:gd name="T16" fmla="*/ 6 w 15"/>
                  <a:gd name="T17" fmla="*/ 20 h 46"/>
                  <a:gd name="T18" fmla="*/ 1 w 15"/>
                  <a:gd name="T19" fmla="*/ 17 h 46"/>
                  <a:gd name="T20" fmla="*/ 4 w 15"/>
                  <a:gd name="T21" fmla="*/ 25 h 46"/>
                  <a:gd name="T22" fmla="*/ 8 w 15"/>
                  <a:gd name="T23" fmla="*/ 31 h 46"/>
                  <a:gd name="T24" fmla="*/ 9 w 15"/>
                  <a:gd name="T25" fmla="*/ 38 h 46"/>
                  <a:gd name="T26" fmla="*/ 7 w 15"/>
                  <a:gd name="T27" fmla="*/ 44 h 46"/>
                  <a:gd name="T28" fmla="*/ 5 w 15"/>
                  <a:gd name="T29" fmla="*/ 45 h 46"/>
                  <a:gd name="T30" fmla="*/ 11 w 15"/>
                  <a:gd name="T31" fmla="*/ 42 h 46"/>
                  <a:gd name="T32" fmla="*/ 14 w 15"/>
                  <a:gd name="T33" fmla="*/ 33 h 46"/>
                  <a:gd name="T34" fmla="*/ 14 w 15"/>
                  <a:gd name="T35" fmla="*/ 20 h 46"/>
                  <a:gd name="T36" fmla="*/ 14 w 15"/>
                  <a:gd name="T37" fmla="*/ 9 h 46"/>
                  <a:gd name="T38" fmla="*/ 11 w 15"/>
                  <a:gd name="T39" fmla="*/ 2 h 46"/>
                  <a:gd name="T40" fmla="*/ 6 w 15"/>
                  <a:gd name="T41" fmla="*/ 0 h 46"/>
                  <a:gd name="T42" fmla="*/ 2 w 15"/>
                  <a:gd name="T43" fmla="*/ 1 h 46"/>
                  <a:gd name="T44" fmla="*/ 0 w 15"/>
                  <a:gd name="T45" fmla="*/ 8 h 4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5" h="46">
                    <a:moveTo>
                      <a:pt x="0" y="8"/>
                    </a:moveTo>
                    <a:lnTo>
                      <a:pt x="4" y="3"/>
                    </a:lnTo>
                    <a:lnTo>
                      <a:pt x="10" y="4"/>
                    </a:lnTo>
                    <a:lnTo>
                      <a:pt x="12" y="12"/>
                    </a:lnTo>
                    <a:lnTo>
                      <a:pt x="13" y="22"/>
                    </a:lnTo>
                    <a:lnTo>
                      <a:pt x="12" y="30"/>
                    </a:lnTo>
                    <a:lnTo>
                      <a:pt x="11" y="37"/>
                    </a:lnTo>
                    <a:lnTo>
                      <a:pt x="8" y="26"/>
                    </a:lnTo>
                    <a:lnTo>
                      <a:pt x="6" y="20"/>
                    </a:lnTo>
                    <a:lnTo>
                      <a:pt x="1" y="17"/>
                    </a:lnTo>
                    <a:lnTo>
                      <a:pt x="4" y="25"/>
                    </a:lnTo>
                    <a:lnTo>
                      <a:pt x="8" y="31"/>
                    </a:lnTo>
                    <a:lnTo>
                      <a:pt x="9" y="38"/>
                    </a:lnTo>
                    <a:lnTo>
                      <a:pt x="7" y="44"/>
                    </a:lnTo>
                    <a:lnTo>
                      <a:pt x="5" y="45"/>
                    </a:lnTo>
                    <a:lnTo>
                      <a:pt x="11" y="42"/>
                    </a:lnTo>
                    <a:lnTo>
                      <a:pt x="14" y="33"/>
                    </a:lnTo>
                    <a:lnTo>
                      <a:pt x="14" y="20"/>
                    </a:lnTo>
                    <a:lnTo>
                      <a:pt x="14" y="9"/>
                    </a:lnTo>
                    <a:lnTo>
                      <a:pt x="11" y="2"/>
                    </a:lnTo>
                    <a:lnTo>
                      <a:pt x="6" y="0"/>
                    </a:lnTo>
                    <a:lnTo>
                      <a:pt x="2" y="1"/>
                    </a:lnTo>
                    <a:lnTo>
                      <a:pt x="0" y="8"/>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40" name="Freeform 75"/>
              <p:cNvSpPr>
                <a:spLocks/>
              </p:cNvSpPr>
              <p:nvPr/>
            </p:nvSpPr>
            <p:spPr bwMode="auto">
              <a:xfrm>
                <a:off x="4714" y="1967"/>
                <a:ext cx="30" cy="65"/>
              </a:xfrm>
              <a:custGeom>
                <a:avLst/>
                <a:gdLst>
                  <a:gd name="T0" fmla="*/ 0 w 30"/>
                  <a:gd name="T1" fmla="*/ 16 h 65"/>
                  <a:gd name="T2" fmla="*/ 5 w 30"/>
                  <a:gd name="T3" fmla="*/ 5 h 65"/>
                  <a:gd name="T4" fmla="*/ 13 w 30"/>
                  <a:gd name="T5" fmla="*/ 3 h 65"/>
                  <a:gd name="T6" fmla="*/ 22 w 30"/>
                  <a:gd name="T7" fmla="*/ 4 h 65"/>
                  <a:gd name="T8" fmla="*/ 25 w 30"/>
                  <a:gd name="T9" fmla="*/ 11 h 65"/>
                  <a:gd name="T10" fmla="*/ 27 w 30"/>
                  <a:gd name="T11" fmla="*/ 20 h 65"/>
                  <a:gd name="T12" fmla="*/ 27 w 30"/>
                  <a:gd name="T13" fmla="*/ 28 h 65"/>
                  <a:gd name="T14" fmla="*/ 26 w 30"/>
                  <a:gd name="T15" fmla="*/ 33 h 65"/>
                  <a:gd name="T16" fmla="*/ 26 w 30"/>
                  <a:gd name="T17" fmla="*/ 41 h 65"/>
                  <a:gd name="T18" fmla="*/ 24 w 30"/>
                  <a:gd name="T19" fmla="*/ 50 h 65"/>
                  <a:gd name="T20" fmla="*/ 18 w 30"/>
                  <a:gd name="T21" fmla="*/ 59 h 65"/>
                  <a:gd name="T22" fmla="*/ 14 w 30"/>
                  <a:gd name="T23" fmla="*/ 59 h 65"/>
                  <a:gd name="T24" fmla="*/ 9 w 30"/>
                  <a:gd name="T25" fmla="*/ 59 h 65"/>
                  <a:gd name="T26" fmla="*/ 9 w 30"/>
                  <a:gd name="T27" fmla="*/ 60 h 65"/>
                  <a:gd name="T28" fmla="*/ 13 w 30"/>
                  <a:gd name="T29" fmla="*/ 64 h 65"/>
                  <a:gd name="T30" fmla="*/ 17 w 30"/>
                  <a:gd name="T31" fmla="*/ 63 h 65"/>
                  <a:gd name="T32" fmla="*/ 23 w 30"/>
                  <a:gd name="T33" fmla="*/ 60 h 65"/>
                  <a:gd name="T34" fmla="*/ 27 w 30"/>
                  <a:gd name="T35" fmla="*/ 51 h 65"/>
                  <a:gd name="T36" fmla="*/ 28 w 30"/>
                  <a:gd name="T37" fmla="*/ 36 h 65"/>
                  <a:gd name="T38" fmla="*/ 29 w 30"/>
                  <a:gd name="T39" fmla="*/ 26 h 65"/>
                  <a:gd name="T40" fmla="*/ 29 w 30"/>
                  <a:gd name="T41" fmla="*/ 18 h 65"/>
                  <a:gd name="T42" fmla="*/ 27 w 30"/>
                  <a:gd name="T43" fmla="*/ 10 h 65"/>
                  <a:gd name="T44" fmla="*/ 24 w 30"/>
                  <a:gd name="T45" fmla="*/ 3 h 65"/>
                  <a:gd name="T46" fmla="*/ 16 w 30"/>
                  <a:gd name="T47" fmla="*/ 0 h 65"/>
                  <a:gd name="T48" fmla="*/ 5 w 30"/>
                  <a:gd name="T49" fmla="*/ 2 h 65"/>
                  <a:gd name="T50" fmla="*/ 1 w 30"/>
                  <a:gd name="T51" fmla="*/ 5 h 65"/>
                  <a:gd name="T52" fmla="*/ 0 w 30"/>
                  <a:gd name="T53" fmla="*/ 16 h 6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0" h="65">
                    <a:moveTo>
                      <a:pt x="0" y="16"/>
                    </a:moveTo>
                    <a:lnTo>
                      <a:pt x="5" y="5"/>
                    </a:lnTo>
                    <a:lnTo>
                      <a:pt x="13" y="3"/>
                    </a:lnTo>
                    <a:lnTo>
                      <a:pt x="22" y="4"/>
                    </a:lnTo>
                    <a:lnTo>
                      <a:pt x="25" y="11"/>
                    </a:lnTo>
                    <a:lnTo>
                      <a:pt x="27" y="20"/>
                    </a:lnTo>
                    <a:lnTo>
                      <a:pt x="27" y="28"/>
                    </a:lnTo>
                    <a:lnTo>
                      <a:pt x="26" y="33"/>
                    </a:lnTo>
                    <a:lnTo>
                      <a:pt x="26" y="41"/>
                    </a:lnTo>
                    <a:lnTo>
                      <a:pt x="24" y="50"/>
                    </a:lnTo>
                    <a:lnTo>
                      <a:pt x="18" y="59"/>
                    </a:lnTo>
                    <a:lnTo>
                      <a:pt x="14" y="59"/>
                    </a:lnTo>
                    <a:lnTo>
                      <a:pt x="9" y="59"/>
                    </a:lnTo>
                    <a:lnTo>
                      <a:pt x="9" y="60"/>
                    </a:lnTo>
                    <a:lnTo>
                      <a:pt x="13" y="64"/>
                    </a:lnTo>
                    <a:lnTo>
                      <a:pt x="17" y="63"/>
                    </a:lnTo>
                    <a:lnTo>
                      <a:pt x="23" y="60"/>
                    </a:lnTo>
                    <a:lnTo>
                      <a:pt x="27" y="51"/>
                    </a:lnTo>
                    <a:lnTo>
                      <a:pt x="28" y="36"/>
                    </a:lnTo>
                    <a:lnTo>
                      <a:pt x="29" y="26"/>
                    </a:lnTo>
                    <a:lnTo>
                      <a:pt x="29" y="18"/>
                    </a:lnTo>
                    <a:lnTo>
                      <a:pt x="27" y="10"/>
                    </a:lnTo>
                    <a:lnTo>
                      <a:pt x="24" y="3"/>
                    </a:lnTo>
                    <a:lnTo>
                      <a:pt x="16" y="0"/>
                    </a:lnTo>
                    <a:lnTo>
                      <a:pt x="5" y="2"/>
                    </a:lnTo>
                    <a:lnTo>
                      <a:pt x="1" y="5"/>
                    </a:lnTo>
                    <a:lnTo>
                      <a:pt x="0" y="16"/>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41" name="Freeform 76"/>
              <p:cNvSpPr>
                <a:spLocks/>
              </p:cNvSpPr>
              <p:nvPr/>
            </p:nvSpPr>
            <p:spPr bwMode="auto">
              <a:xfrm>
                <a:off x="4695" y="2044"/>
                <a:ext cx="27" cy="53"/>
              </a:xfrm>
              <a:custGeom>
                <a:avLst/>
                <a:gdLst>
                  <a:gd name="T0" fmla="*/ 26 w 27"/>
                  <a:gd name="T1" fmla="*/ 0 h 53"/>
                  <a:gd name="T2" fmla="*/ 23 w 27"/>
                  <a:gd name="T3" fmla="*/ 11 h 53"/>
                  <a:gd name="T4" fmla="*/ 18 w 27"/>
                  <a:gd name="T5" fmla="*/ 23 h 53"/>
                  <a:gd name="T6" fmla="*/ 11 w 27"/>
                  <a:gd name="T7" fmla="*/ 34 h 53"/>
                  <a:gd name="T8" fmla="*/ 4 w 27"/>
                  <a:gd name="T9" fmla="*/ 48 h 53"/>
                  <a:gd name="T10" fmla="*/ 0 w 27"/>
                  <a:gd name="T11" fmla="*/ 52 h 53"/>
                  <a:gd name="T12" fmla="*/ 9 w 27"/>
                  <a:gd name="T13" fmla="*/ 46 h 53"/>
                  <a:gd name="T14" fmla="*/ 16 w 27"/>
                  <a:gd name="T15" fmla="*/ 34 h 53"/>
                  <a:gd name="T16" fmla="*/ 22 w 27"/>
                  <a:gd name="T17" fmla="*/ 20 h 53"/>
                  <a:gd name="T18" fmla="*/ 26 w 27"/>
                  <a:gd name="T19" fmla="*/ 0 h 5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 h="53">
                    <a:moveTo>
                      <a:pt x="26" y="0"/>
                    </a:moveTo>
                    <a:lnTo>
                      <a:pt x="23" y="11"/>
                    </a:lnTo>
                    <a:lnTo>
                      <a:pt x="18" y="23"/>
                    </a:lnTo>
                    <a:lnTo>
                      <a:pt x="11" y="34"/>
                    </a:lnTo>
                    <a:lnTo>
                      <a:pt x="4" y="48"/>
                    </a:lnTo>
                    <a:lnTo>
                      <a:pt x="0" y="52"/>
                    </a:lnTo>
                    <a:lnTo>
                      <a:pt x="9" y="46"/>
                    </a:lnTo>
                    <a:lnTo>
                      <a:pt x="16" y="34"/>
                    </a:lnTo>
                    <a:lnTo>
                      <a:pt x="22" y="20"/>
                    </a:lnTo>
                    <a:lnTo>
                      <a:pt x="26"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42" name="Freeform 77"/>
              <p:cNvSpPr>
                <a:spLocks/>
              </p:cNvSpPr>
              <p:nvPr/>
            </p:nvSpPr>
            <p:spPr bwMode="auto">
              <a:xfrm>
                <a:off x="4639" y="1842"/>
                <a:ext cx="187" cy="216"/>
              </a:xfrm>
              <a:custGeom>
                <a:avLst/>
                <a:gdLst>
                  <a:gd name="T0" fmla="*/ 15 w 187"/>
                  <a:gd name="T1" fmla="*/ 62 h 216"/>
                  <a:gd name="T2" fmla="*/ 43 w 187"/>
                  <a:gd name="T3" fmla="*/ 57 h 216"/>
                  <a:gd name="T4" fmla="*/ 62 w 187"/>
                  <a:gd name="T5" fmla="*/ 60 h 216"/>
                  <a:gd name="T6" fmla="*/ 74 w 187"/>
                  <a:gd name="T7" fmla="*/ 75 h 216"/>
                  <a:gd name="T8" fmla="*/ 66 w 187"/>
                  <a:gd name="T9" fmla="*/ 93 h 216"/>
                  <a:gd name="T10" fmla="*/ 58 w 187"/>
                  <a:gd name="T11" fmla="*/ 100 h 216"/>
                  <a:gd name="T12" fmla="*/ 55 w 187"/>
                  <a:gd name="T13" fmla="*/ 118 h 216"/>
                  <a:gd name="T14" fmla="*/ 60 w 187"/>
                  <a:gd name="T15" fmla="*/ 129 h 216"/>
                  <a:gd name="T16" fmla="*/ 56 w 187"/>
                  <a:gd name="T17" fmla="*/ 146 h 216"/>
                  <a:gd name="T18" fmla="*/ 67 w 187"/>
                  <a:gd name="T19" fmla="*/ 146 h 216"/>
                  <a:gd name="T20" fmla="*/ 71 w 187"/>
                  <a:gd name="T21" fmla="*/ 126 h 216"/>
                  <a:gd name="T22" fmla="*/ 78 w 187"/>
                  <a:gd name="T23" fmla="*/ 118 h 216"/>
                  <a:gd name="T24" fmla="*/ 91 w 187"/>
                  <a:gd name="T25" fmla="*/ 118 h 216"/>
                  <a:gd name="T26" fmla="*/ 105 w 187"/>
                  <a:gd name="T27" fmla="*/ 121 h 216"/>
                  <a:gd name="T28" fmla="*/ 109 w 187"/>
                  <a:gd name="T29" fmla="*/ 135 h 216"/>
                  <a:gd name="T30" fmla="*/ 111 w 187"/>
                  <a:gd name="T31" fmla="*/ 152 h 216"/>
                  <a:gd name="T32" fmla="*/ 109 w 187"/>
                  <a:gd name="T33" fmla="*/ 166 h 216"/>
                  <a:gd name="T34" fmla="*/ 109 w 187"/>
                  <a:gd name="T35" fmla="*/ 175 h 216"/>
                  <a:gd name="T36" fmla="*/ 110 w 187"/>
                  <a:gd name="T37" fmla="*/ 187 h 216"/>
                  <a:gd name="T38" fmla="*/ 119 w 187"/>
                  <a:gd name="T39" fmla="*/ 197 h 216"/>
                  <a:gd name="T40" fmla="*/ 126 w 187"/>
                  <a:gd name="T41" fmla="*/ 203 h 216"/>
                  <a:gd name="T42" fmla="*/ 142 w 187"/>
                  <a:gd name="T43" fmla="*/ 215 h 216"/>
                  <a:gd name="T44" fmla="*/ 173 w 187"/>
                  <a:gd name="T45" fmla="*/ 179 h 216"/>
                  <a:gd name="T46" fmla="*/ 181 w 187"/>
                  <a:gd name="T47" fmla="*/ 149 h 216"/>
                  <a:gd name="T48" fmla="*/ 184 w 187"/>
                  <a:gd name="T49" fmla="*/ 102 h 216"/>
                  <a:gd name="T50" fmla="*/ 186 w 187"/>
                  <a:gd name="T51" fmla="*/ 69 h 216"/>
                  <a:gd name="T52" fmla="*/ 183 w 187"/>
                  <a:gd name="T53" fmla="*/ 37 h 216"/>
                  <a:gd name="T54" fmla="*/ 174 w 187"/>
                  <a:gd name="T55" fmla="*/ 18 h 216"/>
                  <a:gd name="T56" fmla="*/ 156 w 187"/>
                  <a:gd name="T57" fmla="*/ 7 h 216"/>
                  <a:gd name="T58" fmla="*/ 139 w 187"/>
                  <a:gd name="T59" fmla="*/ 2 h 216"/>
                  <a:gd name="T60" fmla="*/ 106 w 187"/>
                  <a:gd name="T61" fmla="*/ 0 h 216"/>
                  <a:gd name="T62" fmla="*/ 75 w 187"/>
                  <a:gd name="T63" fmla="*/ 1 h 216"/>
                  <a:gd name="T64" fmla="*/ 35 w 187"/>
                  <a:gd name="T65" fmla="*/ 10 h 216"/>
                  <a:gd name="T66" fmla="*/ 18 w 187"/>
                  <a:gd name="T67" fmla="*/ 19 h 216"/>
                  <a:gd name="T68" fmla="*/ 9 w 187"/>
                  <a:gd name="T69" fmla="*/ 30 h 216"/>
                  <a:gd name="T70" fmla="*/ 0 w 187"/>
                  <a:gd name="T71" fmla="*/ 44 h 216"/>
                  <a:gd name="T72" fmla="*/ 2 w 187"/>
                  <a:gd name="T73" fmla="*/ 53 h 216"/>
                  <a:gd name="T74" fmla="*/ 15 w 187"/>
                  <a:gd name="T75" fmla="*/ 62 h 21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87" h="216">
                    <a:moveTo>
                      <a:pt x="15" y="62"/>
                    </a:moveTo>
                    <a:lnTo>
                      <a:pt x="43" y="57"/>
                    </a:lnTo>
                    <a:lnTo>
                      <a:pt x="62" y="60"/>
                    </a:lnTo>
                    <a:lnTo>
                      <a:pt x="74" y="75"/>
                    </a:lnTo>
                    <a:lnTo>
                      <a:pt x="66" y="93"/>
                    </a:lnTo>
                    <a:lnTo>
                      <a:pt x="58" y="100"/>
                    </a:lnTo>
                    <a:lnTo>
                      <a:pt x="55" y="118"/>
                    </a:lnTo>
                    <a:lnTo>
                      <a:pt x="60" y="129"/>
                    </a:lnTo>
                    <a:lnTo>
                      <a:pt x="56" y="146"/>
                    </a:lnTo>
                    <a:lnTo>
                      <a:pt x="67" y="146"/>
                    </a:lnTo>
                    <a:lnTo>
                      <a:pt x="71" y="126"/>
                    </a:lnTo>
                    <a:lnTo>
                      <a:pt x="78" y="118"/>
                    </a:lnTo>
                    <a:lnTo>
                      <a:pt x="91" y="118"/>
                    </a:lnTo>
                    <a:lnTo>
                      <a:pt x="105" y="121"/>
                    </a:lnTo>
                    <a:lnTo>
                      <a:pt x="109" y="135"/>
                    </a:lnTo>
                    <a:lnTo>
                      <a:pt x="111" y="152"/>
                    </a:lnTo>
                    <a:lnTo>
                      <a:pt x="109" y="166"/>
                    </a:lnTo>
                    <a:lnTo>
                      <a:pt x="109" y="175"/>
                    </a:lnTo>
                    <a:lnTo>
                      <a:pt x="110" y="187"/>
                    </a:lnTo>
                    <a:lnTo>
                      <a:pt x="119" y="197"/>
                    </a:lnTo>
                    <a:lnTo>
                      <a:pt x="126" y="203"/>
                    </a:lnTo>
                    <a:lnTo>
                      <a:pt x="142" y="215"/>
                    </a:lnTo>
                    <a:lnTo>
                      <a:pt x="173" y="179"/>
                    </a:lnTo>
                    <a:lnTo>
                      <a:pt x="181" y="149"/>
                    </a:lnTo>
                    <a:lnTo>
                      <a:pt x="184" y="102"/>
                    </a:lnTo>
                    <a:lnTo>
                      <a:pt x="186" y="69"/>
                    </a:lnTo>
                    <a:lnTo>
                      <a:pt x="183" y="37"/>
                    </a:lnTo>
                    <a:lnTo>
                      <a:pt x="174" y="18"/>
                    </a:lnTo>
                    <a:lnTo>
                      <a:pt x="156" y="7"/>
                    </a:lnTo>
                    <a:lnTo>
                      <a:pt x="139" y="2"/>
                    </a:lnTo>
                    <a:lnTo>
                      <a:pt x="106" y="0"/>
                    </a:lnTo>
                    <a:lnTo>
                      <a:pt x="75" y="1"/>
                    </a:lnTo>
                    <a:lnTo>
                      <a:pt x="35" y="10"/>
                    </a:lnTo>
                    <a:lnTo>
                      <a:pt x="18" y="19"/>
                    </a:lnTo>
                    <a:lnTo>
                      <a:pt x="9" y="30"/>
                    </a:lnTo>
                    <a:lnTo>
                      <a:pt x="0" y="44"/>
                    </a:lnTo>
                    <a:lnTo>
                      <a:pt x="2" y="53"/>
                    </a:lnTo>
                    <a:lnTo>
                      <a:pt x="15" y="62"/>
                    </a:lnTo>
                  </a:path>
                </a:pathLst>
              </a:custGeom>
              <a:solidFill>
                <a:srgbClr val="603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43" name="Freeform 78"/>
              <p:cNvSpPr>
                <a:spLocks/>
              </p:cNvSpPr>
              <p:nvPr/>
            </p:nvSpPr>
            <p:spPr bwMode="auto">
              <a:xfrm>
                <a:off x="4644" y="1844"/>
                <a:ext cx="178" cy="208"/>
              </a:xfrm>
              <a:custGeom>
                <a:avLst/>
                <a:gdLst>
                  <a:gd name="T0" fmla="*/ 8 w 178"/>
                  <a:gd name="T1" fmla="*/ 32 h 208"/>
                  <a:gd name="T2" fmla="*/ 4 w 178"/>
                  <a:gd name="T3" fmla="*/ 49 h 208"/>
                  <a:gd name="T4" fmla="*/ 45 w 178"/>
                  <a:gd name="T5" fmla="*/ 51 h 208"/>
                  <a:gd name="T6" fmla="*/ 80 w 178"/>
                  <a:gd name="T7" fmla="*/ 40 h 208"/>
                  <a:gd name="T8" fmla="*/ 64 w 178"/>
                  <a:gd name="T9" fmla="*/ 48 h 208"/>
                  <a:gd name="T10" fmla="*/ 59 w 178"/>
                  <a:gd name="T11" fmla="*/ 55 h 208"/>
                  <a:gd name="T12" fmla="*/ 77 w 178"/>
                  <a:gd name="T13" fmla="*/ 53 h 208"/>
                  <a:gd name="T14" fmla="*/ 81 w 178"/>
                  <a:gd name="T15" fmla="*/ 56 h 208"/>
                  <a:gd name="T16" fmla="*/ 71 w 178"/>
                  <a:gd name="T17" fmla="*/ 70 h 208"/>
                  <a:gd name="T18" fmla="*/ 75 w 178"/>
                  <a:gd name="T19" fmla="*/ 73 h 208"/>
                  <a:gd name="T20" fmla="*/ 65 w 178"/>
                  <a:gd name="T21" fmla="*/ 91 h 208"/>
                  <a:gd name="T22" fmla="*/ 97 w 178"/>
                  <a:gd name="T23" fmla="*/ 82 h 208"/>
                  <a:gd name="T24" fmla="*/ 55 w 178"/>
                  <a:gd name="T25" fmla="*/ 100 h 208"/>
                  <a:gd name="T26" fmla="*/ 78 w 178"/>
                  <a:gd name="T27" fmla="*/ 97 h 208"/>
                  <a:gd name="T28" fmla="*/ 57 w 178"/>
                  <a:gd name="T29" fmla="*/ 109 h 208"/>
                  <a:gd name="T30" fmla="*/ 64 w 178"/>
                  <a:gd name="T31" fmla="*/ 116 h 208"/>
                  <a:gd name="T32" fmla="*/ 99 w 178"/>
                  <a:gd name="T33" fmla="*/ 111 h 208"/>
                  <a:gd name="T34" fmla="*/ 123 w 178"/>
                  <a:gd name="T35" fmla="*/ 115 h 208"/>
                  <a:gd name="T36" fmla="*/ 122 w 178"/>
                  <a:gd name="T37" fmla="*/ 122 h 208"/>
                  <a:gd name="T38" fmla="*/ 128 w 178"/>
                  <a:gd name="T39" fmla="*/ 127 h 208"/>
                  <a:gd name="T40" fmla="*/ 107 w 178"/>
                  <a:gd name="T41" fmla="*/ 142 h 208"/>
                  <a:gd name="T42" fmla="*/ 126 w 178"/>
                  <a:gd name="T43" fmla="*/ 142 h 208"/>
                  <a:gd name="T44" fmla="*/ 107 w 178"/>
                  <a:gd name="T45" fmla="*/ 165 h 208"/>
                  <a:gd name="T46" fmla="*/ 121 w 178"/>
                  <a:gd name="T47" fmla="*/ 164 h 208"/>
                  <a:gd name="T48" fmla="*/ 115 w 178"/>
                  <a:gd name="T49" fmla="*/ 189 h 208"/>
                  <a:gd name="T50" fmla="*/ 138 w 178"/>
                  <a:gd name="T51" fmla="*/ 152 h 208"/>
                  <a:gd name="T52" fmla="*/ 117 w 178"/>
                  <a:gd name="T53" fmla="*/ 193 h 208"/>
                  <a:gd name="T54" fmla="*/ 143 w 178"/>
                  <a:gd name="T55" fmla="*/ 178 h 208"/>
                  <a:gd name="T56" fmla="*/ 137 w 178"/>
                  <a:gd name="T57" fmla="*/ 194 h 208"/>
                  <a:gd name="T58" fmla="*/ 150 w 178"/>
                  <a:gd name="T59" fmla="*/ 193 h 208"/>
                  <a:gd name="T60" fmla="*/ 172 w 178"/>
                  <a:gd name="T61" fmla="*/ 124 h 208"/>
                  <a:gd name="T62" fmla="*/ 162 w 178"/>
                  <a:gd name="T63" fmla="*/ 82 h 208"/>
                  <a:gd name="T64" fmla="*/ 143 w 178"/>
                  <a:gd name="T65" fmla="*/ 86 h 208"/>
                  <a:gd name="T66" fmla="*/ 175 w 178"/>
                  <a:gd name="T67" fmla="*/ 72 h 208"/>
                  <a:gd name="T68" fmla="*/ 153 w 178"/>
                  <a:gd name="T69" fmla="*/ 46 h 208"/>
                  <a:gd name="T70" fmla="*/ 139 w 178"/>
                  <a:gd name="T71" fmla="*/ 46 h 208"/>
                  <a:gd name="T72" fmla="*/ 168 w 178"/>
                  <a:gd name="T73" fmla="*/ 22 h 208"/>
                  <a:gd name="T74" fmla="*/ 134 w 178"/>
                  <a:gd name="T75" fmla="*/ 13 h 208"/>
                  <a:gd name="T76" fmla="*/ 144 w 178"/>
                  <a:gd name="T77" fmla="*/ 6 h 208"/>
                  <a:gd name="T78" fmla="*/ 100 w 178"/>
                  <a:gd name="T79" fmla="*/ 5 h 208"/>
                  <a:gd name="T80" fmla="*/ 83 w 178"/>
                  <a:gd name="T81" fmla="*/ 11 h 208"/>
                  <a:gd name="T82" fmla="*/ 79 w 178"/>
                  <a:gd name="T83" fmla="*/ 1 h 208"/>
                  <a:gd name="T84" fmla="*/ 46 w 178"/>
                  <a:gd name="T85" fmla="*/ 17 h 208"/>
                  <a:gd name="T86" fmla="*/ 52 w 178"/>
                  <a:gd name="T87" fmla="*/ 6 h 20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8" h="208">
                    <a:moveTo>
                      <a:pt x="30" y="13"/>
                    </a:moveTo>
                    <a:lnTo>
                      <a:pt x="14" y="20"/>
                    </a:lnTo>
                    <a:lnTo>
                      <a:pt x="8" y="32"/>
                    </a:lnTo>
                    <a:lnTo>
                      <a:pt x="3" y="39"/>
                    </a:lnTo>
                    <a:lnTo>
                      <a:pt x="0" y="45"/>
                    </a:lnTo>
                    <a:lnTo>
                      <a:pt x="4" y="49"/>
                    </a:lnTo>
                    <a:lnTo>
                      <a:pt x="11" y="55"/>
                    </a:lnTo>
                    <a:lnTo>
                      <a:pt x="31" y="51"/>
                    </a:lnTo>
                    <a:lnTo>
                      <a:pt x="45" y="51"/>
                    </a:lnTo>
                    <a:lnTo>
                      <a:pt x="55" y="46"/>
                    </a:lnTo>
                    <a:lnTo>
                      <a:pt x="69" y="41"/>
                    </a:lnTo>
                    <a:lnTo>
                      <a:pt x="80" y="40"/>
                    </a:lnTo>
                    <a:lnTo>
                      <a:pt x="96" y="41"/>
                    </a:lnTo>
                    <a:lnTo>
                      <a:pt x="75" y="45"/>
                    </a:lnTo>
                    <a:lnTo>
                      <a:pt x="64" y="48"/>
                    </a:lnTo>
                    <a:lnTo>
                      <a:pt x="56" y="51"/>
                    </a:lnTo>
                    <a:lnTo>
                      <a:pt x="55" y="52"/>
                    </a:lnTo>
                    <a:lnTo>
                      <a:pt x="59" y="55"/>
                    </a:lnTo>
                    <a:lnTo>
                      <a:pt x="64" y="60"/>
                    </a:lnTo>
                    <a:lnTo>
                      <a:pt x="71" y="55"/>
                    </a:lnTo>
                    <a:lnTo>
                      <a:pt x="77" y="53"/>
                    </a:lnTo>
                    <a:lnTo>
                      <a:pt x="91" y="50"/>
                    </a:lnTo>
                    <a:lnTo>
                      <a:pt x="95" y="50"/>
                    </a:lnTo>
                    <a:lnTo>
                      <a:pt x="81" y="56"/>
                    </a:lnTo>
                    <a:lnTo>
                      <a:pt x="72" y="61"/>
                    </a:lnTo>
                    <a:lnTo>
                      <a:pt x="67" y="65"/>
                    </a:lnTo>
                    <a:lnTo>
                      <a:pt x="71" y="70"/>
                    </a:lnTo>
                    <a:lnTo>
                      <a:pt x="81" y="66"/>
                    </a:lnTo>
                    <a:lnTo>
                      <a:pt x="91" y="64"/>
                    </a:lnTo>
                    <a:lnTo>
                      <a:pt x="75" y="73"/>
                    </a:lnTo>
                    <a:lnTo>
                      <a:pt x="69" y="77"/>
                    </a:lnTo>
                    <a:lnTo>
                      <a:pt x="68" y="86"/>
                    </a:lnTo>
                    <a:lnTo>
                      <a:pt x="65" y="91"/>
                    </a:lnTo>
                    <a:lnTo>
                      <a:pt x="75" y="85"/>
                    </a:lnTo>
                    <a:lnTo>
                      <a:pt x="83" y="83"/>
                    </a:lnTo>
                    <a:lnTo>
                      <a:pt x="97" y="82"/>
                    </a:lnTo>
                    <a:lnTo>
                      <a:pt x="76" y="90"/>
                    </a:lnTo>
                    <a:lnTo>
                      <a:pt x="63" y="94"/>
                    </a:lnTo>
                    <a:lnTo>
                      <a:pt x="55" y="100"/>
                    </a:lnTo>
                    <a:lnTo>
                      <a:pt x="54" y="108"/>
                    </a:lnTo>
                    <a:lnTo>
                      <a:pt x="64" y="102"/>
                    </a:lnTo>
                    <a:lnTo>
                      <a:pt x="78" y="97"/>
                    </a:lnTo>
                    <a:lnTo>
                      <a:pt x="85" y="97"/>
                    </a:lnTo>
                    <a:lnTo>
                      <a:pt x="69" y="103"/>
                    </a:lnTo>
                    <a:lnTo>
                      <a:pt x="57" y="109"/>
                    </a:lnTo>
                    <a:lnTo>
                      <a:pt x="53" y="115"/>
                    </a:lnTo>
                    <a:lnTo>
                      <a:pt x="55" y="119"/>
                    </a:lnTo>
                    <a:lnTo>
                      <a:pt x="64" y="116"/>
                    </a:lnTo>
                    <a:lnTo>
                      <a:pt x="73" y="111"/>
                    </a:lnTo>
                    <a:lnTo>
                      <a:pt x="91" y="110"/>
                    </a:lnTo>
                    <a:lnTo>
                      <a:pt x="99" y="111"/>
                    </a:lnTo>
                    <a:lnTo>
                      <a:pt x="116" y="112"/>
                    </a:lnTo>
                    <a:lnTo>
                      <a:pt x="136" y="109"/>
                    </a:lnTo>
                    <a:lnTo>
                      <a:pt x="123" y="115"/>
                    </a:lnTo>
                    <a:lnTo>
                      <a:pt x="102" y="118"/>
                    </a:lnTo>
                    <a:lnTo>
                      <a:pt x="107" y="127"/>
                    </a:lnTo>
                    <a:lnTo>
                      <a:pt x="122" y="122"/>
                    </a:lnTo>
                    <a:lnTo>
                      <a:pt x="137" y="116"/>
                    </a:lnTo>
                    <a:lnTo>
                      <a:pt x="146" y="111"/>
                    </a:lnTo>
                    <a:lnTo>
                      <a:pt x="128" y="127"/>
                    </a:lnTo>
                    <a:lnTo>
                      <a:pt x="117" y="131"/>
                    </a:lnTo>
                    <a:lnTo>
                      <a:pt x="107" y="134"/>
                    </a:lnTo>
                    <a:lnTo>
                      <a:pt x="107" y="142"/>
                    </a:lnTo>
                    <a:lnTo>
                      <a:pt x="122" y="140"/>
                    </a:lnTo>
                    <a:lnTo>
                      <a:pt x="133" y="137"/>
                    </a:lnTo>
                    <a:lnTo>
                      <a:pt x="126" y="142"/>
                    </a:lnTo>
                    <a:lnTo>
                      <a:pt x="114" y="145"/>
                    </a:lnTo>
                    <a:lnTo>
                      <a:pt x="107" y="146"/>
                    </a:lnTo>
                    <a:lnTo>
                      <a:pt x="107" y="165"/>
                    </a:lnTo>
                    <a:lnTo>
                      <a:pt x="122" y="159"/>
                    </a:lnTo>
                    <a:lnTo>
                      <a:pt x="132" y="154"/>
                    </a:lnTo>
                    <a:lnTo>
                      <a:pt x="121" y="164"/>
                    </a:lnTo>
                    <a:lnTo>
                      <a:pt x="106" y="170"/>
                    </a:lnTo>
                    <a:lnTo>
                      <a:pt x="107" y="179"/>
                    </a:lnTo>
                    <a:lnTo>
                      <a:pt x="115" y="189"/>
                    </a:lnTo>
                    <a:lnTo>
                      <a:pt x="122" y="178"/>
                    </a:lnTo>
                    <a:lnTo>
                      <a:pt x="132" y="165"/>
                    </a:lnTo>
                    <a:lnTo>
                      <a:pt x="138" y="152"/>
                    </a:lnTo>
                    <a:lnTo>
                      <a:pt x="132" y="171"/>
                    </a:lnTo>
                    <a:lnTo>
                      <a:pt x="126" y="179"/>
                    </a:lnTo>
                    <a:lnTo>
                      <a:pt x="117" y="193"/>
                    </a:lnTo>
                    <a:lnTo>
                      <a:pt x="123" y="202"/>
                    </a:lnTo>
                    <a:lnTo>
                      <a:pt x="135" y="192"/>
                    </a:lnTo>
                    <a:lnTo>
                      <a:pt x="143" y="178"/>
                    </a:lnTo>
                    <a:lnTo>
                      <a:pt x="150" y="164"/>
                    </a:lnTo>
                    <a:lnTo>
                      <a:pt x="144" y="185"/>
                    </a:lnTo>
                    <a:lnTo>
                      <a:pt x="137" y="194"/>
                    </a:lnTo>
                    <a:lnTo>
                      <a:pt x="129" y="203"/>
                    </a:lnTo>
                    <a:lnTo>
                      <a:pt x="136" y="207"/>
                    </a:lnTo>
                    <a:lnTo>
                      <a:pt x="150" y="193"/>
                    </a:lnTo>
                    <a:lnTo>
                      <a:pt x="164" y="170"/>
                    </a:lnTo>
                    <a:lnTo>
                      <a:pt x="168" y="154"/>
                    </a:lnTo>
                    <a:lnTo>
                      <a:pt x="172" y="124"/>
                    </a:lnTo>
                    <a:lnTo>
                      <a:pt x="174" y="102"/>
                    </a:lnTo>
                    <a:lnTo>
                      <a:pt x="177" y="77"/>
                    </a:lnTo>
                    <a:lnTo>
                      <a:pt x="162" y="82"/>
                    </a:lnTo>
                    <a:lnTo>
                      <a:pt x="145" y="90"/>
                    </a:lnTo>
                    <a:lnTo>
                      <a:pt x="121" y="96"/>
                    </a:lnTo>
                    <a:lnTo>
                      <a:pt x="143" y="86"/>
                    </a:lnTo>
                    <a:lnTo>
                      <a:pt x="151" y="80"/>
                    </a:lnTo>
                    <a:lnTo>
                      <a:pt x="167" y="74"/>
                    </a:lnTo>
                    <a:lnTo>
                      <a:pt x="175" y="72"/>
                    </a:lnTo>
                    <a:lnTo>
                      <a:pt x="175" y="59"/>
                    </a:lnTo>
                    <a:lnTo>
                      <a:pt x="173" y="41"/>
                    </a:lnTo>
                    <a:lnTo>
                      <a:pt x="153" y="46"/>
                    </a:lnTo>
                    <a:lnTo>
                      <a:pt x="141" y="50"/>
                    </a:lnTo>
                    <a:lnTo>
                      <a:pt x="124" y="59"/>
                    </a:lnTo>
                    <a:lnTo>
                      <a:pt x="139" y="46"/>
                    </a:lnTo>
                    <a:lnTo>
                      <a:pt x="156" y="40"/>
                    </a:lnTo>
                    <a:lnTo>
                      <a:pt x="172" y="36"/>
                    </a:lnTo>
                    <a:lnTo>
                      <a:pt x="168" y="22"/>
                    </a:lnTo>
                    <a:lnTo>
                      <a:pt x="164" y="14"/>
                    </a:lnTo>
                    <a:lnTo>
                      <a:pt x="148" y="10"/>
                    </a:lnTo>
                    <a:lnTo>
                      <a:pt x="134" y="13"/>
                    </a:lnTo>
                    <a:lnTo>
                      <a:pt x="121" y="25"/>
                    </a:lnTo>
                    <a:lnTo>
                      <a:pt x="129" y="12"/>
                    </a:lnTo>
                    <a:lnTo>
                      <a:pt x="144" y="6"/>
                    </a:lnTo>
                    <a:lnTo>
                      <a:pt x="128" y="2"/>
                    </a:lnTo>
                    <a:lnTo>
                      <a:pt x="117" y="1"/>
                    </a:lnTo>
                    <a:lnTo>
                      <a:pt x="100" y="5"/>
                    </a:lnTo>
                    <a:lnTo>
                      <a:pt x="89" y="13"/>
                    </a:lnTo>
                    <a:lnTo>
                      <a:pt x="71" y="16"/>
                    </a:lnTo>
                    <a:lnTo>
                      <a:pt x="83" y="11"/>
                    </a:lnTo>
                    <a:lnTo>
                      <a:pt x="92" y="5"/>
                    </a:lnTo>
                    <a:lnTo>
                      <a:pt x="97" y="0"/>
                    </a:lnTo>
                    <a:lnTo>
                      <a:pt x="79" y="1"/>
                    </a:lnTo>
                    <a:lnTo>
                      <a:pt x="65" y="2"/>
                    </a:lnTo>
                    <a:lnTo>
                      <a:pt x="55" y="8"/>
                    </a:lnTo>
                    <a:lnTo>
                      <a:pt x="46" y="17"/>
                    </a:lnTo>
                    <a:lnTo>
                      <a:pt x="38" y="31"/>
                    </a:lnTo>
                    <a:lnTo>
                      <a:pt x="42" y="15"/>
                    </a:lnTo>
                    <a:lnTo>
                      <a:pt x="52" y="6"/>
                    </a:lnTo>
                    <a:lnTo>
                      <a:pt x="30" y="13"/>
                    </a:lnTo>
                  </a:path>
                </a:pathLst>
              </a:custGeom>
              <a:solidFill>
                <a:srgbClr val="A05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nvGrpSpPr>
              <p:cNvPr id="21544" name="Group 89"/>
              <p:cNvGrpSpPr>
                <a:grpSpLocks/>
              </p:cNvGrpSpPr>
              <p:nvPr/>
            </p:nvGrpSpPr>
            <p:grpSpPr bwMode="auto">
              <a:xfrm>
                <a:off x="4254" y="2386"/>
                <a:ext cx="203" cy="143"/>
                <a:chOff x="4254" y="2386"/>
                <a:chExt cx="203" cy="143"/>
              </a:xfrm>
            </p:grpSpPr>
            <p:sp>
              <p:nvSpPr>
                <p:cNvPr id="21560" name="Freeform 79"/>
                <p:cNvSpPr>
                  <a:spLocks/>
                </p:cNvSpPr>
                <p:nvPr/>
              </p:nvSpPr>
              <p:spPr bwMode="auto">
                <a:xfrm>
                  <a:off x="4254" y="2386"/>
                  <a:ext cx="203" cy="143"/>
                </a:xfrm>
                <a:custGeom>
                  <a:avLst/>
                  <a:gdLst>
                    <a:gd name="T0" fmla="*/ 202 w 203"/>
                    <a:gd name="T1" fmla="*/ 85 h 143"/>
                    <a:gd name="T2" fmla="*/ 177 w 203"/>
                    <a:gd name="T3" fmla="*/ 78 h 143"/>
                    <a:gd name="T4" fmla="*/ 167 w 203"/>
                    <a:gd name="T5" fmla="*/ 76 h 143"/>
                    <a:gd name="T6" fmla="*/ 161 w 203"/>
                    <a:gd name="T7" fmla="*/ 70 h 143"/>
                    <a:gd name="T8" fmla="*/ 155 w 203"/>
                    <a:gd name="T9" fmla="*/ 61 h 143"/>
                    <a:gd name="T10" fmla="*/ 143 w 203"/>
                    <a:gd name="T11" fmla="*/ 48 h 143"/>
                    <a:gd name="T12" fmla="*/ 121 w 203"/>
                    <a:gd name="T13" fmla="*/ 27 h 143"/>
                    <a:gd name="T14" fmla="*/ 117 w 203"/>
                    <a:gd name="T15" fmla="*/ 20 h 143"/>
                    <a:gd name="T16" fmla="*/ 112 w 203"/>
                    <a:gd name="T17" fmla="*/ 13 h 143"/>
                    <a:gd name="T18" fmla="*/ 100 w 203"/>
                    <a:gd name="T19" fmla="*/ 11 h 143"/>
                    <a:gd name="T20" fmla="*/ 65 w 203"/>
                    <a:gd name="T21" fmla="*/ 4 h 143"/>
                    <a:gd name="T22" fmla="*/ 55 w 203"/>
                    <a:gd name="T23" fmla="*/ 0 h 143"/>
                    <a:gd name="T24" fmla="*/ 47 w 203"/>
                    <a:gd name="T25" fmla="*/ 5 h 143"/>
                    <a:gd name="T26" fmla="*/ 42 w 203"/>
                    <a:gd name="T27" fmla="*/ 9 h 143"/>
                    <a:gd name="T28" fmla="*/ 22 w 203"/>
                    <a:gd name="T29" fmla="*/ 18 h 143"/>
                    <a:gd name="T30" fmla="*/ 13 w 203"/>
                    <a:gd name="T31" fmla="*/ 21 h 143"/>
                    <a:gd name="T32" fmla="*/ 10 w 203"/>
                    <a:gd name="T33" fmla="*/ 25 h 143"/>
                    <a:gd name="T34" fmla="*/ 7 w 203"/>
                    <a:gd name="T35" fmla="*/ 38 h 143"/>
                    <a:gd name="T36" fmla="*/ 4 w 203"/>
                    <a:gd name="T37" fmla="*/ 45 h 143"/>
                    <a:gd name="T38" fmla="*/ 2 w 203"/>
                    <a:gd name="T39" fmla="*/ 49 h 143"/>
                    <a:gd name="T40" fmla="*/ 0 w 203"/>
                    <a:gd name="T41" fmla="*/ 56 h 143"/>
                    <a:gd name="T42" fmla="*/ 0 w 203"/>
                    <a:gd name="T43" fmla="*/ 61 h 143"/>
                    <a:gd name="T44" fmla="*/ 4 w 203"/>
                    <a:gd name="T45" fmla="*/ 64 h 143"/>
                    <a:gd name="T46" fmla="*/ 12 w 203"/>
                    <a:gd name="T47" fmla="*/ 64 h 143"/>
                    <a:gd name="T48" fmla="*/ 25 w 203"/>
                    <a:gd name="T49" fmla="*/ 57 h 143"/>
                    <a:gd name="T50" fmla="*/ 42 w 203"/>
                    <a:gd name="T51" fmla="*/ 53 h 143"/>
                    <a:gd name="T52" fmla="*/ 57 w 203"/>
                    <a:gd name="T53" fmla="*/ 56 h 143"/>
                    <a:gd name="T54" fmla="*/ 41 w 203"/>
                    <a:gd name="T55" fmla="*/ 60 h 143"/>
                    <a:gd name="T56" fmla="*/ 30 w 203"/>
                    <a:gd name="T57" fmla="*/ 64 h 143"/>
                    <a:gd name="T58" fmla="*/ 17 w 203"/>
                    <a:gd name="T59" fmla="*/ 70 h 143"/>
                    <a:gd name="T60" fmla="*/ 14 w 203"/>
                    <a:gd name="T61" fmla="*/ 75 h 143"/>
                    <a:gd name="T62" fmla="*/ 14 w 203"/>
                    <a:gd name="T63" fmla="*/ 81 h 143"/>
                    <a:gd name="T64" fmla="*/ 19 w 203"/>
                    <a:gd name="T65" fmla="*/ 85 h 143"/>
                    <a:gd name="T66" fmla="*/ 25 w 203"/>
                    <a:gd name="T67" fmla="*/ 84 h 143"/>
                    <a:gd name="T68" fmla="*/ 43 w 203"/>
                    <a:gd name="T69" fmla="*/ 78 h 143"/>
                    <a:gd name="T70" fmla="*/ 59 w 203"/>
                    <a:gd name="T71" fmla="*/ 77 h 143"/>
                    <a:gd name="T72" fmla="*/ 72 w 203"/>
                    <a:gd name="T73" fmla="*/ 78 h 143"/>
                    <a:gd name="T74" fmla="*/ 79 w 203"/>
                    <a:gd name="T75" fmla="*/ 84 h 143"/>
                    <a:gd name="T76" fmla="*/ 87 w 203"/>
                    <a:gd name="T77" fmla="*/ 93 h 143"/>
                    <a:gd name="T78" fmla="*/ 93 w 203"/>
                    <a:gd name="T79" fmla="*/ 104 h 143"/>
                    <a:gd name="T80" fmla="*/ 100 w 203"/>
                    <a:gd name="T81" fmla="*/ 114 h 143"/>
                    <a:gd name="T82" fmla="*/ 105 w 203"/>
                    <a:gd name="T83" fmla="*/ 123 h 143"/>
                    <a:gd name="T84" fmla="*/ 115 w 203"/>
                    <a:gd name="T85" fmla="*/ 130 h 143"/>
                    <a:gd name="T86" fmla="*/ 124 w 203"/>
                    <a:gd name="T87" fmla="*/ 133 h 143"/>
                    <a:gd name="T88" fmla="*/ 134 w 203"/>
                    <a:gd name="T89" fmla="*/ 134 h 143"/>
                    <a:gd name="T90" fmla="*/ 146 w 203"/>
                    <a:gd name="T91" fmla="*/ 133 h 143"/>
                    <a:gd name="T92" fmla="*/ 156 w 203"/>
                    <a:gd name="T93" fmla="*/ 132 h 143"/>
                    <a:gd name="T94" fmla="*/ 168 w 203"/>
                    <a:gd name="T95" fmla="*/ 135 h 143"/>
                    <a:gd name="T96" fmla="*/ 202 w 203"/>
                    <a:gd name="T97" fmla="*/ 142 h 143"/>
                    <a:gd name="T98" fmla="*/ 202 w 203"/>
                    <a:gd name="T99" fmla="*/ 85 h 14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03" h="143">
                      <a:moveTo>
                        <a:pt x="202" y="85"/>
                      </a:moveTo>
                      <a:lnTo>
                        <a:pt x="177" y="78"/>
                      </a:lnTo>
                      <a:lnTo>
                        <a:pt x="167" y="76"/>
                      </a:lnTo>
                      <a:lnTo>
                        <a:pt x="161" y="70"/>
                      </a:lnTo>
                      <a:lnTo>
                        <a:pt x="155" y="61"/>
                      </a:lnTo>
                      <a:lnTo>
                        <a:pt x="143" y="48"/>
                      </a:lnTo>
                      <a:lnTo>
                        <a:pt x="121" y="27"/>
                      </a:lnTo>
                      <a:lnTo>
                        <a:pt x="117" y="20"/>
                      </a:lnTo>
                      <a:lnTo>
                        <a:pt x="112" y="13"/>
                      </a:lnTo>
                      <a:lnTo>
                        <a:pt x="100" y="11"/>
                      </a:lnTo>
                      <a:lnTo>
                        <a:pt x="65" y="4"/>
                      </a:lnTo>
                      <a:lnTo>
                        <a:pt x="55" y="0"/>
                      </a:lnTo>
                      <a:lnTo>
                        <a:pt x="47" y="5"/>
                      </a:lnTo>
                      <a:lnTo>
                        <a:pt x="42" y="9"/>
                      </a:lnTo>
                      <a:lnTo>
                        <a:pt x="22" y="18"/>
                      </a:lnTo>
                      <a:lnTo>
                        <a:pt x="13" y="21"/>
                      </a:lnTo>
                      <a:lnTo>
                        <a:pt x="10" y="25"/>
                      </a:lnTo>
                      <a:lnTo>
                        <a:pt x="7" y="38"/>
                      </a:lnTo>
                      <a:lnTo>
                        <a:pt x="4" y="45"/>
                      </a:lnTo>
                      <a:lnTo>
                        <a:pt x="2" y="49"/>
                      </a:lnTo>
                      <a:lnTo>
                        <a:pt x="0" y="56"/>
                      </a:lnTo>
                      <a:lnTo>
                        <a:pt x="0" y="61"/>
                      </a:lnTo>
                      <a:lnTo>
                        <a:pt x="4" y="64"/>
                      </a:lnTo>
                      <a:lnTo>
                        <a:pt x="12" y="64"/>
                      </a:lnTo>
                      <a:lnTo>
                        <a:pt x="25" y="57"/>
                      </a:lnTo>
                      <a:lnTo>
                        <a:pt x="42" y="53"/>
                      </a:lnTo>
                      <a:lnTo>
                        <a:pt x="57" y="56"/>
                      </a:lnTo>
                      <a:lnTo>
                        <a:pt x="41" y="60"/>
                      </a:lnTo>
                      <a:lnTo>
                        <a:pt x="30" y="64"/>
                      </a:lnTo>
                      <a:lnTo>
                        <a:pt x="17" y="70"/>
                      </a:lnTo>
                      <a:lnTo>
                        <a:pt x="14" y="75"/>
                      </a:lnTo>
                      <a:lnTo>
                        <a:pt x="14" y="81"/>
                      </a:lnTo>
                      <a:lnTo>
                        <a:pt x="19" y="85"/>
                      </a:lnTo>
                      <a:lnTo>
                        <a:pt x="25" y="84"/>
                      </a:lnTo>
                      <a:lnTo>
                        <a:pt x="43" y="78"/>
                      </a:lnTo>
                      <a:lnTo>
                        <a:pt x="59" y="77"/>
                      </a:lnTo>
                      <a:lnTo>
                        <a:pt x="72" y="78"/>
                      </a:lnTo>
                      <a:lnTo>
                        <a:pt x="79" y="84"/>
                      </a:lnTo>
                      <a:lnTo>
                        <a:pt x="87" y="93"/>
                      </a:lnTo>
                      <a:lnTo>
                        <a:pt x="93" y="104"/>
                      </a:lnTo>
                      <a:lnTo>
                        <a:pt x="100" y="114"/>
                      </a:lnTo>
                      <a:lnTo>
                        <a:pt x="105" y="123"/>
                      </a:lnTo>
                      <a:lnTo>
                        <a:pt x="115" y="130"/>
                      </a:lnTo>
                      <a:lnTo>
                        <a:pt x="124" y="133"/>
                      </a:lnTo>
                      <a:lnTo>
                        <a:pt x="134" y="134"/>
                      </a:lnTo>
                      <a:lnTo>
                        <a:pt x="146" y="133"/>
                      </a:lnTo>
                      <a:lnTo>
                        <a:pt x="156" y="132"/>
                      </a:lnTo>
                      <a:lnTo>
                        <a:pt x="168" y="135"/>
                      </a:lnTo>
                      <a:lnTo>
                        <a:pt x="202" y="142"/>
                      </a:lnTo>
                      <a:lnTo>
                        <a:pt x="202" y="85"/>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61" name="Freeform 80"/>
                <p:cNvSpPr>
                  <a:spLocks/>
                </p:cNvSpPr>
                <p:nvPr/>
              </p:nvSpPr>
              <p:spPr bwMode="auto">
                <a:xfrm>
                  <a:off x="4263" y="2412"/>
                  <a:ext cx="57" cy="10"/>
                </a:xfrm>
                <a:custGeom>
                  <a:avLst/>
                  <a:gdLst>
                    <a:gd name="T0" fmla="*/ 0 w 57"/>
                    <a:gd name="T1" fmla="*/ 9 h 10"/>
                    <a:gd name="T2" fmla="*/ 10 w 57"/>
                    <a:gd name="T3" fmla="*/ 6 h 10"/>
                    <a:gd name="T4" fmla="*/ 18 w 57"/>
                    <a:gd name="T5" fmla="*/ 5 h 10"/>
                    <a:gd name="T6" fmla="*/ 27 w 57"/>
                    <a:gd name="T7" fmla="*/ 3 h 10"/>
                    <a:gd name="T8" fmla="*/ 35 w 57"/>
                    <a:gd name="T9" fmla="*/ 2 h 10"/>
                    <a:gd name="T10" fmla="*/ 48 w 57"/>
                    <a:gd name="T11" fmla="*/ 3 h 10"/>
                    <a:gd name="T12" fmla="*/ 56 w 57"/>
                    <a:gd name="T13" fmla="*/ 3 h 10"/>
                    <a:gd name="T14" fmla="*/ 44 w 57"/>
                    <a:gd name="T15" fmla="*/ 1 h 10"/>
                    <a:gd name="T16" fmla="*/ 32 w 57"/>
                    <a:gd name="T17" fmla="*/ 0 h 10"/>
                    <a:gd name="T18" fmla="*/ 18 w 57"/>
                    <a:gd name="T19" fmla="*/ 4 h 10"/>
                    <a:gd name="T20" fmla="*/ 10 w 57"/>
                    <a:gd name="T21" fmla="*/ 5 h 10"/>
                    <a:gd name="T22" fmla="*/ 1 w 57"/>
                    <a:gd name="T23" fmla="*/ 8 h 10"/>
                    <a:gd name="T24" fmla="*/ 0 w 57"/>
                    <a:gd name="T25" fmla="*/ 9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 h="10">
                      <a:moveTo>
                        <a:pt x="0" y="9"/>
                      </a:moveTo>
                      <a:lnTo>
                        <a:pt x="10" y="6"/>
                      </a:lnTo>
                      <a:lnTo>
                        <a:pt x="18" y="5"/>
                      </a:lnTo>
                      <a:lnTo>
                        <a:pt x="27" y="3"/>
                      </a:lnTo>
                      <a:lnTo>
                        <a:pt x="35" y="2"/>
                      </a:lnTo>
                      <a:lnTo>
                        <a:pt x="48" y="3"/>
                      </a:lnTo>
                      <a:lnTo>
                        <a:pt x="56" y="3"/>
                      </a:lnTo>
                      <a:lnTo>
                        <a:pt x="44" y="1"/>
                      </a:lnTo>
                      <a:lnTo>
                        <a:pt x="32" y="0"/>
                      </a:lnTo>
                      <a:lnTo>
                        <a:pt x="18" y="4"/>
                      </a:lnTo>
                      <a:lnTo>
                        <a:pt x="10" y="5"/>
                      </a:lnTo>
                      <a:lnTo>
                        <a:pt x="1" y="8"/>
                      </a:lnTo>
                      <a:lnTo>
                        <a:pt x="0" y="9"/>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62" name="Freeform 81"/>
                <p:cNvSpPr>
                  <a:spLocks/>
                </p:cNvSpPr>
                <p:nvPr/>
              </p:nvSpPr>
              <p:spPr bwMode="auto">
                <a:xfrm>
                  <a:off x="4298" y="2393"/>
                  <a:ext cx="47" cy="5"/>
                </a:xfrm>
                <a:custGeom>
                  <a:avLst/>
                  <a:gdLst>
                    <a:gd name="T0" fmla="*/ 13 w 47"/>
                    <a:gd name="T1" fmla="*/ 0 h 5"/>
                    <a:gd name="T2" fmla="*/ 7 w 47"/>
                    <a:gd name="T3" fmla="*/ 0 h 5"/>
                    <a:gd name="T4" fmla="*/ 0 w 47"/>
                    <a:gd name="T5" fmla="*/ 1 h 5"/>
                    <a:gd name="T6" fmla="*/ 5 w 47"/>
                    <a:gd name="T7" fmla="*/ 1 h 5"/>
                    <a:gd name="T8" fmla="*/ 12 w 47"/>
                    <a:gd name="T9" fmla="*/ 0 h 5"/>
                    <a:gd name="T10" fmla="*/ 27 w 47"/>
                    <a:gd name="T11" fmla="*/ 2 h 5"/>
                    <a:gd name="T12" fmla="*/ 35 w 47"/>
                    <a:gd name="T13" fmla="*/ 3 h 5"/>
                    <a:gd name="T14" fmla="*/ 44 w 47"/>
                    <a:gd name="T15" fmla="*/ 4 h 5"/>
                    <a:gd name="T16" fmla="*/ 46 w 47"/>
                    <a:gd name="T17" fmla="*/ 3 h 5"/>
                    <a:gd name="T18" fmla="*/ 36 w 47"/>
                    <a:gd name="T19" fmla="*/ 2 h 5"/>
                    <a:gd name="T20" fmla="*/ 24 w 47"/>
                    <a:gd name="T21" fmla="*/ 1 h 5"/>
                    <a:gd name="T22" fmla="*/ 13 w 47"/>
                    <a:gd name="T23" fmla="*/ 0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7" h="5">
                      <a:moveTo>
                        <a:pt x="13" y="0"/>
                      </a:moveTo>
                      <a:lnTo>
                        <a:pt x="7" y="0"/>
                      </a:lnTo>
                      <a:lnTo>
                        <a:pt x="0" y="1"/>
                      </a:lnTo>
                      <a:lnTo>
                        <a:pt x="5" y="1"/>
                      </a:lnTo>
                      <a:lnTo>
                        <a:pt x="12" y="0"/>
                      </a:lnTo>
                      <a:lnTo>
                        <a:pt x="27" y="2"/>
                      </a:lnTo>
                      <a:lnTo>
                        <a:pt x="35" y="3"/>
                      </a:lnTo>
                      <a:lnTo>
                        <a:pt x="44" y="4"/>
                      </a:lnTo>
                      <a:lnTo>
                        <a:pt x="46" y="3"/>
                      </a:lnTo>
                      <a:lnTo>
                        <a:pt x="36" y="2"/>
                      </a:lnTo>
                      <a:lnTo>
                        <a:pt x="24" y="1"/>
                      </a:lnTo>
                      <a:lnTo>
                        <a:pt x="13"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63" name="Freeform 82"/>
                <p:cNvSpPr>
                  <a:spLocks/>
                </p:cNvSpPr>
                <p:nvPr/>
              </p:nvSpPr>
              <p:spPr bwMode="auto">
                <a:xfrm>
                  <a:off x="4308" y="2435"/>
                  <a:ext cx="15" cy="3"/>
                </a:xfrm>
                <a:custGeom>
                  <a:avLst/>
                  <a:gdLst>
                    <a:gd name="T0" fmla="*/ 0 w 15"/>
                    <a:gd name="T1" fmla="*/ 1 h 3"/>
                    <a:gd name="T2" fmla="*/ 1 w 15"/>
                    <a:gd name="T3" fmla="*/ 0 h 3"/>
                    <a:gd name="T4" fmla="*/ 7 w 15"/>
                    <a:gd name="T5" fmla="*/ 1 h 3"/>
                    <a:gd name="T6" fmla="*/ 12 w 15"/>
                    <a:gd name="T7" fmla="*/ 1 h 3"/>
                    <a:gd name="T8" fmla="*/ 14 w 15"/>
                    <a:gd name="T9" fmla="*/ 2 h 3"/>
                    <a:gd name="T10" fmla="*/ 10 w 15"/>
                    <a:gd name="T11" fmla="*/ 2 h 3"/>
                    <a:gd name="T12" fmla="*/ 0 w 15"/>
                    <a:gd name="T13" fmla="*/ 1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3">
                      <a:moveTo>
                        <a:pt x="0" y="1"/>
                      </a:moveTo>
                      <a:lnTo>
                        <a:pt x="1" y="0"/>
                      </a:lnTo>
                      <a:lnTo>
                        <a:pt x="7" y="1"/>
                      </a:lnTo>
                      <a:lnTo>
                        <a:pt x="12" y="1"/>
                      </a:lnTo>
                      <a:lnTo>
                        <a:pt x="14" y="2"/>
                      </a:lnTo>
                      <a:lnTo>
                        <a:pt x="10" y="2"/>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64" name="Freeform 83"/>
                <p:cNvSpPr>
                  <a:spLocks/>
                </p:cNvSpPr>
                <p:nvPr/>
              </p:nvSpPr>
              <p:spPr bwMode="auto">
                <a:xfrm>
                  <a:off x="4259" y="2432"/>
                  <a:ext cx="4" cy="4"/>
                </a:xfrm>
                <a:custGeom>
                  <a:avLst/>
                  <a:gdLst>
                    <a:gd name="T0" fmla="*/ 0 w 4"/>
                    <a:gd name="T1" fmla="*/ 0 h 4"/>
                    <a:gd name="T2" fmla="*/ 0 w 4"/>
                    <a:gd name="T3" fmla="*/ 1 h 4"/>
                    <a:gd name="T4" fmla="*/ 1 w 4"/>
                    <a:gd name="T5" fmla="*/ 2 h 4"/>
                    <a:gd name="T6" fmla="*/ 3 w 4"/>
                    <a:gd name="T7" fmla="*/ 3 h 4"/>
                    <a:gd name="T8" fmla="*/ 0 w 4"/>
                    <a:gd name="T9" fmla="*/ 0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0" y="0"/>
                      </a:moveTo>
                      <a:lnTo>
                        <a:pt x="0" y="1"/>
                      </a:lnTo>
                      <a:lnTo>
                        <a:pt x="1" y="2"/>
                      </a:lnTo>
                      <a:lnTo>
                        <a:pt x="3" y="3"/>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65" name="Freeform 84"/>
                <p:cNvSpPr>
                  <a:spLocks/>
                </p:cNvSpPr>
                <p:nvPr/>
              </p:nvSpPr>
              <p:spPr bwMode="auto">
                <a:xfrm>
                  <a:off x="4274" y="2457"/>
                  <a:ext cx="5" cy="2"/>
                </a:xfrm>
                <a:custGeom>
                  <a:avLst/>
                  <a:gdLst>
                    <a:gd name="T0" fmla="*/ 0 w 5"/>
                    <a:gd name="T1" fmla="*/ 1 h 2"/>
                    <a:gd name="T2" fmla="*/ 1 w 5"/>
                    <a:gd name="T3" fmla="*/ 1 h 2"/>
                    <a:gd name="T4" fmla="*/ 4 w 5"/>
                    <a:gd name="T5" fmla="*/ 0 h 2"/>
                    <a:gd name="T6" fmla="*/ 0 w 5"/>
                    <a:gd name="T7" fmla="*/ 1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2">
                      <a:moveTo>
                        <a:pt x="0" y="1"/>
                      </a:moveTo>
                      <a:lnTo>
                        <a:pt x="1" y="1"/>
                      </a:lnTo>
                      <a:lnTo>
                        <a:pt x="4" y="0"/>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66" name="Freeform 85"/>
                <p:cNvSpPr>
                  <a:spLocks/>
                </p:cNvSpPr>
                <p:nvPr/>
              </p:nvSpPr>
              <p:spPr bwMode="auto">
                <a:xfrm>
                  <a:off x="4350" y="2421"/>
                  <a:ext cx="3" cy="8"/>
                </a:xfrm>
                <a:custGeom>
                  <a:avLst/>
                  <a:gdLst>
                    <a:gd name="T0" fmla="*/ 0 w 3"/>
                    <a:gd name="T1" fmla="*/ 0 h 8"/>
                    <a:gd name="T2" fmla="*/ 0 w 3"/>
                    <a:gd name="T3" fmla="*/ 2 h 8"/>
                    <a:gd name="T4" fmla="*/ 0 w 3"/>
                    <a:gd name="T5" fmla="*/ 4 h 8"/>
                    <a:gd name="T6" fmla="*/ 2 w 3"/>
                    <a:gd name="T7" fmla="*/ 7 h 8"/>
                    <a:gd name="T8" fmla="*/ 0 w 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8">
                      <a:moveTo>
                        <a:pt x="0" y="0"/>
                      </a:moveTo>
                      <a:lnTo>
                        <a:pt x="0" y="2"/>
                      </a:lnTo>
                      <a:lnTo>
                        <a:pt x="0" y="4"/>
                      </a:lnTo>
                      <a:lnTo>
                        <a:pt x="2" y="7"/>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67" name="Freeform 86"/>
                <p:cNvSpPr>
                  <a:spLocks/>
                </p:cNvSpPr>
                <p:nvPr/>
              </p:nvSpPr>
              <p:spPr bwMode="auto">
                <a:xfrm>
                  <a:off x="4369" y="2421"/>
                  <a:ext cx="26" cy="31"/>
                </a:xfrm>
                <a:custGeom>
                  <a:avLst/>
                  <a:gdLst>
                    <a:gd name="T0" fmla="*/ 0 w 26"/>
                    <a:gd name="T1" fmla="*/ 0 h 31"/>
                    <a:gd name="T2" fmla="*/ 5 w 26"/>
                    <a:gd name="T3" fmla="*/ 9 h 31"/>
                    <a:gd name="T4" fmla="*/ 9 w 26"/>
                    <a:gd name="T5" fmla="*/ 17 h 31"/>
                    <a:gd name="T6" fmla="*/ 25 w 26"/>
                    <a:gd name="T7" fmla="*/ 30 h 31"/>
                    <a:gd name="T8" fmla="*/ 10 w 26"/>
                    <a:gd name="T9" fmla="*/ 14 h 31"/>
                    <a:gd name="T10" fmla="*/ 0 w 26"/>
                    <a:gd name="T11" fmla="*/ 0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31">
                      <a:moveTo>
                        <a:pt x="0" y="0"/>
                      </a:moveTo>
                      <a:lnTo>
                        <a:pt x="5" y="9"/>
                      </a:lnTo>
                      <a:lnTo>
                        <a:pt x="9" y="17"/>
                      </a:lnTo>
                      <a:lnTo>
                        <a:pt x="25" y="30"/>
                      </a:lnTo>
                      <a:lnTo>
                        <a:pt x="10" y="14"/>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68" name="Freeform 87"/>
                <p:cNvSpPr>
                  <a:spLocks/>
                </p:cNvSpPr>
                <p:nvPr/>
              </p:nvSpPr>
              <p:spPr bwMode="auto">
                <a:xfrm>
                  <a:off x="4410" y="2475"/>
                  <a:ext cx="1" cy="20"/>
                </a:xfrm>
                <a:custGeom>
                  <a:avLst/>
                  <a:gdLst>
                    <a:gd name="T0" fmla="*/ 0 w 1"/>
                    <a:gd name="T1" fmla="*/ 0 h 20"/>
                    <a:gd name="T2" fmla="*/ 0 w 1"/>
                    <a:gd name="T3" fmla="*/ 6 h 20"/>
                    <a:gd name="T4" fmla="*/ 0 w 1"/>
                    <a:gd name="T5" fmla="*/ 13 h 20"/>
                    <a:gd name="T6" fmla="*/ 0 w 1"/>
                    <a:gd name="T7" fmla="*/ 19 h 20"/>
                    <a:gd name="T8" fmla="*/ 0 w 1"/>
                    <a:gd name="T9" fmla="*/ 11 h 20"/>
                    <a:gd name="T10" fmla="*/ 0 w 1"/>
                    <a:gd name="T11" fmla="*/ 4 h 20"/>
                    <a:gd name="T12" fmla="*/ 0 w 1"/>
                    <a:gd name="T13" fmla="*/ 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20">
                      <a:moveTo>
                        <a:pt x="0" y="0"/>
                      </a:moveTo>
                      <a:lnTo>
                        <a:pt x="0" y="6"/>
                      </a:lnTo>
                      <a:lnTo>
                        <a:pt x="0" y="13"/>
                      </a:lnTo>
                      <a:lnTo>
                        <a:pt x="0" y="19"/>
                      </a:lnTo>
                      <a:lnTo>
                        <a:pt x="0" y="11"/>
                      </a:lnTo>
                      <a:lnTo>
                        <a:pt x="0" y="4"/>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69" name="Freeform 88"/>
                <p:cNvSpPr>
                  <a:spLocks/>
                </p:cNvSpPr>
                <p:nvPr/>
              </p:nvSpPr>
              <p:spPr bwMode="auto">
                <a:xfrm>
                  <a:off x="4334" y="2447"/>
                  <a:ext cx="5" cy="3"/>
                </a:xfrm>
                <a:custGeom>
                  <a:avLst/>
                  <a:gdLst>
                    <a:gd name="T0" fmla="*/ 1 w 5"/>
                    <a:gd name="T1" fmla="*/ 0 h 3"/>
                    <a:gd name="T2" fmla="*/ 0 w 5"/>
                    <a:gd name="T3" fmla="*/ 1 h 3"/>
                    <a:gd name="T4" fmla="*/ 4 w 5"/>
                    <a:gd name="T5" fmla="*/ 2 h 3"/>
                    <a:gd name="T6" fmla="*/ 1 w 5"/>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
                      <a:moveTo>
                        <a:pt x="1" y="0"/>
                      </a:moveTo>
                      <a:lnTo>
                        <a:pt x="0" y="1"/>
                      </a:lnTo>
                      <a:lnTo>
                        <a:pt x="4" y="2"/>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nvGrpSpPr>
              <p:cNvPr id="21545" name="Group 104"/>
              <p:cNvGrpSpPr>
                <a:grpSpLocks/>
              </p:cNvGrpSpPr>
              <p:nvPr/>
            </p:nvGrpSpPr>
            <p:grpSpPr bwMode="auto">
              <a:xfrm>
                <a:off x="4425" y="2075"/>
                <a:ext cx="466" cy="611"/>
                <a:chOff x="4425" y="2075"/>
                <a:chExt cx="466" cy="611"/>
              </a:xfrm>
            </p:grpSpPr>
            <p:sp>
              <p:nvSpPr>
                <p:cNvPr id="21546" name="Freeform 90"/>
                <p:cNvSpPr>
                  <a:spLocks/>
                </p:cNvSpPr>
                <p:nvPr/>
              </p:nvSpPr>
              <p:spPr bwMode="auto">
                <a:xfrm>
                  <a:off x="4624" y="2075"/>
                  <a:ext cx="8" cy="5"/>
                </a:xfrm>
                <a:custGeom>
                  <a:avLst/>
                  <a:gdLst>
                    <a:gd name="T0" fmla="*/ 0 w 8"/>
                    <a:gd name="T1" fmla="*/ 0 h 5"/>
                    <a:gd name="T2" fmla="*/ 2 w 8"/>
                    <a:gd name="T3" fmla="*/ 1 h 5"/>
                    <a:gd name="T4" fmla="*/ 4 w 8"/>
                    <a:gd name="T5" fmla="*/ 2 h 5"/>
                    <a:gd name="T6" fmla="*/ 6 w 8"/>
                    <a:gd name="T7" fmla="*/ 3 h 5"/>
                    <a:gd name="T8" fmla="*/ 7 w 8"/>
                    <a:gd name="T9" fmla="*/ 4 h 5"/>
                    <a:gd name="T10" fmla="*/ 5 w 8"/>
                    <a:gd name="T11" fmla="*/ 4 h 5"/>
                    <a:gd name="T12" fmla="*/ 2 w 8"/>
                    <a:gd name="T13" fmla="*/ 3 h 5"/>
                    <a:gd name="T14" fmla="*/ 0 w 8"/>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 h="5">
                      <a:moveTo>
                        <a:pt x="0" y="0"/>
                      </a:moveTo>
                      <a:lnTo>
                        <a:pt x="2" y="1"/>
                      </a:lnTo>
                      <a:lnTo>
                        <a:pt x="4" y="2"/>
                      </a:lnTo>
                      <a:lnTo>
                        <a:pt x="6" y="3"/>
                      </a:lnTo>
                      <a:lnTo>
                        <a:pt x="7" y="4"/>
                      </a:lnTo>
                      <a:lnTo>
                        <a:pt x="5" y="4"/>
                      </a:lnTo>
                      <a:lnTo>
                        <a:pt x="2" y="3"/>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47" name="Freeform 91"/>
                <p:cNvSpPr>
                  <a:spLocks/>
                </p:cNvSpPr>
                <p:nvPr/>
              </p:nvSpPr>
              <p:spPr bwMode="auto">
                <a:xfrm>
                  <a:off x="4624" y="2094"/>
                  <a:ext cx="5" cy="1"/>
                </a:xfrm>
                <a:custGeom>
                  <a:avLst/>
                  <a:gdLst>
                    <a:gd name="T0" fmla="*/ 4 w 5"/>
                    <a:gd name="T1" fmla="*/ 0 h 1"/>
                    <a:gd name="T2" fmla="*/ 0 w 5"/>
                    <a:gd name="T3" fmla="*/ 0 h 1"/>
                    <a:gd name="T4" fmla="*/ 0 w 5"/>
                    <a:gd name="T5" fmla="*/ 0 h 1"/>
                    <a:gd name="T6" fmla="*/ 4 w 5"/>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1">
                      <a:moveTo>
                        <a:pt x="4" y="0"/>
                      </a:moveTo>
                      <a:lnTo>
                        <a:pt x="0" y="0"/>
                      </a:lnTo>
                      <a:lnTo>
                        <a:pt x="4"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48" name="Freeform 92"/>
                <p:cNvSpPr>
                  <a:spLocks/>
                </p:cNvSpPr>
                <p:nvPr/>
              </p:nvSpPr>
              <p:spPr bwMode="auto">
                <a:xfrm>
                  <a:off x="4566" y="2155"/>
                  <a:ext cx="126" cy="361"/>
                </a:xfrm>
                <a:custGeom>
                  <a:avLst/>
                  <a:gdLst>
                    <a:gd name="T0" fmla="*/ 107 w 126"/>
                    <a:gd name="T1" fmla="*/ 0 h 361"/>
                    <a:gd name="T2" fmla="*/ 95 w 126"/>
                    <a:gd name="T3" fmla="*/ 15 h 361"/>
                    <a:gd name="T4" fmla="*/ 92 w 126"/>
                    <a:gd name="T5" fmla="*/ 36 h 361"/>
                    <a:gd name="T6" fmla="*/ 74 w 126"/>
                    <a:gd name="T7" fmla="*/ 57 h 361"/>
                    <a:gd name="T8" fmla="*/ 37 w 126"/>
                    <a:gd name="T9" fmla="*/ 154 h 361"/>
                    <a:gd name="T10" fmla="*/ 17 w 126"/>
                    <a:gd name="T11" fmla="*/ 242 h 361"/>
                    <a:gd name="T12" fmla="*/ 0 w 126"/>
                    <a:gd name="T13" fmla="*/ 360 h 361"/>
                    <a:gd name="T14" fmla="*/ 52 w 126"/>
                    <a:gd name="T15" fmla="*/ 307 h 361"/>
                    <a:gd name="T16" fmla="*/ 125 w 126"/>
                    <a:gd name="T17" fmla="*/ 47 h 361"/>
                    <a:gd name="T18" fmla="*/ 107 w 126"/>
                    <a:gd name="T19" fmla="*/ 0 h 3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6" h="361">
                      <a:moveTo>
                        <a:pt x="107" y="0"/>
                      </a:moveTo>
                      <a:lnTo>
                        <a:pt x="95" y="15"/>
                      </a:lnTo>
                      <a:lnTo>
                        <a:pt x="92" y="36"/>
                      </a:lnTo>
                      <a:lnTo>
                        <a:pt x="74" y="57"/>
                      </a:lnTo>
                      <a:lnTo>
                        <a:pt x="37" y="154"/>
                      </a:lnTo>
                      <a:lnTo>
                        <a:pt x="17" y="242"/>
                      </a:lnTo>
                      <a:lnTo>
                        <a:pt x="0" y="360"/>
                      </a:lnTo>
                      <a:lnTo>
                        <a:pt x="52" y="307"/>
                      </a:lnTo>
                      <a:lnTo>
                        <a:pt x="125" y="47"/>
                      </a:lnTo>
                      <a:lnTo>
                        <a:pt x="107" y="0"/>
                      </a:lnTo>
                    </a:path>
                  </a:pathLst>
                </a:custGeom>
                <a:solidFill>
                  <a:srgbClr val="4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49" name="Freeform 93"/>
                <p:cNvSpPr>
                  <a:spLocks/>
                </p:cNvSpPr>
                <p:nvPr/>
              </p:nvSpPr>
              <p:spPr bwMode="auto">
                <a:xfrm>
                  <a:off x="4425" y="2086"/>
                  <a:ext cx="466" cy="600"/>
                </a:xfrm>
                <a:custGeom>
                  <a:avLst/>
                  <a:gdLst>
                    <a:gd name="T0" fmla="*/ 379 w 466"/>
                    <a:gd name="T1" fmla="*/ 32 h 600"/>
                    <a:gd name="T2" fmla="*/ 365 w 466"/>
                    <a:gd name="T3" fmla="*/ 0 h 600"/>
                    <a:gd name="T4" fmla="*/ 251 w 466"/>
                    <a:gd name="T5" fmla="*/ 55 h 600"/>
                    <a:gd name="T6" fmla="*/ 246 w 466"/>
                    <a:gd name="T7" fmla="*/ 97 h 600"/>
                    <a:gd name="T8" fmla="*/ 237 w 466"/>
                    <a:gd name="T9" fmla="*/ 111 h 600"/>
                    <a:gd name="T10" fmla="*/ 224 w 466"/>
                    <a:gd name="T11" fmla="*/ 128 h 600"/>
                    <a:gd name="T12" fmla="*/ 217 w 466"/>
                    <a:gd name="T13" fmla="*/ 158 h 600"/>
                    <a:gd name="T14" fmla="*/ 191 w 466"/>
                    <a:gd name="T15" fmla="*/ 227 h 600"/>
                    <a:gd name="T16" fmla="*/ 171 w 466"/>
                    <a:gd name="T17" fmla="*/ 309 h 600"/>
                    <a:gd name="T18" fmla="*/ 162 w 466"/>
                    <a:gd name="T19" fmla="*/ 364 h 600"/>
                    <a:gd name="T20" fmla="*/ 71 w 466"/>
                    <a:gd name="T21" fmla="*/ 366 h 600"/>
                    <a:gd name="T22" fmla="*/ 56 w 466"/>
                    <a:gd name="T23" fmla="*/ 376 h 600"/>
                    <a:gd name="T24" fmla="*/ 14 w 466"/>
                    <a:gd name="T25" fmla="*/ 376 h 600"/>
                    <a:gd name="T26" fmla="*/ 2 w 466"/>
                    <a:gd name="T27" fmla="*/ 398 h 600"/>
                    <a:gd name="T28" fmla="*/ 0 w 466"/>
                    <a:gd name="T29" fmla="*/ 423 h 600"/>
                    <a:gd name="T30" fmla="*/ 5 w 466"/>
                    <a:gd name="T31" fmla="*/ 445 h 600"/>
                    <a:gd name="T32" fmla="*/ 43 w 466"/>
                    <a:gd name="T33" fmla="*/ 454 h 600"/>
                    <a:gd name="T34" fmla="*/ 61 w 466"/>
                    <a:gd name="T35" fmla="*/ 485 h 600"/>
                    <a:gd name="T36" fmla="*/ 98 w 466"/>
                    <a:gd name="T37" fmla="*/ 496 h 600"/>
                    <a:gd name="T38" fmla="*/ 125 w 466"/>
                    <a:gd name="T39" fmla="*/ 496 h 600"/>
                    <a:gd name="T40" fmla="*/ 156 w 466"/>
                    <a:gd name="T41" fmla="*/ 502 h 600"/>
                    <a:gd name="T42" fmla="*/ 158 w 466"/>
                    <a:gd name="T43" fmla="*/ 517 h 600"/>
                    <a:gd name="T44" fmla="*/ 156 w 466"/>
                    <a:gd name="T45" fmla="*/ 549 h 600"/>
                    <a:gd name="T46" fmla="*/ 160 w 466"/>
                    <a:gd name="T47" fmla="*/ 570 h 600"/>
                    <a:gd name="T48" fmla="*/ 176 w 466"/>
                    <a:gd name="T49" fmla="*/ 572 h 600"/>
                    <a:gd name="T50" fmla="*/ 196 w 466"/>
                    <a:gd name="T51" fmla="*/ 576 h 600"/>
                    <a:gd name="T52" fmla="*/ 217 w 466"/>
                    <a:gd name="T53" fmla="*/ 597 h 600"/>
                    <a:gd name="T54" fmla="*/ 241 w 466"/>
                    <a:gd name="T55" fmla="*/ 597 h 600"/>
                    <a:gd name="T56" fmla="*/ 262 w 466"/>
                    <a:gd name="T57" fmla="*/ 594 h 600"/>
                    <a:gd name="T58" fmla="*/ 295 w 466"/>
                    <a:gd name="T59" fmla="*/ 583 h 600"/>
                    <a:gd name="T60" fmla="*/ 332 w 466"/>
                    <a:gd name="T61" fmla="*/ 587 h 600"/>
                    <a:gd name="T62" fmla="*/ 369 w 466"/>
                    <a:gd name="T63" fmla="*/ 599 h 600"/>
                    <a:gd name="T64" fmla="*/ 403 w 466"/>
                    <a:gd name="T65" fmla="*/ 590 h 600"/>
                    <a:gd name="T66" fmla="*/ 427 w 466"/>
                    <a:gd name="T67" fmla="*/ 559 h 600"/>
                    <a:gd name="T68" fmla="*/ 425 w 466"/>
                    <a:gd name="T69" fmla="*/ 525 h 600"/>
                    <a:gd name="T70" fmla="*/ 434 w 466"/>
                    <a:gd name="T71" fmla="*/ 483 h 600"/>
                    <a:gd name="T72" fmla="*/ 439 w 466"/>
                    <a:gd name="T73" fmla="*/ 429 h 600"/>
                    <a:gd name="T74" fmla="*/ 450 w 466"/>
                    <a:gd name="T75" fmla="*/ 378 h 600"/>
                    <a:gd name="T76" fmla="*/ 465 w 466"/>
                    <a:gd name="T77" fmla="*/ 303 h 600"/>
                    <a:gd name="T78" fmla="*/ 463 w 466"/>
                    <a:gd name="T79" fmla="*/ 227 h 600"/>
                    <a:gd name="T80" fmla="*/ 463 w 466"/>
                    <a:gd name="T81" fmla="*/ 160 h 600"/>
                    <a:gd name="T82" fmla="*/ 460 w 466"/>
                    <a:gd name="T83" fmla="*/ 113 h 600"/>
                    <a:gd name="T84" fmla="*/ 450 w 466"/>
                    <a:gd name="T85" fmla="*/ 93 h 600"/>
                    <a:gd name="T86" fmla="*/ 430 w 466"/>
                    <a:gd name="T87" fmla="*/ 76 h 600"/>
                    <a:gd name="T88" fmla="*/ 406 w 466"/>
                    <a:gd name="T89" fmla="*/ 48 h 600"/>
                    <a:gd name="T90" fmla="*/ 379 w 466"/>
                    <a:gd name="T91" fmla="*/ 32 h 6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66" h="600">
                      <a:moveTo>
                        <a:pt x="379" y="32"/>
                      </a:moveTo>
                      <a:lnTo>
                        <a:pt x="365" y="0"/>
                      </a:lnTo>
                      <a:lnTo>
                        <a:pt x="251" y="55"/>
                      </a:lnTo>
                      <a:lnTo>
                        <a:pt x="246" y="97"/>
                      </a:lnTo>
                      <a:lnTo>
                        <a:pt x="237" y="111"/>
                      </a:lnTo>
                      <a:lnTo>
                        <a:pt x="224" y="128"/>
                      </a:lnTo>
                      <a:lnTo>
                        <a:pt x="217" y="158"/>
                      </a:lnTo>
                      <a:lnTo>
                        <a:pt x="191" y="227"/>
                      </a:lnTo>
                      <a:lnTo>
                        <a:pt x="171" y="309"/>
                      </a:lnTo>
                      <a:lnTo>
                        <a:pt x="162" y="364"/>
                      </a:lnTo>
                      <a:lnTo>
                        <a:pt x="71" y="366"/>
                      </a:lnTo>
                      <a:lnTo>
                        <a:pt x="56" y="376"/>
                      </a:lnTo>
                      <a:lnTo>
                        <a:pt x="14" y="376"/>
                      </a:lnTo>
                      <a:lnTo>
                        <a:pt x="2" y="398"/>
                      </a:lnTo>
                      <a:lnTo>
                        <a:pt x="0" y="423"/>
                      </a:lnTo>
                      <a:lnTo>
                        <a:pt x="5" y="445"/>
                      </a:lnTo>
                      <a:lnTo>
                        <a:pt x="43" y="454"/>
                      </a:lnTo>
                      <a:lnTo>
                        <a:pt x="61" y="485"/>
                      </a:lnTo>
                      <a:lnTo>
                        <a:pt x="98" y="496"/>
                      </a:lnTo>
                      <a:lnTo>
                        <a:pt x="125" y="496"/>
                      </a:lnTo>
                      <a:lnTo>
                        <a:pt x="156" y="502"/>
                      </a:lnTo>
                      <a:lnTo>
                        <a:pt x="158" y="517"/>
                      </a:lnTo>
                      <a:lnTo>
                        <a:pt x="156" y="549"/>
                      </a:lnTo>
                      <a:lnTo>
                        <a:pt x="160" y="570"/>
                      </a:lnTo>
                      <a:lnTo>
                        <a:pt x="176" y="572"/>
                      </a:lnTo>
                      <a:lnTo>
                        <a:pt x="196" y="576"/>
                      </a:lnTo>
                      <a:lnTo>
                        <a:pt x="217" y="597"/>
                      </a:lnTo>
                      <a:lnTo>
                        <a:pt x="241" y="597"/>
                      </a:lnTo>
                      <a:lnTo>
                        <a:pt x="262" y="594"/>
                      </a:lnTo>
                      <a:lnTo>
                        <a:pt x="295" y="583"/>
                      </a:lnTo>
                      <a:lnTo>
                        <a:pt x="332" y="587"/>
                      </a:lnTo>
                      <a:lnTo>
                        <a:pt x="369" y="599"/>
                      </a:lnTo>
                      <a:lnTo>
                        <a:pt x="403" y="590"/>
                      </a:lnTo>
                      <a:lnTo>
                        <a:pt x="427" y="559"/>
                      </a:lnTo>
                      <a:lnTo>
                        <a:pt x="425" y="525"/>
                      </a:lnTo>
                      <a:lnTo>
                        <a:pt x="434" y="483"/>
                      </a:lnTo>
                      <a:lnTo>
                        <a:pt x="439" y="429"/>
                      </a:lnTo>
                      <a:lnTo>
                        <a:pt x="450" y="378"/>
                      </a:lnTo>
                      <a:lnTo>
                        <a:pt x="465" y="303"/>
                      </a:lnTo>
                      <a:lnTo>
                        <a:pt x="463" y="227"/>
                      </a:lnTo>
                      <a:lnTo>
                        <a:pt x="463" y="160"/>
                      </a:lnTo>
                      <a:lnTo>
                        <a:pt x="460" y="113"/>
                      </a:lnTo>
                      <a:lnTo>
                        <a:pt x="450" y="93"/>
                      </a:lnTo>
                      <a:lnTo>
                        <a:pt x="430" y="76"/>
                      </a:lnTo>
                      <a:lnTo>
                        <a:pt x="406" y="48"/>
                      </a:lnTo>
                      <a:lnTo>
                        <a:pt x="379" y="32"/>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50" name="Freeform 94"/>
                <p:cNvSpPr>
                  <a:spLocks/>
                </p:cNvSpPr>
                <p:nvPr/>
              </p:nvSpPr>
              <p:spPr bwMode="auto">
                <a:xfrm>
                  <a:off x="4589" y="2122"/>
                  <a:ext cx="286" cy="551"/>
                </a:xfrm>
                <a:custGeom>
                  <a:avLst/>
                  <a:gdLst>
                    <a:gd name="T0" fmla="*/ 37 w 286"/>
                    <a:gd name="T1" fmla="*/ 454 h 551"/>
                    <a:gd name="T2" fmla="*/ 104 w 286"/>
                    <a:gd name="T3" fmla="*/ 448 h 551"/>
                    <a:gd name="T4" fmla="*/ 161 w 286"/>
                    <a:gd name="T5" fmla="*/ 428 h 551"/>
                    <a:gd name="T6" fmla="*/ 185 w 286"/>
                    <a:gd name="T7" fmla="*/ 378 h 551"/>
                    <a:gd name="T8" fmla="*/ 177 w 286"/>
                    <a:gd name="T9" fmla="*/ 346 h 551"/>
                    <a:gd name="T10" fmla="*/ 222 w 286"/>
                    <a:gd name="T11" fmla="*/ 275 h 551"/>
                    <a:gd name="T12" fmla="*/ 180 w 286"/>
                    <a:gd name="T13" fmla="*/ 307 h 551"/>
                    <a:gd name="T14" fmla="*/ 202 w 286"/>
                    <a:gd name="T15" fmla="*/ 243 h 551"/>
                    <a:gd name="T16" fmla="*/ 237 w 286"/>
                    <a:gd name="T17" fmla="*/ 164 h 551"/>
                    <a:gd name="T18" fmla="*/ 185 w 286"/>
                    <a:gd name="T19" fmla="*/ 232 h 551"/>
                    <a:gd name="T20" fmla="*/ 177 w 286"/>
                    <a:gd name="T21" fmla="*/ 124 h 551"/>
                    <a:gd name="T22" fmla="*/ 151 w 286"/>
                    <a:gd name="T23" fmla="*/ 87 h 551"/>
                    <a:gd name="T24" fmla="*/ 113 w 286"/>
                    <a:gd name="T25" fmla="*/ 70 h 551"/>
                    <a:gd name="T26" fmla="*/ 186 w 286"/>
                    <a:gd name="T27" fmla="*/ 41 h 551"/>
                    <a:gd name="T28" fmla="*/ 220 w 286"/>
                    <a:gd name="T29" fmla="*/ 74 h 551"/>
                    <a:gd name="T30" fmla="*/ 198 w 286"/>
                    <a:gd name="T31" fmla="*/ 41 h 551"/>
                    <a:gd name="T32" fmla="*/ 158 w 286"/>
                    <a:gd name="T33" fmla="*/ 27 h 551"/>
                    <a:gd name="T34" fmla="*/ 186 w 286"/>
                    <a:gd name="T35" fmla="*/ 15 h 551"/>
                    <a:gd name="T36" fmla="*/ 211 w 286"/>
                    <a:gd name="T37" fmla="*/ 0 h 551"/>
                    <a:gd name="T38" fmla="*/ 244 w 286"/>
                    <a:gd name="T39" fmla="*/ 31 h 551"/>
                    <a:gd name="T40" fmla="*/ 274 w 286"/>
                    <a:gd name="T41" fmla="*/ 60 h 551"/>
                    <a:gd name="T42" fmla="*/ 285 w 286"/>
                    <a:gd name="T43" fmla="*/ 109 h 551"/>
                    <a:gd name="T44" fmla="*/ 283 w 286"/>
                    <a:gd name="T45" fmla="*/ 206 h 551"/>
                    <a:gd name="T46" fmla="*/ 272 w 286"/>
                    <a:gd name="T47" fmla="*/ 320 h 551"/>
                    <a:gd name="T48" fmla="*/ 257 w 286"/>
                    <a:gd name="T49" fmla="*/ 433 h 551"/>
                    <a:gd name="T50" fmla="*/ 250 w 286"/>
                    <a:gd name="T51" fmla="*/ 503 h 551"/>
                    <a:gd name="T52" fmla="*/ 233 w 286"/>
                    <a:gd name="T53" fmla="*/ 535 h 551"/>
                    <a:gd name="T54" fmla="*/ 196 w 286"/>
                    <a:gd name="T55" fmla="*/ 550 h 551"/>
                    <a:gd name="T56" fmla="*/ 172 w 286"/>
                    <a:gd name="T57" fmla="*/ 542 h 551"/>
                    <a:gd name="T58" fmla="*/ 152 w 286"/>
                    <a:gd name="T59" fmla="*/ 514 h 551"/>
                    <a:gd name="T60" fmla="*/ 145 w 286"/>
                    <a:gd name="T61" fmla="*/ 505 h 551"/>
                    <a:gd name="T62" fmla="*/ 115 w 286"/>
                    <a:gd name="T63" fmla="*/ 534 h 551"/>
                    <a:gd name="T64" fmla="*/ 78 w 286"/>
                    <a:gd name="T65" fmla="*/ 544 h 551"/>
                    <a:gd name="T66" fmla="*/ 48 w 286"/>
                    <a:gd name="T67" fmla="*/ 538 h 551"/>
                    <a:gd name="T68" fmla="*/ 67 w 286"/>
                    <a:gd name="T69" fmla="*/ 516 h 551"/>
                    <a:gd name="T70" fmla="*/ 98 w 286"/>
                    <a:gd name="T71" fmla="*/ 476 h 551"/>
                    <a:gd name="T72" fmla="*/ 50 w 286"/>
                    <a:gd name="T73" fmla="*/ 509 h 551"/>
                    <a:gd name="T74" fmla="*/ 9 w 286"/>
                    <a:gd name="T75" fmla="*/ 523 h 551"/>
                    <a:gd name="T76" fmla="*/ 0 w 286"/>
                    <a:gd name="T77" fmla="*/ 503 h 55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86" h="551">
                      <a:moveTo>
                        <a:pt x="0" y="461"/>
                      </a:moveTo>
                      <a:lnTo>
                        <a:pt x="37" y="454"/>
                      </a:lnTo>
                      <a:lnTo>
                        <a:pt x="69" y="452"/>
                      </a:lnTo>
                      <a:lnTo>
                        <a:pt x="104" y="448"/>
                      </a:lnTo>
                      <a:lnTo>
                        <a:pt x="143" y="443"/>
                      </a:lnTo>
                      <a:lnTo>
                        <a:pt x="161" y="428"/>
                      </a:lnTo>
                      <a:lnTo>
                        <a:pt x="209" y="358"/>
                      </a:lnTo>
                      <a:lnTo>
                        <a:pt x="185" y="378"/>
                      </a:lnTo>
                      <a:lnTo>
                        <a:pt x="168" y="395"/>
                      </a:lnTo>
                      <a:lnTo>
                        <a:pt x="177" y="346"/>
                      </a:lnTo>
                      <a:lnTo>
                        <a:pt x="195" y="326"/>
                      </a:lnTo>
                      <a:lnTo>
                        <a:pt x="222" y="275"/>
                      </a:lnTo>
                      <a:lnTo>
                        <a:pt x="196" y="300"/>
                      </a:lnTo>
                      <a:lnTo>
                        <a:pt x="180" y="307"/>
                      </a:lnTo>
                      <a:lnTo>
                        <a:pt x="185" y="271"/>
                      </a:lnTo>
                      <a:lnTo>
                        <a:pt x="202" y="243"/>
                      </a:lnTo>
                      <a:lnTo>
                        <a:pt x="220" y="224"/>
                      </a:lnTo>
                      <a:lnTo>
                        <a:pt x="237" y="164"/>
                      </a:lnTo>
                      <a:lnTo>
                        <a:pt x="203" y="213"/>
                      </a:lnTo>
                      <a:lnTo>
                        <a:pt x="185" y="232"/>
                      </a:lnTo>
                      <a:lnTo>
                        <a:pt x="182" y="155"/>
                      </a:lnTo>
                      <a:lnTo>
                        <a:pt x="177" y="124"/>
                      </a:lnTo>
                      <a:lnTo>
                        <a:pt x="166" y="109"/>
                      </a:lnTo>
                      <a:lnTo>
                        <a:pt x="151" y="87"/>
                      </a:lnTo>
                      <a:lnTo>
                        <a:pt x="125" y="76"/>
                      </a:lnTo>
                      <a:lnTo>
                        <a:pt x="113" y="70"/>
                      </a:lnTo>
                      <a:lnTo>
                        <a:pt x="149" y="31"/>
                      </a:lnTo>
                      <a:lnTo>
                        <a:pt x="186" y="41"/>
                      </a:lnTo>
                      <a:lnTo>
                        <a:pt x="211" y="58"/>
                      </a:lnTo>
                      <a:lnTo>
                        <a:pt x="220" y="74"/>
                      </a:lnTo>
                      <a:lnTo>
                        <a:pt x="213" y="49"/>
                      </a:lnTo>
                      <a:lnTo>
                        <a:pt x="198" y="41"/>
                      </a:lnTo>
                      <a:lnTo>
                        <a:pt x="175" y="31"/>
                      </a:lnTo>
                      <a:lnTo>
                        <a:pt x="158" y="27"/>
                      </a:lnTo>
                      <a:lnTo>
                        <a:pt x="168" y="20"/>
                      </a:lnTo>
                      <a:lnTo>
                        <a:pt x="186" y="15"/>
                      </a:lnTo>
                      <a:lnTo>
                        <a:pt x="202" y="8"/>
                      </a:lnTo>
                      <a:lnTo>
                        <a:pt x="211" y="0"/>
                      </a:lnTo>
                      <a:lnTo>
                        <a:pt x="232" y="17"/>
                      </a:lnTo>
                      <a:lnTo>
                        <a:pt x="244" y="31"/>
                      </a:lnTo>
                      <a:lnTo>
                        <a:pt x="257" y="49"/>
                      </a:lnTo>
                      <a:lnTo>
                        <a:pt x="274" y="60"/>
                      </a:lnTo>
                      <a:lnTo>
                        <a:pt x="278" y="79"/>
                      </a:lnTo>
                      <a:lnTo>
                        <a:pt x="285" y="109"/>
                      </a:lnTo>
                      <a:lnTo>
                        <a:pt x="285" y="157"/>
                      </a:lnTo>
                      <a:lnTo>
                        <a:pt x="283" y="206"/>
                      </a:lnTo>
                      <a:lnTo>
                        <a:pt x="282" y="263"/>
                      </a:lnTo>
                      <a:lnTo>
                        <a:pt x="272" y="320"/>
                      </a:lnTo>
                      <a:lnTo>
                        <a:pt x="262" y="380"/>
                      </a:lnTo>
                      <a:lnTo>
                        <a:pt x="257" y="433"/>
                      </a:lnTo>
                      <a:lnTo>
                        <a:pt x="248" y="469"/>
                      </a:lnTo>
                      <a:lnTo>
                        <a:pt x="250" y="503"/>
                      </a:lnTo>
                      <a:lnTo>
                        <a:pt x="246" y="521"/>
                      </a:lnTo>
                      <a:lnTo>
                        <a:pt x="233" y="535"/>
                      </a:lnTo>
                      <a:lnTo>
                        <a:pt x="218" y="548"/>
                      </a:lnTo>
                      <a:lnTo>
                        <a:pt x="196" y="550"/>
                      </a:lnTo>
                      <a:lnTo>
                        <a:pt x="186" y="544"/>
                      </a:lnTo>
                      <a:lnTo>
                        <a:pt x="172" y="542"/>
                      </a:lnTo>
                      <a:lnTo>
                        <a:pt x="137" y="534"/>
                      </a:lnTo>
                      <a:lnTo>
                        <a:pt x="152" y="514"/>
                      </a:lnTo>
                      <a:lnTo>
                        <a:pt x="168" y="484"/>
                      </a:lnTo>
                      <a:lnTo>
                        <a:pt x="145" y="505"/>
                      </a:lnTo>
                      <a:lnTo>
                        <a:pt x="126" y="523"/>
                      </a:lnTo>
                      <a:lnTo>
                        <a:pt x="115" y="534"/>
                      </a:lnTo>
                      <a:lnTo>
                        <a:pt x="97" y="544"/>
                      </a:lnTo>
                      <a:lnTo>
                        <a:pt x="78" y="544"/>
                      </a:lnTo>
                      <a:lnTo>
                        <a:pt x="58" y="544"/>
                      </a:lnTo>
                      <a:lnTo>
                        <a:pt x="48" y="538"/>
                      </a:lnTo>
                      <a:lnTo>
                        <a:pt x="42" y="531"/>
                      </a:lnTo>
                      <a:lnTo>
                        <a:pt x="67" y="516"/>
                      </a:lnTo>
                      <a:lnTo>
                        <a:pt x="91" y="488"/>
                      </a:lnTo>
                      <a:lnTo>
                        <a:pt x="98" y="476"/>
                      </a:lnTo>
                      <a:lnTo>
                        <a:pt x="79" y="482"/>
                      </a:lnTo>
                      <a:lnTo>
                        <a:pt x="50" y="509"/>
                      </a:lnTo>
                      <a:lnTo>
                        <a:pt x="37" y="521"/>
                      </a:lnTo>
                      <a:lnTo>
                        <a:pt x="9" y="523"/>
                      </a:lnTo>
                      <a:lnTo>
                        <a:pt x="0" y="517"/>
                      </a:lnTo>
                      <a:lnTo>
                        <a:pt x="0" y="503"/>
                      </a:lnTo>
                      <a:lnTo>
                        <a:pt x="0" y="461"/>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51" name="Freeform 95"/>
                <p:cNvSpPr>
                  <a:spLocks/>
                </p:cNvSpPr>
                <p:nvPr/>
              </p:nvSpPr>
              <p:spPr bwMode="auto">
                <a:xfrm>
                  <a:off x="4775" y="2399"/>
                  <a:ext cx="78" cy="251"/>
                </a:xfrm>
                <a:custGeom>
                  <a:avLst/>
                  <a:gdLst>
                    <a:gd name="T0" fmla="*/ 0 w 78"/>
                    <a:gd name="T1" fmla="*/ 250 h 251"/>
                    <a:gd name="T2" fmla="*/ 14 w 78"/>
                    <a:gd name="T3" fmla="*/ 242 h 251"/>
                    <a:gd name="T4" fmla="*/ 28 w 78"/>
                    <a:gd name="T5" fmla="*/ 222 h 251"/>
                    <a:gd name="T6" fmla="*/ 41 w 78"/>
                    <a:gd name="T7" fmla="*/ 185 h 251"/>
                    <a:gd name="T8" fmla="*/ 48 w 78"/>
                    <a:gd name="T9" fmla="*/ 154 h 251"/>
                    <a:gd name="T10" fmla="*/ 58 w 78"/>
                    <a:gd name="T11" fmla="*/ 120 h 251"/>
                    <a:gd name="T12" fmla="*/ 63 w 78"/>
                    <a:gd name="T13" fmla="*/ 87 h 251"/>
                    <a:gd name="T14" fmla="*/ 71 w 78"/>
                    <a:gd name="T15" fmla="*/ 37 h 251"/>
                    <a:gd name="T16" fmla="*/ 77 w 78"/>
                    <a:gd name="T17" fmla="*/ 0 h 251"/>
                    <a:gd name="T18" fmla="*/ 61 w 78"/>
                    <a:gd name="T19" fmla="*/ 74 h 251"/>
                    <a:gd name="T20" fmla="*/ 48 w 78"/>
                    <a:gd name="T21" fmla="*/ 130 h 251"/>
                    <a:gd name="T22" fmla="*/ 33 w 78"/>
                    <a:gd name="T23" fmla="*/ 169 h 251"/>
                    <a:gd name="T24" fmla="*/ 10 w 78"/>
                    <a:gd name="T25" fmla="*/ 209 h 251"/>
                    <a:gd name="T26" fmla="*/ 0 w 78"/>
                    <a:gd name="T27" fmla="*/ 250 h 2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8" h="251">
                      <a:moveTo>
                        <a:pt x="0" y="250"/>
                      </a:moveTo>
                      <a:lnTo>
                        <a:pt x="14" y="242"/>
                      </a:lnTo>
                      <a:lnTo>
                        <a:pt x="28" y="222"/>
                      </a:lnTo>
                      <a:lnTo>
                        <a:pt x="41" y="185"/>
                      </a:lnTo>
                      <a:lnTo>
                        <a:pt x="48" y="154"/>
                      </a:lnTo>
                      <a:lnTo>
                        <a:pt x="58" y="120"/>
                      </a:lnTo>
                      <a:lnTo>
                        <a:pt x="63" y="87"/>
                      </a:lnTo>
                      <a:lnTo>
                        <a:pt x="71" y="37"/>
                      </a:lnTo>
                      <a:lnTo>
                        <a:pt x="77" y="0"/>
                      </a:lnTo>
                      <a:lnTo>
                        <a:pt x="61" y="74"/>
                      </a:lnTo>
                      <a:lnTo>
                        <a:pt x="48" y="130"/>
                      </a:lnTo>
                      <a:lnTo>
                        <a:pt x="33" y="169"/>
                      </a:lnTo>
                      <a:lnTo>
                        <a:pt x="10" y="209"/>
                      </a:lnTo>
                      <a:lnTo>
                        <a:pt x="0" y="250"/>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52" name="Freeform 96"/>
                <p:cNvSpPr>
                  <a:spLocks/>
                </p:cNvSpPr>
                <p:nvPr/>
              </p:nvSpPr>
              <p:spPr bwMode="auto">
                <a:xfrm>
                  <a:off x="4433" y="2191"/>
                  <a:ext cx="332" cy="381"/>
                </a:xfrm>
                <a:custGeom>
                  <a:avLst/>
                  <a:gdLst>
                    <a:gd name="T0" fmla="*/ 231 w 332"/>
                    <a:gd name="T1" fmla="*/ 15 h 381"/>
                    <a:gd name="T2" fmla="*/ 203 w 332"/>
                    <a:gd name="T3" fmla="*/ 71 h 381"/>
                    <a:gd name="T4" fmla="*/ 209 w 332"/>
                    <a:gd name="T5" fmla="*/ 125 h 381"/>
                    <a:gd name="T6" fmla="*/ 205 w 332"/>
                    <a:gd name="T7" fmla="*/ 187 h 381"/>
                    <a:gd name="T8" fmla="*/ 205 w 332"/>
                    <a:gd name="T9" fmla="*/ 204 h 381"/>
                    <a:gd name="T10" fmla="*/ 209 w 332"/>
                    <a:gd name="T11" fmla="*/ 224 h 381"/>
                    <a:gd name="T12" fmla="*/ 194 w 332"/>
                    <a:gd name="T13" fmla="*/ 239 h 381"/>
                    <a:gd name="T14" fmla="*/ 182 w 332"/>
                    <a:gd name="T15" fmla="*/ 256 h 381"/>
                    <a:gd name="T16" fmla="*/ 161 w 332"/>
                    <a:gd name="T17" fmla="*/ 256 h 381"/>
                    <a:gd name="T18" fmla="*/ 86 w 332"/>
                    <a:gd name="T19" fmla="*/ 260 h 381"/>
                    <a:gd name="T20" fmla="*/ 48 w 332"/>
                    <a:gd name="T21" fmla="*/ 272 h 381"/>
                    <a:gd name="T22" fmla="*/ 0 w 332"/>
                    <a:gd name="T23" fmla="*/ 286 h 381"/>
                    <a:gd name="T24" fmla="*/ 2 w 332"/>
                    <a:gd name="T25" fmla="*/ 329 h 381"/>
                    <a:gd name="T26" fmla="*/ 30 w 332"/>
                    <a:gd name="T27" fmla="*/ 320 h 381"/>
                    <a:gd name="T28" fmla="*/ 37 w 332"/>
                    <a:gd name="T29" fmla="*/ 300 h 381"/>
                    <a:gd name="T30" fmla="*/ 41 w 332"/>
                    <a:gd name="T31" fmla="*/ 337 h 381"/>
                    <a:gd name="T32" fmla="*/ 61 w 332"/>
                    <a:gd name="T33" fmla="*/ 366 h 381"/>
                    <a:gd name="T34" fmla="*/ 113 w 332"/>
                    <a:gd name="T35" fmla="*/ 378 h 381"/>
                    <a:gd name="T36" fmla="*/ 107 w 332"/>
                    <a:gd name="T37" fmla="*/ 357 h 381"/>
                    <a:gd name="T38" fmla="*/ 79 w 332"/>
                    <a:gd name="T39" fmla="*/ 320 h 381"/>
                    <a:gd name="T40" fmla="*/ 102 w 332"/>
                    <a:gd name="T41" fmla="*/ 304 h 381"/>
                    <a:gd name="T42" fmla="*/ 113 w 332"/>
                    <a:gd name="T43" fmla="*/ 339 h 381"/>
                    <a:gd name="T44" fmla="*/ 151 w 332"/>
                    <a:gd name="T45" fmla="*/ 376 h 381"/>
                    <a:gd name="T46" fmla="*/ 201 w 332"/>
                    <a:gd name="T47" fmla="*/ 376 h 381"/>
                    <a:gd name="T48" fmla="*/ 146 w 332"/>
                    <a:gd name="T49" fmla="*/ 333 h 381"/>
                    <a:gd name="T50" fmla="*/ 123 w 332"/>
                    <a:gd name="T51" fmla="*/ 304 h 381"/>
                    <a:gd name="T52" fmla="*/ 136 w 332"/>
                    <a:gd name="T53" fmla="*/ 290 h 381"/>
                    <a:gd name="T54" fmla="*/ 155 w 332"/>
                    <a:gd name="T55" fmla="*/ 318 h 381"/>
                    <a:gd name="T56" fmla="*/ 190 w 332"/>
                    <a:gd name="T57" fmla="*/ 350 h 381"/>
                    <a:gd name="T58" fmla="*/ 221 w 332"/>
                    <a:gd name="T59" fmla="*/ 367 h 381"/>
                    <a:gd name="T60" fmla="*/ 260 w 332"/>
                    <a:gd name="T61" fmla="*/ 372 h 381"/>
                    <a:gd name="T62" fmla="*/ 235 w 332"/>
                    <a:gd name="T63" fmla="*/ 350 h 381"/>
                    <a:gd name="T64" fmla="*/ 205 w 332"/>
                    <a:gd name="T65" fmla="*/ 320 h 381"/>
                    <a:gd name="T66" fmla="*/ 214 w 332"/>
                    <a:gd name="T67" fmla="*/ 304 h 381"/>
                    <a:gd name="T68" fmla="*/ 228 w 332"/>
                    <a:gd name="T69" fmla="*/ 331 h 381"/>
                    <a:gd name="T70" fmla="*/ 259 w 332"/>
                    <a:gd name="T71" fmla="*/ 356 h 381"/>
                    <a:gd name="T72" fmla="*/ 296 w 332"/>
                    <a:gd name="T73" fmla="*/ 359 h 381"/>
                    <a:gd name="T74" fmla="*/ 315 w 332"/>
                    <a:gd name="T75" fmla="*/ 324 h 381"/>
                    <a:gd name="T76" fmla="*/ 248 w 332"/>
                    <a:gd name="T77" fmla="*/ 312 h 381"/>
                    <a:gd name="T78" fmla="*/ 207 w 332"/>
                    <a:gd name="T79" fmla="*/ 284 h 381"/>
                    <a:gd name="T80" fmla="*/ 200 w 332"/>
                    <a:gd name="T81" fmla="*/ 260 h 381"/>
                    <a:gd name="T82" fmla="*/ 216 w 332"/>
                    <a:gd name="T83" fmla="*/ 272 h 381"/>
                    <a:gd name="T84" fmla="*/ 262 w 332"/>
                    <a:gd name="T85" fmla="*/ 306 h 381"/>
                    <a:gd name="T86" fmla="*/ 315 w 332"/>
                    <a:gd name="T87" fmla="*/ 324 h 381"/>
                    <a:gd name="T88" fmla="*/ 326 w 332"/>
                    <a:gd name="T89" fmla="*/ 251 h 381"/>
                    <a:gd name="T90" fmla="*/ 296 w 332"/>
                    <a:gd name="T91" fmla="*/ 243 h 381"/>
                    <a:gd name="T92" fmla="*/ 231 w 332"/>
                    <a:gd name="T93" fmla="*/ 249 h 381"/>
                    <a:gd name="T94" fmla="*/ 221 w 332"/>
                    <a:gd name="T95" fmla="*/ 235 h 381"/>
                    <a:gd name="T96" fmla="*/ 255 w 332"/>
                    <a:gd name="T97" fmla="*/ 241 h 381"/>
                    <a:gd name="T98" fmla="*/ 326 w 332"/>
                    <a:gd name="T99" fmla="*/ 224 h 381"/>
                    <a:gd name="T100" fmla="*/ 330 w 332"/>
                    <a:gd name="T101" fmla="*/ 159 h 381"/>
                    <a:gd name="T102" fmla="*/ 328 w 332"/>
                    <a:gd name="T103" fmla="*/ 86 h 381"/>
                    <a:gd name="T104" fmla="*/ 292 w 332"/>
                    <a:gd name="T105" fmla="*/ 50 h 381"/>
                    <a:gd name="T106" fmla="*/ 328 w 332"/>
                    <a:gd name="T107" fmla="*/ 66 h 381"/>
                    <a:gd name="T108" fmla="*/ 309 w 332"/>
                    <a:gd name="T109" fmla="*/ 23 h 381"/>
                    <a:gd name="T110" fmla="*/ 270 w 332"/>
                    <a:gd name="T111" fmla="*/ 0 h 38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32" h="381">
                      <a:moveTo>
                        <a:pt x="270" y="0"/>
                      </a:moveTo>
                      <a:lnTo>
                        <a:pt x="231" y="15"/>
                      </a:lnTo>
                      <a:lnTo>
                        <a:pt x="214" y="33"/>
                      </a:lnTo>
                      <a:lnTo>
                        <a:pt x="203" y="71"/>
                      </a:lnTo>
                      <a:lnTo>
                        <a:pt x="203" y="105"/>
                      </a:lnTo>
                      <a:lnTo>
                        <a:pt x="209" y="125"/>
                      </a:lnTo>
                      <a:lnTo>
                        <a:pt x="205" y="160"/>
                      </a:lnTo>
                      <a:lnTo>
                        <a:pt x="205" y="187"/>
                      </a:lnTo>
                      <a:lnTo>
                        <a:pt x="211" y="194"/>
                      </a:lnTo>
                      <a:lnTo>
                        <a:pt x="205" y="204"/>
                      </a:lnTo>
                      <a:lnTo>
                        <a:pt x="201" y="214"/>
                      </a:lnTo>
                      <a:lnTo>
                        <a:pt x="209" y="224"/>
                      </a:lnTo>
                      <a:lnTo>
                        <a:pt x="209" y="235"/>
                      </a:lnTo>
                      <a:lnTo>
                        <a:pt x="194" y="239"/>
                      </a:lnTo>
                      <a:lnTo>
                        <a:pt x="196" y="249"/>
                      </a:lnTo>
                      <a:lnTo>
                        <a:pt x="182" y="256"/>
                      </a:lnTo>
                      <a:lnTo>
                        <a:pt x="169" y="251"/>
                      </a:lnTo>
                      <a:lnTo>
                        <a:pt x="161" y="256"/>
                      </a:lnTo>
                      <a:lnTo>
                        <a:pt x="121" y="261"/>
                      </a:lnTo>
                      <a:lnTo>
                        <a:pt x="86" y="260"/>
                      </a:lnTo>
                      <a:lnTo>
                        <a:pt x="62" y="261"/>
                      </a:lnTo>
                      <a:lnTo>
                        <a:pt x="48" y="272"/>
                      </a:lnTo>
                      <a:lnTo>
                        <a:pt x="13" y="272"/>
                      </a:lnTo>
                      <a:lnTo>
                        <a:pt x="0" y="286"/>
                      </a:lnTo>
                      <a:lnTo>
                        <a:pt x="0" y="302"/>
                      </a:lnTo>
                      <a:lnTo>
                        <a:pt x="2" y="329"/>
                      </a:lnTo>
                      <a:lnTo>
                        <a:pt x="30" y="337"/>
                      </a:lnTo>
                      <a:lnTo>
                        <a:pt x="30" y="320"/>
                      </a:lnTo>
                      <a:lnTo>
                        <a:pt x="32" y="306"/>
                      </a:lnTo>
                      <a:lnTo>
                        <a:pt x="37" y="300"/>
                      </a:lnTo>
                      <a:lnTo>
                        <a:pt x="40" y="316"/>
                      </a:lnTo>
                      <a:lnTo>
                        <a:pt x="41" y="337"/>
                      </a:lnTo>
                      <a:lnTo>
                        <a:pt x="48" y="350"/>
                      </a:lnTo>
                      <a:lnTo>
                        <a:pt x="61" y="366"/>
                      </a:lnTo>
                      <a:lnTo>
                        <a:pt x="91" y="374"/>
                      </a:lnTo>
                      <a:lnTo>
                        <a:pt x="113" y="378"/>
                      </a:lnTo>
                      <a:lnTo>
                        <a:pt x="141" y="380"/>
                      </a:lnTo>
                      <a:lnTo>
                        <a:pt x="107" y="357"/>
                      </a:lnTo>
                      <a:lnTo>
                        <a:pt x="84" y="337"/>
                      </a:lnTo>
                      <a:lnTo>
                        <a:pt x="79" y="320"/>
                      </a:lnTo>
                      <a:lnTo>
                        <a:pt x="82" y="306"/>
                      </a:lnTo>
                      <a:lnTo>
                        <a:pt x="102" y="304"/>
                      </a:lnTo>
                      <a:lnTo>
                        <a:pt x="108" y="320"/>
                      </a:lnTo>
                      <a:lnTo>
                        <a:pt x="113" y="339"/>
                      </a:lnTo>
                      <a:lnTo>
                        <a:pt x="132" y="359"/>
                      </a:lnTo>
                      <a:lnTo>
                        <a:pt x="151" y="376"/>
                      </a:lnTo>
                      <a:lnTo>
                        <a:pt x="172" y="378"/>
                      </a:lnTo>
                      <a:lnTo>
                        <a:pt x="201" y="376"/>
                      </a:lnTo>
                      <a:lnTo>
                        <a:pt x="169" y="347"/>
                      </a:lnTo>
                      <a:lnTo>
                        <a:pt x="146" y="333"/>
                      </a:lnTo>
                      <a:lnTo>
                        <a:pt x="128" y="316"/>
                      </a:lnTo>
                      <a:lnTo>
                        <a:pt x="123" y="304"/>
                      </a:lnTo>
                      <a:lnTo>
                        <a:pt x="125" y="292"/>
                      </a:lnTo>
                      <a:lnTo>
                        <a:pt x="136" y="290"/>
                      </a:lnTo>
                      <a:lnTo>
                        <a:pt x="147" y="302"/>
                      </a:lnTo>
                      <a:lnTo>
                        <a:pt x="155" y="318"/>
                      </a:lnTo>
                      <a:lnTo>
                        <a:pt x="172" y="339"/>
                      </a:lnTo>
                      <a:lnTo>
                        <a:pt x="190" y="350"/>
                      </a:lnTo>
                      <a:lnTo>
                        <a:pt x="205" y="359"/>
                      </a:lnTo>
                      <a:lnTo>
                        <a:pt x="221" y="367"/>
                      </a:lnTo>
                      <a:lnTo>
                        <a:pt x="239" y="372"/>
                      </a:lnTo>
                      <a:lnTo>
                        <a:pt x="260" y="372"/>
                      </a:lnTo>
                      <a:lnTo>
                        <a:pt x="281" y="367"/>
                      </a:lnTo>
                      <a:lnTo>
                        <a:pt x="235" y="350"/>
                      </a:lnTo>
                      <a:lnTo>
                        <a:pt x="218" y="339"/>
                      </a:lnTo>
                      <a:lnTo>
                        <a:pt x="205" y="320"/>
                      </a:lnTo>
                      <a:lnTo>
                        <a:pt x="203" y="304"/>
                      </a:lnTo>
                      <a:lnTo>
                        <a:pt x="214" y="304"/>
                      </a:lnTo>
                      <a:lnTo>
                        <a:pt x="220" y="318"/>
                      </a:lnTo>
                      <a:lnTo>
                        <a:pt x="228" y="331"/>
                      </a:lnTo>
                      <a:lnTo>
                        <a:pt x="242" y="344"/>
                      </a:lnTo>
                      <a:lnTo>
                        <a:pt x="259" y="356"/>
                      </a:lnTo>
                      <a:lnTo>
                        <a:pt x="279" y="366"/>
                      </a:lnTo>
                      <a:lnTo>
                        <a:pt x="296" y="359"/>
                      </a:lnTo>
                      <a:lnTo>
                        <a:pt x="303" y="350"/>
                      </a:lnTo>
                      <a:lnTo>
                        <a:pt x="315" y="324"/>
                      </a:lnTo>
                      <a:lnTo>
                        <a:pt x="292" y="318"/>
                      </a:lnTo>
                      <a:lnTo>
                        <a:pt x="248" y="312"/>
                      </a:lnTo>
                      <a:lnTo>
                        <a:pt x="221" y="298"/>
                      </a:lnTo>
                      <a:lnTo>
                        <a:pt x="207" y="284"/>
                      </a:lnTo>
                      <a:lnTo>
                        <a:pt x="201" y="267"/>
                      </a:lnTo>
                      <a:lnTo>
                        <a:pt x="200" y="260"/>
                      </a:lnTo>
                      <a:lnTo>
                        <a:pt x="207" y="260"/>
                      </a:lnTo>
                      <a:lnTo>
                        <a:pt x="216" y="272"/>
                      </a:lnTo>
                      <a:lnTo>
                        <a:pt x="230" y="294"/>
                      </a:lnTo>
                      <a:lnTo>
                        <a:pt x="262" y="306"/>
                      </a:lnTo>
                      <a:lnTo>
                        <a:pt x="292" y="317"/>
                      </a:lnTo>
                      <a:lnTo>
                        <a:pt x="315" y="324"/>
                      </a:lnTo>
                      <a:lnTo>
                        <a:pt x="324" y="282"/>
                      </a:lnTo>
                      <a:lnTo>
                        <a:pt x="326" y="251"/>
                      </a:lnTo>
                      <a:lnTo>
                        <a:pt x="326" y="224"/>
                      </a:lnTo>
                      <a:lnTo>
                        <a:pt x="296" y="243"/>
                      </a:lnTo>
                      <a:lnTo>
                        <a:pt x="260" y="251"/>
                      </a:lnTo>
                      <a:lnTo>
                        <a:pt x="231" y="249"/>
                      </a:lnTo>
                      <a:lnTo>
                        <a:pt x="225" y="245"/>
                      </a:lnTo>
                      <a:lnTo>
                        <a:pt x="221" y="235"/>
                      </a:lnTo>
                      <a:lnTo>
                        <a:pt x="237" y="235"/>
                      </a:lnTo>
                      <a:lnTo>
                        <a:pt x="255" y="241"/>
                      </a:lnTo>
                      <a:lnTo>
                        <a:pt x="297" y="243"/>
                      </a:lnTo>
                      <a:lnTo>
                        <a:pt x="326" y="224"/>
                      </a:lnTo>
                      <a:lnTo>
                        <a:pt x="328" y="185"/>
                      </a:lnTo>
                      <a:lnTo>
                        <a:pt x="330" y="159"/>
                      </a:lnTo>
                      <a:lnTo>
                        <a:pt x="331" y="131"/>
                      </a:lnTo>
                      <a:lnTo>
                        <a:pt x="328" y="86"/>
                      </a:lnTo>
                      <a:lnTo>
                        <a:pt x="319" y="71"/>
                      </a:lnTo>
                      <a:lnTo>
                        <a:pt x="292" y="50"/>
                      </a:lnTo>
                      <a:lnTo>
                        <a:pt x="301" y="52"/>
                      </a:lnTo>
                      <a:lnTo>
                        <a:pt x="328" y="66"/>
                      </a:lnTo>
                      <a:lnTo>
                        <a:pt x="317" y="37"/>
                      </a:lnTo>
                      <a:lnTo>
                        <a:pt x="309" y="23"/>
                      </a:lnTo>
                      <a:lnTo>
                        <a:pt x="301" y="13"/>
                      </a:lnTo>
                      <a:lnTo>
                        <a:pt x="270" y="0"/>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53" name="Freeform 97"/>
                <p:cNvSpPr>
                  <a:spLocks/>
                </p:cNvSpPr>
                <p:nvPr/>
              </p:nvSpPr>
              <p:spPr bwMode="auto">
                <a:xfrm>
                  <a:off x="4664" y="2336"/>
                  <a:ext cx="79" cy="81"/>
                </a:xfrm>
                <a:custGeom>
                  <a:avLst/>
                  <a:gdLst>
                    <a:gd name="T0" fmla="*/ 0 w 79"/>
                    <a:gd name="T1" fmla="*/ 0 h 81"/>
                    <a:gd name="T2" fmla="*/ 0 w 79"/>
                    <a:gd name="T3" fmla="*/ 6 h 81"/>
                    <a:gd name="T4" fmla="*/ 10 w 79"/>
                    <a:gd name="T5" fmla="*/ 22 h 81"/>
                    <a:gd name="T6" fmla="*/ 20 w 79"/>
                    <a:gd name="T7" fmla="*/ 30 h 81"/>
                    <a:gd name="T8" fmla="*/ 40 w 79"/>
                    <a:gd name="T9" fmla="*/ 48 h 81"/>
                    <a:gd name="T10" fmla="*/ 49 w 79"/>
                    <a:gd name="T11" fmla="*/ 55 h 81"/>
                    <a:gd name="T12" fmla="*/ 68 w 79"/>
                    <a:gd name="T13" fmla="*/ 73 h 81"/>
                    <a:gd name="T14" fmla="*/ 47 w 79"/>
                    <a:gd name="T15" fmla="*/ 65 h 81"/>
                    <a:gd name="T16" fmla="*/ 25 w 79"/>
                    <a:gd name="T17" fmla="*/ 57 h 81"/>
                    <a:gd name="T18" fmla="*/ 5 w 79"/>
                    <a:gd name="T19" fmla="*/ 55 h 81"/>
                    <a:gd name="T20" fmla="*/ 6 w 79"/>
                    <a:gd name="T21" fmla="*/ 63 h 81"/>
                    <a:gd name="T22" fmla="*/ 40 w 79"/>
                    <a:gd name="T23" fmla="*/ 70 h 81"/>
                    <a:gd name="T24" fmla="*/ 58 w 79"/>
                    <a:gd name="T25" fmla="*/ 78 h 81"/>
                    <a:gd name="T26" fmla="*/ 68 w 79"/>
                    <a:gd name="T27" fmla="*/ 80 h 81"/>
                    <a:gd name="T28" fmla="*/ 77 w 79"/>
                    <a:gd name="T29" fmla="*/ 76 h 81"/>
                    <a:gd name="T30" fmla="*/ 78 w 79"/>
                    <a:gd name="T31" fmla="*/ 67 h 81"/>
                    <a:gd name="T32" fmla="*/ 71 w 79"/>
                    <a:gd name="T33" fmla="*/ 60 h 81"/>
                    <a:gd name="T34" fmla="*/ 61 w 79"/>
                    <a:gd name="T35" fmla="*/ 49 h 81"/>
                    <a:gd name="T36" fmla="*/ 50 w 79"/>
                    <a:gd name="T37" fmla="*/ 34 h 81"/>
                    <a:gd name="T38" fmla="*/ 38 w 79"/>
                    <a:gd name="T39" fmla="*/ 16 h 81"/>
                    <a:gd name="T40" fmla="*/ 24 w 79"/>
                    <a:gd name="T41" fmla="*/ 5 h 81"/>
                    <a:gd name="T42" fmla="*/ 9 w 79"/>
                    <a:gd name="T43" fmla="*/ 1 h 81"/>
                    <a:gd name="T44" fmla="*/ 0 w 79"/>
                    <a:gd name="T45" fmla="*/ 0 h 8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9" h="81">
                      <a:moveTo>
                        <a:pt x="0" y="0"/>
                      </a:moveTo>
                      <a:lnTo>
                        <a:pt x="0" y="6"/>
                      </a:lnTo>
                      <a:lnTo>
                        <a:pt x="10" y="22"/>
                      </a:lnTo>
                      <a:lnTo>
                        <a:pt x="20" y="30"/>
                      </a:lnTo>
                      <a:lnTo>
                        <a:pt x="40" y="48"/>
                      </a:lnTo>
                      <a:lnTo>
                        <a:pt x="49" y="55"/>
                      </a:lnTo>
                      <a:lnTo>
                        <a:pt x="68" y="73"/>
                      </a:lnTo>
                      <a:lnTo>
                        <a:pt x="47" y="65"/>
                      </a:lnTo>
                      <a:lnTo>
                        <a:pt x="25" y="57"/>
                      </a:lnTo>
                      <a:lnTo>
                        <a:pt x="5" y="55"/>
                      </a:lnTo>
                      <a:lnTo>
                        <a:pt x="6" y="63"/>
                      </a:lnTo>
                      <a:lnTo>
                        <a:pt x="40" y="70"/>
                      </a:lnTo>
                      <a:lnTo>
                        <a:pt x="58" y="78"/>
                      </a:lnTo>
                      <a:lnTo>
                        <a:pt x="68" y="80"/>
                      </a:lnTo>
                      <a:lnTo>
                        <a:pt x="77" y="76"/>
                      </a:lnTo>
                      <a:lnTo>
                        <a:pt x="78" y="67"/>
                      </a:lnTo>
                      <a:lnTo>
                        <a:pt x="71" y="60"/>
                      </a:lnTo>
                      <a:lnTo>
                        <a:pt x="61" y="49"/>
                      </a:lnTo>
                      <a:lnTo>
                        <a:pt x="50" y="34"/>
                      </a:lnTo>
                      <a:lnTo>
                        <a:pt x="38" y="16"/>
                      </a:lnTo>
                      <a:lnTo>
                        <a:pt x="24" y="5"/>
                      </a:lnTo>
                      <a:lnTo>
                        <a:pt x="9" y="1"/>
                      </a:lnTo>
                      <a:lnTo>
                        <a:pt x="0" y="0"/>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54" name="Freeform 98"/>
                <p:cNvSpPr>
                  <a:spLocks/>
                </p:cNvSpPr>
                <p:nvPr/>
              </p:nvSpPr>
              <p:spPr bwMode="auto">
                <a:xfrm>
                  <a:off x="4669" y="2263"/>
                  <a:ext cx="71" cy="108"/>
                </a:xfrm>
                <a:custGeom>
                  <a:avLst/>
                  <a:gdLst>
                    <a:gd name="T0" fmla="*/ 13 w 71"/>
                    <a:gd name="T1" fmla="*/ 0 h 108"/>
                    <a:gd name="T2" fmla="*/ 4 w 71"/>
                    <a:gd name="T3" fmla="*/ 2 h 108"/>
                    <a:gd name="T4" fmla="*/ 0 w 71"/>
                    <a:gd name="T5" fmla="*/ 11 h 108"/>
                    <a:gd name="T6" fmla="*/ 1 w 71"/>
                    <a:gd name="T7" fmla="*/ 20 h 108"/>
                    <a:gd name="T8" fmla="*/ 6 w 71"/>
                    <a:gd name="T9" fmla="*/ 31 h 108"/>
                    <a:gd name="T10" fmla="*/ 14 w 71"/>
                    <a:gd name="T11" fmla="*/ 34 h 108"/>
                    <a:gd name="T12" fmla="*/ 30 w 71"/>
                    <a:gd name="T13" fmla="*/ 46 h 108"/>
                    <a:gd name="T14" fmla="*/ 45 w 71"/>
                    <a:gd name="T15" fmla="*/ 60 h 108"/>
                    <a:gd name="T16" fmla="*/ 55 w 71"/>
                    <a:gd name="T17" fmla="*/ 80 h 108"/>
                    <a:gd name="T18" fmla="*/ 66 w 71"/>
                    <a:gd name="T19" fmla="*/ 100 h 108"/>
                    <a:gd name="T20" fmla="*/ 70 w 71"/>
                    <a:gd name="T21" fmla="*/ 107 h 108"/>
                    <a:gd name="T22" fmla="*/ 66 w 71"/>
                    <a:gd name="T23" fmla="*/ 83 h 108"/>
                    <a:gd name="T24" fmla="*/ 64 w 71"/>
                    <a:gd name="T25" fmla="*/ 61 h 108"/>
                    <a:gd name="T26" fmla="*/ 58 w 71"/>
                    <a:gd name="T27" fmla="*/ 43 h 108"/>
                    <a:gd name="T28" fmla="*/ 48 w 71"/>
                    <a:gd name="T29" fmla="*/ 26 h 108"/>
                    <a:gd name="T30" fmla="*/ 23 w 71"/>
                    <a:gd name="T31" fmla="*/ 3 h 108"/>
                    <a:gd name="T32" fmla="*/ 13 w 71"/>
                    <a:gd name="T33" fmla="*/ 0 h 10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1" h="108">
                      <a:moveTo>
                        <a:pt x="13" y="0"/>
                      </a:moveTo>
                      <a:lnTo>
                        <a:pt x="4" y="2"/>
                      </a:lnTo>
                      <a:lnTo>
                        <a:pt x="0" y="11"/>
                      </a:lnTo>
                      <a:lnTo>
                        <a:pt x="1" y="20"/>
                      </a:lnTo>
                      <a:lnTo>
                        <a:pt x="6" y="31"/>
                      </a:lnTo>
                      <a:lnTo>
                        <a:pt x="14" y="34"/>
                      </a:lnTo>
                      <a:lnTo>
                        <a:pt x="30" y="46"/>
                      </a:lnTo>
                      <a:lnTo>
                        <a:pt x="45" y="60"/>
                      </a:lnTo>
                      <a:lnTo>
                        <a:pt x="55" y="80"/>
                      </a:lnTo>
                      <a:lnTo>
                        <a:pt x="66" y="100"/>
                      </a:lnTo>
                      <a:lnTo>
                        <a:pt x="70" y="107"/>
                      </a:lnTo>
                      <a:lnTo>
                        <a:pt x="66" y="83"/>
                      </a:lnTo>
                      <a:lnTo>
                        <a:pt x="64" y="61"/>
                      </a:lnTo>
                      <a:lnTo>
                        <a:pt x="58" y="43"/>
                      </a:lnTo>
                      <a:lnTo>
                        <a:pt x="48" y="26"/>
                      </a:lnTo>
                      <a:lnTo>
                        <a:pt x="23" y="3"/>
                      </a:lnTo>
                      <a:lnTo>
                        <a:pt x="13" y="0"/>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55" name="Freeform 99"/>
                <p:cNvSpPr>
                  <a:spLocks/>
                </p:cNvSpPr>
                <p:nvPr/>
              </p:nvSpPr>
              <p:spPr bwMode="auto">
                <a:xfrm>
                  <a:off x="4655" y="2149"/>
                  <a:ext cx="76" cy="60"/>
                </a:xfrm>
                <a:custGeom>
                  <a:avLst/>
                  <a:gdLst>
                    <a:gd name="T0" fmla="*/ 0 w 76"/>
                    <a:gd name="T1" fmla="*/ 59 h 60"/>
                    <a:gd name="T2" fmla="*/ 13 w 76"/>
                    <a:gd name="T3" fmla="*/ 46 h 60"/>
                    <a:gd name="T4" fmla="*/ 33 w 76"/>
                    <a:gd name="T5" fmla="*/ 37 h 60"/>
                    <a:gd name="T6" fmla="*/ 48 w 76"/>
                    <a:gd name="T7" fmla="*/ 33 h 60"/>
                    <a:gd name="T8" fmla="*/ 75 w 76"/>
                    <a:gd name="T9" fmla="*/ 0 h 60"/>
                    <a:gd name="T10" fmla="*/ 55 w 76"/>
                    <a:gd name="T11" fmla="*/ 13 h 60"/>
                    <a:gd name="T12" fmla="*/ 37 w 76"/>
                    <a:gd name="T13" fmla="*/ 22 h 60"/>
                    <a:gd name="T14" fmla="*/ 23 w 76"/>
                    <a:gd name="T15" fmla="*/ 29 h 60"/>
                    <a:gd name="T16" fmla="*/ 17 w 76"/>
                    <a:gd name="T17" fmla="*/ 37 h 60"/>
                    <a:gd name="T18" fmla="*/ 0 w 76"/>
                    <a:gd name="T19" fmla="*/ 5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6" h="60">
                      <a:moveTo>
                        <a:pt x="0" y="59"/>
                      </a:moveTo>
                      <a:lnTo>
                        <a:pt x="13" y="46"/>
                      </a:lnTo>
                      <a:lnTo>
                        <a:pt x="33" y="37"/>
                      </a:lnTo>
                      <a:lnTo>
                        <a:pt x="48" y="33"/>
                      </a:lnTo>
                      <a:lnTo>
                        <a:pt x="75" y="0"/>
                      </a:lnTo>
                      <a:lnTo>
                        <a:pt x="55" y="13"/>
                      </a:lnTo>
                      <a:lnTo>
                        <a:pt x="37" y="22"/>
                      </a:lnTo>
                      <a:lnTo>
                        <a:pt x="23" y="29"/>
                      </a:lnTo>
                      <a:lnTo>
                        <a:pt x="17" y="37"/>
                      </a:lnTo>
                      <a:lnTo>
                        <a:pt x="0" y="59"/>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56" name="Freeform 100"/>
                <p:cNvSpPr>
                  <a:spLocks/>
                </p:cNvSpPr>
                <p:nvPr/>
              </p:nvSpPr>
              <p:spPr bwMode="auto">
                <a:xfrm>
                  <a:off x="4592" y="2271"/>
                  <a:ext cx="40" cy="165"/>
                </a:xfrm>
                <a:custGeom>
                  <a:avLst/>
                  <a:gdLst>
                    <a:gd name="T0" fmla="*/ 0 w 40"/>
                    <a:gd name="T1" fmla="*/ 164 h 165"/>
                    <a:gd name="T2" fmla="*/ 19 w 40"/>
                    <a:gd name="T3" fmla="*/ 164 h 165"/>
                    <a:gd name="T4" fmla="*/ 26 w 40"/>
                    <a:gd name="T5" fmla="*/ 162 h 165"/>
                    <a:gd name="T6" fmla="*/ 26 w 40"/>
                    <a:gd name="T7" fmla="*/ 155 h 165"/>
                    <a:gd name="T8" fmla="*/ 30 w 40"/>
                    <a:gd name="T9" fmla="*/ 150 h 165"/>
                    <a:gd name="T10" fmla="*/ 36 w 40"/>
                    <a:gd name="T11" fmla="*/ 144 h 165"/>
                    <a:gd name="T12" fmla="*/ 33 w 40"/>
                    <a:gd name="T13" fmla="*/ 138 h 165"/>
                    <a:gd name="T14" fmla="*/ 33 w 40"/>
                    <a:gd name="T15" fmla="*/ 130 h 165"/>
                    <a:gd name="T16" fmla="*/ 37 w 40"/>
                    <a:gd name="T17" fmla="*/ 120 h 165"/>
                    <a:gd name="T18" fmla="*/ 37 w 40"/>
                    <a:gd name="T19" fmla="*/ 110 h 165"/>
                    <a:gd name="T20" fmla="*/ 35 w 40"/>
                    <a:gd name="T21" fmla="*/ 97 h 165"/>
                    <a:gd name="T22" fmla="*/ 35 w 40"/>
                    <a:gd name="T23" fmla="*/ 72 h 165"/>
                    <a:gd name="T24" fmla="*/ 39 w 40"/>
                    <a:gd name="T25" fmla="*/ 48 h 165"/>
                    <a:gd name="T26" fmla="*/ 37 w 40"/>
                    <a:gd name="T27" fmla="*/ 30 h 165"/>
                    <a:gd name="T28" fmla="*/ 37 w 40"/>
                    <a:gd name="T29" fmla="*/ 0 h 165"/>
                    <a:gd name="T30" fmla="*/ 26 w 40"/>
                    <a:gd name="T31" fmla="*/ 46 h 165"/>
                    <a:gd name="T32" fmla="*/ 15 w 40"/>
                    <a:gd name="T33" fmla="*/ 88 h 165"/>
                    <a:gd name="T34" fmla="*/ 7 w 40"/>
                    <a:gd name="T35" fmla="*/ 133 h 165"/>
                    <a:gd name="T36" fmla="*/ 0 w 40"/>
                    <a:gd name="T37" fmla="*/ 164 h 1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165">
                      <a:moveTo>
                        <a:pt x="0" y="164"/>
                      </a:moveTo>
                      <a:lnTo>
                        <a:pt x="19" y="164"/>
                      </a:lnTo>
                      <a:lnTo>
                        <a:pt x="26" y="162"/>
                      </a:lnTo>
                      <a:lnTo>
                        <a:pt x="26" y="155"/>
                      </a:lnTo>
                      <a:lnTo>
                        <a:pt x="30" y="150"/>
                      </a:lnTo>
                      <a:lnTo>
                        <a:pt x="36" y="144"/>
                      </a:lnTo>
                      <a:lnTo>
                        <a:pt x="33" y="138"/>
                      </a:lnTo>
                      <a:lnTo>
                        <a:pt x="33" y="130"/>
                      </a:lnTo>
                      <a:lnTo>
                        <a:pt x="37" y="120"/>
                      </a:lnTo>
                      <a:lnTo>
                        <a:pt x="37" y="110"/>
                      </a:lnTo>
                      <a:lnTo>
                        <a:pt x="35" y="97"/>
                      </a:lnTo>
                      <a:lnTo>
                        <a:pt x="35" y="72"/>
                      </a:lnTo>
                      <a:lnTo>
                        <a:pt x="39" y="48"/>
                      </a:lnTo>
                      <a:lnTo>
                        <a:pt x="37" y="30"/>
                      </a:lnTo>
                      <a:lnTo>
                        <a:pt x="37" y="0"/>
                      </a:lnTo>
                      <a:lnTo>
                        <a:pt x="26" y="46"/>
                      </a:lnTo>
                      <a:lnTo>
                        <a:pt x="15" y="88"/>
                      </a:lnTo>
                      <a:lnTo>
                        <a:pt x="7" y="133"/>
                      </a:lnTo>
                      <a:lnTo>
                        <a:pt x="0" y="164"/>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57" name="Freeform 101"/>
                <p:cNvSpPr>
                  <a:spLocks/>
                </p:cNvSpPr>
                <p:nvPr/>
              </p:nvSpPr>
              <p:spPr bwMode="auto">
                <a:xfrm>
                  <a:off x="4661" y="2456"/>
                  <a:ext cx="77" cy="26"/>
                </a:xfrm>
                <a:custGeom>
                  <a:avLst/>
                  <a:gdLst>
                    <a:gd name="T0" fmla="*/ 61 w 77"/>
                    <a:gd name="T1" fmla="*/ 12 h 26"/>
                    <a:gd name="T2" fmla="*/ 44 w 77"/>
                    <a:gd name="T3" fmla="*/ 5 h 26"/>
                    <a:gd name="T4" fmla="*/ 29 w 77"/>
                    <a:gd name="T5" fmla="*/ 2 h 26"/>
                    <a:gd name="T6" fmla="*/ 9 w 77"/>
                    <a:gd name="T7" fmla="*/ 0 h 26"/>
                    <a:gd name="T8" fmla="*/ 0 w 77"/>
                    <a:gd name="T9" fmla="*/ 2 h 26"/>
                    <a:gd name="T10" fmla="*/ 5 w 77"/>
                    <a:gd name="T11" fmla="*/ 10 h 26"/>
                    <a:gd name="T12" fmla="*/ 12 w 77"/>
                    <a:gd name="T13" fmla="*/ 16 h 26"/>
                    <a:gd name="T14" fmla="*/ 30 w 77"/>
                    <a:gd name="T15" fmla="*/ 20 h 26"/>
                    <a:gd name="T16" fmla="*/ 58 w 77"/>
                    <a:gd name="T17" fmla="*/ 25 h 26"/>
                    <a:gd name="T18" fmla="*/ 76 w 77"/>
                    <a:gd name="T19" fmla="*/ 23 h 26"/>
                    <a:gd name="T20" fmla="*/ 61 w 77"/>
                    <a:gd name="T21" fmla="*/ 12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7" h="26">
                      <a:moveTo>
                        <a:pt x="61" y="12"/>
                      </a:moveTo>
                      <a:lnTo>
                        <a:pt x="44" y="5"/>
                      </a:lnTo>
                      <a:lnTo>
                        <a:pt x="29" y="2"/>
                      </a:lnTo>
                      <a:lnTo>
                        <a:pt x="9" y="0"/>
                      </a:lnTo>
                      <a:lnTo>
                        <a:pt x="0" y="2"/>
                      </a:lnTo>
                      <a:lnTo>
                        <a:pt x="5" y="10"/>
                      </a:lnTo>
                      <a:lnTo>
                        <a:pt x="12" y="16"/>
                      </a:lnTo>
                      <a:lnTo>
                        <a:pt x="30" y="20"/>
                      </a:lnTo>
                      <a:lnTo>
                        <a:pt x="58" y="25"/>
                      </a:lnTo>
                      <a:lnTo>
                        <a:pt x="76" y="23"/>
                      </a:lnTo>
                      <a:lnTo>
                        <a:pt x="61" y="12"/>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58" name="Freeform 102"/>
                <p:cNvSpPr>
                  <a:spLocks/>
                </p:cNvSpPr>
                <p:nvPr/>
              </p:nvSpPr>
              <p:spPr bwMode="auto">
                <a:xfrm>
                  <a:off x="4592" y="2474"/>
                  <a:ext cx="44" cy="64"/>
                </a:xfrm>
                <a:custGeom>
                  <a:avLst/>
                  <a:gdLst>
                    <a:gd name="T0" fmla="*/ 19 w 44"/>
                    <a:gd name="T1" fmla="*/ 17 h 64"/>
                    <a:gd name="T2" fmla="*/ 14 w 44"/>
                    <a:gd name="T3" fmla="*/ 4 h 64"/>
                    <a:gd name="T4" fmla="*/ 7 w 44"/>
                    <a:gd name="T5" fmla="*/ 0 h 64"/>
                    <a:gd name="T6" fmla="*/ 1 w 44"/>
                    <a:gd name="T7" fmla="*/ 3 h 64"/>
                    <a:gd name="T8" fmla="*/ 0 w 44"/>
                    <a:gd name="T9" fmla="*/ 10 h 64"/>
                    <a:gd name="T10" fmla="*/ 3 w 44"/>
                    <a:gd name="T11" fmla="*/ 22 h 64"/>
                    <a:gd name="T12" fmla="*/ 10 w 44"/>
                    <a:gd name="T13" fmla="*/ 34 h 64"/>
                    <a:gd name="T14" fmla="*/ 18 w 44"/>
                    <a:gd name="T15" fmla="*/ 43 h 64"/>
                    <a:gd name="T16" fmla="*/ 28 w 44"/>
                    <a:gd name="T17" fmla="*/ 54 h 64"/>
                    <a:gd name="T18" fmla="*/ 43 w 44"/>
                    <a:gd name="T19" fmla="*/ 63 h 64"/>
                    <a:gd name="T20" fmla="*/ 30 w 44"/>
                    <a:gd name="T21" fmla="*/ 44 h 64"/>
                    <a:gd name="T22" fmla="*/ 24 w 44"/>
                    <a:gd name="T23" fmla="*/ 32 h 64"/>
                    <a:gd name="T24" fmla="*/ 19 w 44"/>
                    <a:gd name="T25" fmla="*/ 17 h 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4" h="64">
                      <a:moveTo>
                        <a:pt x="19" y="17"/>
                      </a:moveTo>
                      <a:lnTo>
                        <a:pt x="14" y="4"/>
                      </a:lnTo>
                      <a:lnTo>
                        <a:pt x="7" y="0"/>
                      </a:lnTo>
                      <a:lnTo>
                        <a:pt x="1" y="3"/>
                      </a:lnTo>
                      <a:lnTo>
                        <a:pt x="0" y="10"/>
                      </a:lnTo>
                      <a:lnTo>
                        <a:pt x="3" y="22"/>
                      </a:lnTo>
                      <a:lnTo>
                        <a:pt x="10" y="34"/>
                      </a:lnTo>
                      <a:lnTo>
                        <a:pt x="18" y="43"/>
                      </a:lnTo>
                      <a:lnTo>
                        <a:pt x="28" y="54"/>
                      </a:lnTo>
                      <a:lnTo>
                        <a:pt x="43" y="63"/>
                      </a:lnTo>
                      <a:lnTo>
                        <a:pt x="30" y="44"/>
                      </a:lnTo>
                      <a:lnTo>
                        <a:pt x="24" y="32"/>
                      </a:lnTo>
                      <a:lnTo>
                        <a:pt x="19" y="17"/>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59" name="Freeform 103"/>
                <p:cNvSpPr>
                  <a:spLocks/>
                </p:cNvSpPr>
                <p:nvPr/>
              </p:nvSpPr>
              <p:spPr bwMode="auto">
                <a:xfrm>
                  <a:off x="4675" y="2093"/>
                  <a:ext cx="114" cy="80"/>
                </a:xfrm>
                <a:custGeom>
                  <a:avLst/>
                  <a:gdLst>
                    <a:gd name="T0" fmla="*/ 0 w 114"/>
                    <a:gd name="T1" fmla="*/ 79 h 80"/>
                    <a:gd name="T2" fmla="*/ 4 w 114"/>
                    <a:gd name="T3" fmla="*/ 46 h 80"/>
                    <a:gd name="T4" fmla="*/ 27 w 114"/>
                    <a:gd name="T5" fmla="*/ 35 h 80"/>
                    <a:gd name="T6" fmla="*/ 60 w 114"/>
                    <a:gd name="T7" fmla="*/ 21 h 80"/>
                    <a:gd name="T8" fmla="*/ 82 w 114"/>
                    <a:gd name="T9" fmla="*/ 11 h 80"/>
                    <a:gd name="T10" fmla="*/ 105 w 114"/>
                    <a:gd name="T11" fmla="*/ 0 h 80"/>
                    <a:gd name="T12" fmla="*/ 113 w 114"/>
                    <a:gd name="T13" fmla="*/ 23 h 80"/>
                    <a:gd name="T14" fmla="*/ 92 w 114"/>
                    <a:gd name="T15" fmla="*/ 36 h 80"/>
                    <a:gd name="T16" fmla="*/ 68 w 114"/>
                    <a:gd name="T17" fmla="*/ 45 h 80"/>
                    <a:gd name="T18" fmla="*/ 49 w 114"/>
                    <a:gd name="T19" fmla="*/ 52 h 80"/>
                    <a:gd name="T20" fmla="*/ 27 w 114"/>
                    <a:gd name="T21" fmla="*/ 65 h 80"/>
                    <a:gd name="T22" fmla="*/ 0 w 114"/>
                    <a:gd name="T23" fmla="*/ 79 h 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4" h="80">
                      <a:moveTo>
                        <a:pt x="0" y="79"/>
                      </a:moveTo>
                      <a:lnTo>
                        <a:pt x="4" y="46"/>
                      </a:lnTo>
                      <a:lnTo>
                        <a:pt x="27" y="35"/>
                      </a:lnTo>
                      <a:lnTo>
                        <a:pt x="60" y="21"/>
                      </a:lnTo>
                      <a:lnTo>
                        <a:pt x="82" y="11"/>
                      </a:lnTo>
                      <a:lnTo>
                        <a:pt x="105" y="0"/>
                      </a:lnTo>
                      <a:lnTo>
                        <a:pt x="113" y="23"/>
                      </a:lnTo>
                      <a:lnTo>
                        <a:pt x="92" y="36"/>
                      </a:lnTo>
                      <a:lnTo>
                        <a:pt x="68" y="45"/>
                      </a:lnTo>
                      <a:lnTo>
                        <a:pt x="49" y="52"/>
                      </a:lnTo>
                      <a:lnTo>
                        <a:pt x="27" y="65"/>
                      </a:lnTo>
                      <a:lnTo>
                        <a:pt x="0" y="79"/>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grpSp>
          <p:nvGrpSpPr>
            <p:cNvPr id="21528" name="Group 108"/>
            <p:cNvGrpSpPr>
              <a:grpSpLocks/>
            </p:cNvGrpSpPr>
            <p:nvPr/>
          </p:nvGrpSpPr>
          <p:grpSpPr bwMode="auto">
            <a:xfrm>
              <a:off x="4684" y="2499"/>
              <a:ext cx="251" cy="390"/>
              <a:chOff x="4684" y="2499"/>
              <a:chExt cx="251" cy="390"/>
            </a:xfrm>
          </p:grpSpPr>
          <p:sp>
            <p:nvSpPr>
              <p:cNvPr id="21529" name="Freeform 106"/>
              <p:cNvSpPr>
                <a:spLocks/>
              </p:cNvSpPr>
              <p:nvPr/>
            </p:nvSpPr>
            <p:spPr bwMode="auto">
              <a:xfrm>
                <a:off x="4684" y="2499"/>
                <a:ext cx="251" cy="390"/>
              </a:xfrm>
              <a:custGeom>
                <a:avLst/>
                <a:gdLst>
                  <a:gd name="T0" fmla="*/ 111 w 251"/>
                  <a:gd name="T1" fmla="*/ 57 h 390"/>
                  <a:gd name="T2" fmla="*/ 157 w 251"/>
                  <a:gd name="T3" fmla="*/ 53 h 390"/>
                  <a:gd name="T4" fmla="*/ 184 w 251"/>
                  <a:gd name="T5" fmla="*/ 44 h 390"/>
                  <a:gd name="T6" fmla="*/ 193 w 251"/>
                  <a:gd name="T7" fmla="*/ 30 h 390"/>
                  <a:gd name="T8" fmla="*/ 193 w 251"/>
                  <a:gd name="T9" fmla="*/ 17 h 390"/>
                  <a:gd name="T10" fmla="*/ 201 w 251"/>
                  <a:gd name="T11" fmla="*/ 7 h 390"/>
                  <a:gd name="T12" fmla="*/ 226 w 251"/>
                  <a:gd name="T13" fmla="*/ 0 h 390"/>
                  <a:gd name="T14" fmla="*/ 250 w 251"/>
                  <a:gd name="T15" fmla="*/ 2 h 390"/>
                  <a:gd name="T16" fmla="*/ 221 w 251"/>
                  <a:gd name="T17" fmla="*/ 303 h 390"/>
                  <a:gd name="T18" fmla="*/ 201 w 251"/>
                  <a:gd name="T19" fmla="*/ 330 h 390"/>
                  <a:gd name="T20" fmla="*/ 175 w 251"/>
                  <a:gd name="T21" fmla="*/ 358 h 390"/>
                  <a:gd name="T22" fmla="*/ 139 w 251"/>
                  <a:gd name="T23" fmla="*/ 379 h 390"/>
                  <a:gd name="T24" fmla="*/ 96 w 251"/>
                  <a:gd name="T25" fmla="*/ 385 h 390"/>
                  <a:gd name="T26" fmla="*/ 40 w 251"/>
                  <a:gd name="T27" fmla="*/ 389 h 390"/>
                  <a:gd name="T28" fmla="*/ 7 w 251"/>
                  <a:gd name="T29" fmla="*/ 383 h 390"/>
                  <a:gd name="T30" fmla="*/ 0 w 251"/>
                  <a:gd name="T31" fmla="*/ 361 h 390"/>
                  <a:gd name="T32" fmla="*/ 3 w 251"/>
                  <a:gd name="T33" fmla="*/ 334 h 390"/>
                  <a:gd name="T34" fmla="*/ 27 w 251"/>
                  <a:gd name="T35" fmla="*/ 250 h 390"/>
                  <a:gd name="T36" fmla="*/ 47 w 251"/>
                  <a:gd name="T37" fmla="*/ 167 h 390"/>
                  <a:gd name="T38" fmla="*/ 56 w 251"/>
                  <a:gd name="T39" fmla="*/ 103 h 390"/>
                  <a:gd name="T40" fmla="*/ 56 w 251"/>
                  <a:gd name="T41" fmla="*/ 86 h 390"/>
                  <a:gd name="T42" fmla="*/ 69 w 251"/>
                  <a:gd name="T43" fmla="*/ 63 h 390"/>
                  <a:gd name="T44" fmla="*/ 84 w 251"/>
                  <a:gd name="T45" fmla="*/ 57 h 390"/>
                  <a:gd name="T46" fmla="*/ 111 w 251"/>
                  <a:gd name="T47" fmla="*/ 57 h 39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51" h="390">
                    <a:moveTo>
                      <a:pt x="111" y="57"/>
                    </a:moveTo>
                    <a:lnTo>
                      <a:pt x="157" y="53"/>
                    </a:lnTo>
                    <a:lnTo>
                      <a:pt x="184" y="44"/>
                    </a:lnTo>
                    <a:lnTo>
                      <a:pt x="193" y="30"/>
                    </a:lnTo>
                    <a:lnTo>
                      <a:pt x="193" y="17"/>
                    </a:lnTo>
                    <a:lnTo>
                      <a:pt x="201" y="7"/>
                    </a:lnTo>
                    <a:lnTo>
                      <a:pt x="226" y="0"/>
                    </a:lnTo>
                    <a:lnTo>
                      <a:pt x="250" y="2"/>
                    </a:lnTo>
                    <a:lnTo>
                      <a:pt x="221" y="303"/>
                    </a:lnTo>
                    <a:lnTo>
                      <a:pt x="201" y="330"/>
                    </a:lnTo>
                    <a:lnTo>
                      <a:pt x="175" y="358"/>
                    </a:lnTo>
                    <a:lnTo>
                      <a:pt x="139" y="379"/>
                    </a:lnTo>
                    <a:lnTo>
                      <a:pt x="96" y="385"/>
                    </a:lnTo>
                    <a:lnTo>
                      <a:pt x="40" y="389"/>
                    </a:lnTo>
                    <a:lnTo>
                      <a:pt x="7" y="383"/>
                    </a:lnTo>
                    <a:lnTo>
                      <a:pt x="0" y="361"/>
                    </a:lnTo>
                    <a:lnTo>
                      <a:pt x="3" y="334"/>
                    </a:lnTo>
                    <a:lnTo>
                      <a:pt x="27" y="250"/>
                    </a:lnTo>
                    <a:lnTo>
                      <a:pt x="47" y="167"/>
                    </a:lnTo>
                    <a:lnTo>
                      <a:pt x="56" y="103"/>
                    </a:lnTo>
                    <a:lnTo>
                      <a:pt x="56" y="86"/>
                    </a:lnTo>
                    <a:lnTo>
                      <a:pt x="69" y="63"/>
                    </a:lnTo>
                    <a:lnTo>
                      <a:pt x="84" y="57"/>
                    </a:lnTo>
                    <a:lnTo>
                      <a:pt x="111" y="57"/>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30" name="Freeform 107"/>
              <p:cNvSpPr>
                <a:spLocks/>
              </p:cNvSpPr>
              <p:nvPr/>
            </p:nvSpPr>
            <p:spPr bwMode="auto">
              <a:xfrm>
                <a:off x="4713" y="2518"/>
                <a:ext cx="208" cy="350"/>
              </a:xfrm>
              <a:custGeom>
                <a:avLst/>
                <a:gdLst>
                  <a:gd name="T0" fmla="*/ 71 w 208"/>
                  <a:gd name="T1" fmla="*/ 70 h 350"/>
                  <a:gd name="T2" fmla="*/ 111 w 208"/>
                  <a:gd name="T3" fmla="*/ 67 h 350"/>
                  <a:gd name="T4" fmla="*/ 151 w 208"/>
                  <a:gd name="T5" fmla="*/ 60 h 350"/>
                  <a:gd name="T6" fmla="*/ 175 w 208"/>
                  <a:gd name="T7" fmla="*/ 45 h 350"/>
                  <a:gd name="T8" fmla="*/ 189 w 208"/>
                  <a:gd name="T9" fmla="*/ 33 h 350"/>
                  <a:gd name="T10" fmla="*/ 207 w 208"/>
                  <a:gd name="T11" fmla="*/ 0 h 350"/>
                  <a:gd name="T12" fmla="*/ 180 w 208"/>
                  <a:gd name="T13" fmla="*/ 269 h 350"/>
                  <a:gd name="T14" fmla="*/ 163 w 208"/>
                  <a:gd name="T15" fmla="*/ 293 h 350"/>
                  <a:gd name="T16" fmla="*/ 143 w 208"/>
                  <a:gd name="T17" fmla="*/ 316 h 350"/>
                  <a:gd name="T18" fmla="*/ 119 w 208"/>
                  <a:gd name="T19" fmla="*/ 332 h 350"/>
                  <a:gd name="T20" fmla="*/ 98 w 208"/>
                  <a:gd name="T21" fmla="*/ 340 h 350"/>
                  <a:gd name="T22" fmla="*/ 71 w 208"/>
                  <a:gd name="T23" fmla="*/ 344 h 350"/>
                  <a:gd name="T24" fmla="*/ 47 w 208"/>
                  <a:gd name="T25" fmla="*/ 349 h 350"/>
                  <a:gd name="T26" fmla="*/ 19 w 208"/>
                  <a:gd name="T27" fmla="*/ 349 h 350"/>
                  <a:gd name="T28" fmla="*/ 7 w 208"/>
                  <a:gd name="T29" fmla="*/ 344 h 350"/>
                  <a:gd name="T30" fmla="*/ 0 w 208"/>
                  <a:gd name="T31" fmla="*/ 332 h 350"/>
                  <a:gd name="T32" fmla="*/ 3 w 208"/>
                  <a:gd name="T33" fmla="*/ 312 h 350"/>
                  <a:gd name="T34" fmla="*/ 21 w 208"/>
                  <a:gd name="T35" fmla="*/ 264 h 350"/>
                  <a:gd name="T36" fmla="*/ 51 w 208"/>
                  <a:gd name="T37" fmla="*/ 105 h 350"/>
                  <a:gd name="T38" fmla="*/ 56 w 208"/>
                  <a:gd name="T39" fmla="*/ 82 h 350"/>
                  <a:gd name="T40" fmla="*/ 71 w 208"/>
                  <a:gd name="T41" fmla="*/ 70 h 3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08" h="350">
                    <a:moveTo>
                      <a:pt x="71" y="70"/>
                    </a:moveTo>
                    <a:lnTo>
                      <a:pt x="111" y="67"/>
                    </a:lnTo>
                    <a:lnTo>
                      <a:pt x="151" y="60"/>
                    </a:lnTo>
                    <a:lnTo>
                      <a:pt x="175" y="45"/>
                    </a:lnTo>
                    <a:lnTo>
                      <a:pt x="189" y="33"/>
                    </a:lnTo>
                    <a:lnTo>
                      <a:pt x="207" y="0"/>
                    </a:lnTo>
                    <a:lnTo>
                      <a:pt x="180" y="269"/>
                    </a:lnTo>
                    <a:lnTo>
                      <a:pt x="163" y="293"/>
                    </a:lnTo>
                    <a:lnTo>
                      <a:pt x="143" y="316"/>
                    </a:lnTo>
                    <a:lnTo>
                      <a:pt x="119" y="332"/>
                    </a:lnTo>
                    <a:lnTo>
                      <a:pt x="98" y="340"/>
                    </a:lnTo>
                    <a:lnTo>
                      <a:pt x="71" y="344"/>
                    </a:lnTo>
                    <a:lnTo>
                      <a:pt x="47" y="349"/>
                    </a:lnTo>
                    <a:lnTo>
                      <a:pt x="19" y="349"/>
                    </a:lnTo>
                    <a:lnTo>
                      <a:pt x="7" y="344"/>
                    </a:lnTo>
                    <a:lnTo>
                      <a:pt x="0" y="332"/>
                    </a:lnTo>
                    <a:lnTo>
                      <a:pt x="3" y="312"/>
                    </a:lnTo>
                    <a:lnTo>
                      <a:pt x="21" y="264"/>
                    </a:lnTo>
                    <a:lnTo>
                      <a:pt x="51" y="105"/>
                    </a:lnTo>
                    <a:lnTo>
                      <a:pt x="56" y="82"/>
                    </a:lnTo>
                    <a:lnTo>
                      <a:pt x="71" y="7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sp>
        <p:nvSpPr>
          <p:cNvPr id="21520" name="Line 110"/>
          <p:cNvSpPr>
            <a:spLocks noChangeShapeType="1"/>
          </p:cNvSpPr>
          <p:nvPr/>
        </p:nvSpPr>
        <p:spPr bwMode="auto">
          <a:xfrm flipV="1">
            <a:off x="4303835" y="2249366"/>
            <a:ext cx="1154723" cy="816219"/>
          </a:xfrm>
          <a:prstGeom prst="line">
            <a:avLst/>
          </a:prstGeom>
          <a:noFill/>
          <a:ln w="28575">
            <a:solidFill>
              <a:srgbClr val="FFFF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521" name="Line 111"/>
          <p:cNvSpPr>
            <a:spLocks noChangeShapeType="1"/>
          </p:cNvSpPr>
          <p:nvPr/>
        </p:nvSpPr>
        <p:spPr bwMode="auto">
          <a:xfrm>
            <a:off x="5470281" y="2256692"/>
            <a:ext cx="3364523" cy="0"/>
          </a:xfrm>
          <a:prstGeom prst="line">
            <a:avLst/>
          </a:prstGeom>
          <a:noFill/>
          <a:ln w="2857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522" name="Rectangle 112"/>
          <p:cNvSpPr>
            <a:spLocks noChangeArrowheads="1"/>
          </p:cNvSpPr>
          <p:nvPr/>
        </p:nvSpPr>
        <p:spPr bwMode="auto">
          <a:xfrm>
            <a:off x="5191858" y="1836127"/>
            <a:ext cx="3720940" cy="77343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3527" tIns="41031" rIns="83527" bIns="41031">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1662">
                <a:solidFill>
                  <a:srgbClr val="FFFF00"/>
                </a:solidFill>
              </a:rPr>
              <a:t>Application Programmers Interface</a:t>
            </a:r>
          </a:p>
          <a:p>
            <a:endParaRPr lang="en-US" altLang="en-US" sz="1662">
              <a:solidFill>
                <a:srgbClr val="FFFF00"/>
              </a:solidFill>
            </a:endParaRPr>
          </a:p>
          <a:p>
            <a:r>
              <a:rPr lang="en-US" altLang="en-US" sz="1662">
                <a:solidFill>
                  <a:srgbClr val="FFFF00"/>
                </a:solidFill>
              </a:rPr>
              <a:t>System calls</a:t>
            </a:r>
          </a:p>
        </p:txBody>
      </p:sp>
      <p:sp>
        <p:nvSpPr>
          <p:cNvPr id="21523" name="Line 113"/>
          <p:cNvSpPr>
            <a:spLocks noChangeShapeType="1"/>
          </p:cNvSpPr>
          <p:nvPr/>
        </p:nvSpPr>
        <p:spPr bwMode="auto">
          <a:xfrm>
            <a:off x="4123593" y="5398477"/>
            <a:ext cx="635977" cy="646235"/>
          </a:xfrm>
          <a:prstGeom prst="line">
            <a:avLst/>
          </a:prstGeom>
          <a:noFill/>
          <a:ln w="28575">
            <a:solidFill>
              <a:srgbClr val="51DC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524" name="Line 114"/>
          <p:cNvSpPr>
            <a:spLocks noChangeShapeType="1"/>
          </p:cNvSpPr>
          <p:nvPr/>
        </p:nvSpPr>
        <p:spPr bwMode="auto">
          <a:xfrm>
            <a:off x="4749313" y="6044712"/>
            <a:ext cx="2398834" cy="0"/>
          </a:xfrm>
          <a:prstGeom prst="line">
            <a:avLst/>
          </a:prstGeom>
          <a:noFill/>
          <a:ln w="28575">
            <a:solidFill>
              <a:srgbClr val="51DC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525" name="Rectangle 115"/>
          <p:cNvSpPr>
            <a:spLocks noChangeArrowheads="1"/>
          </p:cNvSpPr>
          <p:nvPr/>
        </p:nvSpPr>
        <p:spPr bwMode="auto">
          <a:xfrm>
            <a:off x="4829908" y="5681297"/>
            <a:ext cx="2334343" cy="31305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3527" tIns="41031" rIns="83527" bIns="41031">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1662">
                <a:solidFill>
                  <a:srgbClr val="51DC00"/>
                </a:solidFill>
              </a:rPr>
              <a:t>Command Interpreter</a:t>
            </a:r>
          </a:p>
        </p:txBody>
      </p:sp>
    </p:spTree>
    <p:extLst>
      <p:ext uri="{BB962C8B-B14F-4D97-AF65-F5344CB8AC3E}">
        <p14:creationId xmlns:p14="http://schemas.microsoft.com/office/powerpoint/2010/main" val="1377141417"/>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Arc 4"/>
          <p:cNvSpPr>
            <a:spLocks/>
          </p:cNvSpPr>
          <p:nvPr/>
        </p:nvSpPr>
        <p:spPr bwMode="auto">
          <a:xfrm>
            <a:off x="2964473" y="1236786"/>
            <a:ext cx="2640665" cy="2703635"/>
          </a:xfrm>
          <a:custGeom>
            <a:avLst/>
            <a:gdLst>
              <a:gd name="T0" fmla="*/ 0 w 21600"/>
              <a:gd name="T1" fmla="*/ 0 h 21600"/>
              <a:gd name="T2" fmla="*/ 2340636 w 21600"/>
              <a:gd name="T3" fmla="*/ 2409223 h 21600"/>
              <a:gd name="T4" fmla="*/ 0 w 21600"/>
              <a:gd name="T5" fmla="*/ 2409223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solidFill>
            <a:schemeClr val="accent1">
              <a:lumMod val="60000"/>
              <a:lumOff val="40000"/>
            </a:schemeClr>
          </a:solidFill>
          <a:ln>
            <a:noFill/>
          </a:ln>
          <a:effectLst/>
        </p:spPr>
        <p:txBody>
          <a:bodyPr wrap="none" anchor="ctr"/>
          <a:lstStyle/>
          <a:p>
            <a:endParaRPr lang="en-US" sz="2585"/>
          </a:p>
        </p:txBody>
      </p:sp>
      <p:sp>
        <p:nvSpPr>
          <p:cNvPr id="21506" name="Rectangle 3"/>
          <p:cNvSpPr>
            <a:spLocks noGrp="1" noChangeArrowheads="1"/>
          </p:cNvSpPr>
          <p:nvPr>
            <p:ph type="title"/>
          </p:nvPr>
        </p:nvSpPr>
        <p:spPr>
          <a:xfrm>
            <a:off x="1230792" y="463062"/>
            <a:ext cx="6694140" cy="663580"/>
          </a:xfrm>
          <a:noFill/>
        </p:spPr>
        <p:txBody>
          <a:bodyPr/>
          <a:lstStyle/>
          <a:p>
            <a:r>
              <a:rPr lang="en-US" altLang="en-US" sz="4062"/>
              <a:t>Layered Operating System</a:t>
            </a:r>
          </a:p>
        </p:txBody>
      </p:sp>
      <p:sp>
        <p:nvSpPr>
          <p:cNvPr id="21507" name="Arc 2"/>
          <p:cNvSpPr>
            <a:spLocks/>
          </p:cNvSpPr>
          <p:nvPr/>
        </p:nvSpPr>
        <p:spPr bwMode="auto">
          <a:xfrm rot="10800000">
            <a:off x="2999643" y="3955074"/>
            <a:ext cx="1759926" cy="1787769"/>
          </a:xfrm>
          <a:custGeom>
            <a:avLst/>
            <a:gdLst>
              <a:gd name="T0" fmla="*/ 0 w 21600"/>
              <a:gd name="T1" fmla="*/ 1937549 h 21600"/>
              <a:gd name="T2" fmla="*/ 1903853 w 21600"/>
              <a:gd name="T3" fmla="*/ 0 h 21600"/>
              <a:gd name="T4" fmla="*/ 1905529 w 21600"/>
              <a:gd name="T5" fmla="*/ 1937549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21600"/>
                </a:moveTo>
                <a:cubicBezTo>
                  <a:pt x="0" y="9678"/>
                  <a:pt x="9659" y="10"/>
                  <a:pt x="21581" y="0"/>
                </a:cubicBezTo>
              </a:path>
              <a:path w="21600" h="21600" stroke="0" extrusionOk="0">
                <a:moveTo>
                  <a:pt x="0" y="21600"/>
                </a:moveTo>
                <a:cubicBezTo>
                  <a:pt x="0" y="9678"/>
                  <a:pt x="9659" y="10"/>
                  <a:pt x="21581" y="0"/>
                </a:cubicBezTo>
                <a:lnTo>
                  <a:pt x="21600" y="21600"/>
                </a:lnTo>
                <a:lnTo>
                  <a:pt x="0" y="21600"/>
                </a:lnTo>
                <a:close/>
              </a:path>
            </a:pathLst>
          </a:custGeom>
          <a:solidFill>
            <a:srgbClr val="51DC00"/>
          </a:solidFill>
          <a:ln w="12700" cap="rnd">
            <a:solidFill>
              <a:srgbClr val="51DC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508" name="Arc 4"/>
          <p:cNvSpPr>
            <a:spLocks/>
          </p:cNvSpPr>
          <p:nvPr/>
        </p:nvSpPr>
        <p:spPr bwMode="auto">
          <a:xfrm>
            <a:off x="2964474" y="1814010"/>
            <a:ext cx="2052809" cy="2126410"/>
          </a:xfrm>
          <a:custGeom>
            <a:avLst/>
            <a:gdLst>
              <a:gd name="T0" fmla="*/ 0 w 21600"/>
              <a:gd name="T1" fmla="*/ 0 h 21600"/>
              <a:gd name="T2" fmla="*/ 2340636 w 21600"/>
              <a:gd name="T3" fmla="*/ 2409223 h 21600"/>
              <a:gd name="T4" fmla="*/ 0 w 21600"/>
              <a:gd name="T5" fmla="*/ 2409223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solidFill>
            <a:schemeClr val="hlink"/>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509" name="Oval 5"/>
          <p:cNvSpPr>
            <a:spLocks noChangeArrowheads="1"/>
          </p:cNvSpPr>
          <p:nvPr/>
        </p:nvSpPr>
        <p:spPr bwMode="auto">
          <a:xfrm>
            <a:off x="1348154" y="2362200"/>
            <a:ext cx="3184281" cy="3152043"/>
          </a:xfrm>
          <a:prstGeom prst="ellipse">
            <a:avLst/>
          </a:prstGeom>
          <a:solidFill>
            <a:schemeClr val="tx2"/>
          </a:solidFill>
          <a:ln w="1270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nl-BE" altLang="en-US" sz="2215"/>
          </a:p>
        </p:txBody>
      </p:sp>
      <p:sp>
        <p:nvSpPr>
          <p:cNvPr id="21510" name="Oval 6"/>
          <p:cNvSpPr>
            <a:spLocks noChangeArrowheads="1"/>
          </p:cNvSpPr>
          <p:nvPr/>
        </p:nvSpPr>
        <p:spPr bwMode="auto">
          <a:xfrm>
            <a:off x="1969477" y="2938097"/>
            <a:ext cx="1940169" cy="2000250"/>
          </a:xfrm>
          <a:prstGeom prst="ellipse">
            <a:avLst/>
          </a:prstGeom>
          <a:solidFill>
            <a:srgbClr val="F95AB7"/>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nl-BE" altLang="en-US" sz="2215"/>
          </a:p>
        </p:txBody>
      </p:sp>
      <p:sp>
        <p:nvSpPr>
          <p:cNvPr id="21511" name="Rectangle 7"/>
          <p:cNvSpPr>
            <a:spLocks noChangeArrowheads="1"/>
          </p:cNvSpPr>
          <p:nvPr/>
        </p:nvSpPr>
        <p:spPr bwMode="auto">
          <a:xfrm>
            <a:off x="2233246" y="3726474"/>
            <a:ext cx="1465515" cy="389614"/>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3527" tIns="41031" rIns="83527" bIns="41031">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215">
                <a:solidFill>
                  <a:schemeClr val="accent1"/>
                </a:solidFill>
              </a:rPr>
              <a:t>Hardware</a:t>
            </a:r>
          </a:p>
        </p:txBody>
      </p:sp>
      <p:sp>
        <p:nvSpPr>
          <p:cNvPr id="21512" name="Rectangle 8"/>
          <p:cNvSpPr>
            <a:spLocks noChangeArrowheads="1"/>
          </p:cNvSpPr>
          <p:nvPr/>
        </p:nvSpPr>
        <p:spPr bwMode="auto">
          <a:xfrm>
            <a:off x="2319705" y="2542443"/>
            <a:ext cx="1284375" cy="338511"/>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3527" tIns="41031" rIns="83527" bIns="41031">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1846">
                <a:solidFill>
                  <a:schemeClr val="accent1"/>
                </a:solidFill>
              </a:rPr>
              <a:t>Operating</a:t>
            </a:r>
          </a:p>
        </p:txBody>
      </p:sp>
      <p:sp>
        <p:nvSpPr>
          <p:cNvPr id="21513" name="Rectangle 9"/>
          <p:cNvSpPr>
            <a:spLocks noChangeArrowheads="1"/>
          </p:cNvSpPr>
          <p:nvPr/>
        </p:nvSpPr>
        <p:spPr bwMode="auto">
          <a:xfrm>
            <a:off x="2458915" y="5024804"/>
            <a:ext cx="1010262" cy="338511"/>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3527" tIns="41031" rIns="83527" bIns="41031">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1846">
                <a:solidFill>
                  <a:schemeClr val="accent1"/>
                </a:solidFill>
              </a:rPr>
              <a:t>System</a:t>
            </a:r>
          </a:p>
        </p:txBody>
      </p:sp>
      <p:sp>
        <p:nvSpPr>
          <p:cNvPr id="21514" name="Rectangle 10"/>
          <p:cNvSpPr>
            <a:spLocks noChangeArrowheads="1"/>
          </p:cNvSpPr>
          <p:nvPr/>
        </p:nvSpPr>
        <p:spPr bwMode="auto">
          <a:xfrm rot="1500000">
            <a:off x="2936891" y="2145320"/>
            <a:ext cx="1674419" cy="338511"/>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3527" tIns="41031" rIns="83527" bIns="41031">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1846" dirty="0">
                <a:solidFill>
                  <a:schemeClr val="accent1"/>
                </a:solidFill>
              </a:rPr>
              <a:t>Web Browser</a:t>
            </a:r>
            <a:endParaRPr lang="en-US" altLang="en-US" sz="1846" dirty="0">
              <a:solidFill>
                <a:schemeClr val="accent1"/>
              </a:solidFill>
            </a:endParaRPr>
          </a:p>
        </p:txBody>
      </p:sp>
      <p:sp>
        <p:nvSpPr>
          <p:cNvPr id="21515" name="Line 11"/>
          <p:cNvSpPr>
            <a:spLocks noChangeShapeType="1"/>
          </p:cNvSpPr>
          <p:nvPr/>
        </p:nvSpPr>
        <p:spPr bwMode="auto">
          <a:xfrm>
            <a:off x="5556229" y="3590442"/>
            <a:ext cx="179286" cy="29058"/>
          </a:xfrm>
          <a:prstGeom prst="line">
            <a:avLst/>
          </a:prstGeom>
          <a:noFill/>
          <a:ln w="127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516" name="Line 12"/>
          <p:cNvSpPr>
            <a:spLocks noChangeShapeType="1"/>
          </p:cNvSpPr>
          <p:nvPr/>
        </p:nvSpPr>
        <p:spPr bwMode="auto">
          <a:xfrm flipV="1">
            <a:off x="4717074" y="4265735"/>
            <a:ext cx="1028700" cy="14654"/>
          </a:xfrm>
          <a:prstGeom prst="line">
            <a:avLst/>
          </a:prstGeom>
          <a:noFill/>
          <a:ln w="127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517" name="Line 13"/>
          <p:cNvSpPr>
            <a:spLocks noChangeShapeType="1"/>
          </p:cNvSpPr>
          <p:nvPr/>
        </p:nvSpPr>
        <p:spPr bwMode="auto">
          <a:xfrm flipV="1">
            <a:off x="5757497" y="3915508"/>
            <a:ext cx="846992" cy="3619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518" name="Line 14"/>
          <p:cNvSpPr>
            <a:spLocks noChangeShapeType="1"/>
          </p:cNvSpPr>
          <p:nvPr/>
        </p:nvSpPr>
        <p:spPr bwMode="auto">
          <a:xfrm>
            <a:off x="5757497" y="3615105"/>
            <a:ext cx="835269" cy="28868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grpSp>
        <p:nvGrpSpPr>
          <p:cNvPr id="21519" name="Group 109"/>
          <p:cNvGrpSpPr>
            <a:grpSpLocks/>
          </p:cNvGrpSpPr>
          <p:nvPr/>
        </p:nvGrpSpPr>
        <p:grpSpPr bwMode="auto">
          <a:xfrm>
            <a:off x="6496051" y="3093427"/>
            <a:ext cx="1337896" cy="1792165"/>
            <a:chOff x="4092" y="1842"/>
            <a:chExt cx="843" cy="1107"/>
          </a:xfrm>
        </p:grpSpPr>
        <p:grpSp>
          <p:nvGrpSpPr>
            <p:cNvPr id="21526" name="Group 46"/>
            <p:cNvGrpSpPr>
              <a:grpSpLocks/>
            </p:cNvGrpSpPr>
            <p:nvPr/>
          </p:nvGrpSpPr>
          <p:grpSpPr bwMode="auto">
            <a:xfrm>
              <a:off x="4092" y="2275"/>
              <a:ext cx="469" cy="277"/>
              <a:chOff x="4092" y="2275"/>
              <a:chExt cx="469" cy="277"/>
            </a:xfrm>
          </p:grpSpPr>
          <p:grpSp>
            <p:nvGrpSpPr>
              <p:cNvPr id="21589" name="Group 17"/>
              <p:cNvGrpSpPr>
                <a:grpSpLocks/>
              </p:cNvGrpSpPr>
              <p:nvPr/>
            </p:nvGrpSpPr>
            <p:grpSpPr bwMode="auto">
              <a:xfrm>
                <a:off x="4122" y="2425"/>
                <a:ext cx="77" cy="66"/>
                <a:chOff x="4122" y="2425"/>
                <a:chExt cx="77" cy="66"/>
              </a:xfrm>
            </p:grpSpPr>
            <p:sp>
              <p:nvSpPr>
                <p:cNvPr id="21618" name="Freeform 15"/>
                <p:cNvSpPr>
                  <a:spLocks/>
                </p:cNvSpPr>
                <p:nvPr/>
              </p:nvSpPr>
              <p:spPr bwMode="auto">
                <a:xfrm>
                  <a:off x="4122" y="2425"/>
                  <a:ext cx="23" cy="66"/>
                </a:xfrm>
                <a:custGeom>
                  <a:avLst/>
                  <a:gdLst>
                    <a:gd name="T0" fmla="*/ 7 w 23"/>
                    <a:gd name="T1" fmla="*/ 0 h 66"/>
                    <a:gd name="T2" fmla="*/ 0 w 23"/>
                    <a:gd name="T3" fmla="*/ 61 h 66"/>
                    <a:gd name="T4" fmla="*/ 16 w 23"/>
                    <a:gd name="T5" fmla="*/ 65 h 66"/>
                    <a:gd name="T6" fmla="*/ 22 w 23"/>
                    <a:gd name="T7" fmla="*/ 3 h 66"/>
                    <a:gd name="T8" fmla="*/ 7 w 23"/>
                    <a:gd name="T9" fmla="*/ 0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66">
                      <a:moveTo>
                        <a:pt x="7" y="0"/>
                      </a:moveTo>
                      <a:lnTo>
                        <a:pt x="0" y="61"/>
                      </a:lnTo>
                      <a:lnTo>
                        <a:pt x="16" y="65"/>
                      </a:lnTo>
                      <a:lnTo>
                        <a:pt x="22" y="3"/>
                      </a:lnTo>
                      <a:lnTo>
                        <a:pt x="7"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619" name="Freeform 16"/>
                <p:cNvSpPr>
                  <a:spLocks/>
                </p:cNvSpPr>
                <p:nvPr/>
              </p:nvSpPr>
              <p:spPr bwMode="auto">
                <a:xfrm>
                  <a:off x="4138" y="2434"/>
                  <a:ext cx="61" cy="57"/>
                </a:xfrm>
                <a:custGeom>
                  <a:avLst/>
                  <a:gdLst>
                    <a:gd name="T0" fmla="*/ 5 w 61"/>
                    <a:gd name="T1" fmla="*/ 1 h 57"/>
                    <a:gd name="T2" fmla="*/ 0 w 61"/>
                    <a:gd name="T3" fmla="*/ 56 h 57"/>
                    <a:gd name="T4" fmla="*/ 60 w 61"/>
                    <a:gd name="T5" fmla="*/ 28 h 57"/>
                    <a:gd name="T6" fmla="*/ 37 w 61"/>
                    <a:gd name="T7" fmla="*/ 19 h 57"/>
                    <a:gd name="T8" fmla="*/ 15 w 61"/>
                    <a:gd name="T9" fmla="*/ 32 h 57"/>
                    <a:gd name="T10" fmla="*/ 22 w 61"/>
                    <a:gd name="T11" fmla="*/ 0 h 57"/>
                    <a:gd name="T12" fmla="*/ 5 w 61"/>
                    <a:gd name="T13" fmla="*/ 1 h 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 h="57">
                      <a:moveTo>
                        <a:pt x="5" y="1"/>
                      </a:moveTo>
                      <a:lnTo>
                        <a:pt x="0" y="56"/>
                      </a:lnTo>
                      <a:lnTo>
                        <a:pt x="60" y="28"/>
                      </a:lnTo>
                      <a:lnTo>
                        <a:pt x="37" y="19"/>
                      </a:lnTo>
                      <a:lnTo>
                        <a:pt x="15" y="32"/>
                      </a:lnTo>
                      <a:lnTo>
                        <a:pt x="22" y="0"/>
                      </a:lnTo>
                      <a:lnTo>
                        <a:pt x="5" y="1"/>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nvGrpSpPr>
              <p:cNvPr id="21590" name="Group 45"/>
              <p:cNvGrpSpPr>
                <a:grpSpLocks/>
              </p:cNvGrpSpPr>
              <p:nvPr/>
            </p:nvGrpSpPr>
            <p:grpSpPr bwMode="auto">
              <a:xfrm>
                <a:off x="4092" y="2275"/>
                <a:ext cx="469" cy="277"/>
                <a:chOff x="4092" y="2275"/>
                <a:chExt cx="469" cy="277"/>
              </a:xfrm>
            </p:grpSpPr>
            <p:sp>
              <p:nvSpPr>
                <p:cNvPr id="21591" name="Freeform 18"/>
                <p:cNvSpPr>
                  <a:spLocks/>
                </p:cNvSpPr>
                <p:nvPr/>
              </p:nvSpPr>
              <p:spPr bwMode="auto">
                <a:xfrm>
                  <a:off x="4100" y="2275"/>
                  <a:ext cx="460" cy="245"/>
                </a:xfrm>
                <a:custGeom>
                  <a:avLst/>
                  <a:gdLst>
                    <a:gd name="T0" fmla="*/ 0 w 460"/>
                    <a:gd name="T1" fmla="*/ 103 h 245"/>
                    <a:gd name="T2" fmla="*/ 220 w 460"/>
                    <a:gd name="T3" fmla="*/ 244 h 245"/>
                    <a:gd name="T4" fmla="*/ 459 w 460"/>
                    <a:gd name="T5" fmla="*/ 106 h 245"/>
                    <a:gd name="T6" fmla="*/ 276 w 460"/>
                    <a:gd name="T7" fmla="*/ 0 h 245"/>
                    <a:gd name="T8" fmla="*/ 0 w 460"/>
                    <a:gd name="T9" fmla="*/ 103 h 2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0" h="245">
                      <a:moveTo>
                        <a:pt x="0" y="103"/>
                      </a:moveTo>
                      <a:lnTo>
                        <a:pt x="220" y="244"/>
                      </a:lnTo>
                      <a:lnTo>
                        <a:pt x="459" y="106"/>
                      </a:lnTo>
                      <a:lnTo>
                        <a:pt x="276" y="0"/>
                      </a:lnTo>
                      <a:lnTo>
                        <a:pt x="0" y="103"/>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92" name="Freeform 19"/>
                <p:cNvSpPr>
                  <a:spLocks/>
                </p:cNvSpPr>
                <p:nvPr/>
              </p:nvSpPr>
              <p:spPr bwMode="auto">
                <a:xfrm>
                  <a:off x="4092" y="2377"/>
                  <a:ext cx="231" cy="174"/>
                </a:xfrm>
                <a:custGeom>
                  <a:avLst/>
                  <a:gdLst>
                    <a:gd name="T0" fmla="*/ 8 w 231"/>
                    <a:gd name="T1" fmla="*/ 0 h 174"/>
                    <a:gd name="T2" fmla="*/ 230 w 231"/>
                    <a:gd name="T3" fmla="*/ 143 h 174"/>
                    <a:gd name="T4" fmla="*/ 223 w 231"/>
                    <a:gd name="T5" fmla="*/ 173 h 174"/>
                    <a:gd name="T6" fmla="*/ 0 w 231"/>
                    <a:gd name="T7" fmla="*/ 28 h 174"/>
                    <a:gd name="T8" fmla="*/ 8 w 231"/>
                    <a:gd name="T9" fmla="*/ 0 h 1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1" h="174">
                      <a:moveTo>
                        <a:pt x="8" y="0"/>
                      </a:moveTo>
                      <a:lnTo>
                        <a:pt x="230" y="143"/>
                      </a:lnTo>
                      <a:lnTo>
                        <a:pt x="223" y="173"/>
                      </a:lnTo>
                      <a:lnTo>
                        <a:pt x="0" y="28"/>
                      </a:lnTo>
                      <a:lnTo>
                        <a:pt x="8"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93" name="Freeform 20"/>
                <p:cNvSpPr>
                  <a:spLocks/>
                </p:cNvSpPr>
                <p:nvPr/>
              </p:nvSpPr>
              <p:spPr bwMode="auto">
                <a:xfrm>
                  <a:off x="4315" y="2381"/>
                  <a:ext cx="246" cy="171"/>
                </a:xfrm>
                <a:custGeom>
                  <a:avLst/>
                  <a:gdLst>
                    <a:gd name="T0" fmla="*/ 0 w 246"/>
                    <a:gd name="T1" fmla="*/ 170 h 171"/>
                    <a:gd name="T2" fmla="*/ 7 w 246"/>
                    <a:gd name="T3" fmla="*/ 138 h 171"/>
                    <a:gd name="T4" fmla="*/ 245 w 246"/>
                    <a:gd name="T5" fmla="*/ 0 h 171"/>
                    <a:gd name="T6" fmla="*/ 237 w 246"/>
                    <a:gd name="T7" fmla="*/ 26 h 171"/>
                    <a:gd name="T8" fmla="*/ 0 w 246"/>
                    <a:gd name="T9" fmla="*/ 170 h 1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 h="171">
                      <a:moveTo>
                        <a:pt x="0" y="170"/>
                      </a:moveTo>
                      <a:lnTo>
                        <a:pt x="7" y="138"/>
                      </a:lnTo>
                      <a:lnTo>
                        <a:pt x="245" y="0"/>
                      </a:lnTo>
                      <a:lnTo>
                        <a:pt x="237" y="26"/>
                      </a:lnTo>
                      <a:lnTo>
                        <a:pt x="0" y="170"/>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94" name="Freeform 21"/>
                <p:cNvSpPr>
                  <a:spLocks/>
                </p:cNvSpPr>
                <p:nvPr/>
              </p:nvSpPr>
              <p:spPr bwMode="auto">
                <a:xfrm>
                  <a:off x="4190" y="2390"/>
                  <a:ext cx="177" cy="100"/>
                </a:xfrm>
                <a:custGeom>
                  <a:avLst/>
                  <a:gdLst>
                    <a:gd name="T0" fmla="*/ 0 w 177"/>
                    <a:gd name="T1" fmla="*/ 26 h 100"/>
                    <a:gd name="T2" fmla="*/ 60 w 177"/>
                    <a:gd name="T3" fmla="*/ 0 h 100"/>
                    <a:gd name="T4" fmla="*/ 176 w 177"/>
                    <a:gd name="T5" fmla="*/ 69 h 100"/>
                    <a:gd name="T6" fmla="*/ 118 w 177"/>
                    <a:gd name="T7" fmla="*/ 99 h 100"/>
                    <a:gd name="T8" fmla="*/ 0 w 177"/>
                    <a:gd name="T9" fmla="*/ 26 h 1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 h="100">
                      <a:moveTo>
                        <a:pt x="0" y="26"/>
                      </a:moveTo>
                      <a:lnTo>
                        <a:pt x="60" y="0"/>
                      </a:lnTo>
                      <a:lnTo>
                        <a:pt x="176" y="69"/>
                      </a:lnTo>
                      <a:lnTo>
                        <a:pt x="118" y="99"/>
                      </a:lnTo>
                      <a:lnTo>
                        <a:pt x="0" y="26"/>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95" name="Freeform 22"/>
                <p:cNvSpPr>
                  <a:spLocks/>
                </p:cNvSpPr>
                <p:nvPr/>
              </p:nvSpPr>
              <p:spPr bwMode="auto">
                <a:xfrm>
                  <a:off x="4265" y="2314"/>
                  <a:ext cx="264" cy="138"/>
                </a:xfrm>
                <a:custGeom>
                  <a:avLst/>
                  <a:gdLst>
                    <a:gd name="T0" fmla="*/ 0 w 264"/>
                    <a:gd name="T1" fmla="*/ 66 h 138"/>
                    <a:gd name="T2" fmla="*/ 115 w 264"/>
                    <a:gd name="T3" fmla="*/ 137 h 138"/>
                    <a:gd name="T4" fmla="*/ 263 w 264"/>
                    <a:gd name="T5" fmla="*/ 59 h 138"/>
                    <a:gd name="T6" fmla="*/ 155 w 264"/>
                    <a:gd name="T7" fmla="*/ 0 h 138"/>
                    <a:gd name="T8" fmla="*/ 0 w 264"/>
                    <a:gd name="T9" fmla="*/ 66 h 1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4" h="138">
                      <a:moveTo>
                        <a:pt x="0" y="66"/>
                      </a:moveTo>
                      <a:lnTo>
                        <a:pt x="115" y="137"/>
                      </a:lnTo>
                      <a:lnTo>
                        <a:pt x="263" y="59"/>
                      </a:lnTo>
                      <a:lnTo>
                        <a:pt x="155" y="0"/>
                      </a:lnTo>
                      <a:lnTo>
                        <a:pt x="0" y="66"/>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96" name="Freeform 23"/>
                <p:cNvSpPr>
                  <a:spLocks/>
                </p:cNvSpPr>
                <p:nvPr/>
              </p:nvSpPr>
              <p:spPr bwMode="auto">
                <a:xfrm>
                  <a:off x="4122" y="2283"/>
                  <a:ext cx="293" cy="125"/>
                </a:xfrm>
                <a:custGeom>
                  <a:avLst/>
                  <a:gdLst>
                    <a:gd name="T0" fmla="*/ 61 w 293"/>
                    <a:gd name="T1" fmla="*/ 124 h 125"/>
                    <a:gd name="T2" fmla="*/ 0 w 293"/>
                    <a:gd name="T3" fmla="*/ 89 h 125"/>
                    <a:gd name="T4" fmla="*/ 244 w 293"/>
                    <a:gd name="T5" fmla="*/ 0 h 125"/>
                    <a:gd name="T6" fmla="*/ 292 w 293"/>
                    <a:gd name="T7" fmla="*/ 25 h 125"/>
                    <a:gd name="T8" fmla="*/ 61 w 293"/>
                    <a:gd name="T9" fmla="*/ 124 h 1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3" h="125">
                      <a:moveTo>
                        <a:pt x="61" y="124"/>
                      </a:moveTo>
                      <a:lnTo>
                        <a:pt x="0" y="89"/>
                      </a:lnTo>
                      <a:lnTo>
                        <a:pt x="244" y="0"/>
                      </a:lnTo>
                      <a:lnTo>
                        <a:pt x="292" y="25"/>
                      </a:lnTo>
                      <a:lnTo>
                        <a:pt x="61" y="124"/>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97" name="Line 24"/>
                <p:cNvSpPr>
                  <a:spLocks noChangeShapeType="1"/>
                </p:cNvSpPr>
                <p:nvPr/>
              </p:nvSpPr>
              <p:spPr bwMode="auto">
                <a:xfrm flipV="1">
                  <a:off x="4135" y="2283"/>
                  <a:ext cx="250" cy="111"/>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598" name="Line 25"/>
                <p:cNvSpPr>
                  <a:spLocks noChangeShapeType="1"/>
                </p:cNvSpPr>
                <p:nvPr/>
              </p:nvSpPr>
              <p:spPr bwMode="auto">
                <a:xfrm flipV="1">
                  <a:off x="4156" y="2291"/>
                  <a:ext cx="242" cy="112"/>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599" name="Line 26"/>
                <p:cNvSpPr>
                  <a:spLocks noChangeShapeType="1"/>
                </p:cNvSpPr>
                <p:nvPr/>
              </p:nvSpPr>
              <p:spPr bwMode="auto">
                <a:xfrm flipV="1">
                  <a:off x="4172" y="2298"/>
                  <a:ext cx="237" cy="11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00" name="Line 27"/>
                <p:cNvSpPr>
                  <a:spLocks noChangeShapeType="1"/>
                </p:cNvSpPr>
                <p:nvPr/>
              </p:nvSpPr>
              <p:spPr bwMode="auto">
                <a:xfrm flipV="1">
                  <a:off x="4208" y="2317"/>
                  <a:ext cx="227" cy="11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01" name="Line 28"/>
                <p:cNvSpPr>
                  <a:spLocks noChangeShapeType="1"/>
                </p:cNvSpPr>
                <p:nvPr/>
              </p:nvSpPr>
              <p:spPr bwMode="auto">
                <a:xfrm flipV="1">
                  <a:off x="4228" y="2329"/>
                  <a:ext cx="226" cy="11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02" name="Line 29"/>
                <p:cNvSpPr>
                  <a:spLocks noChangeShapeType="1"/>
                </p:cNvSpPr>
                <p:nvPr/>
              </p:nvSpPr>
              <p:spPr bwMode="auto">
                <a:xfrm flipV="1">
                  <a:off x="4254" y="2344"/>
                  <a:ext cx="206" cy="11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03" name="Line 30"/>
                <p:cNvSpPr>
                  <a:spLocks noChangeShapeType="1"/>
                </p:cNvSpPr>
                <p:nvPr/>
              </p:nvSpPr>
              <p:spPr bwMode="auto">
                <a:xfrm flipV="1">
                  <a:off x="4277" y="2355"/>
                  <a:ext cx="199" cy="11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04" name="Line 31"/>
                <p:cNvSpPr>
                  <a:spLocks noChangeShapeType="1"/>
                </p:cNvSpPr>
                <p:nvPr/>
              </p:nvSpPr>
              <p:spPr bwMode="auto">
                <a:xfrm flipV="1">
                  <a:off x="4303" y="2368"/>
                  <a:ext cx="193" cy="113"/>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05" name="Line 32"/>
                <p:cNvSpPr>
                  <a:spLocks noChangeShapeType="1"/>
                </p:cNvSpPr>
                <p:nvPr/>
              </p:nvSpPr>
              <p:spPr bwMode="auto">
                <a:xfrm>
                  <a:off x="4215" y="2412"/>
                  <a:ext cx="116" cy="73"/>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06" name="Line 33"/>
                <p:cNvSpPr>
                  <a:spLocks noChangeShapeType="1"/>
                </p:cNvSpPr>
                <p:nvPr/>
              </p:nvSpPr>
              <p:spPr bwMode="auto">
                <a:xfrm>
                  <a:off x="4241" y="2402"/>
                  <a:ext cx="114" cy="70"/>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07" name="Line 34"/>
                <p:cNvSpPr>
                  <a:spLocks noChangeShapeType="1"/>
                </p:cNvSpPr>
                <p:nvPr/>
              </p:nvSpPr>
              <p:spPr bwMode="auto">
                <a:xfrm>
                  <a:off x="4295" y="2378"/>
                  <a:ext cx="110" cy="6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08" name="Line 35"/>
                <p:cNvSpPr>
                  <a:spLocks noChangeShapeType="1"/>
                </p:cNvSpPr>
                <p:nvPr/>
              </p:nvSpPr>
              <p:spPr bwMode="auto">
                <a:xfrm>
                  <a:off x="4323" y="2366"/>
                  <a:ext cx="109" cy="6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09" name="Line 36"/>
                <p:cNvSpPr>
                  <a:spLocks noChangeShapeType="1"/>
                </p:cNvSpPr>
                <p:nvPr/>
              </p:nvSpPr>
              <p:spPr bwMode="auto">
                <a:xfrm>
                  <a:off x="4350" y="2354"/>
                  <a:ext cx="107" cy="6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10" name="Line 37"/>
                <p:cNvSpPr>
                  <a:spLocks noChangeShapeType="1"/>
                </p:cNvSpPr>
                <p:nvPr/>
              </p:nvSpPr>
              <p:spPr bwMode="auto">
                <a:xfrm>
                  <a:off x="4375" y="2342"/>
                  <a:ext cx="105" cy="62"/>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11" name="Line 38"/>
                <p:cNvSpPr>
                  <a:spLocks noChangeShapeType="1"/>
                </p:cNvSpPr>
                <p:nvPr/>
              </p:nvSpPr>
              <p:spPr bwMode="auto">
                <a:xfrm>
                  <a:off x="4401" y="2331"/>
                  <a:ext cx="104" cy="5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12" name="Line 39"/>
                <p:cNvSpPr>
                  <a:spLocks noChangeShapeType="1"/>
                </p:cNvSpPr>
                <p:nvPr/>
              </p:nvSpPr>
              <p:spPr bwMode="auto">
                <a:xfrm>
                  <a:off x="4163" y="2367"/>
                  <a:ext cx="53" cy="2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13" name="Line 40"/>
                <p:cNvSpPr>
                  <a:spLocks noChangeShapeType="1"/>
                </p:cNvSpPr>
                <p:nvPr/>
              </p:nvSpPr>
              <p:spPr bwMode="auto">
                <a:xfrm>
                  <a:off x="4201" y="2353"/>
                  <a:ext cx="50" cy="2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14" name="Line 41"/>
                <p:cNvSpPr>
                  <a:spLocks noChangeShapeType="1"/>
                </p:cNvSpPr>
                <p:nvPr/>
              </p:nvSpPr>
              <p:spPr bwMode="auto">
                <a:xfrm>
                  <a:off x="4236" y="2340"/>
                  <a:ext cx="50" cy="2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15" name="Line 42"/>
                <p:cNvSpPr>
                  <a:spLocks noChangeShapeType="1"/>
                </p:cNvSpPr>
                <p:nvPr/>
              </p:nvSpPr>
              <p:spPr bwMode="auto">
                <a:xfrm>
                  <a:off x="4270" y="2326"/>
                  <a:ext cx="50" cy="2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16" name="Line 43"/>
                <p:cNvSpPr>
                  <a:spLocks noChangeShapeType="1"/>
                </p:cNvSpPr>
                <p:nvPr/>
              </p:nvSpPr>
              <p:spPr bwMode="auto">
                <a:xfrm>
                  <a:off x="4306" y="2313"/>
                  <a:ext cx="46" cy="2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617" name="Line 44"/>
                <p:cNvSpPr>
                  <a:spLocks noChangeShapeType="1"/>
                </p:cNvSpPr>
                <p:nvPr/>
              </p:nvSpPr>
              <p:spPr bwMode="auto">
                <a:xfrm>
                  <a:off x="4346" y="2298"/>
                  <a:ext cx="43" cy="2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grpSp>
        </p:grpSp>
        <p:grpSp>
          <p:nvGrpSpPr>
            <p:cNvPr id="21527" name="Group 105"/>
            <p:cNvGrpSpPr>
              <a:grpSpLocks/>
            </p:cNvGrpSpPr>
            <p:nvPr/>
          </p:nvGrpSpPr>
          <p:grpSpPr bwMode="auto">
            <a:xfrm>
              <a:off x="4254" y="1842"/>
              <a:ext cx="637" cy="1107"/>
              <a:chOff x="4254" y="1842"/>
              <a:chExt cx="637" cy="1107"/>
            </a:xfrm>
          </p:grpSpPr>
          <p:grpSp>
            <p:nvGrpSpPr>
              <p:cNvPr id="21531" name="Group 53"/>
              <p:cNvGrpSpPr>
                <a:grpSpLocks/>
              </p:cNvGrpSpPr>
              <p:nvPr/>
            </p:nvGrpSpPr>
            <p:grpSpPr bwMode="auto">
              <a:xfrm>
                <a:off x="4257" y="2637"/>
                <a:ext cx="607" cy="312"/>
                <a:chOff x="4257" y="2637"/>
                <a:chExt cx="607" cy="312"/>
              </a:xfrm>
            </p:grpSpPr>
            <p:sp>
              <p:nvSpPr>
                <p:cNvPr id="21583" name="Freeform 47"/>
                <p:cNvSpPr>
                  <a:spLocks/>
                </p:cNvSpPr>
                <p:nvPr/>
              </p:nvSpPr>
              <p:spPr bwMode="auto">
                <a:xfrm>
                  <a:off x="4257" y="2637"/>
                  <a:ext cx="607" cy="312"/>
                </a:xfrm>
                <a:custGeom>
                  <a:avLst/>
                  <a:gdLst>
                    <a:gd name="T0" fmla="*/ 53 w 607"/>
                    <a:gd name="T1" fmla="*/ 309 h 312"/>
                    <a:gd name="T2" fmla="*/ 2 w 607"/>
                    <a:gd name="T3" fmla="*/ 302 h 312"/>
                    <a:gd name="T4" fmla="*/ 0 w 607"/>
                    <a:gd name="T5" fmla="*/ 232 h 312"/>
                    <a:gd name="T6" fmla="*/ 3 w 607"/>
                    <a:gd name="T7" fmla="*/ 179 h 312"/>
                    <a:gd name="T8" fmla="*/ 29 w 607"/>
                    <a:gd name="T9" fmla="*/ 147 h 312"/>
                    <a:gd name="T10" fmla="*/ 61 w 607"/>
                    <a:gd name="T11" fmla="*/ 129 h 312"/>
                    <a:gd name="T12" fmla="*/ 134 w 607"/>
                    <a:gd name="T13" fmla="*/ 98 h 312"/>
                    <a:gd name="T14" fmla="*/ 240 w 607"/>
                    <a:gd name="T15" fmla="*/ 69 h 312"/>
                    <a:gd name="T16" fmla="*/ 261 w 607"/>
                    <a:gd name="T17" fmla="*/ 67 h 312"/>
                    <a:gd name="T18" fmla="*/ 275 w 607"/>
                    <a:gd name="T19" fmla="*/ 69 h 312"/>
                    <a:gd name="T20" fmla="*/ 278 w 607"/>
                    <a:gd name="T21" fmla="*/ 63 h 312"/>
                    <a:gd name="T22" fmla="*/ 284 w 607"/>
                    <a:gd name="T23" fmla="*/ 56 h 312"/>
                    <a:gd name="T24" fmla="*/ 291 w 607"/>
                    <a:gd name="T25" fmla="*/ 57 h 312"/>
                    <a:gd name="T26" fmla="*/ 300 w 607"/>
                    <a:gd name="T27" fmla="*/ 59 h 312"/>
                    <a:gd name="T28" fmla="*/ 304 w 607"/>
                    <a:gd name="T29" fmla="*/ 46 h 312"/>
                    <a:gd name="T30" fmla="*/ 312 w 607"/>
                    <a:gd name="T31" fmla="*/ 39 h 312"/>
                    <a:gd name="T32" fmla="*/ 321 w 607"/>
                    <a:gd name="T33" fmla="*/ 37 h 312"/>
                    <a:gd name="T34" fmla="*/ 332 w 607"/>
                    <a:gd name="T35" fmla="*/ 37 h 312"/>
                    <a:gd name="T36" fmla="*/ 330 w 607"/>
                    <a:gd name="T37" fmla="*/ 27 h 312"/>
                    <a:gd name="T38" fmla="*/ 343 w 607"/>
                    <a:gd name="T39" fmla="*/ 0 h 312"/>
                    <a:gd name="T40" fmla="*/ 591 w 607"/>
                    <a:gd name="T41" fmla="*/ 7 h 312"/>
                    <a:gd name="T42" fmla="*/ 590 w 607"/>
                    <a:gd name="T43" fmla="*/ 37 h 312"/>
                    <a:gd name="T44" fmla="*/ 595 w 607"/>
                    <a:gd name="T45" fmla="*/ 63 h 312"/>
                    <a:gd name="T46" fmla="*/ 598 w 607"/>
                    <a:gd name="T47" fmla="*/ 81 h 312"/>
                    <a:gd name="T48" fmla="*/ 603 w 607"/>
                    <a:gd name="T49" fmla="*/ 105 h 312"/>
                    <a:gd name="T50" fmla="*/ 606 w 607"/>
                    <a:gd name="T51" fmla="*/ 143 h 312"/>
                    <a:gd name="T52" fmla="*/ 602 w 607"/>
                    <a:gd name="T53" fmla="*/ 165 h 312"/>
                    <a:gd name="T54" fmla="*/ 595 w 607"/>
                    <a:gd name="T55" fmla="*/ 186 h 312"/>
                    <a:gd name="T56" fmla="*/ 586 w 607"/>
                    <a:gd name="T57" fmla="*/ 203 h 312"/>
                    <a:gd name="T58" fmla="*/ 574 w 607"/>
                    <a:gd name="T59" fmla="*/ 210 h 312"/>
                    <a:gd name="T60" fmla="*/ 557 w 607"/>
                    <a:gd name="T61" fmla="*/ 216 h 312"/>
                    <a:gd name="T62" fmla="*/ 533 w 607"/>
                    <a:gd name="T63" fmla="*/ 224 h 312"/>
                    <a:gd name="T64" fmla="*/ 522 w 607"/>
                    <a:gd name="T65" fmla="*/ 239 h 312"/>
                    <a:gd name="T66" fmla="*/ 509 w 607"/>
                    <a:gd name="T67" fmla="*/ 252 h 312"/>
                    <a:gd name="T68" fmla="*/ 489 w 607"/>
                    <a:gd name="T69" fmla="*/ 262 h 312"/>
                    <a:gd name="T70" fmla="*/ 465 w 607"/>
                    <a:gd name="T71" fmla="*/ 271 h 312"/>
                    <a:gd name="T72" fmla="*/ 427 w 607"/>
                    <a:gd name="T73" fmla="*/ 276 h 312"/>
                    <a:gd name="T74" fmla="*/ 395 w 607"/>
                    <a:gd name="T75" fmla="*/ 276 h 312"/>
                    <a:gd name="T76" fmla="*/ 371 w 607"/>
                    <a:gd name="T77" fmla="*/ 273 h 312"/>
                    <a:gd name="T78" fmla="*/ 348 w 607"/>
                    <a:gd name="T79" fmla="*/ 271 h 312"/>
                    <a:gd name="T80" fmla="*/ 332 w 607"/>
                    <a:gd name="T81" fmla="*/ 281 h 312"/>
                    <a:gd name="T82" fmla="*/ 299 w 607"/>
                    <a:gd name="T83" fmla="*/ 279 h 312"/>
                    <a:gd name="T84" fmla="*/ 169 w 607"/>
                    <a:gd name="T85" fmla="*/ 300 h 312"/>
                    <a:gd name="T86" fmla="*/ 112 w 607"/>
                    <a:gd name="T87" fmla="*/ 311 h 312"/>
                    <a:gd name="T88" fmla="*/ 53 w 607"/>
                    <a:gd name="T89" fmla="*/ 309 h 3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607" h="312">
                      <a:moveTo>
                        <a:pt x="53" y="309"/>
                      </a:moveTo>
                      <a:lnTo>
                        <a:pt x="2" y="302"/>
                      </a:lnTo>
                      <a:lnTo>
                        <a:pt x="0" y="232"/>
                      </a:lnTo>
                      <a:lnTo>
                        <a:pt x="3" y="179"/>
                      </a:lnTo>
                      <a:lnTo>
                        <a:pt x="29" y="147"/>
                      </a:lnTo>
                      <a:lnTo>
                        <a:pt x="61" y="129"/>
                      </a:lnTo>
                      <a:lnTo>
                        <a:pt x="134" y="98"/>
                      </a:lnTo>
                      <a:lnTo>
                        <a:pt x="240" y="69"/>
                      </a:lnTo>
                      <a:lnTo>
                        <a:pt x="261" y="67"/>
                      </a:lnTo>
                      <a:lnTo>
                        <a:pt x="275" y="69"/>
                      </a:lnTo>
                      <a:lnTo>
                        <a:pt x="278" y="63"/>
                      </a:lnTo>
                      <a:lnTo>
                        <a:pt x="284" y="56"/>
                      </a:lnTo>
                      <a:lnTo>
                        <a:pt x="291" y="57"/>
                      </a:lnTo>
                      <a:lnTo>
                        <a:pt x="300" y="59"/>
                      </a:lnTo>
                      <a:lnTo>
                        <a:pt x="304" y="46"/>
                      </a:lnTo>
                      <a:lnTo>
                        <a:pt x="312" y="39"/>
                      </a:lnTo>
                      <a:lnTo>
                        <a:pt x="321" y="37"/>
                      </a:lnTo>
                      <a:lnTo>
                        <a:pt x="332" y="37"/>
                      </a:lnTo>
                      <a:lnTo>
                        <a:pt x="330" y="27"/>
                      </a:lnTo>
                      <a:lnTo>
                        <a:pt x="343" y="0"/>
                      </a:lnTo>
                      <a:lnTo>
                        <a:pt x="591" y="7"/>
                      </a:lnTo>
                      <a:lnTo>
                        <a:pt x="590" y="37"/>
                      </a:lnTo>
                      <a:lnTo>
                        <a:pt x="595" y="63"/>
                      </a:lnTo>
                      <a:lnTo>
                        <a:pt x="598" y="81"/>
                      </a:lnTo>
                      <a:lnTo>
                        <a:pt x="603" y="105"/>
                      </a:lnTo>
                      <a:lnTo>
                        <a:pt x="606" y="143"/>
                      </a:lnTo>
                      <a:lnTo>
                        <a:pt x="602" y="165"/>
                      </a:lnTo>
                      <a:lnTo>
                        <a:pt x="595" y="186"/>
                      </a:lnTo>
                      <a:lnTo>
                        <a:pt x="586" y="203"/>
                      </a:lnTo>
                      <a:lnTo>
                        <a:pt x="574" y="210"/>
                      </a:lnTo>
                      <a:lnTo>
                        <a:pt x="557" y="216"/>
                      </a:lnTo>
                      <a:lnTo>
                        <a:pt x="533" y="224"/>
                      </a:lnTo>
                      <a:lnTo>
                        <a:pt x="522" y="239"/>
                      </a:lnTo>
                      <a:lnTo>
                        <a:pt x="509" y="252"/>
                      </a:lnTo>
                      <a:lnTo>
                        <a:pt x="489" y="262"/>
                      </a:lnTo>
                      <a:lnTo>
                        <a:pt x="465" y="271"/>
                      </a:lnTo>
                      <a:lnTo>
                        <a:pt x="427" y="276"/>
                      </a:lnTo>
                      <a:lnTo>
                        <a:pt x="395" y="276"/>
                      </a:lnTo>
                      <a:lnTo>
                        <a:pt x="371" y="273"/>
                      </a:lnTo>
                      <a:lnTo>
                        <a:pt x="348" y="271"/>
                      </a:lnTo>
                      <a:lnTo>
                        <a:pt x="332" y="281"/>
                      </a:lnTo>
                      <a:lnTo>
                        <a:pt x="299" y="279"/>
                      </a:lnTo>
                      <a:lnTo>
                        <a:pt x="169" y="300"/>
                      </a:lnTo>
                      <a:lnTo>
                        <a:pt x="112" y="311"/>
                      </a:lnTo>
                      <a:lnTo>
                        <a:pt x="53" y="309"/>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84" name="Freeform 48"/>
                <p:cNvSpPr>
                  <a:spLocks/>
                </p:cNvSpPr>
                <p:nvPr/>
              </p:nvSpPr>
              <p:spPr bwMode="auto">
                <a:xfrm>
                  <a:off x="4261" y="2665"/>
                  <a:ext cx="587" cy="269"/>
                </a:xfrm>
                <a:custGeom>
                  <a:avLst/>
                  <a:gdLst>
                    <a:gd name="T0" fmla="*/ 568 w 587"/>
                    <a:gd name="T1" fmla="*/ 28 h 269"/>
                    <a:gd name="T2" fmla="*/ 582 w 587"/>
                    <a:gd name="T3" fmla="*/ 64 h 269"/>
                    <a:gd name="T4" fmla="*/ 570 w 587"/>
                    <a:gd name="T5" fmla="*/ 166 h 269"/>
                    <a:gd name="T6" fmla="*/ 538 w 587"/>
                    <a:gd name="T7" fmla="*/ 166 h 269"/>
                    <a:gd name="T8" fmla="*/ 501 w 587"/>
                    <a:gd name="T9" fmla="*/ 202 h 269"/>
                    <a:gd name="T10" fmla="*/ 417 w 587"/>
                    <a:gd name="T11" fmla="*/ 227 h 269"/>
                    <a:gd name="T12" fmla="*/ 338 w 587"/>
                    <a:gd name="T13" fmla="*/ 227 h 269"/>
                    <a:gd name="T14" fmla="*/ 368 w 587"/>
                    <a:gd name="T15" fmla="*/ 190 h 269"/>
                    <a:gd name="T16" fmla="*/ 330 w 587"/>
                    <a:gd name="T17" fmla="*/ 225 h 269"/>
                    <a:gd name="T18" fmla="*/ 291 w 587"/>
                    <a:gd name="T19" fmla="*/ 234 h 269"/>
                    <a:gd name="T20" fmla="*/ 318 w 587"/>
                    <a:gd name="T21" fmla="*/ 211 h 269"/>
                    <a:gd name="T22" fmla="*/ 275 w 587"/>
                    <a:gd name="T23" fmla="*/ 237 h 269"/>
                    <a:gd name="T24" fmla="*/ 141 w 587"/>
                    <a:gd name="T25" fmla="*/ 258 h 269"/>
                    <a:gd name="T26" fmla="*/ 142 w 587"/>
                    <a:gd name="T27" fmla="*/ 240 h 269"/>
                    <a:gd name="T28" fmla="*/ 139 w 587"/>
                    <a:gd name="T29" fmla="*/ 233 h 269"/>
                    <a:gd name="T30" fmla="*/ 92 w 587"/>
                    <a:gd name="T31" fmla="*/ 264 h 269"/>
                    <a:gd name="T32" fmla="*/ 135 w 587"/>
                    <a:gd name="T33" fmla="*/ 217 h 269"/>
                    <a:gd name="T34" fmla="*/ 86 w 587"/>
                    <a:gd name="T35" fmla="*/ 248 h 269"/>
                    <a:gd name="T36" fmla="*/ 61 w 587"/>
                    <a:gd name="T37" fmla="*/ 240 h 269"/>
                    <a:gd name="T38" fmla="*/ 52 w 587"/>
                    <a:gd name="T39" fmla="*/ 242 h 269"/>
                    <a:gd name="T40" fmla="*/ 17 w 587"/>
                    <a:gd name="T41" fmla="*/ 256 h 269"/>
                    <a:gd name="T42" fmla="*/ 0 w 587"/>
                    <a:gd name="T43" fmla="*/ 218 h 269"/>
                    <a:gd name="T44" fmla="*/ 12 w 587"/>
                    <a:gd name="T45" fmla="*/ 141 h 269"/>
                    <a:gd name="T46" fmla="*/ 85 w 587"/>
                    <a:gd name="T47" fmla="*/ 96 h 269"/>
                    <a:gd name="T48" fmla="*/ 228 w 587"/>
                    <a:gd name="T49" fmla="*/ 47 h 269"/>
                    <a:gd name="T50" fmla="*/ 277 w 587"/>
                    <a:gd name="T51" fmla="*/ 67 h 269"/>
                    <a:gd name="T52" fmla="*/ 298 w 587"/>
                    <a:gd name="T53" fmla="*/ 70 h 269"/>
                    <a:gd name="T54" fmla="*/ 273 w 587"/>
                    <a:gd name="T55" fmla="*/ 42 h 269"/>
                    <a:gd name="T56" fmla="*/ 288 w 587"/>
                    <a:gd name="T57" fmla="*/ 35 h 269"/>
                    <a:gd name="T58" fmla="*/ 304 w 587"/>
                    <a:gd name="T59" fmla="*/ 52 h 269"/>
                    <a:gd name="T60" fmla="*/ 306 w 587"/>
                    <a:gd name="T61" fmla="*/ 44 h 269"/>
                    <a:gd name="T62" fmla="*/ 303 w 587"/>
                    <a:gd name="T63" fmla="*/ 21 h 269"/>
                    <a:gd name="T64" fmla="*/ 339 w 587"/>
                    <a:gd name="T65" fmla="*/ 36 h 269"/>
                    <a:gd name="T66" fmla="*/ 335 w 587"/>
                    <a:gd name="T67" fmla="*/ 20 h 269"/>
                    <a:gd name="T68" fmla="*/ 328 w 587"/>
                    <a:gd name="T69" fmla="*/ 0 h 269"/>
                    <a:gd name="T70" fmla="*/ 365 w 587"/>
                    <a:gd name="T71" fmla="*/ 17 h 269"/>
                    <a:gd name="T72" fmla="*/ 433 w 587"/>
                    <a:gd name="T73" fmla="*/ 33 h 269"/>
                    <a:gd name="T74" fmla="*/ 448 w 587"/>
                    <a:gd name="T75" fmla="*/ 11 h 269"/>
                    <a:gd name="T76" fmla="*/ 465 w 587"/>
                    <a:gd name="T77" fmla="*/ 36 h 269"/>
                    <a:gd name="T78" fmla="*/ 499 w 587"/>
                    <a:gd name="T79" fmla="*/ 20 h 269"/>
                    <a:gd name="T80" fmla="*/ 513 w 587"/>
                    <a:gd name="T81" fmla="*/ 42 h 269"/>
                    <a:gd name="T82" fmla="*/ 556 w 587"/>
                    <a:gd name="T83" fmla="*/ 35 h 269"/>
                    <a:gd name="T84" fmla="*/ 566 w 587"/>
                    <a:gd name="T85" fmla="*/ 10 h 26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87" h="269">
                      <a:moveTo>
                        <a:pt x="566" y="10"/>
                      </a:moveTo>
                      <a:lnTo>
                        <a:pt x="568" y="28"/>
                      </a:lnTo>
                      <a:lnTo>
                        <a:pt x="574" y="21"/>
                      </a:lnTo>
                      <a:lnTo>
                        <a:pt x="582" y="64"/>
                      </a:lnTo>
                      <a:lnTo>
                        <a:pt x="586" y="114"/>
                      </a:lnTo>
                      <a:lnTo>
                        <a:pt x="570" y="166"/>
                      </a:lnTo>
                      <a:lnTo>
                        <a:pt x="534" y="178"/>
                      </a:lnTo>
                      <a:lnTo>
                        <a:pt x="538" y="166"/>
                      </a:lnTo>
                      <a:lnTo>
                        <a:pt x="519" y="184"/>
                      </a:lnTo>
                      <a:lnTo>
                        <a:pt x="501" y="202"/>
                      </a:lnTo>
                      <a:lnTo>
                        <a:pt x="464" y="222"/>
                      </a:lnTo>
                      <a:lnTo>
                        <a:pt x="417" y="227"/>
                      </a:lnTo>
                      <a:lnTo>
                        <a:pt x="361" y="230"/>
                      </a:lnTo>
                      <a:lnTo>
                        <a:pt x="338" y="227"/>
                      </a:lnTo>
                      <a:lnTo>
                        <a:pt x="359" y="217"/>
                      </a:lnTo>
                      <a:lnTo>
                        <a:pt x="368" y="190"/>
                      </a:lnTo>
                      <a:lnTo>
                        <a:pt x="351" y="212"/>
                      </a:lnTo>
                      <a:lnTo>
                        <a:pt x="330" y="225"/>
                      </a:lnTo>
                      <a:lnTo>
                        <a:pt x="311" y="237"/>
                      </a:lnTo>
                      <a:lnTo>
                        <a:pt x="291" y="234"/>
                      </a:lnTo>
                      <a:lnTo>
                        <a:pt x="304" y="223"/>
                      </a:lnTo>
                      <a:lnTo>
                        <a:pt x="318" y="211"/>
                      </a:lnTo>
                      <a:lnTo>
                        <a:pt x="296" y="219"/>
                      </a:lnTo>
                      <a:lnTo>
                        <a:pt x="275" y="237"/>
                      </a:lnTo>
                      <a:lnTo>
                        <a:pt x="208" y="247"/>
                      </a:lnTo>
                      <a:lnTo>
                        <a:pt x="141" y="258"/>
                      </a:lnTo>
                      <a:lnTo>
                        <a:pt x="117" y="256"/>
                      </a:lnTo>
                      <a:lnTo>
                        <a:pt x="142" y="240"/>
                      </a:lnTo>
                      <a:lnTo>
                        <a:pt x="167" y="234"/>
                      </a:lnTo>
                      <a:lnTo>
                        <a:pt x="139" y="233"/>
                      </a:lnTo>
                      <a:lnTo>
                        <a:pt x="118" y="243"/>
                      </a:lnTo>
                      <a:lnTo>
                        <a:pt x="92" y="264"/>
                      </a:lnTo>
                      <a:lnTo>
                        <a:pt x="110" y="233"/>
                      </a:lnTo>
                      <a:lnTo>
                        <a:pt x="135" y="217"/>
                      </a:lnTo>
                      <a:lnTo>
                        <a:pt x="103" y="223"/>
                      </a:lnTo>
                      <a:lnTo>
                        <a:pt x="86" y="248"/>
                      </a:lnTo>
                      <a:lnTo>
                        <a:pt x="83" y="268"/>
                      </a:lnTo>
                      <a:lnTo>
                        <a:pt x="61" y="240"/>
                      </a:lnTo>
                      <a:lnTo>
                        <a:pt x="40" y="227"/>
                      </a:lnTo>
                      <a:lnTo>
                        <a:pt x="52" y="242"/>
                      </a:lnTo>
                      <a:lnTo>
                        <a:pt x="69" y="268"/>
                      </a:lnTo>
                      <a:lnTo>
                        <a:pt x="17" y="256"/>
                      </a:lnTo>
                      <a:lnTo>
                        <a:pt x="7" y="251"/>
                      </a:lnTo>
                      <a:lnTo>
                        <a:pt x="0" y="218"/>
                      </a:lnTo>
                      <a:lnTo>
                        <a:pt x="4" y="171"/>
                      </a:lnTo>
                      <a:lnTo>
                        <a:pt x="12" y="141"/>
                      </a:lnTo>
                      <a:lnTo>
                        <a:pt x="44" y="117"/>
                      </a:lnTo>
                      <a:lnTo>
                        <a:pt x="85" y="96"/>
                      </a:lnTo>
                      <a:lnTo>
                        <a:pt x="164" y="67"/>
                      </a:lnTo>
                      <a:lnTo>
                        <a:pt x="228" y="47"/>
                      </a:lnTo>
                      <a:lnTo>
                        <a:pt x="262" y="44"/>
                      </a:lnTo>
                      <a:lnTo>
                        <a:pt x="277" y="67"/>
                      </a:lnTo>
                      <a:lnTo>
                        <a:pt x="321" y="92"/>
                      </a:lnTo>
                      <a:lnTo>
                        <a:pt x="298" y="70"/>
                      </a:lnTo>
                      <a:lnTo>
                        <a:pt x="279" y="58"/>
                      </a:lnTo>
                      <a:lnTo>
                        <a:pt x="273" y="42"/>
                      </a:lnTo>
                      <a:lnTo>
                        <a:pt x="275" y="35"/>
                      </a:lnTo>
                      <a:lnTo>
                        <a:pt x="288" y="35"/>
                      </a:lnTo>
                      <a:lnTo>
                        <a:pt x="296" y="44"/>
                      </a:lnTo>
                      <a:lnTo>
                        <a:pt x="304" y="52"/>
                      </a:lnTo>
                      <a:lnTo>
                        <a:pt x="324" y="61"/>
                      </a:lnTo>
                      <a:lnTo>
                        <a:pt x="306" y="44"/>
                      </a:lnTo>
                      <a:lnTo>
                        <a:pt x="298" y="30"/>
                      </a:lnTo>
                      <a:lnTo>
                        <a:pt x="303" y="21"/>
                      </a:lnTo>
                      <a:lnTo>
                        <a:pt x="319" y="16"/>
                      </a:lnTo>
                      <a:lnTo>
                        <a:pt x="339" y="36"/>
                      </a:lnTo>
                      <a:lnTo>
                        <a:pt x="359" y="50"/>
                      </a:lnTo>
                      <a:lnTo>
                        <a:pt x="335" y="20"/>
                      </a:lnTo>
                      <a:lnTo>
                        <a:pt x="328" y="9"/>
                      </a:lnTo>
                      <a:lnTo>
                        <a:pt x="328" y="0"/>
                      </a:lnTo>
                      <a:lnTo>
                        <a:pt x="347" y="3"/>
                      </a:lnTo>
                      <a:lnTo>
                        <a:pt x="365" y="17"/>
                      </a:lnTo>
                      <a:lnTo>
                        <a:pt x="377" y="27"/>
                      </a:lnTo>
                      <a:lnTo>
                        <a:pt x="433" y="33"/>
                      </a:lnTo>
                      <a:lnTo>
                        <a:pt x="431" y="17"/>
                      </a:lnTo>
                      <a:lnTo>
                        <a:pt x="448" y="11"/>
                      </a:lnTo>
                      <a:lnTo>
                        <a:pt x="448" y="32"/>
                      </a:lnTo>
                      <a:lnTo>
                        <a:pt x="465" y="36"/>
                      </a:lnTo>
                      <a:lnTo>
                        <a:pt x="501" y="42"/>
                      </a:lnTo>
                      <a:lnTo>
                        <a:pt x="499" y="20"/>
                      </a:lnTo>
                      <a:lnTo>
                        <a:pt x="512" y="20"/>
                      </a:lnTo>
                      <a:lnTo>
                        <a:pt x="513" y="42"/>
                      </a:lnTo>
                      <a:lnTo>
                        <a:pt x="534" y="41"/>
                      </a:lnTo>
                      <a:lnTo>
                        <a:pt x="556" y="35"/>
                      </a:lnTo>
                      <a:lnTo>
                        <a:pt x="557" y="17"/>
                      </a:lnTo>
                      <a:lnTo>
                        <a:pt x="566" y="10"/>
                      </a:lnTo>
                    </a:path>
                  </a:pathLst>
                </a:custGeom>
                <a:solidFill>
                  <a:srgbClr val="8080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85" name="Freeform 49"/>
                <p:cNvSpPr>
                  <a:spLocks/>
                </p:cNvSpPr>
                <p:nvPr/>
              </p:nvSpPr>
              <p:spPr bwMode="auto">
                <a:xfrm>
                  <a:off x="4691" y="2766"/>
                  <a:ext cx="74" cy="9"/>
                </a:xfrm>
                <a:custGeom>
                  <a:avLst/>
                  <a:gdLst>
                    <a:gd name="T0" fmla="*/ 73 w 74"/>
                    <a:gd name="T1" fmla="*/ 0 h 9"/>
                    <a:gd name="T2" fmla="*/ 39 w 74"/>
                    <a:gd name="T3" fmla="*/ 8 h 9"/>
                    <a:gd name="T4" fmla="*/ 0 w 74"/>
                    <a:gd name="T5" fmla="*/ 6 h 9"/>
                    <a:gd name="T6" fmla="*/ 73 w 74"/>
                    <a:gd name="T7" fmla="*/ 0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4" h="9">
                      <a:moveTo>
                        <a:pt x="73" y="0"/>
                      </a:moveTo>
                      <a:lnTo>
                        <a:pt x="39" y="8"/>
                      </a:lnTo>
                      <a:lnTo>
                        <a:pt x="0" y="6"/>
                      </a:lnTo>
                      <a:lnTo>
                        <a:pt x="73"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86" name="Freeform 50"/>
                <p:cNvSpPr>
                  <a:spLocks/>
                </p:cNvSpPr>
                <p:nvPr/>
              </p:nvSpPr>
              <p:spPr bwMode="auto">
                <a:xfrm>
                  <a:off x="4803" y="2740"/>
                  <a:ext cx="42" cy="12"/>
                </a:xfrm>
                <a:custGeom>
                  <a:avLst/>
                  <a:gdLst>
                    <a:gd name="T0" fmla="*/ 41 w 42"/>
                    <a:gd name="T1" fmla="*/ 0 h 12"/>
                    <a:gd name="T2" fmla="*/ 31 w 42"/>
                    <a:gd name="T3" fmla="*/ 7 h 12"/>
                    <a:gd name="T4" fmla="*/ 0 w 42"/>
                    <a:gd name="T5" fmla="*/ 10 h 12"/>
                    <a:gd name="T6" fmla="*/ 32 w 42"/>
                    <a:gd name="T7" fmla="*/ 11 h 12"/>
                    <a:gd name="T8" fmla="*/ 41 w 42"/>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 h="12">
                      <a:moveTo>
                        <a:pt x="41" y="0"/>
                      </a:moveTo>
                      <a:lnTo>
                        <a:pt x="31" y="7"/>
                      </a:lnTo>
                      <a:lnTo>
                        <a:pt x="0" y="10"/>
                      </a:lnTo>
                      <a:lnTo>
                        <a:pt x="32" y="11"/>
                      </a:lnTo>
                      <a:lnTo>
                        <a:pt x="41"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87" name="Freeform 51"/>
                <p:cNvSpPr>
                  <a:spLocks/>
                </p:cNvSpPr>
                <p:nvPr/>
              </p:nvSpPr>
              <p:spPr bwMode="auto">
                <a:xfrm>
                  <a:off x="4569" y="2725"/>
                  <a:ext cx="70" cy="41"/>
                </a:xfrm>
                <a:custGeom>
                  <a:avLst/>
                  <a:gdLst>
                    <a:gd name="T0" fmla="*/ 69 w 70"/>
                    <a:gd name="T1" fmla="*/ 0 h 41"/>
                    <a:gd name="T2" fmla="*/ 39 w 70"/>
                    <a:gd name="T3" fmla="*/ 4 h 41"/>
                    <a:gd name="T4" fmla="*/ 32 w 70"/>
                    <a:gd name="T5" fmla="*/ 8 h 41"/>
                    <a:gd name="T6" fmla="*/ 32 w 70"/>
                    <a:gd name="T7" fmla="*/ 22 h 41"/>
                    <a:gd name="T8" fmla="*/ 30 w 70"/>
                    <a:gd name="T9" fmla="*/ 35 h 41"/>
                    <a:gd name="T10" fmla="*/ 0 w 70"/>
                    <a:gd name="T11" fmla="*/ 40 h 41"/>
                    <a:gd name="T12" fmla="*/ 36 w 70"/>
                    <a:gd name="T13" fmla="*/ 38 h 41"/>
                    <a:gd name="T14" fmla="*/ 41 w 70"/>
                    <a:gd name="T15" fmla="*/ 13 h 41"/>
                    <a:gd name="T16" fmla="*/ 69 w 70"/>
                    <a:gd name="T17" fmla="*/ 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41">
                      <a:moveTo>
                        <a:pt x="69" y="0"/>
                      </a:moveTo>
                      <a:lnTo>
                        <a:pt x="39" y="4"/>
                      </a:lnTo>
                      <a:lnTo>
                        <a:pt x="32" y="8"/>
                      </a:lnTo>
                      <a:lnTo>
                        <a:pt x="32" y="22"/>
                      </a:lnTo>
                      <a:lnTo>
                        <a:pt x="30" y="35"/>
                      </a:lnTo>
                      <a:lnTo>
                        <a:pt x="0" y="40"/>
                      </a:lnTo>
                      <a:lnTo>
                        <a:pt x="36" y="38"/>
                      </a:lnTo>
                      <a:lnTo>
                        <a:pt x="41" y="13"/>
                      </a:lnTo>
                      <a:lnTo>
                        <a:pt x="69"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88" name="Freeform 52"/>
                <p:cNvSpPr>
                  <a:spLocks/>
                </p:cNvSpPr>
                <p:nvPr/>
              </p:nvSpPr>
              <p:spPr bwMode="auto">
                <a:xfrm>
                  <a:off x="4322" y="2834"/>
                  <a:ext cx="240" cy="64"/>
                </a:xfrm>
                <a:custGeom>
                  <a:avLst/>
                  <a:gdLst>
                    <a:gd name="T0" fmla="*/ 239 w 240"/>
                    <a:gd name="T1" fmla="*/ 0 h 64"/>
                    <a:gd name="T2" fmla="*/ 178 w 240"/>
                    <a:gd name="T3" fmla="*/ 3 h 64"/>
                    <a:gd name="T4" fmla="*/ 116 w 240"/>
                    <a:gd name="T5" fmla="*/ 19 h 64"/>
                    <a:gd name="T6" fmla="*/ 70 w 240"/>
                    <a:gd name="T7" fmla="*/ 21 h 64"/>
                    <a:gd name="T8" fmla="*/ 32 w 240"/>
                    <a:gd name="T9" fmla="*/ 29 h 64"/>
                    <a:gd name="T10" fmla="*/ 18 w 240"/>
                    <a:gd name="T11" fmla="*/ 51 h 64"/>
                    <a:gd name="T12" fmla="*/ 0 w 240"/>
                    <a:gd name="T13" fmla="*/ 63 h 64"/>
                    <a:gd name="T14" fmla="*/ 18 w 240"/>
                    <a:gd name="T15" fmla="*/ 59 h 64"/>
                    <a:gd name="T16" fmla="*/ 35 w 240"/>
                    <a:gd name="T17" fmla="*/ 35 h 64"/>
                    <a:gd name="T18" fmla="*/ 85 w 240"/>
                    <a:gd name="T19" fmla="*/ 24 h 64"/>
                    <a:gd name="T20" fmla="*/ 116 w 240"/>
                    <a:gd name="T21" fmla="*/ 24 h 64"/>
                    <a:gd name="T22" fmla="*/ 140 w 240"/>
                    <a:gd name="T23" fmla="*/ 19 h 64"/>
                    <a:gd name="T24" fmla="*/ 182 w 240"/>
                    <a:gd name="T25" fmla="*/ 7 h 64"/>
                    <a:gd name="T26" fmla="*/ 239 w 240"/>
                    <a:gd name="T27" fmla="*/ 0 h 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40" h="64">
                      <a:moveTo>
                        <a:pt x="239" y="0"/>
                      </a:moveTo>
                      <a:lnTo>
                        <a:pt x="178" y="3"/>
                      </a:lnTo>
                      <a:lnTo>
                        <a:pt x="116" y="19"/>
                      </a:lnTo>
                      <a:lnTo>
                        <a:pt x="70" y="21"/>
                      </a:lnTo>
                      <a:lnTo>
                        <a:pt x="32" y="29"/>
                      </a:lnTo>
                      <a:lnTo>
                        <a:pt x="18" y="51"/>
                      </a:lnTo>
                      <a:lnTo>
                        <a:pt x="0" y="63"/>
                      </a:lnTo>
                      <a:lnTo>
                        <a:pt x="18" y="59"/>
                      </a:lnTo>
                      <a:lnTo>
                        <a:pt x="35" y="35"/>
                      </a:lnTo>
                      <a:lnTo>
                        <a:pt x="85" y="24"/>
                      </a:lnTo>
                      <a:lnTo>
                        <a:pt x="116" y="24"/>
                      </a:lnTo>
                      <a:lnTo>
                        <a:pt x="140" y="19"/>
                      </a:lnTo>
                      <a:lnTo>
                        <a:pt x="182" y="7"/>
                      </a:lnTo>
                      <a:lnTo>
                        <a:pt x="239"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nvGrpSpPr>
              <p:cNvPr id="21532" name="Group 67"/>
              <p:cNvGrpSpPr>
                <a:grpSpLocks/>
              </p:cNvGrpSpPr>
              <p:nvPr/>
            </p:nvGrpSpPr>
            <p:grpSpPr bwMode="auto">
              <a:xfrm>
                <a:off x="4361" y="2299"/>
                <a:ext cx="250" cy="158"/>
                <a:chOff x="4361" y="2299"/>
                <a:chExt cx="250" cy="158"/>
              </a:xfrm>
            </p:grpSpPr>
            <p:grpSp>
              <p:nvGrpSpPr>
                <p:cNvPr id="21570" name="Group 63"/>
                <p:cNvGrpSpPr>
                  <a:grpSpLocks/>
                </p:cNvGrpSpPr>
                <p:nvPr/>
              </p:nvGrpSpPr>
              <p:grpSpPr bwMode="auto">
                <a:xfrm>
                  <a:off x="4361" y="2299"/>
                  <a:ext cx="218" cy="127"/>
                  <a:chOff x="4361" y="2299"/>
                  <a:chExt cx="218" cy="127"/>
                </a:xfrm>
              </p:grpSpPr>
              <p:sp>
                <p:nvSpPr>
                  <p:cNvPr id="21574" name="Freeform 54"/>
                  <p:cNvSpPr>
                    <a:spLocks/>
                  </p:cNvSpPr>
                  <p:nvPr/>
                </p:nvSpPr>
                <p:spPr bwMode="auto">
                  <a:xfrm>
                    <a:off x="4361" y="2299"/>
                    <a:ext cx="218" cy="127"/>
                  </a:xfrm>
                  <a:custGeom>
                    <a:avLst/>
                    <a:gdLst>
                      <a:gd name="T0" fmla="*/ 197 w 218"/>
                      <a:gd name="T1" fmla="*/ 126 h 127"/>
                      <a:gd name="T2" fmla="*/ 185 w 218"/>
                      <a:gd name="T3" fmla="*/ 123 h 127"/>
                      <a:gd name="T4" fmla="*/ 174 w 218"/>
                      <a:gd name="T5" fmla="*/ 117 h 127"/>
                      <a:gd name="T6" fmla="*/ 163 w 218"/>
                      <a:gd name="T7" fmla="*/ 115 h 127"/>
                      <a:gd name="T8" fmla="*/ 145 w 218"/>
                      <a:gd name="T9" fmla="*/ 118 h 127"/>
                      <a:gd name="T10" fmla="*/ 132 w 218"/>
                      <a:gd name="T11" fmla="*/ 117 h 127"/>
                      <a:gd name="T12" fmla="*/ 123 w 218"/>
                      <a:gd name="T13" fmla="*/ 114 h 127"/>
                      <a:gd name="T14" fmla="*/ 116 w 218"/>
                      <a:gd name="T15" fmla="*/ 111 h 127"/>
                      <a:gd name="T16" fmla="*/ 108 w 218"/>
                      <a:gd name="T17" fmla="*/ 107 h 127"/>
                      <a:gd name="T18" fmla="*/ 100 w 218"/>
                      <a:gd name="T19" fmla="*/ 98 h 127"/>
                      <a:gd name="T20" fmla="*/ 94 w 218"/>
                      <a:gd name="T21" fmla="*/ 91 h 127"/>
                      <a:gd name="T22" fmla="*/ 84 w 218"/>
                      <a:gd name="T23" fmla="*/ 82 h 127"/>
                      <a:gd name="T24" fmla="*/ 69 w 218"/>
                      <a:gd name="T25" fmla="*/ 85 h 127"/>
                      <a:gd name="T26" fmla="*/ 60 w 218"/>
                      <a:gd name="T27" fmla="*/ 85 h 127"/>
                      <a:gd name="T28" fmla="*/ 55 w 218"/>
                      <a:gd name="T29" fmla="*/ 84 h 127"/>
                      <a:gd name="T30" fmla="*/ 53 w 218"/>
                      <a:gd name="T31" fmla="*/ 81 h 127"/>
                      <a:gd name="T32" fmla="*/ 51 w 218"/>
                      <a:gd name="T33" fmla="*/ 76 h 127"/>
                      <a:gd name="T34" fmla="*/ 52 w 218"/>
                      <a:gd name="T35" fmla="*/ 72 h 127"/>
                      <a:gd name="T36" fmla="*/ 55 w 218"/>
                      <a:gd name="T37" fmla="*/ 66 h 127"/>
                      <a:gd name="T38" fmla="*/ 60 w 218"/>
                      <a:gd name="T39" fmla="*/ 64 h 127"/>
                      <a:gd name="T40" fmla="*/ 72 w 218"/>
                      <a:gd name="T41" fmla="*/ 63 h 127"/>
                      <a:gd name="T42" fmla="*/ 86 w 218"/>
                      <a:gd name="T43" fmla="*/ 57 h 127"/>
                      <a:gd name="T44" fmla="*/ 74 w 218"/>
                      <a:gd name="T45" fmla="*/ 47 h 127"/>
                      <a:gd name="T46" fmla="*/ 61 w 218"/>
                      <a:gd name="T47" fmla="*/ 40 h 127"/>
                      <a:gd name="T48" fmla="*/ 49 w 218"/>
                      <a:gd name="T49" fmla="*/ 41 h 127"/>
                      <a:gd name="T50" fmla="*/ 35 w 218"/>
                      <a:gd name="T51" fmla="*/ 40 h 127"/>
                      <a:gd name="T52" fmla="*/ 27 w 218"/>
                      <a:gd name="T53" fmla="*/ 43 h 127"/>
                      <a:gd name="T54" fmla="*/ 16 w 218"/>
                      <a:gd name="T55" fmla="*/ 44 h 127"/>
                      <a:gd name="T56" fmla="*/ 12 w 218"/>
                      <a:gd name="T57" fmla="*/ 40 h 127"/>
                      <a:gd name="T58" fmla="*/ 11 w 218"/>
                      <a:gd name="T59" fmla="*/ 35 h 127"/>
                      <a:gd name="T60" fmla="*/ 5 w 218"/>
                      <a:gd name="T61" fmla="*/ 35 h 127"/>
                      <a:gd name="T62" fmla="*/ 2 w 218"/>
                      <a:gd name="T63" fmla="*/ 34 h 127"/>
                      <a:gd name="T64" fmla="*/ 0 w 218"/>
                      <a:gd name="T65" fmla="*/ 29 h 127"/>
                      <a:gd name="T66" fmla="*/ 1 w 218"/>
                      <a:gd name="T67" fmla="*/ 24 h 127"/>
                      <a:gd name="T68" fmla="*/ 4 w 218"/>
                      <a:gd name="T69" fmla="*/ 22 h 127"/>
                      <a:gd name="T70" fmla="*/ 10 w 218"/>
                      <a:gd name="T71" fmla="*/ 19 h 127"/>
                      <a:gd name="T72" fmla="*/ 15 w 218"/>
                      <a:gd name="T73" fmla="*/ 15 h 127"/>
                      <a:gd name="T74" fmla="*/ 21 w 218"/>
                      <a:gd name="T75" fmla="*/ 11 h 127"/>
                      <a:gd name="T76" fmla="*/ 27 w 218"/>
                      <a:gd name="T77" fmla="*/ 9 h 127"/>
                      <a:gd name="T78" fmla="*/ 33 w 218"/>
                      <a:gd name="T79" fmla="*/ 9 h 127"/>
                      <a:gd name="T80" fmla="*/ 59 w 218"/>
                      <a:gd name="T81" fmla="*/ 3 h 127"/>
                      <a:gd name="T82" fmla="*/ 64 w 218"/>
                      <a:gd name="T83" fmla="*/ 1 h 127"/>
                      <a:gd name="T84" fmla="*/ 71 w 218"/>
                      <a:gd name="T85" fmla="*/ 0 h 127"/>
                      <a:gd name="T86" fmla="*/ 77 w 218"/>
                      <a:gd name="T87" fmla="*/ 1 h 127"/>
                      <a:gd name="T88" fmla="*/ 85 w 218"/>
                      <a:gd name="T89" fmla="*/ 4 h 127"/>
                      <a:gd name="T90" fmla="*/ 108 w 218"/>
                      <a:gd name="T91" fmla="*/ 19 h 127"/>
                      <a:gd name="T92" fmla="*/ 119 w 218"/>
                      <a:gd name="T93" fmla="*/ 21 h 127"/>
                      <a:gd name="T94" fmla="*/ 128 w 218"/>
                      <a:gd name="T95" fmla="*/ 23 h 127"/>
                      <a:gd name="T96" fmla="*/ 136 w 218"/>
                      <a:gd name="T97" fmla="*/ 29 h 127"/>
                      <a:gd name="T98" fmla="*/ 140 w 218"/>
                      <a:gd name="T99" fmla="*/ 36 h 127"/>
                      <a:gd name="T100" fmla="*/ 159 w 218"/>
                      <a:gd name="T101" fmla="*/ 51 h 127"/>
                      <a:gd name="T102" fmla="*/ 168 w 218"/>
                      <a:gd name="T103" fmla="*/ 58 h 127"/>
                      <a:gd name="T104" fmla="*/ 179 w 218"/>
                      <a:gd name="T105" fmla="*/ 72 h 127"/>
                      <a:gd name="T106" fmla="*/ 186 w 218"/>
                      <a:gd name="T107" fmla="*/ 76 h 127"/>
                      <a:gd name="T108" fmla="*/ 217 w 218"/>
                      <a:gd name="T109" fmla="*/ 77 h 127"/>
                      <a:gd name="T110" fmla="*/ 197 w 218"/>
                      <a:gd name="T111" fmla="*/ 126 h 1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18" h="127">
                        <a:moveTo>
                          <a:pt x="197" y="126"/>
                        </a:moveTo>
                        <a:lnTo>
                          <a:pt x="185" y="123"/>
                        </a:lnTo>
                        <a:lnTo>
                          <a:pt x="174" y="117"/>
                        </a:lnTo>
                        <a:lnTo>
                          <a:pt x="163" y="115"/>
                        </a:lnTo>
                        <a:lnTo>
                          <a:pt x="145" y="118"/>
                        </a:lnTo>
                        <a:lnTo>
                          <a:pt x="132" y="117"/>
                        </a:lnTo>
                        <a:lnTo>
                          <a:pt x="123" y="114"/>
                        </a:lnTo>
                        <a:lnTo>
                          <a:pt x="116" y="111"/>
                        </a:lnTo>
                        <a:lnTo>
                          <a:pt x="108" y="107"/>
                        </a:lnTo>
                        <a:lnTo>
                          <a:pt x="100" y="98"/>
                        </a:lnTo>
                        <a:lnTo>
                          <a:pt x="94" y="91"/>
                        </a:lnTo>
                        <a:lnTo>
                          <a:pt x="84" y="82"/>
                        </a:lnTo>
                        <a:lnTo>
                          <a:pt x="69" y="85"/>
                        </a:lnTo>
                        <a:lnTo>
                          <a:pt x="60" y="85"/>
                        </a:lnTo>
                        <a:lnTo>
                          <a:pt x="55" y="84"/>
                        </a:lnTo>
                        <a:lnTo>
                          <a:pt x="53" y="81"/>
                        </a:lnTo>
                        <a:lnTo>
                          <a:pt x="51" y="76"/>
                        </a:lnTo>
                        <a:lnTo>
                          <a:pt x="52" y="72"/>
                        </a:lnTo>
                        <a:lnTo>
                          <a:pt x="55" y="66"/>
                        </a:lnTo>
                        <a:lnTo>
                          <a:pt x="60" y="64"/>
                        </a:lnTo>
                        <a:lnTo>
                          <a:pt x="72" y="63"/>
                        </a:lnTo>
                        <a:lnTo>
                          <a:pt x="86" y="57"/>
                        </a:lnTo>
                        <a:lnTo>
                          <a:pt x="74" y="47"/>
                        </a:lnTo>
                        <a:lnTo>
                          <a:pt x="61" y="40"/>
                        </a:lnTo>
                        <a:lnTo>
                          <a:pt x="49" y="41"/>
                        </a:lnTo>
                        <a:lnTo>
                          <a:pt x="35" y="40"/>
                        </a:lnTo>
                        <a:lnTo>
                          <a:pt x="27" y="43"/>
                        </a:lnTo>
                        <a:lnTo>
                          <a:pt x="16" y="44"/>
                        </a:lnTo>
                        <a:lnTo>
                          <a:pt x="12" y="40"/>
                        </a:lnTo>
                        <a:lnTo>
                          <a:pt x="11" y="35"/>
                        </a:lnTo>
                        <a:lnTo>
                          <a:pt x="5" y="35"/>
                        </a:lnTo>
                        <a:lnTo>
                          <a:pt x="2" y="34"/>
                        </a:lnTo>
                        <a:lnTo>
                          <a:pt x="0" y="29"/>
                        </a:lnTo>
                        <a:lnTo>
                          <a:pt x="1" y="24"/>
                        </a:lnTo>
                        <a:lnTo>
                          <a:pt x="4" y="22"/>
                        </a:lnTo>
                        <a:lnTo>
                          <a:pt x="10" y="19"/>
                        </a:lnTo>
                        <a:lnTo>
                          <a:pt x="15" y="15"/>
                        </a:lnTo>
                        <a:lnTo>
                          <a:pt x="21" y="11"/>
                        </a:lnTo>
                        <a:lnTo>
                          <a:pt x="27" y="9"/>
                        </a:lnTo>
                        <a:lnTo>
                          <a:pt x="33" y="9"/>
                        </a:lnTo>
                        <a:lnTo>
                          <a:pt x="59" y="3"/>
                        </a:lnTo>
                        <a:lnTo>
                          <a:pt x="64" y="1"/>
                        </a:lnTo>
                        <a:lnTo>
                          <a:pt x="71" y="0"/>
                        </a:lnTo>
                        <a:lnTo>
                          <a:pt x="77" y="1"/>
                        </a:lnTo>
                        <a:lnTo>
                          <a:pt x="85" y="4"/>
                        </a:lnTo>
                        <a:lnTo>
                          <a:pt x="108" y="19"/>
                        </a:lnTo>
                        <a:lnTo>
                          <a:pt x="119" y="21"/>
                        </a:lnTo>
                        <a:lnTo>
                          <a:pt x="128" y="23"/>
                        </a:lnTo>
                        <a:lnTo>
                          <a:pt x="136" y="29"/>
                        </a:lnTo>
                        <a:lnTo>
                          <a:pt x="140" y="36"/>
                        </a:lnTo>
                        <a:lnTo>
                          <a:pt x="159" y="51"/>
                        </a:lnTo>
                        <a:lnTo>
                          <a:pt x="168" y="58"/>
                        </a:lnTo>
                        <a:lnTo>
                          <a:pt x="179" y="72"/>
                        </a:lnTo>
                        <a:lnTo>
                          <a:pt x="186" y="76"/>
                        </a:lnTo>
                        <a:lnTo>
                          <a:pt x="217" y="77"/>
                        </a:lnTo>
                        <a:lnTo>
                          <a:pt x="197" y="126"/>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75" name="Freeform 55"/>
                  <p:cNvSpPr>
                    <a:spLocks/>
                  </p:cNvSpPr>
                  <p:nvPr/>
                </p:nvSpPr>
                <p:spPr bwMode="auto">
                  <a:xfrm>
                    <a:off x="4445" y="2354"/>
                    <a:ext cx="45" cy="8"/>
                  </a:xfrm>
                  <a:custGeom>
                    <a:avLst/>
                    <a:gdLst>
                      <a:gd name="T0" fmla="*/ 0 w 45"/>
                      <a:gd name="T1" fmla="*/ 0 h 8"/>
                      <a:gd name="T2" fmla="*/ 1 w 45"/>
                      <a:gd name="T3" fmla="*/ 2 h 8"/>
                      <a:gd name="T4" fmla="*/ 9 w 45"/>
                      <a:gd name="T5" fmla="*/ 2 h 8"/>
                      <a:gd name="T6" fmla="*/ 12 w 45"/>
                      <a:gd name="T7" fmla="*/ 3 h 8"/>
                      <a:gd name="T8" fmla="*/ 19 w 45"/>
                      <a:gd name="T9" fmla="*/ 5 h 8"/>
                      <a:gd name="T10" fmla="*/ 27 w 45"/>
                      <a:gd name="T11" fmla="*/ 6 h 8"/>
                      <a:gd name="T12" fmla="*/ 36 w 45"/>
                      <a:gd name="T13" fmla="*/ 6 h 8"/>
                      <a:gd name="T14" fmla="*/ 44 w 45"/>
                      <a:gd name="T15" fmla="*/ 7 h 8"/>
                      <a:gd name="T16" fmla="*/ 38 w 45"/>
                      <a:gd name="T17" fmla="*/ 5 h 8"/>
                      <a:gd name="T18" fmla="*/ 30 w 45"/>
                      <a:gd name="T19" fmla="*/ 5 h 8"/>
                      <a:gd name="T20" fmla="*/ 25 w 45"/>
                      <a:gd name="T21" fmla="*/ 5 h 8"/>
                      <a:gd name="T22" fmla="*/ 19 w 45"/>
                      <a:gd name="T23" fmla="*/ 3 h 8"/>
                      <a:gd name="T24" fmla="*/ 13 w 45"/>
                      <a:gd name="T25" fmla="*/ 1 h 8"/>
                      <a:gd name="T26" fmla="*/ 10 w 45"/>
                      <a:gd name="T27" fmla="*/ 0 h 8"/>
                      <a:gd name="T28" fmla="*/ 0 w 45"/>
                      <a:gd name="T29" fmla="*/ 0 h 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5" h="8">
                        <a:moveTo>
                          <a:pt x="0" y="0"/>
                        </a:moveTo>
                        <a:lnTo>
                          <a:pt x="1" y="2"/>
                        </a:lnTo>
                        <a:lnTo>
                          <a:pt x="9" y="2"/>
                        </a:lnTo>
                        <a:lnTo>
                          <a:pt x="12" y="3"/>
                        </a:lnTo>
                        <a:lnTo>
                          <a:pt x="19" y="5"/>
                        </a:lnTo>
                        <a:lnTo>
                          <a:pt x="27" y="6"/>
                        </a:lnTo>
                        <a:lnTo>
                          <a:pt x="36" y="6"/>
                        </a:lnTo>
                        <a:lnTo>
                          <a:pt x="44" y="7"/>
                        </a:lnTo>
                        <a:lnTo>
                          <a:pt x="38" y="5"/>
                        </a:lnTo>
                        <a:lnTo>
                          <a:pt x="30" y="5"/>
                        </a:lnTo>
                        <a:lnTo>
                          <a:pt x="25" y="5"/>
                        </a:lnTo>
                        <a:lnTo>
                          <a:pt x="19" y="3"/>
                        </a:lnTo>
                        <a:lnTo>
                          <a:pt x="13" y="1"/>
                        </a:lnTo>
                        <a:lnTo>
                          <a:pt x="10" y="0"/>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76" name="Freeform 56"/>
                  <p:cNvSpPr>
                    <a:spLocks/>
                  </p:cNvSpPr>
                  <p:nvPr/>
                </p:nvSpPr>
                <p:spPr bwMode="auto">
                  <a:xfrm>
                    <a:off x="4423" y="2367"/>
                    <a:ext cx="3" cy="1"/>
                  </a:xfrm>
                  <a:custGeom>
                    <a:avLst/>
                    <a:gdLst>
                      <a:gd name="T0" fmla="*/ 2 w 3"/>
                      <a:gd name="T1" fmla="*/ 0 h 1"/>
                      <a:gd name="T2" fmla="*/ 1 w 3"/>
                      <a:gd name="T3" fmla="*/ 0 h 1"/>
                      <a:gd name="T4" fmla="*/ 1 w 3"/>
                      <a:gd name="T5" fmla="*/ 0 h 1"/>
                      <a:gd name="T6" fmla="*/ 2 w 3"/>
                      <a:gd name="T7" fmla="*/ 0 h 1"/>
                      <a:gd name="T8" fmla="*/ 0 w 3"/>
                      <a:gd name="T9" fmla="*/ 0 h 1"/>
                      <a:gd name="T10" fmla="*/ 0 w 3"/>
                      <a:gd name="T11" fmla="*/ 0 h 1"/>
                      <a:gd name="T12" fmla="*/ 2 w 3"/>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1">
                        <a:moveTo>
                          <a:pt x="2" y="0"/>
                        </a:moveTo>
                        <a:lnTo>
                          <a:pt x="1" y="0"/>
                        </a:lnTo>
                        <a:lnTo>
                          <a:pt x="2" y="0"/>
                        </a:lnTo>
                        <a:lnTo>
                          <a:pt x="0" y="0"/>
                        </a:lnTo>
                        <a:lnTo>
                          <a:pt x="2"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77" name="Freeform 57"/>
                  <p:cNvSpPr>
                    <a:spLocks/>
                  </p:cNvSpPr>
                  <p:nvPr/>
                </p:nvSpPr>
                <p:spPr bwMode="auto">
                  <a:xfrm>
                    <a:off x="4371" y="2318"/>
                    <a:ext cx="23" cy="8"/>
                  </a:xfrm>
                  <a:custGeom>
                    <a:avLst/>
                    <a:gdLst>
                      <a:gd name="T0" fmla="*/ 0 w 23"/>
                      <a:gd name="T1" fmla="*/ 7 h 8"/>
                      <a:gd name="T2" fmla="*/ 2 w 23"/>
                      <a:gd name="T3" fmla="*/ 7 h 8"/>
                      <a:gd name="T4" fmla="*/ 5 w 23"/>
                      <a:gd name="T5" fmla="*/ 5 h 8"/>
                      <a:gd name="T6" fmla="*/ 10 w 23"/>
                      <a:gd name="T7" fmla="*/ 4 h 8"/>
                      <a:gd name="T8" fmla="*/ 12 w 23"/>
                      <a:gd name="T9" fmla="*/ 2 h 8"/>
                      <a:gd name="T10" fmla="*/ 14 w 23"/>
                      <a:gd name="T11" fmla="*/ 1 h 8"/>
                      <a:gd name="T12" fmla="*/ 18 w 23"/>
                      <a:gd name="T13" fmla="*/ 0 h 8"/>
                      <a:gd name="T14" fmla="*/ 22 w 23"/>
                      <a:gd name="T15" fmla="*/ 0 h 8"/>
                      <a:gd name="T16" fmla="*/ 18 w 23"/>
                      <a:gd name="T17" fmla="*/ 0 h 8"/>
                      <a:gd name="T18" fmla="*/ 12 w 23"/>
                      <a:gd name="T19" fmla="*/ 0 h 8"/>
                      <a:gd name="T20" fmla="*/ 10 w 23"/>
                      <a:gd name="T21" fmla="*/ 1 h 8"/>
                      <a:gd name="T22" fmla="*/ 7 w 23"/>
                      <a:gd name="T23" fmla="*/ 3 h 8"/>
                      <a:gd name="T24" fmla="*/ 0 w 23"/>
                      <a:gd name="T25" fmla="*/ 7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 h="8">
                        <a:moveTo>
                          <a:pt x="0" y="7"/>
                        </a:moveTo>
                        <a:lnTo>
                          <a:pt x="2" y="7"/>
                        </a:lnTo>
                        <a:lnTo>
                          <a:pt x="5" y="5"/>
                        </a:lnTo>
                        <a:lnTo>
                          <a:pt x="10" y="4"/>
                        </a:lnTo>
                        <a:lnTo>
                          <a:pt x="12" y="2"/>
                        </a:lnTo>
                        <a:lnTo>
                          <a:pt x="14" y="1"/>
                        </a:lnTo>
                        <a:lnTo>
                          <a:pt x="18" y="0"/>
                        </a:lnTo>
                        <a:lnTo>
                          <a:pt x="22" y="0"/>
                        </a:lnTo>
                        <a:lnTo>
                          <a:pt x="18" y="0"/>
                        </a:lnTo>
                        <a:lnTo>
                          <a:pt x="12" y="0"/>
                        </a:lnTo>
                        <a:lnTo>
                          <a:pt x="10" y="1"/>
                        </a:lnTo>
                        <a:lnTo>
                          <a:pt x="7" y="3"/>
                        </a:lnTo>
                        <a:lnTo>
                          <a:pt x="0" y="7"/>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78" name="Freeform 58"/>
                  <p:cNvSpPr>
                    <a:spLocks/>
                  </p:cNvSpPr>
                  <p:nvPr/>
                </p:nvSpPr>
                <p:spPr bwMode="auto">
                  <a:xfrm>
                    <a:off x="4415" y="2311"/>
                    <a:ext cx="41" cy="7"/>
                  </a:xfrm>
                  <a:custGeom>
                    <a:avLst/>
                    <a:gdLst>
                      <a:gd name="T0" fmla="*/ 0 w 41"/>
                      <a:gd name="T1" fmla="*/ 1 h 7"/>
                      <a:gd name="T2" fmla="*/ 8 w 41"/>
                      <a:gd name="T3" fmla="*/ 1 h 7"/>
                      <a:gd name="T4" fmla="*/ 13 w 41"/>
                      <a:gd name="T5" fmla="*/ 0 h 7"/>
                      <a:gd name="T6" fmla="*/ 16 w 41"/>
                      <a:gd name="T7" fmla="*/ 0 h 7"/>
                      <a:gd name="T8" fmla="*/ 21 w 41"/>
                      <a:gd name="T9" fmla="*/ 0 h 7"/>
                      <a:gd name="T10" fmla="*/ 23 w 41"/>
                      <a:gd name="T11" fmla="*/ 2 h 7"/>
                      <a:gd name="T12" fmla="*/ 27 w 41"/>
                      <a:gd name="T13" fmla="*/ 3 h 7"/>
                      <a:gd name="T14" fmla="*/ 35 w 41"/>
                      <a:gd name="T15" fmla="*/ 5 h 7"/>
                      <a:gd name="T16" fmla="*/ 40 w 41"/>
                      <a:gd name="T17" fmla="*/ 5 h 7"/>
                      <a:gd name="T18" fmla="*/ 34 w 41"/>
                      <a:gd name="T19" fmla="*/ 6 h 7"/>
                      <a:gd name="T20" fmla="*/ 31 w 41"/>
                      <a:gd name="T21" fmla="*/ 6 h 7"/>
                      <a:gd name="T22" fmla="*/ 23 w 41"/>
                      <a:gd name="T23" fmla="*/ 3 h 7"/>
                      <a:gd name="T24" fmla="*/ 19 w 41"/>
                      <a:gd name="T25" fmla="*/ 1 h 7"/>
                      <a:gd name="T26" fmla="*/ 13 w 41"/>
                      <a:gd name="T27" fmla="*/ 1 h 7"/>
                      <a:gd name="T28" fmla="*/ 8 w 41"/>
                      <a:gd name="T29" fmla="*/ 1 h 7"/>
                      <a:gd name="T30" fmla="*/ 0 w 41"/>
                      <a:gd name="T31" fmla="*/ 1 h 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1" h="7">
                        <a:moveTo>
                          <a:pt x="0" y="1"/>
                        </a:moveTo>
                        <a:lnTo>
                          <a:pt x="8" y="1"/>
                        </a:lnTo>
                        <a:lnTo>
                          <a:pt x="13" y="0"/>
                        </a:lnTo>
                        <a:lnTo>
                          <a:pt x="16" y="0"/>
                        </a:lnTo>
                        <a:lnTo>
                          <a:pt x="21" y="0"/>
                        </a:lnTo>
                        <a:lnTo>
                          <a:pt x="23" y="2"/>
                        </a:lnTo>
                        <a:lnTo>
                          <a:pt x="27" y="3"/>
                        </a:lnTo>
                        <a:lnTo>
                          <a:pt x="35" y="5"/>
                        </a:lnTo>
                        <a:lnTo>
                          <a:pt x="40" y="5"/>
                        </a:lnTo>
                        <a:lnTo>
                          <a:pt x="34" y="6"/>
                        </a:lnTo>
                        <a:lnTo>
                          <a:pt x="31" y="6"/>
                        </a:lnTo>
                        <a:lnTo>
                          <a:pt x="23" y="3"/>
                        </a:lnTo>
                        <a:lnTo>
                          <a:pt x="19" y="1"/>
                        </a:lnTo>
                        <a:lnTo>
                          <a:pt x="13" y="1"/>
                        </a:lnTo>
                        <a:lnTo>
                          <a:pt x="8" y="1"/>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79" name="Freeform 59"/>
                  <p:cNvSpPr>
                    <a:spLocks/>
                  </p:cNvSpPr>
                  <p:nvPr/>
                </p:nvSpPr>
                <p:spPr bwMode="auto">
                  <a:xfrm>
                    <a:off x="4379" y="2327"/>
                    <a:ext cx="2" cy="3"/>
                  </a:xfrm>
                  <a:custGeom>
                    <a:avLst/>
                    <a:gdLst>
                      <a:gd name="T0" fmla="*/ 1 w 2"/>
                      <a:gd name="T1" fmla="*/ 0 h 3"/>
                      <a:gd name="T2" fmla="*/ 1 w 2"/>
                      <a:gd name="T3" fmla="*/ 1 h 3"/>
                      <a:gd name="T4" fmla="*/ 1 w 2"/>
                      <a:gd name="T5" fmla="*/ 2 h 3"/>
                      <a:gd name="T6" fmla="*/ 0 w 2"/>
                      <a:gd name="T7" fmla="*/ 2 h 3"/>
                      <a:gd name="T8" fmla="*/ 1 w 2"/>
                      <a:gd name="T9" fmla="*/ 1 h 3"/>
                      <a:gd name="T10" fmla="*/ 1 w 2"/>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1" y="0"/>
                        </a:moveTo>
                        <a:lnTo>
                          <a:pt x="1" y="1"/>
                        </a:lnTo>
                        <a:lnTo>
                          <a:pt x="1" y="2"/>
                        </a:lnTo>
                        <a:lnTo>
                          <a:pt x="0" y="2"/>
                        </a:lnTo>
                        <a:lnTo>
                          <a:pt x="1" y="1"/>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80" name="Freeform 60"/>
                  <p:cNvSpPr>
                    <a:spLocks/>
                  </p:cNvSpPr>
                  <p:nvPr/>
                </p:nvSpPr>
                <p:spPr bwMode="auto">
                  <a:xfrm>
                    <a:off x="4368" y="2318"/>
                    <a:ext cx="2" cy="2"/>
                  </a:xfrm>
                  <a:custGeom>
                    <a:avLst/>
                    <a:gdLst>
                      <a:gd name="T0" fmla="*/ 1 w 2"/>
                      <a:gd name="T1" fmla="*/ 1 h 2"/>
                      <a:gd name="T2" fmla="*/ 1 w 2"/>
                      <a:gd name="T3" fmla="*/ 0 h 2"/>
                      <a:gd name="T4" fmla="*/ 1 w 2"/>
                      <a:gd name="T5" fmla="*/ 0 h 2"/>
                      <a:gd name="T6" fmla="*/ 0 w 2"/>
                      <a:gd name="T7" fmla="*/ 1 h 2"/>
                      <a:gd name="T8" fmla="*/ 0 w 2"/>
                      <a:gd name="T9" fmla="*/ 1 h 2"/>
                      <a:gd name="T10" fmla="*/ 1 w 2"/>
                      <a:gd name="T11" fmla="*/ 1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1" y="1"/>
                        </a:moveTo>
                        <a:lnTo>
                          <a:pt x="1" y="0"/>
                        </a:lnTo>
                        <a:lnTo>
                          <a:pt x="0" y="1"/>
                        </a:lnTo>
                        <a:lnTo>
                          <a:pt x="1"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81" name="Freeform 61"/>
                  <p:cNvSpPr>
                    <a:spLocks/>
                  </p:cNvSpPr>
                  <p:nvPr/>
                </p:nvSpPr>
                <p:spPr bwMode="auto">
                  <a:xfrm>
                    <a:off x="4488" y="2331"/>
                    <a:ext cx="4" cy="7"/>
                  </a:xfrm>
                  <a:custGeom>
                    <a:avLst/>
                    <a:gdLst>
                      <a:gd name="T0" fmla="*/ 0 w 4"/>
                      <a:gd name="T1" fmla="*/ 0 h 7"/>
                      <a:gd name="T2" fmla="*/ 1 w 4"/>
                      <a:gd name="T3" fmla="*/ 3 h 7"/>
                      <a:gd name="T4" fmla="*/ 2 w 4"/>
                      <a:gd name="T5" fmla="*/ 6 h 7"/>
                      <a:gd name="T6" fmla="*/ 3 w 4"/>
                      <a:gd name="T7" fmla="*/ 6 h 7"/>
                      <a:gd name="T8" fmla="*/ 0 w 4"/>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7">
                        <a:moveTo>
                          <a:pt x="0" y="0"/>
                        </a:moveTo>
                        <a:lnTo>
                          <a:pt x="1" y="3"/>
                        </a:lnTo>
                        <a:lnTo>
                          <a:pt x="2" y="6"/>
                        </a:lnTo>
                        <a:lnTo>
                          <a:pt x="3" y="6"/>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82" name="Freeform 62"/>
                  <p:cNvSpPr>
                    <a:spLocks/>
                  </p:cNvSpPr>
                  <p:nvPr/>
                </p:nvSpPr>
                <p:spPr bwMode="auto">
                  <a:xfrm>
                    <a:off x="4526" y="2392"/>
                    <a:ext cx="7" cy="6"/>
                  </a:xfrm>
                  <a:custGeom>
                    <a:avLst/>
                    <a:gdLst>
                      <a:gd name="T0" fmla="*/ 6 w 7"/>
                      <a:gd name="T1" fmla="*/ 0 h 6"/>
                      <a:gd name="T2" fmla="*/ 2 w 7"/>
                      <a:gd name="T3" fmla="*/ 2 h 6"/>
                      <a:gd name="T4" fmla="*/ 0 w 7"/>
                      <a:gd name="T5" fmla="*/ 5 h 6"/>
                      <a:gd name="T6" fmla="*/ 6 w 7"/>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6">
                        <a:moveTo>
                          <a:pt x="6" y="0"/>
                        </a:moveTo>
                        <a:lnTo>
                          <a:pt x="2" y="2"/>
                        </a:lnTo>
                        <a:lnTo>
                          <a:pt x="0" y="5"/>
                        </a:lnTo>
                        <a:lnTo>
                          <a:pt x="6"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nvGrpSpPr>
                <p:cNvPr id="21571" name="Group 66"/>
                <p:cNvGrpSpPr>
                  <a:grpSpLocks/>
                </p:cNvGrpSpPr>
                <p:nvPr/>
              </p:nvGrpSpPr>
              <p:grpSpPr bwMode="auto">
                <a:xfrm>
                  <a:off x="4547" y="2367"/>
                  <a:ext cx="64" cy="90"/>
                  <a:chOff x="4547" y="2367"/>
                  <a:chExt cx="64" cy="90"/>
                </a:xfrm>
              </p:grpSpPr>
              <p:sp>
                <p:nvSpPr>
                  <p:cNvPr id="21572" name="Freeform 64"/>
                  <p:cNvSpPr>
                    <a:spLocks/>
                  </p:cNvSpPr>
                  <p:nvPr/>
                </p:nvSpPr>
                <p:spPr bwMode="auto">
                  <a:xfrm>
                    <a:off x="4547" y="2367"/>
                    <a:ext cx="64" cy="90"/>
                  </a:xfrm>
                  <a:custGeom>
                    <a:avLst/>
                    <a:gdLst>
                      <a:gd name="T0" fmla="*/ 22 w 64"/>
                      <a:gd name="T1" fmla="*/ 6 h 90"/>
                      <a:gd name="T2" fmla="*/ 12 w 64"/>
                      <a:gd name="T3" fmla="*/ 19 h 90"/>
                      <a:gd name="T4" fmla="*/ 7 w 64"/>
                      <a:gd name="T5" fmla="*/ 29 h 90"/>
                      <a:gd name="T6" fmla="*/ 3 w 64"/>
                      <a:gd name="T7" fmla="*/ 46 h 90"/>
                      <a:gd name="T8" fmla="*/ 3 w 64"/>
                      <a:gd name="T9" fmla="*/ 56 h 90"/>
                      <a:gd name="T10" fmla="*/ 0 w 64"/>
                      <a:gd name="T11" fmla="*/ 70 h 90"/>
                      <a:gd name="T12" fmla="*/ 51 w 64"/>
                      <a:gd name="T13" fmla="*/ 89 h 90"/>
                      <a:gd name="T14" fmla="*/ 63 w 64"/>
                      <a:gd name="T15" fmla="*/ 0 h 90"/>
                      <a:gd name="T16" fmla="*/ 42 w 64"/>
                      <a:gd name="T17" fmla="*/ 6 h 90"/>
                      <a:gd name="T18" fmla="*/ 22 w 64"/>
                      <a:gd name="T19" fmla="*/ 6 h 9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4" h="90">
                        <a:moveTo>
                          <a:pt x="22" y="6"/>
                        </a:moveTo>
                        <a:lnTo>
                          <a:pt x="12" y="19"/>
                        </a:lnTo>
                        <a:lnTo>
                          <a:pt x="7" y="29"/>
                        </a:lnTo>
                        <a:lnTo>
                          <a:pt x="3" y="46"/>
                        </a:lnTo>
                        <a:lnTo>
                          <a:pt x="3" y="56"/>
                        </a:lnTo>
                        <a:lnTo>
                          <a:pt x="0" y="70"/>
                        </a:lnTo>
                        <a:lnTo>
                          <a:pt x="51" y="89"/>
                        </a:lnTo>
                        <a:lnTo>
                          <a:pt x="63" y="0"/>
                        </a:lnTo>
                        <a:lnTo>
                          <a:pt x="42" y="6"/>
                        </a:lnTo>
                        <a:lnTo>
                          <a:pt x="22" y="6"/>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73" name="Freeform 65"/>
                  <p:cNvSpPr>
                    <a:spLocks/>
                  </p:cNvSpPr>
                  <p:nvPr/>
                </p:nvSpPr>
                <p:spPr bwMode="auto">
                  <a:xfrm>
                    <a:off x="4553" y="2375"/>
                    <a:ext cx="44" cy="66"/>
                  </a:xfrm>
                  <a:custGeom>
                    <a:avLst/>
                    <a:gdLst>
                      <a:gd name="T0" fmla="*/ 17 w 44"/>
                      <a:gd name="T1" fmla="*/ 2 h 66"/>
                      <a:gd name="T2" fmla="*/ 9 w 44"/>
                      <a:gd name="T3" fmla="*/ 12 h 66"/>
                      <a:gd name="T4" fmla="*/ 3 w 44"/>
                      <a:gd name="T5" fmla="*/ 28 h 66"/>
                      <a:gd name="T6" fmla="*/ 2 w 44"/>
                      <a:gd name="T7" fmla="*/ 38 h 66"/>
                      <a:gd name="T8" fmla="*/ 0 w 44"/>
                      <a:gd name="T9" fmla="*/ 51 h 66"/>
                      <a:gd name="T10" fmla="*/ 35 w 44"/>
                      <a:gd name="T11" fmla="*/ 65 h 66"/>
                      <a:gd name="T12" fmla="*/ 43 w 44"/>
                      <a:gd name="T13" fmla="*/ 0 h 66"/>
                      <a:gd name="T14" fmla="*/ 30 w 44"/>
                      <a:gd name="T15" fmla="*/ 3 h 66"/>
                      <a:gd name="T16" fmla="*/ 17 w 44"/>
                      <a:gd name="T17" fmla="*/ 2 h 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4" h="66">
                        <a:moveTo>
                          <a:pt x="17" y="2"/>
                        </a:moveTo>
                        <a:lnTo>
                          <a:pt x="9" y="12"/>
                        </a:lnTo>
                        <a:lnTo>
                          <a:pt x="3" y="28"/>
                        </a:lnTo>
                        <a:lnTo>
                          <a:pt x="2" y="38"/>
                        </a:lnTo>
                        <a:lnTo>
                          <a:pt x="0" y="51"/>
                        </a:lnTo>
                        <a:lnTo>
                          <a:pt x="35" y="65"/>
                        </a:lnTo>
                        <a:lnTo>
                          <a:pt x="43" y="0"/>
                        </a:lnTo>
                        <a:lnTo>
                          <a:pt x="30" y="3"/>
                        </a:lnTo>
                        <a:lnTo>
                          <a:pt x="17" y="2"/>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sp>
            <p:nvSpPr>
              <p:cNvPr id="21533" name="Freeform 68"/>
              <p:cNvSpPr>
                <a:spLocks/>
              </p:cNvSpPr>
              <p:nvPr/>
            </p:nvSpPr>
            <p:spPr bwMode="auto">
              <a:xfrm>
                <a:off x="4603" y="1880"/>
                <a:ext cx="215" cy="270"/>
              </a:xfrm>
              <a:custGeom>
                <a:avLst/>
                <a:gdLst>
                  <a:gd name="T0" fmla="*/ 70 w 215"/>
                  <a:gd name="T1" fmla="*/ 8 h 270"/>
                  <a:gd name="T2" fmla="*/ 52 w 215"/>
                  <a:gd name="T3" fmla="*/ 24 h 270"/>
                  <a:gd name="T4" fmla="*/ 41 w 215"/>
                  <a:gd name="T5" fmla="*/ 44 h 270"/>
                  <a:gd name="T6" fmla="*/ 32 w 215"/>
                  <a:gd name="T7" fmla="*/ 64 h 270"/>
                  <a:gd name="T8" fmla="*/ 27 w 215"/>
                  <a:gd name="T9" fmla="*/ 75 h 270"/>
                  <a:gd name="T10" fmla="*/ 27 w 215"/>
                  <a:gd name="T11" fmla="*/ 86 h 270"/>
                  <a:gd name="T12" fmla="*/ 31 w 215"/>
                  <a:gd name="T13" fmla="*/ 100 h 270"/>
                  <a:gd name="T14" fmla="*/ 22 w 215"/>
                  <a:gd name="T15" fmla="*/ 111 h 270"/>
                  <a:gd name="T16" fmla="*/ 7 w 215"/>
                  <a:gd name="T17" fmla="*/ 140 h 270"/>
                  <a:gd name="T18" fmla="*/ 0 w 215"/>
                  <a:gd name="T19" fmla="*/ 156 h 270"/>
                  <a:gd name="T20" fmla="*/ 0 w 215"/>
                  <a:gd name="T21" fmla="*/ 161 h 270"/>
                  <a:gd name="T22" fmla="*/ 2 w 215"/>
                  <a:gd name="T23" fmla="*/ 166 h 270"/>
                  <a:gd name="T24" fmla="*/ 8 w 215"/>
                  <a:gd name="T25" fmla="*/ 168 h 270"/>
                  <a:gd name="T26" fmla="*/ 17 w 215"/>
                  <a:gd name="T27" fmla="*/ 168 h 270"/>
                  <a:gd name="T28" fmla="*/ 23 w 215"/>
                  <a:gd name="T29" fmla="*/ 170 h 270"/>
                  <a:gd name="T30" fmla="*/ 22 w 215"/>
                  <a:gd name="T31" fmla="*/ 182 h 270"/>
                  <a:gd name="T32" fmla="*/ 19 w 215"/>
                  <a:gd name="T33" fmla="*/ 196 h 270"/>
                  <a:gd name="T34" fmla="*/ 25 w 215"/>
                  <a:gd name="T35" fmla="*/ 203 h 270"/>
                  <a:gd name="T36" fmla="*/ 23 w 215"/>
                  <a:gd name="T37" fmla="*/ 213 h 270"/>
                  <a:gd name="T38" fmla="*/ 27 w 215"/>
                  <a:gd name="T39" fmla="*/ 220 h 270"/>
                  <a:gd name="T40" fmla="*/ 32 w 215"/>
                  <a:gd name="T41" fmla="*/ 238 h 270"/>
                  <a:gd name="T42" fmla="*/ 38 w 215"/>
                  <a:gd name="T43" fmla="*/ 243 h 270"/>
                  <a:gd name="T44" fmla="*/ 48 w 215"/>
                  <a:gd name="T45" fmla="*/ 243 h 270"/>
                  <a:gd name="T46" fmla="*/ 63 w 215"/>
                  <a:gd name="T47" fmla="*/ 240 h 270"/>
                  <a:gd name="T48" fmla="*/ 78 w 215"/>
                  <a:gd name="T49" fmla="*/ 238 h 270"/>
                  <a:gd name="T50" fmla="*/ 76 w 215"/>
                  <a:gd name="T51" fmla="*/ 269 h 270"/>
                  <a:gd name="T52" fmla="*/ 190 w 215"/>
                  <a:gd name="T53" fmla="*/ 227 h 270"/>
                  <a:gd name="T54" fmla="*/ 181 w 215"/>
                  <a:gd name="T55" fmla="*/ 202 h 270"/>
                  <a:gd name="T56" fmla="*/ 183 w 215"/>
                  <a:gd name="T57" fmla="*/ 183 h 270"/>
                  <a:gd name="T58" fmla="*/ 214 w 215"/>
                  <a:gd name="T59" fmla="*/ 147 h 270"/>
                  <a:gd name="T60" fmla="*/ 214 w 215"/>
                  <a:gd name="T61" fmla="*/ 51 h 270"/>
                  <a:gd name="T62" fmla="*/ 193 w 215"/>
                  <a:gd name="T63" fmla="*/ 25 h 270"/>
                  <a:gd name="T64" fmla="*/ 167 w 215"/>
                  <a:gd name="T65" fmla="*/ 12 h 270"/>
                  <a:gd name="T66" fmla="*/ 139 w 215"/>
                  <a:gd name="T67" fmla="*/ 0 h 270"/>
                  <a:gd name="T68" fmla="*/ 103 w 215"/>
                  <a:gd name="T69" fmla="*/ 6 h 270"/>
                  <a:gd name="T70" fmla="*/ 70 w 215"/>
                  <a:gd name="T71" fmla="*/ 8 h 27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5" h="270">
                    <a:moveTo>
                      <a:pt x="70" y="8"/>
                    </a:moveTo>
                    <a:lnTo>
                      <a:pt x="52" y="24"/>
                    </a:lnTo>
                    <a:lnTo>
                      <a:pt x="41" y="44"/>
                    </a:lnTo>
                    <a:lnTo>
                      <a:pt x="32" y="64"/>
                    </a:lnTo>
                    <a:lnTo>
                      <a:pt x="27" y="75"/>
                    </a:lnTo>
                    <a:lnTo>
                      <a:pt x="27" y="86"/>
                    </a:lnTo>
                    <a:lnTo>
                      <a:pt x="31" y="100"/>
                    </a:lnTo>
                    <a:lnTo>
                      <a:pt x="22" y="111"/>
                    </a:lnTo>
                    <a:lnTo>
                      <a:pt x="7" y="140"/>
                    </a:lnTo>
                    <a:lnTo>
                      <a:pt x="0" y="156"/>
                    </a:lnTo>
                    <a:lnTo>
                      <a:pt x="0" y="161"/>
                    </a:lnTo>
                    <a:lnTo>
                      <a:pt x="2" y="166"/>
                    </a:lnTo>
                    <a:lnTo>
                      <a:pt x="8" y="168"/>
                    </a:lnTo>
                    <a:lnTo>
                      <a:pt x="17" y="168"/>
                    </a:lnTo>
                    <a:lnTo>
                      <a:pt x="23" y="170"/>
                    </a:lnTo>
                    <a:lnTo>
                      <a:pt x="22" y="182"/>
                    </a:lnTo>
                    <a:lnTo>
                      <a:pt x="19" y="196"/>
                    </a:lnTo>
                    <a:lnTo>
                      <a:pt x="25" y="203"/>
                    </a:lnTo>
                    <a:lnTo>
                      <a:pt x="23" y="213"/>
                    </a:lnTo>
                    <a:lnTo>
                      <a:pt x="27" y="220"/>
                    </a:lnTo>
                    <a:lnTo>
                      <a:pt x="32" y="238"/>
                    </a:lnTo>
                    <a:lnTo>
                      <a:pt x="38" y="243"/>
                    </a:lnTo>
                    <a:lnTo>
                      <a:pt x="48" y="243"/>
                    </a:lnTo>
                    <a:lnTo>
                      <a:pt x="63" y="240"/>
                    </a:lnTo>
                    <a:lnTo>
                      <a:pt x="78" y="238"/>
                    </a:lnTo>
                    <a:lnTo>
                      <a:pt x="76" y="269"/>
                    </a:lnTo>
                    <a:lnTo>
                      <a:pt x="190" y="227"/>
                    </a:lnTo>
                    <a:lnTo>
                      <a:pt x="181" y="202"/>
                    </a:lnTo>
                    <a:lnTo>
                      <a:pt x="183" y="183"/>
                    </a:lnTo>
                    <a:lnTo>
                      <a:pt x="214" y="147"/>
                    </a:lnTo>
                    <a:lnTo>
                      <a:pt x="214" y="51"/>
                    </a:lnTo>
                    <a:lnTo>
                      <a:pt x="193" y="25"/>
                    </a:lnTo>
                    <a:lnTo>
                      <a:pt x="167" y="12"/>
                    </a:lnTo>
                    <a:lnTo>
                      <a:pt x="139" y="0"/>
                    </a:lnTo>
                    <a:lnTo>
                      <a:pt x="103" y="6"/>
                    </a:lnTo>
                    <a:lnTo>
                      <a:pt x="70" y="8"/>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34" name="Freeform 69"/>
              <p:cNvSpPr>
                <a:spLocks/>
              </p:cNvSpPr>
              <p:nvPr/>
            </p:nvSpPr>
            <p:spPr bwMode="auto">
              <a:xfrm>
                <a:off x="4615" y="2037"/>
                <a:ext cx="5" cy="6"/>
              </a:xfrm>
              <a:custGeom>
                <a:avLst/>
                <a:gdLst>
                  <a:gd name="T0" fmla="*/ 0 w 5"/>
                  <a:gd name="T1" fmla="*/ 3 h 6"/>
                  <a:gd name="T2" fmla="*/ 1 w 5"/>
                  <a:gd name="T3" fmla="*/ 0 h 6"/>
                  <a:gd name="T4" fmla="*/ 3 w 5"/>
                  <a:gd name="T5" fmla="*/ 2 h 6"/>
                  <a:gd name="T6" fmla="*/ 4 w 5"/>
                  <a:gd name="T7" fmla="*/ 0 h 6"/>
                  <a:gd name="T8" fmla="*/ 4 w 5"/>
                  <a:gd name="T9" fmla="*/ 3 h 6"/>
                  <a:gd name="T10" fmla="*/ 3 w 5"/>
                  <a:gd name="T11" fmla="*/ 5 h 6"/>
                  <a:gd name="T12" fmla="*/ 0 w 5"/>
                  <a:gd name="T13" fmla="*/ 3 h 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6">
                    <a:moveTo>
                      <a:pt x="0" y="3"/>
                    </a:moveTo>
                    <a:lnTo>
                      <a:pt x="1" y="0"/>
                    </a:lnTo>
                    <a:lnTo>
                      <a:pt x="3" y="2"/>
                    </a:lnTo>
                    <a:lnTo>
                      <a:pt x="4" y="0"/>
                    </a:lnTo>
                    <a:lnTo>
                      <a:pt x="4" y="3"/>
                    </a:lnTo>
                    <a:lnTo>
                      <a:pt x="3" y="5"/>
                    </a:lnTo>
                    <a:lnTo>
                      <a:pt x="0" y="3"/>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35" name="Freeform 70"/>
              <p:cNvSpPr>
                <a:spLocks/>
              </p:cNvSpPr>
              <p:nvPr/>
            </p:nvSpPr>
            <p:spPr bwMode="auto">
              <a:xfrm>
                <a:off x="4623" y="2032"/>
                <a:ext cx="4" cy="3"/>
              </a:xfrm>
              <a:custGeom>
                <a:avLst/>
                <a:gdLst>
                  <a:gd name="T0" fmla="*/ 3 w 4"/>
                  <a:gd name="T1" fmla="*/ 0 h 3"/>
                  <a:gd name="T2" fmla="*/ 1 w 4"/>
                  <a:gd name="T3" fmla="*/ 0 h 3"/>
                  <a:gd name="T4" fmla="*/ 1 w 4"/>
                  <a:gd name="T5" fmla="*/ 1 h 3"/>
                  <a:gd name="T6" fmla="*/ 1 w 4"/>
                  <a:gd name="T7" fmla="*/ 2 h 3"/>
                  <a:gd name="T8" fmla="*/ 0 w 4"/>
                  <a:gd name="T9" fmla="*/ 1 h 3"/>
                  <a:gd name="T10" fmla="*/ 0 w 4"/>
                  <a:gd name="T11" fmla="*/ 0 h 3"/>
                  <a:gd name="T12" fmla="*/ 3 w 4"/>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3">
                    <a:moveTo>
                      <a:pt x="3" y="0"/>
                    </a:moveTo>
                    <a:lnTo>
                      <a:pt x="1" y="0"/>
                    </a:lnTo>
                    <a:lnTo>
                      <a:pt x="1" y="1"/>
                    </a:lnTo>
                    <a:lnTo>
                      <a:pt x="1" y="2"/>
                    </a:lnTo>
                    <a:lnTo>
                      <a:pt x="0" y="1"/>
                    </a:lnTo>
                    <a:lnTo>
                      <a:pt x="0" y="0"/>
                    </a:lnTo>
                    <a:lnTo>
                      <a:pt x="3"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36" name="Freeform 71"/>
              <p:cNvSpPr>
                <a:spLocks/>
              </p:cNvSpPr>
              <p:nvPr/>
            </p:nvSpPr>
            <p:spPr bwMode="auto">
              <a:xfrm>
                <a:off x="4632" y="1999"/>
                <a:ext cx="3" cy="13"/>
              </a:xfrm>
              <a:custGeom>
                <a:avLst/>
                <a:gdLst>
                  <a:gd name="T0" fmla="*/ 0 w 3"/>
                  <a:gd name="T1" fmla="*/ 0 h 13"/>
                  <a:gd name="T2" fmla="*/ 1 w 3"/>
                  <a:gd name="T3" fmla="*/ 7 h 13"/>
                  <a:gd name="T4" fmla="*/ 2 w 3"/>
                  <a:gd name="T5" fmla="*/ 12 h 13"/>
                  <a:gd name="T6" fmla="*/ 1 w 3"/>
                  <a:gd name="T7" fmla="*/ 8 h 13"/>
                  <a:gd name="T8" fmla="*/ 0 w 3"/>
                  <a:gd name="T9" fmla="*/ 0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13">
                    <a:moveTo>
                      <a:pt x="0" y="0"/>
                    </a:moveTo>
                    <a:lnTo>
                      <a:pt x="1" y="7"/>
                    </a:lnTo>
                    <a:lnTo>
                      <a:pt x="2" y="12"/>
                    </a:lnTo>
                    <a:lnTo>
                      <a:pt x="1" y="8"/>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37" name="Freeform 72"/>
              <p:cNvSpPr>
                <a:spLocks/>
              </p:cNvSpPr>
              <p:nvPr/>
            </p:nvSpPr>
            <p:spPr bwMode="auto">
              <a:xfrm>
                <a:off x="4639" y="1979"/>
                <a:ext cx="16" cy="10"/>
              </a:xfrm>
              <a:custGeom>
                <a:avLst/>
                <a:gdLst>
                  <a:gd name="T0" fmla="*/ 0 w 16"/>
                  <a:gd name="T1" fmla="*/ 0 h 10"/>
                  <a:gd name="T2" fmla="*/ 3 w 16"/>
                  <a:gd name="T3" fmla="*/ 5 h 10"/>
                  <a:gd name="T4" fmla="*/ 3 w 16"/>
                  <a:gd name="T5" fmla="*/ 6 h 10"/>
                  <a:gd name="T6" fmla="*/ 3 w 16"/>
                  <a:gd name="T7" fmla="*/ 7 h 10"/>
                  <a:gd name="T8" fmla="*/ 1 w 16"/>
                  <a:gd name="T9" fmla="*/ 9 h 10"/>
                  <a:gd name="T10" fmla="*/ 3 w 16"/>
                  <a:gd name="T11" fmla="*/ 6 h 10"/>
                  <a:gd name="T12" fmla="*/ 7 w 16"/>
                  <a:gd name="T13" fmla="*/ 6 h 10"/>
                  <a:gd name="T14" fmla="*/ 10 w 16"/>
                  <a:gd name="T15" fmla="*/ 5 h 10"/>
                  <a:gd name="T16" fmla="*/ 15 w 16"/>
                  <a:gd name="T17" fmla="*/ 5 h 10"/>
                  <a:gd name="T18" fmla="*/ 10 w 16"/>
                  <a:gd name="T19" fmla="*/ 2 h 10"/>
                  <a:gd name="T20" fmla="*/ 0 w 16"/>
                  <a:gd name="T21" fmla="*/ 0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 h="10">
                    <a:moveTo>
                      <a:pt x="0" y="0"/>
                    </a:moveTo>
                    <a:lnTo>
                      <a:pt x="3" y="5"/>
                    </a:lnTo>
                    <a:lnTo>
                      <a:pt x="3" y="6"/>
                    </a:lnTo>
                    <a:lnTo>
                      <a:pt x="3" y="7"/>
                    </a:lnTo>
                    <a:lnTo>
                      <a:pt x="1" y="9"/>
                    </a:lnTo>
                    <a:lnTo>
                      <a:pt x="3" y="6"/>
                    </a:lnTo>
                    <a:lnTo>
                      <a:pt x="7" y="6"/>
                    </a:lnTo>
                    <a:lnTo>
                      <a:pt x="10" y="5"/>
                    </a:lnTo>
                    <a:lnTo>
                      <a:pt x="15" y="5"/>
                    </a:lnTo>
                    <a:lnTo>
                      <a:pt x="10" y="2"/>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38" name="Freeform 73"/>
              <p:cNvSpPr>
                <a:spLocks/>
              </p:cNvSpPr>
              <p:nvPr/>
            </p:nvSpPr>
            <p:spPr bwMode="auto">
              <a:xfrm>
                <a:off x="4633" y="1954"/>
                <a:ext cx="32" cy="9"/>
              </a:xfrm>
              <a:custGeom>
                <a:avLst/>
                <a:gdLst>
                  <a:gd name="T0" fmla="*/ 0 w 32"/>
                  <a:gd name="T1" fmla="*/ 4 h 9"/>
                  <a:gd name="T2" fmla="*/ 2 w 32"/>
                  <a:gd name="T3" fmla="*/ 7 h 9"/>
                  <a:gd name="T4" fmla="*/ 5 w 32"/>
                  <a:gd name="T5" fmla="*/ 8 h 9"/>
                  <a:gd name="T6" fmla="*/ 10 w 32"/>
                  <a:gd name="T7" fmla="*/ 6 h 9"/>
                  <a:gd name="T8" fmla="*/ 16 w 32"/>
                  <a:gd name="T9" fmla="*/ 4 h 9"/>
                  <a:gd name="T10" fmla="*/ 26 w 32"/>
                  <a:gd name="T11" fmla="*/ 4 h 9"/>
                  <a:gd name="T12" fmla="*/ 31 w 32"/>
                  <a:gd name="T13" fmla="*/ 4 h 9"/>
                  <a:gd name="T14" fmla="*/ 23 w 32"/>
                  <a:gd name="T15" fmla="*/ 2 h 9"/>
                  <a:gd name="T16" fmla="*/ 17 w 32"/>
                  <a:gd name="T17" fmla="*/ 1 h 9"/>
                  <a:gd name="T18" fmla="*/ 18 w 32"/>
                  <a:gd name="T19" fmla="*/ 0 h 9"/>
                  <a:gd name="T20" fmla="*/ 14 w 32"/>
                  <a:gd name="T21" fmla="*/ 2 h 9"/>
                  <a:gd name="T22" fmla="*/ 14 w 32"/>
                  <a:gd name="T23" fmla="*/ 1 h 9"/>
                  <a:gd name="T24" fmla="*/ 9 w 32"/>
                  <a:gd name="T25" fmla="*/ 2 h 9"/>
                  <a:gd name="T26" fmla="*/ 6 w 32"/>
                  <a:gd name="T27" fmla="*/ 2 h 9"/>
                  <a:gd name="T28" fmla="*/ 0 w 32"/>
                  <a:gd name="T29" fmla="*/ 4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2" h="9">
                    <a:moveTo>
                      <a:pt x="0" y="4"/>
                    </a:moveTo>
                    <a:lnTo>
                      <a:pt x="2" y="7"/>
                    </a:lnTo>
                    <a:lnTo>
                      <a:pt x="5" y="8"/>
                    </a:lnTo>
                    <a:lnTo>
                      <a:pt x="10" y="6"/>
                    </a:lnTo>
                    <a:lnTo>
                      <a:pt x="16" y="4"/>
                    </a:lnTo>
                    <a:lnTo>
                      <a:pt x="26" y="4"/>
                    </a:lnTo>
                    <a:lnTo>
                      <a:pt x="31" y="4"/>
                    </a:lnTo>
                    <a:lnTo>
                      <a:pt x="23" y="2"/>
                    </a:lnTo>
                    <a:lnTo>
                      <a:pt x="17" y="1"/>
                    </a:lnTo>
                    <a:lnTo>
                      <a:pt x="18" y="0"/>
                    </a:lnTo>
                    <a:lnTo>
                      <a:pt x="14" y="2"/>
                    </a:lnTo>
                    <a:lnTo>
                      <a:pt x="14" y="1"/>
                    </a:lnTo>
                    <a:lnTo>
                      <a:pt x="9" y="2"/>
                    </a:lnTo>
                    <a:lnTo>
                      <a:pt x="6" y="2"/>
                    </a:lnTo>
                    <a:lnTo>
                      <a:pt x="0" y="4"/>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39" name="Freeform 74"/>
              <p:cNvSpPr>
                <a:spLocks/>
              </p:cNvSpPr>
              <p:nvPr/>
            </p:nvSpPr>
            <p:spPr bwMode="auto">
              <a:xfrm>
                <a:off x="4721" y="1976"/>
                <a:ext cx="15" cy="46"/>
              </a:xfrm>
              <a:custGeom>
                <a:avLst/>
                <a:gdLst>
                  <a:gd name="T0" fmla="*/ 0 w 15"/>
                  <a:gd name="T1" fmla="*/ 8 h 46"/>
                  <a:gd name="T2" fmla="*/ 4 w 15"/>
                  <a:gd name="T3" fmla="*/ 3 h 46"/>
                  <a:gd name="T4" fmla="*/ 10 w 15"/>
                  <a:gd name="T5" fmla="*/ 4 h 46"/>
                  <a:gd name="T6" fmla="*/ 12 w 15"/>
                  <a:gd name="T7" fmla="*/ 12 h 46"/>
                  <a:gd name="T8" fmla="*/ 13 w 15"/>
                  <a:gd name="T9" fmla="*/ 22 h 46"/>
                  <a:gd name="T10" fmla="*/ 12 w 15"/>
                  <a:gd name="T11" fmla="*/ 30 h 46"/>
                  <a:gd name="T12" fmla="*/ 11 w 15"/>
                  <a:gd name="T13" fmla="*/ 37 h 46"/>
                  <a:gd name="T14" fmla="*/ 8 w 15"/>
                  <a:gd name="T15" fmla="*/ 26 h 46"/>
                  <a:gd name="T16" fmla="*/ 6 w 15"/>
                  <a:gd name="T17" fmla="*/ 20 h 46"/>
                  <a:gd name="T18" fmla="*/ 1 w 15"/>
                  <a:gd name="T19" fmla="*/ 17 h 46"/>
                  <a:gd name="T20" fmla="*/ 4 w 15"/>
                  <a:gd name="T21" fmla="*/ 25 h 46"/>
                  <a:gd name="T22" fmla="*/ 8 w 15"/>
                  <a:gd name="T23" fmla="*/ 31 h 46"/>
                  <a:gd name="T24" fmla="*/ 9 w 15"/>
                  <a:gd name="T25" fmla="*/ 38 h 46"/>
                  <a:gd name="T26" fmla="*/ 7 w 15"/>
                  <a:gd name="T27" fmla="*/ 44 h 46"/>
                  <a:gd name="T28" fmla="*/ 5 w 15"/>
                  <a:gd name="T29" fmla="*/ 45 h 46"/>
                  <a:gd name="T30" fmla="*/ 11 w 15"/>
                  <a:gd name="T31" fmla="*/ 42 h 46"/>
                  <a:gd name="T32" fmla="*/ 14 w 15"/>
                  <a:gd name="T33" fmla="*/ 33 h 46"/>
                  <a:gd name="T34" fmla="*/ 14 w 15"/>
                  <a:gd name="T35" fmla="*/ 20 h 46"/>
                  <a:gd name="T36" fmla="*/ 14 w 15"/>
                  <a:gd name="T37" fmla="*/ 9 h 46"/>
                  <a:gd name="T38" fmla="*/ 11 w 15"/>
                  <a:gd name="T39" fmla="*/ 2 h 46"/>
                  <a:gd name="T40" fmla="*/ 6 w 15"/>
                  <a:gd name="T41" fmla="*/ 0 h 46"/>
                  <a:gd name="T42" fmla="*/ 2 w 15"/>
                  <a:gd name="T43" fmla="*/ 1 h 46"/>
                  <a:gd name="T44" fmla="*/ 0 w 15"/>
                  <a:gd name="T45" fmla="*/ 8 h 4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5" h="46">
                    <a:moveTo>
                      <a:pt x="0" y="8"/>
                    </a:moveTo>
                    <a:lnTo>
                      <a:pt x="4" y="3"/>
                    </a:lnTo>
                    <a:lnTo>
                      <a:pt x="10" y="4"/>
                    </a:lnTo>
                    <a:lnTo>
                      <a:pt x="12" y="12"/>
                    </a:lnTo>
                    <a:lnTo>
                      <a:pt x="13" y="22"/>
                    </a:lnTo>
                    <a:lnTo>
                      <a:pt x="12" y="30"/>
                    </a:lnTo>
                    <a:lnTo>
                      <a:pt x="11" y="37"/>
                    </a:lnTo>
                    <a:lnTo>
                      <a:pt x="8" y="26"/>
                    </a:lnTo>
                    <a:lnTo>
                      <a:pt x="6" y="20"/>
                    </a:lnTo>
                    <a:lnTo>
                      <a:pt x="1" y="17"/>
                    </a:lnTo>
                    <a:lnTo>
                      <a:pt x="4" y="25"/>
                    </a:lnTo>
                    <a:lnTo>
                      <a:pt x="8" y="31"/>
                    </a:lnTo>
                    <a:lnTo>
                      <a:pt x="9" y="38"/>
                    </a:lnTo>
                    <a:lnTo>
                      <a:pt x="7" y="44"/>
                    </a:lnTo>
                    <a:lnTo>
                      <a:pt x="5" y="45"/>
                    </a:lnTo>
                    <a:lnTo>
                      <a:pt x="11" y="42"/>
                    </a:lnTo>
                    <a:lnTo>
                      <a:pt x="14" y="33"/>
                    </a:lnTo>
                    <a:lnTo>
                      <a:pt x="14" y="20"/>
                    </a:lnTo>
                    <a:lnTo>
                      <a:pt x="14" y="9"/>
                    </a:lnTo>
                    <a:lnTo>
                      <a:pt x="11" y="2"/>
                    </a:lnTo>
                    <a:lnTo>
                      <a:pt x="6" y="0"/>
                    </a:lnTo>
                    <a:lnTo>
                      <a:pt x="2" y="1"/>
                    </a:lnTo>
                    <a:lnTo>
                      <a:pt x="0" y="8"/>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40" name="Freeform 75"/>
              <p:cNvSpPr>
                <a:spLocks/>
              </p:cNvSpPr>
              <p:nvPr/>
            </p:nvSpPr>
            <p:spPr bwMode="auto">
              <a:xfrm>
                <a:off x="4714" y="1967"/>
                <a:ext cx="30" cy="65"/>
              </a:xfrm>
              <a:custGeom>
                <a:avLst/>
                <a:gdLst>
                  <a:gd name="T0" fmla="*/ 0 w 30"/>
                  <a:gd name="T1" fmla="*/ 16 h 65"/>
                  <a:gd name="T2" fmla="*/ 5 w 30"/>
                  <a:gd name="T3" fmla="*/ 5 h 65"/>
                  <a:gd name="T4" fmla="*/ 13 w 30"/>
                  <a:gd name="T5" fmla="*/ 3 h 65"/>
                  <a:gd name="T6" fmla="*/ 22 w 30"/>
                  <a:gd name="T7" fmla="*/ 4 h 65"/>
                  <a:gd name="T8" fmla="*/ 25 w 30"/>
                  <a:gd name="T9" fmla="*/ 11 h 65"/>
                  <a:gd name="T10" fmla="*/ 27 w 30"/>
                  <a:gd name="T11" fmla="*/ 20 h 65"/>
                  <a:gd name="T12" fmla="*/ 27 w 30"/>
                  <a:gd name="T13" fmla="*/ 28 h 65"/>
                  <a:gd name="T14" fmla="*/ 26 w 30"/>
                  <a:gd name="T15" fmla="*/ 33 h 65"/>
                  <a:gd name="T16" fmla="*/ 26 w 30"/>
                  <a:gd name="T17" fmla="*/ 41 h 65"/>
                  <a:gd name="T18" fmla="*/ 24 w 30"/>
                  <a:gd name="T19" fmla="*/ 50 h 65"/>
                  <a:gd name="T20" fmla="*/ 18 w 30"/>
                  <a:gd name="T21" fmla="*/ 59 h 65"/>
                  <a:gd name="T22" fmla="*/ 14 w 30"/>
                  <a:gd name="T23" fmla="*/ 59 h 65"/>
                  <a:gd name="T24" fmla="*/ 9 w 30"/>
                  <a:gd name="T25" fmla="*/ 59 h 65"/>
                  <a:gd name="T26" fmla="*/ 9 w 30"/>
                  <a:gd name="T27" fmla="*/ 60 h 65"/>
                  <a:gd name="T28" fmla="*/ 13 w 30"/>
                  <a:gd name="T29" fmla="*/ 64 h 65"/>
                  <a:gd name="T30" fmla="*/ 17 w 30"/>
                  <a:gd name="T31" fmla="*/ 63 h 65"/>
                  <a:gd name="T32" fmla="*/ 23 w 30"/>
                  <a:gd name="T33" fmla="*/ 60 h 65"/>
                  <a:gd name="T34" fmla="*/ 27 w 30"/>
                  <a:gd name="T35" fmla="*/ 51 h 65"/>
                  <a:gd name="T36" fmla="*/ 28 w 30"/>
                  <a:gd name="T37" fmla="*/ 36 h 65"/>
                  <a:gd name="T38" fmla="*/ 29 w 30"/>
                  <a:gd name="T39" fmla="*/ 26 h 65"/>
                  <a:gd name="T40" fmla="*/ 29 w 30"/>
                  <a:gd name="T41" fmla="*/ 18 h 65"/>
                  <a:gd name="T42" fmla="*/ 27 w 30"/>
                  <a:gd name="T43" fmla="*/ 10 h 65"/>
                  <a:gd name="T44" fmla="*/ 24 w 30"/>
                  <a:gd name="T45" fmla="*/ 3 h 65"/>
                  <a:gd name="T46" fmla="*/ 16 w 30"/>
                  <a:gd name="T47" fmla="*/ 0 h 65"/>
                  <a:gd name="T48" fmla="*/ 5 w 30"/>
                  <a:gd name="T49" fmla="*/ 2 h 65"/>
                  <a:gd name="T50" fmla="*/ 1 w 30"/>
                  <a:gd name="T51" fmla="*/ 5 h 65"/>
                  <a:gd name="T52" fmla="*/ 0 w 30"/>
                  <a:gd name="T53" fmla="*/ 16 h 6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0" h="65">
                    <a:moveTo>
                      <a:pt x="0" y="16"/>
                    </a:moveTo>
                    <a:lnTo>
                      <a:pt x="5" y="5"/>
                    </a:lnTo>
                    <a:lnTo>
                      <a:pt x="13" y="3"/>
                    </a:lnTo>
                    <a:lnTo>
                      <a:pt x="22" y="4"/>
                    </a:lnTo>
                    <a:lnTo>
                      <a:pt x="25" y="11"/>
                    </a:lnTo>
                    <a:lnTo>
                      <a:pt x="27" y="20"/>
                    </a:lnTo>
                    <a:lnTo>
                      <a:pt x="27" y="28"/>
                    </a:lnTo>
                    <a:lnTo>
                      <a:pt x="26" y="33"/>
                    </a:lnTo>
                    <a:lnTo>
                      <a:pt x="26" y="41"/>
                    </a:lnTo>
                    <a:lnTo>
                      <a:pt x="24" y="50"/>
                    </a:lnTo>
                    <a:lnTo>
                      <a:pt x="18" y="59"/>
                    </a:lnTo>
                    <a:lnTo>
                      <a:pt x="14" y="59"/>
                    </a:lnTo>
                    <a:lnTo>
                      <a:pt x="9" y="59"/>
                    </a:lnTo>
                    <a:lnTo>
                      <a:pt x="9" y="60"/>
                    </a:lnTo>
                    <a:lnTo>
                      <a:pt x="13" y="64"/>
                    </a:lnTo>
                    <a:lnTo>
                      <a:pt x="17" y="63"/>
                    </a:lnTo>
                    <a:lnTo>
                      <a:pt x="23" y="60"/>
                    </a:lnTo>
                    <a:lnTo>
                      <a:pt x="27" y="51"/>
                    </a:lnTo>
                    <a:lnTo>
                      <a:pt x="28" y="36"/>
                    </a:lnTo>
                    <a:lnTo>
                      <a:pt x="29" y="26"/>
                    </a:lnTo>
                    <a:lnTo>
                      <a:pt x="29" y="18"/>
                    </a:lnTo>
                    <a:lnTo>
                      <a:pt x="27" y="10"/>
                    </a:lnTo>
                    <a:lnTo>
                      <a:pt x="24" y="3"/>
                    </a:lnTo>
                    <a:lnTo>
                      <a:pt x="16" y="0"/>
                    </a:lnTo>
                    <a:lnTo>
                      <a:pt x="5" y="2"/>
                    </a:lnTo>
                    <a:lnTo>
                      <a:pt x="1" y="5"/>
                    </a:lnTo>
                    <a:lnTo>
                      <a:pt x="0" y="16"/>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41" name="Freeform 76"/>
              <p:cNvSpPr>
                <a:spLocks/>
              </p:cNvSpPr>
              <p:nvPr/>
            </p:nvSpPr>
            <p:spPr bwMode="auto">
              <a:xfrm>
                <a:off x="4695" y="2044"/>
                <a:ext cx="27" cy="53"/>
              </a:xfrm>
              <a:custGeom>
                <a:avLst/>
                <a:gdLst>
                  <a:gd name="T0" fmla="*/ 26 w 27"/>
                  <a:gd name="T1" fmla="*/ 0 h 53"/>
                  <a:gd name="T2" fmla="*/ 23 w 27"/>
                  <a:gd name="T3" fmla="*/ 11 h 53"/>
                  <a:gd name="T4" fmla="*/ 18 w 27"/>
                  <a:gd name="T5" fmla="*/ 23 h 53"/>
                  <a:gd name="T6" fmla="*/ 11 w 27"/>
                  <a:gd name="T7" fmla="*/ 34 h 53"/>
                  <a:gd name="T8" fmla="*/ 4 w 27"/>
                  <a:gd name="T9" fmla="*/ 48 h 53"/>
                  <a:gd name="T10" fmla="*/ 0 w 27"/>
                  <a:gd name="T11" fmla="*/ 52 h 53"/>
                  <a:gd name="T12" fmla="*/ 9 w 27"/>
                  <a:gd name="T13" fmla="*/ 46 h 53"/>
                  <a:gd name="T14" fmla="*/ 16 w 27"/>
                  <a:gd name="T15" fmla="*/ 34 h 53"/>
                  <a:gd name="T16" fmla="*/ 22 w 27"/>
                  <a:gd name="T17" fmla="*/ 20 h 53"/>
                  <a:gd name="T18" fmla="*/ 26 w 27"/>
                  <a:gd name="T19" fmla="*/ 0 h 5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 h="53">
                    <a:moveTo>
                      <a:pt x="26" y="0"/>
                    </a:moveTo>
                    <a:lnTo>
                      <a:pt x="23" y="11"/>
                    </a:lnTo>
                    <a:lnTo>
                      <a:pt x="18" y="23"/>
                    </a:lnTo>
                    <a:lnTo>
                      <a:pt x="11" y="34"/>
                    </a:lnTo>
                    <a:lnTo>
                      <a:pt x="4" y="48"/>
                    </a:lnTo>
                    <a:lnTo>
                      <a:pt x="0" y="52"/>
                    </a:lnTo>
                    <a:lnTo>
                      <a:pt x="9" y="46"/>
                    </a:lnTo>
                    <a:lnTo>
                      <a:pt x="16" y="34"/>
                    </a:lnTo>
                    <a:lnTo>
                      <a:pt x="22" y="20"/>
                    </a:lnTo>
                    <a:lnTo>
                      <a:pt x="26"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42" name="Freeform 77"/>
              <p:cNvSpPr>
                <a:spLocks/>
              </p:cNvSpPr>
              <p:nvPr/>
            </p:nvSpPr>
            <p:spPr bwMode="auto">
              <a:xfrm>
                <a:off x="4639" y="1842"/>
                <a:ext cx="187" cy="216"/>
              </a:xfrm>
              <a:custGeom>
                <a:avLst/>
                <a:gdLst>
                  <a:gd name="T0" fmla="*/ 15 w 187"/>
                  <a:gd name="T1" fmla="*/ 62 h 216"/>
                  <a:gd name="T2" fmla="*/ 43 w 187"/>
                  <a:gd name="T3" fmla="*/ 57 h 216"/>
                  <a:gd name="T4" fmla="*/ 62 w 187"/>
                  <a:gd name="T5" fmla="*/ 60 h 216"/>
                  <a:gd name="T6" fmla="*/ 74 w 187"/>
                  <a:gd name="T7" fmla="*/ 75 h 216"/>
                  <a:gd name="T8" fmla="*/ 66 w 187"/>
                  <a:gd name="T9" fmla="*/ 93 h 216"/>
                  <a:gd name="T10" fmla="*/ 58 w 187"/>
                  <a:gd name="T11" fmla="*/ 100 h 216"/>
                  <a:gd name="T12" fmla="*/ 55 w 187"/>
                  <a:gd name="T13" fmla="*/ 118 h 216"/>
                  <a:gd name="T14" fmla="*/ 60 w 187"/>
                  <a:gd name="T15" fmla="*/ 129 h 216"/>
                  <a:gd name="T16" fmla="*/ 56 w 187"/>
                  <a:gd name="T17" fmla="*/ 146 h 216"/>
                  <a:gd name="T18" fmla="*/ 67 w 187"/>
                  <a:gd name="T19" fmla="*/ 146 h 216"/>
                  <a:gd name="T20" fmla="*/ 71 w 187"/>
                  <a:gd name="T21" fmla="*/ 126 h 216"/>
                  <a:gd name="T22" fmla="*/ 78 w 187"/>
                  <a:gd name="T23" fmla="*/ 118 h 216"/>
                  <a:gd name="T24" fmla="*/ 91 w 187"/>
                  <a:gd name="T25" fmla="*/ 118 h 216"/>
                  <a:gd name="T26" fmla="*/ 105 w 187"/>
                  <a:gd name="T27" fmla="*/ 121 h 216"/>
                  <a:gd name="T28" fmla="*/ 109 w 187"/>
                  <a:gd name="T29" fmla="*/ 135 h 216"/>
                  <a:gd name="T30" fmla="*/ 111 w 187"/>
                  <a:gd name="T31" fmla="*/ 152 h 216"/>
                  <a:gd name="T32" fmla="*/ 109 w 187"/>
                  <a:gd name="T33" fmla="*/ 166 h 216"/>
                  <a:gd name="T34" fmla="*/ 109 w 187"/>
                  <a:gd name="T35" fmla="*/ 175 h 216"/>
                  <a:gd name="T36" fmla="*/ 110 w 187"/>
                  <a:gd name="T37" fmla="*/ 187 h 216"/>
                  <a:gd name="T38" fmla="*/ 119 w 187"/>
                  <a:gd name="T39" fmla="*/ 197 h 216"/>
                  <a:gd name="T40" fmla="*/ 126 w 187"/>
                  <a:gd name="T41" fmla="*/ 203 h 216"/>
                  <a:gd name="T42" fmla="*/ 142 w 187"/>
                  <a:gd name="T43" fmla="*/ 215 h 216"/>
                  <a:gd name="T44" fmla="*/ 173 w 187"/>
                  <a:gd name="T45" fmla="*/ 179 h 216"/>
                  <a:gd name="T46" fmla="*/ 181 w 187"/>
                  <a:gd name="T47" fmla="*/ 149 h 216"/>
                  <a:gd name="T48" fmla="*/ 184 w 187"/>
                  <a:gd name="T49" fmla="*/ 102 h 216"/>
                  <a:gd name="T50" fmla="*/ 186 w 187"/>
                  <a:gd name="T51" fmla="*/ 69 h 216"/>
                  <a:gd name="T52" fmla="*/ 183 w 187"/>
                  <a:gd name="T53" fmla="*/ 37 h 216"/>
                  <a:gd name="T54" fmla="*/ 174 w 187"/>
                  <a:gd name="T55" fmla="*/ 18 h 216"/>
                  <a:gd name="T56" fmla="*/ 156 w 187"/>
                  <a:gd name="T57" fmla="*/ 7 h 216"/>
                  <a:gd name="T58" fmla="*/ 139 w 187"/>
                  <a:gd name="T59" fmla="*/ 2 h 216"/>
                  <a:gd name="T60" fmla="*/ 106 w 187"/>
                  <a:gd name="T61" fmla="*/ 0 h 216"/>
                  <a:gd name="T62" fmla="*/ 75 w 187"/>
                  <a:gd name="T63" fmla="*/ 1 h 216"/>
                  <a:gd name="T64" fmla="*/ 35 w 187"/>
                  <a:gd name="T65" fmla="*/ 10 h 216"/>
                  <a:gd name="T66" fmla="*/ 18 w 187"/>
                  <a:gd name="T67" fmla="*/ 19 h 216"/>
                  <a:gd name="T68" fmla="*/ 9 w 187"/>
                  <a:gd name="T69" fmla="*/ 30 h 216"/>
                  <a:gd name="T70" fmla="*/ 0 w 187"/>
                  <a:gd name="T71" fmla="*/ 44 h 216"/>
                  <a:gd name="T72" fmla="*/ 2 w 187"/>
                  <a:gd name="T73" fmla="*/ 53 h 216"/>
                  <a:gd name="T74" fmla="*/ 15 w 187"/>
                  <a:gd name="T75" fmla="*/ 62 h 21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87" h="216">
                    <a:moveTo>
                      <a:pt x="15" y="62"/>
                    </a:moveTo>
                    <a:lnTo>
                      <a:pt x="43" y="57"/>
                    </a:lnTo>
                    <a:lnTo>
                      <a:pt x="62" y="60"/>
                    </a:lnTo>
                    <a:lnTo>
                      <a:pt x="74" y="75"/>
                    </a:lnTo>
                    <a:lnTo>
                      <a:pt x="66" y="93"/>
                    </a:lnTo>
                    <a:lnTo>
                      <a:pt x="58" y="100"/>
                    </a:lnTo>
                    <a:lnTo>
                      <a:pt x="55" y="118"/>
                    </a:lnTo>
                    <a:lnTo>
                      <a:pt x="60" y="129"/>
                    </a:lnTo>
                    <a:lnTo>
                      <a:pt x="56" y="146"/>
                    </a:lnTo>
                    <a:lnTo>
                      <a:pt x="67" y="146"/>
                    </a:lnTo>
                    <a:lnTo>
                      <a:pt x="71" y="126"/>
                    </a:lnTo>
                    <a:lnTo>
                      <a:pt x="78" y="118"/>
                    </a:lnTo>
                    <a:lnTo>
                      <a:pt x="91" y="118"/>
                    </a:lnTo>
                    <a:lnTo>
                      <a:pt x="105" y="121"/>
                    </a:lnTo>
                    <a:lnTo>
                      <a:pt x="109" y="135"/>
                    </a:lnTo>
                    <a:lnTo>
                      <a:pt x="111" y="152"/>
                    </a:lnTo>
                    <a:lnTo>
                      <a:pt x="109" y="166"/>
                    </a:lnTo>
                    <a:lnTo>
                      <a:pt x="109" y="175"/>
                    </a:lnTo>
                    <a:lnTo>
                      <a:pt x="110" y="187"/>
                    </a:lnTo>
                    <a:lnTo>
                      <a:pt x="119" y="197"/>
                    </a:lnTo>
                    <a:lnTo>
                      <a:pt x="126" y="203"/>
                    </a:lnTo>
                    <a:lnTo>
                      <a:pt x="142" y="215"/>
                    </a:lnTo>
                    <a:lnTo>
                      <a:pt x="173" y="179"/>
                    </a:lnTo>
                    <a:lnTo>
                      <a:pt x="181" y="149"/>
                    </a:lnTo>
                    <a:lnTo>
                      <a:pt x="184" y="102"/>
                    </a:lnTo>
                    <a:lnTo>
                      <a:pt x="186" y="69"/>
                    </a:lnTo>
                    <a:lnTo>
                      <a:pt x="183" y="37"/>
                    </a:lnTo>
                    <a:lnTo>
                      <a:pt x="174" y="18"/>
                    </a:lnTo>
                    <a:lnTo>
                      <a:pt x="156" y="7"/>
                    </a:lnTo>
                    <a:lnTo>
                      <a:pt x="139" y="2"/>
                    </a:lnTo>
                    <a:lnTo>
                      <a:pt x="106" y="0"/>
                    </a:lnTo>
                    <a:lnTo>
                      <a:pt x="75" y="1"/>
                    </a:lnTo>
                    <a:lnTo>
                      <a:pt x="35" y="10"/>
                    </a:lnTo>
                    <a:lnTo>
                      <a:pt x="18" y="19"/>
                    </a:lnTo>
                    <a:lnTo>
                      <a:pt x="9" y="30"/>
                    </a:lnTo>
                    <a:lnTo>
                      <a:pt x="0" y="44"/>
                    </a:lnTo>
                    <a:lnTo>
                      <a:pt x="2" y="53"/>
                    </a:lnTo>
                    <a:lnTo>
                      <a:pt x="15" y="62"/>
                    </a:lnTo>
                  </a:path>
                </a:pathLst>
              </a:custGeom>
              <a:solidFill>
                <a:srgbClr val="603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43" name="Freeform 78"/>
              <p:cNvSpPr>
                <a:spLocks/>
              </p:cNvSpPr>
              <p:nvPr/>
            </p:nvSpPr>
            <p:spPr bwMode="auto">
              <a:xfrm>
                <a:off x="4644" y="1844"/>
                <a:ext cx="178" cy="208"/>
              </a:xfrm>
              <a:custGeom>
                <a:avLst/>
                <a:gdLst>
                  <a:gd name="T0" fmla="*/ 8 w 178"/>
                  <a:gd name="T1" fmla="*/ 32 h 208"/>
                  <a:gd name="T2" fmla="*/ 4 w 178"/>
                  <a:gd name="T3" fmla="*/ 49 h 208"/>
                  <a:gd name="T4" fmla="*/ 45 w 178"/>
                  <a:gd name="T5" fmla="*/ 51 h 208"/>
                  <a:gd name="T6" fmla="*/ 80 w 178"/>
                  <a:gd name="T7" fmla="*/ 40 h 208"/>
                  <a:gd name="T8" fmla="*/ 64 w 178"/>
                  <a:gd name="T9" fmla="*/ 48 h 208"/>
                  <a:gd name="T10" fmla="*/ 59 w 178"/>
                  <a:gd name="T11" fmla="*/ 55 h 208"/>
                  <a:gd name="T12" fmla="*/ 77 w 178"/>
                  <a:gd name="T13" fmla="*/ 53 h 208"/>
                  <a:gd name="T14" fmla="*/ 81 w 178"/>
                  <a:gd name="T15" fmla="*/ 56 h 208"/>
                  <a:gd name="T16" fmla="*/ 71 w 178"/>
                  <a:gd name="T17" fmla="*/ 70 h 208"/>
                  <a:gd name="T18" fmla="*/ 75 w 178"/>
                  <a:gd name="T19" fmla="*/ 73 h 208"/>
                  <a:gd name="T20" fmla="*/ 65 w 178"/>
                  <a:gd name="T21" fmla="*/ 91 h 208"/>
                  <a:gd name="T22" fmla="*/ 97 w 178"/>
                  <a:gd name="T23" fmla="*/ 82 h 208"/>
                  <a:gd name="T24" fmla="*/ 55 w 178"/>
                  <a:gd name="T25" fmla="*/ 100 h 208"/>
                  <a:gd name="T26" fmla="*/ 78 w 178"/>
                  <a:gd name="T27" fmla="*/ 97 h 208"/>
                  <a:gd name="T28" fmla="*/ 57 w 178"/>
                  <a:gd name="T29" fmla="*/ 109 h 208"/>
                  <a:gd name="T30" fmla="*/ 64 w 178"/>
                  <a:gd name="T31" fmla="*/ 116 h 208"/>
                  <a:gd name="T32" fmla="*/ 99 w 178"/>
                  <a:gd name="T33" fmla="*/ 111 h 208"/>
                  <a:gd name="T34" fmla="*/ 123 w 178"/>
                  <a:gd name="T35" fmla="*/ 115 h 208"/>
                  <a:gd name="T36" fmla="*/ 122 w 178"/>
                  <a:gd name="T37" fmla="*/ 122 h 208"/>
                  <a:gd name="T38" fmla="*/ 128 w 178"/>
                  <a:gd name="T39" fmla="*/ 127 h 208"/>
                  <a:gd name="T40" fmla="*/ 107 w 178"/>
                  <a:gd name="T41" fmla="*/ 142 h 208"/>
                  <a:gd name="T42" fmla="*/ 126 w 178"/>
                  <a:gd name="T43" fmla="*/ 142 h 208"/>
                  <a:gd name="T44" fmla="*/ 107 w 178"/>
                  <a:gd name="T45" fmla="*/ 165 h 208"/>
                  <a:gd name="T46" fmla="*/ 121 w 178"/>
                  <a:gd name="T47" fmla="*/ 164 h 208"/>
                  <a:gd name="T48" fmla="*/ 115 w 178"/>
                  <a:gd name="T49" fmla="*/ 189 h 208"/>
                  <a:gd name="T50" fmla="*/ 138 w 178"/>
                  <a:gd name="T51" fmla="*/ 152 h 208"/>
                  <a:gd name="T52" fmla="*/ 117 w 178"/>
                  <a:gd name="T53" fmla="*/ 193 h 208"/>
                  <a:gd name="T54" fmla="*/ 143 w 178"/>
                  <a:gd name="T55" fmla="*/ 178 h 208"/>
                  <a:gd name="T56" fmla="*/ 137 w 178"/>
                  <a:gd name="T57" fmla="*/ 194 h 208"/>
                  <a:gd name="T58" fmla="*/ 150 w 178"/>
                  <a:gd name="T59" fmla="*/ 193 h 208"/>
                  <a:gd name="T60" fmla="*/ 172 w 178"/>
                  <a:gd name="T61" fmla="*/ 124 h 208"/>
                  <a:gd name="T62" fmla="*/ 162 w 178"/>
                  <a:gd name="T63" fmla="*/ 82 h 208"/>
                  <a:gd name="T64" fmla="*/ 143 w 178"/>
                  <a:gd name="T65" fmla="*/ 86 h 208"/>
                  <a:gd name="T66" fmla="*/ 175 w 178"/>
                  <a:gd name="T67" fmla="*/ 72 h 208"/>
                  <a:gd name="T68" fmla="*/ 153 w 178"/>
                  <a:gd name="T69" fmla="*/ 46 h 208"/>
                  <a:gd name="T70" fmla="*/ 139 w 178"/>
                  <a:gd name="T71" fmla="*/ 46 h 208"/>
                  <a:gd name="T72" fmla="*/ 168 w 178"/>
                  <a:gd name="T73" fmla="*/ 22 h 208"/>
                  <a:gd name="T74" fmla="*/ 134 w 178"/>
                  <a:gd name="T75" fmla="*/ 13 h 208"/>
                  <a:gd name="T76" fmla="*/ 144 w 178"/>
                  <a:gd name="T77" fmla="*/ 6 h 208"/>
                  <a:gd name="T78" fmla="*/ 100 w 178"/>
                  <a:gd name="T79" fmla="*/ 5 h 208"/>
                  <a:gd name="T80" fmla="*/ 83 w 178"/>
                  <a:gd name="T81" fmla="*/ 11 h 208"/>
                  <a:gd name="T82" fmla="*/ 79 w 178"/>
                  <a:gd name="T83" fmla="*/ 1 h 208"/>
                  <a:gd name="T84" fmla="*/ 46 w 178"/>
                  <a:gd name="T85" fmla="*/ 17 h 208"/>
                  <a:gd name="T86" fmla="*/ 52 w 178"/>
                  <a:gd name="T87" fmla="*/ 6 h 20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8" h="208">
                    <a:moveTo>
                      <a:pt x="30" y="13"/>
                    </a:moveTo>
                    <a:lnTo>
                      <a:pt x="14" y="20"/>
                    </a:lnTo>
                    <a:lnTo>
                      <a:pt x="8" y="32"/>
                    </a:lnTo>
                    <a:lnTo>
                      <a:pt x="3" y="39"/>
                    </a:lnTo>
                    <a:lnTo>
                      <a:pt x="0" y="45"/>
                    </a:lnTo>
                    <a:lnTo>
                      <a:pt x="4" y="49"/>
                    </a:lnTo>
                    <a:lnTo>
                      <a:pt x="11" y="55"/>
                    </a:lnTo>
                    <a:lnTo>
                      <a:pt x="31" y="51"/>
                    </a:lnTo>
                    <a:lnTo>
                      <a:pt x="45" y="51"/>
                    </a:lnTo>
                    <a:lnTo>
                      <a:pt x="55" y="46"/>
                    </a:lnTo>
                    <a:lnTo>
                      <a:pt x="69" y="41"/>
                    </a:lnTo>
                    <a:lnTo>
                      <a:pt x="80" y="40"/>
                    </a:lnTo>
                    <a:lnTo>
                      <a:pt x="96" y="41"/>
                    </a:lnTo>
                    <a:lnTo>
                      <a:pt x="75" y="45"/>
                    </a:lnTo>
                    <a:lnTo>
                      <a:pt x="64" y="48"/>
                    </a:lnTo>
                    <a:lnTo>
                      <a:pt x="56" y="51"/>
                    </a:lnTo>
                    <a:lnTo>
                      <a:pt x="55" y="52"/>
                    </a:lnTo>
                    <a:lnTo>
                      <a:pt x="59" y="55"/>
                    </a:lnTo>
                    <a:lnTo>
                      <a:pt x="64" y="60"/>
                    </a:lnTo>
                    <a:lnTo>
                      <a:pt x="71" y="55"/>
                    </a:lnTo>
                    <a:lnTo>
                      <a:pt x="77" y="53"/>
                    </a:lnTo>
                    <a:lnTo>
                      <a:pt x="91" y="50"/>
                    </a:lnTo>
                    <a:lnTo>
                      <a:pt x="95" y="50"/>
                    </a:lnTo>
                    <a:lnTo>
                      <a:pt x="81" y="56"/>
                    </a:lnTo>
                    <a:lnTo>
                      <a:pt x="72" y="61"/>
                    </a:lnTo>
                    <a:lnTo>
                      <a:pt x="67" y="65"/>
                    </a:lnTo>
                    <a:lnTo>
                      <a:pt x="71" y="70"/>
                    </a:lnTo>
                    <a:lnTo>
                      <a:pt x="81" y="66"/>
                    </a:lnTo>
                    <a:lnTo>
                      <a:pt x="91" y="64"/>
                    </a:lnTo>
                    <a:lnTo>
                      <a:pt x="75" y="73"/>
                    </a:lnTo>
                    <a:lnTo>
                      <a:pt x="69" y="77"/>
                    </a:lnTo>
                    <a:lnTo>
                      <a:pt x="68" y="86"/>
                    </a:lnTo>
                    <a:lnTo>
                      <a:pt x="65" y="91"/>
                    </a:lnTo>
                    <a:lnTo>
                      <a:pt x="75" y="85"/>
                    </a:lnTo>
                    <a:lnTo>
                      <a:pt x="83" y="83"/>
                    </a:lnTo>
                    <a:lnTo>
                      <a:pt x="97" y="82"/>
                    </a:lnTo>
                    <a:lnTo>
                      <a:pt x="76" y="90"/>
                    </a:lnTo>
                    <a:lnTo>
                      <a:pt x="63" y="94"/>
                    </a:lnTo>
                    <a:lnTo>
                      <a:pt x="55" y="100"/>
                    </a:lnTo>
                    <a:lnTo>
                      <a:pt x="54" y="108"/>
                    </a:lnTo>
                    <a:lnTo>
                      <a:pt x="64" y="102"/>
                    </a:lnTo>
                    <a:lnTo>
                      <a:pt x="78" y="97"/>
                    </a:lnTo>
                    <a:lnTo>
                      <a:pt x="85" y="97"/>
                    </a:lnTo>
                    <a:lnTo>
                      <a:pt x="69" y="103"/>
                    </a:lnTo>
                    <a:lnTo>
                      <a:pt x="57" y="109"/>
                    </a:lnTo>
                    <a:lnTo>
                      <a:pt x="53" y="115"/>
                    </a:lnTo>
                    <a:lnTo>
                      <a:pt x="55" y="119"/>
                    </a:lnTo>
                    <a:lnTo>
                      <a:pt x="64" y="116"/>
                    </a:lnTo>
                    <a:lnTo>
                      <a:pt x="73" y="111"/>
                    </a:lnTo>
                    <a:lnTo>
                      <a:pt x="91" y="110"/>
                    </a:lnTo>
                    <a:lnTo>
                      <a:pt x="99" y="111"/>
                    </a:lnTo>
                    <a:lnTo>
                      <a:pt x="116" y="112"/>
                    </a:lnTo>
                    <a:lnTo>
                      <a:pt x="136" y="109"/>
                    </a:lnTo>
                    <a:lnTo>
                      <a:pt x="123" y="115"/>
                    </a:lnTo>
                    <a:lnTo>
                      <a:pt x="102" y="118"/>
                    </a:lnTo>
                    <a:lnTo>
                      <a:pt x="107" y="127"/>
                    </a:lnTo>
                    <a:lnTo>
                      <a:pt x="122" y="122"/>
                    </a:lnTo>
                    <a:lnTo>
                      <a:pt x="137" y="116"/>
                    </a:lnTo>
                    <a:lnTo>
                      <a:pt x="146" y="111"/>
                    </a:lnTo>
                    <a:lnTo>
                      <a:pt x="128" y="127"/>
                    </a:lnTo>
                    <a:lnTo>
                      <a:pt x="117" y="131"/>
                    </a:lnTo>
                    <a:lnTo>
                      <a:pt x="107" y="134"/>
                    </a:lnTo>
                    <a:lnTo>
                      <a:pt x="107" y="142"/>
                    </a:lnTo>
                    <a:lnTo>
                      <a:pt x="122" y="140"/>
                    </a:lnTo>
                    <a:lnTo>
                      <a:pt x="133" y="137"/>
                    </a:lnTo>
                    <a:lnTo>
                      <a:pt x="126" y="142"/>
                    </a:lnTo>
                    <a:lnTo>
                      <a:pt x="114" y="145"/>
                    </a:lnTo>
                    <a:lnTo>
                      <a:pt x="107" y="146"/>
                    </a:lnTo>
                    <a:lnTo>
                      <a:pt x="107" y="165"/>
                    </a:lnTo>
                    <a:lnTo>
                      <a:pt x="122" y="159"/>
                    </a:lnTo>
                    <a:lnTo>
                      <a:pt x="132" y="154"/>
                    </a:lnTo>
                    <a:lnTo>
                      <a:pt x="121" y="164"/>
                    </a:lnTo>
                    <a:lnTo>
                      <a:pt x="106" y="170"/>
                    </a:lnTo>
                    <a:lnTo>
                      <a:pt x="107" y="179"/>
                    </a:lnTo>
                    <a:lnTo>
                      <a:pt x="115" y="189"/>
                    </a:lnTo>
                    <a:lnTo>
                      <a:pt x="122" y="178"/>
                    </a:lnTo>
                    <a:lnTo>
                      <a:pt x="132" y="165"/>
                    </a:lnTo>
                    <a:lnTo>
                      <a:pt x="138" y="152"/>
                    </a:lnTo>
                    <a:lnTo>
                      <a:pt x="132" y="171"/>
                    </a:lnTo>
                    <a:lnTo>
                      <a:pt x="126" y="179"/>
                    </a:lnTo>
                    <a:lnTo>
                      <a:pt x="117" y="193"/>
                    </a:lnTo>
                    <a:lnTo>
                      <a:pt x="123" y="202"/>
                    </a:lnTo>
                    <a:lnTo>
                      <a:pt x="135" y="192"/>
                    </a:lnTo>
                    <a:lnTo>
                      <a:pt x="143" y="178"/>
                    </a:lnTo>
                    <a:lnTo>
                      <a:pt x="150" y="164"/>
                    </a:lnTo>
                    <a:lnTo>
                      <a:pt x="144" y="185"/>
                    </a:lnTo>
                    <a:lnTo>
                      <a:pt x="137" y="194"/>
                    </a:lnTo>
                    <a:lnTo>
                      <a:pt x="129" y="203"/>
                    </a:lnTo>
                    <a:lnTo>
                      <a:pt x="136" y="207"/>
                    </a:lnTo>
                    <a:lnTo>
                      <a:pt x="150" y="193"/>
                    </a:lnTo>
                    <a:lnTo>
                      <a:pt x="164" y="170"/>
                    </a:lnTo>
                    <a:lnTo>
                      <a:pt x="168" y="154"/>
                    </a:lnTo>
                    <a:lnTo>
                      <a:pt x="172" y="124"/>
                    </a:lnTo>
                    <a:lnTo>
                      <a:pt x="174" y="102"/>
                    </a:lnTo>
                    <a:lnTo>
                      <a:pt x="177" y="77"/>
                    </a:lnTo>
                    <a:lnTo>
                      <a:pt x="162" y="82"/>
                    </a:lnTo>
                    <a:lnTo>
                      <a:pt x="145" y="90"/>
                    </a:lnTo>
                    <a:lnTo>
                      <a:pt x="121" y="96"/>
                    </a:lnTo>
                    <a:lnTo>
                      <a:pt x="143" y="86"/>
                    </a:lnTo>
                    <a:lnTo>
                      <a:pt x="151" y="80"/>
                    </a:lnTo>
                    <a:lnTo>
                      <a:pt x="167" y="74"/>
                    </a:lnTo>
                    <a:lnTo>
                      <a:pt x="175" y="72"/>
                    </a:lnTo>
                    <a:lnTo>
                      <a:pt x="175" y="59"/>
                    </a:lnTo>
                    <a:lnTo>
                      <a:pt x="173" y="41"/>
                    </a:lnTo>
                    <a:lnTo>
                      <a:pt x="153" y="46"/>
                    </a:lnTo>
                    <a:lnTo>
                      <a:pt x="141" y="50"/>
                    </a:lnTo>
                    <a:lnTo>
                      <a:pt x="124" y="59"/>
                    </a:lnTo>
                    <a:lnTo>
                      <a:pt x="139" y="46"/>
                    </a:lnTo>
                    <a:lnTo>
                      <a:pt x="156" y="40"/>
                    </a:lnTo>
                    <a:lnTo>
                      <a:pt x="172" y="36"/>
                    </a:lnTo>
                    <a:lnTo>
                      <a:pt x="168" y="22"/>
                    </a:lnTo>
                    <a:lnTo>
                      <a:pt x="164" y="14"/>
                    </a:lnTo>
                    <a:lnTo>
                      <a:pt x="148" y="10"/>
                    </a:lnTo>
                    <a:lnTo>
                      <a:pt x="134" y="13"/>
                    </a:lnTo>
                    <a:lnTo>
                      <a:pt x="121" y="25"/>
                    </a:lnTo>
                    <a:lnTo>
                      <a:pt x="129" y="12"/>
                    </a:lnTo>
                    <a:lnTo>
                      <a:pt x="144" y="6"/>
                    </a:lnTo>
                    <a:lnTo>
                      <a:pt x="128" y="2"/>
                    </a:lnTo>
                    <a:lnTo>
                      <a:pt x="117" y="1"/>
                    </a:lnTo>
                    <a:lnTo>
                      <a:pt x="100" y="5"/>
                    </a:lnTo>
                    <a:lnTo>
                      <a:pt x="89" y="13"/>
                    </a:lnTo>
                    <a:lnTo>
                      <a:pt x="71" y="16"/>
                    </a:lnTo>
                    <a:lnTo>
                      <a:pt x="83" y="11"/>
                    </a:lnTo>
                    <a:lnTo>
                      <a:pt x="92" y="5"/>
                    </a:lnTo>
                    <a:lnTo>
                      <a:pt x="97" y="0"/>
                    </a:lnTo>
                    <a:lnTo>
                      <a:pt x="79" y="1"/>
                    </a:lnTo>
                    <a:lnTo>
                      <a:pt x="65" y="2"/>
                    </a:lnTo>
                    <a:lnTo>
                      <a:pt x="55" y="8"/>
                    </a:lnTo>
                    <a:lnTo>
                      <a:pt x="46" y="17"/>
                    </a:lnTo>
                    <a:lnTo>
                      <a:pt x="38" y="31"/>
                    </a:lnTo>
                    <a:lnTo>
                      <a:pt x="42" y="15"/>
                    </a:lnTo>
                    <a:lnTo>
                      <a:pt x="52" y="6"/>
                    </a:lnTo>
                    <a:lnTo>
                      <a:pt x="30" y="13"/>
                    </a:lnTo>
                  </a:path>
                </a:pathLst>
              </a:custGeom>
              <a:solidFill>
                <a:srgbClr val="A05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nvGrpSpPr>
              <p:cNvPr id="21544" name="Group 89"/>
              <p:cNvGrpSpPr>
                <a:grpSpLocks/>
              </p:cNvGrpSpPr>
              <p:nvPr/>
            </p:nvGrpSpPr>
            <p:grpSpPr bwMode="auto">
              <a:xfrm>
                <a:off x="4254" y="2386"/>
                <a:ext cx="203" cy="143"/>
                <a:chOff x="4254" y="2386"/>
                <a:chExt cx="203" cy="143"/>
              </a:xfrm>
            </p:grpSpPr>
            <p:sp>
              <p:nvSpPr>
                <p:cNvPr id="21560" name="Freeform 79"/>
                <p:cNvSpPr>
                  <a:spLocks/>
                </p:cNvSpPr>
                <p:nvPr/>
              </p:nvSpPr>
              <p:spPr bwMode="auto">
                <a:xfrm>
                  <a:off x="4254" y="2386"/>
                  <a:ext cx="203" cy="143"/>
                </a:xfrm>
                <a:custGeom>
                  <a:avLst/>
                  <a:gdLst>
                    <a:gd name="T0" fmla="*/ 202 w 203"/>
                    <a:gd name="T1" fmla="*/ 85 h 143"/>
                    <a:gd name="T2" fmla="*/ 177 w 203"/>
                    <a:gd name="T3" fmla="*/ 78 h 143"/>
                    <a:gd name="T4" fmla="*/ 167 w 203"/>
                    <a:gd name="T5" fmla="*/ 76 h 143"/>
                    <a:gd name="T6" fmla="*/ 161 w 203"/>
                    <a:gd name="T7" fmla="*/ 70 h 143"/>
                    <a:gd name="T8" fmla="*/ 155 w 203"/>
                    <a:gd name="T9" fmla="*/ 61 h 143"/>
                    <a:gd name="T10" fmla="*/ 143 w 203"/>
                    <a:gd name="T11" fmla="*/ 48 h 143"/>
                    <a:gd name="T12" fmla="*/ 121 w 203"/>
                    <a:gd name="T13" fmla="*/ 27 h 143"/>
                    <a:gd name="T14" fmla="*/ 117 w 203"/>
                    <a:gd name="T15" fmla="*/ 20 h 143"/>
                    <a:gd name="T16" fmla="*/ 112 w 203"/>
                    <a:gd name="T17" fmla="*/ 13 h 143"/>
                    <a:gd name="T18" fmla="*/ 100 w 203"/>
                    <a:gd name="T19" fmla="*/ 11 h 143"/>
                    <a:gd name="T20" fmla="*/ 65 w 203"/>
                    <a:gd name="T21" fmla="*/ 4 h 143"/>
                    <a:gd name="T22" fmla="*/ 55 w 203"/>
                    <a:gd name="T23" fmla="*/ 0 h 143"/>
                    <a:gd name="T24" fmla="*/ 47 w 203"/>
                    <a:gd name="T25" fmla="*/ 5 h 143"/>
                    <a:gd name="T26" fmla="*/ 42 w 203"/>
                    <a:gd name="T27" fmla="*/ 9 h 143"/>
                    <a:gd name="T28" fmla="*/ 22 w 203"/>
                    <a:gd name="T29" fmla="*/ 18 h 143"/>
                    <a:gd name="T30" fmla="*/ 13 w 203"/>
                    <a:gd name="T31" fmla="*/ 21 h 143"/>
                    <a:gd name="T32" fmla="*/ 10 w 203"/>
                    <a:gd name="T33" fmla="*/ 25 h 143"/>
                    <a:gd name="T34" fmla="*/ 7 w 203"/>
                    <a:gd name="T35" fmla="*/ 38 h 143"/>
                    <a:gd name="T36" fmla="*/ 4 w 203"/>
                    <a:gd name="T37" fmla="*/ 45 h 143"/>
                    <a:gd name="T38" fmla="*/ 2 w 203"/>
                    <a:gd name="T39" fmla="*/ 49 h 143"/>
                    <a:gd name="T40" fmla="*/ 0 w 203"/>
                    <a:gd name="T41" fmla="*/ 56 h 143"/>
                    <a:gd name="T42" fmla="*/ 0 w 203"/>
                    <a:gd name="T43" fmla="*/ 61 h 143"/>
                    <a:gd name="T44" fmla="*/ 4 w 203"/>
                    <a:gd name="T45" fmla="*/ 64 h 143"/>
                    <a:gd name="T46" fmla="*/ 12 w 203"/>
                    <a:gd name="T47" fmla="*/ 64 h 143"/>
                    <a:gd name="T48" fmla="*/ 25 w 203"/>
                    <a:gd name="T49" fmla="*/ 57 h 143"/>
                    <a:gd name="T50" fmla="*/ 42 w 203"/>
                    <a:gd name="T51" fmla="*/ 53 h 143"/>
                    <a:gd name="T52" fmla="*/ 57 w 203"/>
                    <a:gd name="T53" fmla="*/ 56 h 143"/>
                    <a:gd name="T54" fmla="*/ 41 w 203"/>
                    <a:gd name="T55" fmla="*/ 60 h 143"/>
                    <a:gd name="T56" fmla="*/ 30 w 203"/>
                    <a:gd name="T57" fmla="*/ 64 h 143"/>
                    <a:gd name="T58" fmla="*/ 17 w 203"/>
                    <a:gd name="T59" fmla="*/ 70 h 143"/>
                    <a:gd name="T60" fmla="*/ 14 w 203"/>
                    <a:gd name="T61" fmla="*/ 75 h 143"/>
                    <a:gd name="T62" fmla="*/ 14 w 203"/>
                    <a:gd name="T63" fmla="*/ 81 h 143"/>
                    <a:gd name="T64" fmla="*/ 19 w 203"/>
                    <a:gd name="T65" fmla="*/ 85 h 143"/>
                    <a:gd name="T66" fmla="*/ 25 w 203"/>
                    <a:gd name="T67" fmla="*/ 84 h 143"/>
                    <a:gd name="T68" fmla="*/ 43 w 203"/>
                    <a:gd name="T69" fmla="*/ 78 h 143"/>
                    <a:gd name="T70" fmla="*/ 59 w 203"/>
                    <a:gd name="T71" fmla="*/ 77 h 143"/>
                    <a:gd name="T72" fmla="*/ 72 w 203"/>
                    <a:gd name="T73" fmla="*/ 78 h 143"/>
                    <a:gd name="T74" fmla="*/ 79 w 203"/>
                    <a:gd name="T75" fmla="*/ 84 h 143"/>
                    <a:gd name="T76" fmla="*/ 87 w 203"/>
                    <a:gd name="T77" fmla="*/ 93 h 143"/>
                    <a:gd name="T78" fmla="*/ 93 w 203"/>
                    <a:gd name="T79" fmla="*/ 104 h 143"/>
                    <a:gd name="T80" fmla="*/ 100 w 203"/>
                    <a:gd name="T81" fmla="*/ 114 h 143"/>
                    <a:gd name="T82" fmla="*/ 105 w 203"/>
                    <a:gd name="T83" fmla="*/ 123 h 143"/>
                    <a:gd name="T84" fmla="*/ 115 w 203"/>
                    <a:gd name="T85" fmla="*/ 130 h 143"/>
                    <a:gd name="T86" fmla="*/ 124 w 203"/>
                    <a:gd name="T87" fmla="*/ 133 h 143"/>
                    <a:gd name="T88" fmla="*/ 134 w 203"/>
                    <a:gd name="T89" fmla="*/ 134 h 143"/>
                    <a:gd name="T90" fmla="*/ 146 w 203"/>
                    <a:gd name="T91" fmla="*/ 133 h 143"/>
                    <a:gd name="T92" fmla="*/ 156 w 203"/>
                    <a:gd name="T93" fmla="*/ 132 h 143"/>
                    <a:gd name="T94" fmla="*/ 168 w 203"/>
                    <a:gd name="T95" fmla="*/ 135 h 143"/>
                    <a:gd name="T96" fmla="*/ 202 w 203"/>
                    <a:gd name="T97" fmla="*/ 142 h 143"/>
                    <a:gd name="T98" fmla="*/ 202 w 203"/>
                    <a:gd name="T99" fmla="*/ 85 h 14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03" h="143">
                      <a:moveTo>
                        <a:pt x="202" y="85"/>
                      </a:moveTo>
                      <a:lnTo>
                        <a:pt x="177" y="78"/>
                      </a:lnTo>
                      <a:lnTo>
                        <a:pt x="167" y="76"/>
                      </a:lnTo>
                      <a:lnTo>
                        <a:pt x="161" y="70"/>
                      </a:lnTo>
                      <a:lnTo>
                        <a:pt x="155" y="61"/>
                      </a:lnTo>
                      <a:lnTo>
                        <a:pt x="143" y="48"/>
                      </a:lnTo>
                      <a:lnTo>
                        <a:pt x="121" y="27"/>
                      </a:lnTo>
                      <a:lnTo>
                        <a:pt x="117" y="20"/>
                      </a:lnTo>
                      <a:lnTo>
                        <a:pt x="112" y="13"/>
                      </a:lnTo>
                      <a:lnTo>
                        <a:pt x="100" y="11"/>
                      </a:lnTo>
                      <a:lnTo>
                        <a:pt x="65" y="4"/>
                      </a:lnTo>
                      <a:lnTo>
                        <a:pt x="55" y="0"/>
                      </a:lnTo>
                      <a:lnTo>
                        <a:pt x="47" y="5"/>
                      </a:lnTo>
                      <a:lnTo>
                        <a:pt x="42" y="9"/>
                      </a:lnTo>
                      <a:lnTo>
                        <a:pt x="22" y="18"/>
                      </a:lnTo>
                      <a:lnTo>
                        <a:pt x="13" y="21"/>
                      </a:lnTo>
                      <a:lnTo>
                        <a:pt x="10" y="25"/>
                      </a:lnTo>
                      <a:lnTo>
                        <a:pt x="7" y="38"/>
                      </a:lnTo>
                      <a:lnTo>
                        <a:pt x="4" y="45"/>
                      </a:lnTo>
                      <a:lnTo>
                        <a:pt x="2" y="49"/>
                      </a:lnTo>
                      <a:lnTo>
                        <a:pt x="0" y="56"/>
                      </a:lnTo>
                      <a:lnTo>
                        <a:pt x="0" y="61"/>
                      </a:lnTo>
                      <a:lnTo>
                        <a:pt x="4" y="64"/>
                      </a:lnTo>
                      <a:lnTo>
                        <a:pt x="12" y="64"/>
                      </a:lnTo>
                      <a:lnTo>
                        <a:pt x="25" y="57"/>
                      </a:lnTo>
                      <a:lnTo>
                        <a:pt x="42" y="53"/>
                      </a:lnTo>
                      <a:lnTo>
                        <a:pt x="57" y="56"/>
                      </a:lnTo>
                      <a:lnTo>
                        <a:pt x="41" y="60"/>
                      </a:lnTo>
                      <a:lnTo>
                        <a:pt x="30" y="64"/>
                      </a:lnTo>
                      <a:lnTo>
                        <a:pt x="17" y="70"/>
                      </a:lnTo>
                      <a:lnTo>
                        <a:pt x="14" y="75"/>
                      </a:lnTo>
                      <a:lnTo>
                        <a:pt x="14" y="81"/>
                      </a:lnTo>
                      <a:lnTo>
                        <a:pt x="19" y="85"/>
                      </a:lnTo>
                      <a:lnTo>
                        <a:pt x="25" y="84"/>
                      </a:lnTo>
                      <a:lnTo>
                        <a:pt x="43" y="78"/>
                      </a:lnTo>
                      <a:lnTo>
                        <a:pt x="59" y="77"/>
                      </a:lnTo>
                      <a:lnTo>
                        <a:pt x="72" y="78"/>
                      </a:lnTo>
                      <a:lnTo>
                        <a:pt x="79" y="84"/>
                      </a:lnTo>
                      <a:lnTo>
                        <a:pt x="87" y="93"/>
                      </a:lnTo>
                      <a:lnTo>
                        <a:pt x="93" y="104"/>
                      </a:lnTo>
                      <a:lnTo>
                        <a:pt x="100" y="114"/>
                      </a:lnTo>
                      <a:lnTo>
                        <a:pt x="105" y="123"/>
                      </a:lnTo>
                      <a:lnTo>
                        <a:pt x="115" y="130"/>
                      </a:lnTo>
                      <a:lnTo>
                        <a:pt x="124" y="133"/>
                      </a:lnTo>
                      <a:lnTo>
                        <a:pt x="134" y="134"/>
                      </a:lnTo>
                      <a:lnTo>
                        <a:pt x="146" y="133"/>
                      </a:lnTo>
                      <a:lnTo>
                        <a:pt x="156" y="132"/>
                      </a:lnTo>
                      <a:lnTo>
                        <a:pt x="168" y="135"/>
                      </a:lnTo>
                      <a:lnTo>
                        <a:pt x="202" y="142"/>
                      </a:lnTo>
                      <a:lnTo>
                        <a:pt x="202" y="85"/>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61" name="Freeform 80"/>
                <p:cNvSpPr>
                  <a:spLocks/>
                </p:cNvSpPr>
                <p:nvPr/>
              </p:nvSpPr>
              <p:spPr bwMode="auto">
                <a:xfrm>
                  <a:off x="4263" y="2412"/>
                  <a:ext cx="57" cy="10"/>
                </a:xfrm>
                <a:custGeom>
                  <a:avLst/>
                  <a:gdLst>
                    <a:gd name="T0" fmla="*/ 0 w 57"/>
                    <a:gd name="T1" fmla="*/ 9 h 10"/>
                    <a:gd name="T2" fmla="*/ 10 w 57"/>
                    <a:gd name="T3" fmla="*/ 6 h 10"/>
                    <a:gd name="T4" fmla="*/ 18 w 57"/>
                    <a:gd name="T5" fmla="*/ 5 h 10"/>
                    <a:gd name="T6" fmla="*/ 27 w 57"/>
                    <a:gd name="T7" fmla="*/ 3 h 10"/>
                    <a:gd name="T8" fmla="*/ 35 w 57"/>
                    <a:gd name="T9" fmla="*/ 2 h 10"/>
                    <a:gd name="T10" fmla="*/ 48 w 57"/>
                    <a:gd name="T11" fmla="*/ 3 h 10"/>
                    <a:gd name="T12" fmla="*/ 56 w 57"/>
                    <a:gd name="T13" fmla="*/ 3 h 10"/>
                    <a:gd name="T14" fmla="*/ 44 w 57"/>
                    <a:gd name="T15" fmla="*/ 1 h 10"/>
                    <a:gd name="T16" fmla="*/ 32 w 57"/>
                    <a:gd name="T17" fmla="*/ 0 h 10"/>
                    <a:gd name="T18" fmla="*/ 18 w 57"/>
                    <a:gd name="T19" fmla="*/ 4 h 10"/>
                    <a:gd name="T20" fmla="*/ 10 w 57"/>
                    <a:gd name="T21" fmla="*/ 5 h 10"/>
                    <a:gd name="T22" fmla="*/ 1 w 57"/>
                    <a:gd name="T23" fmla="*/ 8 h 10"/>
                    <a:gd name="T24" fmla="*/ 0 w 57"/>
                    <a:gd name="T25" fmla="*/ 9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 h="10">
                      <a:moveTo>
                        <a:pt x="0" y="9"/>
                      </a:moveTo>
                      <a:lnTo>
                        <a:pt x="10" y="6"/>
                      </a:lnTo>
                      <a:lnTo>
                        <a:pt x="18" y="5"/>
                      </a:lnTo>
                      <a:lnTo>
                        <a:pt x="27" y="3"/>
                      </a:lnTo>
                      <a:lnTo>
                        <a:pt x="35" y="2"/>
                      </a:lnTo>
                      <a:lnTo>
                        <a:pt x="48" y="3"/>
                      </a:lnTo>
                      <a:lnTo>
                        <a:pt x="56" y="3"/>
                      </a:lnTo>
                      <a:lnTo>
                        <a:pt x="44" y="1"/>
                      </a:lnTo>
                      <a:lnTo>
                        <a:pt x="32" y="0"/>
                      </a:lnTo>
                      <a:lnTo>
                        <a:pt x="18" y="4"/>
                      </a:lnTo>
                      <a:lnTo>
                        <a:pt x="10" y="5"/>
                      </a:lnTo>
                      <a:lnTo>
                        <a:pt x="1" y="8"/>
                      </a:lnTo>
                      <a:lnTo>
                        <a:pt x="0" y="9"/>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62" name="Freeform 81"/>
                <p:cNvSpPr>
                  <a:spLocks/>
                </p:cNvSpPr>
                <p:nvPr/>
              </p:nvSpPr>
              <p:spPr bwMode="auto">
                <a:xfrm>
                  <a:off x="4298" y="2393"/>
                  <a:ext cx="47" cy="5"/>
                </a:xfrm>
                <a:custGeom>
                  <a:avLst/>
                  <a:gdLst>
                    <a:gd name="T0" fmla="*/ 13 w 47"/>
                    <a:gd name="T1" fmla="*/ 0 h 5"/>
                    <a:gd name="T2" fmla="*/ 7 w 47"/>
                    <a:gd name="T3" fmla="*/ 0 h 5"/>
                    <a:gd name="T4" fmla="*/ 0 w 47"/>
                    <a:gd name="T5" fmla="*/ 1 h 5"/>
                    <a:gd name="T6" fmla="*/ 5 w 47"/>
                    <a:gd name="T7" fmla="*/ 1 h 5"/>
                    <a:gd name="T8" fmla="*/ 12 w 47"/>
                    <a:gd name="T9" fmla="*/ 0 h 5"/>
                    <a:gd name="T10" fmla="*/ 27 w 47"/>
                    <a:gd name="T11" fmla="*/ 2 h 5"/>
                    <a:gd name="T12" fmla="*/ 35 w 47"/>
                    <a:gd name="T13" fmla="*/ 3 h 5"/>
                    <a:gd name="T14" fmla="*/ 44 w 47"/>
                    <a:gd name="T15" fmla="*/ 4 h 5"/>
                    <a:gd name="T16" fmla="*/ 46 w 47"/>
                    <a:gd name="T17" fmla="*/ 3 h 5"/>
                    <a:gd name="T18" fmla="*/ 36 w 47"/>
                    <a:gd name="T19" fmla="*/ 2 h 5"/>
                    <a:gd name="T20" fmla="*/ 24 w 47"/>
                    <a:gd name="T21" fmla="*/ 1 h 5"/>
                    <a:gd name="T22" fmla="*/ 13 w 47"/>
                    <a:gd name="T23" fmla="*/ 0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7" h="5">
                      <a:moveTo>
                        <a:pt x="13" y="0"/>
                      </a:moveTo>
                      <a:lnTo>
                        <a:pt x="7" y="0"/>
                      </a:lnTo>
                      <a:lnTo>
                        <a:pt x="0" y="1"/>
                      </a:lnTo>
                      <a:lnTo>
                        <a:pt x="5" y="1"/>
                      </a:lnTo>
                      <a:lnTo>
                        <a:pt x="12" y="0"/>
                      </a:lnTo>
                      <a:lnTo>
                        <a:pt x="27" y="2"/>
                      </a:lnTo>
                      <a:lnTo>
                        <a:pt x="35" y="3"/>
                      </a:lnTo>
                      <a:lnTo>
                        <a:pt x="44" y="4"/>
                      </a:lnTo>
                      <a:lnTo>
                        <a:pt x="46" y="3"/>
                      </a:lnTo>
                      <a:lnTo>
                        <a:pt x="36" y="2"/>
                      </a:lnTo>
                      <a:lnTo>
                        <a:pt x="24" y="1"/>
                      </a:lnTo>
                      <a:lnTo>
                        <a:pt x="13"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63" name="Freeform 82"/>
                <p:cNvSpPr>
                  <a:spLocks/>
                </p:cNvSpPr>
                <p:nvPr/>
              </p:nvSpPr>
              <p:spPr bwMode="auto">
                <a:xfrm>
                  <a:off x="4308" y="2435"/>
                  <a:ext cx="15" cy="3"/>
                </a:xfrm>
                <a:custGeom>
                  <a:avLst/>
                  <a:gdLst>
                    <a:gd name="T0" fmla="*/ 0 w 15"/>
                    <a:gd name="T1" fmla="*/ 1 h 3"/>
                    <a:gd name="T2" fmla="*/ 1 w 15"/>
                    <a:gd name="T3" fmla="*/ 0 h 3"/>
                    <a:gd name="T4" fmla="*/ 7 w 15"/>
                    <a:gd name="T5" fmla="*/ 1 h 3"/>
                    <a:gd name="T6" fmla="*/ 12 w 15"/>
                    <a:gd name="T7" fmla="*/ 1 h 3"/>
                    <a:gd name="T8" fmla="*/ 14 w 15"/>
                    <a:gd name="T9" fmla="*/ 2 h 3"/>
                    <a:gd name="T10" fmla="*/ 10 w 15"/>
                    <a:gd name="T11" fmla="*/ 2 h 3"/>
                    <a:gd name="T12" fmla="*/ 0 w 15"/>
                    <a:gd name="T13" fmla="*/ 1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3">
                      <a:moveTo>
                        <a:pt x="0" y="1"/>
                      </a:moveTo>
                      <a:lnTo>
                        <a:pt x="1" y="0"/>
                      </a:lnTo>
                      <a:lnTo>
                        <a:pt x="7" y="1"/>
                      </a:lnTo>
                      <a:lnTo>
                        <a:pt x="12" y="1"/>
                      </a:lnTo>
                      <a:lnTo>
                        <a:pt x="14" y="2"/>
                      </a:lnTo>
                      <a:lnTo>
                        <a:pt x="10" y="2"/>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64" name="Freeform 83"/>
                <p:cNvSpPr>
                  <a:spLocks/>
                </p:cNvSpPr>
                <p:nvPr/>
              </p:nvSpPr>
              <p:spPr bwMode="auto">
                <a:xfrm>
                  <a:off x="4259" y="2432"/>
                  <a:ext cx="4" cy="4"/>
                </a:xfrm>
                <a:custGeom>
                  <a:avLst/>
                  <a:gdLst>
                    <a:gd name="T0" fmla="*/ 0 w 4"/>
                    <a:gd name="T1" fmla="*/ 0 h 4"/>
                    <a:gd name="T2" fmla="*/ 0 w 4"/>
                    <a:gd name="T3" fmla="*/ 1 h 4"/>
                    <a:gd name="T4" fmla="*/ 1 w 4"/>
                    <a:gd name="T5" fmla="*/ 2 h 4"/>
                    <a:gd name="T6" fmla="*/ 3 w 4"/>
                    <a:gd name="T7" fmla="*/ 3 h 4"/>
                    <a:gd name="T8" fmla="*/ 0 w 4"/>
                    <a:gd name="T9" fmla="*/ 0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0" y="0"/>
                      </a:moveTo>
                      <a:lnTo>
                        <a:pt x="0" y="1"/>
                      </a:lnTo>
                      <a:lnTo>
                        <a:pt x="1" y="2"/>
                      </a:lnTo>
                      <a:lnTo>
                        <a:pt x="3" y="3"/>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65" name="Freeform 84"/>
                <p:cNvSpPr>
                  <a:spLocks/>
                </p:cNvSpPr>
                <p:nvPr/>
              </p:nvSpPr>
              <p:spPr bwMode="auto">
                <a:xfrm>
                  <a:off x="4274" y="2457"/>
                  <a:ext cx="5" cy="2"/>
                </a:xfrm>
                <a:custGeom>
                  <a:avLst/>
                  <a:gdLst>
                    <a:gd name="T0" fmla="*/ 0 w 5"/>
                    <a:gd name="T1" fmla="*/ 1 h 2"/>
                    <a:gd name="T2" fmla="*/ 1 w 5"/>
                    <a:gd name="T3" fmla="*/ 1 h 2"/>
                    <a:gd name="T4" fmla="*/ 4 w 5"/>
                    <a:gd name="T5" fmla="*/ 0 h 2"/>
                    <a:gd name="T6" fmla="*/ 0 w 5"/>
                    <a:gd name="T7" fmla="*/ 1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2">
                      <a:moveTo>
                        <a:pt x="0" y="1"/>
                      </a:moveTo>
                      <a:lnTo>
                        <a:pt x="1" y="1"/>
                      </a:lnTo>
                      <a:lnTo>
                        <a:pt x="4" y="0"/>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66" name="Freeform 85"/>
                <p:cNvSpPr>
                  <a:spLocks/>
                </p:cNvSpPr>
                <p:nvPr/>
              </p:nvSpPr>
              <p:spPr bwMode="auto">
                <a:xfrm>
                  <a:off x="4350" y="2421"/>
                  <a:ext cx="3" cy="8"/>
                </a:xfrm>
                <a:custGeom>
                  <a:avLst/>
                  <a:gdLst>
                    <a:gd name="T0" fmla="*/ 0 w 3"/>
                    <a:gd name="T1" fmla="*/ 0 h 8"/>
                    <a:gd name="T2" fmla="*/ 0 w 3"/>
                    <a:gd name="T3" fmla="*/ 2 h 8"/>
                    <a:gd name="T4" fmla="*/ 0 w 3"/>
                    <a:gd name="T5" fmla="*/ 4 h 8"/>
                    <a:gd name="T6" fmla="*/ 2 w 3"/>
                    <a:gd name="T7" fmla="*/ 7 h 8"/>
                    <a:gd name="T8" fmla="*/ 0 w 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8">
                      <a:moveTo>
                        <a:pt x="0" y="0"/>
                      </a:moveTo>
                      <a:lnTo>
                        <a:pt x="0" y="2"/>
                      </a:lnTo>
                      <a:lnTo>
                        <a:pt x="0" y="4"/>
                      </a:lnTo>
                      <a:lnTo>
                        <a:pt x="2" y="7"/>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67" name="Freeform 86"/>
                <p:cNvSpPr>
                  <a:spLocks/>
                </p:cNvSpPr>
                <p:nvPr/>
              </p:nvSpPr>
              <p:spPr bwMode="auto">
                <a:xfrm>
                  <a:off x="4369" y="2421"/>
                  <a:ext cx="26" cy="31"/>
                </a:xfrm>
                <a:custGeom>
                  <a:avLst/>
                  <a:gdLst>
                    <a:gd name="T0" fmla="*/ 0 w 26"/>
                    <a:gd name="T1" fmla="*/ 0 h 31"/>
                    <a:gd name="T2" fmla="*/ 5 w 26"/>
                    <a:gd name="T3" fmla="*/ 9 h 31"/>
                    <a:gd name="T4" fmla="*/ 9 w 26"/>
                    <a:gd name="T5" fmla="*/ 17 h 31"/>
                    <a:gd name="T6" fmla="*/ 25 w 26"/>
                    <a:gd name="T7" fmla="*/ 30 h 31"/>
                    <a:gd name="T8" fmla="*/ 10 w 26"/>
                    <a:gd name="T9" fmla="*/ 14 h 31"/>
                    <a:gd name="T10" fmla="*/ 0 w 26"/>
                    <a:gd name="T11" fmla="*/ 0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31">
                      <a:moveTo>
                        <a:pt x="0" y="0"/>
                      </a:moveTo>
                      <a:lnTo>
                        <a:pt x="5" y="9"/>
                      </a:lnTo>
                      <a:lnTo>
                        <a:pt x="9" y="17"/>
                      </a:lnTo>
                      <a:lnTo>
                        <a:pt x="25" y="30"/>
                      </a:lnTo>
                      <a:lnTo>
                        <a:pt x="10" y="14"/>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68" name="Freeform 87"/>
                <p:cNvSpPr>
                  <a:spLocks/>
                </p:cNvSpPr>
                <p:nvPr/>
              </p:nvSpPr>
              <p:spPr bwMode="auto">
                <a:xfrm>
                  <a:off x="4410" y="2475"/>
                  <a:ext cx="1" cy="20"/>
                </a:xfrm>
                <a:custGeom>
                  <a:avLst/>
                  <a:gdLst>
                    <a:gd name="T0" fmla="*/ 0 w 1"/>
                    <a:gd name="T1" fmla="*/ 0 h 20"/>
                    <a:gd name="T2" fmla="*/ 0 w 1"/>
                    <a:gd name="T3" fmla="*/ 6 h 20"/>
                    <a:gd name="T4" fmla="*/ 0 w 1"/>
                    <a:gd name="T5" fmla="*/ 13 h 20"/>
                    <a:gd name="T6" fmla="*/ 0 w 1"/>
                    <a:gd name="T7" fmla="*/ 19 h 20"/>
                    <a:gd name="T8" fmla="*/ 0 w 1"/>
                    <a:gd name="T9" fmla="*/ 11 h 20"/>
                    <a:gd name="T10" fmla="*/ 0 w 1"/>
                    <a:gd name="T11" fmla="*/ 4 h 20"/>
                    <a:gd name="T12" fmla="*/ 0 w 1"/>
                    <a:gd name="T13" fmla="*/ 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20">
                      <a:moveTo>
                        <a:pt x="0" y="0"/>
                      </a:moveTo>
                      <a:lnTo>
                        <a:pt x="0" y="6"/>
                      </a:lnTo>
                      <a:lnTo>
                        <a:pt x="0" y="13"/>
                      </a:lnTo>
                      <a:lnTo>
                        <a:pt x="0" y="19"/>
                      </a:lnTo>
                      <a:lnTo>
                        <a:pt x="0" y="11"/>
                      </a:lnTo>
                      <a:lnTo>
                        <a:pt x="0" y="4"/>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69" name="Freeform 88"/>
                <p:cNvSpPr>
                  <a:spLocks/>
                </p:cNvSpPr>
                <p:nvPr/>
              </p:nvSpPr>
              <p:spPr bwMode="auto">
                <a:xfrm>
                  <a:off x="4334" y="2447"/>
                  <a:ext cx="5" cy="3"/>
                </a:xfrm>
                <a:custGeom>
                  <a:avLst/>
                  <a:gdLst>
                    <a:gd name="T0" fmla="*/ 1 w 5"/>
                    <a:gd name="T1" fmla="*/ 0 h 3"/>
                    <a:gd name="T2" fmla="*/ 0 w 5"/>
                    <a:gd name="T3" fmla="*/ 1 h 3"/>
                    <a:gd name="T4" fmla="*/ 4 w 5"/>
                    <a:gd name="T5" fmla="*/ 2 h 3"/>
                    <a:gd name="T6" fmla="*/ 1 w 5"/>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
                      <a:moveTo>
                        <a:pt x="1" y="0"/>
                      </a:moveTo>
                      <a:lnTo>
                        <a:pt x="0" y="1"/>
                      </a:lnTo>
                      <a:lnTo>
                        <a:pt x="4" y="2"/>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nvGrpSpPr>
              <p:cNvPr id="21545" name="Group 104"/>
              <p:cNvGrpSpPr>
                <a:grpSpLocks/>
              </p:cNvGrpSpPr>
              <p:nvPr/>
            </p:nvGrpSpPr>
            <p:grpSpPr bwMode="auto">
              <a:xfrm>
                <a:off x="4425" y="2075"/>
                <a:ext cx="466" cy="611"/>
                <a:chOff x="4425" y="2075"/>
                <a:chExt cx="466" cy="611"/>
              </a:xfrm>
            </p:grpSpPr>
            <p:sp>
              <p:nvSpPr>
                <p:cNvPr id="21546" name="Freeform 90"/>
                <p:cNvSpPr>
                  <a:spLocks/>
                </p:cNvSpPr>
                <p:nvPr/>
              </p:nvSpPr>
              <p:spPr bwMode="auto">
                <a:xfrm>
                  <a:off x="4624" y="2075"/>
                  <a:ext cx="8" cy="5"/>
                </a:xfrm>
                <a:custGeom>
                  <a:avLst/>
                  <a:gdLst>
                    <a:gd name="T0" fmla="*/ 0 w 8"/>
                    <a:gd name="T1" fmla="*/ 0 h 5"/>
                    <a:gd name="T2" fmla="*/ 2 w 8"/>
                    <a:gd name="T3" fmla="*/ 1 h 5"/>
                    <a:gd name="T4" fmla="*/ 4 w 8"/>
                    <a:gd name="T5" fmla="*/ 2 h 5"/>
                    <a:gd name="T6" fmla="*/ 6 w 8"/>
                    <a:gd name="T7" fmla="*/ 3 h 5"/>
                    <a:gd name="T8" fmla="*/ 7 w 8"/>
                    <a:gd name="T9" fmla="*/ 4 h 5"/>
                    <a:gd name="T10" fmla="*/ 5 w 8"/>
                    <a:gd name="T11" fmla="*/ 4 h 5"/>
                    <a:gd name="T12" fmla="*/ 2 w 8"/>
                    <a:gd name="T13" fmla="*/ 3 h 5"/>
                    <a:gd name="T14" fmla="*/ 0 w 8"/>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 h="5">
                      <a:moveTo>
                        <a:pt x="0" y="0"/>
                      </a:moveTo>
                      <a:lnTo>
                        <a:pt x="2" y="1"/>
                      </a:lnTo>
                      <a:lnTo>
                        <a:pt x="4" y="2"/>
                      </a:lnTo>
                      <a:lnTo>
                        <a:pt x="6" y="3"/>
                      </a:lnTo>
                      <a:lnTo>
                        <a:pt x="7" y="4"/>
                      </a:lnTo>
                      <a:lnTo>
                        <a:pt x="5" y="4"/>
                      </a:lnTo>
                      <a:lnTo>
                        <a:pt x="2" y="3"/>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47" name="Freeform 91"/>
                <p:cNvSpPr>
                  <a:spLocks/>
                </p:cNvSpPr>
                <p:nvPr/>
              </p:nvSpPr>
              <p:spPr bwMode="auto">
                <a:xfrm>
                  <a:off x="4624" y="2094"/>
                  <a:ext cx="5" cy="1"/>
                </a:xfrm>
                <a:custGeom>
                  <a:avLst/>
                  <a:gdLst>
                    <a:gd name="T0" fmla="*/ 4 w 5"/>
                    <a:gd name="T1" fmla="*/ 0 h 1"/>
                    <a:gd name="T2" fmla="*/ 0 w 5"/>
                    <a:gd name="T3" fmla="*/ 0 h 1"/>
                    <a:gd name="T4" fmla="*/ 0 w 5"/>
                    <a:gd name="T5" fmla="*/ 0 h 1"/>
                    <a:gd name="T6" fmla="*/ 4 w 5"/>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1">
                      <a:moveTo>
                        <a:pt x="4" y="0"/>
                      </a:moveTo>
                      <a:lnTo>
                        <a:pt x="0" y="0"/>
                      </a:lnTo>
                      <a:lnTo>
                        <a:pt x="4"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48" name="Freeform 92"/>
                <p:cNvSpPr>
                  <a:spLocks/>
                </p:cNvSpPr>
                <p:nvPr/>
              </p:nvSpPr>
              <p:spPr bwMode="auto">
                <a:xfrm>
                  <a:off x="4566" y="2155"/>
                  <a:ext cx="126" cy="361"/>
                </a:xfrm>
                <a:custGeom>
                  <a:avLst/>
                  <a:gdLst>
                    <a:gd name="T0" fmla="*/ 107 w 126"/>
                    <a:gd name="T1" fmla="*/ 0 h 361"/>
                    <a:gd name="T2" fmla="*/ 95 w 126"/>
                    <a:gd name="T3" fmla="*/ 15 h 361"/>
                    <a:gd name="T4" fmla="*/ 92 w 126"/>
                    <a:gd name="T5" fmla="*/ 36 h 361"/>
                    <a:gd name="T6" fmla="*/ 74 w 126"/>
                    <a:gd name="T7" fmla="*/ 57 h 361"/>
                    <a:gd name="T8" fmla="*/ 37 w 126"/>
                    <a:gd name="T9" fmla="*/ 154 h 361"/>
                    <a:gd name="T10" fmla="*/ 17 w 126"/>
                    <a:gd name="T11" fmla="*/ 242 h 361"/>
                    <a:gd name="T12" fmla="*/ 0 w 126"/>
                    <a:gd name="T13" fmla="*/ 360 h 361"/>
                    <a:gd name="T14" fmla="*/ 52 w 126"/>
                    <a:gd name="T15" fmla="*/ 307 h 361"/>
                    <a:gd name="T16" fmla="*/ 125 w 126"/>
                    <a:gd name="T17" fmla="*/ 47 h 361"/>
                    <a:gd name="T18" fmla="*/ 107 w 126"/>
                    <a:gd name="T19" fmla="*/ 0 h 3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6" h="361">
                      <a:moveTo>
                        <a:pt x="107" y="0"/>
                      </a:moveTo>
                      <a:lnTo>
                        <a:pt x="95" y="15"/>
                      </a:lnTo>
                      <a:lnTo>
                        <a:pt x="92" y="36"/>
                      </a:lnTo>
                      <a:lnTo>
                        <a:pt x="74" y="57"/>
                      </a:lnTo>
                      <a:lnTo>
                        <a:pt x="37" y="154"/>
                      </a:lnTo>
                      <a:lnTo>
                        <a:pt x="17" y="242"/>
                      </a:lnTo>
                      <a:lnTo>
                        <a:pt x="0" y="360"/>
                      </a:lnTo>
                      <a:lnTo>
                        <a:pt x="52" y="307"/>
                      </a:lnTo>
                      <a:lnTo>
                        <a:pt x="125" y="47"/>
                      </a:lnTo>
                      <a:lnTo>
                        <a:pt x="107" y="0"/>
                      </a:lnTo>
                    </a:path>
                  </a:pathLst>
                </a:custGeom>
                <a:solidFill>
                  <a:srgbClr val="4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49" name="Freeform 93"/>
                <p:cNvSpPr>
                  <a:spLocks/>
                </p:cNvSpPr>
                <p:nvPr/>
              </p:nvSpPr>
              <p:spPr bwMode="auto">
                <a:xfrm>
                  <a:off x="4425" y="2086"/>
                  <a:ext cx="466" cy="600"/>
                </a:xfrm>
                <a:custGeom>
                  <a:avLst/>
                  <a:gdLst>
                    <a:gd name="T0" fmla="*/ 379 w 466"/>
                    <a:gd name="T1" fmla="*/ 32 h 600"/>
                    <a:gd name="T2" fmla="*/ 365 w 466"/>
                    <a:gd name="T3" fmla="*/ 0 h 600"/>
                    <a:gd name="T4" fmla="*/ 251 w 466"/>
                    <a:gd name="T5" fmla="*/ 55 h 600"/>
                    <a:gd name="T6" fmla="*/ 246 w 466"/>
                    <a:gd name="T7" fmla="*/ 97 h 600"/>
                    <a:gd name="T8" fmla="*/ 237 w 466"/>
                    <a:gd name="T9" fmla="*/ 111 h 600"/>
                    <a:gd name="T10" fmla="*/ 224 w 466"/>
                    <a:gd name="T11" fmla="*/ 128 h 600"/>
                    <a:gd name="T12" fmla="*/ 217 w 466"/>
                    <a:gd name="T13" fmla="*/ 158 h 600"/>
                    <a:gd name="T14" fmla="*/ 191 w 466"/>
                    <a:gd name="T15" fmla="*/ 227 h 600"/>
                    <a:gd name="T16" fmla="*/ 171 w 466"/>
                    <a:gd name="T17" fmla="*/ 309 h 600"/>
                    <a:gd name="T18" fmla="*/ 162 w 466"/>
                    <a:gd name="T19" fmla="*/ 364 h 600"/>
                    <a:gd name="T20" fmla="*/ 71 w 466"/>
                    <a:gd name="T21" fmla="*/ 366 h 600"/>
                    <a:gd name="T22" fmla="*/ 56 w 466"/>
                    <a:gd name="T23" fmla="*/ 376 h 600"/>
                    <a:gd name="T24" fmla="*/ 14 w 466"/>
                    <a:gd name="T25" fmla="*/ 376 h 600"/>
                    <a:gd name="T26" fmla="*/ 2 w 466"/>
                    <a:gd name="T27" fmla="*/ 398 h 600"/>
                    <a:gd name="T28" fmla="*/ 0 w 466"/>
                    <a:gd name="T29" fmla="*/ 423 h 600"/>
                    <a:gd name="T30" fmla="*/ 5 w 466"/>
                    <a:gd name="T31" fmla="*/ 445 h 600"/>
                    <a:gd name="T32" fmla="*/ 43 w 466"/>
                    <a:gd name="T33" fmla="*/ 454 h 600"/>
                    <a:gd name="T34" fmla="*/ 61 w 466"/>
                    <a:gd name="T35" fmla="*/ 485 h 600"/>
                    <a:gd name="T36" fmla="*/ 98 w 466"/>
                    <a:gd name="T37" fmla="*/ 496 h 600"/>
                    <a:gd name="T38" fmla="*/ 125 w 466"/>
                    <a:gd name="T39" fmla="*/ 496 h 600"/>
                    <a:gd name="T40" fmla="*/ 156 w 466"/>
                    <a:gd name="T41" fmla="*/ 502 h 600"/>
                    <a:gd name="T42" fmla="*/ 158 w 466"/>
                    <a:gd name="T43" fmla="*/ 517 h 600"/>
                    <a:gd name="T44" fmla="*/ 156 w 466"/>
                    <a:gd name="T45" fmla="*/ 549 h 600"/>
                    <a:gd name="T46" fmla="*/ 160 w 466"/>
                    <a:gd name="T47" fmla="*/ 570 h 600"/>
                    <a:gd name="T48" fmla="*/ 176 w 466"/>
                    <a:gd name="T49" fmla="*/ 572 h 600"/>
                    <a:gd name="T50" fmla="*/ 196 w 466"/>
                    <a:gd name="T51" fmla="*/ 576 h 600"/>
                    <a:gd name="T52" fmla="*/ 217 w 466"/>
                    <a:gd name="T53" fmla="*/ 597 h 600"/>
                    <a:gd name="T54" fmla="*/ 241 w 466"/>
                    <a:gd name="T55" fmla="*/ 597 h 600"/>
                    <a:gd name="T56" fmla="*/ 262 w 466"/>
                    <a:gd name="T57" fmla="*/ 594 h 600"/>
                    <a:gd name="T58" fmla="*/ 295 w 466"/>
                    <a:gd name="T59" fmla="*/ 583 h 600"/>
                    <a:gd name="T60" fmla="*/ 332 w 466"/>
                    <a:gd name="T61" fmla="*/ 587 h 600"/>
                    <a:gd name="T62" fmla="*/ 369 w 466"/>
                    <a:gd name="T63" fmla="*/ 599 h 600"/>
                    <a:gd name="T64" fmla="*/ 403 w 466"/>
                    <a:gd name="T65" fmla="*/ 590 h 600"/>
                    <a:gd name="T66" fmla="*/ 427 w 466"/>
                    <a:gd name="T67" fmla="*/ 559 h 600"/>
                    <a:gd name="T68" fmla="*/ 425 w 466"/>
                    <a:gd name="T69" fmla="*/ 525 h 600"/>
                    <a:gd name="T70" fmla="*/ 434 w 466"/>
                    <a:gd name="T71" fmla="*/ 483 h 600"/>
                    <a:gd name="T72" fmla="*/ 439 w 466"/>
                    <a:gd name="T73" fmla="*/ 429 h 600"/>
                    <a:gd name="T74" fmla="*/ 450 w 466"/>
                    <a:gd name="T75" fmla="*/ 378 h 600"/>
                    <a:gd name="T76" fmla="*/ 465 w 466"/>
                    <a:gd name="T77" fmla="*/ 303 h 600"/>
                    <a:gd name="T78" fmla="*/ 463 w 466"/>
                    <a:gd name="T79" fmla="*/ 227 h 600"/>
                    <a:gd name="T80" fmla="*/ 463 w 466"/>
                    <a:gd name="T81" fmla="*/ 160 h 600"/>
                    <a:gd name="T82" fmla="*/ 460 w 466"/>
                    <a:gd name="T83" fmla="*/ 113 h 600"/>
                    <a:gd name="T84" fmla="*/ 450 w 466"/>
                    <a:gd name="T85" fmla="*/ 93 h 600"/>
                    <a:gd name="T86" fmla="*/ 430 w 466"/>
                    <a:gd name="T87" fmla="*/ 76 h 600"/>
                    <a:gd name="T88" fmla="*/ 406 w 466"/>
                    <a:gd name="T89" fmla="*/ 48 h 600"/>
                    <a:gd name="T90" fmla="*/ 379 w 466"/>
                    <a:gd name="T91" fmla="*/ 32 h 6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66" h="600">
                      <a:moveTo>
                        <a:pt x="379" y="32"/>
                      </a:moveTo>
                      <a:lnTo>
                        <a:pt x="365" y="0"/>
                      </a:lnTo>
                      <a:lnTo>
                        <a:pt x="251" y="55"/>
                      </a:lnTo>
                      <a:lnTo>
                        <a:pt x="246" y="97"/>
                      </a:lnTo>
                      <a:lnTo>
                        <a:pt x="237" y="111"/>
                      </a:lnTo>
                      <a:lnTo>
                        <a:pt x="224" y="128"/>
                      </a:lnTo>
                      <a:lnTo>
                        <a:pt x="217" y="158"/>
                      </a:lnTo>
                      <a:lnTo>
                        <a:pt x="191" y="227"/>
                      </a:lnTo>
                      <a:lnTo>
                        <a:pt x="171" y="309"/>
                      </a:lnTo>
                      <a:lnTo>
                        <a:pt x="162" y="364"/>
                      </a:lnTo>
                      <a:lnTo>
                        <a:pt x="71" y="366"/>
                      </a:lnTo>
                      <a:lnTo>
                        <a:pt x="56" y="376"/>
                      </a:lnTo>
                      <a:lnTo>
                        <a:pt x="14" y="376"/>
                      </a:lnTo>
                      <a:lnTo>
                        <a:pt x="2" y="398"/>
                      </a:lnTo>
                      <a:lnTo>
                        <a:pt x="0" y="423"/>
                      </a:lnTo>
                      <a:lnTo>
                        <a:pt x="5" y="445"/>
                      </a:lnTo>
                      <a:lnTo>
                        <a:pt x="43" y="454"/>
                      </a:lnTo>
                      <a:lnTo>
                        <a:pt x="61" y="485"/>
                      </a:lnTo>
                      <a:lnTo>
                        <a:pt x="98" y="496"/>
                      </a:lnTo>
                      <a:lnTo>
                        <a:pt x="125" y="496"/>
                      </a:lnTo>
                      <a:lnTo>
                        <a:pt x="156" y="502"/>
                      </a:lnTo>
                      <a:lnTo>
                        <a:pt x="158" y="517"/>
                      </a:lnTo>
                      <a:lnTo>
                        <a:pt x="156" y="549"/>
                      </a:lnTo>
                      <a:lnTo>
                        <a:pt x="160" y="570"/>
                      </a:lnTo>
                      <a:lnTo>
                        <a:pt x="176" y="572"/>
                      </a:lnTo>
                      <a:lnTo>
                        <a:pt x="196" y="576"/>
                      </a:lnTo>
                      <a:lnTo>
                        <a:pt x="217" y="597"/>
                      </a:lnTo>
                      <a:lnTo>
                        <a:pt x="241" y="597"/>
                      </a:lnTo>
                      <a:lnTo>
                        <a:pt x="262" y="594"/>
                      </a:lnTo>
                      <a:lnTo>
                        <a:pt x="295" y="583"/>
                      </a:lnTo>
                      <a:lnTo>
                        <a:pt x="332" y="587"/>
                      </a:lnTo>
                      <a:lnTo>
                        <a:pt x="369" y="599"/>
                      </a:lnTo>
                      <a:lnTo>
                        <a:pt x="403" y="590"/>
                      </a:lnTo>
                      <a:lnTo>
                        <a:pt x="427" y="559"/>
                      </a:lnTo>
                      <a:lnTo>
                        <a:pt x="425" y="525"/>
                      </a:lnTo>
                      <a:lnTo>
                        <a:pt x="434" y="483"/>
                      </a:lnTo>
                      <a:lnTo>
                        <a:pt x="439" y="429"/>
                      </a:lnTo>
                      <a:lnTo>
                        <a:pt x="450" y="378"/>
                      </a:lnTo>
                      <a:lnTo>
                        <a:pt x="465" y="303"/>
                      </a:lnTo>
                      <a:lnTo>
                        <a:pt x="463" y="227"/>
                      </a:lnTo>
                      <a:lnTo>
                        <a:pt x="463" y="160"/>
                      </a:lnTo>
                      <a:lnTo>
                        <a:pt x="460" y="113"/>
                      </a:lnTo>
                      <a:lnTo>
                        <a:pt x="450" y="93"/>
                      </a:lnTo>
                      <a:lnTo>
                        <a:pt x="430" y="76"/>
                      </a:lnTo>
                      <a:lnTo>
                        <a:pt x="406" y="48"/>
                      </a:lnTo>
                      <a:lnTo>
                        <a:pt x="379" y="32"/>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50" name="Freeform 94"/>
                <p:cNvSpPr>
                  <a:spLocks/>
                </p:cNvSpPr>
                <p:nvPr/>
              </p:nvSpPr>
              <p:spPr bwMode="auto">
                <a:xfrm>
                  <a:off x="4589" y="2122"/>
                  <a:ext cx="286" cy="551"/>
                </a:xfrm>
                <a:custGeom>
                  <a:avLst/>
                  <a:gdLst>
                    <a:gd name="T0" fmla="*/ 37 w 286"/>
                    <a:gd name="T1" fmla="*/ 454 h 551"/>
                    <a:gd name="T2" fmla="*/ 104 w 286"/>
                    <a:gd name="T3" fmla="*/ 448 h 551"/>
                    <a:gd name="T4" fmla="*/ 161 w 286"/>
                    <a:gd name="T5" fmla="*/ 428 h 551"/>
                    <a:gd name="T6" fmla="*/ 185 w 286"/>
                    <a:gd name="T7" fmla="*/ 378 h 551"/>
                    <a:gd name="T8" fmla="*/ 177 w 286"/>
                    <a:gd name="T9" fmla="*/ 346 h 551"/>
                    <a:gd name="T10" fmla="*/ 222 w 286"/>
                    <a:gd name="T11" fmla="*/ 275 h 551"/>
                    <a:gd name="T12" fmla="*/ 180 w 286"/>
                    <a:gd name="T13" fmla="*/ 307 h 551"/>
                    <a:gd name="T14" fmla="*/ 202 w 286"/>
                    <a:gd name="T15" fmla="*/ 243 h 551"/>
                    <a:gd name="T16" fmla="*/ 237 w 286"/>
                    <a:gd name="T17" fmla="*/ 164 h 551"/>
                    <a:gd name="T18" fmla="*/ 185 w 286"/>
                    <a:gd name="T19" fmla="*/ 232 h 551"/>
                    <a:gd name="T20" fmla="*/ 177 w 286"/>
                    <a:gd name="T21" fmla="*/ 124 h 551"/>
                    <a:gd name="T22" fmla="*/ 151 w 286"/>
                    <a:gd name="T23" fmla="*/ 87 h 551"/>
                    <a:gd name="T24" fmla="*/ 113 w 286"/>
                    <a:gd name="T25" fmla="*/ 70 h 551"/>
                    <a:gd name="T26" fmla="*/ 186 w 286"/>
                    <a:gd name="T27" fmla="*/ 41 h 551"/>
                    <a:gd name="T28" fmla="*/ 220 w 286"/>
                    <a:gd name="T29" fmla="*/ 74 h 551"/>
                    <a:gd name="T30" fmla="*/ 198 w 286"/>
                    <a:gd name="T31" fmla="*/ 41 h 551"/>
                    <a:gd name="T32" fmla="*/ 158 w 286"/>
                    <a:gd name="T33" fmla="*/ 27 h 551"/>
                    <a:gd name="T34" fmla="*/ 186 w 286"/>
                    <a:gd name="T35" fmla="*/ 15 h 551"/>
                    <a:gd name="T36" fmla="*/ 211 w 286"/>
                    <a:gd name="T37" fmla="*/ 0 h 551"/>
                    <a:gd name="T38" fmla="*/ 244 w 286"/>
                    <a:gd name="T39" fmla="*/ 31 h 551"/>
                    <a:gd name="T40" fmla="*/ 274 w 286"/>
                    <a:gd name="T41" fmla="*/ 60 h 551"/>
                    <a:gd name="T42" fmla="*/ 285 w 286"/>
                    <a:gd name="T43" fmla="*/ 109 h 551"/>
                    <a:gd name="T44" fmla="*/ 283 w 286"/>
                    <a:gd name="T45" fmla="*/ 206 h 551"/>
                    <a:gd name="T46" fmla="*/ 272 w 286"/>
                    <a:gd name="T47" fmla="*/ 320 h 551"/>
                    <a:gd name="T48" fmla="*/ 257 w 286"/>
                    <a:gd name="T49" fmla="*/ 433 h 551"/>
                    <a:gd name="T50" fmla="*/ 250 w 286"/>
                    <a:gd name="T51" fmla="*/ 503 h 551"/>
                    <a:gd name="T52" fmla="*/ 233 w 286"/>
                    <a:gd name="T53" fmla="*/ 535 h 551"/>
                    <a:gd name="T54" fmla="*/ 196 w 286"/>
                    <a:gd name="T55" fmla="*/ 550 h 551"/>
                    <a:gd name="T56" fmla="*/ 172 w 286"/>
                    <a:gd name="T57" fmla="*/ 542 h 551"/>
                    <a:gd name="T58" fmla="*/ 152 w 286"/>
                    <a:gd name="T59" fmla="*/ 514 h 551"/>
                    <a:gd name="T60" fmla="*/ 145 w 286"/>
                    <a:gd name="T61" fmla="*/ 505 h 551"/>
                    <a:gd name="T62" fmla="*/ 115 w 286"/>
                    <a:gd name="T63" fmla="*/ 534 h 551"/>
                    <a:gd name="T64" fmla="*/ 78 w 286"/>
                    <a:gd name="T65" fmla="*/ 544 h 551"/>
                    <a:gd name="T66" fmla="*/ 48 w 286"/>
                    <a:gd name="T67" fmla="*/ 538 h 551"/>
                    <a:gd name="T68" fmla="*/ 67 w 286"/>
                    <a:gd name="T69" fmla="*/ 516 h 551"/>
                    <a:gd name="T70" fmla="*/ 98 w 286"/>
                    <a:gd name="T71" fmla="*/ 476 h 551"/>
                    <a:gd name="T72" fmla="*/ 50 w 286"/>
                    <a:gd name="T73" fmla="*/ 509 h 551"/>
                    <a:gd name="T74" fmla="*/ 9 w 286"/>
                    <a:gd name="T75" fmla="*/ 523 h 551"/>
                    <a:gd name="T76" fmla="*/ 0 w 286"/>
                    <a:gd name="T77" fmla="*/ 503 h 55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86" h="551">
                      <a:moveTo>
                        <a:pt x="0" y="461"/>
                      </a:moveTo>
                      <a:lnTo>
                        <a:pt x="37" y="454"/>
                      </a:lnTo>
                      <a:lnTo>
                        <a:pt x="69" y="452"/>
                      </a:lnTo>
                      <a:lnTo>
                        <a:pt x="104" y="448"/>
                      </a:lnTo>
                      <a:lnTo>
                        <a:pt x="143" y="443"/>
                      </a:lnTo>
                      <a:lnTo>
                        <a:pt x="161" y="428"/>
                      </a:lnTo>
                      <a:lnTo>
                        <a:pt x="209" y="358"/>
                      </a:lnTo>
                      <a:lnTo>
                        <a:pt x="185" y="378"/>
                      </a:lnTo>
                      <a:lnTo>
                        <a:pt x="168" y="395"/>
                      </a:lnTo>
                      <a:lnTo>
                        <a:pt x="177" y="346"/>
                      </a:lnTo>
                      <a:lnTo>
                        <a:pt x="195" y="326"/>
                      </a:lnTo>
                      <a:lnTo>
                        <a:pt x="222" y="275"/>
                      </a:lnTo>
                      <a:lnTo>
                        <a:pt x="196" y="300"/>
                      </a:lnTo>
                      <a:lnTo>
                        <a:pt x="180" y="307"/>
                      </a:lnTo>
                      <a:lnTo>
                        <a:pt x="185" y="271"/>
                      </a:lnTo>
                      <a:lnTo>
                        <a:pt x="202" y="243"/>
                      </a:lnTo>
                      <a:lnTo>
                        <a:pt x="220" y="224"/>
                      </a:lnTo>
                      <a:lnTo>
                        <a:pt x="237" y="164"/>
                      </a:lnTo>
                      <a:lnTo>
                        <a:pt x="203" y="213"/>
                      </a:lnTo>
                      <a:lnTo>
                        <a:pt x="185" y="232"/>
                      </a:lnTo>
                      <a:lnTo>
                        <a:pt x="182" y="155"/>
                      </a:lnTo>
                      <a:lnTo>
                        <a:pt x="177" y="124"/>
                      </a:lnTo>
                      <a:lnTo>
                        <a:pt x="166" y="109"/>
                      </a:lnTo>
                      <a:lnTo>
                        <a:pt x="151" y="87"/>
                      </a:lnTo>
                      <a:lnTo>
                        <a:pt x="125" y="76"/>
                      </a:lnTo>
                      <a:lnTo>
                        <a:pt x="113" y="70"/>
                      </a:lnTo>
                      <a:lnTo>
                        <a:pt x="149" y="31"/>
                      </a:lnTo>
                      <a:lnTo>
                        <a:pt x="186" y="41"/>
                      </a:lnTo>
                      <a:lnTo>
                        <a:pt x="211" y="58"/>
                      </a:lnTo>
                      <a:lnTo>
                        <a:pt x="220" y="74"/>
                      </a:lnTo>
                      <a:lnTo>
                        <a:pt x="213" y="49"/>
                      </a:lnTo>
                      <a:lnTo>
                        <a:pt x="198" y="41"/>
                      </a:lnTo>
                      <a:lnTo>
                        <a:pt x="175" y="31"/>
                      </a:lnTo>
                      <a:lnTo>
                        <a:pt x="158" y="27"/>
                      </a:lnTo>
                      <a:lnTo>
                        <a:pt x="168" y="20"/>
                      </a:lnTo>
                      <a:lnTo>
                        <a:pt x="186" y="15"/>
                      </a:lnTo>
                      <a:lnTo>
                        <a:pt x="202" y="8"/>
                      </a:lnTo>
                      <a:lnTo>
                        <a:pt x="211" y="0"/>
                      </a:lnTo>
                      <a:lnTo>
                        <a:pt x="232" y="17"/>
                      </a:lnTo>
                      <a:lnTo>
                        <a:pt x="244" y="31"/>
                      </a:lnTo>
                      <a:lnTo>
                        <a:pt x="257" y="49"/>
                      </a:lnTo>
                      <a:lnTo>
                        <a:pt x="274" y="60"/>
                      </a:lnTo>
                      <a:lnTo>
                        <a:pt x="278" y="79"/>
                      </a:lnTo>
                      <a:lnTo>
                        <a:pt x="285" y="109"/>
                      </a:lnTo>
                      <a:lnTo>
                        <a:pt x="285" y="157"/>
                      </a:lnTo>
                      <a:lnTo>
                        <a:pt x="283" y="206"/>
                      </a:lnTo>
                      <a:lnTo>
                        <a:pt x="282" y="263"/>
                      </a:lnTo>
                      <a:lnTo>
                        <a:pt x="272" y="320"/>
                      </a:lnTo>
                      <a:lnTo>
                        <a:pt x="262" y="380"/>
                      </a:lnTo>
                      <a:lnTo>
                        <a:pt x="257" y="433"/>
                      </a:lnTo>
                      <a:lnTo>
                        <a:pt x="248" y="469"/>
                      </a:lnTo>
                      <a:lnTo>
                        <a:pt x="250" y="503"/>
                      </a:lnTo>
                      <a:lnTo>
                        <a:pt x="246" y="521"/>
                      </a:lnTo>
                      <a:lnTo>
                        <a:pt x="233" y="535"/>
                      </a:lnTo>
                      <a:lnTo>
                        <a:pt x="218" y="548"/>
                      </a:lnTo>
                      <a:lnTo>
                        <a:pt x="196" y="550"/>
                      </a:lnTo>
                      <a:lnTo>
                        <a:pt x="186" y="544"/>
                      </a:lnTo>
                      <a:lnTo>
                        <a:pt x="172" y="542"/>
                      </a:lnTo>
                      <a:lnTo>
                        <a:pt x="137" y="534"/>
                      </a:lnTo>
                      <a:lnTo>
                        <a:pt x="152" y="514"/>
                      </a:lnTo>
                      <a:lnTo>
                        <a:pt x="168" y="484"/>
                      </a:lnTo>
                      <a:lnTo>
                        <a:pt x="145" y="505"/>
                      </a:lnTo>
                      <a:lnTo>
                        <a:pt x="126" y="523"/>
                      </a:lnTo>
                      <a:lnTo>
                        <a:pt x="115" y="534"/>
                      </a:lnTo>
                      <a:lnTo>
                        <a:pt x="97" y="544"/>
                      </a:lnTo>
                      <a:lnTo>
                        <a:pt x="78" y="544"/>
                      </a:lnTo>
                      <a:lnTo>
                        <a:pt x="58" y="544"/>
                      </a:lnTo>
                      <a:lnTo>
                        <a:pt x="48" y="538"/>
                      </a:lnTo>
                      <a:lnTo>
                        <a:pt x="42" y="531"/>
                      </a:lnTo>
                      <a:lnTo>
                        <a:pt x="67" y="516"/>
                      </a:lnTo>
                      <a:lnTo>
                        <a:pt x="91" y="488"/>
                      </a:lnTo>
                      <a:lnTo>
                        <a:pt x="98" y="476"/>
                      </a:lnTo>
                      <a:lnTo>
                        <a:pt x="79" y="482"/>
                      </a:lnTo>
                      <a:lnTo>
                        <a:pt x="50" y="509"/>
                      </a:lnTo>
                      <a:lnTo>
                        <a:pt x="37" y="521"/>
                      </a:lnTo>
                      <a:lnTo>
                        <a:pt x="9" y="523"/>
                      </a:lnTo>
                      <a:lnTo>
                        <a:pt x="0" y="517"/>
                      </a:lnTo>
                      <a:lnTo>
                        <a:pt x="0" y="503"/>
                      </a:lnTo>
                      <a:lnTo>
                        <a:pt x="0" y="461"/>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51" name="Freeform 95"/>
                <p:cNvSpPr>
                  <a:spLocks/>
                </p:cNvSpPr>
                <p:nvPr/>
              </p:nvSpPr>
              <p:spPr bwMode="auto">
                <a:xfrm>
                  <a:off x="4775" y="2399"/>
                  <a:ext cx="78" cy="251"/>
                </a:xfrm>
                <a:custGeom>
                  <a:avLst/>
                  <a:gdLst>
                    <a:gd name="T0" fmla="*/ 0 w 78"/>
                    <a:gd name="T1" fmla="*/ 250 h 251"/>
                    <a:gd name="T2" fmla="*/ 14 w 78"/>
                    <a:gd name="T3" fmla="*/ 242 h 251"/>
                    <a:gd name="T4" fmla="*/ 28 w 78"/>
                    <a:gd name="T5" fmla="*/ 222 h 251"/>
                    <a:gd name="T6" fmla="*/ 41 w 78"/>
                    <a:gd name="T7" fmla="*/ 185 h 251"/>
                    <a:gd name="T8" fmla="*/ 48 w 78"/>
                    <a:gd name="T9" fmla="*/ 154 h 251"/>
                    <a:gd name="T10" fmla="*/ 58 w 78"/>
                    <a:gd name="T11" fmla="*/ 120 h 251"/>
                    <a:gd name="T12" fmla="*/ 63 w 78"/>
                    <a:gd name="T13" fmla="*/ 87 h 251"/>
                    <a:gd name="T14" fmla="*/ 71 w 78"/>
                    <a:gd name="T15" fmla="*/ 37 h 251"/>
                    <a:gd name="T16" fmla="*/ 77 w 78"/>
                    <a:gd name="T17" fmla="*/ 0 h 251"/>
                    <a:gd name="T18" fmla="*/ 61 w 78"/>
                    <a:gd name="T19" fmla="*/ 74 h 251"/>
                    <a:gd name="T20" fmla="*/ 48 w 78"/>
                    <a:gd name="T21" fmla="*/ 130 h 251"/>
                    <a:gd name="T22" fmla="*/ 33 w 78"/>
                    <a:gd name="T23" fmla="*/ 169 h 251"/>
                    <a:gd name="T24" fmla="*/ 10 w 78"/>
                    <a:gd name="T25" fmla="*/ 209 h 251"/>
                    <a:gd name="T26" fmla="*/ 0 w 78"/>
                    <a:gd name="T27" fmla="*/ 250 h 2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8" h="251">
                      <a:moveTo>
                        <a:pt x="0" y="250"/>
                      </a:moveTo>
                      <a:lnTo>
                        <a:pt x="14" y="242"/>
                      </a:lnTo>
                      <a:lnTo>
                        <a:pt x="28" y="222"/>
                      </a:lnTo>
                      <a:lnTo>
                        <a:pt x="41" y="185"/>
                      </a:lnTo>
                      <a:lnTo>
                        <a:pt x="48" y="154"/>
                      </a:lnTo>
                      <a:lnTo>
                        <a:pt x="58" y="120"/>
                      </a:lnTo>
                      <a:lnTo>
                        <a:pt x="63" y="87"/>
                      </a:lnTo>
                      <a:lnTo>
                        <a:pt x="71" y="37"/>
                      </a:lnTo>
                      <a:lnTo>
                        <a:pt x="77" y="0"/>
                      </a:lnTo>
                      <a:lnTo>
                        <a:pt x="61" y="74"/>
                      </a:lnTo>
                      <a:lnTo>
                        <a:pt x="48" y="130"/>
                      </a:lnTo>
                      <a:lnTo>
                        <a:pt x="33" y="169"/>
                      </a:lnTo>
                      <a:lnTo>
                        <a:pt x="10" y="209"/>
                      </a:lnTo>
                      <a:lnTo>
                        <a:pt x="0" y="250"/>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52" name="Freeform 96"/>
                <p:cNvSpPr>
                  <a:spLocks/>
                </p:cNvSpPr>
                <p:nvPr/>
              </p:nvSpPr>
              <p:spPr bwMode="auto">
                <a:xfrm>
                  <a:off x="4433" y="2191"/>
                  <a:ext cx="332" cy="381"/>
                </a:xfrm>
                <a:custGeom>
                  <a:avLst/>
                  <a:gdLst>
                    <a:gd name="T0" fmla="*/ 231 w 332"/>
                    <a:gd name="T1" fmla="*/ 15 h 381"/>
                    <a:gd name="T2" fmla="*/ 203 w 332"/>
                    <a:gd name="T3" fmla="*/ 71 h 381"/>
                    <a:gd name="T4" fmla="*/ 209 w 332"/>
                    <a:gd name="T5" fmla="*/ 125 h 381"/>
                    <a:gd name="T6" fmla="*/ 205 w 332"/>
                    <a:gd name="T7" fmla="*/ 187 h 381"/>
                    <a:gd name="T8" fmla="*/ 205 w 332"/>
                    <a:gd name="T9" fmla="*/ 204 h 381"/>
                    <a:gd name="T10" fmla="*/ 209 w 332"/>
                    <a:gd name="T11" fmla="*/ 224 h 381"/>
                    <a:gd name="T12" fmla="*/ 194 w 332"/>
                    <a:gd name="T13" fmla="*/ 239 h 381"/>
                    <a:gd name="T14" fmla="*/ 182 w 332"/>
                    <a:gd name="T15" fmla="*/ 256 h 381"/>
                    <a:gd name="T16" fmla="*/ 161 w 332"/>
                    <a:gd name="T17" fmla="*/ 256 h 381"/>
                    <a:gd name="T18" fmla="*/ 86 w 332"/>
                    <a:gd name="T19" fmla="*/ 260 h 381"/>
                    <a:gd name="T20" fmla="*/ 48 w 332"/>
                    <a:gd name="T21" fmla="*/ 272 h 381"/>
                    <a:gd name="T22" fmla="*/ 0 w 332"/>
                    <a:gd name="T23" fmla="*/ 286 h 381"/>
                    <a:gd name="T24" fmla="*/ 2 w 332"/>
                    <a:gd name="T25" fmla="*/ 329 h 381"/>
                    <a:gd name="T26" fmla="*/ 30 w 332"/>
                    <a:gd name="T27" fmla="*/ 320 h 381"/>
                    <a:gd name="T28" fmla="*/ 37 w 332"/>
                    <a:gd name="T29" fmla="*/ 300 h 381"/>
                    <a:gd name="T30" fmla="*/ 41 w 332"/>
                    <a:gd name="T31" fmla="*/ 337 h 381"/>
                    <a:gd name="T32" fmla="*/ 61 w 332"/>
                    <a:gd name="T33" fmla="*/ 366 h 381"/>
                    <a:gd name="T34" fmla="*/ 113 w 332"/>
                    <a:gd name="T35" fmla="*/ 378 h 381"/>
                    <a:gd name="T36" fmla="*/ 107 w 332"/>
                    <a:gd name="T37" fmla="*/ 357 h 381"/>
                    <a:gd name="T38" fmla="*/ 79 w 332"/>
                    <a:gd name="T39" fmla="*/ 320 h 381"/>
                    <a:gd name="T40" fmla="*/ 102 w 332"/>
                    <a:gd name="T41" fmla="*/ 304 h 381"/>
                    <a:gd name="T42" fmla="*/ 113 w 332"/>
                    <a:gd name="T43" fmla="*/ 339 h 381"/>
                    <a:gd name="T44" fmla="*/ 151 w 332"/>
                    <a:gd name="T45" fmla="*/ 376 h 381"/>
                    <a:gd name="T46" fmla="*/ 201 w 332"/>
                    <a:gd name="T47" fmla="*/ 376 h 381"/>
                    <a:gd name="T48" fmla="*/ 146 w 332"/>
                    <a:gd name="T49" fmla="*/ 333 h 381"/>
                    <a:gd name="T50" fmla="*/ 123 w 332"/>
                    <a:gd name="T51" fmla="*/ 304 h 381"/>
                    <a:gd name="T52" fmla="*/ 136 w 332"/>
                    <a:gd name="T53" fmla="*/ 290 h 381"/>
                    <a:gd name="T54" fmla="*/ 155 w 332"/>
                    <a:gd name="T55" fmla="*/ 318 h 381"/>
                    <a:gd name="T56" fmla="*/ 190 w 332"/>
                    <a:gd name="T57" fmla="*/ 350 h 381"/>
                    <a:gd name="T58" fmla="*/ 221 w 332"/>
                    <a:gd name="T59" fmla="*/ 367 h 381"/>
                    <a:gd name="T60" fmla="*/ 260 w 332"/>
                    <a:gd name="T61" fmla="*/ 372 h 381"/>
                    <a:gd name="T62" fmla="*/ 235 w 332"/>
                    <a:gd name="T63" fmla="*/ 350 h 381"/>
                    <a:gd name="T64" fmla="*/ 205 w 332"/>
                    <a:gd name="T65" fmla="*/ 320 h 381"/>
                    <a:gd name="T66" fmla="*/ 214 w 332"/>
                    <a:gd name="T67" fmla="*/ 304 h 381"/>
                    <a:gd name="T68" fmla="*/ 228 w 332"/>
                    <a:gd name="T69" fmla="*/ 331 h 381"/>
                    <a:gd name="T70" fmla="*/ 259 w 332"/>
                    <a:gd name="T71" fmla="*/ 356 h 381"/>
                    <a:gd name="T72" fmla="*/ 296 w 332"/>
                    <a:gd name="T73" fmla="*/ 359 h 381"/>
                    <a:gd name="T74" fmla="*/ 315 w 332"/>
                    <a:gd name="T75" fmla="*/ 324 h 381"/>
                    <a:gd name="T76" fmla="*/ 248 w 332"/>
                    <a:gd name="T77" fmla="*/ 312 h 381"/>
                    <a:gd name="T78" fmla="*/ 207 w 332"/>
                    <a:gd name="T79" fmla="*/ 284 h 381"/>
                    <a:gd name="T80" fmla="*/ 200 w 332"/>
                    <a:gd name="T81" fmla="*/ 260 h 381"/>
                    <a:gd name="T82" fmla="*/ 216 w 332"/>
                    <a:gd name="T83" fmla="*/ 272 h 381"/>
                    <a:gd name="T84" fmla="*/ 262 w 332"/>
                    <a:gd name="T85" fmla="*/ 306 h 381"/>
                    <a:gd name="T86" fmla="*/ 315 w 332"/>
                    <a:gd name="T87" fmla="*/ 324 h 381"/>
                    <a:gd name="T88" fmla="*/ 326 w 332"/>
                    <a:gd name="T89" fmla="*/ 251 h 381"/>
                    <a:gd name="T90" fmla="*/ 296 w 332"/>
                    <a:gd name="T91" fmla="*/ 243 h 381"/>
                    <a:gd name="T92" fmla="*/ 231 w 332"/>
                    <a:gd name="T93" fmla="*/ 249 h 381"/>
                    <a:gd name="T94" fmla="*/ 221 w 332"/>
                    <a:gd name="T95" fmla="*/ 235 h 381"/>
                    <a:gd name="T96" fmla="*/ 255 w 332"/>
                    <a:gd name="T97" fmla="*/ 241 h 381"/>
                    <a:gd name="T98" fmla="*/ 326 w 332"/>
                    <a:gd name="T99" fmla="*/ 224 h 381"/>
                    <a:gd name="T100" fmla="*/ 330 w 332"/>
                    <a:gd name="T101" fmla="*/ 159 h 381"/>
                    <a:gd name="T102" fmla="*/ 328 w 332"/>
                    <a:gd name="T103" fmla="*/ 86 h 381"/>
                    <a:gd name="T104" fmla="*/ 292 w 332"/>
                    <a:gd name="T105" fmla="*/ 50 h 381"/>
                    <a:gd name="T106" fmla="*/ 328 w 332"/>
                    <a:gd name="T107" fmla="*/ 66 h 381"/>
                    <a:gd name="T108" fmla="*/ 309 w 332"/>
                    <a:gd name="T109" fmla="*/ 23 h 381"/>
                    <a:gd name="T110" fmla="*/ 270 w 332"/>
                    <a:gd name="T111" fmla="*/ 0 h 38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32" h="381">
                      <a:moveTo>
                        <a:pt x="270" y="0"/>
                      </a:moveTo>
                      <a:lnTo>
                        <a:pt x="231" y="15"/>
                      </a:lnTo>
                      <a:lnTo>
                        <a:pt x="214" y="33"/>
                      </a:lnTo>
                      <a:lnTo>
                        <a:pt x="203" y="71"/>
                      </a:lnTo>
                      <a:lnTo>
                        <a:pt x="203" y="105"/>
                      </a:lnTo>
                      <a:lnTo>
                        <a:pt x="209" y="125"/>
                      </a:lnTo>
                      <a:lnTo>
                        <a:pt x="205" y="160"/>
                      </a:lnTo>
                      <a:lnTo>
                        <a:pt x="205" y="187"/>
                      </a:lnTo>
                      <a:lnTo>
                        <a:pt x="211" y="194"/>
                      </a:lnTo>
                      <a:lnTo>
                        <a:pt x="205" y="204"/>
                      </a:lnTo>
                      <a:lnTo>
                        <a:pt x="201" y="214"/>
                      </a:lnTo>
                      <a:lnTo>
                        <a:pt x="209" y="224"/>
                      </a:lnTo>
                      <a:lnTo>
                        <a:pt x="209" y="235"/>
                      </a:lnTo>
                      <a:lnTo>
                        <a:pt x="194" y="239"/>
                      </a:lnTo>
                      <a:lnTo>
                        <a:pt x="196" y="249"/>
                      </a:lnTo>
                      <a:lnTo>
                        <a:pt x="182" y="256"/>
                      </a:lnTo>
                      <a:lnTo>
                        <a:pt x="169" y="251"/>
                      </a:lnTo>
                      <a:lnTo>
                        <a:pt x="161" y="256"/>
                      </a:lnTo>
                      <a:lnTo>
                        <a:pt x="121" y="261"/>
                      </a:lnTo>
                      <a:lnTo>
                        <a:pt x="86" y="260"/>
                      </a:lnTo>
                      <a:lnTo>
                        <a:pt x="62" y="261"/>
                      </a:lnTo>
                      <a:lnTo>
                        <a:pt x="48" y="272"/>
                      </a:lnTo>
                      <a:lnTo>
                        <a:pt x="13" y="272"/>
                      </a:lnTo>
                      <a:lnTo>
                        <a:pt x="0" y="286"/>
                      </a:lnTo>
                      <a:lnTo>
                        <a:pt x="0" y="302"/>
                      </a:lnTo>
                      <a:lnTo>
                        <a:pt x="2" y="329"/>
                      </a:lnTo>
                      <a:lnTo>
                        <a:pt x="30" y="337"/>
                      </a:lnTo>
                      <a:lnTo>
                        <a:pt x="30" y="320"/>
                      </a:lnTo>
                      <a:lnTo>
                        <a:pt x="32" y="306"/>
                      </a:lnTo>
                      <a:lnTo>
                        <a:pt x="37" y="300"/>
                      </a:lnTo>
                      <a:lnTo>
                        <a:pt x="40" y="316"/>
                      </a:lnTo>
                      <a:lnTo>
                        <a:pt x="41" y="337"/>
                      </a:lnTo>
                      <a:lnTo>
                        <a:pt x="48" y="350"/>
                      </a:lnTo>
                      <a:lnTo>
                        <a:pt x="61" y="366"/>
                      </a:lnTo>
                      <a:lnTo>
                        <a:pt x="91" y="374"/>
                      </a:lnTo>
                      <a:lnTo>
                        <a:pt x="113" y="378"/>
                      </a:lnTo>
                      <a:lnTo>
                        <a:pt x="141" y="380"/>
                      </a:lnTo>
                      <a:lnTo>
                        <a:pt x="107" y="357"/>
                      </a:lnTo>
                      <a:lnTo>
                        <a:pt x="84" y="337"/>
                      </a:lnTo>
                      <a:lnTo>
                        <a:pt x="79" y="320"/>
                      </a:lnTo>
                      <a:lnTo>
                        <a:pt x="82" y="306"/>
                      </a:lnTo>
                      <a:lnTo>
                        <a:pt x="102" y="304"/>
                      </a:lnTo>
                      <a:lnTo>
                        <a:pt x="108" y="320"/>
                      </a:lnTo>
                      <a:lnTo>
                        <a:pt x="113" y="339"/>
                      </a:lnTo>
                      <a:lnTo>
                        <a:pt x="132" y="359"/>
                      </a:lnTo>
                      <a:lnTo>
                        <a:pt x="151" y="376"/>
                      </a:lnTo>
                      <a:lnTo>
                        <a:pt x="172" y="378"/>
                      </a:lnTo>
                      <a:lnTo>
                        <a:pt x="201" y="376"/>
                      </a:lnTo>
                      <a:lnTo>
                        <a:pt x="169" y="347"/>
                      </a:lnTo>
                      <a:lnTo>
                        <a:pt x="146" y="333"/>
                      </a:lnTo>
                      <a:lnTo>
                        <a:pt x="128" y="316"/>
                      </a:lnTo>
                      <a:lnTo>
                        <a:pt x="123" y="304"/>
                      </a:lnTo>
                      <a:lnTo>
                        <a:pt x="125" y="292"/>
                      </a:lnTo>
                      <a:lnTo>
                        <a:pt x="136" y="290"/>
                      </a:lnTo>
                      <a:lnTo>
                        <a:pt x="147" y="302"/>
                      </a:lnTo>
                      <a:lnTo>
                        <a:pt x="155" y="318"/>
                      </a:lnTo>
                      <a:lnTo>
                        <a:pt x="172" y="339"/>
                      </a:lnTo>
                      <a:lnTo>
                        <a:pt x="190" y="350"/>
                      </a:lnTo>
                      <a:lnTo>
                        <a:pt x="205" y="359"/>
                      </a:lnTo>
                      <a:lnTo>
                        <a:pt x="221" y="367"/>
                      </a:lnTo>
                      <a:lnTo>
                        <a:pt x="239" y="372"/>
                      </a:lnTo>
                      <a:lnTo>
                        <a:pt x="260" y="372"/>
                      </a:lnTo>
                      <a:lnTo>
                        <a:pt x="281" y="367"/>
                      </a:lnTo>
                      <a:lnTo>
                        <a:pt x="235" y="350"/>
                      </a:lnTo>
                      <a:lnTo>
                        <a:pt x="218" y="339"/>
                      </a:lnTo>
                      <a:lnTo>
                        <a:pt x="205" y="320"/>
                      </a:lnTo>
                      <a:lnTo>
                        <a:pt x="203" y="304"/>
                      </a:lnTo>
                      <a:lnTo>
                        <a:pt x="214" y="304"/>
                      </a:lnTo>
                      <a:lnTo>
                        <a:pt x="220" y="318"/>
                      </a:lnTo>
                      <a:lnTo>
                        <a:pt x="228" y="331"/>
                      </a:lnTo>
                      <a:lnTo>
                        <a:pt x="242" y="344"/>
                      </a:lnTo>
                      <a:lnTo>
                        <a:pt x="259" y="356"/>
                      </a:lnTo>
                      <a:lnTo>
                        <a:pt x="279" y="366"/>
                      </a:lnTo>
                      <a:lnTo>
                        <a:pt x="296" y="359"/>
                      </a:lnTo>
                      <a:lnTo>
                        <a:pt x="303" y="350"/>
                      </a:lnTo>
                      <a:lnTo>
                        <a:pt x="315" y="324"/>
                      </a:lnTo>
                      <a:lnTo>
                        <a:pt x="292" y="318"/>
                      </a:lnTo>
                      <a:lnTo>
                        <a:pt x="248" y="312"/>
                      </a:lnTo>
                      <a:lnTo>
                        <a:pt x="221" y="298"/>
                      </a:lnTo>
                      <a:lnTo>
                        <a:pt x="207" y="284"/>
                      </a:lnTo>
                      <a:lnTo>
                        <a:pt x="201" y="267"/>
                      </a:lnTo>
                      <a:lnTo>
                        <a:pt x="200" y="260"/>
                      </a:lnTo>
                      <a:lnTo>
                        <a:pt x="207" y="260"/>
                      </a:lnTo>
                      <a:lnTo>
                        <a:pt x="216" y="272"/>
                      </a:lnTo>
                      <a:lnTo>
                        <a:pt x="230" y="294"/>
                      </a:lnTo>
                      <a:lnTo>
                        <a:pt x="262" y="306"/>
                      </a:lnTo>
                      <a:lnTo>
                        <a:pt x="292" y="317"/>
                      </a:lnTo>
                      <a:lnTo>
                        <a:pt x="315" y="324"/>
                      </a:lnTo>
                      <a:lnTo>
                        <a:pt x="324" y="282"/>
                      </a:lnTo>
                      <a:lnTo>
                        <a:pt x="326" y="251"/>
                      </a:lnTo>
                      <a:lnTo>
                        <a:pt x="326" y="224"/>
                      </a:lnTo>
                      <a:lnTo>
                        <a:pt x="296" y="243"/>
                      </a:lnTo>
                      <a:lnTo>
                        <a:pt x="260" y="251"/>
                      </a:lnTo>
                      <a:lnTo>
                        <a:pt x="231" y="249"/>
                      </a:lnTo>
                      <a:lnTo>
                        <a:pt x="225" y="245"/>
                      </a:lnTo>
                      <a:lnTo>
                        <a:pt x="221" y="235"/>
                      </a:lnTo>
                      <a:lnTo>
                        <a:pt x="237" y="235"/>
                      </a:lnTo>
                      <a:lnTo>
                        <a:pt x="255" y="241"/>
                      </a:lnTo>
                      <a:lnTo>
                        <a:pt x="297" y="243"/>
                      </a:lnTo>
                      <a:lnTo>
                        <a:pt x="326" y="224"/>
                      </a:lnTo>
                      <a:lnTo>
                        <a:pt x="328" y="185"/>
                      </a:lnTo>
                      <a:lnTo>
                        <a:pt x="330" y="159"/>
                      </a:lnTo>
                      <a:lnTo>
                        <a:pt x="331" y="131"/>
                      </a:lnTo>
                      <a:lnTo>
                        <a:pt x="328" y="86"/>
                      </a:lnTo>
                      <a:lnTo>
                        <a:pt x="319" y="71"/>
                      </a:lnTo>
                      <a:lnTo>
                        <a:pt x="292" y="50"/>
                      </a:lnTo>
                      <a:lnTo>
                        <a:pt x="301" y="52"/>
                      </a:lnTo>
                      <a:lnTo>
                        <a:pt x="328" y="66"/>
                      </a:lnTo>
                      <a:lnTo>
                        <a:pt x="317" y="37"/>
                      </a:lnTo>
                      <a:lnTo>
                        <a:pt x="309" y="23"/>
                      </a:lnTo>
                      <a:lnTo>
                        <a:pt x="301" y="13"/>
                      </a:lnTo>
                      <a:lnTo>
                        <a:pt x="270" y="0"/>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53" name="Freeform 97"/>
                <p:cNvSpPr>
                  <a:spLocks/>
                </p:cNvSpPr>
                <p:nvPr/>
              </p:nvSpPr>
              <p:spPr bwMode="auto">
                <a:xfrm>
                  <a:off x="4664" y="2336"/>
                  <a:ext cx="79" cy="81"/>
                </a:xfrm>
                <a:custGeom>
                  <a:avLst/>
                  <a:gdLst>
                    <a:gd name="T0" fmla="*/ 0 w 79"/>
                    <a:gd name="T1" fmla="*/ 0 h 81"/>
                    <a:gd name="T2" fmla="*/ 0 w 79"/>
                    <a:gd name="T3" fmla="*/ 6 h 81"/>
                    <a:gd name="T4" fmla="*/ 10 w 79"/>
                    <a:gd name="T5" fmla="*/ 22 h 81"/>
                    <a:gd name="T6" fmla="*/ 20 w 79"/>
                    <a:gd name="T7" fmla="*/ 30 h 81"/>
                    <a:gd name="T8" fmla="*/ 40 w 79"/>
                    <a:gd name="T9" fmla="*/ 48 h 81"/>
                    <a:gd name="T10" fmla="*/ 49 w 79"/>
                    <a:gd name="T11" fmla="*/ 55 h 81"/>
                    <a:gd name="T12" fmla="*/ 68 w 79"/>
                    <a:gd name="T13" fmla="*/ 73 h 81"/>
                    <a:gd name="T14" fmla="*/ 47 w 79"/>
                    <a:gd name="T15" fmla="*/ 65 h 81"/>
                    <a:gd name="T16" fmla="*/ 25 w 79"/>
                    <a:gd name="T17" fmla="*/ 57 h 81"/>
                    <a:gd name="T18" fmla="*/ 5 w 79"/>
                    <a:gd name="T19" fmla="*/ 55 h 81"/>
                    <a:gd name="T20" fmla="*/ 6 w 79"/>
                    <a:gd name="T21" fmla="*/ 63 h 81"/>
                    <a:gd name="T22" fmla="*/ 40 w 79"/>
                    <a:gd name="T23" fmla="*/ 70 h 81"/>
                    <a:gd name="T24" fmla="*/ 58 w 79"/>
                    <a:gd name="T25" fmla="*/ 78 h 81"/>
                    <a:gd name="T26" fmla="*/ 68 w 79"/>
                    <a:gd name="T27" fmla="*/ 80 h 81"/>
                    <a:gd name="T28" fmla="*/ 77 w 79"/>
                    <a:gd name="T29" fmla="*/ 76 h 81"/>
                    <a:gd name="T30" fmla="*/ 78 w 79"/>
                    <a:gd name="T31" fmla="*/ 67 h 81"/>
                    <a:gd name="T32" fmla="*/ 71 w 79"/>
                    <a:gd name="T33" fmla="*/ 60 h 81"/>
                    <a:gd name="T34" fmla="*/ 61 w 79"/>
                    <a:gd name="T35" fmla="*/ 49 h 81"/>
                    <a:gd name="T36" fmla="*/ 50 w 79"/>
                    <a:gd name="T37" fmla="*/ 34 h 81"/>
                    <a:gd name="T38" fmla="*/ 38 w 79"/>
                    <a:gd name="T39" fmla="*/ 16 h 81"/>
                    <a:gd name="T40" fmla="*/ 24 w 79"/>
                    <a:gd name="T41" fmla="*/ 5 h 81"/>
                    <a:gd name="T42" fmla="*/ 9 w 79"/>
                    <a:gd name="T43" fmla="*/ 1 h 81"/>
                    <a:gd name="T44" fmla="*/ 0 w 79"/>
                    <a:gd name="T45" fmla="*/ 0 h 8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9" h="81">
                      <a:moveTo>
                        <a:pt x="0" y="0"/>
                      </a:moveTo>
                      <a:lnTo>
                        <a:pt x="0" y="6"/>
                      </a:lnTo>
                      <a:lnTo>
                        <a:pt x="10" y="22"/>
                      </a:lnTo>
                      <a:lnTo>
                        <a:pt x="20" y="30"/>
                      </a:lnTo>
                      <a:lnTo>
                        <a:pt x="40" y="48"/>
                      </a:lnTo>
                      <a:lnTo>
                        <a:pt x="49" y="55"/>
                      </a:lnTo>
                      <a:lnTo>
                        <a:pt x="68" y="73"/>
                      </a:lnTo>
                      <a:lnTo>
                        <a:pt x="47" y="65"/>
                      </a:lnTo>
                      <a:lnTo>
                        <a:pt x="25" y="57"/>
                      </a:lnTo>
                      <a:lnTo>
                        <a:pt x="5" y="55"/>
                      </a:lnTo>
                      <a:lnTo>
                        <a:pt x="6" y="63"/>
                      </a:lnTo>
                      <a:lnTo>
                        <a:pt x="40" y="70"/>
                      </a:lnTo>
                      <a:lnTo>
                        <a:pt x="58" y="78"/>
                      </a:lnTo>
                      <a:lnTo>
                        <a:pt x="68" y="80"/>
                      </a:lnTo>
                      <a:lnTo>
                        <a:pt x="77" y="76"/>
                      </a:lnTo>
                      <a:lnTo>
                        <a:pt x="78" y="67"/>
                      </a:lnTo>
                      <a:lnTo>
                        <a:pt x="71" y="60"/>
                      </a:lnTo>
                      <a:lnTo>
                        <a:pt x="61" y="49"/>
                      </a:lnTo>
                      <a:lnTo>
                        <a:pt x="50" y="34"/>
                      </a:lnTo>
                      <a:lnTo>
                        <a:pt x="38" y="16"/>
                      </a:lnTo>
                      <a:lnTo>
                        <a:pt x="24" y="5"/>
                      </a:lnTo>
                      <a:lnTo>
                        <a:pt x="9" y="1"/>
                      </a:lnTo>
                      <a:lnTo>
                        <a:pt x="0" y="0"/>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54" name="Freeform 98"/>
                <p:cNvSpPr>
                  <a:spLocks/>
                </p:cNvSpPr>
                <p:nvPr/>
              </p:nvSpPr>
              <p:spPr bwMode="auto">
                <a:xfrm>
                  <a:off x="4669" y="2263"/>
                  <a:ext cx="71" cy="108"/>
                </a:xfrm>
                <a:custGeom>
                  <a:avLst/>
                  <a:gdLst>
                    <a:gd name="T0" fmla="*/ 13 w 71"/>
                    <a:gd name="T1" fmla="*/ 0 h 108"/>
                    <a:gd name="T2" fmla="*/ 4 w 71"/>
                    <a:gd name="T3" fmla="*/ 2 h 108"/>
                    <a:gd name="T4" fmla="*/ 0 w 71"/>
                    <a:gd name="T5" fmla="*/ 11 h 108"/>
                    <a:gd name="T6" fmla="*/ 1 w 71"/>
                    <a:gd name="T7" fmla="*/ 20 h 108"/>
                    <a:gd name="T8" fmla="*/ 6 w 71"/>
                    <a:gd name="T9" fmla="*/ 31 h 108"/>
                    <a:gd name="T10" fmla="*/ 14 w 71"/>
                    <a:gd name="T11" fmla="*/ 34 h 108"/>
                    <a:gd name="T12" fmla="*/ 30 w 71"/>
                    <a:gd name="T13" fmla="*/ 46 h 108"/>
                    <a:gd name="T14" fmla="*/ 45 w 71"/>
                    <a:gd name="T15" fmla="*/ 60 h 108"/>
                    <a:gd name="T16" fmla="*/ 55 w 71"/>
                    <a:gd name="T17" fmla="*/ 80 h 108"/>
                    <a:gd name="T18" fmla="*/ 66 w 71"/>
                    <a:gd name="T19" fmla="*/ 100 h 108"/>
                    <a:gd name="T20" fmla="*/ 70 w 71"/>
                    <a:gd name="T21" fmla="*/ 107 h 108"/>
                    <a:gd name="T22" fmla="*/ 66 w 71"/>
                    <a:gd name="T23" fmla="*/ 83 h 108"/>
                    <a:gd name="T24" fmla="*/ 64 w 71"/>
                    <a:gd name="T25" fmla="*/ 61 h 108"/>
                    <a:gd name="T26" fmla="*/ 58 w 71"/>
                    <a:gd name="T27" fmla="*/ 43 h 108"/>
                    <a:gd name="T28" fmla="*/ 48 w 71"/>
                    <a:gd name="T29" fmla="*/ 26 h 108"/>
                    <a:gd name="T30" fmla="*/ 23 w 71"/>
                    <a:gd name="T31" fmla="*/ 3 h 108"/>
                    <a:gd name="T32" fmla="*/ 13 w 71"/>
                    <a:gd name="T33" fmla="*/ 0 h 10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1" h="108">
                      <a:moveTo>
                        <a:pt x="13" y="0"/>
                      </a:moveTo>
                      <a:lnTo>
                        <a:pt x="4" y="2"/>
                      </a:lnTo>
                      <a:lnTo>
                        <a:pt x="0" y="11"/>
                      </a:lnTo>
                      <a:lnTo>
                        <a:pt x="1" y="20"/>
                      </a:lnTo>
                      <a:lnTo>
                        <a:pt x="6" y="31"/>
                      </a:lnTo>
                      <a:lnTo>
                        <a:pt x="14" y="34"/>
                      </a:lnTo>
                      <a:lnTo>
                        <a:pt x="30" y="46"/>
                      </a:lnTo>
                      <a:lnTo>
                        <a:pt x="45" y="60"/>
                      </a:lnTo>
                      <a:lnTo>
                        <a:pt x="55" y="80"/>
                      </a:lnTo>
                      <a:lnTo>
                        <a:pt x="66" y="100"/>
                      </a:lnTo>
                      <a:lnTo>
                        <a:pt x="70" y="107"/>
                      </a:lnTo>
                      <a:lnTo>
                        <a:pt x="66" y="83"/>
                      </a:lnTo>
                      <a:lnTo>
                        <a:pt x="64" y="61"/>
                      </a:lnTo>
                      <a:lnTo>
                        <a:pt x="58" y="43"/>
                      </a:lnTo>
                      <a:lnTo>
                        <a:pt x="48" y="26"/>
                      </a:lnTo>
                      <a:lnTo>
                        <a:pt x="23" y="3"/>
                      </a:lnTo>
                      <a:lnTo>
                        <a:pt x="13" y="0"/>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55" name="Freeform 99"/>
                <p:cNvSpPr>
                  <a:spLocks/>
                </p:cNvSpPr>
                <p:nvPr/>
              </p:nvSpPr>
              <p:spPr bwMode="auto">
                <a:xfrm>
                  <a:off x="4655" y="2149"/>
                  <a:ext cx="76" cy="60"/>
                </a:xfrm>
                <a:custGeom>
                  <a:avLst/>
                  <a:gdLst>
                    <a:gd name="T0" fmla="*/ 0 w 76"/>
                    <a:gd name="T1" fmla="*/ 59 h 60"/>
                    <a:gd name="T2" fmla="*/ 13 w 76"/>
                    <a:gd name="T3" fmla="*/ 46 h 60"/>
                    <a:gd name="T4" fmla="*/ 33 w 76"/>
                    <a:gd name="T5" fmla="*/ 37 h 60"/>
                    <a:gd name="T6" fmla="*/ 48 w 76"/>
                    <a:gd name="T7" fmla="*/ 33 h 60"/>
                    <a:gd name="T8" fmla="*/ 75 w 76"/>
                    <a:gd name="T9" fmla="*/ 0 h 60"/>
                    <a:gd name="T10" fmla="*/ 55 w 76"/>
                    <a:gd name="T11" fmla="*/ 13 h 60"/>
                    <a:gd name="T12" fmla="*/ 37 w 76"/>
                    <a:gd name="T13" fmla="*/ 22 h 60"/>
                    <a:gd name="T14" fmla="*/ 23 w 76"/>
                    <a:gd name="T15" fmla="*/ 29 h 60"/>
                    <a:gd name="T16" fmla="*/ 17 w 76"/>
                    <a:gd name="T17" fmla="*/ 37 h 60"/>
                    <a:gd name="T18" fmla="*/ 0 w 76"/>
                    <a:gd name="T19" fmla="*/ 5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6" h="60">
                      <a:moveTo>
                        <a:pt x="0" y="59"/>
                      </a:moveTo>
                      <a:lnTo>
                        <a:pt x="13" y="46"/>
                      </a:lnTo>
                      <a:lnTo>
                        <a:pt x="33" y="37"/>
                      </a:lnTo>
                      <a:lnTo>
                        <a:pt x="48" y="33"/>
                      </a:lnTo>
                      <a:lnTo>
                        <a:pt x="75" y="0"/>
                      </a:lnTo>
                      <a:lnTo>
                        <a:pt x="55" y="13"/>
                      </a:lnTo>
                      <a:lnTo>
                        <a:pt x="37" y="22"/>
                      </a:lnTo>
                      <a:lnTo>
                        <a:pt x="23" y="29"/>
                      </a:lnTo>
                      <a:lnTo>
                        <a:pt x="17" y="37"/>
                      </a:lnTo>
                      <a:lnTo>
                        <a:pt x="0" y="59"/>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56" name="Freeform 100"/>
                <p:cNvSpPr>
                  <a:spLocks/>
                </p:cNvSpPr>
                <p:nvPr/>
              </p:nvSpPr>
              <p:spPr bwMode="auto">
                <a:xfrm>
                  <a:off x="4592" y="2271"/>
                  <a:ext cx="40" cy="165"/>
                </a:xfrm>
                <a:custGeom>
                  <a:avLst/>
                  <a:gdLst>
                    <a:gd name="T0" fmla="*/ 0 w 40"/>
                    <a:gd name="T1" fmla="*/ 164 h 165"/>
                    <a:gd name="T2" fmla="*/ 19 w 40"/>
                    <a:gd name="T3" fmla="*/ 164 h 165"/>
                    <a:gd name="T4" fmla="*/ 26 w 40"/>
                    <a:gd name="T5" fmla="*/ 162 h 165"/>
                    <a:gd name="T6" fmla="*/ 26 w 40"/>
                    <a:gd name="T7" fmla="*/ 155 h 165"/>
                    <a:gd name="T8" fmla="*/ 30 w 40"/>
                    <a:gd name="T9" fmla="*/ 150 h 165"/>
                    <a:gd name="T10" fmla="*/ 36 w 40"/>
                    <a:gd name="T11" fmla="*/ 144 h 165"/>
                    <a:gd name="T12" fmla="*/ 33 w 40"/>
                    <a:gd name="T13" fmla="*/ 138 h 165"/>
                    <a:gd name="T14" fmla="*/ 33 w 40"/>
                    <a:gd name="T15" fmla="*/ 130 h 165"/>
                    <a:gd name="T16" fmla="*/ 37 w 40"/>
                    <a:gd name="T17" fmla="*/ 120 h 165"/>
                    <a:gd name="T18" fmla="*/ 37 w 40"/>
                    <a:gd name="T19" fmla="*/ 110 h 165"/>
                    <a:gd name="T20" fmla="*/ 35 w 40"/>
                    <a:gd name="T21" fmla="*/ 97 h 165"/>
                    <a:gd name="T22" fmla="*/ 35 w 40"/>
                    <a:gd name="T23" fmla="*/ 72 h 165"/>
                    <a:gd name="T24" fmla="*/ 39 w 40"/>
                    <a:gd name="T25" fmla="*/ 48 h 165"/>
                    <a:gd name="T26" fmla="*/ 37 w 40"/>
                    <a:gd name="T27" fmla="*/ 30 h 165"/>
                    <a:gd name="T28" fmla="*/ 37 w 40"/>
                    <a:gd name="T29" fmla="*/ 0 h 165"/>
                    <a:gd name="T30" fmla="*/ 26 w 40"/>
                    <a:gd name="T31" fmla="*/ 46 h 165"/>
                    <a:gd name="T32" fmla="*/ 15 w 40"/>
                    <a:gd name="T33" fmla="*/ 88 h 165"/>
                    <a:gd name="T34" fmla="*/ 7 w 40"/>
                    <a:gd name="T35" fmla="*/ 133 h 165"/>
                    <a:gd name="T36" fmla="*/ 0 w 40"/>
                    <a:gd name="T37" fmla="*/ 164 h 1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165">
                      <a:moveTo>
                        <a:pt x="0" y="164"/>
                      </a:moveTo>
                      <a:lnTo>
                        <a:pt x="19" y="164"/>
                      </a:lnTo>
                      <a:lnTo>
                        <a:pt x="26" y="162"/>
                      </a:lnTo>
                      <a:lnTo>
                        <a:pt x="26" y="155"/>
                      </a:lnTo>
                      <a:lnTo>
                        <a:pt x="30" y="150"/>
                      </a:lnTo>
                      <a:lnTo>
                        <a:pt x="36" y="144"/>
                      </a:lnTo>
                      <a:lnTo>
                        <a:pt x="33" y="138"/>
                      </a:lnTo>
                      <a:lnTo>
                        <a:pt x="33" y="130"/>
                      </a:lnTo>
                      <a:lnTo>
                        <a:pt x="37" y="120"/>
                      </a:lnTo>
                      <a:lnTo>
                        <a:pt x="37" y="110"/>
                      </a:lnTo>
                      <a:lnTo>
                        <a:pt x="35" y="97"/>
                      </a:lnTo>
                      <a:lnTo>
                        <a:pt x="35" y="72"/>
                      </a:lnTo>
                      <a:lnTo>
                        <a:pt x="39" y="48"/>
                      </a:lnTo>
                      <a:lnTo>
                        <a:pt x="37" y="30"/>
                      </a:lnTo>
                      <a:lnTo>
                        <a:pt x="37" y="0"/>
                      </a:lnTo>
                      <a:lnTo>
                        <a:pt x="26" y="46"/>
                      </a:lnTo>
                      <a:lnTo>
                        <a:pt x="15" y="88"/>
                      </a:lnTo>
                      <a:lnTo>
                        <a:pt x="7" y="133"/>
                      </a:lnTo>
                      <a:lnTo>
                        <a:pt x="0" y="164"/>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57" name="Freeform 101"/>
                <p:cNvSpPr>
                  <a:spLocks/>
                </p:cNvSpPr>
                <p:nvPr/>
              </p:nvSpPr>
              <p:spPr bwMode="auto">
                <a:xfrm>
                  <a:off x="4661" y="2456"/>
                  <a:ext cx="77" cy="26"/>
                </a:xfrm>
                <a:custGeom>
                  <a:avLst/>
                  <a:gdLst>
                    <a:gd name="T0" fmla="*/ 61 w 77"/>
                    <a:gd name="T1" fmla="*/ 12 h 26"/>
                    <a:gd name="T2" fmla="*/ 44 w 77"/>
                    <a:gd name="T3" fmla="*/ 5 h 26"/>
                    <a:gd name="T4" fmla="*/ 29 w 77"/>
                    <a:gd name="T5" fmla="*/ 2 h 26"/>
                    <a:gd name="T6" fmla="*/ 9 w 77"/>
                    <a:gd name="T7" fmla="*/ 0 h 26"/>
                    <a:gd name="T8" fmla="*/ 0 w 77"/>
                    <a:gd name="T9" fmla="*/ 2 h 26"/>
                    <a:gd name="T10" fmla="*/ 5 w 77"/>
                    <a:gd name="T11" fmla="*/ 10 h 26"/>
                    <a:gd name="T12" fmla="*/ 12 w 77"/>
                    <a:gd name="T13" fmla="*/ 16 h 26"/>
                    <a:gd name="T14" fmla="*/ 30 w 77"/>
                    <a:gd name="T15" fmla="*/ 20 h 26"/>
                    <a:gd name="T16" fmla="*/ 58 w 77"/>
                    <a:gd name="T17" fmla="*/ 25 h 26"/>
                    <a:gd name="T18" fmla="*/ 76 w 77"/>
                    <a:gd name="T19" fmla="*/ 23 h 26"/>
                    <a:gd name="T20" fmla="*/ 61 w 77"/>
                    <a:gd name="T21" fmla="*/ 12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7" h="26">
                      <a:moveTo>
                        <a:pt x="61" y="12"/>
                      </a:moveTo>
                      <a:lnTo>
                        <a:pt x="44" y="5"/>
                      </a:lnTo>
                      <a:lnTo>
                        <a:pt x="29" y="2"/>
                      </a:lnTo>
                      <a:lnTo>
                        <a:pt x="9" y="0"/>
                      </a:lnTo>
                      <a:lnTo>
                        <a:pt x="0" y="2"/>
                      </a:lnTo>
                      <a:lnTo>
                        <a:pt x="5" y="10"/>
                      </a:lnTo>
                      <a:lnTo>
                        <a:pt x="12" y="16"/>
                      </a:lnTo>
                      <a:lnTo>
                        <a:pt x="30" y="20"/>
                      </a:lnTo>
                      <a:lnTo>
                        <a:pt x="58" y="25"/>
                      </a:lnTo>
                      <a:lnTo>
                        <a:pt x="76" y="23"/>
                      </a:lnTo>
                      <a:lnTo>
                        <a:pt x="61" y="12"/>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58" name="Freeform 102"/>
                <p:cNvSpPr>
                  <a:spLocks/>
                </p:cNvSpPr>
                <p:nvPr/>
              </p:nvSpPr>
              <p:spPr bwMode="auto">
                <a:xfrm>
                  <a:off x="4592" y="2474"/>
                  <a:ext cx="44" cy="64"/>
                </a:xfrm>
                <a:custGeom>
                  <a:avLst/>
                  <a:gdLst>
                    <a:gd name="T0" fmla="*/ 19 w 44"/>
                    <a:gd name="T1" fmla="*/ 17 h 64"/>
                    <a:gd name="T2" fmla="*/ 14 w 44"/>
                    <a:gd name="T3" fmla="*/ 4 h 64"/>
                    <a:gd name="T4" fmla="*/ 7 w 44"/>
                    <a:gd name="T5" fmla="*/ 0 h 64"/>
                    <a:gd name="T6" fmla="*/ 1 w 44"/>
                    <a:gd name="T7" fmla="*/ 3 h 64"/>
                    <a:gd name="T8" fmla="*/ 0 w 44"/>
                    <a:gd name="T9" fmla="*/ 10 h 64"/>
                    <a:gd name="T10" fmla="*/ 3 w 44"/>
                    <a:gd name="T11" fmla="*/ 22 h 64"/>
                    <a:gd name="T12" fmla="*/ 10 w 44"/>
                    <a:gd name="T13" fmla="*/ 34 h 64"/>
                    <a:gd name="T14" fmla="*/ 18 w 44"/>
                    <a:gd name="T15" fmla="*/ 43 h 64"/>
                    <a:gd name="T16" fmla="*/ 28 w 44"/>
                    <a:gd name="T17" fmla="*/ 54 h 64"/>
                    <a:gd name="T18" fmla="*/ 43 w 44"/>
                    <a:gd name="T19" fmla="*/ 63 h 64"/>
                    <a:gd name="T20" fmla="*/ 30 w 44"/>
                    <a:gd name="T21" fmla="*/ 44 h 64"/>
                    <a:gd name="T22" fmla="*/ 24 w 44"/>
                    <a:gd name="T23" fmla="*/ 32 h 64"/>
                    <a:gd name="T24" fmla="*/ 19 w 44"/>
                    <a:gd name="T25" fmla="*/ 17 h 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4" h="64">
                      <a:moveTo>
                        <a:pt x="19" y="17"/>
                      </a:moveTo>
                      <a:lnTo>
                        <a:pt x="14" y="4"/>
                      </a:lnTo>
                      <a:lnTo>
                        <a:pt x="7" y="0"/>
                      </a:lnTo>
                      <a:lnTo>
                        <a:pt x="1" y="3"/>
                      </a:lnTo>
                      <a:lnTo>
                        <a:pt x="0" y="10"/>
                      </a:lnTo>
                      <a:lnTo>
                        <a:pt x="3" y="22"/>
                      </a:lnTo>
                      <a:lnTo>
                        <a:pt x="10" y="34"/>
                      </a:lnTo>
                      <a:lnTo>
                        <a:pt x="18" y="43"/>
                      </a:lnTo>
                      <a:lnTo>
                        <a:pt x="28" y="54"/>
                      </a:lnTo>
                      <a:lnTo>
                        <a:pt x="43" y="63"/>
                      </a:lnTo>
                      <a:lnTo>
                        <a:pt x="30" y="44"/>
                      </a:lnTo>
                      <a:lnTo>
                        <a:pt x="24" y="32"/>
                      </a:lnTo>
                      <a:lnTo>
                        <a:pt x="19" y="17"/>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59" name="Freeform 103"/>
                <p:cNvSpPr>
                  <a:spLocks/>
                </p:cNvSpPr>
                <p:nvPr/>
              </p:nvSpPr>
              <p:spPr bwMode="auto">
                <a:xfrm>
                  <a:off x="4675" y="2093"/>
                  <a:ext cx="114" cy="80"/>
                </a:xfrm>
                <a:custGeom>
                  <a:avLst/>
                  <a:gdLst>
                    <a:gd name="T0" fmla="*/ 0 w 114"/>
                    <a:gd name="T1" fmla="*/ 79 h 80"/>
                    <a:gd name="T2" fmla="*/ 4 w 114"/>
                    <a:gd name="T3" fmla="*/ 46 h 80"/>
                    <a:gd name="T4" fmla="*/ 27 w 114"/>
                    <a:gd name="T5" fmla="*/ 35 h 80"/>
                    <a:gd name="T6" fmla="*/ 60 w 114"/>
                    <a:gd name="T7" fmla="*/ 21 h 80"/>
                    <a:gd name="T8" fmla="*/ 82 w 114"/>
                    <a:gd name="T9" fmla="*/ 11 h 80"/>
                    <a:gd name="T10" fmla="*/ 105 w 114"/>
                    <a:gd name="T11" fmla="*/ 0 h 80"/>
                    <a:gd name="T12" fmla="*/ 113 w 114"/>
                    <a:gd name="T13" fmla="*/ 23 h 80"/>
                    <a:gd name="T14" fmla="*/ 92 w 114"/>
                    <a:gd name="T15" fmla="*/ 36 h 80"/>
                    <a:gd name="T16" fmla="*/ 68 w 114"/>
                    <a:gd name="T17" fmla="*/ 45 h 80"/>
                    <a:gd name="T18" fmla="*/ 49 w 114"/>
                    <a:gd name="T19" fmla="*/ 52 h 80"/>
                    <a:gd name="T20" fmla="*/ 27 w 114"/>
                    <a:gd name="T21" fmla="*/ 65 h 80"/>
                    <a:gd name="T22" fmla="*/ 0 w 114"/>
                    <a:gd name="T23" fmla="*/ 79 h 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4" h="80">
                      <a:moveTo>
                        <a:pt x="0" y="79"/>
                      </a:moveTo>
                      <a:lnTo>
                        <a:pt x="4" y="46"/>
                      </a:lnTo>
                      <a:lnTo>
                        <a:pt x="27" y="35"/>
                      </a:lnTo>
                      <a:lnTo>
                        <a:pt x="60" y="21"/>
                      </a:lnTo>
                      <a:lnTo>
                        <a:pt x="82" y="11"/>
                      </a:lnTo>
                      <a:lnTo>
                        <a:pt x="105" y="0"/>
                      </a:lnTo>
                      <a:lnTo>
                        <a:pt x="113" y="23"/>
                      </a:lnTo>
                      <a:lnTo>
                        <a:pt x="92" y="36"/>
                      </a:lnTo>
                      <a:lnTo>
                        <a:pt x="68" y="45"/>
                      </a:lnTo>
                      <a:lnTo>
                        <a:pt x="49" y="52"/>
                      </a:lnTo>
                      <a:lnTo>
                        <a:pt x="27" y="65"/>
                      </a:lnTo>
                      <a:lnTo>
                        <a:pt x="0" y="79"/>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grpSp>
          <p:nvGrpSpPr>
            <p:cNvPr id="21528" name="Group 108"/>
            <p:cNvGrpSpPr>
              <a:grpSpLocks/>
            </p:cNvGrpSpPr>
            <p:nvPr/>
          </p:nvGrpSpPr>
          <p:grpSpPr bwMode="auto">
            <a:xfrm>
              <a:off x="4684" y="2499"/>
              <a:ext cx="251" cy="390"/>
              <a:chOff x="4684" y="2499"/>
              <a:chExt cx="251" cy="390"/>
            </a:xfrm>
          </p:grpSpPr>
          <p:sp>
            <p:nvSpPr>
              <p:cNvPr id="21529" name="Freeform 106"/>
              <p:cNvSpPr>
                <a:spLocks/>
              </p:cNvSpPr>
              <p:nvPr/>
            </p:nvSpPr>
            <p:spPr bwMode="auto">
              <a:xfrm>
                <a:off x="4684" y="2499"/>
                <a:ext cx="251" cy="390"/>
              </a:xfrm>
              <a:custGeom>
                <a:avLst/>
                <a:gdLst>
                  <a:gd name="T0" fmla="*/ 111 w 251"/>
                  <a:gd name="T1" fmla="*/ 57 h 390"/>
                  <a:gd name="T2" fmla="*/ 157 w 251"/>
                  <a:gd name="T3" fmla="*/ 53 h 390"/>
                  <a:gd name="T4" fmla="*/ 184 w 251"/>
                  <a:gd name="T5" fmla="*/ 44 h 390"/>
                  <a:gd name="T6" fmla="*/ 193 w 251"/>
                  <a:gd name="T7" fmla="*/ 30 h 390"/>
                  <a:gd name="T8" fmla="*/ 193 w 251"/>
                  <a:gd name="T9" fmla="*/ 17 h 390"/>
                  <a:gd name="T10" fmla="*/ 201 w 251"/>
                  <a:gd name="T11" fmla="*/ 7 h 390"/>
                  <a:gd name="T12" fmla="*/ 226 w 251"/>
                  <a:gd name="T13" fmla="*/ 0 h 390"/>
                  <a:gd name="T14" fmla="*/ 250 w 251"/>
                  <a:gd name="T15" fmla="*/ 2 h 390"/>
                  <a:gd name="T16" fmla="*/ 221 w 251"/>
                  <a:gd name="T17" fmla="*/ 303 h 390"/>
                  <a:gd name="T18" fmla="*/ 201 w 251"/>
                  <a:gd name="T19" fmla="*/ 330 h 390"/>
                  <a:gd name="T20" fmla="*/ 175 w 251"/>
                  <a:gd name="T21" fmla="*/ 358 h 390"/>
                  <a:gd name="T22" fmla="*/ 139 w 251"/>
                  <a:gd name="T23" fmla="*/ 379 h 390"/>
                  <a:gd name="T24" fmla="*/ 96 w 251"/>
                  <a:gd name="T25" fmla="*/ 385 h 390"/>
                  <a:gd name="T26" fmla="*/ 40 w 251"/>
                  <a:gd name="T27" fmla="*/ 389 h 390"/>
                  <a:gd name="T28" fmla="*/ 7 w 251"/>
                  <a:gd name="T29" fmla="*/ 383 h 390"/>
                  <a:gd name="T30" fmla="*/ 0 w 251"/>
                  <a:gd name="T31" fmla="*/ 361 h 390"/>
                  <a:gd name="T32" fmla="*/ 3 w 251"/>
                  <a:gd name="T33" fmla="*/ 334 h 390"/>
                  <a:gd name="T34" fmla="*/ 27 w 251"/>
                  <a:gd name="T35" fmla="*/ 250 h 390"/>
                  <a:gd name="T36" fmla="*/ 47 w 251"/>
                  <a:gd name="T37" fmla="*/ 167 h 390"/>
                  <a:gd name="T38" fmla="*/ 56 w 251"/>
                  <a:gd name="T39" fmla="*/ 103 h 390"/>
                  <a:gd name="T40" fmla="*/ 56 w 251"/>
                  <a:gd name="T41" fmla="*/ 86 h 390"/>
                  <a:gd name="T42" fmla="*/ 69 w 251"/>
                  <a:gd name="T43" fmla="*/ 63 h 390"/>
                  <a:gd name="T44" fmla="*/ 84 w 251"/>
                  <a:gd name="T45" fmla="*/ 57 h 390"/>
                  <a:gd name="T46" fmla="*/ 111 w 251"/>
                  <a:gd name="T47" fmla="*/ 57 h 39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51" h="390">
                    <a:moveTo>
                      <a:pt x="111" y="57"/>
                    </a:moveTo>
                    <a:lnTo>
                      <a:pt x="157" y="53"/>
                    </a:lnTo>
                    <a:lnTo>
                      <a:pt x="184" y="44"/>
                    </a:lnTo>
                    <a:lnTo>
                      <a:pt x="193" y="30"/>
                    </a:lnTo>
                    <a:lnTo>
                      <a:pt x="193" y="17"/>
                    </a:lnTo>
                    <a:lnTo>
                      <a:pt x="201" y="7"/>
                    </a:lnTo>
                    <a:lnTo>
                      <a:pt x="226" y="0"/>
                    </a:lnTo>
                    <a:lnTo>
                      <a:pt x="250" y="2"/>
                    </a:lnTo>
                    <a:lnTo>
                      <a:pt x="221" y="303"/>
                    </a:lnTo>
                    <a:lnTo>
                      <a:pt x="201" y="330"/>
                    </a:lnTo>
                    <a:lnTo>
                      <a:pt x="175" y="358"/>
                    </a:lnTo>
                    <a:lnTo>
                      <a:pt x="139" y="379"/>
                    </a:lnTo>
                    <a:lnTo>
                      <a:pt x="96" y="385"/>
                    </a:lnTo>
                    <a:lnTo>
                      <a:pt x="40" y="389"/>
                    </a:lnTo>
                    <a:lnTo>
                      <a:pt x="7" y="383"/>
                    </a:lnTo>
                    <a:lnTo>
                      <a:pt x="0" y="361"/>
                    </a:lnTo>
                    <a:lnTo>
                      <a:pt x="3" y="334"/>
                    </a:lnTo>
                    <a:lnTo>
                      <a:pt x="27" y="250"/>
                    </a:lnTo>
                    <a:lnTo>
                      <a:pt x="47" y="167"/>
                    </a:lnTo>
                    <a:lnTo>
                      <a:pt x="56" y="103"/>
                    </a:lnTo>
                    <a:lnTo>
                      <a:pt x="56" y="86"/>
                    </a:lnTo>
                    <a:lnTo>
                      <a:pt x="69" y="63"/>
                    </a:lnTo>
                    <a:lnTo>
                      <a:pt x="84" y="57"/>
                    </a:lnTo>
                    <a:lnTo>
                      <a:pt x="111" y="57"/>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1530" name="Freeform 107"/>
              <p:cNvSpPr>
                <a:spLocks/>
              </p:cNvSpPr>
              <p:nvPr/>
            </p:nvSpPr>
            <p:spPr bwMode="auto">
              <a:xfrm>
                <a:off x="4713" y="2518"/>
                <a:ext cx="208" cy="350"/>
              </a:xfrm>
              <a:custGeom>
                <a:avLst/>
                <a:gdLst>
                  <a:gd name="T0" fmla="*/ 71 w 208"/>
                  <a:gd name="T1" fmla="*/ 70 h 350"/>
                  <a:gd name="T2" fmla="*/ 111 w 208"/>
                  <a:gd name="T3" fmla="*/ 67 h 350"/>
                  <a:gd name="T4" fmla="*/ 151 w 208"/>
                  <a:gd name="T5" fmla="*/ 60 h 350"/>
                  <a:gd name="T6" fmla="*/ 175 w 208"/>
                  <a:gd name="T7" fmla="*/ 45 h 350"/>
                  <a:gd name="T8" fmla="*/ 189 w 208"/>
                  <a:gd name="T9" fmla="*/ 33 h 350"/>
                  <a:gd name="T10" fmla="*/ 207 w 208"/>
                  <a:gd name="T11" fmla="*/ 0 h 350"/>
                  <a:gd name="T12" fmla="*/ 180 w 208"/>
                  <a:gd name="T13" fmla="*/ 269 h 350"/>
                  <a:gd name="T14" fmla="*/ 163 w 208"/>
                  <a:gd name="T15" fmla="*/ 293 h 350"/>
                  <a:gd name="T16" fmla="*/ 143 w 208"/>
                  <a:gd name="T17" fmla="*/ 316 h 350"/>
                  <a:gd name="T18" fmla="*/ 119 w 208"/>
                  <a:gd name="T19" fmla="*/ 332 h 350"/>
                  <a:gd name="T20" fmla="*/ 98 w 208"/>
                  <a:gd name="T21" fmla="*/ 340 h 350"/>
                  <a:gd name="T22" fmla="*/ 71 w 208"/>
                  <a:gd name="T23" fmla="*/ 344 h 350"/>
                  <a:gd name="T24" fmla="*/ 47 w 208"/>
                  <a:gd name="T25" fmla="*/ 349 h 350"/>
                  <a:gd name="T26" fmla="*/ 19 w 208"/>
                  <a:gd name="T27" fmla="*/ 349 h 350"/>
                  <a:gd name="T28" fmla="*/ 7 w 208"/>
                  <a:gd name="T29" fmla="*/ 344 h 350"/>
                  <a:gd name="T30" fmla="*/ 0 w 208"/>
                  <a:gd name="T31" fmla="*/ 332 h 350"/>
                  <a:gd name="T32" fmla="*/ 3 w 208"/>
                  <a:gd name="T33" fmla="*/ 312 h 350"/>
                  <a:gd name="T34" fmla="*/ 21 w 208"/>
                  <a:gd name="T35" fmla="*/ 264 h 350"/>
                  <a:gd name="T36" fmla="*/ 51 w 208"/>
                  <a:gd name="T37" fmla="*/ 105 h 350"/>
                  <a:gd name="T38" fmla="*/ 56 w 208"/>
                  <a:gd name="T39" fmla="*/ 82 h 350"/>
                  <a:gd name="T40" fmla="*/ 71 w 208"/>
                  <a:gd name="T41" fmla="*/ 70 h 3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08" h="350">
                    <a:moveTo>
                      <a:pt x="71" y="70"/>
                    </a:moveTo>
                    <a:lnTo>
                      <a:pt x="111" y="67"/>
                    </a:lnTo>
                    <a:lnTo>
                      <a:pt x="151" y="60"/>
                    </a:lnTo>
                    <a:lnTo>
                      <a:pt x="175" y="45"/>
                    </a:lnTo>
                    <a:lnTo>
                      <a:pt x="189" y="33"/>
                    </a:lnTo>
                    <a:lnTo>
                      <a:pt x="207" y="0"/>
                    </a:lnTo>
                    <a:lnTo>
                      <a:pt x="180" y="269"/>
                    </a:lnTo>
                    <a:lnTo>
                      <a:pt x="163" y="293"/>
                    </a:lnTo>
                    <a:lnTo>
                      <a:pt x="143" y="316"/>
                    </a:lnTo>
                    <a:lnTo>
                      <a:pt x="119" y="332"/>
                    </a:lnTo>
                    <a:lnTo>
                      <a:pt x="98" y="340"/>
                    </a:lnTo>
                    <a:lnTo>
                      <a:pt x="71" y="344"/>
                    </a:lnTo>
                    <a:lnTo>
                      <a:pt x="47" y="349"/>
                    </a:lnTo>
                    <a:lnTo>
                      <a:pt x="19" y="349"/>
                    </a:lnTo>
                    <a:lnTo>
                      <a:pt x="7" y="344"/>
                    </a:lnTo>
                    <a:lnTo>
                      <a:pt x="0" y="332"/>
                    </a:lnTo>
                    <a:lnTo>
                      <a:pt x="3" y="312"/>
                    </a:lnTo>
                    <a:lnTo>
                      <a:pt x="21" y="264"/>
                    </a:lnTo>
                    <a:lnTo>
                      <a:pt x="51" y="105"/>
                    </a:lnTo>
                    <a:lnTo>
                      <a:pt x="56" y="82"/>
                    </a:lnTo>
                    <a:lnTo>
                      <a:pt x="71" y="7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sp>
        <p:nvSpPr>
          <p:cNvPr id="21520" name="Line 110"/>
          <p:cNvSpPr>
            <a:spLocks noChangeShapeType="1"/>
          </p:cNvSpPr>
          <p:nvPr/>
        </p:nvSpPr>
        <p:spPr bwMode="auto">
          <a:xfrm flipV="1">
            <a:off x="4717074" y="2249364"/>
            <a:ext cx="741484" cy="553916"/>
          </a:xfrm>
          <a:prstGeom prst="line">
            <a:avLst/>
          </a:prstGeom>
          <a:noFill/>
          <a:ln w="28575">
            <a:solidFill>
              <a:srgbClr val="FFFF00"/>
            </a:solidFill>
            <a:round/>
            <a:headEnd type="arrow"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521" name="Line 111"/>
          <p:cNvSpPr>
            <a:spLocks noChangeShapeType="1"/>
          </p:cNvSpPr>
          <p:nvPr/>
        </p:nvSpPr>
        <p:spPr bwMode="auto">
          <a:xfrm>
            <a:off x="5470281" y="2256692"/>
            <a:ext cx="3364523" cy="0"/>
          </a:xfrm>
          <a:prstGeom prst="line">
            <a:avLst/>
          </a:prstGeom>
          <a:noFill/>
          <a:ln w="2857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1522" name="Rectangle 112"/>
          <p:cNvSpPr>
            <a:spLocks noChangeArrowheads="1"/>
          </p:cNvSpPr>
          <p:nvPr/>
        </p:nvSpPr>
        <p:spPr bwMode="auto">
          <a:xfrm>
            <a:off x="5191858" y="1836127"/>
            <a:ext cx="3720940" cy="77343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3527" tIns="41031" rIns="83527" bIns="41031">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1662" dirty="0">
                <a:solidFill>
                  <a:srgbClr val="FFFF00"/>
                </a:solidFill>
              </a:rPr>
              <a:t>Application Programmers Interface</a:t>
            </a:r>
          </a:p>
          <a:p>
            <a:endParaRPr lang="en-US" altLang="en-US" sz="1662" dirty="0">
              <a:solidFill>
                <a:srgbClr val="FFFF00"/>
              </a:solidFill>
            </a:endParaRPr>
          </a:p>
          <a:p>
            <a:r>
              <a:rPr lang="en-US" altLang="en-US" sz="1662" dirty="0">
                <a:solidFill>
                  <a:srgbClr val="FFFF00"/>
                </a:solidFill>
              </a:rPr>
              <a:t>System calls</a:t>
            </a:r>
          </a:p>
        </p:txBody>
      </p:sp>
      <p:sp>
        <p:nvSpPr>
          <p:cNvPr id="2" name="TextBox 1"/>
          <p:cNvSpPr txBox="1"/>
          <p:nvPr/>
        </p:nvSpPr>
        <p:spPr>
          <a:xfrm>
            <a:off x="2999643" y="1301399"/>
            <a:ext cx="827471" cy="450380"/>
          </a:xfrm>
          <a:prstGeom prst="rect">
            <a:avLst/>
          </a:prstGeom>
          <a:noFill/>
        </p:spPr>
        <p:txBody>
          <a:bodyPr wrap="none" rtlCol="0">
            <a:spAutoFit/>
          </a:bodyPr>
          <a:lstStyle/>
          <a:p>
            <a:r>
              <a:rPr lang="en-US" sz="2585" dirty="0"/>
              <a:t>App</a:t>
            </a:r>
            <a:endParaRPr lang="en-US" sz="2585" dirty="0"/>
          </a:p>
        </p:txBody>
      </p:sp>
    </p:spTree>
    <p:extLst>
      <p:ext uri="{BB962C8B-B14F-4D97-AF65-F5344CB8AC3E}">
        <p14:creationId xmlns:p14="http://schemas.microsoft.com/office/powerpoint/2010/main" val="2324660414"/>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2400684" y="463062"/>
            <a:ext cx="4377802" cy="663580"/>
          </a:xfrm>
          <a:noFill/>
        </p:spPr>
        <p:txBody>
          <a:bodyPr/>
          <a:lstStyle/>
          <a:p>
            <a:r>
              <a:rPr lang="en-US" altLang="en-US" sz="4062"/>
              <a:t>Virtual Machines </a:t>
            </a:r>
          </a:p>
        </p:txBody>
      </p:sp>
      <p:sp>
        <p:nvSpPr>
          <p:cNvPr id="24579" name="TextBox 4"/>
          <p:cNvSpPr txBox="1">
            <a:spLocks noChangeArrowheads="1"/>
          </p:cNvSpPr>
          <p:nvPr/>
        </p:nvSpPr>
        <p:spPr bwMode="auto">
          <a:xfrm>
            <a:off x="1037199" y="1920819"/>
            <a:ext cx="8031774" cy="552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Arial" panose="020B0604020202020204" pitchFamily="34" charset="0"/>
              </a:defRPr>
            </a:lvl1pPr>
            <a:lvl2pPr>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lvl="1" algn="l"/>
            <a:r>
              <a:rPr lang="en-US" altLang="en-US" sz="1662" dirty="0">
                <a:solidFill>
                  <a:srgbClr val="FFFF00"/>
                </a:solidFill>
              </a:rPr>
              <a:t>Behavior </a:t>
            </a:r>
            <a:r>
              <a:rPr lang="en-US" altLang="en-US" sz="1662" dirty="0">
                <a:solidFill>
                  <a:srgbClr val="FFFF00"/>
                </a:solidFill>
              </a:rPr>
              <a:t>of computer X simulated by a program E.</a:t>
            </a:r>
          </a:p>
          <a:p>
            <a:pPr algn="l"/>
            <a:r>
              <a:rPr lang="en-US" altLang="en-US" sz="1662" dirty="0">
                <a:solidFill>
                  <a:srgbClr val="FFFF00"/>
                </a:solidFill>
              </a:rPr>
              <a:t> </a:t>
            </a:r>
            <a:endParaRPr lang="nl-BE" altLang="en-US" sz="1662" dirty="0">
              <a:solidFill>
                <a:srgbClr val="FFFF00"/>
              </a:solidFill>
            </a:endParaRPr>
          </a:p>
        </p:txBody>
      </p:sp>
      <p:sp>
        <p:nvSpPr>
          <p:cNvPr id="24580" name="Arc 2"/>
          <p:cNvSpPr>
            <a:spLocks/>
          </p:cNvSpPr>
          <p:nvPr/>
        </p:nvSpPr>
        <p:spPr bwMode="auto">
          <a:xfrm rot="10800000">
            <a:off x="1789235" y="4772758"/>
            <a:ext cx="1528396" cy="1452196"/>
          </a:xfrm>
          <a:custGeom>
            <a:avLst/>
            <a:gdLst>
              <a:gd name="T0" fmla="*/ 0 w 21600"/>
              <a:gd name="T1" fmla="*/ 1573767 h 21600"/>
              <a:gd name="T2" fmla="*/ 1654033 w 21600"/>
              <a:gd name="T3" fmla="*/ 0 h 21600"/>
              <a:gd name="T4" fmla="*/ 1655489 w 21600"/>
              <a:gd name="T5" fmla="*/ 1573767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21600"/>
                </a:moveTo>
                <a:cubicBezTo>
                  <a:pt x="0" y="9678"/>
                  <a:pt x="9659" y="10"/>
                  <a:pt x="21581" y="0"/>
                </a:cubicBezTo>
              </a:path>
              <a:path w="21600" h="21600" stroke="0" extrusionOk="0">
                <a:moveTo>
                  <a:pt x="0" y="21600"/>
                </a:moveTo>
                <a:cubicBezTo>
                  <a:pt x="0" y="9678"/>
                  <a:pt x="9659" y="10"/>
                  <a:pt x="21581" y="0"/>
                </a:cubicBezTo>
                <a:lnTo>
                  <a:pt x="21600" y="21600"/>
                </a:lnTo>
                <a:lnTo>
                  <a:pt x="0" y="21600"/>
                </a:lnTo>
                <a:close/>
              </a:path>
            </a:pathLst>
          </a:custGeom>
          <a:solidFill>
            <a:srgbClr val="51DC00"/>
          </a:solidFill>
          <a:ln w="12700" cap="rnd">
            <a:solidFill>
              <a:srgbClr val="51DC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4581" name="Arc 3"/>
          <p:cNvSpPr>
            <a:spLocks/>
          </p:cNvSpPr>
          <p:nvPr/>
        </p:nvSpPr>
        <p:spPr bwMode="auto">
          <a:xfrm>
            <a:off x="1787769" y="3149113"/>
            <a:ext cx="1743222" cy="1625111"/>
          </a:xfrm>
          <a:custGeom>
            <a:avLst/>
            <a:gdLst>
              <a:gd name="T0" fmla="*/ 0 w 21600"/>
              <a:gd name="T1" fmla="*/ 0 h 21600"/>
              <a:gd name="T2" fmla="*/ 1788092 w 21600"/>
              <a:gd name="T3" fmla="*/ 1761023 h 21600"/>
              <a:gd name="T4" fmla="*/ 0 w 21600"/>
              <a:gd name="T5" fmla="*/ 1761023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solidFill>
            <a:schemeClr val="hlink"/>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4582" name="Oval 4"/>
          <p:cNvSpPr>
            <a:spLocks noChangeArrowheads="1"/>
          </p:cNvSpPr>
          <p:nvPr/>
        </p:nvSpPr>
        <p:spPr bwMode="auto">
          <a:xfrm>
            <a:off x="427893" y="3480289"/>
            <a:ext cx="2724150" cy="2576146"/>
          </a:xfrm>
          <a:prstGeom prst="ellipse">
            <a:avLst/>
          </a:prstGeom>
          <a:solidFill>
            <a:schemeClr val="tx2"/>
          </a:solidFill>
          <a:ln w="1270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nl-BE" altLang="en-US" sz="2215"/>
          </a:p>
        </p:txBody>
      </p:sp>
      <p:sp>
        <p:nvSpPr>
          <p:cNvPr id="24583" name="Oval 7"/>
          <p:cNvSpPr>
            <a:spLocks noChangeArrowheads="1"/>
          </p:cNvSpPr>
          <p:nvPr/>
        </p:nvSpPr>
        <p:spPr bwMode="auto">
          <a:xfrm>
            <a:off x="1028701" y="4041531"/>
            <a:ext cx="1481504" cy="1462454"/>
          </a:xfrm>
          <a:prstGeom prst="ellipse">
            <a:avLst/>
          </a:prstGeom>
          <a:solidFill>
            <a:srgbClr val="F95AB7"/>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ctr"/>
            <a:r>
              <a:rPr lang="en-US" altLang="en-US" sz="1846" dirty="0"/>
              <a:t>Computer</a:t>
            </a:r>
            <a:br>
              <a:rPr lang="en-US" altLang="en-US" sz="1846" dirty="0"/>
            </a:br>
            <a:r>
              <a:rPr lang="en-US" altLang="en-US" sz="1846" dirty="0"/>
              <a:t>Y</a:t>
            </a:r>
            <a:endParaRPr lang="nl-BE" altLang="en-US" sz="1846" dirty="0"/>
          </a:p>
        </p:txBody>
      </p:sp>
      <p:sp>
        <p:nvSpPr>
          <p:cNvPr id="24584" name="Rectangle 8"/>
          <p:cNvSpPr>
            <a:spLocks noChangeArrowheads="1"/>
          </p:cNvSpPr>
          <p:nvPr/>
        </p:nvSpPr>
        <p:spPr bwMode="auto">
          <a:xfrm>
            <a:off x="1647092" y="4519246"/>
            <a:ext cx="168750" cy="338511"/>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3527" tIns="41031" rIns="83527" bIns="41031">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sz="1846">
              <a:solidFill>
                <a:schemeClr val="accent1"/>
              </a:solidFill>
            </a:endParaRPr>
          </a:p>
        </p:txBody>
      </p:sp>
      <p:sp>
        <p:nvSpPr>
          <p:cNvPr id="24585" name="TextBox 5"/>
          <p:cNvSpPr txBox="1">
            <a:spLocks noChangeArrowheads="1"/>
          </p:cNvSpPr>
          <p:nvPr/>
        </p:nvSpPr>
        <p:spPr bwMode="auto">
          <a:xfrm>
            <a:off x="1121020" y="3650274"/>
            <a:ext cx="1415772" cy="39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215">
                <a:solidFill>
                  <a:schemeClr val="accent1"/>
                </a:solidFill>
              </a:rPr>
              <a:t>Emulator</a:t>
            </a:r>
            <a:endParaRPr lang="nl-BE" altLang="en-US" sz="2215">
              <a:solidFill>
                <a:schemeClr val="accent1"/>
              </a:solidFill>
            </a:endParaRPr>
          </a:p>
        </p:txBody>
      </p:sp>
      <p:sp>
        <p:nvSpPr>
          <p:cNvPr id="24586" name="TextBox 6"/>
          <p:cNvSpPr txBox="1">
            <a:spLocks noChangeArrowheads="1"/>
          </p:cNvSpPr>
          <p:nvPr/>
        </p:nvSpPr>
        <p:spPr bwMode="auto">
          <a:xfrm>
            <a:off x="782516" y="5392616"/>
            <a:ext cx="2093843" cy="39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215">
                <a:solidFill>
                  <a:schemeClr val="accent1"/>
                </a:solidFill>
              </a:rPr>
              <a:t>of computer X</a:t>
            </a:r>
            <a:endParaRPr lang="nl-BE" altLang="en-US" sz="2215">
              <a:solidFill>
                <a:schemeClr val="accent1"/>
              </a:solidFill>
            </a:endParaRPr>
          </a:p>
        </p:txBody>
      </p:sp>
      <p:cxnSp>
        <p:nvCxnSpPr>
          <p:cNvPr id="24587" name="Straight Arrow Connector 8"/>
          <p:cNvCxnSpPr>
            <a:cxnSpLocks noChangeShapeType="1"/>
          </p:cNvCxnSpPr>
          <p:nvPr/>
        </p:nvCxnSpPr>
        <p:spPr bwMode="auto">
          <a:xfrm flipH="1">
            <a:off x="3152043" y="3845169"/>
            <a:ext cx="908538" cy="0"/>
          </a:xfrm>
          <a:prstGeom prst="straightConnector1">
            <a:avLst/>
          </a:prstGeom>
          <a:noFill/>
          <a:ln w="38100" algn="ctr">
            <a:solidFill>
              <a:schemeClr val="tx1"/>
            </a:solidFill>
            <a:round/>
            <a:headEnd/>
            <a:tailEnd type="arrow"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588" name="TextBox 9"/>
          <p:cNvSpPr txBox="1">
            <a:spLocks noChangeArrowheads="1"/>
          </p:cNvSpPr>
          <p:nvPr/>
        </p:nvSpPr>
        <p:spPr bwMode="auto">
          <a:xfrm>
            <a:off x="4060581" y="3327889"/>
            <a:ext cx="3465692" cy="1012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l"/>
            <a:r>
              <a:rPr lang="en-US" altLang="en-US" sz="2215"/>
              <a:t>Application programs</a:t>
            </a:r>
            <a:br>
              <a:rPr lang="en-US" altLang="en-US" sz="2215"/>
            </a:br>
            <a:r>
              <a:rPr lang="en-US" altLang="en-US" sz="2215"/>
              <a:t>written for computer X</a:t>
            </a:r>
            <a:br>
              <a:rPr lang="en-US" altLang="en-US" sz="2215"/>
            </a:br>
            <a:r>
              <a:rPr lang="en-US" altLang="en-US" sz="2215"/>
              <a:t>executed by computer Y</a:t>
            </a:r>
            <a:endParaRPr lang="nl-BE" altLang="en-US" sz="2215"/>
          </a:p>
        </p:txBody>
      </p:sp>
      <p:cxnSp>
        <p:nvCxnSpPr>
          <p:cNvPr id="24589" name="Straight Arrow Connector 132"/>
          <p:cNvCxnSpPr>
            <a:cxnSpLocks noChangeShapeType="1"/>
          </p:cNvCxnSpPr>
          <p:nvPr/>
        </p:nvCxnSpPr>
        <p:spPr bwMode="auto">
          <a:xfrm flipH="1">
            <a:off x="3152043" y="5514243"/>
            <a:ext cx="908538" cy="0"/>
          </a:xfrm>
          <a:prstGeom prst="straightConnector1">
            <a:avLst/>
          </a:prstGeom>
          <a:noFill/>
          <a:ln w="38100" algn="ctr">
            <a:solidFill>
              <a:schemeClr val="tx1"/>
            </a:solidFill>
            <a:round/>
            <a:headEnd/>
            <a:tailEnd type="arrow"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590" name="TextBox 133"/>
          <p:cNvSpPr txBox="1">
            <a:spLocks noChangeArrowheads="1"/>
          </p:cNvSpPr>
          <p:nvPr/>
        </p:nvSpPr>
        <p:spPr bwMode="auto">
          <a:xfrm>
            <a:off x="4060581" y="4996962"/>
            <a:ext cx="3465692" cy="1012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l"/>
            <a:r>
              <a:rPr lang="en-US" altLang="en-US" sz="2215"/>
              <a:t>Command interpreter</a:t>
            </a:r>
            <a:br>
              <a:rPr lang="en-US" altLang="en-US" sz="2215"/>
            </a:br>
            <a:r>
              <a:rPr lang="en-US" altLang="en-US" sz="2215"/>
              <a:t>for computer X</a:t>
            </a:r>
            <a:br>
              <a:rPr lang="en-US" altLang="en-US" sz="2215"/>
            </a:br>
            <a:r>
              <a:rPr lang="en-US" altLang="en-US" sz="2215"/>
              <a:t>executed by computer Y</a:t>
            </a:r>
            <a:endParaRPr lang="nl-BE" altLang="en-US" sz="2215"/>
          </a:p>
        </p:txBody>
      </p:sp>
      <p:sp>
        <p:nvSpPr>
          <p:cNvPr id="15" name="Line 110"/>
          <p:cNvSpPr>
            <a:spLocks noChangeShapeType="1"/>
          </p:cNvSpPr>
          <p:nvPr/>
        </p:nvSpPr>
        <p:spPr bwMode="auto">
          <a:xfrm flipV="1">
            <a:off x="2664069" y="3078774"/>
            <a:ext cx="587619" cy="758208"/>
          </a:xfrm>
          <a:prstGeom prst="line">
            <a:avLst/>
          </a:prstGeom>
          <a:noFill/>
          <a:ln w="28575">
            <a:solidFill>
              <a:srgbClr val="FFFF00"/>
            </a:solidFill>
            <a:round/>
            <a:headEnd type="arrow"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16" name="Line 111"/>
          <p:cNvSpPr>
            <a:spLocks noChangeShapeType="1"/>
          </p:cNvSpPr>
          <p:nvPr/>
        </p:nvSpPr>
        <p:spPr bwMode="auto">
          <a:xfrm>
            <a:off x="3263411" y="3086102"/>
            <a:ext cx="3364523" cy="0"/>
          </a:xfrm>
          <a:prstGeom prst="line">
            <a:avLst/>
          </a:prstGeom>
          <a:noFill/>
          <a:ln w="2857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17" name="Rectangle 112"/>
          <p:cNvSpPr>
            <a:spLocks noChangeArrowheads="1"/>
          </p:cNvSpPr>
          <p:nvPr/>
        </p:nvSpPr>
        <p:spPr bwMode="auto">
          <a:xfrm>
            <a:off x="3162640" y="2724143"/>
            <a:ext cx="3565449" cy="77343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3527" tIns="41031" rIns="83527" bIns="41031">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1662" dirty="0">
                <a:solidFill>
                  <a:srgbClr val="FFFF00"/>
                </a:solidFill>
              </a:rPr>
              <a:t>API corresponding to computer X</a:t>
            </a:r>
            <a:endParaRPr lang="en-US" altLang="en-US" sz="1662" dirty="0">
              <a:solidFill>
                <a:srgbClr val="FFFF00"/>
              </a:solidFill>
            </a:endParaRPr>
          </a:p>
          <a:p>
            <a:endParaRPr lang="en-US" altLang="en-US" sz="1662" dirty="0">
              <a:solidFill>
                <a:srgbClr val="FFFF00"/>
              </a:solidFill>
            </a:endParaRPr>
          </a:p>
          <a:p>
            <a:endParaRPr lang="en-US" altLang="en-US" sz="1662" dirty="0">
              <a:solidFill>
                <a:srgbClr val="FFFF00"/>
              </a:solidFill>
            </a:endParaRPr>
          </a:p>
        </p:txBody>
      </p:sp>
      <p:sp>
        <p:nvSpPr>
          <p:cNvPr id="19" name="Line 110"/>
          <p:cNvSpPr>
            <a:spLocks noChangeShapeType="1"/>
          </p:cNvSpPr>
          <p:nvPr/>
        </p:nvSpPr>
        <p:spPr bwMode="auto">
          <a:xfrm flipV="1">
            <a:off x="1557702" y="2336087"/>
            <a:ext cx="0" cy="1144202"/>
          </a:xfrm>
          <a:prstGeom prst="line">
            <a:avLst/>
          </a:prstGeom>
          <a:noFill/>
          <a:ln w="28575">
            <a:solidFill>
              <a:srgbClr val="FFFF00"/>
            </a:solidFill>
            <a:round/>
            <a:headEnd type="arrow"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0" name="Line 111"/>
          <p:cNvSpPr>
            <a:spLocks noChangeShapeType="1"/>
          </p:cNvSpPr>
          <p:nvPr/>
        </p:nvSpPr>
        <p:spPr bwMode="auto">
          <a:xfrm>
            <a:off x="1569425" y="2343415"/>
            <a:ext cx="5058509" cy="0"/>
          </a:xfrm>
          <a:prstGeom prst="line">
            <a:avLst/>
          </a:prstGeom>
          <a:noFill/>
          <a:ln w="2857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Tree>
    <p:extLst>
      <p:ext uri="{BB962C8B-B14F-4D97-AF65-F5344CB8AC3E}">
        <p14:creationId xmlns:p14="http://schemas.microsoft.com/office/powerpoint/2010/main" val="763496334"/>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113542" y="463062"/>
            <a:ext cx="6950622" cy="663580"/>
          </a:xfrm>
          <a:noFill/>
        </p:spPr>
        <p:txBody>
          <a:bodyPr/>
          <a:lstStyle/>
          <a:p>
            <a:r>
              <a:rPr lang="en-US" altLang="en-US" sz="4062"/>
              <a:t>Multiple Virtual Processors </a:t>
            </a:r>
          </a:p>
        </p:txBody>
      </p:sp>
      <p:sp>
        <p:nvSpPr>
          <p:cNvPr id="26627" name="Line 14"/>
          <p:cNvSpPr>
            <a:spLocks noChangeShapeType="1"/>
          </p:cNvSpPr>
          <p:nvPr/>
        </p:nvSpPr>
        <p:spPr bwMode="auto">
          <a:xfrm>
            <a:off x="5193323" y="3635581"/>
            <a:ext cx="1068266" cy="20515"/>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628" name="Oval 3"/>
          <p:cNvSpPr>
            <a:spLocks noChangeArrowheads="1"/>
          </p:cNvSpPr>
          <p:nvPr/>
        </p:nvSpPr>
        <p:spPr bwMode="auto">
          <a:xfrm rot="2607963">
            <a:off x="2976380" y="1767948"/>
            <a:ext cx="3222380" cy="3196003"/>
          </a:xfrm>
          <a:prstGeom prst="ellipse">
            <a:avLst/>
          </a:prstGeom>
          <a:solidFill>
            <a:srgbClr val="00FF00"/>
          </a:solidFill>
          <a:ln w="12700" algn="ctr">
            <a:solidFill>
              <a:schemeClr val="tx1"/>
            </a:solidFill>
            <a:round/>
            <a:headEnd/>
            <a:tailEnd/>
          </a:ln>
        </p:spPr>
        <p:txBody>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nl-BE" altLang="en-US" sz="2215"/>
          </a:p>
        </p:txBody>
      </p:sp>
      <p:sp>
        <p:nvSpPr>
          <p:cNvPr id="26629" name="Arc 3"/>
          <p:cNvSpPr>
            <a:spLocks/>
          </p:cNvSpPr>
          <p:nvPr/>
        </p:nvSpPr>
        <p:spPr bwMode="auto">
          <a:xfrm rot="-8192037">
            <a:off x="2171700" y="2411985"/>
            <a:ext cx="2004646" cy="2013438"/>
          </a:xfrm>
          <a:custGeom>
            <a:avLst/>
            <a:gdLst>
              <a:gd name="T0" fmla="*/ 0 w 21600"/>
              <a:gd name="T1" fmla="*/ 0 h 21600"/>
              <a:gd name="T2" fmla="*/ 2172021 w 21600"/>
              <a:gd name="T3" fmla="*/ 2181225 h 21600"/>
              <a:gd name="T4" fmla="*/ 0 w 21600"/>
              <a:gd name="T5" fmla="*/ 2181225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solidFill>
            <a:schemeClr val="hlink"/>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630" name="Arc 4"/>
          <p:cNvSpPr>
            <a:spLocks/>
          </p:cNvSpPr>
          <p:nvPr/>
        </p:nvSpPr>
        <p:spPr bwMode="auto">
          <a:xfrm rot="2607963">
            <a:off x="5004289" y="2334319"/>
            <a:ext cx="2006111" cy="2013438"/>
          </a:xfrm>
          <a:custGeom>
            <a:avLst/>
            <a:gdLst>
              <a:gd name="T0" fmla="*/ 0 w 21600"/>
              <a:gd name="T1" fmla="*/ 0 h 21600"/>
              <a:gd name="T2" fmla="*/ 2172021 w 21600"/>
              <a:gd name="T3" fmla="*/ 2181225 h 21600"/>
              <a:gd name="T4" fmla="*/ 0 w 21600"/>
              <a:gd name="T5" fmla="*/ 2181225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solidFill>
            <a:schemeClr val="hlink"/>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631" name="Oval 5"/>
          <p:cNvSpPr>
            <a:spLocks noChangeArrowheads="1"/>
          </p:cNvSpPr>
          <p:nvPr/>
        </p:nvSpPr>
        <p:spPr bwMode="auto">
          <a:xfrm rot="2607963">
            <a:off x="3094893" y="1938665"/>
            <a:ext cx="2954215" cy="2854569"/>
          </a:xfrm>
          <a:prstGeom prst="ellipse">
            <a:avLst/>
          </a:prstGeom>
          <a:solidFill>
            <a:schemeClr val="tx2"/>
          </a:solidFill>
          <a:ln w="12700">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nl-BE" altLang="en-US" sz="2215"/>
          </a:p>
        </p:txBody>
      </p:sp>
      <p:sp>
        <p:nvSpPr>
          <p:cNvPr id="26632" name="Line 6"/>
          <p:cNvSpPr>
            <a:spLocks noChangeShapeType="1"/>
          </p:cNvSpPr>
          <p:nvPr/>
        </p:nvSpPr>
        <p:spPr bwMode="auto">
          <a:xfrm rot="2607963" flipV="1">
            <a:off x="5624147" y="2987881"/>
            <a:ext cx="848458" cy="782515"/>
          </a:xfrm>
          <a:prstGeom prst="line">
            <a:avLst/>
          </a:prstGeom>
          <a:noFill/>
          <a:ln w="508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633" name="Line 7"/>
          <p:cNvSpPr>
            <a:spLocks noChangeShapeType="1"/>
          </p:cNvSpPr>
          <p:nvPr/>
        </p:nvSpPr>
        <p:spPr bwMode="auto">
          <a:xfrm rot="2607963">
            <a:off x="4391759" y="1844880"/>
            <a:ext cx="435219" cy="495300"/>
          </a:xfrm>
          <a:prstGeom prst="line">
            <a:avLst/>
          </a:prstGeom>
          <a:noFill/>
          <a:ln w="508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634" name="Line 8"/>
          <p:cNvSpPr>
            <a:spLocks noChangeShapeType="1"/>
          </p:cNvSpPr>
          <p:nvPr/>
        </p:nvSpPr>
        <p:spPr bwMode="auto">
          <a:xfrm rot="2607963" flipV="1">
            <a:off x="2716823" y="2984950"/>
            <a:ext cx="814754" cy="801566"/>
          </a:xfrm>
          <a:prstGeom prst="line">
            <a:avLst/>
          </a:prstGeom>
          <a:noFill/>
          <a:ln w="508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635" name="Line 9"/>
          <p:cNvSpPr>
            <a:spLocks noChangeShapeType="1"/>
          </p:cNvSpPr>
          <p:nvPr/>
        </p:nvSpPr>
        <p:spPr bwMode="auto">
          <a:xfrm rot="2607963">
            <a:off x="4349262" y="4407838"/>
            <a:ext cx="505558" cy="509954"/>
          </a:xfrm>
          <a:prstGeom prst="line">
            <a:avLst/>
          </a:prstGeom>
          <a:noFill/>
          <a:ln w="508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636" name="Oval 10"/>
          <p:cNvSpPr>
            <a:spLocks noChangeArrowheads="1"/>
          </p:cNvSpPr>
          <p:nvPr/>
        </p:nvSpPr>
        <p:spPr bwMode="auto">
          <a:xfrm rot="2607963">
            <a:off x="3537439" y="2277169"/>
            <a:ext cx="2076450" cy="2177562"/>
          </a:xfrm>
          <a:prstGeom prst="ellipse">
            <a:avLst/>
          </a:prstGeom>
          <a:solidFill>
            <a:srgbClr val="D49FFF"/>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nl-BE" altLang="en-US" sz="2215"/>
          </a:p>
        </p:txBody>
      </p:sp>
      <p:sp>
        <p:nvSpPr>
          <p:cNvPr id="26637" name="Oval 11"/>
          <p:cNvSpPr>
            <a:spLocks noChangeArrowheads="1"/>
          </p:cNvSpPr>
          <p:nvPr/>
        </p:nvSpPr>
        <p:spPr bwMode="auto">
          <a:xfrm rot="2607963">
            <a:off x="3672254" y="2460342"/>
            <a:ext cx="1799492" cy="1811215"/>
          </a:xfrm>
          <a:prstGeom prst="ellipse">
            <a:avLst/>
          </a:prstGeom>
          <a:solidFill>
            <a:srgbClr val="F95AB7"/>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nl-BE" altLang="en-US" sz="2215"/>
          </a:p>
        </p:txBody>
      </p:sp>
      <p:sp>
        <p:nvSpPr>
          <p:cNvPr id="26638" name="Rectangle 12"/>
          <p:cNvSpPr>
            <a:spLocks noChangeArrowheads="1"/>
          </p:cNvSpPr>
          <p:nvPr/>
        </p:nvSpPr>
        <p:spPr bwMode="auto">
          <a:xfrm>
            <a:off x="3839308" y="3061149"/>
            <a:ext cx="1612992" cy="59415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3527" tIns="41031" rIns="83527" bIns="41031">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1846">
                <a:solidFill>
                  <a:schemeClr val="accent1"/>
                </a:solidFill>
              </a:rPr>
              <a:t>Physical</a:t>
            </a:r>
          </a:p>
          <a:p>
            <a:r>
              <a:rPr lang="en-US" altLang="en-US" sz="1846">
                <a:solidFill>
                  <a:schemeClr val="accent1"/>
                </a:solidFill>
              </a:rPr>
              <a:t>Processor(s)</a:t>
            </a:r>
          </a:p>
        </p:txBody>
      </p:sp>
      <p:sp>
        <p:nvSpPr>
          <p:cNvPr id="26639" name="TextBox 1"/>
          <p:cNvSpPr txBox="1">
            <a:spLocks noChangeArrowheads="1"/>
          </p:cNvSpPr>
          <p:nvPr/>
        </p:nvSpPr>
        <p:spPr bwMode="auto">
          <a:xfrm>
            <a:off x="1652954" y="1179635"/>
            <a:ext cx="5884047" cy="39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215"/>
              <a:t>A simulated processor = a virtual machine</a:t>
            </a:r>
            <a:endParaRPr lang="nl-BE" altLang="en-US" sz="2215"/>
          </a:p>
        </p:txBody>
      </p:sp>
      <p:grpSp>
        <p:nvGrpSpPr>
          <p:cNvPr id="26640" name="Group 8"/>
          <p:cNvGrpSpPr>
            <a:grpSpLocks/>
          </p:cNvGrpSpPr>
          <p:nvPr/>
        </p:nvGrpSpPr>
        <p:grpSpPr bwMode="auto">
          <a:xfrm>
            <a:off x="820616" y="1384749"/>
            <a:ext cx="2875085" cy="4280389"/>
            <a:chOff x="631388" y="1664189"/>
            <a:chExt cx="3114488" cy="4637391"/>
          </a:xfrm>
        </p:grpSpPr>
        <p:sp>
          <p:nvSpPr>
            <p:cNvPr id="26840" name="Line 15"/>
            <p:cNvSpPr>
              <a:spLocks noChangeShapeType="1"/>
            </p:cNvSpPr>
            <p:nvPr/>
          </p:nvSpPr>
          <p:spPr bwMode="auto">
            <a:xfrm flipH="1" flipV="1">
              <a:off x="2017169" y="5350668"/>
              <a:ext cx="1408936" cy="3556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841" name="Line 16"/>
            <p:cNvSpPr>
              <a:spLocks noChangeShapeType="1"/>
            </p:cNvSpPr>
            <p:nvPr/>
          </p:nvSpPr>
          <p:spPr bwMode="auto">
            <a:xfrm flipH="1">
              <a:off x="2029209" y="5055393"/>
              <a:ext cx="904610" cy="284162"/>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grpSp>
          <p:nvGrpSpPr>
            <p:cNvPr id="26842" name="Group 111"/>
            <p:cNvGrpSpPr>
              <a:grpSpLocks/>
            </p:cNvGrpSpPr>
            <p:nvPr/>
          </p:nvGrpSpPr>
          <p:grpSpPr bwMode="auto">
            <a:xfrm flipH="1">
              <a:off x="684331" y="4544218"/>
              <a:ext cx="1449784" cy="1757362"/>
              <a:chOff x="4268" y="1870"/>
              <a:chExt cx="843" cy="1107"/>
            </a:xfrm>
          </p:grpSpPr>
          <p:grpSp>
            <p:nvGrpSpPr>
              <p:cNvPr id="26942" name="Group 48"/>
              <p:cNvGrpSpPr>
                <a:grpSpLocks/>
              </p:cNvGrpSpPr>
              <p:nvPr/>
            </p:nvGrpSpPr>
            <p:grpSpPr bwMode="auto">
              <a:xfrm>
                <a:off x="4268" y="2303"/>
                <a:ext cx="469" cy="277"/>
                <a:chOff x="4268" y="2303"/>
                <a:chExt cx="469" cy="277"/>
              </a:xfrm>
            </p:grpSpPr>
            <p:grpSp>
              <p:nvGrpSpPr>
                <p:cNvPr id="27005" name="Group 19"/>
                <p:cNvGrpSpPr>
                  <a:grpSpLocks/>
                </p:cNvGrpSpPr>
                <p:nvPr/>
              </p:nvGrpSpPr>
              <p:grpSpPr bwMode="auto">
                <a:xfrm>
                  <a:off x="4298" y="2453"/>
                  <a:ext cx="77" cy="66"/>
                  <a:chOff x="4298" y="2453"/>
                  <a:chExt cx="77" cy="66"/>
                </a:xfrm>
              </p:grpSpPr>
              <p:sp>
                <p:nvSpPr>
                  <p:cNvPr id="27034" name="Freeform 17"/>
                  <p:cNvSpPr>
                    <a:spLocks/>
                  </p:cNvSpPr>
                  <p:nvPr/>
                </p:nvSpPr>
                <p:spPr bwMode="auto">
                  <a:xfrm>
                    <a:off x="4298" y="2453"/>
                    <a:ext cx="23" cy="66"/>
                  </a:xfrm>
                  <a:custGeom>
                    <a:avLst/>
                    <a:gdLst>
                      <a:gd name="T0" fmla="*/ 7 w 23"/>
                      <a:gd name="T1" fmla="*/ 0 h 66"/>
                      <a:gd name="T2" fmla="*/ 0 w 23"/>
                      <a:gd name="T3" fmla="*/ 61 h 66"/>
                      <a:gd name="T4" fmla="*/ 16 w 23"/>
                      <a:gd name="T5" fmla="*/ 65 h 66"/>
                      <a:gd name="T6" fmla="*/ 22 w 23"/>
                      <a:gd name="T7" fmla="*/ 3 h 66"/>
                      <a:gd name="T8" fmla="*/ 7 w 23"/>
                      <a:gd name="T9" fmla="*/ 0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66">
                        <a:moveTo>
                          <a:pt x="7" y="0"/>
                        </a:moveTo>
                        <a:lnTo>
                          <a:pt x="0" y="61"/>
                        </a:lnTo>
                        <a:lnTo>
                          <a:pt x="16" y="65"/>
                        </a:lnTo>
                        <a:lnTo>
                          <a:pt x="22" y="3"/>
                        </a:lnTo>
                        <a:lnTo>
                          <a:pt x="7"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7035" name="Freeform 18"/>
                  <p:cNvSpPr>
                    <a:spLocks/>
                  </p:cNvSpPr>
                  <p:nvPr/>
                </p:nvSpPr>
                <p:spPr bwMode="auto">
                  <a:xfrm>
                    <a:off x="4314" y="2462"/>
                    <a:ext cx="61" cy="57"/>
                  </a:xfrm>
                  <a:custGeom>
                    <a:avLst/>
                    <a:gdLst>
                      <a:gd name="T0" fmla="*/ 5 w 61"/>
                      <a:gd name="T1" fmla="*/ 1 h 57"/>
                      <a:gd name="T2" fmla="*/ 0 w 61"/>
                      <a:gd name="T3" fmla="*/ 56 h 57"/>
                      <a:gd name="T4" fmla="*/ 60 w 61"/>
                      <a:gd name="T5" fmla="*/ 28 h 57"/>
                      <a:gd name="T6" fmla="*/ 37 w 61"/>
                      <a:gd name="T7" fmla="*/ 19 h 57"/>
                      <a:gd name="T8" fmla="*/ 15 w 61"/>
                      <a:gd name="T9" fmla="*/ 32 h 57"/>
                      <a:gd name="T10" fmla="*/ 22 w 61"/>
                      <a:gd name="T11" fmla="*/ 0 h 57"/>
                      <a:gd name="T12" fmla="*/ 5 w 61"/>
                      <a:gd name="T13" fmla="*/ 1 h 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 h="57">
                        <a:moveTo>
                          <a:pt x="5" y="1"/>
                        </a:moveTo>
                        <a:lnTo>
                          <a:pt x="0" y="56"/>
                        </a:lnTo>
                        <a:lnTo>
                          <a:pt x="60" y="28"/>
                        </a:lnTo>
                        <a:lnTo>
                          <a:pt x="37" y="19"/>
                        </a:lnTo>
                        <a:lnTo>
                          <a:pt x="15" y="32"/>
                        </a:lnTo>
                        <a:lnTo>
                          <a:pt x="22" y="0"/>
                        </a:lnTo>
                        <a:lnTo>
                          <a:pt x="5" y="1"/>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nvGrpSpPr>
                <p:cNvPr id="27006" name="Group 47"/>
                <p:cNvGrpSpPr>
                  <a:grpSpLocks/>
                </p:cNvGrpSpPr>
                <p:nvPr/>
              </p:nvGrpSpPr>
              <p:grpSpPr bwMode="auto">
                <a:xfrm>
                  <a:off x="4268" y="2303"/>
                  <a:ext cx="469" cy="277"/>
                  <a:chOff x="4268" y="2303"/>
                  <a:chExt cx="469" cy="277"/>
                </a:xfrm>
              </p:grpSpPr>
              <p:sp>
                <p:nvSpPr>
                  <p:cNvPr id="27007" name="Freeform 20"/>
                  <p:cNvSpPr>
                    <a:spLocks/>
                  </p:cNvSpPr>
                  <p:nvPr/>
                </p:nvSpPr>
                <p:spPr bwMode="auto">
                  <a:xfrm>
                    <a:off x="4276" y="2303"/>
                    <a:ext cx="460" cy="245"/>
                  </a:xfrm>
                  <a:custGeom>
                    <a:avLst/>
                    <a:gdLst>
                      <a:gd name="T0" fmla="*/ 0 w 460"/>
                      <a:gd name="T1" fmla="*/ 103 h 245"/>
                      <a:gd name="T2" fmla="*/ 220 w 460"/>
                      <a:gd name="T3" fmla="*/ 244 h 245"/>
                      <a:gd name="T4" fmla="*/ 459 w 460"/>
                      <a:gd name="T5" fmla="*/ 106 h 245"/>
                      <a:gd name="T6" fmla="*/ 276 w 460"/>
                      <a:gd name="T7" fmla="*/ 0 h 245"/>
                      <a:gd name="T8" fmla="*/ 0 w 460"/>
                      <a:gd name="T9" fmla="*/ 103 h 2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0" h="245">
                        <a:moveTo>
                          <a:pt x="0" y="103"/>
                        </a:moveTo>
                        <a:lnTo>
                          <a:pt x="220" y="244"/>
                        </a:lnTo>
                        <a:lnTo>
                          <a:pt x="459" y="106"/>
                        </a:lnTo>
                        <a:lnTo>
                          <a:pt x="276" y="0"/>
                        </a:lnTo>
                        <a:lnTo>
                          <a:pt x="0" y="103"/>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7008" name="Freeform 21"/>
                  <p:cNvSpPr>
                    <a:spLocks/>
                  </p:cNvSpPr>
                  <p:nvPr/>
                </p:nvSpPr>
                <p:spPr bwMode="auto">
                  <a:xfrm>
                    <a:off x="4268" y="2405"/>
                    <a:ext cx="231" cy="174"/>
                  </a:xfrm>
                  <a:custGeom>
                    <a:avLst/>
                    <a:gdLst>
                      <a:gd name="T0" fmla="*/ 8 w 231"/>
                      <a:gd name="T1" fmla="*/ 0 h 174"/>
                      <a:gd name="T2" fmla="*/ 230 w 231"/>
                      <a:gd name="T3" fmla="*/ 143 h 174"/>
                      <a:gd name="T4" fmla="*/ 223 w 231"/>
                      <a:gd name="T5" fmla="*/ 173 h 174"/>
                      <a:gd name="T6" fmla="*/ 0 w 231"/>
                      <a:gd name="T7" fmla="*/ 28 h 174"/>
                      <a:gd name="T8" fmla="*/ 8 w 231"/>
                      <a:gd name="T9" fmla="*/ 0 h 1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1" h="174">
                        <a:moveTo>
                          <a:pt x="8" y="0"/>
                        </a:moveTo>
                        <a:lnTo>
                          <a:pt x="230" y="143"/>
                        </a:lnTo>
                        <a:lnTo>
                          <a:pt x="223" y="173"/>
                        </a:lnTo>
                        <a:lnTo>
                          <a:pt x="0" y="28"/>
                        </a:lnTo>
                        <a:lnTo>
                          <a:pt x="8"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7009" name="Freeform 22"/>
                  <p:cNvSpPr>
                    <a:spLocks/>
                  </p:cNvSpPr>
                  <p:nvPr/>
                </p:nvSpPr>
                <p:spPr bwMode="auto">
                  <a:xfrm>
                    <a:off x="4491" y="2409"/>
                    <a:ext cx="246" cy="171"/>
                  </a:xfrm>
                  <a:custGeom>
                    <a:avLst/>
                    <a:gdLst>
                      <a:gd name="T0" fmla="*/ 0 w 246"/>
                      <a:gd name="T1" fmla="*/ 170 h 171"/>
                      <a:gd name="T2" fmla="*/ 7 w 246"/>
                      <a:gd name="T3" fmla="*/ 138 h 171"/>
                      <a:gd name="T4" fmla="*/ 245 w 246"/>
                      <a:gd name="T5" fmla="*/ 0 h 171"/>
                      <a:gd name="T6" fmla="*/ 237 w 246"/>
                      <a:gd name="T7" fmla="*/ 26 h 171"/>
                      <a:gd name="T8" fmla="*/ 0 w 246"/>
                      <a:gd name="T9" fmla="*/ 170 h 1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 h="171">
                        <a:moveTo>
                          <a:pt x="0" y="170"/>
                        </a:moveTo>
                        <a:lnTo>
                          <a:pt x="7" y="138"/>
                        </a:lnTo>
                        <a:lnTo>
                          <a:pt x="245" y="0"/>
                        </a:lnTo>
                        <a:lnTo>
                          <a:pt x="237" y="26"/>
                        </a:lnTo>
                        <a:lnTo>
                          <a:pt x="0" y="170"/>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7010" name="Freeform 23"/>
                  <p:cNvSpPr>
                    <a:spLocks/>
                  </p:cNvSpPr>
                  <p:nvPr/>
                </p:nvSpPr>
                <p:spPr bwMode="auto">
                  <a:xfrm>
                    <a:off x="4366" y="2418"/>
                    <a:ext cx="177" cy="100"/>
                  </a:xfrm>
                  <a:custGeom>
                    <a:avLst/>
                    <a:gdLst>
                      <a:gd name="T0" fmla="*/ 0 w 177"/>
                      <a:gd name="T1" fmla="*/ 26 h 100"/>
                      <a:gd name="T2" fmla="*/ 60 w 177"/>
                      <a:gd name="T3" fmla="*/ 0 h 100"/>
                      <a:gd name="T4" fmla="*/ 176 w 177"/>
                      <a:gd name="T5" fmla="*/ 69 h 100"/>
                      <a:gd name="T6" fmla="*/ 118 w 177"/>
                      <a:gd name="T7" fmla="*/ 99 h 100"/>
                      <a:gd name="T8" fmla="*/ 0 w 177"/>
                      <a:gd name="T9" fmla="*/ 26 h 1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 h="100">
                        <a:moveTo>
                          <a:pt x="0" y="26"/>
                        </a:moveTo>
                        <a:lnTo>
                          <a:pt x="60" y="0"/>
                        </a:lnTo>
                        <a:lnTo>
                          <a:pt x="176" y="69"/>
                        </a:lnTo>
                        <a:lnTo>
                          <a:pt x="118" y="99"/>
                        </a:lnTo>
                        <a:lnTo>
                          <a:pt x="0" y="26"/>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7011" name="Freeform 24"/>
                  <p:cNvSpPr>
                    <a:spLocks/>
                  </p:cNvSpPr>
                  <p:nvPr/>
                </p:nvSpPr>
                <p:spPr bwMode="auto">
                  <a:xfrm>
                    <a:off x="4441" y="2342"/>
                    <a:ext cx="264" cy="138"/>
                  </a:xfrm>
                  <a:custGeom>
                    <a:avLst/>
                    <a:gdLst>
                      <a:gd name="T0" fmla="*/ 0 w 264"/>
                      <a:gd name="T1" fmla="*/ 66 h 138"/>
                      <a:gd name="T2" fmla="*/ 115 w 264"/>
                      <a:gd name="T3" fmla="*/ 137 h 138"/>
                      <a:gd name="T4" fmla="*/ 263 w 264"/>
                      <a:gd name="T5" fmla="*/ 59 h 138"/>
                      <a:gd name="T6" fmla="*/ 155 w 264"/>
                      <a:gd name="T7" fmla="*/ 0 h 138"/>
                      <a:gd name="T8" fmla="*/ 0 w 264"/>
                      <a:gd name="T9" fmla="*/ 66 h 1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4" h="138">
                        <a:moveTo>
                          <a:pt x="0" y="66"/>
                        </a:moveTo>
                        <a:lnTo>
                          <a:pt x="115" y="137"/>
                        </a:lnTo>
                        <a:lnTo>
                          <a:pt x="263" y="59"/>
                        </a:lnTo>
                        <a:lnTo>
                          <a:pt x="155" y="0"/>
                        </a:lnTo>
                        <a:lnTo>
                          <a:pt x="0" y="66"/>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7012" name="Freeform 25"/>
                  <p:cNvSpPr>
                    <a:spLocks/>
                  </p:cNvSpPr>
                  <p:nvPr/>
                </p:nvSpPr>
                <p:spPr bwMode="auto">
                  <a:xfrm>
                    <a:off x="4298" y="2311"/>
                    <a:ext cx="293" cy="125"/>
                  </a:xfrm>
                  <a:custGeom>
                    <a:avLst/>
                    <a:gdLst>
                      <a:gd name="T0" fmla="*/ 61 w 293"/>
                      <a:gd name="T1" fmla="*/ 124 h 125"/>
                      <a:gd name="T2" fmla="*/ 0 w 293"/>
                      <a:gd name="T3" fmla="*/ 89 h 125"/>
                      <a:gd name="T4" fmla="*/ 244 w 293"/>
                      <a:gd name="T5" fmla="*/ 0 h 125"/>
                      <a:gd name="T6" fmla="*/ 292 w 293"/>
                      <a:gd name="T7" fmla="*/ 25 h 125"/>
                      <a:gd name="T8" fmla="*/ 61 w 293"/>
                      <a:gd name="T9" fmla="*/ 124 h 1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3" h="125">
                        <a:moveTo>
                          <a:pt x="61" y="124"/>
                        </a:moveTo>
                        <a:lnTo>
                          <a:pt x="0" y="89"/>
                        </a:lnTo>
                        <a:lnTo>
                          <a:pt x="244" y="0"/>
                        </a:lnTo>
                        <a:lnTo>
                          <a:pt x="292" y="25"/>
                        </a:lnTo>
                        <a:lnTo>
                          <a:pt x="61" y="124"/>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7013" name="Line 26"/>
                  <p:cNvSpPr>
                    <a:spLocks noChangeShapeType="1"/>
                  </p:cNvSpPr>
                  <p:nvPr/>
                </p:nvSpPr>
                <p:spPr bwMode="auto">
                  <a:xfrm flipV="1">
                    <a:off x="4311" y="2311"/>
                    <a:ext cx="250" cy="111"/>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7014" name="Line 27"/>
                  <p:cNvSpPr>
                    <a:spLocks noChangeShapeType="1"/>
                  </p:cNvSpPr>
                  <p:nvPr/>
                </p:nvSpPr>
                <p:spPr bwMode="auto">
                  <a:xfrm flipV="1">
                    <a:off x="4332" y="2319"/>
                    <a:ext cx="242" cy="112"/>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7015" name="Line 28"/>
                  <p:cNvSpPr>
                    <a:spLocks noChangeShapeType="1"/>
                  </p:cNvSpPr>
                  <p:nvPr/>
                </p:nvSpPr>
                <p:spPr bwMode="auto">
                  <a:xfrm flipV="1">
                    <a:off x="4348" y="2326"/>
                    <a:ext cx="237" cy="11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7016" name="Line 29"/>
                  <p:cNvSpPr>
                    <a:spLocks noChangeShapeType="1"/>
                  </p:cNvSpPr>
                  <p:nvPr/>
                </p:nvSpPr>
                <p:spPr bwMode="auto">
                  <a:xfrm flipV="1">
                    <a:off x="4384" y="2345"/>
                    <a:ext cx="227" cy="11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7017" name="Line 30"/>
                  <p:cNvSpPr>
                    <a:spLocks noChangeShapeType="1"/>
                  </p:cNvSpPr>
                  <p:nvPr/>
                </p:nvSpPr>
                <p:spPr bwMode="auto">
                  <a:xfrm flipV="1">
                    <a:off x="4404" y="2357"/>
                    <a:ext cx="226" cy="11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7018" name="Line 31"/>
                  <p:cNvSpPr>
                    <a:spLocks noChangeShapeType="1"/>
                  </p:cNvSpPr>
                  <p:nvPr/>
                </p:nvSpPr>
                <p:spPr bwMode="auto">
                  <a:xfrm flipV="1">
                    <a:off x="4430" y="2372"/>
                    <a:ext cx="206" cy="11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7019" name="Line 32"/>
                  <p:cNvSpPr>
                    <a:spLocks noChangeShapeType="1"/>
                  </p:cNvSpPr>
                  <p:nvPr/>
                </p:nvSpPr>
                <p:spPr bwMode="auto">
                  <a:xfrm flipV="1">
                    <a:off x="4453" y="2383"/>
                    <a:ext cx="199" cy="11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7020" name="Line 33"/>
                  <p:cNvSpPr>
                    <a:spLocks noChangeShapeType="1"/>
                  </p:cNvSpPr>
                  <p:nvPr/>
                </p:nvSpPr>
                <p:spPr bwMode="auto">
                  <a:xfrm flipV="1">
                    <a:off x="4479" y="2396"/>
                    <a:ext cx="193" cy="113"/>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7021" name="Line 34"/>
                  <p:cNvSpPr>
                    <a:spLocks noChangeShapeType="1"/>
                  </p:cNvSpPr>
                  <p:nvPr/>
                </p:nvSpPr>
                <p:spPr bwMode="auto">
                  <a:xfrm>
                    <a:off x="4391" y="2440"/>
                    <a:ext cx="116" cy="73"/>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7022" name="Line 35"/>
                  <p:cNvSpPr>
                    <a:spLocks noChangeShapeType="1"/>
                  </p:cNvSpPr>
                  <p:nvPr/>
                </p:nvSpPr>
                <p:spPr bwMode="auto">
                  <a:xfrm>
                    <a:off x="4417" y="2430"/>
                    <a:ext cx="114" cy="70"/>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7023" name="Line 36"/>
                  <p:cNvSpPr>
                    <a:spLocks noChangeShapeType="1"/>
                  </p:cNvSpPr>
                  <p:nvPr/>
                </p:nvSpPr>
                <p:spPr bwMode="auto">
                  <a:xfrm>
                    <a:off x="4471" y="2406"/>
                    <a:ext cx="110" cy="6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7024" name="Line 37"/>
                  <p:cNvSpPr>
                    <a:spLocks noChangeShapeType="1"/>
                  </p:cNvSpPr>
                  <p:nvPr/>
                </p:nvSpPr>
                <p:spPr bwMode="auto">
                  <a:xfrm>
                    <a:off x="4499" y="2394"/>
                    <a:ext cx="109" cy="6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7025" name="Line 38"/>
                  <p:cNvSpPr>
                    <a:spLocks noChangeShapeType="1"/>
                  </p:cNvSpPr>
                  <p:nvPr/>
                </p:nvSpPr>
                <p:spPr bwMode="auto">
                  <a:xfrm>
                    <a:off x="4526" y="2382"/>
                    <a:ext cx="107" cy="6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7026" name="Line 39"/>
                  <p:cNvSpPr>
                    <a:spLocks noChangeShapeType="1"/>
                  </p:cNvSpPr>
                  <p:nvPr/>
                </p:nvSpPr>
                <p:spPr bwMode="auto">
                  <a:xfrm>
                    <a:off x="4551" y="2370"/>
                    <a:ext cx="105" cy="62"/>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7027" name="Line 40"/>
                  <p:cNvSpPr>
                    <a:spLocks noChangeShapeType="1"/>
                  </p:cNvSpPr>
                  <p:nvPr/>
                </p:nvSpPr>
                <p:spPr bwMode="auto">
                  <a:xfrm>
                    <a:off x="4577" y="2359"/>
                    <a:ext cx="104" cy="5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7028" name="Line 41"/>
                  <p:cNvSpPr>
                    <a:spLocks noChangeShapeType="1"/>
                  </p:cNvSpPr>
                  <p:nvPr/>
                </p:nvSpPr>
                <p:spPr bwMode="auto">
                  <a:xfrm>
                    <a:off x="4339" y="2395"/>
                    <a:ext cx="53" cy="2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7029" name="Line 42"/>
                  <p:cNvSpPr>
                    <a:spLocks noChangeShapeType="1"/>
                  </p:cNvSpPr>
                  <p:nvPr/>
                </p:nvSpPr>
                <p:spPr bwMode="auto">
                  <a:xfrm>
                    <a:off x="4377" y="2381"/>
                    <a:ext cx="50" cy="2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7030" name="Line 43"/>
                  <p:cNvSpPr>
                    <a:spLocks noChangeShapeType="1"/>
                  </p:cNvSpPr>
                  <p:nvPr/>
                </p:nvSpPr>
                <p:spPr bwMode="auto">
                  <a:xfrm>
                    <a:off x="4412" y="2368"/>
                    <a:ext cx="50" cy="2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7031" name="Line 44"/>
                  <p:cNvSpPr>
                    <a:spLocks noChangeShapeType="1"/>
                  </p:cNvSpPr>
                  <p:nvPr/>
                </p:nvSpPr>
                <p:spPr bwMode="auto">
                  <a:xfrm>
                    <a:off x="4446" y="2354"/>
                    <a:ext cx="50" cy="2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7032" name="Line 45"/>
                  <p:cNvSpPr>
                    <a:spLocks noChangeShapeType="1"/>
                  </p:cNvSpPr>
                  <p:nvPr/>
                </p:nvSpPr>
                <p:spPr bwMode="auto">
                  <a:xfrm>
                    <a:off x="4482" y="2341"/>
                    <a:ext cx="46" cy="2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7033" name="Line 46"/>
                  <p:cNvSpPr>
                    <a:spLocks noChangeShapeType="1"/>
                  </p:cNvSpPr>
                  <p:nvPr/>
                </p:nvSpPr>
                <p:spPr bwMode="auto">
                  <a:xfrm>
                    <a:off x="4522" y="2326"/>
                    <a:ext cx="43" cy="2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grpSp>
          </p:grpSp>
          <p:grpSp>
            <p:nvGrpSpPr>
              <p:cNvPr id="26943" name="Group 107"/>
              <p:cNvGrpSpPr>
                <a:grpSpLocks/>
              </p:cNvGrpSpPr>
              <p:nvPr/>
            </p:nvGrpSpPr>
            <p:grpSpPr bwMode="auto">
              <a:xfrm>
                <a:off x="4430" y="1870"/>
                <a:ext cx="637" cy="1107"/>
                <a:chOff x="4430" y="1870"/>
                <a:chExt cx="637" cy="1107"/>
              </a:xfrm>
            </p:grpSpPr>
            <p:grpSp>
              <p:nvGrpSpPr>
                <p:cNvPr id="26947" name="Group 55"/>
                <p:cNvGrpSpPr>
                  <a:grpSpLocks/>
                </p:cNvGrpSpPr>
                <p:nvPr/>
              </p:nvGrpSpPr>
              <p:grpSpPr bwMode="auto">
                <a:xfrm>
                  <a:off x="4433" y="2665"/>
                  <a:ext cx="607" cy="312"/>
                  <a:chOff x="4433" y="2665"/>
                  <a:chExt cx="607" cy="312"/>
                </a:xfrm>
              </p:grpSpPr>
              <p:sp>
                <p:nvSpPr>
                  <p:cNvPr id="26999" name="Freeform 49"/>
                  <p:cNvSpPr>
                    <a:spLocks/>
                  </p:cNvSpPr>
                  <p:nvPr/>
                </p:nvSpPr>
                <p:spPr bwMode="auto">
                  <a:xfrm>
                    <a:off x="4433" y="2665"/>
                    <a:ext cx="607" cy="312"/>
                  </a:xfrm>
                  <a:custGeom>
                    <a:avLst/>
                    <a:gdLst>
                      <a:gd name="T0" fmla="*/ 53 w 607"/>
                      <a:gd name="T1" fmla="*/ 309 h 312"/>
                      <a:gd name="T2" fmla="*/ 2 w 607"/>
                      <a:gd name="T3" fmla="*/ 302 h 312"/>
                      <a:gd name="T4" fmla="*/ 0 w 607"/>
                      <a:gd name="T5" fmla="*/ 232 h 312"/>
                      <a:gd name="T6" fmla="*/ 3 w 607"/>
                      <a:gd name="T7" fmla="*/ 179 h 312"/>
                      <a:gd name="T8" fmla="*/ 29 w 607"/>
                      <a:gd name="T9" fmla="*/ 147 h 312"/>
                      <a:gd name="T10" fmla="*/ 61 w 607"/>
                      <a:gd name="T11" fmla="*/ 129 h 312"/>
                      <a:gd name="T12" fmla="*/ 134 w 607"/>
                      <a:gd name="T13" fmla="*/ 98 h 312"/>
                      <a:gd name="T14" fmla="*/ 240 w 607"/>
                      <a:gd name="T15" fmla="*/ 69 h 312"/>
                      <a:gd name="T16" fmla="*/ 261 w 607"/>
                      <a:gd name="T17" fmla="*/ 67 h 312"/>
                      <a:gd name="T18" fmla="*/ 275 w 607"/>
                      <a:gd name="T19" fmla="*/ 69 h 312"/>
                      <a:gd name="T20" fmla="*/ 278 w 607"/>
                      <a:gd name="T21" fmla="*/ 63 h 312"/>
                      <a:gd name="T22" fmla="*/ 284 w 607"/>
                      <a:gd name="T23" fmla="*/ 56 h 312"/>
                      <a:gd name="T24" fmla="*/ 291 w 607"/>
                      <a:gd name="T25" fmla="*/ 57 h 312"/>
                      <a:gd name="T26" fmla="*/ 300 w 607"/>
                      <a:gd name="T27" fmla="*/ 59 h 312"/>
                      <a:gd name="T28" fmla="*/ 304 w 607"/>
                      <a:gd name="T29" fmla="*/ 46 h 312"/>
                      <a:gd name="T30" fmla="*/ 312 w 607"/>
                      <a:gd name="T31" fmla="*/ 39 h 312"/>
                      <a:gd name="T32" fmla="*/ 321 w 607"/>
                      <a:gd name="T33" fmla="*/ 37 h 312"/>
                      <a:gd name="T34" fmla="*/ 332 w 607"/>
                      <a:gd name="T35" fmla="*/ 37 h 312"/>
                      <a:gd name="T36" fmla="*/ 330 w 607"/>
                      <a:gd name="T37" fmla="*/ 27 h 312"/>
                      <a:gd name="T38" fmla="*/ 343 w 607"/>
                      <a:gd name="T39" fmla="*/ 0 h 312"/>
                      <a:gd name="T40" fmla="*/ 591 w 607"/>
                      <a:gd name="T41" fmla="*/ 7 h 312"/>
                      <a:gd name="T42" fmla="*/ 590 w 607"/>
                      <a:gd name="T43" fmla="*/ 37 h 312"/>
                      <a:gd name="T44" fmla="*/ 595 w 607"/>
                      <a:gd name="T45" fmla="*/ 63 h 312"/>
                      <a:gd name="T46" fmla="*/ 598 w 607"/>
                      <a:gd name="T47" fmla="*/ 81 h 312"/>
                      <a:gd name="T48" fmla="*/ 603 w 607"/>
                      <a:gd name="T49" fmla="*/ 105 h 312"/>
                      <a:gd name="T50" fmla="*/ 606 w 607"/>
                      <a:gd name="T51" fmla="*/ 143 h 312"/>
                      <a:gd name="T52" fmla="*/ 602 w 607"/>
                      <a:gd name="T53" fmla="*/ 165 h 312"/>
                      <a:gd name="T54" fmla="*/ 595 w 607"/>
                      <a:gd name="T55" fmla="*/ 186 h 312"/>
                      <a:gd name="T56" fmla="*/ 586 w 607"/>
                      <a:gd name="T57" fmla="*/ 203 h 312"/>
                      <a:gd name="T58" fmla="*/ 574 w 607"/>
                      <a:gd name="T59" fmla="*/ 210 h 312"/>
                      <a:gd name="T60" fmla="*/ 557 w 607"/>
                      <a:gd name="T61" fmla="*/ 216 h 312"/>
                      <a:gd name="T62" fmla="*/ 533 w 607"/>
                      <a:gd name="T63" fmla="*/ 224 h 312"/>
                      <a:gd name="T64" fmla="*/ 522 w 607"/>
                      <a:gd name="T65" fmla="*/ 239 h 312"/>
                      <a:gd name="T66" fmla="*/ 509 w 607"/>
                      <a:gd name="T67" fmla="*/ 252 h 312"/>
                      <a:gd name="T68" fmla="*/ 489 w 607"/>
                      <a:gd name="T69" fmla="*/ 262 h 312"/>
                      <a:gd name="T70" fmla="*/ 465 w 607"/>
                      <a:gd name="T71" fmla="*/ 271 h 312"/>
                      <a:gd name="T72" fmla="*/ 427 w 607"/>
                      <a:gd name="T73" fmla="*/ 276 h 312"/>
                      <a:gd name="T74" fmla="*/ 395 w 607"/>
                      <a:gd name="T75" fmla="*/ 276 h 312"/>
                      <a:gd name="T76" fmla="*/ 371 w 607"/>
                      <a:gd name="T77" fmla="*/ 273 h 312"/>
                      <a:gd name="T78" fmla="*/ 348 w 607"/>
                      <a:gd name="T79" fmla="*/ 271 h 312"/>
                      <a:gd name="T80" fmla="*/ 332 w 607"/>
                      <a:gd name="T81" fmla="*/ 281 h 312"/>
                      <a:gd name="T82" fmla="*/ 299 w 607"/>
                      <a:gd name="T83" fmla="*/ 279 h 312"/>
                      <a:gd name="T84" fmla="*/ 169 w 607"/>
                      <a:gd name="T85" fmla="*/ 300 h 312"/>
                      <a:gd name="T86" fmla="*/ 112 w 607"/>
                      <a:gd name="T87" fmla="*/ 311 h 312"/>
                      <a:gd name="T88" fmla="*/ 53 w 607"/>
                      <a:gd name="T89" fmla="*/ 309 h 3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607" h="312">
                        <a:moveTo>
                          <a:pt x="53" y="309"/>
                        </a:moveTo>
                        <a:lnTo>
                          <a:pt x="2" y="302"/>
                        </a:lnTo>
                        <a:lnTo>
                          <a:pt x="0" y="232"/>
                        </a:lnTo>
                        <a:lnTo>
                          <a:pt x="3" y="179"/>
                        </a:lnTo>
                        <a:lnTo>
                          <a:pt x="29" y="147"/>
                        </a:lnTo>
                        <a:lnTo>
                          <a:pt x="61" y="129"/>
                        </a:lnTo>
                        <a:lnTo>
                          <a:pt x="134" y="98"/>
                        </a:lnTo>
                        <a:lnTo>
                          <a:pt x="240" y="69"/>
                        </a:lnTo>
                        <a:lnTo>
                          <a:pt x="261" y="67"/>
                        </a:lnTo>
                        <a:lnTo>
                          <a:pt x="275" y="69"/>
                        </a:lnTo>
                        <a:lnTo>
                          <a:pt x="278" y="63"/>
                        </a:lnTo>
                        <a:lnTo>
                          <a:pt x="284" y="56"/>
                        </a:lnTo>
                        <a:lnTo>
                          <a:pt x="291" y="57"/>
                        </a:lnTo>
                        <a:lnTo>
                          <a:pt x="300" y="59"/>
                        </a:lnTo>
                        <a:lnTo>
                          <a:pt x="304" y="46"/>
                        </a:lnTo>
                        <a:lnTo>
                          <a:pt x="312" y="39"/>
                        </a:lnTo>
                        <a:lnTo>
                          <a:pt x="321" y="37"/>
                        </a:lnTo>
                        <a:lnTo>
                          <a:pt x="332" y="37"/>
                        </a:lnTo>
                        <a:lnTo>
                          <a:pt x="330" y="27"/>
                        </a:lnTo>
                        <a:lnTo>
                          <a:pt x="343" y="0"/>
                        </a:lnTo>
                        <a:lnTo>
                          <a:pt x="591" y="7"/>
                        </a:lnTo>
                        <a:lnTo>
                          <a:pt x="590" y="37"/>
                        </a:lnTo>
                        <a:lnTo>
                          <a:pt x="595" y="63"/>
                        </a:lnTo>
                        <a:lnTo>
                          <a:pt x="598" y="81"/>
                        </a:lnTo>
                        <a:lnTo>
                          <a:pt x="603" y="105"/>
                        </a:lnTo>
                        <a:lnTo>
                          <a:pt x="606" y="143"/>
                        </a:lnTo>
                        <a:lnTo>
                          <a:pt x="602" y="165"/>
                        </a:lnTo>
                        <a:lnTo>
                          <a:pt x="595" y="186"/>
                        </a:lnTo>
                        <a:lnTo>
                          <a:pt x="586" y="203"/>
                        </a:lnTo>
                        <a:lnTo>
                          <a:pt x="574" y="210"/>
                        </a:lnTo>
                        <a:lnTo>
                          <a:pt x="557" y="216"/>
                        </a:lnTo>
                        <a:lnTo>
                          <a:pt x="533" y="224"/>
                        </a:lnTo>
                        <a:lnTo>
                          <a:pt x="522" y="239"/>
                        </a:lnTo>
                        <a:lnTo>
                          <a:pt x="509" y="252"/>
                        </a:lnTo>
                        <a:lnTo>
                          <a:pt x="489" y="262"/>
                        </a:lnTo>
                        <a:lnTo>
                          <a:pt x="465" y="271"/>
                        </a:lnTo>
                        <a:lnTo>
                          <a:pt x="427" y="276"/>
                        </a:lnTo>
                        <a:lnTo>
                          <a:pt x="395" y="276"/>
                        </a:lnTo>
                        <a:lnTo>
                          <a:pt x="371" y="273"/>
                        </a:lnTo>
                        <a:lnTo>
                          <a:pt x="348" y="271"/>
                        </a:lnTo>
                        <a:lnTo>
                          <a:pt x="332" y="281"/>
                        </a:lnTo>
                        <a:lnTo>
                          <a:pt x="299" y="279"/>
                        </a:lnTo>
                        <a:lnTo>
                          <a:pt x="169" y="300"/>
                        </a:lnTo>
                        <a:lnTo>
                          <a:pt x="112" y="311"/>
                        </a:lnTo>
                        <a:lnTo>
                          <a:pt x="53" y="309"/>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7000" name="Freeform 50"/>
                  <p:cNvSpPr>
                    <a:spLocks/>
                  </p:cNvSpPr>
                  <p:nvPr/>
                </p:nvSpPr>
                <p:spPr bwMode="auto">
                  <a:xfrm>
                    <a:off x="4437" y="2693"/>
                    <a:ext cx="587" cy="269"/>
                  </a:xfrm>
                  <a:custGeom>
                    <a:avLst/>
                    <a:gdLst>
                      <a:gd name="T0" fmla="*/ 568 w 587"/>
                      <a:gd name="T1" fmla="*/ 28 h 269"/>
                      <a:gd name="T2" fmla="*/ 582 w 587"/>
                      <a:gd name="T3" fmla="*/ 64 h 269"/>
                      <a:gd name="T4" fmla="*/ 570 w 587"/>
                      <a:gd name="T5" fmla="*/ 166 h 269"/>
                      <a:gd name="T6" fmla="*/ 538 w 587"/>
                      <a:gd name="T7" fmla="*/ 166 h 269"/>
                      <a:gd name="T8" fmla="*/ 501 w 587"/>
                      <a:gd name="T9" fmla="*/ 202 h 269"/>
                      <a:gd name="T10" fmla="*/ 417 w 587"/>
                      <a:gd name="T11" fmla="*/ 227 h 269"/>
                      <a:gd name="T12" fmla="*/ 338 w 587"/>
                      <a:gd name="T13" fmla="*/ 227 h 269"/>
                      <a:gd name="T14" fmla="*/ 368 w 587"/>
                      <a:gd name="T15" fmla="*/ 190 h 269"/>
                      <a:gd name="T16" fmla="*/ 330 w 587"/>
                      <a:gd name="T17" fmla="*/ 225 h 269"/>
                      <a:gd name="T18" fmla="*/ 291 w 587"/>
                      <a:gd name="T19" fmla="*/ 234 h 269"/>
                      <a:gd name="T20" fmla="*/ 318 w 587"/>
                      <a:gd name="T21" fmla="*/ 211 h 269"/>
                      <a:gd name="T22" fmla="*/ 275 w 587"/>
                      <a:gd name="T23" fmla="*/ 237 h 269"/>
                      <a:gd name="T24" fmla="*/ 141 w 587"/>
                      <a:gd name="T25" fmla="*/ 258 h 269"/>
                      <a:gd name="T26" fmla="*/ 142 w 587"/>
                      <a:gd name="T27" fmla="*/ 240 h 269"/>
                      <a:gd name="T28" fmla="*/ 139 w 587"/>
                      <a:gd name="T29" fmla="*/ 233 h 269"/>
                      <a:gd name="T30" fmla="*/ 92 w 587"/>
                      <a:gd name="T31" fmla="*/ 264 h 269"/>
                      <a:gd name="T32" fmla="*/ 135 w 587"/>
                      <a:gd name="T33" fmla="*/ 217 h 269"/>
                      <a:gd name="T34" fmla="*/ 86 w 587"/>
                      <a:gd name="T35" fmla="*/ 248 h 269"/>
                      <a:gd name="T36" fmla="*/ 61 w 587"/>
                      <a:gd name="T37" fmla="*/ 240 h 269"/>
                      <a:gd name="T38" fmla="*/ 52 w 587"/>
                      <a:gd name="T39" fmla="*/ 242 h 269"/>
                      <a:gd name="T40" fmla="*/ 17 w 587"/>
                      <a:gd name="T41" fmla="*/ 256 h 269"/>
                      <a:gd name="T42" fmla="*/ 0 w 587"/>
                      <a:gd name="T43" fmla="*/ 218 h 269"/>
                      <a:gd name="T44" fmla="*/ 12 w 587"/>
                      <a:gd name="T45" fmla="*/ 141 h 269"/>
                      <a:gd name="T46" fmla="*/ 85 w 587"/>
                      <a:gd name="T47" fmla="*/ 96 h 269"/>
                      <a:gd name="T48" fmla="*/ 228 w 587"/>
                      <a:gd name="T49" fmla="*/ 47 h 269"/>
                      <a:gd name="T50" fmla="*/ 277 w 587"/>
                      <a:gd name="T51" fmla="*/ 67 h 269"/>
                      <a:gd name="T52" fmla="*/ 298 w 587"/>
                      <a:gd name="T53" fmla="*/ 70 h 269"/>
                      <a:gd name="T54" fmla="*/ 273 w 587"/>
                      <a:gd name="T55" fmla="*/ 42 h 269"/>
                      <a:gd name="T56" fmla="*/ 288 w 587"/>
                      <a:gd name="T57" fmla="*/ 35 h 269"/>
                      <a:gd name="T58" fmla="*/ 304 w 587"/>
                      <a:gd name="T59" fmla="*/ 52 h 269"/>
                      <a:gd name="T60" fmla="*/ 306 w 587"/>
                      <a:gd name="T61" fmla="*/ 44 h 269"/>
                      <a:gd name="T62" fmla="*/ 303 w 587"/>
                      <a:gd name="T63" fmla="*/ 21 h 269"/>
                      <a:gd name="T64" fmla="*/ 339 w 587"/>
                      <a:gd name="T65" fmla="*/ 36 h 269"/>
                      <a:gd name="T66" fmla="*/ 335 w 587"/>
                      <a:gd name="T67" fmla="*/ 20 h 269"/>
                      <a:gd name="T68" fmla="*/ 328 w 587"/>
                      <a:gd name="T69" fmla="*/ 0 h 269"/>
                      <a:gd name="T70" fmla="*/ 365 w 587"/>
                      <a:gd name="T71" fmla="*/ 17 h 269"/>
                      <a:gd name="T72" fmla="*/ 433 w 587"/>
                      <a:gd name="T73" fmla="*/ 33 h 269"/>
                      <a:gd name="T74" fmla="*/ 448 w 587"/>
                      <a:gd name="T75" fmla="*/ 11 h 269"/>
                      <a:gd name="T76" fmla="*/ 465 w 587"/>
                      <a:gd name="T77" fmla="*/ 36 h 269"/>
                      <a:gd name="T78" fmla="*/ 499 w 587"/>
                      <a:gd name="T79" fmla="*/ 20 h 269"/>
                      <a:gd name="T80" fmla="*/ 513 w 587"/>
                      <a:gd name="T81" fmla="*/ 42 h 269"/>
                      <a:gd name="T82" fmla="*/ 556 w 587"/>
                      <a:gd name="T83" fmla="*/ 35 h 269"/>
                      <a:gd name="T84" fmla="*/ 566 w 587"/>
                      <a:gd name="T85" fmla="*/ 10 h 26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87" h="269">
                        <a:moveTo>
                          <a:pt x="566" y="10"/>
                        </a:moveTo>
                        <a:lnTo>
                          <a:pt x="568" y="28"/>
                        </a:lnTo>
                        <a:lnTo>
                          <a:pt x="574" y="21"/>
                        </a:lnTo>
                        <a:lnTo>
                          <a:pt x="582" y="64"/>
                        </a:lnTo>
                        <a:lnTo>
                          <a:pt x="586" y="114"/>
                        </a:lnTo>
                        <a:lnTo>
                          <a:pt x="570" y="166"/>
                        </a:lnTo>
                        <a:lnTo>
                          <a:pt x="534" y="178"/>
                        </a:lnTo>
                        <a:lnTo>
                          <a:pt x="538" y="166"/>
                        </a:lnTo>
                        <a:lnTo>
                          <a:pt x="519" y="184"/>
                        </a:lnTo>
                        <a:lnTo>
                          <a:pt x="501" y="202"/>
                        </a:lnTo>
                        <a:lnTo>
                          <a:pt x="464" y="222"/>
                        </a:lnTo>
                        <a:lnTo>
                          <a:pt x="417" y="227"/>
                        </a:lnTo>
                        <a:lnTo>
                          <a:pt x="361" y="230"/>
                        </a:lnTo>
                        <a:lnTo>
                          <a:pt x="338" y="227"/>
                        </a:lnTo>
                        <a:lnTo>
                          <a:pt x="359" y="217"/>
                        </a:lnTo>
                        <a:lnTo>
                          <a:pt x="368" y="190"/>
                        </a:lnTo>
                        <a:lnTo>
                          <a:pt x="351" y="212"/>
                        </a:lnTo>
                        <a:lnTo>
                          <a:pt x="330" y="225"/>
                        </a:lnTo>
                        <a:lnTo>
                          <a:pt x="311" y="237"/>
                        </a:lnTo>
                        <a:lnTo>
                          <a:pt x="291" y="234"/>
                        </a:lnTo>
                        <a:lnTo>
                          <a:pt x="304" y="223"/>
                        </a:lnTo>
                        <a:lnTo>
                          <a:pt x="318" y="211"/>
                        </a:lnTo>
                        <a:lnTo>
                          <a:pt x="296" y="219"/>
                        </a:lnTo>
                        <a:lnTo>
                          <a:pt x="275" y="237"/>
                        </a:lnTo>
                        <a:lnTo>
                          <a:pt x="208" y="247"/>
                        </a:lnTo>
                        <a:lnTo>
                          <a:pt x="141" y="258"/>
                        </a:lnTo>
                        <a:lnTo>
                          <a:pt x="117" y="256"/>
                        </a:lnTo>
                        <a:lnTo>
                          <a:pt x="142" y="240"/>
                        </a:lnTo>
                        <a:lnTo>
                          <a:pt x="167" y="234"/>
                        </a:lnTo>
                        <a:lnTo>
                          <a:pt x="139" y="233"/>
                        </a:lnTo>
                        <a:lnTo>
                          <a:pt x="118" y="243"/>
                        </a:lnTo>
                        <a:lnTo>
                          <a:pt x="92" y="264"/>
                        </a:lnTo>
                        <a:lnTo>
                          <a:pt x="110" y="233"/>
                        </a:lnTo>
                        <a:lnTo>
                          <a:pt x="135" y="217"/>
                        </a:lnTo>
                        <a:lnTo>
                          <a:pt x="103" y="223"/>
                        </a:lnTo>
                        <a:lnTo>
                          <a:pt x="86" y="248"/>
                        </a:lnTo>
                        <a:lnTo>
                          <a:pt x="83" y="268"/>
                        </a:lnTo>
                        <a:lnTo>
                          <a:pt x="61" y="240"/>
                        </a:lnTo>
                        <a:lnTo>
                          <a:pt x="40" y="227"/>
                        </a:lnTo>
                        <a:lnTo>
                          <a:pt x="52" y="242"/>
                        </a:lnTo>
                        <a:lnTo>
                          <a:pt x="69" y="268"/>
                        </a:lnTo>
                        <a:lnTo>
                          <a:pt x="17" y="256"/>
                        </a:lnTo>
                        <a:lnTo>
                          <a:pt x="7" y="251"/>
                        </a:lnTo>
                        <a:lnTo>
                          <a:pt x="0" y="218"/>
                        </a:lnTo>
                        <a:lnTo>
                          <a:pt x="4" y="171"/>
                        </a:lnTo>
                        <a:lnTo>
                          <a:pt x="12" y="141"/>
                        </a:lnTo>
                        <a:lnTo>
                          <a:pt x="44" y="117"/>
                        </a:lnTo>
                        <a:lnTo>
                          <a:pt x="85" y="96"/>
                        </a:lnTo>
                        <a:lnTo>
                          <a:pt x="164" y="67"/>
                        </a:lnTo>
                        <a:lnTo>
                          <a:pt x="228" y="47"/>
                        </a:lnTo>
                        <a:lnTo>
                          <a:pt x="262" y="44"/>
                        </a:lnTo>
                        <a:lnTo>
                          <a:pt x="277" y="67"/>
                        </a:lnTo>
                        <a:lnTo>
                          <a:pt x="321" y="92"/>
                        </a:lnTo>
                        <a:lnTo>
                          <a:pt x="298" y="70"/>
                        </a:lnTo>
                        <a:lnTo>
                          <a:pt x="279" y="58"/>
                        </a:lnTo>
                        <a:lnTo>
                          <a:pt x="273" y="42"/>
                        </a:lnTo>
                        <a:lnTo>
                          <a:pt x="275" y="35"/>
                        </a:lnTo>
                        <a:lnTo>
                          <a:pt x="288" y="35"/>
                        </a:lnTo>
                        <a:lnTo>
                          <a:pt x="296" y="44"/>
                        </a:lnTo>
                        <a:lnTo>
                          <a:pt x="304" y="52"/>
                        </a:lnTo>
                        <a:lnTo>
                          <a:pt x="324" y="61"/>
                        </a:lnTo>
                        <a:lnTo>
                          <a:pt x="306" y="44"/>
                        </a:lnTo>
                        <a:lnTo>
                          <a:pt x="298" y="30"/>
                        </a:lnTo>
                        <a:lnTo>
                          <a:pt x="303" y="21"/>
                        </a:lnTo>
                        <a:lnTo>
                          <a:pt x="319" y="16"/>
                        </a:lnTo>
                        <a:lnTo>
                          <a:pt x="339" y="36"/>
                        </a:lnTo>
                        <a:lnTo>
                          <a:pt x="359" y="50"/>
                        </a:lnTo>
                        <a:lnTo>
                          <a:pt x="335" y="20"/>
                        </a:lnTo>
                        <a:lnTo>
                          <a:pt x="328" y="9"/>
                        </a:lnTo>
                        <a:lnTo>
                          <a:pt x="328" y="0"/>
                        </a:lnTo>
                        <a:lnTo>
                          <a:pt x="347" y="3"/>
                        </a:lnTo>
                        <a:lnTo>
                          <a:pt x="365" y="17"/>
                        </a:lnTo>
                        <a:lnTo>
                          <a:pt x="377" y="27"/>
                        </a:lnTo>
                        <a:lnTo>
                          <a:pt x="433" y="33"/>
                        </a:lnTo>
                        <a:lnTo>
                          <a:pt x="431" y="17"/>
                        </a:lnTo>
                        <a:lnTo>
                          <a:pt x="448" y="11"/>
                        </a:lnTo>
                        <a:lnTo>
                          <a:pt x="448" y="32"/>
                        </a:lnTo>
                        <a:lnTo>
                          <a:pt x="465" y="36"/>
                        </a:lnTo>
                        <a:lnTo>
                          <a:pt x="501" y="42"/>
                        </a:lnTo>
                        <a:lnTo>
                          <a:pt x="499" y="20"/>
                        </a:lnTo>
                        <a:lnTo>
                          <a:pt x="512" y="20"/>
                        </a:lnTo>
                        <a:lnTo>
                          <a:pt x="513" y="42"/>
                        </a:lnTo>
                        <a:lnTo>
                          <a:pt x="534" y="41"/>
                        </a:lnTo>
                        <a:lnTo>
                          <a:pt x="556" y="35"/>
                        </a:lnTo>
                        <a:lnTo>
                          <a:pt x="557" y="17"/>
                        </a:lnTo>
                        <a:lnTo>
                          <a:pt x="566" y="10"/>
                        </a:lnTo>
                      </a:path>
                    </a:pathLst>
                  </a:custGeom>
                  <a:solidFill>
                    <a:srgbClr val="8080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7001" name="Freeform 51"/>
                  <p:cNvSpPr>
                    <a:spLocks/>
                  </p:cNvSpPr>
                  <p:nvPr/>
                </p:nvSpPr>
                <p:spPr bwMode="auto">
                  <a:xfrm>
                    <a:off x="4867" y="2794"/>
                    <a:ext cx="74" cy="9"/>
                  </a:xfrm>
                  <a:custGeom>
                    <a:avLst/>
                    <a:gdLst>
                      <a:gd name="T0" fmla="*/ 73 w 74"/>
                      <a:gd name="T1" fmla="*/ 0 h 9"/>
                      <a:gd name="T2" fmla="*/ 39 w 74"/>
                      <a:gd name="T3" fmla="*/ 8 h 9"/>
                      <a:gd name="T4" fmla="*/ 0 w 74"/>
                      <a:gd name="T5" fmla="*/ 6 h 9"/>
                      <a:gd name="T6" fmla="*/ 73 w 74"/>
                      <a:gd name="T7" fmla="*/ 0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4" h="9">
                        <a:moveTo>
                          <a:pt x="73" y="0"/>
                        </a:moveTo>
                        <a:lnTo>
                          <a:pt x="39" y="8"/>
                        </a:lnTo>
                        <a:lnTo>
                          <a:pt x="0" y="6"/>
                        </a:lnTo>
                        <a:lnTo>
                          <a:pt x="73"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7002" name="Freeform 52"/>
                  <p:cNvSpPr>
                    <a:spLocks/>
                  </p:cNvSpPr>
                  <p:nvPr/>
                </p:nvSpPr>
                <p:spPr bwMode="auto">
                  <a:xfrm>
                    <a:off x="4979" y="2768"/>
                    <a:ext cx="42" cy="12"/>
                  </a:xfrm>
                  <a:custGeom>
                    <a:avLst/>
                    <a:gdLst>
                      <a:gd name="T0" fmla="*/ 41 w 42"/>
                      <a:gd name="T1" fmla="*/ 0 h 12"/>
                      <a:gd name="T2" fmla="*/ 31 w 42"/>
                      <a:gd name="T3" fmla="*/ 7 h 12"/>
                      <a:gd name="T4" fmla="*/ 0 w 42"/>
                      <a:gd name="T5" fmla="*/ 10 h 12"/>
                      <a:gd name="T6" fmla="*/ 32 w 42"/>
                      <a:gd name="T7" fmla="*/ 11 h 12"/>
                      <a:gd name="T8" fmla="*/ 41 w 42"/>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 h="12">
                        <a:moveTo>
                          <a:pt x="41" y="0"/>
                        </a:moveTo>
                        <a:lnTo>
                          <a:pt x="31" y="7"/>
                        </a:lnTo>
                        <a:lnTo>
                          <a:pt x="0" y="10"/>
                        </a:lnTo>
                        <a:lnTo>
                          <a:pt x="32" y="11"/>
                        </a:lnTo>
                        <a:lnTo>
                          <a:pt x="41"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7003" name="Freeform 53"/>
                  <p:cNvSpPr>
                    <a:spLocks/>
                  </p:cNvSpPr>
                  <p:nvPr/>
                </p:nvSpPr>
                <p:spPr bwMode="auto">
                  <a:xfrm>
                    <a:off x="4745" y="2753"/>
                    <a:ext cx="70" cy="41"/>
                  </a:xfrm>
                  <a:custGeom>
                    <a:avLst/>
                    <a:gdLst>
                      <a:gd name="T0" fmla="*/ 69 w 70"/>
                      <a:gd name="T1" fmla="*/ 0 h 41"/>
                      <a:gd name="T2" fmla="*/ 39 w 70"/>
                      <a:gd name="T3" fmla="*/ 4 h 41"/>
                      <a:gd name="T4" fmla="*/ 32 w 70"/>
                      <a:gd name="T5" fmla="*/ 8 h 41"/>
                      <a:gd name="T6" fmla="*/ 32 w 70"/>
                      <a:gd name="T7" fmla="*/ 22 h 41"/>
                      <a:gd name="T8" fmla="*/ 30 w 70"/>
                      <a:gd name="T9" fmla="*/ 35 h 41"/>
                      <a:gd name="T10" fmla="*/ 0 w 70"/>
                      <a:gd name="T11" fmla="*/ 40 h 41"/>
                      <a:gd name="T12" fmla="*/ 36 w 70"/>
                      <a:gd name="T13" fmla="*/ 38 h 41"/>
                      <a:gd name="T14" fmla="*/ 41 w 70"/>
                      <a:gd name="T15" fmla="*/ 13 h 41"/>
                      <a:gd name="T16" fmla="*/ 69 w 70"/>
                      <a:gd name="T17" fmla="*/ 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41">
                        <a:moveTo>
                          <a:pt x="69" y="0"/>
                        </a:moveTo>
                        <a:lnTo>
                          <a:pt x="39" y="4"/>
                        </a:lnTo>
                        <a:lnTo>
                          <a:pt x="32" y="8"/>
                        </a:lnTo>
                        <a:lnTo>
                          <a:pt x="32" y="22"/>
                        </a:lnTo>
                        <a:lnTo>
                          <a:pt x="30" y="35"/>
                        </a:lnTo>
                        <a:lnTo>
                          <a:pt x="0" y="40"/>
                        </a:lnTo>
                        <a:lnTo>
                          <a:pt x="36" y="38"/>
                        </a:lnTo>
                        <a:lnTo>
                          <a:pt x="41" y="13"/>
                        </a:lnTo>
                        <a:lnTo>
                          <a:pt x="69"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7004" name="Freeform 54"/>
                  <p:cNvSpPr>
                    <a:spLocks/>
                  </p:cNvSpPr>
                  <p:nvPr/>
                </p:nvSpPr>
                <p:spPr bwMode="auto">
                  <a:xfrm>
                    <a:off x="4498" y="2862"/>
                    <a:ext cx="240" cy="64"/>
                  </a:xfrm>
                  <a:custGeom>
                    <a:avLst/>
                    <a:gdLst>
                      <a:gd name="T0" fmla="*/ 239 w 240"/>
                      <a:gd name="T1" fmla="*/ 0 h 64"/>
                      <a:gd name="T2" fmla="*/ 178 w 240"/>
                      <a:gd name="T3" fmla="*/ 3 h 64"/>
                      <a:gd name="T4" fmla="*/ 116 w 240"/>
                      <a:gd name="T5" fmla="*/ 19 h 64"/>
                      <a:gd name="T6" fmla="*/ 70 w 240"/>
                      <a:gd name="T7" fmla="*/ 21 h 64"/>
                      <a:gd name="T8" fmla="*/ 32 w 240"/>
                      <a:gd name="T9" fmla="*/ 29 h 64"/>
                      <a:gd name="T10" fmla="*/ 18 w 240"/>
                      <a:gd name="T11" fmla="*/ 51 h 64"/>
                      <a:gd name="T12" fmla="*/ 0 w 240"/>
                      <a:gd name="T13" fmla="*/ 63 h 64"/>
                      <a:gd name="T14" fmla="*/ 18 w 240"/>
                      <a:gd name="T15" fmla="*/ 59 h 64"/>
                      <a:gd name="T16" fmla="*/ 35 w 240"/>
                      <a:gd name="T17" fmla="*/ 35 h 64"/>
                      <a:gd name="T18" fmla="*/ 85 w 240"/>
                      <a:gd name="T19" fmla="*/ 24 h 64"/>
                      <a:gd name="T20" fmla="*/ 116 w 240"/>
                      <a:gd name="T21" fmla="*/ 24 h 64"/>
                      <a:gd name="T22" fmla="*/ 140 w 240"/>
                      <a:gd name="T23" fmla="*/ 19 h 64"/>
                      <a:gd name="T24" fmla="*/ 182 w 240"/>
                      <a:gd name="T25" fmla="*/ 7 h 64"/>
                      <a:gd name="T26" fmla="*/ 239 w 240"/>
                      <a:gd name="T27" fmla="*/ 0 h 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40" h="64">
                        <a:moveTo>
                          <a:pt x="239" y="0"/>
                        </a:moveTo>
                        <a:lnTo>
                          <a:pt x="178" y="3"/>
                        </a:lnTo>
                        <a:lnTo>
                          <a:pt x="116" y="19"/>
                        </a:lnTo>
                        <a:lnTo>
                          <a:pt x="70" y="21"/>
                        </a:lnTo>
                        <a:lnTo>
                          <a:pt x="32" y="29"/>
                        </a:lnTo>
                        <a:lnTo>
                          <a:pt x="18" y="51"/>
                        </a:lnTo>
                        <a:lnTo>
                          <a:pt x="0" y="63"/>
                        </a:lnTo>
                        <a:lnTo>
                          <a:pt x="18" y="59"/>
                        </a:lnTo>
                        <a:lnTo>
                          <a:pt x="35" y="35"/>
                        </a:lnTo>
                        <a:lnTo>
                          <a:pt x="85" y="24"/>
                        </a:lnTo>
                        <a:lnTo>
                          <a:pt x="116" y="24"/>
                        </a:lnTo>
                        <a:lnTo>
                          <a:pt x="140" y="19"/>
                        </a:lnTo>
                        <a:lnTo>
                          <a:pt x="182" y="7"/>
                        </a:lnTo>
                        <a:lnTo>
                          <a:pt x="239"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nvGrpSpPr>
                <p:cNvPr id="26948" name="Group 69"/>
                <p:cNvGrpSpPr>
                  <a:grpSpLocks/>
                </p:cNvGrpSpPr>
                <p:nvPr/>
              </p:nvGrpSpPr>
              <p:grpSpPr bwMode="auto">
                <a:xfrm>
                  <a:off x="4537" y="2327"/>
                  <a:ext cx="250" cy="158"/>
                  <a:chOff x="4537" y="2327"/>
                  <a:chExt cx="250" cy="158"/>
                </a:xfrm>
              </p:grpSpPr>
              <p:grpSp>
                <p:nvGrpSpPr>
                  <p:cNvPr id="26986" name="Group 65"/>
                  <p:cNvGrpSpPr>
                    <a:grpSpLocks/>
                  </p:cNvGrpSpPr>
                  <p:nvPr/>
                </p:nvGrpSpPr>
                <p:grpSpPr bwMode="auto">
                  <a:xfrm>
                    <a:off x="4537" y="2327"/>
                    <a:ext cx="218" cy="127"/>
                    <a:chOff x="4537" y="2327"/>
                    <a:chExt cx="218" cy="127"/>
                  </a:xfrm>
                </p:grpSpPr>
                <p:sp>
                  <p:nvSpPr>
                    <p:cNvPr id="26990" name="Freeform 56"/>
                    <p:cNvSpPr>
                      <a:spLocks/>
                    </p:cNvSpPr>
                    <p:nvPr/>
                  </p:nvSpPr>
                  <p:spPr bwMode="auto">
                    <a:xfrm>
                      <a:off x="4537" y="2327"/>
                      <a:ext cx="218" cy="127"/>
                    </a:xfrm>
                    <a:custGeom>
                      <a:avLst/>
                      <a:gdLst>
                        <a:gd name="T0" fmla="*/ 197 w 218"/>
                        <a:gd name="T1" fmla="*/ 126 h 127"/>
                        <a:gd name="T2" fmla="*/ 185 w 218"/>
                        <a:gd name="T3" fmla="*/ 123 h 127"/>
                        <a:gd name="T4" fmla="*/ 174 w 218"/>
                        <a:gd name="T5" fmla="*/ 117 h 127"/>
                        <a:gd name="T6" fmla="*/ 163 w 218"/>
                        <a:gd name="T7" fmla="*/ 115 h 127"/>
                        <a:gd name="T8" fmla="*/ 145 w 218"/>
                        <a:gd name="T9" fmla="*/ 118 h 127"/>
                        <a:gd name="T10" fmla="*/ 132 w 218"/>
                        <a:gd name="T11" fmla="*/ 117 h 127"/>
                        <a:gd name="T12" fmla="*/ 123 w 218"/>
                        <a:gd name="T13" fmla="*/ 114 h 127"/>
                        <a:gd name="T14" fmla="*/ 116 w 218"/>
                        <a:gd name="T15" fmla="*/ 111 h 127"/>
                        <a:gd name="T16" fmla="*/ 108 w 218"/>
                        <a:gd name="T17" fmla="*/ 107 h 127"/>
                        <a:gd name="T18" fmla="*/ 100 w 218"/>
                        <a:gd name="T19" fmla="*/ 98 h 127"/>
                        <a:gd name="T20" fmla="*/ 94 w 218"/>
                        <a:gd name="T21" fmla="*/ 91 h 127"/>
                        <a:gd name="T22" fmla="*/ 84 w 218"/>
                        <a:gd name="T23" fmla="*/ 82 h 127"/>
                        <a:gd name="T24" fmla="*/ 69 w 218"/>
                        <a:gd name="T25" fmla="*/ 85 h 127"/>
                        <a:gd name="T26" fmla="*/ 60 w 218"/>
                        <a:gd name="T27" fmla="*/ 85 h 127"/>
                        <a:gd name="T28" fmla="*/ 55 w 218"/>
                        <a:gd name="T29" fmla="*/ 84 h 127"/>
                        <a:gd name="T30" fmla="*/ 53 w 218"/>
                        <a:gd name="T31" fmla="*/ 81 h 127"/>
                        <a:gd name="T32" fmla="*/ 51 w 218"/>
                        <a:gd name="T33" fmla="*/ 76 h 127"/>
                        <a:gd name="T34" fmla="*/ 52 w 218"/>
                        <a:gd name="T35" fmla="*/ 72 h 127"/>
                        <a:gd name="T36" fmla="*/ 55 w 218"/>
                        <a:gd name="T37" fmla="*/ 66 h 127"/>
                        <a:gd name="T38" fmla="*/ 60 w 218"/>
                        <a:gd name="T39" fmla="*/ 64 h 127"/>
                        <a:gd name="T40" fmla="*/ 72 w 218"/>
                        <a:gd name="T41" fmla="*/ 63 h 127"/>
                        <a:gd name="T42" fmla="*/ 86 w 218"/>
                        <a:gd name="T43" fmla="*/ 57 h 127"/>
                        <a:gd name="T44" fmla="*/ 74 w 218"/>
                        <a:gd name="T45" fmla="*/ 47 h 127"/>
                        <a:gd name="T46" fmla="*/ 61 w 218"/>
                        <a:gd name="T47" fmla="*/ 40 h 127"/>
                        <a:gd name="T48" fmla="*/ 49 w 218"/>
                        <a:gd name="T49" fmla="*/ 41 h 127"/>
                        <a:gd name="T50" fmla="*/ 35 w 218"/>
                        <a:gd name="T51" fmla="*/ 40 h 127"/>
                        <a:gd name="T52" fmla="*/ 27 w 218"/>
                        <a:gd name="T53" fmla="*/ 43 h 127"/>
                        <a:gd name="T54" fmla="*/ 16 w 218"/>
                        <a:gd name="T55" fmla="*/ 44 h 127"/>
                        <a:gd name="T56" fmla="*/ 12 w 218"/>
                        <a:gd name="T57" fmla="*/ 40 h 127"/>
                        <a:gd name="T58" fmla="*/ 11 w 218"/>
                        <a:gd name="T59" fmla="*/ 35 h 127"/>
                        <a:gd name="T60" fmla="*/ 5 w 218"/>
                        <a:gd name="T61" fmla="*/ 35 h 127"/>
                        <a:gd name="T62" fmla="*/ 2 w 218"/>
                        <a:gd name="T63" fmla="*/ 34 h 127"/>
                        <a:gd name="T64" fmla="*/ 0 w 218"/>
                        <a:gd name="T65" fmla="*/ 29 h 127"/>
                        <a:gd name="T66" fmla="*/ 1 w 218"/>
                        <a:gd name="T67" fmla="*/ 24 h 127"/>
                        <a:gd name="T68" fmla="*/ 4 w 218"/>
                        <a:gd name="T69" fmla="*/ 22 h 127"/>
                        <a:gd name="T70" fmla="*/ 10 w 218"/>
                        <a:gd name="T71" fmla="*/ 19 h 127"/>
                        <a:gd name="T72" fmla="*/ 15 w 218"/>
                        <a:gd name="T73" fmla="*/ 15 h 127"/>
                        <a:gd name="T74" fmla="*/ 21 w 218"/>
                        <a:gd name="T75" fmla="*/ 11 h 127"/>
                        <a:gd name="T76" fmla="*/ 27 w 218"/>
                        <a:gd name="T77" fmla="*/ 9 h 127"/>
                        <a:gd name="T78" fmla="*/ 33 w 218"/>
                        <a:gd name="T79" fmla="*/ 9 h 127"/>
                        <a:gd name="T80" fmla="*/ 59 w 218"/>
                        <a:gd name="T81" fmla="*/ 3 h 127"/>
                        <a:gd name="T82" fmla="*/ 64 w 218"/>
                        <a:gd name="T83" fmla="*/ 1 h 127"/>
                        <a:gd name="T84" fmla="*/ 71 w 218"/>
                        <a:gd name="T85" fmla="*/ 0 h 127"/>
                        <a:gd name="T86" fmla="*/ 77 w 218"/>
                        <a:gd name="T87" fmla="*/ 1 h 127"/>
                        <a:gd name="T88" fmla="*/ 85 w 218"/>
                        <a:gd name="T89" fmla="*/ 4 h 127"/>
                        <a:gd name="T90" fmla="*/ 108 w 218"/>
                        <a:gd name="T91" fmla="*/ 19 h 127"/>
                        <a:gd name="T92" fmla="*/ 119 w 218"/>
                        <a:gd name="T93" fmla="*/ 21 h 127"/>
                        <a:gd name="T94" fmla="*/ 128 w 218"/>
                        <a:gd name="T95" fmla="*/ 23 h 127"/>
                        <a:gd name="T96" fmla="*/ 136 w 218"/>
                        <a:gd name="T97" fmla="*/ 29 h 127"/>
                        <a:gd name="T98" fmla="*/ 140 w 218"/>
                        <a:gd name="T99" fmla="*/ 36 h 127"/>
                        <a:gd name="T100" fmla="*/ 159 w 218"/>
                        <a:gd name="T101" fmla="*/ 51 h 127"/>
                        <a:gd name="T102" fmla="*/ 168 w 218"/>
                        <a:gd name="T103" fmla="*/ 58 h 127"/>
                        <a:gd name="T104" fmla="*/ 179 w 218"/>
                        <a:gd name="T105" fmla="*/ 72 h 127"/>
                        <a:gd name="T106" fmla="*/ 186 w 218"/>
                        <a:gd name="T107" fmla="*/ 76 h 127"/>
                        <a:gd name="T108" fmla="*/ 217 w 218"/>
                        <a:gd name="T109" fmla="*/ 77 h 127"/>
                        <a:gd name="T110" fmla="*/ 197 w 218"/>
                        <a:gd name="T111" fmla="*/ 126 h 1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18" h="127">
                          <a:moveTo>
                            <a:pt x="197" y="126"/>
                          </a:moveTo>
                          <a:lnTo>
                            <a:pt x="185" y="123"/>
                          </a:lnTo>
                          <a:lnTo>
                            <a:pt x="174" y="117"/>
                          </a:lnTo>
                          <a:lnTo>
                            <a:pt x="163" y="115"/>
                          </a:lnTo>
                          <a:lnTo>
                            <a:pt x="145" y="118"/>
                          </a:lnTo>
                          <a:lnTo>
                            <a:pt x="132" y="117"/>
                          </a:lnTo>
                          <a:lnTo>
                            <a:pt x="123" y="114"/>
                          </a:lnTo>
                          <a:lnTo>
                            <a:pt x="116" y="111"/>
                          </a:lnTo>
                          <a:lnTo>
                            <a:pt x="108" y="107"/>
                          </a:lnTo>
                          <a:lnTo>
                            <a:pt x="100" y="98"/>
                          </a:lnTo>
                          <a:lnTo>
                            <a:pt x="94" y="91"/>
                          </a:lnTo>
                          <a:lnTo>
                            <a:pt x="84" y="82"/>
                          </a:lnTo>
                          <a:lnTo>
                            <a:pt x="69" y="85"/>
                          </a:lnTo>
                          <a:lnTo>
                            <a:pt x="60" y="85"/>
                          </a:lnTo>
                          <a:lnTo>
                            <a:pt x="55" y="84"/>
                          </a:lnTo>
                          <a:lnTo>
                            <a:pt x="53" y="81"/>
                          </a:lnTo>
                          <a:lnTo>
                            <a:pt x="51" y="76"/>
                          </a:lnTo>
                          <a:lnTo>
                            <a:pt x="52" y="72"/>
                          </a:lnTo>
                          <a:lnTo>
                            <a:pt x="55" y="66"/>
                          </a:lnTo>
                          <a:lnTo>
                            <a:pt x="60" y="64"/>
                          </a:lnTo>
                          <a:lnTo>
                            <a:pt x="72" y="63"/>
                          </a:lnTo>
                          <a:lnTo>
                            <a:pt x="86" y="57"/>
                          </a:lnTo>
                          <a:lnTo>
                            <a:pt x="74" y="47"/>
                          </a:lnTo>
                          <a:lnTo>
                            <a:pt x="61" y="40"/>
                          </a:lnTo>
                          <a:lnTo>
                            <a:pt x="49" y="41"/>
                          </a:lnTo>
                          <a:lnTo>
                            <a:pt x="35" y="40"/>
                          </a:lnTo>
                          <a:lnTo>
                            <a:pt x="27" y="43"/>
                          </a:lnTo>
                          <a:lnTo>
                            <a:pt x="16" y="44"/>
                          </a:lnTo>
                          <a:lnTo>
                            <a:pt x="12" y="40"/>
                          </a:lnTo>
                          <a:lnTo>
                            <a:pt x="11" y="35"/>
                          </a:lnTo>
                          <a:lnTo>
                            <a:pt x="5" y="35"/>
                          </a:lnTo>
                          <a:lnTo>
                            <a:pt x="2" y="34"/>
                          </a:lnTo>
                          <a:lnTo>
                            <a:pt x="0" y="29"/>
                          </a:lnTo>
                          <a:lnTo>
                            <a:pt x="1" y="24"/>
                          </a:lnTo>
                          <a:lnTo>
                            <a:pt x="4" y="22"/>
                          </a:lnTo>
                          <a:lnTo>
                            <a:pt x="10" y="19"/>
                          </a:lnTo>
                          <a:lnTo>
                            <a:pt x="15" y="15"/>
                          </a:lnTo>
                          <a:lnTo>
                            <a:pt x="21" y="11"/>
                          </a:lnTo>
                          <a:lnTo>
                            <a:pt x="27" y="9"/>
                          </a:lnTo>
                          <a:lnTo>
                            <a:pt x="33" y="9"/>
                          </a:lnTo>
                          <a:lnTo>
                            <a:pt x="59" y="3"/>
                          </a:lnTo>
                          <a:lnTo>
                            <a:pt x="64" y="1"/>
                          </a:lnTo>
                          <a:lnTo>
                            <a:pt x="71" y="0"/>
                          </a:lnTo>
                          <a:lnTo>
                            <a:pt x="77" y="1"/>
                          </a:lnTo>
                          <a:lnTo>
                            <a:pt x="85" y="4"/>
                          </a:lnTo>
                          <a:lnTo>
                            <a:pt x="108" y="19"/>
                          </a:lnTo>
                          <a:lnTo>
                            <a:pt x="119" y="21"/>
                          </a:lnTo>
                          <a:lnTo>
                            <a:pt x="128" y="23"/>
                          </a:lnTo>
                          <a:lnTo>
                            <a:pt x="136" y="29"/>
                          </a:lnTo>
                          <a:lnTo>
                            <a:pt x="140" y="36"/>
                          </a:lnTo>
                          <a:lnTo>
                            <a:pt x="159" y="51"/>
                          </a:lnTo>
                          <a:lnTo>
                            <a:pt x="168" y="58"/>
                          </a:lnTo>
                          <a:lnTo>
                            <a:pt x="179" y="72"/>
                          </a:lnTo>
                          <a:lnTo>
                            <a:pt x="186" y="76"/>
                          </a:lnTo>
                          <a:lnTo>
                            <a:pt x="217" y="77"/>
                          </a:lnTo>
                          <a:lnTo>
                            <a:pt x="197" y="126"/>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91" name="Freeform 57"/>
                    <p:cNvSpPr>
                      <a:spLocks/>
                    </p:cNvSpPr>
                    <p:nvPr/>
                  </p:nvSpPr>
                  <p:spPr bwMode="auto">
                    <a:xfrm>
                      <a:off x="4621" y="2382"/>
                      <a:ext cx="45" cy="8"/>
                    </a:xfrm>
                    <a:custGeom>
                      <a:avLst/>
                      <a:gdLst>
                        <a:gd name="T0" fmla="*/ 0 w 45"/>
                        <a:gd name="T1" fmla="*/ 0 h 8"/>
                        <a:gd name="T2" fmla="*/ 1 w 45"/>
                        <a:gd name="T3" fmla="*/ 2 h 8"/>
                        <a:gd name="T4" fmla="*/ 9 w 45"/>
                        <a:gd name="T5" fmla="*/ 2 h 8"/>
                        <a:gd name="T6" fmla="*/ 12 w 45"/>
                        <a:gd name="T7" fmla="*/ 3 h 8"/>
                        <a:gd name="T8" fmla="*/ 19 w 45"/>
                        <a:gd name="T9" fmla="*/ 5 h 8"/>
                        <a:gd name="T10" fmla="*/ 27 w 45"/>
                        <a:gd name="T11" fmla="*/ 6 h 8"/>
                        <a:gd name="T12" fmla="*/ 36 w 45"/>
                        <a:gd name="T13" fmla="*/ 6 h 8"/>
                        <a:gd name="T14" fmla="*/ 44 w 45"/>
                        <a:gd name="T15" fmla="*/ 7 h 8"/>
                        <a:gd name="T16" fmla="*/ 38 w 45"/>
                        <a:gd name="T17" fmla="*/ 5 h 8"/>
                        <a:gd name="T18" fmla="*/ 30 w 45"/>
                        <a:gd name="T19" fmla="*/ 5 h 8"/>
                        <a:gd name="T20" fmla="*/ 25 w 45"/>
                        <a:gd name="T21" fmla="*/ 5 h 8"/>
                        <a:gd name="T22" fmla="*/ 19 w 45"/>
                        <a:gd name="T23" fmla="*/ 3 h 8"/>
                        <a:gd name="T24" fmla="*/ 13 w 45"/>
                        <a:gd name="T25" fmla="*/ 1 h 8"/>
                        <a:gd name="T26" fmla="*/ 10 w 45"/>
                        <a:gd name="T27" fmla="*/ 0 h 8"/>
                        <a:gd name="T28" fmla="*/ 0 w 45"/>
                        <a:gd name="T29" fmla="*/ 0 h 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5" h="8">
                          <a:moveTo>
                            <a:pt x="0" y="0"/>
                          </a:moveTo>
                          <a:lnTo>
                            <a:pt x="1" y="2"/>
                          </a:lnTo>
                          <a:lnTo>
                            <a:pt x="9" y="2"/>
                          </a:lnTo>
                          <a:lnTo>
                            <a:pt x="12" y="3"/>
                          </a:lnTo>
                          <a:lnTo>
                            <a:pt x="19" y="5"/>
                          </a:lnTo>
                          <a:lnTo>
                            <a:pt x="27" y="6"/>
                          </a:lnTo>
                          <a:lnTo>
                            <a:pt x="36" y="6"/>
                          </a:lnTo>
                          <a:lnTo>
                            <a:pt x="44" y="7"/>
                          </a:lnTo>
                          <a:lnTo>
                            <a:pt x="38" y="5"/>
                          </a:lnTo>
                          <a:lnTo>
                            <a:pt x="30" y="5"/>
                          </a:lnTo>
                          <a:lnTo>
                            <a:pt x="25" y="5"/>
                          </a:lnTo>
                          <a:lnTo>
                            <a:pt x="19" y="3"/>
                          </a:lnTo>
                          <a:lnTo>
                            <a:pt x="13" y="1"/>
                          </a:lnTo>
                          <a:lnTo>
                            <a:pt x="10" y="0"/>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92" name="Freeform 58"/>
                    <p:cNvSpPr>
                      <a:spLocks/>
                    </p:cNvSpPr>
                    <p:nvPr/>
                  </p:nvSpPr>
                  <p:spPr bwMode="auto">
                    <a:xfrm>
                      <a:off x="4599" y="2395"/>
                      <a:ext cx="3" cy="1"/>
                    </a:xfrm>
                    <a:custGeom>
                      <a:avLst/>
                      <a:gdLst>
                        <a:gd name="T0" fmla="*/ 2 w 3"/>
                        <a:gd name="T1" fmla="*/ 0 h 1"/>
                        <a:gd name="T2" fmla="*/ 1 w 3"/>
                        <a:gd name="T3" fmla="*/ 0 h 1"/>
                        <a:gd name="T4" fmla="*/ 1 w 3"/>
                        <a:gd name="T5" fmla="*/ 0 h 1"/>
                        <a:gd name="T6" fmla="*/ 2 w 3"/>
                        <a:gd name="T7" fmla="*/ 0 h 1"/>
                        <a:gd name="T8" fmla="*/ 0 w 3"/>
                        <a:gd name="T9" fmla="*/ 0 h 1"/>
                        <a:gd name="T10" fmla="*/ 0 w 3"/>
                        <a:gd name="T11" fmla="*/ 0 h 1"/>
                        <a:gd name="T12" fmla="*/ 2 w 3"/>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1">
                          <a:moveTo>
                            <a:pt x="2" y="0"/>
                          </a:moveTo>
                          <a:lnTo>
                            <a:pt x="1" y="0"/>
                          </a:lnTo>
                          <a:lnTo>
                            <a:pt x="2" y="0"/>
                          </a:lnTo>
                          <a:lnTo>
                            <a:pt x="0" y="0"/>
                          </a:lnTo>
                          <a:lnTo>
                            <a:pt x="2"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93" name="Freeform 59"/>
                    <p:cNvSpPr>
                      <a:spLocks/>
                    </p:cNvSpPr>
                    <p:nvPr/>
                  </p:nvSpPr>
                  <p:spPr bwMode="auto">
                    <a:xfrm>
                      <a:off x="4547" y="2346"/>
                      <a:ext cx="23" cy="8"/>
                    </a:xfrm>
                    <a:custGeom>
                      <a:avLst/>
                      <a:gdLst>
                        <a:gd name="T0" fmla="*/ 0 w 23"/>
                        <a:gd name="T1" fmla="*/ 7 h 8"/>
                        <a:gd name="T2" fmla="*/ 2 w 23"/>
                        <a:gd name="T3" fmla="*/ 7 h 8"/>
                        <a:gd name="T4" fmla="*/ 5 w 23"/>
                        <a:gd name="T5" fmla="*/ 5 h 8"/>
                        <a:gd name="T6" fmla="*/ 10 w 23"/>
                        <a:gd name="T7" fmla="*/ 4 h 8"/>
                        <a:gd name="T8" fmla="*/ 12 w 23"/>
                        <a:gd name="T9" fmla="*/ 2 h 8"/>
                        <a:gd name="T10" fmla="*/ 14 w 23"/>
                        <a:gd name="T11" fmla="*/ 1 h 8"/>
                        <a:gd name="T12" fmla="*/ 18 w 23"/>
                        <a:gd name="T13" fmla="*/ 0 h 8"/>
                        <a:gd name="T14" fmla="*/ 22 w 23"/>
                        <a:gd name="T15" fmla="*/ 0 h 8"/>
                        <a:gd name="T16" fmla="*/ 18 w 23"/>
                        <a:gd name="T17" fmla="*/ 0 h 8"/>
                        <a:gd name="T18" fmla="*/ 12 w 23"/>
                        <a:gd name="T19" fmla="*/ 0 h 8"/>
                        <a:gd name="T20" fmla="*/ 10 w 23"/>
                        <a:gd name="T21" fmla="*/ 1 h 8"/>
                        <a:gd name="T22" fmla="*/ 7 w 23"/>
                        <a:gd name="T23" fmla="*/ 3 h 8"/>
                        <a:gd name="T24" fmla="*/ 0 w 23"/>
                        <a:gd name="T25" fmla="*/ 7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 h="8">
                          <a:moveTo>
                            <a:pt x="0" y="7"/>
                          </a:moveTo>
                          <a:lnTo>
                            <a:pt x="2" y="7"/>
                          </a:lnTo>
                          <a:lnTo>
                            <a:pt x="5" y="5"/>
                          </a:lnTo>
                          <a:lnTo>
                            <a:pt x="10" y="4"/>
                          </a:lnTo>
                          <a:lnTo>
                            <a:pt x="12" y="2"/>
                          </a:lnTo>
                          <a:lnTo>
                            <a:pt x="14" y="1"/>
                          </a:lnTo>
                          <a:lnTo>
                            <a:pt x="18" y="0"/>
                          </a:lnTo>
                          <a:lnTo>
                            <a:pt x="22" y="0"/>
                          </a:lnTo>
                          <a:lnTo>
                            <a:pt x="18" y="0"/>
                          </a:lnTo>
                          <a:lnTo>
                            <a:pt x="12" y="0"/>
                          </a:lnTo>
                          <a:lnTo>
                            <a:pt x="10" y="1"/>
                          </a:lnTo>
                          <a:lnTo>
                            <a:pt x="7" y="3"/>
                          </a:lnTo>
                          <a:lnTo>
                            <a:pt x="0" y="7"/>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94" name="Freeform 60"/>
                    <p:cNvSpPr>
                      <a:spLocks/>
                    </p:cNvSpPr>
                    <p:nvPr/>
                  </p:nvSpPr>
                  <p:spPr bwMode="auto">
                    <a:xfrm>
                      <a:off x="4591" y="2339"/>
                      <a:ext cx="41" cy="7"/>
                    </a:xfrm>
                    <a:custGeom>
                      <a:avLst/>
                      <a:gdLst>
                        <a:gd name="T0" fmla="*/ 0 w 41"/>
                        <a:gd name="T1" fmla="*/ 1 h 7"/>
                        <a:gd name="T2" fmla="*/ 8 w 41"/>
                        <a:gd name="T3" fmla="*/ 1 h 7"/>
                        <a:gd name="T4" fmla="*/ 13 w 41"/>
                        <a:gd name="T5" fmla="*/ 0 h 7"/>
                        <a:gd name="T6" fmla="*/ 16 w 41"/>
                        <a:gd name="T7" fmla="*/ 0 h 7"/>
                        <a:gd name="T8" fmla="*/ 21 w 41"/>
                        <a:gd name="T9" fmla="*/ 0 h 7"/>
                        <a:gd name="T10" fmla="*/ 23 w 41"/>
                        <a:gd name="T11" fmla="*/ 2 h 7"/>
                        <a:gd name="T12" fmla="*/ 27 w 41"/>
                        <a:gd name="T13" fmla="*/ 3 h 7"/>
                        <a:gd name="T14" fmla="*/ 35 w 41"/>
                        <a:gd name="T15" fmla="*/ 5 h 7"/>
                        <a:gd name="T16" fmla="*/ 40 w 41"/>
                        <a:gd name="T17" fmla="*/ 5 h 7"/>
                        <a:gd name="T18" fmla="*/ 34 w 41"/>
                        <a:gd name="T19" fmla="*/ 6 h 7"/>
                        <a:gd name="T20" fmla="*/ 31 w 41"/>
                        <a:gd name="T21" fmla="*/ 6 h 7"/>
                        <a:gd name="T22" fmla="*/ 23 w 41"/>
                        <a:gd name="T23" fmla="*/ 3 h 7"/>
                        <a:gd name="T24" fmla="*/ 19 w 41"/>
                        <a:gd name="T25" fmla="*/ 1 h 7"/>
                        <a:gd name="T26" fmla="*/ 13 w 41"/>
                        <a:gd name="T27" fmla="*/ 1 h 7"/>
                        <a:gd name="T28" fmla="*/ 8 w 41"/>
                        <a:gd name="T29" fmla="*/ 1 h 7"/>
                        <a:gd name="T30" fmla="*/ 0 w 41"/>
                        <a:gd name="T31" fmla="*/ 1 h 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1" h="7">
                          <a:moveTo>
                            <a:pt x="0" y="1"/>
                          </a:moveTo>
                          <a:lnTo>
                            <a:pt x="8" y="1"/>
                          </a:lnTo>
                          <a:lnTo>
                            <a:pt x="13" y="0"/>
                          </a:lnTo>
                          <a:lnTo>
                            <a:pt x="16" y="0"/>
                          </a:lnTo>
                          <a:lnTo>
                            <a:pt x="21" y="0"/>
                          </a:lnTo>
                          <a:lnTo>
                            <a:pt x="23" y="2"/>
                          </a:lnTo>
                          <a:lnTo>
                            <a:pt x="27" y="3"/>
                          </a:lnTo>
                          <a:lnTo>
                            <a:pt x="35" y="5"/>
                          </a:lnTo>
                          <a:lnTo>
                            <a:pt x="40" y="5"/>
                          </a:lnTo>
                          <a:lnTo>
                            <a:pt x="34" y="6"/>
                          </a:lnTo>
                          <a:lnTo>
                            <a:pt x="31" y="6"/>
                          </a:lnTo>
                          <a:lnTo>
                            <a:pt x="23" y="3"/>
                          </a:lnTo>
                          <a:lnTo>
                            <a:pt x="19" y="1"/>
                          </a:lnTo>
                          <a:lnTo>
                            <a:pt x="13" y="1"/>
                          </a:lnTo>
                          <a:lnTo>
                            <a:pt x="8" y="1"/>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95" name="Freeform 61"/>
                    <p:cNvSpPr>
                      <a:spLocks/>
                    </p:cNvSpPr>
                    <p:nvPr/>
                  </p:nvSpPr>
                  <p:spPr bwMode="auto">
                    <a:xfrm>
                      <a:off x="4555" y="2355"/>
                      <a:ext cx="2" cy="3"/>
                    </a:xfrm>
                    <a:custGeom>
                      <a:avLst/>
                      <a:gdLst>
                        <a:gd name="T0" fmla="*/ 1 w 2"/>
                        <a:gd name="T1" fmla="*/ 0 h 3"/>
                        <a:gd name="T2" fmla="*/ 1 w 2"/>
                        <a:gd name="T3" fmla="*/ 1 h 3"/>
                        <a:gd name="T4" fmla="*/ 1 w 2"/>
                        <a:gd name="T5" fmla="*/ 2 h 3"/>
                        <a:gd name="T6" fmla="*/ 0 w 2"/>
                        <a:gd name="T7" fmla="*/ 2 h 3"/>
                        <a:gd name="T8" fmla="*/ 1 w 2"/>
                        <a:gd name="T9" fmla="*/ 1 h 3"/>
                        <a:gd name="T10" fmla="*/ 1 w 2"/>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1" y="0"/>
                          </a:moveTo>
                          <a:lnTo>
                            <a:pt x="1" y="1"/>
                          </a:lnTo>
                          <a:lnTo>
                            <a:pt x="1" y="2"/>
                          </a:lnTo>
                          <a:lnTo>
                            <a:pt x="0" y="2"/>
                          </a:lnTo>
                          <a:lnTo>
                            <a:pt x="1" y="1"/>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96" name="Freeform 62"/>
                    <p:cNvSpPr>
                      <a:spLocks/>
                    </p:cNvSpPr>
                    <p:nvPr/>
                  </p:nvSpPr>
                  <p:spPr bwMode="auto">
                    <a:xfrm>
                      <a:off x="4544" y="2346"/>
                      <a:ext cx="2" cy="2"/>
                    </a:xfrm>
                    <a:custGeom>
                      <a:avLst/>
                      <a:gdLst>
                        <a:gd name="T0" fmla="*/ 1 w 2"/>
                        <a:gd name="T1" fmla="*/ 1 h 2"/>
                        <a:gd name="T2" fmla="*/ 1 w 2"/>
                        <a:gd name="T3" fmla="*/ 0 h 2"/>
                        <a:gd name="T4" fmla="*/ 1 w 2"/>
                        <a:gd name="T5" fmla="*/ 0 h 2"/>
                        <a:gd name="T6" fmla="*/ 0 w 2"/>
                        <a:gd name="T7" fmla="*/ 1 h 2"/>
                        <a:gd name="T8" fmla="*/ 0 w 2"/>
                        <a:gd name="T9" fmla="*/ 1 h 2"/>
                        <a:gd name="T10" fmla="*/ 1 w 2"/>
                        <a:gd name="T11" fmla="*/ 1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1" y="1"/>
                          </a:moveTo>
                          <a:lnTo>
                            <a:pt x="1" y="0"/>
                          </a:lnTo>
                          <a:lnTo>
                            <a:pt x="0" y="1"/>
                          </a:lnTo>
                          <a:lnTo>
                            <a:pt x="1"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97" name="Freeform 63"/>
                    <p:cNvSpPr>
                      <a:spLocks/>
                    </p:cNvSpPr>
                    <p:nvPr/>
                  </p:nvSpPr>
                  <p:spPr bwMode="auto">
                    <a:xfrm>
                      <a:off x="4664" y="2359"/>
                      <a:ext cx="4" cy="7"/>
                    </a:xfrm>
                    <a:custGeom>
                      <a:avLst/>
                      <a:gdLst>
                        <a:gd name="T0" fmla="*/ 0 w 4"/>
                        <a:gd name="T1" fmla="*/ 0 h 7"/>
                        <a:gd name="T2" fmla="*/ 1 w 4"/>
                        <a:gd name="T3" fmla="*/ 3 h 7"/>
                        <a:gd name="T4" fmla="*/ 2 w 4"/>
                        <a:gd name="T5" fmla="*/ 6 h 7"/>
                        <a:gd name="T6" fmla="*/ 3 w 4"/>
                        <a:gd name="T7" fmla="*/ 6 h 7"/>
                        <a:gd name="T8" fmla="*/ 0 w 4"/>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7">
                          <a:moveTo>
                            <a:pt x="0" y="0"/>
                          </a:moveTo>
                          <a:lnTo>
                            <a:pt x="1" y="3"/>
                          </a:lnTo>
                          <a:lnTo>
                            <a:pt x="2" y="6"/>
                          </a:lnTo>
                          <a:lnTo>
                            <a:pt x="3" y="6"/>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98" name="Freeform 64"/>
                    <p:cNvSpPr>
                      <a:spLocks/>
                    </p:cNvSpPr>
                    <p:nvPr/>
                  </p:nvSpPr>
                  <p:spPr bwMode="auto">
                    <a:xfrm>
                      <a:off x="4702" y="2420"/>
                      <a:ext cx="7" cy="6"/>
                    </a:xfrm>
                    <a:custGeom>
                      <a:avLst/>
                      <a:gdLst>
                        <a:gd name="T0" fmla="*/ 6 w 7"/>
                        <a:gd name="T1" fmla="*/ 0 h 6"/>
                        <a:gd name="T2" fmla="*/ 2 w 7"/>
                        <a:gd name="T3" fmla="*/ 2 h 6"/>
                        <a:gd name="T4" fmla="*/ 0 w 7"/>
                        <a:gd name="T5" fmla="*/ 5 h 6"/>
                        <a:gd name="T6" fmla="*/ 6 w 7"/>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6">
                          <a:moveTo>
                            <a:pt x="6" y="0"/>
                          </a:moveTo>
                          <a:lnTo>
                            <a:pt x="2" y="2"/>
                          </a:lnTo>
                          <a:lnTo>
                            <a:pt x="0" y="5"/>
                          </a:lnTo>
                          <a:lnTo>
                            <a:pt x="6"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nvGrpSpPr>
                  <p:cNvPr id="26987" name="Group 68"/>
                  <p:cNvGrpSpPr>
                    <a:grpSpLocks/>
                  </p:cNvGrpSpPr>
                  <p:nvPr/>
                </p:nvGrpSpPr>
                <p:grpSpPr bwMode="auto">
                  <a:xfrm>
                    <a:off x="4723" y="2395"/>
                    <a:ext cx="64" cy="90"/>
                    <a:chOff x="4723" y="2395"/>
                    <a:chExt cx="64" cy="90"/>
                  </a:xfrm>
                </p:grpSpPr>
                <p:sp>
                  <p:nvSpPr>
                    <p:cNvPr id="26988" name="Freeform 66"/>
                    <p:cNvSpPr>
                      <a:spLocks/>
                    </p:cNvSpPr>
                    <p:nvPr/>
                  </p:nvSpPr>
                  <p:spPr bwMode="auto">
                    <a:xfrm>
                      <a:off x="4723" y="2395"/>
                      <a:ext cx="64" cy="90"/>
                    </a:xfrm>
                    <a:custGeom>
                      <a:avLst/>
                      <a:gdLst>
                        <a:gd name="T0" fmla="*/ 22 w 64"/>
                        <a:gd name="T1" fmla="*/ 6 h 90"/>
                        <a:gd name="T2" fmla="*/ 12 w 64"/>
                        <a:gd name="T3" fmla="*/ 19 h 90"/>
                        <a:gd name="T4" fmla="*/ 7 w 64"/>
                        <a:gd name="T5" fmla="*/ 29 h 90"/>
                        <a:gd name="T6" fmla="*/ 3 w 64"/>
                        <a:gd name="T7" fmla="*/ 46 h 90"/>
                        <a:gd name="T8" fmla="*/ 3 w 64"/>
                        <a:gd name="T9" fmla="*/ 56 h 90"/>
                        <a:gd name="T10" fmla="*/ 0 w 64"/>
                        <a:gd name="T11" fmla="*/ 70 h 90"/>
                        <a:gd name="T12" fmla="*/ 51 w 64"/>
                        <a:gd name="T13" fmla="*/ 89 h 90"/>
                        <a:gd name="T14" fmla="*/ 63 w 64"/>
                        <a:gd name="T15" fmla="*/ 0 h 90"/>
                        <a:gd name="T16" fmla="*/ 42 w 64"/>
                        <a:gd name="T17" fmla="*/ 6 h 90"/>
                        <a:gd name="T18" fmla="*/ 22 w 64"/>
                        <a:gd name="T19" fmla="*/ 6 h 9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4" h="90">
                          <a:moveTo>
                            <a:pt x="22" y="6"/>
                          </a:moveTo>
                          <a:lnTo>
                            <a:pt x="12" y="19"/>
                          </a:lnTo>
                          <a:lnTo>
                            <a:pt x="7" y="29"/>
                          </a:lnTo>
                          <a:lnTo>
                            <a:pt x="3" y="46"/>
                          </a:lnTo>
                          <a:lnTo>
                            <a:pt x="3" y="56"/>
                          </a:lnTo>
                          <a:lnTo>
                            <a:pt x="0" y="70"/>
                          </a:lnTo>
                          <a:lnTo>
                            <a:pt x="51" y="89"/>
                          </a:lnTo>
                          <a:lnTo>
                            <a:pt x="63" y="0"/>
                          </a:lnTo>
                          <a:lnTo>
                            <a:pt x="42" y="6"/>
                          </a:lnTo>
                          <a:lnTo>
                            <a:pt x="22" y="6"/>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89" name="Freeform 67"/>
                    <p:cNvSpPr>
                      <a:spLocks/>
                    </p:cNvSpPr>
                    <p:nvPr/>
                  </p:nvSpPr>
                  <p:spPr bwMode="auto">
                    <a:xfrm>
                      <a:off x="4729" y="2403"/>
                      <a:ext cx="44" cy="66"/>
                    </a:xfrm>
                    <a:custGeom>
                      <a:avLst/>
                      <a:gdLst>
                        <a:gd name="T0" fmla="*/ 17 w 44"/>
                        <a:gd name="T1" fmla="*/ 2 h 66"/>
                        <a:gd name="T2" fmla="*/ 9 w 44"/>
                        <a:gd name="T3" fmla="*/ 12 h 66"/>
                        <a:gd name="T4" fmla="*/ 3 w 44"/>
                        <a:gd name="T5" fmla="*/ 28 h 66"/>
                        <a:gd name="T6" fmla="*/ 2 w 44"/>
                        <a:gd name="T7" fmla="*/ 38 h 66"/>
                        <a:gd name="T8" fmla="*/ 0 w 44"/>
                        <a:gd name="T9" fmla="*/ 51 h 66"/>
                        <a:gd name="T10" fmla="*/ 35 w 44"/>
                        <a:gd name="T11" fmla="*/ 65 h 66"/>
                        <a:gd name="T12" fmla="*/ 43 w 44"/>
                        <a:gd name="T13" fmla="*/ 0 h 66"/>
                        <a:gd name="T14" fmla="*/ 30 w 44"/>
                        <a:gd name="T15" fmla="*/ 3 h 66"/>
                        <a:gd name="T16" fmla="*/ 17 w 44"/>
                        <a:gd name="T17" fmla="*/ 2 h 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4" h="66">
                          <a:moveTo>
                            <a:pt x="17" y="2"/>
                          </a:moveTo>
                          <a:lnTo>
                            <a:pt x="9" y="12"/>
                          </a:lnTo>
                          <a:lnTo>
                            <a:pt x="3" y="28"/>
                          </a:lnTo>
                          <a:lnTo>
                            <a:pt x="2" y="38"/>
                          </a:lnTo>
                          <a:lnTo>
                            <a:pt x="0" y="51"/>
                          </a:lnTo>
                          <a:lnTo>
                            <a:pt x="35" y="65"/>
                          </a:lnTo>
                          <a:lnTo>
                            <a:pt x="43" y="0"/>
                          </a:lnTo>
                          <a:lnTo>
                            <a:pt x="30" y="3"/>
                          </a:lnTo>
                          <a:lnTo>
                            <a:pt x="17" y="2"/>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sp>
              <p:nvSpPr>
                <p:cNvPr id="26949" name="Freeform 70"/>
                <p:cNvSpPr>
                  <a:spLocks/>
                </p:cNvSpPr>
                <p:nvPr/>
              </p:nvSpPr>
              <p:spPr bwMode="auto">
                <a:xfrm>
                  <a:off x="4779" y="1908"/>
                  <a:ext cx="215" cy="270"/>
                </a:xfrm>
                <a:custGeom>
                  <a:avLst/>
                  <a:gdLst>
                    <a:gd name="T0" fmla="*/ 70 w 215"/>
                    <a:gd name="T1" fmla="*/ 8 h 270"/>
                    <a:gd name="T2" fmla="*/ 52 w 215"/>
                    <a:gd name="T3" fmla="*/ 24 h 270"/>
                    <a:gd name="T4" fmla="*/ 41 w 215"/>
                    <a:gd name="T5" fmla="*/ 44 h 270"/>
                    <a:gd name="T6" fmla="*/ 32 w 215"/>
                    <a:gd name="T7" fmla="*/ 64 h 270"/>
                    <a:gd name="T8" fmla="*/ 27 w 215"/>
                    <a:gd name="T9" fmla="*/ 75 h 270"/>
                    <a:gd name="T10" fmla="*/ 27 w 215"/>
                    <a:gd name="T11" fmla="*/ 86 h 270"/>
                    <a:gd name="T12" fmla="*/ 31 w 215"/>
                    <a:gd name="T13" fmla="*/ 100 h 270"/>
                    <a:gd name="T14" fmla="*/ 22 w 215"/>
                    <a:gd name="T15" fmla="*/ 111 h 270"/>
                    <a:gd name="T16" fmla="*/ 7 w 215"/>
                    <a:gd name="T17" fmla="*/ 140 h 270"/>
                    <a:gd name="T18" fmla="*/ 0 w 215"/>
                    <a:gd name="T19" fmla="*/ 156 h 270"/>
                    <a:gd name="T20" fmla="*/ 0 w 215"/>
                    <a:gd name="T21" fmla="*/ 161 h 270"/>
                    <a:gd name="T22" fmla="*/ 2 w 215"/>
                    <a:gd name="T23" fmla="*/ 166 h 270"/>
                    <a:gd name="T24" fmla="*/ 8 w 215"/>
                    <a:gd name="T25" fmla="*/ 168 h 270"/>
                    <a:gd name="T26" fmla="*/ 17 w 215"/>
                    <a:gd name="T27" fmla="*/ 168 h 270"/>
                    <a:gd name="T28" fmla="*/ 23 w 215"/>
                    <a:gd name="T29" fmla="*/ 170 h 270"/>
                    <a:gd name="T30" fmla="*/ 22 w 215"/>
                    <a:gd name="T31" fmla="*/ 182 h 270"/>
                    <a:gd name="T32" fmla="*/ 19 w 215"/>
                    <a:gd name="T33" fmla="*/ 196 h 270"/>
                    <a:gd name="T34" fmla="*/ 25 w 215"/>
                    <a:gd name="T35" fmla="*/ 203 h 270"/>
                    <a:gd name="T36" fmla="*/ 23 w 215"/>
                    <a:gd name="T37" fmla="*/ 213 h 270"/>
                    <a:gd name="T38" fmla="*/ 27 w 215"/>
                    <a:gd name="T39" fmla="*/ 220 h 270"/>
                    <a:gd name="T40" fmla="*/ 32 w 215"/>
                    <a:gd name="T41" fmla="*/ 238 h 270"/>
                    <a:gd name="T42" fmla="*/ 38 w 215"/>
                    <a:gd name="T43" fmla="*/ 243 h 270"/>
                    <a:gd name="T44" fmla="*/ 48 w 215"/>
                    <a:gd name="T45" fmla="*/ 243 h 270"/>
                    <a:gd name="T46" fmla="*/ 63 w 215"/>
                    <a:gd name="T47" fmla="*/ 240 h 270"/>
                    <a:gd name="T48" fmla="*/ 78 w 215"/>
                    <a:gd name="T49" fmla="*/ 238 h 270"/>
                    <a:gd name="T50" fmla="*/ 76 w 215"/>
                    <a:gd name="T51" fmla="*/ 269 h 270"/>
                    <a:gd name="T52" fmla="*/ 190 w 215"/>
                    <a:gd name="T53" fmla="*/ 227 h 270"/>
                    <a:gd name="T54" fmla="*/ 181 w 215"/>
                    <a:gd name="T55" fmla="*/ 202 h 270"/>
                    <a:gd name="T56" fmla="*/ 183 w 215"/>
                    <a:gd name="T57" fmla="*/ 183 h 270"/>
                    <a:gd name="T58" fmla="*/ 214 w 215"/>
                    <a:gd name="T59" fmla="*/ 147 h 270"/>
                    <a:gd name="T60" fmla="*/ 214 w 215"/>
                    <a:gd name="T61" fmla="*/ 51 h 270"/>
                    <a:gd name="T62" fmla="*/ 193 w 215"/>
                    <a:gd name="T63" fmla="*/ 25 h 270"/>
                    <a:gd name="T64" fmla="*/ 167 w 215"/>
                    <a:gd name="T65" fmla="*/ 12 h 270"/>
                    <a:gd name="T66" fmla="*/ 139 w 215"/>
                    <a:gd name="T67" fmla="*/ 0 h 270"/>
                    <a:gd name="T68" fmla="*/ 103 w 215"/>
                    <a:gd name="T69" fmla="*/ 6 h 270"/>
                    <a:gd name="T70" fmla="*/ 70 w 215"/>
                    <a:gd name="T71" fmla="*/ 8 h 27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5" h="270">
                      <a:moveTo>
                        <a:pt x="70" y="8"/>
                      </a:moveTo>
                      <a:lnTo>
                        <a:pt x="52" y="24"/>
                      </a:lnTo>
                      <a:lnTo>
                        <a:pt x="41" y="44"/>
                      </a:lnTo>
                      <a:lnTo>
                        <a:pt x="32" y="64"/>
                      </a:lnTo>
                      <a:lnTo>
                        <a:pt x="27" y="75"/>
                      </a:lnTo>
                      <a:lnTo>
                        <a:pt x="27" y="86"/>
                      </a:lnTo>
                      <a:lnTo>
                        <a:pt x="31" y="100"/>
                      </a:lnTo>
                      <a:lnTo>
                        <a:pt x="22" y="111"/>
                      </a:lnTo>
                      <a:lnTo>
                        <a:pt x="7" y="140"/>
                      </a:lnTo>
                      <a:lnTo>
                        <a:pt x="0" y="156"/>
                      </a:lnTo>
                      <a:lnTo>
                        <a:pt x="0" y="161"/>
                      </a:lnTo>
                      <a:lnTo>
                        <a:pt x="2" y="166"/>
                      </a:lnTo>
                      <a:lnTo>
                        <a:pt x="8" y="168"/>
                      </a:lnTo>
                      <a:lnTo>
                        <a:pt x="17" y="168"/>
                      </a:lnTo>
                      <a:lnTo>
                        <a:pt x="23" y="170"/>
                      </a:lnTo>
                      <a:lnTo>
                        <a:pt x="22" y="182"/>
                      </a:lnTo>
                      <a:lnTo>
                        <a:pt x="19" y="196"/>
                      </a:lnTo>
                      <a:lnTo>
                        <a:pt x="25" y="203"/>
                      </a:lnTo>
                      <a:lnTo>
                        <a:pt x="23" y="213"/>
                      </a:lnTo>
                      <a:lnTo>
                        <a:pt x="27" y="220"/>
                      </a:lnTo>
                      <a:lnTo>
                        <a:pt x="32" y="238"/>
                      </a:lnTo>
                      <a:lnTo>
                        <a:pt x="38" y="243"/>
                      </a:lnTo>
                      <a:lnTo>
                        <a:pt x="48" y="243"/>
                      </a:lnTo>
                      <a:lnTo>
                        <a:pt x="63" y="240"/>
                      </a:lnTo>
                      <a:lnTo>
                        <a:pt x="78" y="238"/>
                      </a:lnTo>
                      <a:lnTo>
                        <a:pt x="76" y="269"/>
                      </a:lnTo>
                      <a:lnTo>
                        <a:pt x="190" y="227"/>
                      </a:lnTo>
                      <a:lnTo>
                        <a:pt x="181" y="202"/>
                      </a:lnTo>
                      <a:lnTo>
                        <a:pt x="183" y="183"/>
                      </a:lnTo>
                      <a:lnTo>
                        <a:pt x="214" y="147"/>
                      </a:lnTo>
                      <a:lnTo>
                        <a:pt x="214" y="51"/>
                      </a:lnTo>
                      <a:lnTo>
                        <a:pt x="193" y="25"/>
                      </a:lnTo>
                      <a:lnTo>
                        <a:pt x="167" y="12"/>
                      </a:lnTo>
                      <a:lnTo>
                        <a:pt x="139" y="0"/>
                      </a:lnTo>
                      <a:lnTo>
                        <a:pt x="103" y="6"/>
                      </a:lnTo>
                      <a:lnTo>
                        <a:pt x="70" y="8"/>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50" name="Freeform 71"/>
                <p:cNvSpPr>
                  <a:spLocks/>
                </p:cNvSpPr>
                <p:nvPr/>
              </p:nvSpPr>
              <p:spPr bwMode="auto">
                <a:xfrm>
                  <a:off x="4791" y="2065"/>
                  <a:ext cx="5" cy="6"/>
                </a:xfrm>
                <a:custGeom>
                  <a:avLst/>
                  <a:gdLst>
                    <a:gd name="T0" fmla="*/ 0 w 5"/>
                    <a:gd name="T1" fmla="*/ 3 h 6"/>
                    <a:gd name="T2" fmla="*/ 1 w 5"/>
                    <a:gd name="T3" fmla="*/ 0 h 6"/>
                    <a:gd name="T4" fmla="*/ 3 w 5"/>
                    <a:gd name="T5" fmla="*/ 2 h 6"/>
                    <a:gd name="T6" fmla="*/ 4 w 5"/>
                    <a:gd name="T7" fmla="*/ 0 h 6"/>
                    <a:gd name="T8" fmla="*/ 4 w 5"/>
                    <a:gd name="T9" fmla="*/ 3 h 6"/>
                    <a:gd name="T10" fmla="*/ 3 w 5"/>
                    <a:gd name="T11" fmla="*/ 5 h 6"/>
                    <a:gd name="T12" fmla="*/ 0 w 5"/>
                    <a:gd name="T13" fmla="*/ 3 h 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6">
                      <a:moveTo>
                        <a:pt x="0" y="3"/>
                      </a:moveTo>
                      <a:lnTo>
                        <a:pt x="1" y="0"/>
                      </a:lnTo>
                      <a:lnTo>
                        <a:pt x="3" y="2"/>
                      </a:lnTo>
                      <a:lnTo>
                        <a:pt x="4" y="0"/>
                      </a:lnTo>
                      <a:lnTo>
                        <a:pt x="4" y="3"/>
                      </a:lnTo>
                      <a:lnTo>
                        <a:pt x="3" y="5"/>
                      </a:lnTo>
                      <a:lnTo>
                        <a:pt x="0" y="3"/>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51" name="Freeform 72"/>
                <p:cNvSpPr>
                  <a:spLocks/>
                </p:cNvSpPr>
                <p:nvPr/>
              </p:nvSpPr>
              <p:spPr bwMode="auto">
                <a:xfrm>
                  <a:off x="4799" y="2060"/>
                  <a:ext cx="4" cy="3"/>
                </a:xfrm>
                <a:custGeom>
                  <a:avLst/>
                  <a:gdLst>
                    <a:gd name="T0" fmla="*/ 3 w 4"/>
                    <a:gd name="T1" fmla="*/ 0 h 3"/>
                    <a:gd name="T2" fmla="*/ 1 w 4"/>
                    <a:gd name="T3" fmla="*/ 0 h 3"/>
                    <a:gd name="T4" fmla="*/ 1 w 4"/>
                    <a:gd name="T5" fmla="*/ 1 h 3"/>
                    <a:gd name="T6" fmla="*/ 1 w 4"/>
                    <a:gd name="T7" fmla="*/ 2 h 3"/>
                    <a:gd name="T8" fmla="*/ 0 w 4"/>
                    <a:gd name="T9" fmla="*/ 1 h 3"/>
                    <a:gd name="T10" fmla="*/ 0 w 4"/>
                    <a:gd name="T11" fmla="*/ 0 h 3"/>
                    <a:gd name="T12" fmla="*/ 3 w 4"/>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3">
                      <a:moveTo>
                        <a:pt x="3" y="0"/>
                      </a:moveTo>
                      <a:lnTo>
                        <a:pt x="1" y="0"/>
                      </a:lnTo>
                      <a:lnTo>
                        <a:pt x="1" y="1"/>
                      </a:lnTo>
                      <a:lnTo>
                        <a:pt x="1" y="2"/>
                      </a:lnTo>
                      <a:lnTo>
                        <a:pt x="0" y="1"/>
                      </a:lnTo>
                      <a:lnTo>
                        <a:pt x="0" y="0"/>
                      </a:lnTo>
                      <a:lnTo>
                        <a:pt x="3"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52" name="Freeform 73"/>
                <p:cNvSpPr>
                  <a:spLocks/>
                </p:cNvSpPr>
                <p:nvPr/>
              </p:nvSpPr>
              <p:spPr bwMode="auto">
                <a:xfrm>
                  <a:off x="4808" y="2027"/>
                  <a:ext cx="3" cy="13"/>
                </a:xfrm>
                <a:custGeom>
                  <a:avLst/>
                  <a:gdLst>
                    <a:gd name="T0" fmla="*/ 0 w 3"/>
                    <a:gd name="T1" fmla="*/ 0 h 13"/>
                    <a:gd name="T2" fmla="*/ 1 w 3"/>
                    <a:gd name="T3" fmla="*/ 7 h 13"/>
                    <a:gd name="T4" fmla="*/ 2 w 3"/>
                    <a:gd name="T5" fmla="*/ 12 h 13"/>
                    <a:gd name="T6" fmla="*/ 1 w 3"/>
                    <a:gd name="T7" fmla="*/ 8 h 13"/>
                    <a:gd name="T8" fmla="*/ 0 w 3"/>
                    <a:gd name="T9" fmla="*/ 0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13">
                      <a:moveTo>
                        <a:pt x="0" y="0"/>
                      </a:moveTo>
                      <a:lnTo>
                        <a:pt x="1" y="7"/>
                      </a:lnTo>
                      <a:lnTo>
                        <a:pt x="2" y="12"/>
                      </a:lnTo>
                      <a:lnTo>
                        <a:pt x="1" y="8"/>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53" name="Freeform 74"/>
                <p:cNvSpPr>
                  <a:spLocks/>
                </p:cNvSpPr>
                <p:nvPr/>
              </p:nvSpPr>
              <p:spPr bwMode="auto">
                <a:xfrm>
                  <a:off x="4815" y="2007"/>
                  <a:ext cx="16" cy="10"/>
                </a:xfrm>
                <a:custGeom>
                  <a:avLst/>
                  <a:gdLst>
                    <a:gd name="T0" fmla="*/ 0 w 16"/>
                    <a:gd name="T1" fmla="*/ 0 h 10"/>
                    <a:gd name="T2" fmla="*/ 3 w 16"/>
                    <a:gd name="T3" fmla="*/ 5 h 10"/>
                    <a:gd name="T4" fmla="*/ 3 w 16"/>
                    <a:gd name="T5" fmla="*/ 6 h 10"/>
                    <a:gd name="T6" fmla="*/ 3 w 16"/>
                    <a:gd name="T7" fmla="*/ 7 h 10"/>
                    <a:gd name="T8" fmla="*/ 1 w 16"/>
                    <a:gd name="T9" fmla="*/ 9 h 10"/>
                    <a:gd name="T10" fmla="*/ 3 w 16"/>
                    <a:gd name="T11" fmla="*/ 6 h 10"/>
                    <a:gd name="T12" fmla="*/ 7 w 16"/>
                    <a:gd name="T13" fmla="*/ 6 h 10"/>
                    <a:gd name="T14" fmla="*/ 10 w 16"/>
                    <a:gd name="T15" fmla="*/ 5 h 10"/>
                    <a:gd name="T16" fmla="*/ 15 w 16"/>
                    <a:gd name="T17" fmla="*/ 5 h 10"/>
                    <a:gd name="T18" fmla="*/ 10 w 16"/>
                    <a:gd name="T19" fmla="*/ 2 h 10"/>
                    <a:gd name="T20" fmla="*/ 0 w 16"/>
                    <a:gd name="T21" fmla="*/ 0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 h="10">
                      <a:moveTo>
                        <a:pt x="0" y="0"/>
                      </a:moveTo>
                      <a:lnTo>
                        <a:pt x="3" y="5"/>
                      </a:lnTo>
                      <a:lnTo>
                        <a:pt x="3" y="6"/>
                      </a:lnTo>
                      <a:lnTo>
                        <a:pt x="3" y="7"/>
                      </a:lnTo>
                      <a:lnTo>
                        <a:pt x="1" y="9"/>
                      </a:lnTo>
                      <a:lnTo>
                        <a:pt x="3" y="6"/>
                      </a:lnTo>
                      <a:lnTo>
                        <a:pt x="7" y="6"/>
                      </a:lnTo>
                      <a:lnTo>
                        <a:pt x="10" y="5"/>
                      </a:lnTo>
                      <a:lnTo>
                        <a:pt x="15" y="5"/>
                      </a:lnTo>
                      <a:lnTo>
                        <a:pt x="10" y="2"/>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54" name="Freeform 75"/>
                <p:cNvSpPr>
                  <a:spLocks/>
                </p:cNvSpPr>
                <p:nvPr/>
              </p:nvSpPr>
              <p:spPr bwMode="auto">
                <a:xfrm>
                  <a:off x="4809" y="1982"/>
                  <a:ext cx="32" cy="9"/>
                </a:xfrm>
                <a:custGeom>
                  <a:avLst/>
                  <a:gdLst>
                    <a:gd name="T0" fmla="*/ 0 w 32"/>
                    <a:gd name="T1" fmla="*/ 4 h 9"/>
                    <a:gd name="T2" fmla="*/ 2 w 32"/>
                    <a:gd name="T3" fmla="*/ 7 h 9"/>
                    <a:gd name="T4" fmla="*/ 5 w 32"/>
                    <a:gd name="T5" fmla="*/ 8 h 9"/>
                    <a:gd name="T6" fmla="*/ 10 w 32"/>
                    <a:gd name="T7" fmla="*/ 6 h 9"/>
                    <a:gd name="T8" fmla="*/ 16 w 32"/>
                    <a:gd name="T9" fmla="*/ 4 h 9"/>
                    <a:gd name="T10" fmla="*/ 26 w 32"/>
                    <a:gd name="T11" fmla="*/ 4 h 9"/>
                    <a:gd name="T12" fmla="*/ 31 w 32"/>
                    <a:gd name="T13" fmla="*/ 4 h 9"/>
                    <a:gd name="T14" fmla="*/ 23 w 32"/>
                    <a:gd name="T15" fmla="*/ 2 h 9"/>
                    <a:gd name="T16" fmla="*/ 17 w 32"/>
                    <a:gd name="T17" fmla="*/ 1 h 9"/>
                    <a:gd name="T18" fmla="*/ 18 w 32"/>
                    <a:gd name="T19" fmla="*/ 0 h 9"/>
                    <a:gd name="T20" fmla="*/ 14 w 32"/>
                    <a:gd name="T21" fmla="*/ 2 h 9"/>
                    <a:gd name="T22" fmla="*/ 14 w 32"/>
                    <a:gd name="T23" fmla="*/ 1 h 9"/>
                    <a:gd name="T24" fmla="*/ 9 w 32"/>
                    <a:gd name="T25" fmla="*/ 2 h 9"/>
                    <a:gd name="T26" fmla="*/ 6 w 32"/>
                    <a:gd name="T27" fmla="*/ 2 h 9"/>
                    <a:gd name="T28" fmla="*/ 0 w 32"/>
                    <a:gd name="T29" fmla="*/ 4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2" h="9">
                      <a:moveTo>
                        <a:pt x="0" y="4"/>
                      </a:moveTo>
                      <a:lnTo>
                        <a:pt x="2" y="7"/>
                      </a:lnTo>
                      <a:lnTo>
                        <a:pt x="5" y="8"/>
                      </a:lnTo>
                      <a:lnTo>
                        <a:pt x="10" y="6"/>
                      </a:lnTo>
                      <a:lnTo>
                        <a:pt x="16" y="4"/>
                      </a:lnTo>
                      <a:lnTo>
                        <a:pt x="26" y="4"/>
                      </a:lnTo>
                      <a:lnTo>
                        <a:pt x="31" y="4"/>
                      </a:lnTo>
                      <a:lnTo>
                        <a:pt x="23" y="2"/>
                      </a:lnTo>
                      <a:lnTo>
                        <a:pt x="17" y="1"/>
                      </a:lnTo>
                      <a:lnTo>
                        <a:pt x="18" y="0"/>
                      </a:lnTo>
                      <a:lnTo>
                        <a:pt x="14" y="2"/>
                      </a:lnTo>
                      <a:lnTo>
                        <a:pt x="14" y="1"/>
                      </a:lnTo>
                      <a:lnTo>
                        <a:pt x="9" y="2"/>
                      </a:lnTo>
                      <a:lnTo>
                        <a:pt x="6" y="2"/>
                      </a:lnTo>
                      <a:lnTo>
                        <a:pt x="0" y="4"/>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55" name="Freeform 76"/>
                <p:cNvSpPr>
                  <a:spLocks/>
                </p:cNvSpPr>
                <p:nvPr/>
              </p:nvSpPr>
              <p:spPr bwMode="auto">
                <a:xfrm>
                  <a:off x="4897" y="2004"/>
                  <a:ext cx="15" cy="46"/>
                </a:xfrm>
                <a:custGeom>
                  <a:avLst/>
                  <a:gdLst>
                    <a:gd name="T0" fmla="*/ 0 w 15"/>
                    <a:gd name="T1" fmla="*/ 8 h 46"/>
                    <a:gd name="T2" fmla="*/ 4 w 15"/>
                    <a:gd name="T3" fmla="*/ 3 h 46"/>
                    <a:gd name="T4" fmla="*/ 10 w 15"/>
                    <a:gd name="T5" fmla="*/ 4 h 46"/>
                    <a:gd name="T6" fmla="*/ 12 w 15"/>
                    <a:gd name="T7" fmla="*/ 12 h 46"/>
                    <a:gd name="T8" fmla="*/ 13 w 15"/>
                    <a:gd name="T9" fmla="*/ 22 h 46"/>
                    <a:gd name="T10" fmla="*/ 12 w 15"/>
                    <a:gd name="T11" fmla="*/ 30 h 46"/>
                    <a:gd name="T12" fmla="*/ 11 w 15"/>
                    <a:gd name="T13" fmla="*/ 37 h 46"/>
                    <a:gd name="T14" fmla="*/ 8 w 15"/>
                    <a:gd name="T15" fmla="*/ 26 h 46"/>
                    <a:gd name="T16" fmla="*/ 6 w 15"/>
                    <a:gd name="T17" fmla="*/ 20 h 46"/>
                    <a:gd name="T18" fmla="*/ 1 w 15"/>
                    <a:gd name="T19" fmla="*/ 17 h 46"/>
                    <a:gd name="T20" fmla="*/ 4 w 15"/>
                    <a:gd name="T21" fmla="*/ 25 h 46"/>
                    <a:gd name="T22" fmla="*/ 8 w 15"/>
                    <a:gd name="T23" fmla="*/ 31 h 46"/>
                    <a:gd name="T24" fmla="*/ 9 w 15"/>
                    <a:gd name="T25" fmla="*/ 38 h 46"/>
                    <a:gd name="T26" fmla="*/ 7 w 15"/>
                    <a:gd name="T27" fmla="*/ 44 h 46"/>
                    <a:gd name="T28" fmla="*/ 5 w 15"/>
                    <a:gd name="T29" fmla="*/ 45 h 46"/>
                    <a:gd name="T30" fmla="*/ 11 w 15"/>
                    <a:gd name="T31" fmla="*/ 42 h 46"/>
                    <a:gd name="T32" fmla="*/ 14 w 15"/>
                    <a:gd name="T33" fmla="*/ 33 h 46"/>
                    <a:gd name="T34" fmla="*/ 14 w 15"/>
                    <a:gd name="T35" fmla="*/ 20 h 46"/>
                    <a:gd name="T36" fmla="*/ 14 w 15"/>
                    <a:gd name="T37" fmla="*/ 9 h 46"/>
                    <a:gd name="T38" fmla="*/ 11 w 15"/>
                    <a:gd name="T39" fmla="*/ 2 h 46"/>
                    <a:gd name="T40" fmla="*/ 6 w 15"/>
                    <a:gd name="T41" fmla="*/ 0 h 46"/>
                    <a:gd name="T42" fmla="*/ 2 w 15"/>
                    <a:gd name="T43" fmla="*/ 1 h 46"/>
                    <a:gd name="T44" fmla="*/ 0 w 15"/>
                    <a:gd name="T45" fmla="*/ 8 h 4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5" h="46">
                      <a:moveTo>
                        <a:pt x="0" y="8"/>
                      </a:moveTo>
                      <a:lnTo>
                        <a:pt x="4" y="3"/>
                      </a:lnTo>
                      <a:lnTo>
                        <a:pt x="10" y="4"/>
                      </a:lnTo>
                      <a:lnTo>
                        <a:pt x="12" y="12"/>
                      </a:lnTo>
                      <a:lnTo>
                        <a:pt x="13" y="22"/>
                      </a:lnTo>
                      <a:lnTo>
                        <a:pt x="12" y="30"/>
                      </a:lnTo>
                      <a:lnTo>
                        <a:pt x="11" y="37"/>
                      </a:lnTo>
                      <a:lnTo>
                        <a:pt x="8" y="26"/>
                      </a:lnTo>
                      <a:lnTo>
                        <a:pt x="6" y="20"/>
                      </a:lnTo>
                      <a:lnTo>
                        <a:pt x="1" y="17"/>
                      </a:lnTo>
                      <a:lnTo>
                        <a:pt x="4" y="25"/>
                      </a:lnTo>
                      <a:lnTo>
                        <a:pt x="8" y="31"/>
                      </a:lnTo>
                      <a:lnTo>
                        <a:pt x="9" y="38"/>
                      </a:lnTo>
                      <a:lnTo>
                        <a:pt x="7" y="44"/>
                      </a:lnTo>
                      <a:lnTo>
                        <a:pt x="5" y="45"/>
                      </a:lnTo>
                      <a:lnTo>
                        <a:pt x="11" y="42"/>
                      </a:lnTo>
                      <a:lnTo>
                        <a:pt x="14" y="33"/>
                      </a:lnTo>
                      <a:lnTo>
                        <a:pt x="14" y="20"/>
                      </a:lnTo>
                      <a:lnTo>
                        <a:pt x="14" y="9"/>
                      </a:lnTo>
                      <a:lnTo>
                        <a:pt x="11" y="2"/>
                      </a:lnTo>
                      <a:lnTo>
                        <a:pt x="6" y="0"/>
                      </a:lnTo>
                      <a:lnTo>
                        <a:pt x="2" y="1"/>
                      </a:lnTo>
                      <a:lnTo>
                        <a:pt x="0" y="8"/>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56" name="Freeform 77"/>
                <p:cNvSpPr>
                  <a:spLocks/>
                </p:cNvSpPr>
                <p:nvPr/>
              </p:nvSpPr>
              <p:spPr bwMode="auto">
                <a:xfrm>
                  <a:off x="4890" y="1995"/>
                  <a:ext cx="30" cy="65"/>
                </a:xfrm>
                <a:custGeom>
                  <a:avLst/>
                  <a:gdLst>
                    <a:gd name="T0" fmla="*/ 0 w 30"/>
                    <a:gd name="T1" fmla="*/ 16 h 65"/>
                    <a:gd name="T2" fmla="*/ 5 w 30"/>
                    <a:gd name="T3" fmla="*/ 5 h 65"/>
                    <a:gd name="T4" fmla="*/ 13 w 30"/>
                    <a:gd name="T5" fmla="*/ 3 h 65"/>
                    <a:gd name="T6" fmla="*/ 22 w 30"/>
                    <a:gd name="T7" fmla="*/ 4 h 65"/>
                    <a:gd name="T8" fmla="*/ 25 w 30"/>
                    <a:gd name="T9" fmla="*/ 11 h 65"/>
                    <a:gd name="T10" fmla="*/ 27 w 30"/>
                    <a:gd name="T11" fmla="*/ 20 h 65"/>
                    <a:gd name="T12" fmla="*/ 27 w 30"/>
                    <a:gd name="T13" fmla="*/ 28 h 65"/>
                    <a:gd name="T14" fmla="*/ 26 w 30"/>
                    <a:gd name="T15" fmla="*/ 33 h 65"/>
                    <a:gd name="T16" fmla="*/ 26 w 30"/>
                    <a:gd name="T17" fmla="*/ 41 h 65"/>
                    <a:gd name="T18" fmla="*/ 24 w 30"/>
                    <a:gd name="T19" fmla="*/ 50 h 65"/>
                    <a:gd name="T20" fmla="*/ 18 w 30"/>
                    <a:gd name="T21" fmla="*/ 59 h 65"/>
                    <a:gd name="T22" fmla="*/ 14 w 30"/>
                    <a:gd name="T23" fmla="*/ 59 h 65"/>
                    <a:gd name="T24" fmla="*/ 9 w 30"/>
                    <a:gd name="T25" fmla="*/ 59 h 65"/>
                    <a:gd name="T26" fmla="*/ 9 w 30"/>
                    <a:gd name="T27" fmla="*/ 60 h 65"/>
                    <a:gd name="T28" fmla="*/ 13 w 30"/>
                    <a:gd name="T29" fmla="*/ 64 h 65"/>
                    <a:gd name="T30" fmla="*/ 17 w 30"/>
                    <a:gd name="T31" fmla="*/ 63 h 65"/>
                    <a:gd name="T32" fmla="*/ 23 w 30"/>
                    <a:gd name="T33" fmla="*/ 60 h 65"/>
                    <a:gd name="T34" fmla="*/ 27 w 30"/>
                    <a:gd name="T35" fmla="*/ 51 h 65"/>
                    <a:gd name="T36" fmla="*/ 28 w 30"/>
                    <a:gd name="T37" fmla="*/ 36 h 65"/>
                    <a:gd name="T38" fmla="*/ 29 w 30"/>
                    <a:gd name="T39" fmla="*/ 26 h 65"/>
                    <a:gd name="T40" fmla="*/ 29 w 30"/>
                    <a:gd name="T41" fmla="*/ 18 h 65"/>
                    <a:gd name="T42" fmla="*/ 27 w 30"/>
                    <a:gd name="T43" fmla="*/ 10 h 65"/>
                    <a:gd name="T44" fmla="*/ 24 w 30"/>
                    <a:gd name="T45" fmla="*/ 3 h 65"/>
                    <a:gd name="T46" fmla="*/ 16 w 30"/>
                    <a:gd name="T47" fmla="*/ 0 h 65"/>
                    <a:gd name="T48" fmla="*/ 5 w 30"/>
                    <a:gd name="T49" fmla="*/ 2 h 65"/>
                    <a:gd name="T50" fmla="*/ 1 w 30"/>
                    <a:gd name="T51" fmla="*/ 5 h 65"/>
                    <a:gd name="T52" fmla="*/ 0 w 30"/>
                    <a:gd name="T53" fmla="*/ 16 h 6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0" h="65">
                      <a:moveTo>
                        <a:pt x="0" y="16"/>
                      </a:moveTo>
                      <a:lnTo>
                        <a:pt x="5" y="5"/>
                      </a:lnTo>
                      <a:lnTo>
                        <a:pt x="13" y="3"/>
                      </a:lnTo>
                      <a:lnTo>
                        <a:pt x="22" y="4"/>
                      </a:lnTo>
                      <a:lnTo>
                        <a:pt x="25" y="11"/>
                      </a:lnTo>
                      <a:lnTo>
                        <a:pt x="27" y="20"/>
                      </a:lnTo>
                      <a:lnTo>
                        <a:pt x="27" y="28"/>
                      </a:lnTo>
                      <a:lnTo>
                        <a:pt x="26" y="33"/>
                      </a:lnTo>
                      <a:lnTo>
                        <a:pt x="26" y="41"/>
                      </a:lnTo>
                      <a:lnTo>
                        <a:pt x="24" y="50"/>
                      </a:lnTo>
                      <a:lnTo>
                        <a:pt x="18" y="59"/>
                      </a:lnTo>
                      <a:lnTo>
                        <a:pt x="14" y="59"/>
                      </a:lnTo>
                      <a:lnTo>
                        <a:pt x="9" y="59"/>
                      </a:lnTo>
                      <a:lnTo>
                        <a:pt x="9" y="60"/>
                      </a:lnTo>
                      <a:lnTo>
                        <a:pt x="13" y="64"/>
                      </a:lnTo>
                      <a:lnTo>
                        <a:pt x="17" y="63"/>
                      </a:lnTo>
                      <a:lnTo>
                        <a:pt x="23" y="60"/>
                      </a:lnTo>
                      <a:lnTo>
                        <a:pt x="27" y="51"/>
                      </a:lnTo>
                      <a:lnTo>
                        <a:pt x="28" y="36"/>
                      </a:lnTo>
                      <a:lnTo>
                        <a:pt x="29" y="26"/>
                      </a:lnTo>
                      <a:lnTo>
                        <a:pt x="29" y="18"/>
                      </a:lnTo>
                      <a:lnTo>
                        <a:pt x="27" y="10"/>
                      </a:lnTo>
                      <a:lnTo>
                        <a:pt x="24" y="3"/>
                      </a:lnTo>
                      <a:lnTo>
                        <a:pt x="16" y="0"/>
                      </a:lnTo>
                      <a:lnTo>
                        <a:pt x="5" y="2"/>
                      </a:lnTo>
                      <a:lnTo>
                        <a:pt x="1" y="5"/>
                      </a:lnTo>
                      <a:lnTo>
                        <a:pt x="0" y="16"/>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57" name="Freeform 78"/>
                <p:cNvSpPr>
                  <a:spLocks/>
                </p:cNvSpPr>
                <p:nvPr/>
              </p:nvSpPr>
              <p:spPr bwMode="auto">
                <a:xfrm>
                  <a:off x="4871" y="2072"/>
                  <a:ext cx="27" cy="53"/>
                </a:xfrm>
                <a:custGeom>
                  <a:avLst/>
                  <a:gdLst>
                    <a:gd name="T0" fmla="*/ 26 w 27"/>
                    <a:gd name="T1" fmla="*/ 0 h 53"/>
                    <a:gd name="T2" fmla="*/ 23 w 27"/>
                    <a:gd name="T3" fmla="*/ 11 h 53"/>
                    <a:gd name="T4" fmla="*/ 18 w 27"/>
                    <a:gd name="T5" fmla="*/ 23 h 53"/>
                    <a:gd name="T6" fmla="*/ 11 w 27"/>
                    <a:gd name="T7" fmla="*/ 34 h 53"/>
                    <a:gd name="T8" fmla="*/ 4 w 27"/>
                    <a:gd name="T9" fmla="*/ 48 h 53"/>
                    <a:gd name="T10" fmla="*/ 0 w 27"/>
                    <a:gd name="T11" fmla="*/ 52 h 53"/>
                    <a:gd name="T12" fmla="*/ 9 w 27"/>
                    <a:gd name="T13" fmla="*/ 46 h 53"/>
                    <a:gd name="T14" fmla="*/ 16 w 27"/>
                    <a:gd name="T15" fmla="*/ 34 h 53"/>
                    <a:gd name="T16" fmla="*/ 22 w 27"/>
                    <a:gd name="T17" fmla="*/ 20 h 53"/>
                    <a:gd name="T18" fmla="*/ 26 w 27"/>
                    <a:gd name="T19" fmla="*/ 0 h 5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 h="53">
                      <a:moveTo>
                        <a:pt x="26" y="0"/>
                      </a:moveTo>
                      <a:lnTo>
                        <a:pt x="23" y="11"/>
                      </a:lnTo>
                      <a:lnTo>
                        <a:pt x="18" y="23"/>
                      </a:lnTo>
                      <a:lnTo>
                        <a:pt x="11" y="34"/>
                      </a:lnTo>
                      <a:lnTo>
                        <a:pt x="4" y="48"/>
                      </a:lnTo>
                      <a:lnTo>
                        <a:pt x="0" y="52"/>
                      </a:lnTo>
                      <a:lnTo>
                        <a:pt x="9" y="46"/>
                      </a:lnTo>
                      <a:lnTo>
                        <a:pt x="16" y="34"/>
                      </a:lnTo>
                      <a:lnTo>
                        <a:pt x="22" y="20"/>
                      </a:lnTo>
                      <a:lnTo>
                        <a:pt x="26"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58" name="Freeform 79"/>
                <p:cNvSpPr>
                  <a:spLocks/>
                </p:cNvSpPr>
                <p:nvPr/>
              </p:nvSpPr>
              <p:spPr bwMode="auto">
                <a:xfrm>
                  <a:off x="4815" y="1870"/>
                  <a:ext cx="187" cy="216"/>
                </a:xfrm>
                <a:custGeom>
                  <a:avLst/>
                  <a:gdLst>
                    <a:gd name="T0" fmla="*/ 15 w 187"/>
                    <a:gd name="T1" fmla="*/ 62 h 216"/>
                    <a:gd name="T2" fmla="*/ 43 w 187"/>
                    <a:gd name="T3" fmla="*/ 57 h 216"/>
                    <a:gd name="T4" fmla="*/ 62 w 187"/>
                    <a:gd name="T5" fmla="*/ 60 h 216"/>
                    <a:gd name="T6" fmla="*/ 74 w 187"/>
                    <a:gd name="T7" fmla="*/ 75 h 216"/>
                    <a:gd name="T8" fmla="*/ 66 w 187"/>
                    <a:gd name="T9" fmla="*/ 93 h 216"/>
                    <a:gd name="T10" fmla="*/ 58 w 187"/>
                    <a:gd name="T11" fmla="*/ 100 h 216"/>
                    <a:gd name="T12" fmla="*/ 55 w 187"/>
                    <a:gd name="T13" fmla="*/ 118 h 216"/>
                    <a:gd name="T14" fmla="*/ 60 w 187"/>
                    <a:gd name="T15" fmla="*/ 129 h 216"/>
                    <a:gd name="T16" fmla="*/ 56 w 187"/>
                    <a:gd name="T17" fmla="*/ 146 h 216"/>
                    <a:gd name="T18" fmla="*/ 67 w 187"/>
                    <a:gd name="T19" fmla="*/ 146 h 216"/>
                    <a:gd name="T20" fmla="*/ 71 w 187"/>
                    <a:gd name="T21" fmla="*/ 126 h 216"/>
                    <a:gd name="T22" fmla="*/ 78 w 187"/>
                    <a:gd name="T23" fmla="*/ 118 h 216"/>
                    <a:gd name="T24" fmla="*/ 91 w 187"/>
                    <a:gd name="T25" fmla="*/ 118 h 216"/>
                    <a:gd name="T26" fmla="*/ 105 w 187"/>
                    <a:gd name="T27" fmla="*/ 121 h 216"/>
                    <a:gd name="T28" fmla="*/ 109 w 187"/>
                    <a:gd name="T29" fmla="*/ 135 h 216"/>
                    <a:gd name="T30" fmla="*/ 111 w 187"/>
                    <a:gd name="T31" fmla="*/ 152 h 216"/>
                    <a:gd name="T32" fmla="*/ 109 w 187"/>
                    <a:gd name="T33" fmla="*/ 166 h 216"/>
                    <a:gd name="T34" fmla="*/ 109 w 187"/>
                    <a:gd name="T35" fmla="*/ 175 h 216"/>
                    <a:gd name="T36" fmla="*/ 110 w 187"/>
                    <a:gd name="T37" fmla="*/ 187 h 216"/>
                    <a:gd name="T38" fmla="*/ 119 w 187"/>
                    <a:gd name="T39" fmla="*/ 197 h 216"/>
                    <a:gd name="T40" fmla="*/ 126 w 187"/>
                    <a:gd name="T41" fmla="*/ 203 h 216"/>
                    <a:gd name="T42" fmla="*/ 142 w 187"/>
                    <a:gd name="T43" fmla="*/ 215 h 216"/>
                    <a:gd name="T44" fmla="*/ 173 w 187"/>
                    <a:gd name="T45" fmla="*/ 179 h 216"/>
                    <a:gd name="T46" fmla="*/ 181 w 187"/>
                    <a:gd name="T47" fmla="*/ 149 h 216"/>
                    <a:gd name="T48" fmla="*/ 184 w 187"/>
                    <a:gd name="T49" fmla="*/ 102 h 216"/>
                    <a:gd name="T50" fmla="*/ 186 w 187"/>
                    <a:gd name="T51" fmla="*/ 69 h 216"/>
                    <a:gd name="T52" fmla="*/ 183 w 187"/>
                    <a:gd name="T53" fmla="*/ 37 h 216"/>
                    <a:gd name="T54" fmla="*/ 174 w 187"/>
                    <a:gd name="T55" fmla="*/ 18 h 216"/>
                    <a:gd name="T56" fmla="*/ 156 w 187"/>
                    <a:gd name="T57" fmla="*/ 7 h 216"/>
                    <a:gd name="T58" fmla="*/ 139 w 187"/>
                    <a:gd name="T59" fmla="*/ 2 h 216"/>
                    <a:gd name="T60" fmla="*/ 106 w 187"/>
                    <a:gd name="T61" fmla="*/ 0 h 216"/>
                    <a:gd name="T62" fmla="*/ 75 w 187"/>
                    <a:gd name="T63" fmla="*/ 1 h 216"/>
                    <a:gd name="T64" fmla="*/ 35 w 187"/>
                    <a:gd name="T65" fmla="*/ 10 h 216"/>
                    <a:gd name="T66" fmla="*/ 18 w 187"/>
                    <a:gd name="T67" fmla="*/ 19 h 216"/>
                    <a:gd name="T68" fmla="*/ 9 w 187"/>
                    <a:gd name="T69" fmla="*/ 30 h 216"/>
                    <a:gd name="T70" fmla="*/ 0 w 187"/>
                    <a:gd name="T71" fmla="*/ 44 h 216"/>
                    <a:gd name="T72" fmla="*/ 2 w 187"/>
                    <a:gd name="T73" fmla="*/ 53 h 216"/>
                    <a:gd name="T74" fmla="*/ 15 w 187"/>
                    <a:gd name="T75" fmla="*/ 62 h 21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87" h="216">
                      <a:moveTo>
                        <a:pt x="15" y="62"/>
                      </a:moveTo>
                      <a:lnTo>
                        <a:pt x="43" y="57"/>
                      </a:lnTo>
                      <a:lnTo>
                        <a:pt x="62" y="60"/>
                      </a:lnTo>
                      <a:lnTo>
                        <a:pt x="74" y="75"/>
                      </a:lnTo>
                      <a:lnTo>
                        <a:pt x="66" y="93"/>
                      </a:lnTo>
                      <a:lnTo>
                        <a:pt x="58" y="100"/>
                      </a:lnTo>
                      <a:lnTo>
                        <a:pt x="55" y="118"/>
                      </a:lnTo>
                      <a:lnTo>
                        <a:pt x="60" y="129"/>
                      </a:lnTo>
                      <a:lnTo>
                        <a:pt x="56" y="146"/>
                      </a:lnTo>
                      <a:lnTo>
                        <a:pt x="67" y="146"/>
                      </a:lnTo>
                      <a:lnTo>
                        <a:pt x="71" y="126"/>
                      </a:lnTo>
                      <a:lnTo>
                        <a:pt x="78" y="118"/>
                      </a:lnTo>
                      <a:lnTo>
                        <a:pt x="91" y="118"/>
                      </a:lnTo>
                      <a:lnTo>
                        <a:pt x="105" y="121"/>
                      </a:lnTo>
                      <a:lnTo>
                        <a:pt x="109" y="135"/>
                      </a:lnTo>
                      <a:lnTo>
                        <a:pt x="111" y="152"/>
                      </a:lnTo>
                      <a:lnTo>
                        <a:pt x="109" y="166"/>
                      </a:lnTo>
                      <a:lnTo>
                        <a:pt x="109" y="175"/>
                      </a:lnTo>
                      <a:lnTo>
                        <a:pt x="110" y="187"/>
                      </a:lnTo>
                      <a:lnTo>
                        <a:pt x="119" y="197"/>
                      </a:lnTo>
                      <a:lnTo>
                        <a:pt x="126" y="203"/>
                      </a:lnTo>
                      <a:lnTo>
                        <a:pt x="142" y="215"/>
                      </a:lnTo>
                      <a:lnTo>
                        <a:pt x="173" y="179"/>
                      </a:lnTo>
                      <a:lnTo>
                        <a:pt x="181" y="149"/>
                      </a:lnTo>
                      <a:lnTo>
                        <a:pt x="184" y="102"/>
                      </a:lnTo>
                      <a:lnTo>
                        <a:pt x="186" y="69"/>
                      </a:lnTo>
                      <a:lnTo>
                        <a:pt x="183" y="37"/>
                      </a:lnTo>
                      <a:lnTo>
                        <a:pt x="174" y="18"/>
                      </a:lnTo>
                      <a:lnTo>
                        <a:pt x="156" y="7"/>
                      </a:lnTo>
                      <a:lnTo>
                        <a:pt x="139" y="2"/>
                      </a:lnTo>
                      <a:lnTo>
                        <a:pt x="106" y="0"/>
                      </a:lnTo>
                      <a:lnTo>
                        <a:pt x="75" y="1"/>
                      </a:lnTo>
                      <a:lnTo>
                        <a:pt x="35" y="10"/>
                      </a:lnTo>
                      <a:lnTo>
                        <a:pt x="18" y="19"/>
                      </a:lnTo>
                      <a:lnTo>
                        <a:pt x="9" y="30"/>
                      </a:lnTo>
                      <a:lnTo>
                        <a:pt x="0" y="44"/>
                      </a:lnTo>
                      <a:lnTo>
                        <a:pt x="2" y="53"/>
                      </a:lnTo>
                      <a:lnTo>
                        <a:pt x="15" y="62"/>
                      </a:lnTo>
                    </a:path>
                  </a:pathLst>
                </a:custGeom>
                <a:solidFill>
                  <a:srgbClr val="603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59" name="Freeform 80"/>
                <p:cNvSpPr>
                  <a:spLocks/>
                </p:cNvSpPr>
                <p:nvPr/>
              </p:nvSpPr>
              <p:spPr bwMode="auto">
                <a:xfrm>
                  <a:off x="4820" y="1872"/>
                  <a:ext cx="178" cy="208"/>
                </a:xfrm>
                <a:custGeom>
                  <a:avLst/>
                  <a:gdLst>
                    <a:gd name="T0" fmla="*/ 8 w 178"/>
                    <a:gd name="T1" fmla="*/ 32 h 208"/>
                    <a:gd name="T2" fmla="*/ 4 w 178"/>
                    <a:gd name="T3" fmla="*/ 49 h 208"/>
                    <a:gd name="T4" fmla="*/ 45 w 178"/>
                    <a:gd name="T5" fmla="*/ 51 h 208"/>
                    <a:gd name="T6" fmla="*/ 80 w 178"/>
                    <a:gd name="T7" fmla="*/ 40 h 208"/>
                    <a:gd name="T8" fmla="*/ 64 w 178"/>
                    <a:gd name="T9" fmla="*/ 48 h 208"/>
                    <a:gd name="T10" fmla="*/ 59 w 178"/>
                    <a:gd name="T11" fmla="*/ 55 h 208"/>
                    <a:gd name="T12" fmla="*/ 77 w 178"/>
                    <a:gd name="T13" fmla="*/ 53 h 208"/>
                    <a:gd name="T14" fmla="*/ 81 w 178"/>
                    <a:gd name="T15" fmla="*/ 56 h 208"/>
                    <a:gd name="T16" fmla="*/ 71 w 178"/>
                    <a:gd name="T17" fmla="*/ 70 h 208"/>
                    <a:gd name="T18" fmla="*/ 75 w 178"/>
                    <a:gd name="T19" fmla="*/ 73 h 208"/>
                    <a:gd name="T20" fmla="*/ 65 w 178"/>
                    <a:gd name="T21" fmla="*/ 91 h 208"/>
                    <a:gd name="T22" fmla="*/ 97 w 178"/>
                    <a:gd name="T23" fmla="*/ 82 h 208"/>
                    <a:gd name="T24" fmla="*/ 55 w 178"/>
                    <a:gd name="T25" fmla="*/ 100 h 208"/>
                    <a:gd name="T26" fmla="*/ 78 w 178"/>
                    <a:gd name="T27" fmla="*/ 97 h 208"/>
                    <a:gd name="T28" fmla="*/ 57 w 178"/>
                    <a:gd name="T29" fmla="*/ 109 h 208"/>
                    <a:gd name="T30" fmla="*/ 64 w 178"/>
                    <a:gd name="T31" fmla="*/ 116 h 208"/>
                    <a:gd name="T32" fmla="*/ 99 w 178"/>
                    <a:gd name="T33" fmla="*/ 111 h 208"/>
                    <a:gd name="T34" fmla="*/ 123 w 178"/>
                    <a:gd name="T35" fmla="*/ 115 h 208"/>
                    <a:gd name="T36" fmla="*/ 122 w 178"/>
                    <a:gd name="T37" fmla="*/ 122 h 208"/>
                    <a:gd name="T38" fmla="*/ 128 w 178"/>
                    <a:gd name="T39" fmla="*/ 127 h 208"/>
                    <a:gd name="T40" fmla="*/ 107 w 178"/>
                    <a:gd name="T41" fmla="*/ 142 h 208"/>
                    <a:gd name="T42" fmla="*/ 126 w 178"/>
                    <a:gd name="T43" fmla="*/ 142 h 208"/>
                    <a:gd name="T44" fmla="*/ 107 w 178"/>
                    <a:gd name="T45" fmla="*/ 165 h 208"/>
                    <a:gd name="T46" fmla="*/ 121 w 178"/>
                    <a:gd name="T47" fmla="*/ 164 h 208"/>
                    <a:gd name="T48" fmla="*/ 115 w 178"/>
                    <a:gd name="T49" fmla="*/ 189 h 208"/>
                    <a:gd name="T50" fmla="*/ 138 w 178"/>
                    <a:gd name="T51" fmla="*/ 152 h 208"/>
                    <a:gd name="T52" fmla="*/ 117 w 178"/>
                    <a:gd name="T53" fmla="*/ 193 h 208"/>
                    <a:gd name="T54" fmla="*/ 143 w 178"/>
                    <a:gd name="T55" fmla="*/ 178 h 208"/>
                    <a:gd name="T56" fmla="*/ 137 w 178"/>
                    <a:gd name="T57" fmla="*/ 194 h 208"/>
                    <a:gd name="T58" fmla="*/ 150 w 178"/>
                    <a:gd name="T59" fmla="*/ 193 h 208"/>
                    <a:gd name="T60" fmla="*/ 172 w 178"/>
                    <a:gd name="T61" fmla="*/ 124 h 208"/>
                    <a:gd name="T62" fmla="*/ 162 w 178"/>
                    <a:gd name="T63" fmla="*/ 82 h 208"/>
                    <a:gd name="T64" fmla="*/ 143 w 178"/>
                    <a:gd name="T65" fmla="*/ 86 h 208"/>
                    <a:gd name="T66" fmla="*/ 175 w 178"/>
                    <a:gd name="T67" fmla="*/ 72 h 208"/>
                    <a:gd name="T68" fmla="*/ 153 w 178"/>
                    <a:gd name="T69" fmla="*/ 46 h 208"/>
                    <a:gd name="T70" fmla="*/ 139 w 178"/>
                    <a:gd name="T71" fmla="*/ 46 h 208"/>
                    <a:gd name="T72" fmla="*/ 168 w 178"/>
                    <a:gd name="T73" fmla="*/ 22 h 208"/>
                    <a:gd name="T74" fmla="*/ 134 w 178"/>
                    <a:gd name="T75" fmla="*/ 13 h 208"/>
                    <a:gd name="T76" fmla="*/ 144 w 178"/>
                    <a:gd name="T77" fmla="*/ 6 h 208"/>
                    <a:gd name="T78" fmla="*/ 100 w 178"/>
                    <a:gd name="T79" fmla="*/ 5 h 208"/>
                    <a:gd name="T80" fmla="*/ 83 w 178"/>
                    <a:gd name="T81" fmla="*/ 11 h 208"/>
                    <a:gd name="T82" fmla="*/ 79 w 178"/>
                    <a:gd name="T83" fmla="*/ 1 h 208"/>
                    <a:gd name="T84" fmla="*/ 46 w 178"/>
                    <a:gd name="T85" fmla="*/ 17 h 208"/>
                    <a:gd name="T86" fmla="*/ 52 w 178"/>
                    <a:gd name="T87" fmla="*/ 6 h 20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8" h="208">
                      <a:moveTo>
                        <a:pt x="30" y="13"/>
                      </a:moveTo>
                      <a:lnTo>
                        <a:pt x="14" y="20"/>
                      </a:lnTo>
                      <a:lnTo>
                        <a:pt x="8" y="32"/>
                      </a:lnTo>
                      <a:lnTo>
                        <a:pt x="3" y="39"/>
                      </a:lnTo>
                      <a:lnTo>
                        <a:pt x="0" y="45"/>
                      </a:lnTo>
                      <a:lnTo>
                        <a:pt x="4" y="49"/>
                      </a:lnTo>
                      <a:lnTo>
                        <a:pt x="11" y="55"/>
                      </a:lnTo>
                      <a:lnTo>
                        <a:pt x="31" y="51"/>
                      </a:lnTo>
                      <a:lnTo>
                        <a:pt x="45" y="51"/>
                      </a:lnTo>
                      <a:lnTo>
                        <a:pt x="55" y="46"/>
                      </a:lnTo>
                      <a:lnTo>
                        <a:pt x="69" y="41"/>
                      </a:lnTo>
                      <a:lnTo>
                        <a:pt x="80" y="40"/>
                      </a:lnTo>
                      <a:lnTo>
                        <a:pt x="96" y="41"/>
                      </a:lnTo>
                      <a:lnTo>
                        <a:pt x="75" y="45"/>
                      </a:lnTo>
                      <a:lnTo>
                        <a:pt x="64" y="48"/>
                      </a:lnTo>
                      <a:lnTo>
                        <a:pt x="56" y="51"/>
                      </a:lnTo>
                      <a:lnTo>
                        <a:pt x="55" y="52"/>
                      </a:lnTo>
                      <a:lnTo>
                        <a:pt x="59" y="55"/>
                      </a:lnTo>
                      <a:lnTo>
                        <a:pt x="64" y="60"/>
                      </a:lnTo>
                      <a:lnTo>
                        <a:pt x="71" y="55"/>
                      </a:lnTo>
                      <a:lnTo>
                        <a:pt x="77" y="53"/>
                      </a:lnTo>
                      <a:lnTo>
                        <a:pt x="91" y="50"/>
                      </a:lnTo>
                      <a:lnTo>
                        <a:pt x="95" y="50"/>
                      </a:lnTo>
                      <a:lnTo>
                        <a:pt x="81" y="56"/>
                      </a:lnTo>
                      <a:lnTo>
                        <a:pt x="72" y="61"/>
                      </a:lnTo>
                      <a:lnTo>
                        <a:pt x="67" y="65"/>
                      </a:lnTo>
                      <a:lnTo>
                        <a:pt x="71" y="70"/>
                      </a:lnTo>
                      <a:lnTo>
                        <a:pt x="81" y="66"/>
                      </a:lnTo>
                      <a:lnTo>
                        <a:pt x="91" y="64"/>
                      </a:lnTo>
                      <a:lnTo>
                        <a:pt x="75" y="73"/>
                      </a:lnTo>
                      <a:lnTo>
                        <a:pt x="69" y="77"/>
                      </a:lnTo>
                      <a:lnTo>
                        <a:pt x="68" y="86"/>
                      </a:lnTo>
                      <a:lnTo>
                        <a:pt x="65" y="91"/>
                      </a:lnTo>
                      <a:lnTo>
                        <a:pt x="75" y="85"/>
                      </a:lnTo>
                      <a:lnTo>
                        <a:pt x="83" y="83"/>
                      </a:lnTo>
                      <a:lnTo>
                        <a:pt x="97" y="82"/>
                      </a:lnTo>
                      <a:lnTo>
                        <a:pt x="76" y="90"/>
                      </a:lnTo>
                      <a:lnTo>
                        <a:pt x="63" y="94"/>
                      </a:lnTo>
                      <a:lnTo>
                        <a:pt x="55" y="100"/>
                      </a:lnTo>
                      <a:lnTo>
                        <a:pt x="54" y="108"/>
                      </a:lnTo>
                      <a:lnTo>
                        <a:pt x="64" y="102"/>
                      </a:lnTo>
                      <a:lnTo>
                        <a:pt x="78" y="97"/>
                      </a:lnTo>
                      <a:lnTo>
                        <a:pt x="85" y="97"/>
                      </a:lnTo>
                      <a:lnTo>
                        <a:pt x="69" y="103"/>
                      </a:lnTo>
                      <a:lnTo>
                        <a:pt x="57" y="109"/>
                      </a:lnTo>
                      <a:lnTo>
                        <a:pt x="53" y="115"/>
                      </a:lnTo>
                      <a:lnTo>
                        <a:pt x="55" y="119"/>
                      </a:lnTo>
                      <a:lnTo>
                        <a:pt x="64" y="116"/>
                      </a:lnTo>
                      <a:lnTo>
                        <a:pt x="73" y="111"/>
                      </a:lnTo>
                      <a:lnTo>
                        <a:pt x="91" y="110"/>
                      </a:lnTo>
                      <a:lnTo>
                        <a:pt x="99" y="111"/>
                      </a:lnTo>
                      <a:lnTo>
                        <a:pt x="116" y="112"/>
                      </a:lnTo>
                      <a:lnTo>
                        <a:pt x="136" y="109"/>
                      </a:lnTo>
                      <a:lnTo>
                        <a:pt x="123" y="115"/>
                      </a:lnTo>
                      <a:lnTo>
                        <a:pt x="102" y="118"/>
                      </a:lnTo>
                      <a:lnTo>
                        <a:pt x="107" y="127"/>
                      </a:lnTo>
                      <a:lnTo>
                        <a:pt x="122" y="122"/>
                      </a:lnTo>
                      <a:lnTo>
                        <a:pt x="137" y="116"/>
                      </a:lnTo>
                      <a:lnTo>
                        <a:pt x="146" y="111"/>
                      </a:lnTo>
                      <a:lnTo>
                        <a:pt x="128" y="127"/>
                      </a:lnTo>
                      <a:lnTo>
                        <a:pt x="117" y="131"/>
                      </a:lnTo>
                      <a:lnTo>
                        <a:pt x="107" y="134"/>
                      </a:lnTo>
                      <a:lnTo>
                        <a:pt x="107" y="142"/>
                      </a:lnTo>
                      <a:lnTo>
                        <a:pt x="122" y="140"/>
                      </a:lnTo>
                      <a:lnTo>
                        <a:pt x="133" y="137"/>
                      </a:lnTo>
                      <a:lnTo>
                        <a:pt x="126" y="142"/>
                      </a:lnTo>
                      <a:lnTo>
                        <a:pt x="114" y="145"/>
                      </a:lnTo>
                      <a:lnTo>
                        <a:pt x="107" y="146"/>
                      </a:lnTo>
                      <a:lnTo>
                        <a:pt x="107" y="165"/>
                      </a:lnTo>
                      <a:lnTo>
                        <a:pt x="122" y="159"/>
                      </a:lnTo>
                      <a:lnTo>
                        <a:pt x="132" y="154"/>
                      </a:lnTo>
                      <a:lnTo>
                        <a:pt x="121" y="164"/>
                      </a:lnTo>
                      <a:lnTo>
                        <a:pt x="106" y="170"/>
                      </a:lnTo>
                      <a:lnTo>
                        <a:pt x="107" y="179"/>
                      </a:lnTo>
                      <a:lnTo>
                        <a:pt x="115" y="189"/>
                      </a:lnTo>
                      <a:lnTo>
                        <a:pt x="122" y="178"/>
                      </a:lnTo>
                      <a:lnTo>
                        <a:pt x="132" y="165"/>
                      </a:lnTo>
                      <a:lnTo>
                        <a:pt x="138" y="152"/>
                      </a:lnTo>
                      <a:lnTo>
                        <a:pt x="132" y="171"/>
                      </a:lnTo>
                      <a:lnTo>
                        <a:pt x="126" y="179"/>
                      </a:lnTo>
                      <a:lnTo>
                        <a:pt x="117" y="193"/>
                      </a:lnTo>
                      <a:lnTo>
                        <a:pt x="123" y="202"/>
                      </a:lnTo>
                      <a:lnTo>
                        <a:pt x="135" y="192"/>
                      </a:lnTo>
                      <a:lnTo>
                        <a:pt x="143" y="178"/>
                      </a:lnTo>
                      <a:lnTo>
                        <a:pt x="150" y="164"/>
                      </a:lnTo>
                      <a:lnTo>
                        <a:pt x="144" y="185"/>
                      </a:lnTo>
                      <a:lnTo>
                        <a:pt x="137" y="194"/>
                      </a:lnTo>
                      <a:lnTo>
                        <a:pt x="129" y="203"/>
                      </a:lnTo>
                      <a:lnTo>
                        <a:pt x="136" y="207"/>
                      </a:lnTo>
                      <a:lnTo>
                        <a:pt x="150" y="193"/>
                      </a:lnTo>
                      <a:lnTo>
                        <a:pt x="164" y="170"/>
                      </a:lnTo>
                      <a:lnTo>
                        <a:pt x="168" y="154"/>
                      </a:lnTo>
                      <a:lnTo>
                        <a:pt x="172" y="124"/>
                      </a:lnTo>
                      <a:lnTo>
                        <a:pt x="174" y="102"/>
                      </a:lnTo>
                      <a:lnTo>
                        <a:pt x="177" y="77"/>
                      </a:lnTo>
                      <a:lnTo>
                        <a:pt x="162" y="82"/>
                      </a:lnTo>
                      <a:lnTo>
                        <a:pt x="145" y="90"/>
                      </a:lnTo>
                      <a:lnTo>
                        <a:pt x="121" y="96"/>
                      </a:lnTo>
                      <a:lnTo>
                        <a:pt x="143" y="86"/>
                      </a:lnTo>
                      <a:lnTo>
                        <a:pt x="151" y="80"/>
                      </a:lnTo>
                      <a:lnTo>
                        <a:pt x="167" y="74"/>
                      </a:lnTo>
                      <a:lnTo>
                        <a:pt x="175" y="72"/>
                      </a:lnTo>
                      <a:lnTo>
                        <a:pt x="175" y="59"/>
                      </a:lnTo>
                      <a:lnTo>
                        <a:pt x="173" y="41"/>
                      </a:lnTo>
                      <a:lnTo>
                        <a:pt x="153" y="46"/>
                      </a:lnTo>
                      <a:lnTo>
                        <a:pt x="141" y="50"/>
                      </a:lnTo>
                      <a:lnTo>
                        <a:pt x="124" y="59"/>
                      </a:lnTo>
                      <a:lnTo>
                        <a:pt x="139" y="46"/>
                      </a:lnTo>
                      <a:lnTo>
                        <a:pt x="156" y="40"/>
                      </a:lnTo>
                      <a:lnTo>
                        <a:pt x="172" y="36"/>
                      </a:lnTo>
                      <a:lnTo>
                        <a:pt x="168" y="22"/>
                      </a:lnTo>
                      <a:lnTo>
                        <a:pt x="164" y="14"/>
                      </a:lnTo>
                      <a:lnTo>
                        <a:pt x="148" y="10"/>
                      </a:lnTo>
                      <a:lnTo>
                        <a:pt x="134" y="13"/>
                      </a:lnTo>
                      <a:lnTo>
                        <a:pt x="121" y="25"/>
                      </a:lnTo>
                      <a:lnTo>
                        <a:pt x="129" y="12"/>
                      </a:lnTo>
                      <a:lnTo>
                        <a:pt x="144" y="6"/>
                      </a:lnTo>
                      <a:lnTo>
                        <a:pt x="128" y="2"/>
                      </a:lnTo>
                      <a:lnTo>
                        <a:pt x="117" y="1"/>
                      </a:lnTo>
                      <a:lnTo>
                        <a:pt x="100" y="5"/>
                      </a:lnTo>
                      <a:lnTo>
                        <a:pt x="89" y="13"/>
                      </a:lnTo>
                      <a:lnTo>
                        <a:pt x="71" y="16"/>
                      </a:lnTo>
                      <a:lnTo>
                        <a:pt x="83" y="11"/>
                      </a:lnTo>
                      <a:lnTo>
                        <a:pt x="92" y="5"/>
                      </a:lnTo>
                      <a:lnTo>
                        <a:pt x="97" y="0"/>
                      </a:lnTo>
                      <a:lnTo>
                        <a:pt x="79" y="1"/>
                      </a:lnTo>
                      <a:lnTo>
                        <a:pt x="65" y="2"/>
                      </a:lnTo>
                      <a:lnTo>
                        <a:pt x="55" y="8"/>
                      </a:lnTo>
                      <a:lnTo>
                        <a:pt x="46" y="17"/>
                      </a:lnTo>
                      <a:lnTo>
                        <a:pt x="38" y="31"/>
                      </a:lnTo>
                      <a:lnTo>
                        <a:pt x="42" y="15"/>
                      </a:lnTo>
                      <a:lnTo>
                        <a:pt x="52" y="6"/>
                      </a:lnTo>
                      <a:lnTo>
                        <a:pt x="30" y="13"/>
                      </a:lnTo>
                    </a:path>
                  </a:pathLst>
                </a:custGeom>
                <a:solidFill>
                  <a:srgbClr val="A05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nvGrpSpPr>
                <p:cNvPr id="26960" name="Group 91"/>
                <p:cNvGrpSpPr>
                  <a:grpSpLocks/>
                </p:cNvGrpSpPr>
                <p:nvPr/>
              </p:nvGrpSpPr>
              <p:grpSpPr bwMode="auto">
                <a:xfrm>
                  <a:off x="4430" y="2414"/>
                  <a:ext cx="203" cy="143"/>
                  <a:chOff x="4430" y="2414"/>
                  <a:chExt cx="203" cy="143"/>
                </a:xfrm>
              </p:grpSpPr>
              <p:sp>
                <p:nvSpPr>
                  <p:cNvPr id="26976" name="Freeform 81"/>
                  <p:cNvSpPr>
                    <a:spLocks/>
                  </p:cNvSpPr>
                  <p:nvPr/>
                </p:nvSpPr>
                <p:spPr bwMode="auto">
                  <a:xfrm>
                    <a:off x="4430" y="2414"/>
                    <a:ext cx="203" cy="143"/>
                  </a:xfrm>
                  <a:custGeom>
                    <a:avLst/>
                    <a:gdLst>
                      <a:gd name="T0" fmla="*/ 202 w 203"/>
                      <a:gd name="T1" fmla="*/ 85 h 143"/>
                      <a:gd name="T2" fmla="*/ 177 w 203"/>
                      <a:gd name="T3" fmla="*/ 78 h 143"/>
                      <a:gd name="T4" fmla="*/ 167 w 203"/>
                      <a:gd name="T5" fmla="*/ 76 h 143"/>
                      <a:gd name="T6" fmla="*/ 161 w 203"/>
                      <a:gd name="T7" fmla="*/ 70 h 143"/>
                      <a:gd name="T8" fmla="*/ 155 w 203"/>
                      <a:gd name="T9" fmla="*/ 61 h 143"/>
                      <a:gd name="T10" fmla="*/ 143 w 203"/>
                      <a:gd name="T11" fmla="*/ 48 h 143"/>
                      <a:gd name="T12" fmla="*/ 121 w 203"/>
                      <a:gd name="T13" fmla="*/ 27 h 143"/>
                      <a:gd name="T14" fmla="*/ 117 w 203"/>
                      <a:gd name="T15" fmla="*/ 20 h 143"/>
                      <a:gd name="T16" fmla="*/ 112 w 203"/>
                      <a:gd name="T17" fmla="*/ 13 h 143"/>
                      <a:gd name="T18" fmla="*/ 100 w 203"/>
                      <a:gd name="T19" fmla="*/ 11 h 143"/>
                      <a:gd name="T20" fmla="*/ 65 w 203"/>
                      <a:gd name="T21" fmla="*/ 4 h 143"/>
                      <a:gd name="T22" fmla="*/ 55 w 203"/>
                      <a:gd name="T23" fmla="*/ 0 h 143"/>
                      <a:gd name="T24" fmla="*/ 47 w 203"/>
                      <a:gd name="T25" fmla="*/ 5 h 143"/>
                      <a:gd name="T26" fmla="*/ 42 w 203"/>
                      <a:gd name="T27" fmla="*/ 9 h 143"/>
                      <a:gd name="T28" fmla="*/ 22 w 203"/>
                      <a:gd name="T29" fmla="*/ 18 h 143"/>
                      <a:gd name="T30" fmla="*/ 13 w 203"/>
                      <a:gd name="T31" fmla="*/ 21 h 143"/>
                      <a:gd name="T32" fmla="*/ 10 w 203"/>
                      <a:gd name="T33" fmla="*/ 25 h 143"/>
                      <a:gd name="T34" fmla="*/ 7 w 203"/>
                      <a:gd name="T35" fmla="*/ 38 h 143"/>
                      <a:gd name="T36" fmla="*/ 4 w 203"/>
                      <a:gd name="T37" fmla="*/ 45 h 143"/>
                      <a:gd name="T38" fmla="*/ 2 w 203"/>
                      <a:gd name="T39" fmla="*/ 49 h 143"/>
                      <a:gd name="T40" fmla="*/ 0 w 203"/>
                      <a:gd name="T41" fmla="*/ 56 h 143"/>
                      <a:gd name="T42" fmla="*/ 0 w 203"/>
                      <a:gd name="T43" fmla="*/ 61 h 143"/>
                      <a:gd name="T44" fmla="*/ 4 w 203"/>
                      <a:gd name="T45" fmla="*/ 64 h 143"/>
                      <a:gd name="T46" fmla="*/ 12 w 203"/>
                      <a:gd name="T47" fmla="*/ 64 h 143"/>
                      <a:gd name="T48" fmla="*/ 25 w 203"/>
                      <a:gd name="T49" fmla="*/ 57 h 143"/>
                      <a:gd name="T50" fmla="*/ 42 w 203"/>
                      <a:gd name="T51" fmla="*/ 53 h 143"/>
                      <a:gd name="T52" fmla="*/ 57 w 203"/>
                      <a:gd name="T53" fmla="*/ 56 h 143"/>
                      <a:gd name="T54" fmla="*/ 41 w 203"/>
                      <a:gd name="T55" fmla="*/ 60 h 143"/>
                      <a:gd name="T56" fmla="*/ 30 w 203"/>
                      <a:gd name="T57" fmla="*/ 64 h 143"/>
                      <a:gd name="T58" fmla="*/ 17 w 203"/>
                      <a:gd name="T59" fmla="*/ 70 h 143"/>
                      <a:gd name="T60" fmla="*/ 14 w 203"/>
                      <a:gd name="T61" fmla="*/ 75 h 143"/>
                      <a:gd name="T62" fmla="*/ 14 w 203"/>
                      <a:gd name="T63" fmla="*/ 81 h 143"/>
                      <a:gd name="T64" fmla="*/ 19 w 203"/>
                      <a:gd name="T65" fmla="*/ 85 h 143"/>
                      <a:gd name="T66" fmla="*/ 25 w 203"/>
                      <a:gd name="T67" fmla="*/ 84 h 143"/>
                      <a:gd name="T68" fmla="*/ 43 w 203"/>
                      <a:gd name="T69" fmla="*/ 78 h 143"/>
                      <a:gd name="T70" fmla="*/ 59 w 203"/>
                      <a:gd name="T71" fmla="*/ 77 h 143"/>
                      <a:gd name="T72" fmla="*/ 72 w 203"/>
                      <a:gd name="T73" fmla="*/ 78 h 143"/>
                      <a:gd name="T74" fmla="*/ 79 w 203"/>
                      <a:gd name="T75" fmla="*/ 84 h 143"/>
                      <a:gd name="T76" fmla="*/ 87 w 203"/>
                      <a:gd name="T77" fmla="*/ 93 h 143"/>
                      <a:gd name="T78" fmla="*/ 93 w 203"/>
                      <a:gd name="T79" fmla="*/ 104 h 143"/>
                      <a:gd name="T80" fmla="*/ 100 w 203"/>
                      <a:gd name="T81" fmla="*/ 114 h 143"/>
                      <a:gd name="T82" fmla="*/ 105 w 203"/>
                      <a:gd name="T83" fmla="*/ 123 h 143"/>
                      <a:gd name="T84" fmla="*/ 115 w 203"/>
                      <a:gd name="T85" fmla="*/ 130 h 143"/>
                      <a:gd name="T86" fmla="*/ 124 w 203"/>
                      <a:gd name="T87" fmla="*/ 133 h 143"/>
                      <a:gd name="T88" fmla="*/ 134 w 203"/>
                      <a:gd name="T89" fmla="*/ 134 h 143"/>
                      <a:gd name="T90" fmla="*/ 146 w 203"/>
                      <a:gd name="T91" fmla="*/ 133 h 143"/>
                      <a:gd name="T92" fmla="*/ 156 w 203"/>
                      <a:gd name="T93" fmla="*/ 132 h 143"/>
                      <a:gd name="T94" fmla="*/ 168 w 203"/>
                      <a:gd name="T95" fmla="*/ 135 h 143"/>
                      <a:gd name="T96" fmla="*/ 202 w 203"/>
                      <a:gd name="T97" fmla="*/ 142 h 143"/>
                      <a:gd name="T98" fmla="*/ 202 w 203"/>
                      <a:gd name="T99" fmla="*/ 85 h 14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03" h="143">
                        <a:moveTo>
                          <a:pt x="202" y="85"/>
                        </a:moveTo>
                        <a:lnTo>
                          <a:pt x="177" y="78"/>
                        </a:lnTo>
                        <a:lnTo>
                          <a:pt x="167" y="76"/>
                        </a:lnTo>
                        <a:lnTo>
                          <a:pt x="161" y="70"/>
                        </a:lnTo>
                        <a:lnTo>
                          <a:pt x="155" y="61"/>
                        </a:lnTo>
                        <a:lnTo>
                          <a:pt x="143" y="48"/>
                        </a:lnTo>
                        <a:lnTo>
                          <a:pt x="121" y="27"/>
                        </a:lnTo>
                        <a:lnTo>
                          <a:pt x="117" y="20"/>
                        </a:lnTo>
                        <a:lnTo>
                          <a:pt x="112" y="13"/>
                        </a:lnTo>
                        <a:lnTo>
                          <a:pt x="100" y="11"/>
                        </a:lnTo>
                        <a:lnTo>
                          <a:pt x="65" y="4"/>
                        </a:lnTo>
                        <a:lnTo>
                          <a:pt x="55" y="0"/>
                        </a:lnTo>
                        <a:lnTo>
                          <a:pt x="47" y="5"/>
                        </a:lnTo>
                        <a:lnTo>
                          <a:pt x="42" y="9"/>
                        </a:lnTo>
                        <a:lnTo>
                          <a:pt x="22" y="18"/>
                        </a:lnTo>
                        <a:lnTo>
                          <a:pt x="13" y="21"/>
                        </a:lnTo>
                        <a:lnTo>
                          <a:pt x="10" y="25"/>
                        </a:lnTo>
                        <a:lnTo>
                          <a:pt x="7" y="38"/>
                        </a:lnTo>
                        <a:lnTo>
                          <a:pt x="4" y="45"/>
                        </a:lnTo>
                        <a:lnTo>
                          <a:pt x="2" y="49"/>
                        </a:lnTo>
                        <a:lnTo>
                          <a:pt x="0" y="56"/>
                        </a:lnTo>
                        <a:lnTo>
                          <a:pt x="0" y="61"/>
                        </a:lnTo>
                        <a:lnTo>
                          <a:pt x="4" y="64"/>
                        </a:lnTo>
                        <a:lnTo>
                          <a:pt x="12" y="64"/>
                        </a:lnTo>
                        <a:lnTo>
                          <a:pt x="25" y="57"/>
                        </a:lnTo>
                        <a:lnTo>
                          <a:pt x="42" y="53"/>
                        </a:lnTo>
                        <a:lnTo>
                          <a:pt x="57" y="56"/>
                        </a:lnTo>
                        <a:lnTo>
                          <a:pt x="41" y="60"/>
                        </a:lnTo>
                        <a:lnTo>
                          <a:pt x="30" y="64"/>
                        </a:lnTo>
                        <a:lnTo>
                          <a:pt x="17" y="70"/>
                        </a:lnTo>
                        <a:lnTo>
                          <a:pt x="14" y="75"/>
                        </a:lnTo>
                        <a:lnTo>
                          <a:pt x="14" y="81"/>
                        </a:lnTo>
                        <a:lnTo>
                          <a:pt x="19" y="85"/>
                        </a:lnTo>
                        <a:lnTo>
                          <a:pt x="25" y="84"/>
                        </a:lnTo>
                        <a:lnTo>
                          <a:pt x="43" y="78"/>
                        </a:lnTo>
                        <a:lnTo>
                          <a:pt x="59" y="77"/>
                        </a:lnTo>
                        <a:lnTo>
                          <a:pt x="72" y="78"/>
                        </a:lnTo>
                        <a:lnTo>
                          <a:pt x="79" y="84"/>
                        </a:lnTo>
                        <a:lnTo>
                          <a:pt x="87" y="93"/>
                        </a:lnTo>
                        <a:lnTo>
                          <a:pt x="93" y="104"/>
                        </a:lnTo>
                        <a:lnTo>
                          <a:pt x="100" y="114"/>
                        </a:lnTo>
                        <a:lnTo>
                          <a:pt x="105" y="123"/>
                        </a:lnTo>
                        <a:lnTo>
                          <a:pt x="115" y="130"/>
                        </a:lnTo>
                        <a:lnTo>
                          <a:pt x="124" y="133"/>
                        </a:lnTo>
                        <a:lnTo>
                          <a:pt x="134" y="134"/>
                        </a:lnTo>
                        <a:lnTo>
                          <a:pt x="146" y="133"/>
                        </a:lnTo>
                        <a:lnTo>
                          <a:pt x="156" y="132"/>
                        </a:lnTo>
                        <a:lnTo>
                          <a:pt x="168" y="135"/>
                        </a:lnTo>
                        <a:lnTo>
                          <a:pt x="202" y="142"/>
                        </a:lnTo>
                        <a:lnTo>
                          <a:pt x="202" y="85"/>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77" name="Freeform 82"/>
                  <p:cNvSpPr>
                    <a:spLocks/>
                  </p:cNvSpPr>
                  <p:nvPr/>
                </p:nvSpPr>
                <p:spPr bwMode="auto">
                  <a:xfrm>
                    <a:off x="4439" y="2440"/>
                    <a:ext cx="57" cy="10"/>
                  </a:xfrm>
                  <a:custGeom>
                    <a:avLst/>
                    <a:gdLst>
                      <a:gd name="T0" fmla="*/ 0 w 57"/>
                      <a:gd name="T1" fmla="*/ 9 h 10"/>
                      <a:gd name="T2" fmla="*/ 10 w 57"/>
                      <a:gd name="T3" fmla="*/ 6 h 10"/>
                      <a:gd name="T4" fmla="*/ 18 w 57"/>
                      <a:gd name="T5" fmla="*/ 5 h 10"/>
                      <a:gd name="T6" fmla="*/ 27 w 57"/>
                      <a:gd name="T7" fmla="*/ 3 h 10"/>
                      <a:gd name="T8" fmla="*/ 35 w 57"/>
                      <a:gd name="T9" fmla="*/ 2 h 10"/>
                      <a:gd name="T10" fmla="*/ 48 w 57"/>
                      <a:gd name="T11" fmla="*/ 3 h 10"/>
                      <a:gd name="T12" fmla="*/ 56 w 57"/>
                      <a:gd name="T13" fmla="*/ 3 h 10"/>
                      <a:gd name="T14" fmla="*/ 44 w 57"/>
                      <a:gd name="T15" fmla="*/ 1 h 10"/>
                      <a:gd name="T16" fmla="*/ 32 w 57"/>
                      <a:gd name="T17" fmla="*/ 0 h 10"/>
                      <a:gd name="T18" fmla="*/ 18 w 57"/>
                      <a:gd name="T19" fmla="*/ 4 h 10"/>
                      <a:gd name="T20" fmla="*/ 10 w 57"/>
                      <a:gd name="T21" fmla="*/ 5 h 10"/>
                      <a:gd name="T22" fmla="*/ 1 w 57"/>
                      <a:gd name="T23" fmla="*/ 8 h 10"/>
                      <a:gd name="T24" fmla="*/ 0 w 57"/>
                      <a:gd name="T25" fmla="*/ 9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 h="10">
                        <a:moveTo>
                          <a:pt x="0" y="9"/>
                        </a:moveTo>
                        <a:lnTo>
                          <a:pt x="10" y="6"/>
                        </a:lnTo>
                        <a:lnTo>
                          <a:pt x="18" y="5"/>
                        </a:lnTo>
                        <a:lnTo>
                          <a:pt x="27" y="3"/>
                        </a:lnTo>
                        <a:lnTo>
                          <a:pt x="35" y="2"/>
                        </a:lnTo>
                        <a:lnTo>
                          <a:pt x="48" y="3"/>
                        </a:lnTo>
                        <a:lnTo>
                          <a:pt x="56" y="3"/>
                        </a:lnTo>
                        <a:lnTo>
                          <a:pt x="44" y="1"/>
                        </a:lnTo>
                        <a:lnTo>
                          <a:pt x="32" y="0"/>
                        </a:lnTo>
                        <a:lnTo>
                          <a:pt x="18" y="4"/>
                        </a:lnTo>
                        <a:lnTo>
                          <a:pt x="10" y="5"/>
                        </a:lnTo>
                        <a:lnTo>
                          <a:pt x="1" y="8"/>
                        </a:lnTo>
                        <a:lnTo>
                          <a:pt x="0" y="9"/>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78" name="Freeform 83"/>
                  <p:cNvSpPr>
                    <a:spLocks/>
                  </p:cNvSpPr>
                  <p:nvPr/>
                </p:nvSpPr>
                <p:spPr bwMode="auto">
                  <a:xfrm>
                    <a:off x="4474" y="2421"/>
                    <a:ext cx="47" cy="5"/>
                  </a:xfrm>
                  <a:custGeom>
                    <a:avLst/>
                    <a:gdLst>
                      <a:gd name="T0" fmla="*/ 13 w 47"/>
                      <a:gd name="T1" fmla="*/ 0 h 5"/>
                      <a:gd name="T2" fmla="*/ 7 w 47"/>
                      <a:gd name="T3" fmla="*/ 0 h 5"/>
                      <a:gd name="T4" fmla="*/ 0 w 47"/>
                      <a:gd name="T5" fmla="*/ 1 h 5"/>
                      <a:gd name="T6" fmla="*/ 5 w 47"/>
                      <a:gd name="T7" fmla="*/ 1 h 5"/>
                      <a:gd name="T8" fmla="*/ 12 w 47"/>
                      <a:gd name="T9" fmla="*/ 0 h 5"/>
                      <a:gd name="T10" fmla="*/ 27 w 47"/>
                      <a:gd name="T11" fmla="*/ 2 h 5"/>
                      <a:gd name="T12" fmla="*/ 35 w 47"/>
                      <a:gd name="T13" fmla="*/ 3 h 5"/>
                      <a:gd name="T14" fmla="*/ 44 w 47"/>
                      <a:gd name="T15" fmla="*/ 4 h 5"/>
                      <a:gd name="T16" fmla="*/ 46 w 47"/>
                      <a:gd name="T17" fmla="*/ 3 h 5"/>
                      <a:gd name="T18" fmla="*/ 36 w 47"/>
                      <a:gd name="T19" fmla="*/ 2 h 5"/>
                      <a:gd name="T20" fmla="*/ 24 w 47"/>
                      <a:gd name="T21" fmla="*/ 1 h 5"/>
                      <a:gd name="T22" fmla="*/ 13 w 47"/>
                      <a:gd name="T23" fmla="*/ 0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7" h="5">
                        <a:moveTo>
                          <a:pt x="13" y="0"/>
                        </a:moveTo>
                        <a:lnTo>
                          <a:pt x="7" y="0"/>
                        </a:lnTo>
                        <a:lnTo>
                          <a:pt x="0" y="1"/>
                        </a:lnTo>
                        <a:lnTo>
                          <a:pt x="5" y="1"/>
                        </a:lnTo>
                        <a:lnTo>
                          <a:pt x="12" y="0"/>
                        </a:lnTo>
                        <a:lnTo>
                          <a:pt x="27" y="2"/>
                        </a:lnTo>
                        <a:lnTo>
                          <a:pt x="35" y="3"/>
                        </a:lnTo>
                        <a:lnTo>
                          <a:pt x="44" y="4"/>
                        </a:lnTo>
                        <a:lnTo>
                          <a:pt x="46" y="3"/>
                        </a:lnTo>
                        <a:lnTo>
                          <a:pt x="36" y="2"/>
                        </a:lnTo>
                        <a:lnTo>
                          <a:pt x="24" y="1"/>
                        </a:lnTo>
                        <a:lnTo>
                          <a:pt x="13"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79" name="Freeform 84"/>
                  <p:cNvSpPr>
                    <a:spLocks/>
                  </p:cNvSpPr>
                  <p:nvPr/>
                </p:nvSpPr>
                <p:spPr bwMode="auto">
                  <a:xfrm>
                    <a:off x="4484" y="2463"/>
                    <a:ext cx="15" cy="3"/>
                  </a:xfrm>
                  <a:custGeom>
                    <a:avLst/>
                    <a:gdLst>
                      <a:gd name="T0" fmla="*/ 0 w 15"/>
                      <a:gd name="T1" fmla="*/ 1 h 3"/>
                      <a:gd name="T2" fmla="*/ 1 w 15"/>
                      <a:gd name="T3" fmla="*/ 0 h 3"/>
                      <a:gd name="T4" fmla="*/ 7 w 15"/>
                      <a:gd name="T5" fmla="*/ 1 h 3"/>
                      <a:gd name="T6" fmla="*/ 12 w 15"/>
                      <a:gd name="T7" fmla="*/ 1 h 3"/>
                      <a:gd name="T8" fmla="*/ 14 w 15"/>
                      <a:gd name="T9" fmla="*/ 2 h 3"/>
                      <a:gd name="T10" fmla="*/ 10 w 15"/>
                      <a:gd name="T11" fmla="*/ 2 h 3"/>
                      <a:gd name="T12" fmla="*/ 0 w 15"/>
                      <a:gd name="T13" fmla="*/ 1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3">
                        <a:moveTo>
                          <a:pt x="0" y="1"/>
                        </a:moveTo>
                        <a:lnTo>
                          <a:pt x="1" y="0"/>
                        </a:lnTo>
                        <a:lnTo>
                          <a:pt x="7" y="1"/>
                        </a:lnTo>
                        <a:lnTo>
                          <a:pt x="12" y="1"/>
                        </a:lnTo>
                        <a:lnTo>
                          <a:pt x="14" y="2"/>
                        </a:lnTo>
                        <a:lnTo>
                          <a:pt x="10" y="2"/>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80" name="Freeform 85"/>
                  <p:cNvSpPr>
                    <a:spLocks/>
                  </p:cNvSpPr>
                  <p:nvPr/>
                </p:nvSpPr>
                <p:spPr bwMode="auto">
                  <a:xfrm>
                    <a:off x="4435" y="2460"/>
                    <a:ext cx="4" cy="4"/>
                  </a:xfrm>
                  <a:custGeom>
                    <a:avLst/>
                    <a:gdLst>
                      <a:gd name="T0" fmla="*/ 0 w 4"/>
                      <a:gd name="T1" fmla="*/ 0 h 4"/>
                      <a:gd name="T2" fmla="*/ 0 w 4"/>
                      <a:gd name="T3" fmla="*/ 1 h 4"/>
                      <a:gd name="T4" fmla="*/ 1 w 4"/>
                      <a:gd name="T5" fmla="*/ 2 h 4"/>
                      <a:gd name="T6" fmla="*/ 3 w 4"/>
                      <a:gd name="T7" fmla="*/ 3 h 4"/>
                      <a:gd name="T8" fmla="*/ 0 w 4"/>
                      <a:gd name="T9" fmla="*/ 0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0" y="0"/>
                        </a:moveTo>
                        <a:lnTo>
                          <a:pt x="0" y="1"/>
                        </a:lnTo>
                        <a:lnTo>
                          <a:pt x="1" y="2"/>
                        </a:lnTo>
                        <a:lnTo>
                          <a:pt x="3" y="3"/>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81" name="Freeform 86"/>
                  <p:cNvSpPr>
                    <a:spLocks/>
                  </p:cNvSpPr>
                  <p:nvPr/>
                </p:nvSpPr>
                <p:spPr bwMode="auto">
                  <a:xfrm>
                    <a:off x="4450" y="2485"/>
                    <a:ext cx="5" cy="2"/>
                  </a:xfrm>
                  <a:custGeom>
                    <a:avLst/>
                    <a:gdLst>
                      <a:gd name="T0" fmla="*/ 0 w 5"/>
                      <a:gd name="T1" fmla="*/ 1 h 2"/>
                      <a:gd name="T2" fmla="*/ 1 w 5"/>
                      <a:gd name="T3" fmla="*/ 1 h 2"/>
                      <a:gd name="T4" fmla="*/ 4 w 5"/>
                      <a:gd name="T5" fmla="*/ 0 h 2"/>
                      <a:gd name="T6" fmla="*/ 0 w 5"/>
                      <a:gd name="T7" fmla="*/ 1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2">
                        <a:moveTo>
                          <a:pt x="0" y="1"/>
                        </a:moveTo>
                        <a:lnTo>
                          <a:pt x="1" y="1"/>
                        </a:lnTo>
                        <a:lnTo>
                          <a:pt x="4" y="0"/>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82" name="Freeform 87"/>
                  <p:cNvSpPr>
                    <a:spLocks/>
                  </p:cNvSpPr>
                  <p:nvPr/>
                </p:nvSpPr>
                <p:spPr bwMode="auto">
                  <a:xfrm>
                    <a:off x="4526" y="2449"/>
                    <a:ext cx="3" cy="8"/>
                  </a:xfrm>
                  <a:custGeom>
                    <a:avLst/>
                    <a:gdLst>
                      <a:gd name="T0" fmla="*/ 0 w 3"/>
                      <a:gd name="T1" fmla="*/ 0 h 8"/>
                      <a:gd name="T2" fmla="*/ 0 w 3"/>
                      <a:gd name="T3" fmla="*/ 2 h 8"/>
                      <a:gd name="T4" fmla="*/ 0 w 3"/>
                      <a:gd name="T5" fmla="*/ 4 h 8"/>
                      <a:gd name="T6" fmla="*/ 2 w 3"/>
                      <a:gd name="T7" fmla="*/ 7 h 8"/>
                      <a:gd name="T8" fmla="*/ 0 w 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8">
                        <a:moveTo>
                          <a:pt x="0" y="0"/>
                        </a:moveTo>
                        <a:lnTo>
                          <a:pt x="0" y="2"/>
                        </a:lnTo>
                        <a:lnTo>
                          <a:pt x="0" y="4"/>
                        </a:lnTo>
                        <a:lnTo>
                          <a:pt x="2" y="7"/>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83" name="Freeform 88"/>
                  <p:cNvSpPr>
                    <a:spLocks/>
                  </p:cNvSpPr>
                  <p:nvPr/>
                </p:nvSpPr>
                <p:spPr bwMode="auto">
                  <a:xfrm>
                    <a:off x="4545" y="2449"/>
                    <a:ext cx="26" cy="31"/>
                  </a:xfrm>
                  <a:custGeom>
                    <a:avLst/>
                    <a:gdLst>
                      <a:gd name="T0" fmla="*/ 0 w 26"/>
                      <a:gd name="T1" fmla="*/ 0 h 31"/>
                      <a:gd name="T2" fmla="*/ 5 w 26"/>
                      <a:gd name="T3" fmla="*/ 9 h 31"/>
                      <a:gd name="T4" fmla="*/ 9 w 26"/>
                      <a:gd name="T5" fmla="*/ 17 h 31"/>
                      <a:gd name="T6" fmla="*/ 25 w 26"/>
                      <a:gd name="T7" fmla="*/ 30 h 31"/>
                      <a:gd name="T8" fmla="*/ 10 w 26"/>
                      <a:gd name="T9" fmla="*/ 14 h 31"/>
                      <a:gd name="T10" fmla="*/ 0 w 26"/>
                      <a:gd name="T11" fmla="*/ 0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31">
                        <a:moveTo>
                          <a:pt x="0" y="0"/>
                        </a:moveTo>
                        <a:lnTo>
                          <a:pt x="5" y="9"/>
                        </a:lnTo>
                        <a:lnTo>
                          <a:pt x="9" y="17"/>
                        </a:lnTo>
                        <a:lnTo>
                          <a:pt x="25" y="30"/>
                        </a:lnTo>
                        <a:lnTo>
                          <a:pt x="10" y="14"/>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84" name="Freeform 89"/>
                  <p:cNvSpPr>
                    <a:spLocks/>
                  </p:cNvSpPr>
                  <p:nvPr/>
                </p:nvSpPr>
                <p:spPr bwMode="auto">
                  <a:xfrm>
                    <a:off x="4586" y="2503"/>
                    <a:ext cx="1" cy="20"/>
                  </a:xfrm>
                  <a:custGeom>
                    <a:avLst/>
                    <a:gdLst>
                      <a:gd name="T0" fmla="*/ 0 w 1"/>
                      <a:gd name="T1" fmla="*/ 0 h 20"/>
                      <a:gd name="T2" fmla="*/ 0 w 1"/>
                      <a:gd name="T3" fmla="*/ 6 h 20"/>
                      <a:gd name="T4" fmla="*/ 0 w 1"/>
                      <a:gd name="T5" fmla="*/ 13 h 20"/>
                      <a:gd name="T6" fmla="*/ 0 w 1"/>
                      <a:gd name="T7" fmla="*/ 19 h 20"/>
                      <a:gd name="T8" fmla="*/ 0 w 1"/>
                      <a:gd name="T9" fmla="*/ 11 h 20"/>
                      <a:gd name="T10" fmla="*/ 0 w 1"/>
                      <a:gd name="T11" fmla="*/ 4 h 20"/>
                      <a:gd name="T12" fmla="*/ 0 w 1"/>
                      <a:gd name="T13" fmla="*/ 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20">
                        <a:moveTo>
                          <a:pt x="0" y="0"/>
                        </a:moveTo>
                        <a:lnTo>
                          <a:pt x="0" y="6"/>
                        </a:lnTo>
                        <a:lnTo>
                          <a:pt x="0" y="13"/>
                        </a:lnTo>
                        <a:lnTo>
                          <a:pt x="0" y="19"/>
                        </a:lnTo>
                        <a:lnTo>
                          <a:pt x="0" y="11"/>
                        </a:lnTo>
                        <a:lnTo>
                          <a:pt x="0" y="4"/>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85" name="Freeform 90"/>
                  <p:cNvSpPr>
                    <a:spLocks/>
                  </p:cNvSpPr>
                  <p:nvPr/>
                </p:nvSpPr>
                <p:spPr bwMode="auto">
                  <a:xfrm>
                    <a:off x="4510" y="2475"/>
                    <a:ext cx="5" cy="3"/>
                  </a:xfrm>
                  <a:custGeom>
                    <a:avLst/>
                    <a:gdLst>
                      <a:gd name="T0" fmla="*/ 1 w 5"/>
                      <a:gd name="T1" fmla="*/ 0 h 3"/>
                      <a:gd name="T2" fmla="*/ 0 w 5"/>
                      <a:gd name="T3" fmla="*/ 1 h 3"/>
                      <a:gd name="T4" fmla="*/ 4 w 5"/>
                      <a:gd name="T5" fmla="*/ 2 h 3"/>
                      <a:gd name="T6" fmla="*/ 1 w 5"/>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
                        <a:moveTo>
                          <a:pt x="1" y="0"/>
                        </a:moveTo>
                        <a:lnTo>
                          <a:pt x="0" y="1"/>
                        </a:lnTo>
                        <a:lnTo>
                          <a:pt x="4" y="2"/>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nvGrpSpPr>
                <p:cNvPr id="26961" name="Group 106"/>
                <p:cNvGrpSpPr>
                  <a:grpSpLocks/>
                </p:cNvGrpSpPr>
                <p:nvPr/>
              </p:nvGrpSpPr>
              <p:grpSpPr bwMode="auto">
                <a:xfrm>
                  <a:off x="4601" y="2103"/>
                  <a:ext cx="466" cy="611"/>
                  <a:chOff x="4601" y="2103"/>
                  <a:chExt cx="466" cy="611"/>
                </a:xfrm>
              </p:grpSpPr>
              <p:sp>
                <p:nvSpPr>
                  <p:cNvPr id="26962" name="Freeform 92"/>
                  <p:cNvSpPr>
                    <a:spLocks/>
                  </p:cNvSpPr>
                  <p:nvPr/>
                </p:nvSpPr>
                <p:spPr bwMode="auto">
                  <a:xfrm>
                    <a:off x="4800" y="2103"/>
                    <a:ext cx="8" cy="5"/>
                  </a:xfrm>
                  <a:custGeom>
                    <a:avLst/>
                    <a:gdLst>
                      <a:gd name="T0" fmla="*/ 0 w 8"/>
                      <a:gd name="T1" fmla="*/ 0 h 5"/>
                      <a:gd name="T2" fmla="*/ 2 w 8"/>
                      <a:gd name="T3" fmla="*/ 1 h 5"/>
                      <a:gd name="T4" fmla="*/ 4 w 8"/>
                      <a:gd name="T5" fmla="*/ 2 h 5"/>
                      <a:gd name="T6" fmla="*/ 6 w 8"/>
                      <a:gd name="T7" fmla="*/ 3 h 5"/>
                      <a:gd name="T8" fmla="*/ 7 w 8"/>
                      <a:gd name="T9" fmla="*/ 4 h 5"/>
                      <a:gd name="T10" fmla="*/ 5 w 8"/>
                      <a:gd name="T11" fmla="*/ 4 h 5"/>
                      <a:gd name="T12" fmla="*/ 2 w 8"/>
                      <a:gd name="T13" fmla="*/ 3 h 5"/>
                      <a:gd name="T14" fmla="*/ 0 w 8"/>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 h="5">
                        <a:moveTo>
                          <a:pt x="0" y="0"/>
                        </a:moveTo>
                        <a:lnTo>
                          <a:pt x="2" y="1"/>
                        </a:lnTo>
                        <a:lnTo>
                          <a:pt x="4" y="2"/>
                        </a:lnTo>
                        <a:lnTo>
                          <a:pt x="6" y="3"/>
                        </a:lnTo>
                        <a:lnTo>
                          <a:pt x="7" y="4"/>
                        </a:lnTo>
                        <a:lnTo>
                          <a:pt x="5" y="4"/>
                        </a:lnTo>
                        <a:lnTo>
                          <a:pt x="2" y="3"/>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63" name="Freeform 93"/>
                  <p:cNvSpPr>
                    <a:spLocks/>
                  </p:cNvSpPr>
                  <p:nvPr/>
                </p:nvSpPr>
                <p:spPr bwMode="auto">
                  <a:xfrm>
                    <a:off x="4800" y="2122"/>
                    <a:ext cx="5" cy="1"/>
                  </a:xfrm>
                  <a:custGeom>
                    <a:avLst/>
                    <a:gdLst>
                      <a:gd name="T0" fmla="*/ 4 w 5"/>
                      <a:gd name="T1" fmla="*/ 0 h 1"/>
                      <a:gd name="T2" fmla="*/ 0 w 5"/>
                      <a:gd name="T3" fmla="*/ 0 h 1"/>
                      <a:gd name="T4" fmla="*/ 0 w 5"/>
                      <a:gd name="T5" fmla="*/ 0 h 1"/>
                      <a:gd name="T6" fmla="*/ 4 w 5"/>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1">
                        <a:moveTo>
                          <a:pt x="4" y="0"/>
                        </a:moveTo>
                        <a:lnTo>
                          <a:pt x="0" y="0"/>
                        </a:lnTo>
                        <a:lnTo>
                          <a:pt x="4"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64" name="Freeform 94"/>
                  <p:cNvSpPr>
                    <a:spLocks/>
                  </p:cNvSpPr>
                  <p:nvPr/>
                </p:nvSpPr>
                <p:spPr bwMode="auto">
                  <a:xfrm>
                    <a:off x="4742" y="2183"/>
                    <a:ext cx="126" cy="361"/>
                  </a:xfrm>
                  <a:custGeom>
                    <a:avLst/>
                    <a:gdLst>
                      <a:gd name="T0" fmla="*/ 107 w 126"/>
                      <a:gd name="T1" fmla="*/ 0 h 361"/>
                      <a:gd name="T2" fmla="*/ 95 w 126"/>
                      <a:gd name="T3" fmla="*/ 15 h 361"/>
                      <a:gd name="T4" fmla="*/ 92 w 126"/>
                      <a:gd name="T5" fmla="*/ 36 h 361"/>
                      <a:gd name="T6" fmla="*/ 74 w 126"/>
                      <a:gd name="T7" fmla="*/ 57 h 361"/>
                      <a:gd name="T8" fmla="*/ 37 w 126"/>
                      <a:gd name="T9" fmla="*/ 154 h 361"/>
                      <a:gd name="T10" fmla="*/ 17 w 126"/>
                      <a:gd name="T11" fmla="*/ 242 h 361"/>
                      <a:gd name="T12" fmla="*/ 0 w 126"/>
                      <a:gd name="T13" fmla="*/ 360 h 361"/>
                      <a:gd name="T14" fmla="*/ 52 w 126"/>
                      <a:gd name="T15" fmla="*/ 307 h 361"/>
                      <a:gd name="T16" fmla="*/ 125 w 126"/>
                      <a:gd name="T17" fmla="*/ 47 h 361"/>
                      <a:gd name="T18" fmla="*/ 107 w 126"/>
                      <a:gd name="T19" fmla="*/ 0 h 3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6" h="361">
                        <a:moveTo>
                          <a:pt x="107" y="0"/>
                        </a:moveTo>
                        <a:lnTo>
                          <a:pt x="95" y="15"/>
                        </a:lnTo>
                        <a:lnTo>
                          <a:pt x="92" y="36"/>
                        </a:lnTo>
                        <a:lnTo>
                          <a:pt x="74" y="57"/>
                        </a:lnTo>
                        <a:lnTo>
                          <a:pt x="37" y="154"/>
                        </a:lnTo>
                        <a:lnTo>
                          <a:pt x="17" y="242"/>
                        </a:lnTo>
                        <a:lnTo>
                          <a:pt x="0" y="360"/>
                        </a:lnTo>
                        <a:lnTo>
                          <a:pt x="52" y="307"/>
                        </a:lnTo>
                        <a:lnTo>
                          <a:pt x="125" y="47"/>
                        </a:lnTo>
                        <a:lnTo>
                          <a:pt x="107" y="0"/>
                        </a:lnTo>
                      </a:path>
                    </a:pathLst>
                  </a:custGeom>
                  <a:solidFill>
                    <a:srgbClr val="4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65" name="Freeform 95"/>
                  <p:cNvSpPr>
                    <a:spLocks/>
                  </p:cNvSpPr>
                  <p:nvPr/>
                </p:nvSpPr>
                <p:spPr bwMode="auto">
                  <a:xfrm>
                    <a:off x="4601" y="2114"/>
                    <a:ext cx="466" cy="600"/>
                  </a:xfrm>
                  <a:custGeom>
                    <a:avLst/>
                    <a:gdLst>
                      <a:gd name="T0" fmla="*/ 379 w 466"/>
                      <a:gd name="T1" fmla="*/ 32 h 600"/>
                      <a:gd name="T2" fmla="*/ 365 w 466"/>
                      <a:gd name="T3" fmla="*/ 0 h 600"/>
                      <a:gd name="T4" fmla="*/ 251 w 466"/>
                      <a:gd name="T5" fmla="*/ 55 h 600"/>
                      <a:gd name="T6" fmla="*/ 246 w 466"/>
                      <a:gd name="T7" fmla="*/ 97 h 600"/>
                      <a:gd name="T8" fmla="*/ 237 w 466"/>
                      <a:gd name="T9" fmla="*/ 111 h 600"/>
                      <a:gd name="T10" fmla="*/ 224 w 466"/>
                      <a:gd name="T11" fmla="*/ 128 h 600"/>
                      <a:gd name="T12" fmla="*/ 217 w 466"/>
                      <a:gd name="T13" fmla="*/ 158 h 600"/>
                      <a:gd name="T14" fmla="*/ 191 w 466"/>
                      <a:gd name="T15" fmla="*/ 227 h 600"/>
                      <a:gd name="T16" fmla="*/ 171 w 466"/>
                      <a:gd name="T17" fmla="*/ 309 h 600"/>
                      <a:gd name="T18" fmla="*/ 162 w 466"/>
                      <a:gd name="T19" fmla="*/ 364 h 600"/>
                      <a:gd name="T20" fmla="*/ 71 w 466"/>
                      <a:gd name="T21" fmla="*/ 366 h 600"/>
                      <a:gd name="T22" fmla="*/ 56 w 466"/>
                      <a:gd name="T23" fmla="*/ 376 h 600"/>
                      <a:gd name="T24" fmla="*/ 14 w 466"/>
                      <a:gd name="T25" fmla="*/ 376 h 600"/>
                      <a:gd name="T26" fmla="*/ 2 w 466"/>
                      <a:gd name="T27" fmla="*/ 398 h 600"/>
                      <a:gd name="T28" fmla="*/ 0 w 466"/>
                      <a:gd name="T29" fmla="*/ 423 h 600"/>
                      <a:gd name="T30" fmla="*/ 5 w 466"/>
                      <a:gd name="T31" fmla="*/ 445 h 600"/>
                      <a:gd name="T32" fmla="*/ 43 w 466"/>
                      <a:gd name="T33" fmla="*/ 454 h 600"/>
                      <a:gd name="T34" fmla="*/ 61 w 466"/>
                      <a:gd name="T35" fmla="*/ 485 h 600"/>
                      <a:gd name="T36" fmla="*/ 98 w 466"/>
                      <a:gd name="T37" fmla="*/ 496 h 600"/>
                      <a:gd name="T38" fmla="*/ 125 w 466"/>
                      <a:gd name="T39" fmla="*/ 496 h 600"/>
                      <a:gd name="T40" fmla="*/ 156 w 466"/>
                      <a:gd name="T41" fmla="*/ 502 h 600"/>
                      <a:gd name="T42" fmla="*/ 158 w 466"/>
                      <a:gd name="T43" fmla="*/ 517 h 600"/>
                      <a:gd name="T44" fmla="*/ 156 w 466"/>
                      <a:gd name="T45" fmla="*/ 549 h 600"/>
                      <a:gd name="T46" fmla="*/ 160 w 466"/>
                      <a:gd name="T47" fmla="*/ 570 h 600"/>
                      <a:gd name="T48" fmla="*/ 176 w 466"/>
                      <a:gd name="T49" fmla="*/ 572 h 600"/>
                      <a:gd name="T50" fmla="*/ 196 w 466"/>
                      <a:gd name="T51" fmla="*/ 576 h 600"/>
                      <a:gd name="T52" fmla="*/ 217 w 466"/>
                      <a:gd name="T53" fmla="*/ 597 h 600"/>
                      <a:gd name="T54" fmla="*/ 241 w 466"/>
                      <a:gd name="T55" fmla="*/ 597 h 600"/>
                      <a:gd name="T56" fmla="*/ 262 w 466"/>
                      <a:gd name="T57" fmla="*/ 594 h 600"/>
                      <a:gd name="T58" fmla="*/ 295 w 466"/>
                      <a:gd name="T59" fmla="*/ 583 h 600"/>
                      <a:gd name="T60" fmla="*/ 332 w 466"/>
                      <a:gd name="T61" fmla="*/ 587 h 600"/>
                      <a:gd name="T62" fmla="*/ 369 w 466"/>
                      <a:gd name="T63" fmla="*/ 599 h 600"/>
                      <a:gd name="T64" fmla="*/ 403 w 466"/>
                      <a:gd name="T65" fmla="*/ 590 h 600"/>
                      <a:gd name="T66" fmla="*/ 427 w 466"/>
                      <a:gd name="T67" fmla="*/ 559 h 600"/>
                      <a:gd name="T68" fmla="*/ 425 w 466"/>
                      <a:gd name="T69" fmla="*/ 525 h 600"/>
                      <a:gd name="T70" fmla="*/ 434 w 466"/>
                      <a:gd name="T71" fmla="*/ 483 h 600"/>
                      <a:gd name="T72" fmla="*/ 439 w 466"/>
                      <a:gd name="T73" fmla="*/ 429 h 600"/>
                      <a:gd name="T74" fmla="*/ 450 w 466"/>
                      <a:gd name="T75" fmla="*/ 378 h 600"/>
                      <a:gd name="T76" fmla="*/ 465 w 466"/>
                      <a:gd name="T77" fmla="*/ 303 h 600"/>
                      <a:gd name="T78" fmla="*/ 463 w 466"/>
                      <a:gd name="T79" fmla="*/ 227 h 600"/>
                      <a:gd name="T80" fmla="*/ 463 w 466"/>
                      <a:gd name="T81" fmla="*/ 160 h 600"/>
                      <a:gd name="T82" fmla="*/ 460 w 466"/>
                      <a:gd name="T83" fmla="*/ 113 h 600"/>
                      <a:gd name="T84" fmla="*/ 450 w 466"/>
                      <a:gd name="T85" fmla="*/ 93 h 600"/>
                      <a:gd name="T86" fmla="*/ 430 w 466"/>
                      <a:gd name="T87" fmla="*/ 76 h 600"/>
                      <a:gd name="T88" fmla="*/ 406 w 466"/>
                      <a:gd name="T89" fmla="*/ 48 h 600"/>
                      <a:gd name="T90" fmla="*/ 379 w 466"/>
                      <a:gd name="T91" fmla="*/ 32 h 6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66" h="600">
                        <a:moveTo>
                          <a:pt x="379" y="32"/>
                        </a:moveTo>
                        <a:lnTo>
                          <a:pt x="365" y="0"/>
                        </a:lnTo>
                        <a:lnTo>
                          <a:pt x="251" y="55"/>
                        </a:lnTo>
                        <a:lnTo>
                          <a:pt x="246" y="97"/>
                        </a:lnTo>
                        <a:lnTo>
                          <a:pt x="237" y="111"/>
                        </a:lnTo>
                        <a:lnTo>
                          <a:pt x="224" y="128"/>
                        </a:lnTo>
                        <a:lnTo>
                          <a:pt x="217" y="158"/>
                        </a:lnTo>
                        <a:lnTo>
                          <a:pt x="191" y="227"/>
                        </a:lnTo>
                        <a:lnTo>
                          <a:pt x="171" y="309"/>
                        </a:lnTo>
                        <a:lnTo>
                          <a:pt x="162" y="364"/>
                        </a:lnTo>
                        <a:lnTo>
                          <a:pt x="71" y="366"/>
                        </a:lnTo>
                        <a:lnTo>
                          <a:pt x="56" y="376"/>
                        </a:lnTo>
                        <a:lnTo>
                          <a:pt x="14" y="376"/>
                        </a:lnTo>
                        <a:lnTo>
                          <a:pt x="2" y="398"/>
                        </a:lnTo>
                        <a:lnTo>
                          <a:pt x="0" y="423"/>
                        </a:lnTo>
                        <a:lnTo>
                          <a:pt x="5" y="445"/>
                        </a:lnTo>
                        <a:lnTo>
                          <a:pt x="43" y="454"/>
                        </a:lnTo>
                        <a:lnTo>
                          <a:pt x="61" y="485"/>
                        </a:lnTo>
                        <a:lnTo>
                          <a:pt x="98" y="496"/>
                        </a:lnTo>
                        <a:lnTo>
                          <a:pt x="125" y="496"/>
                        </a:lnTo>
                        <a:lnTo>
                          <a:pt x="156" y="502"/>
                        </a:lnTo>
                        <a:lnTo>
                          <a:pt x="158" y="517"/>
                        </a:lnTo>
                        <a:lnTo>
                          <a:pt x="156" y="549"/>
                        </a:lnTo>
                        <a:lnTo>
                          <a:pt x="160" y="570"/>
                        </a:lnTo>
                        <a:lnTo>
                          <a:pt x="176" y="572"/>
                        </a:lnTo>
                        <a:lnTo>
                          <a:pt x="196" y="576"/>
                        </a:lnTo>
                        <a:lnTo>
                          <a:pt x="217" y="597"/>
                        </a:lnTo>
                        <a:lnTo>
                          <a:pt x="241" y="597"/>
                        </a:lnTo>
                        <a:lnTo>
                          <a:pt x="262" y="594"/>
                        </a:lnTo>
                        <a:lnTo>
                          <a:pt x="295" y="583"/>
                        </a:lnTo>
                        <a:lnTo>
                          <a:pt x="332" y="587"/>
                        </a:lnTo>
                        <a:lnTo>
                          <a:pt x="369" y="599"/>
                        </a:lnTo>
                        <a:lnTo>
                          <a:pt x="403" y="590"/>
                        </a:lnTo>
                        <a:lnTo>
                          <a:pt x="427" y="559"/>
                        </a:lnTo>
                        <a:lnTo>
                          <a:pt x="425" y="525"/>
                        </a:lnTo>
                        <a:lnTo>
                          <a:pt x="434" y="483"/>
                        </a:lnTo>
                        <a:lnTo>
                          <a:pt x="439" y="429"/>
                        </a:lnTo>
                        <a:lnTo>
                          <a:pt x="450" y="378"/>
                        </a:lnTo>
                        <a:lnTo>
                          <a:pt x="465" y="303"/>
                        </a:lnTo>
                        <a:lnTo>
                          <a:pt x="463" y="227"/>
                        </a:lnTo>
                        <a:lnTo>
                          <a:pt x="463" y="160"/>
                        </a:lnTo>
                        <a:lnTo>
                          <a:pt x="460" y="113"/>
                        </a:lnTo>
                        <a:lnTo>
                          <a:pt x="450" y="93"/>
                        </a:lnTo>
                        <a:lnTo>
                          <a:pt x="430" y="76"/>
                        </a:lnTo>
                        <a:lnTo>
                          <a:pt x="406" y="48"/>
                        </a:lnTo>
                        <a:lnTo>
                          <a:pt x="379" y="32"/>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66" name="Freeform 96"/>
                  <p:cNvSpPr>
                    <a:spLocks/>
                  </p:cNvSpPr>
                  <p:nvPr/>
                </p:nvSpPr>
                <p:spPr bwMode="auto">
                  <a:xfrm>
                    <a:off x="4765" y="2150"/>
                    <a:ext cx="286" cy="551"/>
                  </a:xfrm>
                  <a:custGeom>
                    <a:avLst/>
                    <a:gdLst>
                      <a:gd name="T0" fmla="*/ 37 w 286"/>
                      <a:gd name="T1" fmla="*/ 454 h 551"/>
                      <a:gd name="T2" fmla="*/ 104 w 286"/>
                      <a:gd name="T3" fmla="*/ 448 h 551"/>
                      <a:gd name="T4" fmla="*/ 161 w 286"/>
                      <a:gd name="T5" fmla="*/ 428 h 551"/>
                      <a:gd name="T6" fmla="*/ 185 w 286"/>
                      <a:gd name="T7" fmla="*/ 378 h 551"/>
                      <a:gd name="T8" fmla="*/ 177 w 286"/>
                      <a:gd name="T9" fmla="*/ 346 h 551"/>
                      <a:gd name="T10" fmla="*/ 222 w 286"/>
                      <a:gd name="T11" fmla="*/ 275 h 551"/>
                      <a:gd name="T12" fmla="*/ 180 w 286"/>
                      <a:gd name="T13" fmla="*/ 307 h 551"/>
                      <a:gd name="T14" fmla="*/ 202 w 286"/>
                      <a:gd name="T15" fmla="*/ 243 h 551"/>
                      <a:gd name="T16" fmla="*/ 237 w 286"/>
                      <a:gd name="T17" fmla="*/ 164 h 551"/>
                      <a:gd name="T18" fmla="*/ 185 w 286"/>
                      <a:gd name="T19" fmla="*/ 232 h 551"/>
                      <a:gd name="T20" fmla="*/ 177 w 286"/>
                      <a:gd name="T21" fmla="*/ 124 h 551"/>
                      <a:gd name="T22" fmla="*/ 151 w 286"/>
                      <a:gd name="T23" fmla="*/ 87 h 551"/>
                      <a:gd name="T24" fmla="*/ 113 w 286"/>
                      <a:gd name="T25" fmla="*/ 70 h 551"/>
                      <a:gd name="T26" fmla="*/ 186 w 286"/>
                      <a:gd name="T27" fmla="*/ 41 h 551"/>
                      <a:gd name="T28" fmla="*/ 220 w 286"/>
                      <a:gd name="T29" fmla="*/ 74 h 551"/>
                      <a:gd name="T30" fmla="*/ 198 w 286"/>
                      <a:gd name="T31" fmla="*/ 41 h 551"/>
                      <a:gd name="T32" fmla="*/ 158 w 286"/>
                      <a:gd name="T33" fmla="*/ 27 h 551"/>
                      <a:gd name="T34" fmla="*/ 186 w 286"/>
                      <a:gd name="T35" fmla="*/ 15 h 551"/>
                      <a:gd name="T36" fmla="*/ 211 w 286"/>
                      <a:gd name="T37" fmla="*/ 0 h 551"/>
                      <a:gd name="T38" fmla="*/ 244 w 286"/>
                      <a:gd name="T39" fmla="*/ 31 h 551"/>
                      <a:gd name="T40" fmla="*/ 274 w 286"/>
                      <a:gd name="T41" fmla="*/ 60 h 551"/>
                      <a:gd name="T42" fmla="*/ 285 w 286"/>
                      <a:gd name="T43" fmla="*/ 109 h 551"/>
                      <a:gd name="T44" fmla="*/ 283 w 286"/>
                      <a:gd name="T45" fmla="*/ 206 h 551"/>
                      <a:gd name="T46" fmla="*/ 272 w 286"/>
                      <a:gd name="T47" fmla="*/ 320 h 551"/>
                      <a:gd name="T48" fmla="*/ 257 w 286"/>
                      <a:gd name="T49" fmla="*/ 433 h 551"/>
                      <a:gd name="T50" fmla="*/ 250 w 286"/>
                      <a:gd name="T51" fmla="*/ 503 h 551"/>
                      <a:gd name="T52" fmla="*/ 233 w 286"/>
                      <a:gd name="T53" fmla="*/ 535 h 551"/>
                      <a:gd name="T54" fmla="*/ 196 w 286"/>
                      <a:gd name="T55" fmla="*/ 550 h 551"/>
                      <a:gd name="T56" fmla="*/ 172 w 286"/>
                      <a:gd name="T57" fmla="*/ 542 h 551"/>
                      <a:gd name="T58" fmla="*/ 152 w 286"/>
                      <a:gd name="T59" fmla="*/ 514 h 551"/>
                      <a:gd name="T60" fmla="*/ 145 w 286"/>
                      <a:gd name="T61" fmla="*/ 505 h 551"/>
                      <a:gd name="T62" fmla="*/ 115 w 286"/>
                      <a:gd name="T63" fmla="*/ 534 h 551"/>
                      <a:gd name="T64" fmla="*/ 78 w 286"/>
                      <a:gd name="T65" fmla="*/ 544 h 551"/>
                      <a:gd name="T66" fmla="*/ 48 w 286"/>
                      <a:gd name="T67" fmla="*/ 538 h 551"/>
                      <a:gd name="T68" fmla="*/ 67 w 286"/>
                      <a:gd name="T69" fmla="*/ 516 h 551"/>
                      <a:gd name="T70" fmla="*/ 98 w 286"/>
                      <a:gd name="T71" fmla="*/ 476 h 551"/>
                      <a:gd name="T72" fmla="*/ 50 w 286"/>
                      <a:gd name="T73" fmla="*/ 509 h 551"/>
                      <a:gd name="T74" fmla="*/ 9 w 286"/>
                      <a:gd name="T75" fmla="*/ 523 h 551"/>
                      <a:gd name="T76" fmla="*/ 0 w 286"/>
                      <a:gd name="T77" fmla="*/ 503 h 55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86" h="551">
                        <a:moveTo>
                          <a:pt x="0" y="461"/>
                        </a:moveTo>
                        <a:lnTo>
                          <a:pt x="37" y="454"/>
                        </a:lnTo>
                        <a:lnTo>
                          <a:pt x="69" y="452"/>
                        </a:lnTo>
                        <a:lnTo>
                          <a:pt x="104" y="448"/>
                        </a:lnTo>
                        <a:lnTo>
                          <a:pt x="143" y="443"/>
                        </a:lnTo>
                        <a:lnTo>
                          <a:pt x="161" y="428"/>
                        </a:lnTo>
                        <a:lnTo>
                          <a:pt x="209" y="358"/>
                        </a:lnTo>
                        <a:lnTo>
                          <a:pt x="185" y="378"/>
                        </a:lnTo>
                        <a:lnTo>
                          <a:pt x="168" y="395"/>
                        </a:lnTo>
                        <a:lnTo>
                          <a:pt x="177" y="346"/>
                        </a:lnTo>
                        <a:lnTo>
                          <a:pt x="195" y="326"/>
                        </a:lnTo>
                        <a:lnTo>
                          <a:pt x="222" y="275"/>
                        </a:lnTo>
                        <a:lnTo>
                          <a:pt x="196" y="300"/>
                        </a:lnTo>
                        <a:lnTo>
                          <a:pt x="180" y="307"/>
                        </a:lnTo>
                        <a:lnTo>
                          <a:pt x="185" y="271"/>
                        </a:lnTo>
                        <a:lnTo>
                          <a:pt x="202" y="243"/>
                        </a:lnTo>
                        <a:lnTo>
                          <a:pt x="220" y="224"/>
                        </a:lnTo>
                        <a:lnTo>
                          <a:pt x="237" y="164"/>
                        </a:lnTo>
                        <a:lnTo>
                          <a:pt x="203" y="213"/>
                        </a:lnTo>
                        <a:lnTo>
                          <a:pt x="185" y="232"/>
                        </a:lnTo>
                        <a:lnTo>
                          <a:pt x="182" y="155"/>
                        </a:lnTo>
                        <a:lnTo>
                          <a:pt x="177" y="124"/>
                        </a:lnTo>
                        <a:lnTo>
                          <a:pt x="166" y="109"/>
                        </a:lnTo>
                        <a:lnTo>
                          <a:pt x="151" y="87"/>
                        </a:lnTo>
                        <a:lnTo>
                          <a:pt x="125" y="76"/>
                        </a:lnTo>
                        <a:lnTo>
                          <a:pt x="113" y="70"/>
                        </a:lnTo>
                        <a:lnTo>
                          <a:pt x="149" y="31"/>
                        </a:lnTo>
                        <a:lnTo>
                          <a:pt x="186" y="41"/>
                        </a:lnTo>
                        <a:lnTo>
                          <a:pt x="211" y="58"/>
                        </a:lnTo>
                        <a:lnTo>
                          <a:pt x="220" y="74"/>
                        </a:lnTo>
                        <a:lnTo>
                          <a:pt x="213" y="49"/>
                        </a:lnTo>
                        <a:lnTo>
                          <a:pt x="198" y="41"/>
                        </a:lnTo>
                        <a:lnTo>
                          <a:pt x="175" y="31"/>
                        </a:lnTo>
                        <a:lnTo>
                          <a:pt x="158" y="27"/>
                        </a:lnTo>
                        <a:lnTo>
                          <a:pt x="168" y="20"/>
                        </a:lnTo>
                        <a:lnTo>
                          <a:pt x="186" y="15"/>
                        </a:lnTo>
                        <a:lnTo>
                          <a:pt x="202" y="8"/>
                        </a:lnTo>
                        <a:lnTo>
                          <a:pt x="211" y="0"/>
                        </a:lnTo>
                        <a:lnTo>
                          <a:pt x="232" y="17"/>
                        </a:lnTo>
                        <a:lnTo>
                          <a:pt x="244" y="31"/>
                        </a:lnTo>
                        <a:lnTo>
                          <a:pt x="257" y="49"/>
                        </a:lnTo>
                        <a:lnTo>
                          <a:pt x="274" y="60"/>
                        </a:lnTo>
                        <a:lnTo>
                          <a:pt x="278" y="79"/>
                        </a:lnTo>
                        <a:lnTo>
                          <a:pt x="285" y="109"/>
                        </a:lnTo>
                        <a:lnTo>
                          <a:pt x="285" y="157"/>
                        </a:lnTo>
                        <a:lnTo>
                          <a:pt x="283" y="206"/>
                        </a:lnTo>
                        <a:lnTo>
                          <a:pt x="282" y="263"/>
                        </a:lnTo>
                        <a:lnTo>
                          <a:pt x="272" y="320"/>
                        </a:lnTo>
                        <a:lnTo>
                          <a:pt x="262" y="380"/>
                        </a:lnTo>
                        <a:lnTo>
                          <a:pt x="257" y="433"/>
                        </a:lnTo>
                        <a:lnTo>
                          <a:pt x="248" y="469"/>
                        </a:lnTo>
                        <a:lnTo>
                          <a:pt x="250" y="503"/>
                        </a:lnTo>
                        <a:lnTo>
                          <a:pt x="246" y="521"/>
                        </a:lnTo>
                        <a:lnTo>
                          <a:pt x="233" y="535"/>
                        </a:lnTo>
                        <a:lnTo>
                          <a:pt x="218" y="548"/>
                        </a:lnTo>
                        <a:lnTo>
                          <a:pt x="196" y="550"/>
                        </a:lnTo>
                        <a:lnTo>
                          <a:pt x="186" y="544"/>
                        </a:lnTo>
                        <a:lnTo>
                          <a:pt x="172" y="542"/>
                        </a:lnTo>
                        <a:lnTo>
                          <a:pt x="137" y="534"/>
                        </a:lnTo>
                        <a:lnTo>
                          <a:pt x="152" y="514"/>
                        </a:lnTo>
                        <a:lnTo>
                          <a:pt x="168" y="484"/>
                        </a:lnTo>
                        <a:lnTo>
                          <a:pt x="145" y="505"/>
                        </a:lnTo>
                        <a:lnTo>
                          <a:pt x="126" y="523"/>
                        </a:lnTo>
                        <a:lnTo>
                          <a:pt x="115" y="534"/>
                        </a:lnTo>
                        <a:lnTo>
                          <a:pt x="97" y="544"/>
                        </a:lnTo>
                        <a:lnTo>
                          <a:pt x="78" y="544"/>
                        </a:lnTo>
                        <a:lnTo>
                          <a:pt x="58" y="544"/>
                        </a:lnTo>
                        <a:lnTo>
                          <a:pt x="48" y="538"/>
                        </a:lnTo>
                        <a:lnTo>
                          <a:pt x="42" y="531"/>
                        </a:lnTo>
                        <a:lnTo>
                          <a:pt x="67" y="516"/>
                        </a:lnTo>
                        <a:lnTo>
                          <a:pt x="91" y="488"/>
                        </a:lnTo>
                        <a:lnTo>
                          <a:pt x="98" y="476"/>
                        </a:lnTo>
                        <a:lnTo>
                          <a:pt x="79" y="482"/>
                        </a:lnTo>
                        <a:lnTo>
                          <a:pt x="50" y="509"/>
                        </a:lnTo>
                        <a:lnTo>
                          <a:pt x="37" y="521"/>
                        </a:lnTo>
                        <a:lnTo>
                          <a:pt x="9" y="523"/>
                        </a:lnTo>
                        <a:lnTo>
                          <a:pt x="0" y="517"/>
                        </a:lnTo>
                        <a:lnTo>
                          <a:pt x="0" y="503"/>
                        </a:lnTo>
                        <a:lnTo>
                          <a:pt x="0" y="461"/>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67" name="Freeform 97"/>
                  <p:cNvSpPr>
                    <a:spLocks/>
                  </p:cNvSpPr>
                  <p:nvPr/>
                </p:nvSpPr>
                <p:spPr bwMode="auto">
                  <a:xfrm>
                    <a:off x="4951" y="2427"/>
                    <a:ext cx="78" cy="251"/>
                  </a:xfrm>
                  <a:custGeom>
                    <a:avLst/>
                    <a:gdLst>
                      <a:gd name="T0" fmla="*/ 0 w 78"/>
                      <a:gd name="T1" fmla="*/ 250 h 251"/>
                      <a:gd name="T2" fmla="*/ 14 w 78"/>
                      <a:gd name="T3" fmla="*/ 242 h 251"/>
                      <a:gd name="T4" fmla="*/ 28 w 78"/>
                      <a:gd name="T5" fmla="*/ 222 h 251"/>
                      <a:gd name="T6" fmla="*/ 41 w 78"/>
                      <a:gd name="T7" fmla="*/ 185 h 251"/>
                      <a:gd name="T8" fmla="*/ 48 w 78"/>
                      <a:gd name="T9" fmla="*/ 154 h 251"/>
                      <a:gd name="T10" fmla="*/ 58 w 78"/>
                      <a:gd name="T11" fmla="*/ 120 h 251"/>
                      <a:gd name="T12" fmla="*/ 63 w 78"/>
                      <a:gd name="T13" fmla="*/ 87 h 251"/>
                      <a:gd name="T14" fmla="*/ 71 w 78"/>
                      <a:gd name="T15" fmla="*/ 37 h 251"/>
                      <a:gd name="T16" fmla="*/ 77 w 78"/>
                      <a:gd name="T17" fmla="*/ 0 h 251"/>
                      <a:gd name="T18" fmla="*/ 61 w 78"/>
                      <a:gd name="T19" fmla="*/ 74 h 251"/>
                      <a:gd name="T20" fmla="*/ 48 w 78"/>
                      <a:gd name="T21" fmla="*/ 130 h 251"/>
                      <a:gd name="T22" fmla="*/ 33 w 78"/>
                      <a:gd name="T23" fmla="*/ 169 h 251"/>
                      <a:gd name="T24" fmla="*/ 10 w 78"/>
                      <a:gd name="T25" fmla="*/ 209 h 251"/>
                      <a:gd name="T26" fmla="*/ 0 w 78"/>
                      <a:gd name="T27" fmla="*/ 250 h 2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8" h="251">
                        <a:moveTo>
                          <a:pt x="0" y="250"/>
                        </a:moveTo>
                        <a:lnTo>
                          <a:pt x="14" y="242"/>
                        </a:lnTo>
                        <a:lnTo>
                          <a:pt x="28" y="222"/>
                        </a:lnTo>
                        <a:lnTo>
                          <a:pt x="41" y="185"/>
                        </a:lnTo>
                        <a:lnTo>
                          <a:pt x="48" y="154"/>
                        </a:lnTo>
                        <a:lnTo>
                          <a:pt x="58" y="120"/>
                        </a:lnTo>
                        <a:lnTo>
                          <a:pt x="63" y="87"/>
                        </a:lnTo>
                        <a:lnTo>
                          <a:pt x="71" y="37"/>
                        </a:lnTo>
                        <a:lnTo>
                          <a:pt x="77" y="0"/>
                        </a:lnTo>
                        <a:lnTo>
                          <a:pt x="61" y="74"/>
                        </a:lnTo>
                        <a:lnTo>
                          <a:pt x="48" y="130"/>
                        </a:lnTo>
                        <a:lnTo>
                          <a:pt x="33" y="169"/>
                        </a:lnTo>
                        <a:lnTo>
                          <a:pt x="10" y="209"/>
                        </a:lnTo>
                        <a:lnTo>
                          <a:pt x="0" y="250"/>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68" name="Freeform 98"/>
                  <p:cNvSpPr>
                    <a:spLocks/>
                  </p:cNvSpPr>
                  <p:nvPr/>
                </p:nvSpPr>
                <p:spPr bwMode="auto">
                  <a:xfrm>
                    <a:off x="4609" y="2219"/>
                    <a:ext cx="332" cy="381"/>
                  </a:xfrm>
                  <a:custGeom>
                    <a:avLst/>
                    <a:gdLst>
                      <a:gd name="T0" fmla="*/ 231 w 332"/>
                      <a:gd name="T1" fmla="*/ 15 h 381"/>
                      <a:gd name="T2" fmla="*/ 203 w 332"/>
                      <a:gd name="T3" fmla="*/ 71 h 381"/>
                      <a:gd name="T4" fmla="*/ 209 w 332"/>
                      <a:gd name="T5" fmla="*/ 125 h 381"/>
                      <a:gd name="T6" fmla="*/ 205 w 332"/>
                      <a:gd name="T7" fmla="*/ 187 h 381"/>
                      <a:gd name="T8" fmla="*/ 205 w 332"/>
                      <a:gd name="T9" fmla="*/ 204 h 381"/>
                      <a:gd name="T10" fmla="*/ 209 w 332"/>
                      <a:gd name="T11" fmla="*/ 224 h 381"/>
                      <a:gd name="T12" fmla="*/ 194 w 332"/>
                      <a:gd name="T13" fmla="*/ 239 h 381"/>
                      <a:gd name="T14" fmla="*/ 182 w 332"/>
                      <a:gd name="T15" fmla="*/ 256 h 381"/>
                      <a:gd name="T16" fmla="*/ 161 w 332"/>
                      <a:gd name="T17" fmla="*/ 256 h 381"/>
                      <a:gd name="T18" fmla="*/ 86 w 332"/>
                      <a:gd name="T19" fmla="*/ 260 h 381"/>
                      <a:gd name="T20" fmla="*/ 48 w 332"/>
                      <a:gd name="T21" fmla="*/ 272 h 381"/>
                      <a:gd name="T22" fmla="*/ 0 w 332"/>
                      <a:gd name="T23" fmla="*/ 286 h 381"/>
                      <a:gd name="T24" fmla="*/ 2 w 332"/>
                      <a:gd name="T25" fmla="*/ 329 h 381"/>
                      <a:gd name="T26" fmla="*/ 30 w 332"/>
                      <a:gd name="T27" fmla="*/ 320 h 381"/>
                      <a:gd name="T28" fmla="*/ 37 w 332"/>
                      <a:gd name="T29" fmla="*/ 300 h 381"/>
                      <a:gd name="T30" fmla="*/ 41 w 332"/>
                      <a:gd name="T31" fmla="*/ 337 h 381"/>
                      <a:gd name="T32" fmla="*/ 61 w 332"/>
                      <a:gd name="T33" fmla="*/ 366 h 381"/>
                      <a:gd name="T34" fmla="*/ 113 w 332"/>
                      <a:gd name="T35" fmla="*/ 378 h 381"/>
                      <a:gd name="T36" fmla="*/ 107 w 332"/>
                      <a:gd name="T37" fmla="*/ 357 h 381"/>
                      <a:gd name="T38" fmla="*/ 79 w 332"/>
                      <a:gd name="T39" fmla="*/ 320 h 381"/>
                      <a:gd name="T40" fmla="*/ 102 w 332"/>
                      <a:gd name="T41" fmla="*/ 304 h 381"/>
                      <a:gd name="T42" fmla="*/ 113 w 332"/>
                      <a:gd name="T43" fmla="*/ 339 h 381"/>
                      <a:gd name="T44" fmla="*/ 151 w 332"/>
                      <a:gd name="T45" fmla="*/ 376 h 381"/>
                      <a:gd name="T46" fmla="*/ 201 w 332"/>
                      <a:gd name="T47" fmla="*/ 376 h 381"/>
                      <a:gd name="T48" fmla="*/ 146 w 332"/>
                      <a:gd name="T49" fmla="*/ 333 h 381"/>
                      <a:gd name="T50" fmla="*/ 123 w 332"/>
                      <a:gd name="T51" fmla="*/ 304 h 381"/>
                      <a:gd name="T52" fmla="*/ 136 w 332"/>
                      <a:gd name="T53" fmla="*/ 290 h 381"/>
                      <a:gd name="T54" fmla="*/ 155 w 332"/>
                      <a:gd name="T55" fmla="*/ 318 h 381"/>
                      <a:gd name="T56" fmla="*/ 190 w 332"/>
                      <a:gd name="T57" fmla="*/ 350 h 381"/>
                      <a:gd name="T58" fmla="*/ 221 w 332"/>
                      <a:gd name="T59" fmla="*/ 367 h 381"/>
                      <a:gd name="T60" fmla="*/ 260 w 332"/>
                      <a:gd name="T61" fmla="*/ 372 h 381"/>
                      <a:gd name="T62" fmla="*/ 235 w 332"/>
                      <a:gd name="T63" fmla="*/ 350 h 381"/>
                      <a:gd name="T64" fmla="*/ 205 w 332"/>
                      <a:gd name="T65" fmla="*/ 320 h 381"/>
                      <a:gd name="T66" fmla="*/ 214 w 332"/>
                      <a:gd name="T67" fmla="*/ 304 h 381"/>
                      <a:gd name="T68" fmla="*/ 228 w 332"/>
                      <a:gd name="T69" fmla="*/ 331 h 381"/>
                      <a:gd name="T70" fmla="*/ 259 w 332"/>
                      <a:gd name="T71" fmla="*/ 356 h 381"/>
                      <a:gd name="T72" fmla="*/ 296 w 332"/>
                      <a:gd name="T73" fmla="*/ 359 h 381"/>
                      <a:gd name="T74" fmla="*/ 315 w 332"/>
                      <a:gd name="T75" fmla="*/ 324 h 381"/>
                      <a:gd name="T76" fmla="*/ 248 w 332"/>
                      <a:gd name="T77" fmla="*/ 312 h 381"/>
                      <a:gd name="T78" fmla="*/ 207 w 332"/>
                      <a:gd name="T79" fmla="*/ 284 h 381"/>
                      <a:gd name="T80" fmla="*/ 200 w 332"/>
                      <a:gd name="T81" fmla="*/ 260 h 381"/>
                      <a:gd name="T82" fmla="*/ 216 w 332"/>
                      <a:gd name="T83" fmla="*/ 272 h 381"/>
                      <a:gd name="T84" fmla="*/ 262 w 332"/>
                      <a:gd name="T85" fmla="*/ 306 h 381"/>
                      <a:gd name="T86" fmla="*/ 315 w 332"/>
                      <a:gd name="T87" fmla="*/ 324 h 381"/>
                      <a:gd name="T88" fmla="*/ 326 w 332"/>
                      <a:gd name="T89" fmla="*/ 251 h 381"/>
                      <a:gd name="T90" fmla="*/ 296 w 332"/>
                      <a:gd name="T91" fmla="*/ 243 h 381"/>
                      <a:gd name="T92" fmla="*/ 231 w 332"/>
                      <a:gd name="T93" fmla="*/ 249 h 381"/>
                      <a:gd name="T94" fmla="*/ 221 w 332"/>
                      <a:gd name="T95" fmla="*/ 235 h 381"/>
                      <a:gd name="T96" fmla="*/ 255 w 332"/>
                      <a:gd name="T97" fmla="*/ 241 h 381"/>
                      <a:gd name="T98" fmla="*/ 326 w 332"/>
                      <a:gd name="T99" fmla="*/ 224 h 381"/>
                      <a:gd name="T100" fmla="*/ 330 w 332"/>
                      <a:gd name="T101" fmla="*/ 159 h 381"/>
                      <a:gd name="T102" fmla="*/ 328 w 332"/>
                      <a:gd name="T103" fmla="*/ 86 h 381"/>
                      <a:gd name="T104" fmla="*/ 292 w 332"/>
                      <a:gd name="T105" fmla="*/ 50 h 381"/>
                      <a:gd name="T106" fmla="*/ 328 w 332"/>
                      <a:gd name="T107" fmla="*/ 66 h 381"/>
                      <a:gd name="T108" fmla="*/ 309 w 332"/>
                      <a:gd name="T109" fmla="*/ 23 h 381"/>
                      <a:gd name="T110" fmla="*/ 270 w 332"/>
                      <a:gd name="T111" fmla="*/ 0 h 38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32" h="381">
                        <a:moveTo>
                          <a:pt x="270" y="0"/>
                        </a:moveTo>
                        <a:lnTo>
                          <a:pt x="231" y="15"/>
                        </a:lnTo>
                        <a:lnTo>
                          <a:pt x="214" y="33"/>
                        </a:lnTo>
                        <a:lnTo>
                          <a:pt x="203" y="71"/>
                        </a:lnTo>
                        <a:lnTo>
                          <a:pt x="203" y="105"/>
                        </a:lnTo>
                        <a:lnTo>
                          <a:pt x="209" y="125"/>
                        </a:lnTo>
                        <a:lnTo>
                          <a:pt x="205" y="160"/>
                        </a:lnTo>
                        <a:lnTo>
                          <a:pt x="205" y="187"/>
                        </a:lnTo>
                        <a:lnTo>
                          <a:pt x="211" y="194"/>
                        </a:lnTo>
                        <a:lnTo>
                          <a:pt x="205" y="204"/>
                        </a:lnTo>
                        <a:lnTo>
                          <a:pt x="201" y="214"/>
                        </a:lnTo>
                        <a:lnTo>
                          <a:pt x="209" y="224"/>
                        </a:lnTo>
                        <a:lnTo>
                          <a:pt x="209" y="235"/>
                        </a:lnTo>
                        <a:lnTo>
                          <a:pt x="194" y="239"/>
                        </a:lnTo>
                        <a:lnTo>
                          <a:pt x="196" y="249"/>
                        </a:lnTo>
                        <a:lnTo>
                          <a:pt x="182" y="256"/>
                        </a:lnTo>
                        <a:lnTo>
                          <a:pt x="169" y="251"/>
                        </a:lnTo>
                        <a:lnTo>
                          <a:pt x="161" y="256"/>
                        </a:lnTo>
                        <a:lnTo>
                          <a:pt x="121" y="261"/>
                        </a:lnTo>
                        <a:lnTo>
                          <a:pt x="86" y="260"/>
                        </a:lnTo>
                        <a:lnTo>
                          <a:pt x="62" y="261"/>
                        </a:lnTo>
                        <a:lnTo>
                          <a:pt x="48" y="272"/>
                        </a:lnTo>
                        <a:lnTo>
                          <a:pt x="13" y="272"/>
                        </a:lnTo>
                        <a:lnTo>
                          <a:pt x="0" y="286"/>
                        </a:lnTo>
                        <a:lnTo>
                          <a:pt x="0" y="302"/>
                        </a:lnTo>
                        <a:lnTo>
                          <a:pt x="2" y="329"/>
                        </a:lnTo>
                        <a:lnTo>
                          <a:pt x="30" y="337"/>
                        </a:lnTo>
                        <a:lnTo>
                          <a:pt x="30" y="320"/>
                        </a:lnTo>
                        <a:lnTo>
                          <a:pt x="32" y="306"/>
                        </a:lnTo>
                        <a:lnTo>
                          <a:pt x="37" y="300"/>
                        </a:lnTo>
                        <a:lnTo>
                          <a:pt x="40" y="316"/>
                        </a:lnTo>
                        <a:lnTo>
                          <a:pt x="41" y="337"/>
                        </a:lnTo>
                        <a:lnTo>
                          <a:pt x="48" y="350"/>
                        </a:lnTo>
                        <a:lnTo>
                          <a:pt x="61" y="366"/>
                        </a:lnTo>
                        <a:lnTo>
                          <a:pt x="91" y="374"/>
                        </a:lnTo>
                        <a:lnTo>
                          <a:pt x="113" y="378"/>
                        </a:lnTo>
                        <a:lnTo>
                          <a:pt x="141" y="380"/>
                        </a:lnTo>
                        <a:lnTo>
                          <a:pt x="107" y="357"/>
                        </a:lnTo>
                        <a:lnTo>
                          <a:pt x="84" y="337"/>
                        </a:lnTo>
                        <a:lnTo>
                          <a:pt x="79" y="320"/>
                        </a:lnTo>
                        <a:lnTo>
                          <a:pt x="82" y="306"/>
                        </a:lnTo>
                        <a:lnTo>
                          <a:pt x="102" y="304"/>
                        </a:lnTo>
                        <a:lnTo>
                          <a:pt x="108" y="320"/>
                        </a:lnTo>
                        <a:lnTo>
                          <a:pt x="113" y="339"/>
                        </a:lnTo>
                        <a:lnTo>
                          <a:pt x="132" y="359"/>
                        </a:lnTo>
                        <a:lnTo>
                          <a:pt x="151" y="376"/>
                        </a:lnTo>
                        <a:lnTo>
                          <a:pt x="172" y="378"/>
                        </a:lnTo>
                        <a:lnTo>
                          <a:pt x="201" y="376"/>
                        </a:lnTo>
                        <a:lnTo>
                          <a:pt x="169" y="347"/>
                        </a:lnTo>
                        <a:lnTo>
                          <a:pt x="146" y="333"/>
                        </a:lnTo>
                        <a:lnTo>
                          <a:pt x="128" y="316"/>
                        </a:lnTo>
                        <a:lnTo>
                          <a:pt x="123" y="304"/>
                        </a:lnTo>
                        <a:lnTo>
                          <a:pt x="125" y="292"/>
                        </a:lnTo>
                        <a:lnTo>
                          <a:pt x="136" y="290"/>
                        </a:lnTo>
                        <a:lnTo>
                          <a:pt x="147" y="302"/>
                        </a:lnTo>
                        <a:lnTo>
                          <a:pt x="155" y="318"/>
                        </a:lnTo>
                        <a:lnTo>
                          <a:pt x="172" y="339"/>
                        </a:lnTo>
                        <a:lnTo>
                          <a:pt x="190" y="350"/>
                        </a:lnTo>
                        <a:lnTo>
                          <a:pt x="205" y="359"/>
                        </a:lnTo>
                        <a:lnTo>
                          <a:pt x="221" y="367"/>
                        </a:lnTo>
                        <a:lnTo>
                          <a:pt x="239" y="372"/>
                        </a:lnTo>
                        <a:lnTo>
                          <a:pt x="260" y="372"/>
                        </a:lnTo>
                        <a:lnTo>
                          <a:pt x="281" y="367"/>
                        </a:lnTo>
                        <a:lnTo>
                          <a:pt x="235" y="350"/>
                        </a:lnTo>
                        <a:lnTo>
                          <a:pt x="218" y="339"/>
                        </a:lnTo>
                        <a:lnTo>
                          <a:pt x="205" y="320"/>
                        </a:lnTo>
                        <a:lnTo>
                          <a:pt x="203" y="304"/>
                        </a:lnTo>
                        <a:lnTo>
                          <a:pt x="214" y="304"/>
                        </a:lnTo>
                        <a:lnTo>
                          <a:pt x="220" y="318"/>
                        </a:lnTo>
                        <a:lnTo>
                          <a:pt x="228" y="331"/>
                        </a:lnTo>
                        <a:lnTo>
                          <a:pt x="242" y="344"/>
                        </a:lnTo>
                        <a:lnTo>
                          <a:pt x="259" y="356"/>
                        </a:lnTo>
                        <a:lnTo>
                          <a:pt x="279" y="366"/>
                        </a:lnTo>
                        <a:lnTo>
                          <a:pt x="296" y="359"/>
                        </a:lnTo>
                        <a:lnTo>
                          <a:pt x="303" y="350"/>
                        </a:lnTo>
                        <a:lnTo>
                          <a:pt x="315" y="324"/>
                        </a:lnTo>
                        <a:lnTo>
                          <a:pt x="292" y="318"/>
                        </a:lnTo>
                        <a:lnTo>
                          <a:pt x="248" y="312"/>
                        </a:lnTo>
                        <a:lnTo>
                          <a:pt x="221" y="298"/>
                        </a:lnTo>
                        <a:lnTo>
                          <a:pt x="207" y="284"/>
                        </a:lnTo>
                        <a:lnTo>
                          <a:pt x="201" y="267"/>
                        </a:lnTo>
                        <a:lnTo>
                          <a:pt x="200" y="260"/>
                        </a:lnTo>
                        <a:lnTo>
                          <a:pt x="207" y="260"/>
                        </a:lnTo>
                        <a:lnTo>
                          <a:pt x="216" y="272"/>
                        </a:lnTo>
                        <a:lnTo>
                          <a:pt x="230" y="294"/>
                        </a:lnTo>
                        <a:lnTo>
                          <a:pt x="262" y="306"/>
                        </a:lnTo>
                        <a:lnTo>
                          <a:pt x="292" y="317"/>
                        </a:lnTo>
                        <a:lnTo>
                          <a:pt x="315" y="324"/>
                        </a:lnTo>
                        <a:lnTo>
                          <a:pt x="324" y="282"/>
                        </a:lnTo>
                        <a:lnTo>
                          <a:pt x="326" y="251"/>
                        </a:lnTo>
                        <a:lnTo>
                          <a:pt x="326" y="224"/>
                        </a:lnTo>
                        <a:lnTo>
                          <a:pt x="296" y="243"/>
                        </a:lnTo>
                        <a:lnTo>
                          <a:pt x="260" y="251"/>
                        </a:lnTo>
                        <a:lnTo>
                          <a:pt x="231" y="249"/>
                        </a:lnTo>
                        <a:lnTo>
                          <a:pt x="225" y="245"/>
                        </a:lnTo>
                        <a:lnTo>
                          <a:pt x="221" y="235"/>
                        </a:lnTo>
                        <a:lnTo>
                          <a:pt x="237" y="235"/>
                        </a:lnTo>
                        <a:lnTo>
                          <a:pt x="255" y="241"/>
                        </a:lnTo>
                        <a:lnTo>
                          <a:pt x="297" y="243"/>
                        </a:lnTo>
                        <a:lnTo>
                          <a:pt x="326" y="224"/>
                        </a:lnTo>
                        <a:lnTo>
                          <a:pt x="328" y="185"/>
                        </a:lnTo>
                        <a:lnTo>
                          <a:pt x="330" y="159"/>
                        </a:lnTo>
                        <a:lnTo>
                          <a:pt x="331" y="131"/>
                        </a:lnTo>
                        <a:lnTo>
                          <a:pt x="328" y="86"/>
                        </a:lnTo>
                        <a:lnTo>
                          <a:pt x="319" y="71"/>
                        </a:lnTo>
                        <a:lnTo>
                          <a:pt x="292" y="50"/>
                        </a:lnTo>
                        <a:lnTo>
                          <a:pt x="301" y="52"/>
                        </a:lnTo>
                        <a:lnTo>
                          <a:pt x="328" y="66"/>
                        </a:lnTo>
                        <a:lnTo>
                          <a:pt x="317" y="37"/>
                        </a:lnTo>
                        <a:lnTo>
                          <a:pt x="309" y="23"/>
                        </a:lnTo>
                        <a:lnTo>
                          <a:pt x="301" y="13"/>
                        </a:lnTo>
                        <a:lnTo>
                          <a:pt x="270" y="0"/>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69" name="Freeform 99"/>
                  <p:cNvSpPr>
                    <a:spLocks/>
                  </p:cNvSpPr>
                  <p:nvPr/>
                </p:nvSpPr>
                <p:spPr bwMode="auto">
                  <a:xfrm>
                    <a:off x="4840" y="2364"/>
                    <a:ext cx="79" cy="81"/>
                  </a:xfrm>
                  <a:custGeom>
                    <a:avLst/>
                    <a:gdLst>
                      <a:gd name="T0" fmla="*/ 0 w 79"/>
                      <a:gd name="T1" fmla="*/ 0 h 81"/>
                      <a:gd name="T2" fmla="*/ 0 w 79"/>
                      <a:gd name="T3" fmla="*/ 6 h 81"/>
                      <a:gd name="T4" fmla="*/ 10 w 79"/>
                      <a:gd name="T5" fmla="*/ 22 h 81"/>
                      <a:gd name="T6" fmla="*/ 20 w 79"/>
                      <a:gd name="T7" fmla="*/ 30 h 81"/>
                      <a:gd name="T8" fmla="*/ 40 w 79"/>
                      <a:gd name="T9" fmla="*/ 48 h 81"/>
                      <a:gd name="T10" fmla="*/ 49 w 79"/>
                      <a:gd name="T11" fmla="*/ 55 h 81"/>
                      <a:gd name="T12" fmla="*/ 68 w 79"/>
                      <a:gd name="T13" fmla="*/ 73 h 81"/>
                      <a:gd name="T14" fmla="*/ 47 w 79"/>
                      <a:gd name="T15" fmla="*/ 65 h 81"/>
                      <a:gd name="T16" fmla="*/ 25 w 79"/>
                      <a:gd name="T17" fmla="*/ 57 h 81"/>
                      <a:gd name="T18" fmla="*/ 5 w 79"/>
                      <a:gd name="T19" fmla="*/ 55 h 81"/>
                      <a:gd name="T20" fmla="*/ 6 w 79"/>
                      <a:gd name="T21" fmla="*/ 63 h 81"/>
                      <a:gd name="T22" fmla="*/ 40 w 79"/>
                      <a:gd name="T23" fmla="*/ 70 h 81"/>
                      <a:gd name="T24" fmla="*/ 58 w 79"/>
                      <a:gd name="T25" fmla="*/ 78 h 81"/>
                      <a:gd name="T26" fmla="*/ 68 w 79"/>
                      <a:gd name="T27" fmla="*/ 80 h 81"/>
                      <a:gd name="T28" fmla="*/ 77 w 79"/>
                      <a:gd name="T29" fmla="*/ 76 h 81"/>
                      <a:gd name="T30" fmla="*/ 78 w 79"/>
                      <a:gd name="T31" fmla="*/ 67 h 81"/>
                      <a:gd name="T32" fmla="*/ 71 w 79"/>
                      <a:gd name="T33" fmla="*/ 60 h 81"/>
                      <a:gd name="T34" fmla="*/ 61 w 79"/>
                      <a:gd name="T35" fmla="*/ 49 h 81"/>
                      <a:gd name="T36" fmla="*/ 50 w 79"/>
                      <a:gd name="T37" fmla="*/ 34 h 81"/>
                      <a:gd name="T38" fmla="*/ 38 w 79"/>
                      <a:gd name="T39" fmla="*/ 16 h 81"/>
                      <a:gd name="T40" fmla="*/ 24 w 79"/>
                      <a:gd name="T41" fmla="*/ 5 h 81"/>
                      <a:gd name="T42" fmla="*/ 9 w 79"/>
                      <a:gd name="T43" fmla="*/ 1 h 81"/>
                      <a:gd name="T44" fmla="*/ 0 w 79"/>
                      <a:gd name="T45" fmla="*/ 0 h 8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9" h="81">
                        <a:moveTo>
                          <a:pt x="0" y="0"/>
                        </a:moveTo>
                        <a:lnTo>
                          <a:pt x="0" y="6"/>
                        </a:lnTo>
                        <a:lnTo>
                          <a:pt x="10" y="22"/>
                        </a:lnTo>
                        <a:lnTo>
                          <a:pt x="20" y="30"/>
                        </a:lnTo>
                        <a:lnTo>
                          <a:pt x="40" y="48"/>
                        </a:lnTo>
                        <a:lnTo>
                          <a:pt x="49" y="55"/>
                        </a:lnTo>
                        <a:lnTo>
                          <a:pt x="68" y="73"/>
                        </a:lnTo>
                        <a:lnTo>
                          <a:pt x="47" y="65"/>
                        </a:lnTo>
                        <a:lnTo>
                          <a:pt x="25" y="57"/>
                        </a:lnTo>
                        <a:lnTo>
                          <a:pt x="5" y="55"/>
                        </a:lnTo>
                        <a:lnTo>
                          <a:pt x="6" y="63"/>
                        </a:lnTo>
                        <a:lnTo>
                          <a:pt x="40" y="70"/>
                        </a:lnTo>
                        <a:lnTo>
                          <a:pt x="58" y="78"/>
                        </a:lnTo>
                        <a:lnTo>
                          <a:pt x="68" y="80"/>
                        </a:lnTo>
                        <a:lnTo>
                          <a:pt x="77" y="76"/>
                        </a:lnTo>
                        <a:lnTo>
                          <a:pt x="78" y="67"/>
                        </a:lnTo>
                        <a:lnTo>
                          <a:pt x="71" y="60"/>
                        </a:lnTo>
                        <a:lnTo>
                          <a:pt x="61" y="49"/>
                        </a:lnTo>
                        <a:lnTo>
                          <a:pt x="50" y="34"/>
                        </a:lnTo>
                        <a:lnTo>
                          <a:pt x="38" y="16"/>
                        </a:lnTo>
                        <a:lnTo>
                          <a:pt x="24" y="5"/>
                        </a:lnTo>
                        <a:lnTo>
                          <a:pt x="9" y="1"/>
                        </a:lnTo>
                        <a:lnTo>
                          <a:pt x="0" y="0"/>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70" name="Freeform 100"/>
                  <p:cNvSpPr>
                    <a:spLocks/>
                  </p:cNvSpPr>
                  <p:nvPr/>
                </p:nvSpPr>
                <p:spPr bwMode="auto">
                  <a:xfrm>
                    <a:off x="4845" y="2291"/>
                    <a:ext cx="71" cy="108"/>
                  </a:xfrm>
                  <a:custGeom>
                    <a:avLst/>
                    <a:gdLst>
                      <a:gd name="T0" fmla="*/ 13 w 71"/>
                      <a:gd name="T1" fmla="*/ 0 h 108"/>
                      <a:gd name="T2" fmla="*/ 4 w 71"/>
                      <a:gd name="T3" fmla="*/ 2 h 108"/>
                      <a:gd name="T4" fmla="*/ 0 w 71"/>
                      <a:gd name="T5" fmla="*/ 11 h 108"/>
                      <a:gd name="T6" fmla="*/ 1 w 71"/>
                      <a:gd name="T7" fmla="*/ 20 h 108"/>
                      <a:gd name="T8" fmla="*/ 6 w 71"/>
                      <a:gd name="T9" fmla="*/ 31 h 108"/>
                      <a:gd name="T10" fmla="*/ 14 w 71"/>
                      <a:gd name="T11" fmla="*/ 34 h 108"/>
                      <a:gd name="T12" fmla="*/ 30 w 71"/>
                      <a:gd name="T13" fmla="*/ 46 h 108"/>
                      <a:gd name="T14" fmla="*/ 45 w 71"/>
                      <a:gd name="T15" fmla="*/ 60 h 108"/>
                      <a:gd name="T16" fmla="*/ 55 w 71"/>
                      <a:gd name="T17" fmla="*/ 80 h 108"/>
                      <a:gd name="T18" fmla="*/ 66 w 71"/>
                      <a:gd name="T19" fmla="*/ 100 h 108"/>
                      <a:gd name="T20" fmla="*/ 70 w 71"/>
                      <a:gd name="T21" fmla="*/ 107 h 108"/>
                      <a:gd name="T22" fmla="*/ 66 w 71"/>
                      <a:gd name="T23" fmla="*/ 83 h 108"/>
                      <a:gd name="T24" fmla="*/ 64 w 71"/>
                      <a:gd name="T25" fmla="*/ 61 h 108"/>
                      <a:gd name="T26" fmla="*/ 58 w 71"/>
                      <a:gd name="T27" fmla="*/ 43 h 108"/>
                      <a:gd name="T28" fmla="*/ 48 w 71"/>
                      <a:gd name="T29" fmla="*/ 26 h 108"/>
                      <a:gd name="T30" fmla="*/ 23 w 71"/>
                      <a:gd name="T31" fmla="*/ 3 h 108"/>
                      <a:gd name="T32" fmla="*/ 13 w 71"/>
                      <a:gd name="T33" fmla="*/ 0 h 10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1" h="108">
                        <a:moveTo>
                          <a:pt x="13" y="0"/>
                        </a:moveTo>
                        <a:lnTo>
                          <a:pt x="4" y="2"/>
                        </a:lnTo>
                        <a:lnTo>
                          <a:pt x="0" y="11"/>
                        </a:lnTo>
                        <a:lnTo>
                          <a:pt x="1" y="20"/>
                        </a:lnTo>
                        <a:lnTo>
                          <a:pt x="6" y="31"/>
                        </a:lnTo>
                        <a:lnTo>
                          <a:pt x="14" y="34"/>
                        </a:lnTo>
                        <a:lnTo>
                          <a:pt x="30" y="46"/>
                        </a:lnTo>
                        <a:lnTo>
                          <a:pt x="45" y="60"/>
                        </a:lnTo>
                        <a:lnTo>
                          <a:pt x="55" y="80"/>
                        </a:lnTo>
                        <a:lnTo>
                          <a:pt x="66" y="100"/>
                        </a:lnTo>
                        <a:lnTo>
                          <a:pt x="70" y="107"/>
                        </a:lnTo>
                        <a:lnTo>
                          <a:pt x="66" y="83"/>
                        </a:lnTo>
                        <a:lnTo>
                          <a:pt x="64" y="61"/>
                        </a:lnTo>
                        <a:lnTo>
                          <a:pt x="58" y="43"/>
                        </a:lnTo>
                        <a:lnTo>
                          <a:pt x="48" y="26"/>
                        </a:lnTo>
                        <a:lnTo>
                          <a:pt x="23" y="3"/>
                        </a:lnTo>
                        <a:lnTo>
                          <a:pt x="13" y="0"/>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71" name="Freeform 101"/>
                  <p:cNvSpPr>
                    <a:spLocks/>
                  </p:cNvSpPr>
                  <p:nvPr/>
                </p:nvSpPr>
                <p:spPr bwMode="auto">
                  <a:xfrm>
                    <a:off x="4831" y="2177"/>
                    <a:ext cx="76" cy="60"/>
                  </a:xfrm>
                  <a:custGeom>
                    <a:avLst/>
                    <a:gdLst>
                      <a:gd name="T0" fmla="*/ 0 w 76"/>
                      <a:gd name="T1" fmla="*/ 59 h 60"/>
                      <a:gd name="T2" fmla="*/ 13 w 76"/>
                      <a:gd name="T3" fmla="*/ 46 h 60"/>
                      <a:gd name="T4" fmla="*/ 33 w 76"/>
                      <a:gd name="T5" fmla="*/ 37 h 60"/>
                      <a:gd name="T6" fmla="*/ 48 w 76"/>
                      <a:gd name="T7" fmla="*/ 33 h 60"/>
                      <a:gd name="T8" fmla="*/ 75 w 76"/>
                      <a:gd name="T9" fmla="*/ 0 h 60"/>
                      <a:gd name="T10" fmla="*/ 55 w 76"/>
                      <a:gd name="T11" fmla="*/ 13 h 60"/>
                      <a:gd name="T12" fmla="*/ 37 w 76"/>
                      <a:gd name="T13" fmla="*/ 22 h 60"/>
                      <a:gd name="T14" fmla="*/ 23 w 76"/>
                      <a:gd name="T15" fmla="*/ 29 h 60"/>
                      <a:gd name="T16" fmla="*/ 17 w 76"/>
                      <a:gd name="T17" fmla="*/ 37 h 60"/>
                      <a:gd name="T18" fmla="*/ 0 w 76"/>
                      <a:gd name="T19" fmla="*/ 5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6" h="60">
                        <a:moveTo>
                          <a:pt x="0" y="59"/>
                        </a:moveTo>
                        <a:lnTo>
                          <a:pt x="13" y="46"/>
                        </a:lnTo>
                        <a:lnTo>
                          <a:pt x="33" y="37"/>
                        </a:lnTo>
                        <a:lnTo>
                          <a:pt x="48" y="33"/>
                        </a:lnTo>
                        <a:lnTo>
                          <a:pt x="75" y="0"/>
                        </a:lnTo>
                        <a:lnTo>
                          <a:pt x="55" y="13"/>
                        </a:lnTo>
                        <a:lnTo>
                          <a:pt x="37" y="22"/>
                        </a:lnTo>
                        <a:lnTo>
                          <a:pt x="23" y="29"/>
                        </a:lnTo>
                        <a:lnTo>
                          <a:pt x="17" y="37"/>
                        </a:lnTo>
                        <a:lnTo>
                          <a:pt x="0" y="59"/>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72" name="Freeform 102"/>
                  <p:cNvSpPr>
                    <a:spLocks/>
                  </p:cNvSpPr>
                  <p:nvPr/>
                </p:nvSpPr>
                <p:spPr bwMode="auto">
                  <a:xfrm>
                    <a:off x="4768" y="2299"/>
                    <a:ext cx="40" cy="165"/>
                  </a:xfrm>
                  <a:custGeom>
                    <a:avLst/>
                    <a:gdLst>
                      <a:gd name="T0" fmla="*/ 0 w 40"/>
                      <a:gd name="T1" fmla="*/ 164 h 165"/>
                      <a:gd name="T2" fmla="*/ 19 w 40"/>
                      <a:gd name="T3" fmla="*/ 164 h 165"/>
                      <a:gd name="T4" fmla="*/ 26 w 40"/>
                      <a:gd name="T5" fmla="*/ 162 h 165"/>
                      <a:gd name="T6" fmla="*/ 26 w 40"/>
                      <a:gd name="T7" fmla="*/ 155 h 165"/>
                      <a:gd name="T8" fmla="*/ 30 w 40"/>
                      <a:gd name="T9" fmla="*/ 150 h 165"/>
                      <a:gd name="T10" fmla="*/ 36 w 40"/>
                      <a:gd name="T11" fmla="*/ 144 h 165"/>
                      <a:gd name="T12" fmla="*/ 33 w 40"/>
                      <a:gd name="T13" fmla="*/ 138 h 165"/>
                      <a:gd name="T14" fmla="*/ 33 w 40"/>
                      <a:gd name="T15" fmla="*/ 130 h 165"/>
                      <a:gd name="T16" fmla="*/ 37 w 40"/>
                      <a:gd name="T17" fmla="*/ 120 h 165"/>
                      <a:gd name="T18" fmla="*/ 37 w 40"/>
                      <a:gd name="T19" fmla="*/ 110 h 165"/>
                      <a:gd name="T20" fmla="*/ 35 w 40"/>
                      <a:gd name="T21" fmla="*/ 97 h 165"/>
                      <a:gd name="T22" fmla="*/ 35 w 40"/>
                      <a:gd name="T23" fmla="*/ 72 h 165"/>
                      <a:gd name="T24" fmla="*/ 39 w 40"/>
                      <a:gd name="T25" fmla="*/ 48 h 165"/>
                      <a:gd name="T26" fmla="*/ 37 w 40"/>
                      <a:gd name="T27" fmla="*/ 30 h 165"/>
                      <a:gd name="T28" fmla="*/ 37 w 40"/>
                      <a:gd name="T29" fmla="*/ 0 h 165"/>
                      <a:gd name="T30" fmla="*/ 26 w 40"/>
                      <a:gd name="T31" fmla="*/ 46 h 165"/>
                      <a:gd name="T32" fmla="*/ 15 w 40"/>
                      <a:gd name="T33" fmla="*/ 88 h 165"/>
                      <a:gd name="T34" fmla="*/ 7 w 40"/>
                      <a:gd name="T35" fmla="*/ 133 h 165"/>
                      <a:gd name="T36" fmla="*/ 0 w 40"/>
                      <a:gd name="T37" fmla="*/ 164 h 1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165">
                        <a:moveTo>
                          <a:pt x="0" y="164"/>
                        </a:moveTo>
                        <a:lnTo>
                          <a:pt x="19" y="164"/>
                        </a:lnTo>
                        <a:lnTo>
                          <a:pt x="26" y="162"/>
                        </a:lnTo>
                        <a:lnTo>
                          <a:pt x="26" y="155"/>
                        </a:lnTo>
                        <a:lnTo>
                          <a:pt x="30" y="150"/>
                        </a:lnTo>
                        <a:lnTo>
                          <a:pt x="36" y="144"/>
                        </a:lnTo>
                        <a:lnTo>
                          <a:pt x="33" y="138"/>
                        </a:lnTo>
                        <a:lnTo>
                          <a:pt x="33" y="130"/>
                        </a:lnTo>
                        <a:lnTo>
                          <a:pt x="37" y="120"/>
                        </a:lnTo>
                        <a:lnTo>
                          <a:pt x="37" y="110"/>
                        </a:lnTo>
                        <a:lnTo>
                          <a:pt x="35" y="97"/>
                        </a:lnTo>
                        <a:lnTo>
                          <a:pt x="35" y="72"/>
                        </a:lnTo>
                        <a:lnTo>
                          <a:pt x="39" y="48"/>
                        </a:lnTo>
                        <a:lnTo>
                          <a:pt x="37" y="30"/>
                        </a:lnTo>
                        <a:lnTo>
                          <a:pt x="37" y="0"/>
                        </a:lnTo>
                        <a:lnTo>
                          <a:pt x="26" y="46"/>
                        </a:lnTo>
                        <a:lnTo>
                          <a:pt x="15" y="88"/>
                        </a:lnTo>
                        <a:lnTo>
                          <a:pt x="7" y="133"/>
                        </a:lnTo>
                        <a:lnTo>
                          <a:pt x="0" y="164"/>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73" name="Freeform 103"/>
                  <p:cNvSpPr>
                    <a:spLocks/>
                  </p:cNvSpPr>
                  <p:nvPr/>
                </p:nvSpPr>
                <p:spPr bwMode="auto">
                  <a:xfrm>
                    <a:off x="4837" y="2484"/>
                    <a:ext cx="77" cy="26"/>
                  </a:xfrm>
                  <a:custGeom>
                    <a:avLst/>
                    <a:gdLst>
                      <a:gd name="T0" fmla="*/ 61 w 77"/>
                      <a:gd name="T1" fmla="*/ 12 h 26"/>
                      <a:gd name="T2" fmla="*/ 44 w 77"/>
                      <a:gd name="T3" fmla="*/ 5 h 26"/>
                      <a:gd name="T4" fmla="*/ 29 w 77"/>
                      <a:gd name="T5" fmla="*/ 2 h 26"/>
                      <a:gd name="T6" fmla="*/ 9 w 77"/>
                      <a:gd name="T7" fmla="*/ 0 h 26"/>
                      <a:gd name="T8" fmla="*/ 0 w 77"/>
                      <a:gd name="T9" fmla="*/ 2 h 26"/>
                      <a:gd name="T10" fmla="*/ 5 w 77"/>
                      <a:gd name="T11" fmla="*/ 10 h 26"/>
                      <a:gd name="T12" fmla="*/ 12 w 77"/>
                      <a:gd name="T13" fmla="*/ 16 h 26"/>
                      <a:gd name="T14" fmla="*/ 30 w 77"/>
                      <a:gd name="T15" fmla="*/ 20 h 26"/>
                      <a:gd name="T16" fmla="*/ 58 w 77"/>
                      <a:gd name="T17" fmla="*/ 25 h 26"/>
                      <a:gd name="T18" fmla="*/ 76 w 77"/>
                      <a:gd name="T19" fmla="*/ 23 h 26"/>
                      <a:gd name="T20" fmla="*/ 61 w 77"/>
                      <a:gd name="T21" fmla="*/ 12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7" h="26">
                        <a:moveTo>
                          <a:pt x="61" y="12"/>
                        </a:moveTo>
                        <a:lnTo>
                          <a:pt x="44" y="5"/>
                        </a:lnTo>
                        <a:lnTo>
                          <a:pt x="29" y="2"/>
                        </a:lnTo>
                        <a:lnTo>
                          <a:pt x="9" y="0"/>
                        </a:lnTo>
                        <a:lnTo>
                          <a:pt x="0" y="2"/>
                        </a:lnTo>
                        <a:lnTo>
                          <a:pt x="5" y="10"/>
                        </a:lnTo>
                        <a:lnTo>
                          <a:pt x="12" y="16"/>
                        </a:lnTo>
                        <a:lnTo>
                          <a:pt x="30" y="20"/>
                        </a:lnTo>
                        <a:lnTo>
                          <a:pt x="58" y="25"/>
                        </a:lnTo>
                        <a:lnTo>
                          <a:pt x="76" y="23"/>
                        </a:lnTo>
                        <a:lnTo>
                          <a:pt x="61" y="12"/>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74" name="Freeform 104"/>
                  <p:cNvSpPr>
                    <a:spLocks/>
                  </p:cNvSpPr>
                  <p:nvPr/>
                </p:nvSpPr>
                <p:spPr bwMode="auto">
                  <a:xfrm>
                    <a:off x="4768" y="2502"/>
                    <a:ext cx="44" cy="64"/>
                  </a:xfrm>
                  <a:custGeom>
                    <a:avLst/>
                    <a:gdLst>
                      <a:gd name="T0" fmla="*/ 19 w 44"/>
                      <a:gd name="T1" fmla="*/ 17 h 64"/>
                      <a:gd name="T2" fmla="*/ 14 w 44"/>
                      <a:gd name="T3" fmla="*/ 4 h 64"/>
                      <a:gd name="T4" fmla="*/ 7 w 44"/>
                      <a:gd name="T5" fmla="*/ 0 h 64"/>
                      <a:gd name="T6" fmla="*/ 1 w 44"/>
                      <a:gd name="T7" fmla="*/ 3 h 64"/>
                      <a:gd name="T8" fmla="*/ 0 w 44"/>
                      <a:gd name="T9" fmla="*/ 10 h 64"/>
                      <a:gd name="T10" fmla="*/ 3 w 44"/>
                      <a:gd name="T11" fmla="*/ 22 h 64"/>
                      <a:gd name="T12" fmla="*/ 10 w 44"/>
                      <a:gd name="T13" fmla="*/ 34 h 64"/>
                      <a:gd name="T14" fmla="*/ 18 w 44"/>
                      <a:gd name="T15" fmla="*/ 43 h 64"/>
                      <a:gd name="T16" fmla="*/ 28 w 44"/>
                      <a:gd name="T17" fmla="*/ 54 h 64"/>
                      <a:gd name="T18" fmla="*/ 43 w 44"/>
                      <a:gd name="T19" fmla="*/ 63 h 64"/>
                      <a:gd name="T20" fmla="*/ 30 w 44"/>
                      <a:gd name="T21" fmla="*/ 44 h 64"/>
                      <a:gd name="T22" fmla="*/ 24 w 44"/>
                      <a:gd name="T23" fmla="*/ 32 h 64"/>
                      <a:gd name="T24" fmla="*/ 19 w 44"/>
                      <a:gd name="T25" fmla="*/ 17 h 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4" h="64">
                        <a:moveTo>
                          <a:pt x="19" y="17"/>
                        </a:moveTo>
                        <a:lnTo>
                          <a:pt x="14" y="4"/>
                        </a:lnTo>
                        <a:lnTo>
                          <a:pt x="7" y="0"/>
                        </a:lnTo>
                        <a:lnTo>
                          <a:pt x="1" y="3"/>
                        </a:lnTo>
                        <a:lnTo>
                          <a:pt x="0" y="10"/>
                        </a:lnTo>
                        <a:lnTo>
                          <a:pt x="3" y="22"/>
                        </a:lnTo>
                        <a:lnTo>
                          <a:pt x="10" y="34"/>
                        </a:lnTo>
                        <a:lnTo>
                          <a:pt x="18" y="43"/>
                        </a:lnTo>
                        <a:lnTo>
                          <a:pt x="28" y="54"/>
                        </a:lnTo>
                        <a:lnTo>
                          <a:pt x="43" y="63"/>
                        </a:lnTo>
                        <a:lnTo>
                          <a:pt x="30" y="44"/>
                        </a:lnTo>
                        <a:lnTo>
                          <a:pt x="24" y="32"/>
                        </a:lnTo>
                        <a:lnTo>
                          <a:pt x="19" y="17"/>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75" name="Freeform 105"/>
                  <p:cNvSpPr>
                    <a:spLocks/>
                  </p:cNvSpPr>
                  <p:nvPr/>
                </p:nvSpPr>
                <p:spPr bwMode="auto">
                  <a:xfrm>
                    <a:off x="4851" y="2121"/>
                    <a:ext cx="114" cy="80"/>
                  </a:xfrm>
                  <a:custGeom>
                    <a:avLst/>
                    <a:gdLst>
                      <a:gd name="T0" fmla="*/ 0 w 114"/>
                      <a:gd name="T1" fmla="*/ 79 h 80"/>
                      <a:gd name="T2" fmla="*/ 4 w 114"/>
                      <a:gd name="T3" fmla="*/ 46 h 80"/>
                      <a:gd name="T4" fmla="*/ 27 w 114"/>
                      <a:gd name="T5" fmla="*/ 35 h 80"/>
                      <a:gd name="T6" fmla="*/ 60 w 114"/>
                      <a:gd name="T7" fmla="*/ 21 h 80"/>
                      <a:gd name="T8" fmla="*/ 82 w 114"/>
                      <a:gd name="T9" fmla="*/ 11 h 80"/>
                      <a:gd name="T10" fmla="*/ 105 w 114"/>
                      <a:gd name="T11" fmla="*/ 0 h 80"/>
                      <a:gd name="T12" fmla="*/ 113 w 114"/>
                      <a:gd name="T13" fmla="*/ 23 h 80"/>
                      <a:gd name="T14" fmla="*/ 92 w 114"/>
                      <a:gd name="T15" fmla="*/ 36 h 80"/>
                      <a:gd name="T16" fmla="*/ 68 w 114"/>
                      <a:gd name="T17" fmla="*/ 45 h 80"/>
                      <a:gd name="T18" fmla="*/ 49 w 114"/>
                      <a:gd name="T19" fmla="*/ 52 h 80"/>
                      <a:gd name="T20" fmla="*/ 27 w 114"/>
                      <a:gd name="T21" fmla="*/ 65 h 80"/>
                      <a:gd name="T22" fmla="*/ 0 w 114"/>
                      <a:gd name="T23" fmla="*/ 79 h 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4" h="80">
                        <a:moveTo>
                          <a:pt x="0" y="79"/>
                        </a:moveTo>
                        <a:lnTo>
                          <a:pt x="4" y="46"/>
                        </a:lnTo>
                        <a:lnTo>
                          <a:pt x="27" y="35"/>
                        </a:lnTo>
                        <a:lnTo>
                          <a:pt x="60" y="21"/>
                        </a:lnTo>
                        <a:lnTo>
                          <a:pt x="82" y="11"/>
                        </a:lnTo>
                        <a:lnTo>
                          <a:pt x="105" y="0"/>
                        </a:lnTo>
                        <a:lnTo>
                          <a:pt x="113" y="23"/>
                        </a:lnTo>
                        <a:lnTo>
                          <a:pt x="92" y="36"/>
                        </a:lnTo>
                        <a:lnTo>
                          <a:pt x="68" y="45"/>
                        </a:lnTo>
                        <a:lnTo>
                          <a:pt x="49" y="52"/>
                        </a:lnTo>
                        <a:lnTo>
                          <a:pt x="27" y="65"/>
                        </a:lnTo>
                        <a:lnTo>
                          <a:pt x="0" y="79"/>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grpSp>
            <p:nvGrpSpPr>
              <p:cNvPr id="26944" name="Group 110"/>
              <p:cNvGrpSpPr>
                <a:grpSpLocks/>
              </p:cNvGrpSpPr>
              <p:nvPr/>
            </p:nvGrpSpPr>
            <p:grpSpPr bwMode="auto">
              <a:xfrm>
                <a:off x="4860" y="2527"/>
                <a:ext cx="251" cy="390"/>
                <a:chOff x="4860" y="2527"/>
                <a:chExt cx="251" cy="390"/>
              </a:xfrm>
            </p:grpSpPr>
            <p:sp>
              <p:nvSpPr>
                <p:cNvPr id="26945" name="Freeform 108"/>
                <p:cNvSpPr>
                  <a:spLocks/>
                </p:cNvSpPr>
                <p:nvPr/>
              </p:nvSpPr>
              <p:spPr bwMode="auto">
                <a:xfrm>
                  <a:off x="4860" y="2527"/>
                  <a:ext cx="251" cy="390"/>
                </a:xfrm>
                <a:custGeom>
                  <a:avLst/>
                  <a:gdLst>
                    <a:gd name="T0" fmla="*/ 111 w 251"/>
                    <a:gd name="T1" fmla="*/ 57 h 390"/>
                    <a:gd name="T2" fmla="*/ 157 w 251"/>
                    <a:gd name="T3" fmla="*/ 53 h 390"/>
                    <a:gd name="T4" fmla="*/ 184 w 251"/>
                    <a:gd name="T5" fmla="*/ 44 h 390"/>
                    <a:gd name="T6" fmla="*/ 193 w 251"/>
                    <a:gd name="T7" fmla="*/ 30 h 390"/>
                    <a:gd name="T8" fmla="*/ 193 w 251"/>
                    <a:gd name="T9" fmla="*/ 17 h 390"/>
                    <a:gd name="T10" fmla="*/ 201 w 251"/>
                    <a:gd name="T11" fmla="*/ 7 h 390"/>
                    <a:gd name="T12" fmla="*/ 226 w 251"/>
                    <a:gd name="T13" fmla="*/ 0 h 390"/>
                    <a:gd name="T14" fmla="*/ 250 w 251"/>
                    <a:gd name="T15" fmla="*/ 2 h 390"/>
                    <a:gd name="T16" fmla="*/ 221 w 251"/>
                    <a:gd name="T17" fmla="*/ 303 h 390"/>
                    <a:gd name="T18" fmla="*/ 201 w 251"/>
                    <a:gd name="T19" fmla="*/ 330 h 390"/>
                    <a:gd name="T20" fmla="*/ 175 w 251"/>
                    <a:gd name="T21" fmla="*/ 358 h 390"/>
                    <a:gd name="T22" fmla="*/ 139 w 251"/>
                    <a:gd name="T23" fmla="*/ 379 h 390"/>
                    <a:gd name="T24" fmla="*/ 96 w 251"/>
                    <a:gd name="T25" fmla="*/ 385 h 390"/>
                    <a:gd name="T26" fmla="*/ 40 w 251"/>
                    <a:gd name="T27" fmla="*/ 389 h 390"/>
                    <a:gd name="T28" fmla="*/ 7 w 251"/>
                    <a:gd name="T29" fmla="*/ 383 h 390"/>
                    <a:gd name="T30" fmla="*/ 0 w 251"/>
                    <a:gd name="T31" fmla="*/ 361 h 390"/>
                    <a:gd name="T32" fmla="*/ 3 w 251"/>
                    <a:gd name="T33" fmla="*/ 334 h 390"/>
                    <a:gd name="T34" fmla="*/ 27 w 251"/>
                    <a:gd name="T35" fmla="*/ 250 h 390"/>
                    <a:gd name="T36" fmla="*/ 47 w 251"/>
                    <a:gd name="T37" fmla="*/ 167 h 390"/>
                    <a:gd name="T38" fmla="*/ 56 w 251"/>
                    <a:gd name="T39" fmla="*/ 103 h 390"/>
                    <a:gd name="T40" fmla="*/ 56 w 251"/>
                    <a:gd name="T41" fmla="*/ 86 h 390"/>
                    <a:gd name="T42" fmla="*/ 69 w 251"/>
                    <a:gd name="T43" fmla="*/ 63 h 390"/>
                    <a:gd name="T44" fmla="*/ 84 w 251"/>
                    <a:gd name="T45" fmla="*/ 57 h 390"/>
                    <a:gd name="T46" fmla="*/ 111 w 251"/>
                    <a:gd name="T47" fmla="*/ 57 h 39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51" h="390">
                      <a:moveTo>
                        <a:pt x="111" y="57"/>
                      </a:moveTo>
                      <a:lnTo>
                        <a:pt x="157" y="53"/>
                      </a:lnTo>
                      <a:lnTo>
                        <a:pt x="184" y="44"/>
                      </a:lnTo>
                      <a:lnTo>
                        <a:pt x="193" y="30"/>
                      </a:lnTo>
                      <a:lnTo>
                        <a:pt x="193" y="17"/>
                      </a:lnTo>
                      <a:lnTo>
                        <a:pt x="201" y="7"/>
                      </a:lnTo>
                      <a:lnTo>
                        <a:pt x="226" y="0"/>
                      </a:lnTo>
                      <a:lnTo>
                        <a:pt x="250" y="2"/>
                      </a:lnTo>
                      <a:lnTo>
                        <a:pt x="221" y="303"/>
                      </a:lnTo>
                      <a:lnTo>
                        <a:pt x="201" y="330"/>
                      </a:lnTo>
                      <a:lnTo>
                        <a:pt x="175" y="358"/>
                      </a:lnTo>
                      <a:lnTo>
                        <a:pt x="139" y="379"/>
                      </a:lnTo>
                      <a:lnTo>
                        <a:pt x="96" y="385"/>
                      </a:lnTo>
                      <a:lnTo>
                        <a:pt x="40" y="389"/>
                      </a:lnTo>
                      <a:lnTo>
                        <a:pt x="7" y="383"/>
                      </a:lnTo>
                      <a:lnTo>
                        <a:pt x="0" y="361"/>
                      </a:lnTo>
                      <a:lnTo>
                        <a:pt x="3" y="334"/>
                      </a:lnTo>
                      <a:lnTo>
                        <a:pt x="27" y="250"/>
                      </a:lnTo>
                      <a:lnTo>
                        <a:pt x="47" y="167"/>
                      </a:lnTo>
                      <a:lnTo>
                        <a:pt x="56" y="103"/>
                      </a:lnTo>
                      <a:lnTo>
                        <a:pt x="56" y="86"/>
                      </a:lnTo>
                      <a:lnTo>
                        <a:pt x="69" y="63"/>
                      </a:lnTo>
                      <a:lnTo>
                        <a:pt x="84" y="57"/>
                      </a:lnTo>
                      <a:lnTo>
                        <a:pt x="111" y="57"/>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46" name="Freeform 109"/>
                <p:cNvSpPr>
                  <a:spLocks/>
                </p:cNvSpPr>
                <p:nvPr/>
              </p:nvSpPr>
              <p:spPr bwMode="auto">
                <a:xfrm>
                  <a:off x="4889" y="2546"/>
                  <a:ext cx="208" cy="350"/>
                </a:xfrm>
                <a:custGeom>
                  <a:avLst/>
                  <a:gdLst>
                    <a:gd name="T0" fmla="*/ 71 w 208"/>
                    <a:gd name="T1" fmla="*/ 70 h 350"/>
                    <a:gd name="T2" fmla="*/ 111 w 208"/>
                    <a:gd name="T3" fmla="*/ 67 h 350"/>
                    <a:gd name="T4" fmla="*/ 151 w 208"/>
                    <a:gd name="T5" fmla="*/ 60 h 350"/>
                    <a:gd name="T6" fmla="*/ 175 w 208"/>
                    <a:gd name="T7" fmla="*/ 45 h 350"/>
                    <a:gd name="T8" fmla="*/ 189 w 208"/>
                    <a:gd name="T9" fmla="*/ 33 h 350"/>
                    <a:gd name="T10" fmla="*/ 207 w 208"/>
                    <a:gd name="T11" fmla="*/ 0 h 350"/>
                    <a:gd name="T12" fmla="*/ 180 w 208"/>
                    <a:gd name="T13" fmla="*/ 269 h 350"/>
                    <a:gd name="T14" fmla="*/ 163 w 208"/>
                    <a:gd name="T15" fmla="*/ 293 h 350"/>
                    <a:gd name="T16" fmla="*/ 143 w 208"/>
                    <a:gd name="T17" fmla="*/ 316 h 350"/>
                    <a:gd name="T18" fmla="*/ 119 w 208"/>
                    <a:gd name="T19" fmla="*/ 332 h 350"/>
                    <a:gd name="T20" fmla="*/ 98 w 208"/>
                    <a:gd name="T21" fmla="*/ 340 h 350"/>
                    <a:gd name="T22" fmla="*/ 71 w 208"/>
                    <a:gd name="T23" fmla="*/ 344 h 350"/>
                    <a:gd name="T24" fmla="*/ 47 w 208"/>
                    <a:gd name="T25" fmla="*/ 349 h 350"/>
                    <a:gd name="T26" fmla="*/ 19 w 208"/>
                    <a:gd name="T27" fmla="*/ 349 h 350"/>
                    <a:gd name="T28" fmla="*/ 7 w 208"/>
                    <a:gd name="T29" fmla="*/ 344 h 350"/>
                    <a:gd name="T30" fmla="*/ 0 w 208"/>
                    <a:gd name="T31" fmla="*/ 332 h 350"/>
                    <a:gd name="T32" fmla="*/ 3 w 208"/>
                    <a:gd name="T33" fmla="*/ 312 h 350"/>
                    <a:gd name="T34" fmla="*/ 21 w 208"/>
                    <a:gd name="T35" fmla="*/ 264 h 350"/>
                    <a:gd name="T36" fmla="*/ 51 w 208"/>
                    <a:gd name="T37" fmla="*/ 105 h 350"/>
                    <a:gd name="T38" fmla="*/ 56 w 208"/>
                    <a:gd name="T39" fmla="*/ 82 h 350"/>
                    <a:gd name="T40" fmla="*/ 71 w 208"/>
                    <a:gd name="T41" fmla="*/ 70 h 3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08" h="350">
                      <a:moveTo>
                        <a:pt x="71" y="70"/>
                      </a:moveTo>
                      <a:lnTo>
                        <a:pt x="111" y="67"/>
                      </a:lnTo>
                      <a:lnTo>
                        <a:pt x="151" y="60"/>
                      </a:lnTo>
                      <a:lnTo>
                        <a:pt x="175" y="45"/>
                      </a:lnTo>
                      <a:lnTo>
                        <a:pt x="189" y="33"/>
                      </a:lnTo>
                      <a:lnTo>
                        <a:pt x="207" y="0"/>
                      </a:lnTo>
                      <a:lnTo>
                        <a:pt x="180" y="269"/>
                      </a:lnTo>
                      <a:lnTo>
                        <a:pt x="163" y="293"/>
                      </a:lnTo>
                      <a:lnTo>
                        <a:pt x="143" y="316"/>
                      </a:lnTo>
                      <a:lnTo>
                        <a:pt x="119" y="332"/>
                      </a:lnTo>
                      <a:lnTo>
                        <a:pt x="98" y="340"/>
                      </a:lnTo>
                      <a:lnTo>
                        <a:pt x="71" y="344"/>
                      </a:lnTo>
                      <a:lnTo>
                        <a:pt x="47" y="349"/>
                      </a:lnTo>
                      <a:lnTo>
                        <a:pt x="19" y="349"/>
                      </a:lnTo>
                      <a:lnTo>
                        <a:pt x="7" y="344"/>
                      </a:lnTo>
                      <a:lnTo>
                        <a:pt x="0" y="332"/>
                      </a:lnTo>
                      <a:lnTo>
                        <a:pt x="3" y="312"/>
                      </a:lnTo>
                      <a:lnTo>
                        <a:pt x="21" y="264"/>
                      </a:lnTo>
                      <a:lnTo>
                        <a:pt x="51" y="105"/>
                      </a:lnTo>
                      <a:lnTo>
                        <a:pt x="56" y="82"/>
                      </a:lnTo>
                      <a:lnTo>
                        <a:pt x="71" y="7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sp>
          <p:nvSpPr>
            <p:cNvPr id="26843" name="Line 13"/>
            <p:cNvSpPr>
              <a:spLocks noChangeShapeType="1"/>
            </p:cNvSpPr>
            <p:nvPr/>
          </p:nvSpPr>
          <p:spPr bwMode="auto">
            <a:xfrm flipH="1" flipV="1">
              <a:off x="3126960" y="2038043"/>
              <a:ext cx="618915" cy="276889"/>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844" name="Line 15"/>
            <p:cNvSpPr>
              <a:spLocks noChangeShapeType="1"/>
            </p:cNvSpPr>
            <p:nvPr/>
          </p:nvSpPr>
          <p:spPr bwMode="auto">
            <a:xfrm flipH="1" flipV="1">
              <a:off x="1964227" y="2470639"/>
              <a:ext cx="757410" cy="411032"/>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845" name="Line 16"/>
            <p:cNvSpPr>
              <a:spLocks noChangeShapeType="1"/>
            </p:cNvSpPr>
            <p:nvPr/>
          </p:nvSpPr>
          <p:spPr bwMode="auto">
            <a:xfrm flipH="1">
              <a:off x="1976265" y="2051538"/>
              <a:ext cx="1150695" cy="40798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grpSp>
          <p:nvGrpSpPr>
            <p:cNvPr id="26846" name="Group 111"/>
            <p:cNvGrpSpPr>
              <a:grpSpLocks/>
            </p:cNvGrpSpPr>
            <p:nvPr/>
          </p:nvGrpSpPr>
          <p:grpSpPr bwMode="auto">
            <a:xfrm flipH="1">
              <a:off x="631388" y="1664189"/>
              <a:ext cx="1449784" cy="1757362"/>
              <a:chOff x="4268" y="1870"/>
              <a:chExt cx="843" cy="1107"/>
            </a:xfrm>
          </p:grpSpPr>
          <p:grpSp>
            <p:nvGrpSpPr>
              <p:cNvPr id="26848" name="Group 48"/>
              <p:cNvGrpSpPr>
                <a:grpSpLocks/>
              </p:cNvGrpSpPr>
              <p:nvPr/>
            </p:nvGrpSpPr>
            <p:grpSpPr bwMode="auto">
              <a:xfrm>
                <a:off x="4268" y="2303"/>
                <a:ext cx="469" cy="277"/>
                <a:chOff x="4268" y="2303"/>
                <a:chExt cx="469" cy="277"/>
              </a:xfrm>
            </p:grpSpPr>
            <p:grpSp>
              <p:nvGrpSpPr>
                <p:cNvPr id="26911" name="Group 19"/>
                <p:cNvGrpSpPr>
                  <a:grpSpLocks/>
                </p:cNvGrpSpPr>
                <p:nvPr/>
              </p:nvGrpSpPr>
              <p:grpSpPr bwMode="auto">
                <a:xfrm>
                  <a:off x="4298" y="2453"/>
                  <a:ext cx="77" cy="66"/>
                  <a:chOff x="4298" y="2453"/>
                  <a:chExt cx="77" cy="66"/>
                </a:xfrm>
              </p:grpSpPr>
              <p:sp>
                <p:nvSpPr>
                  <p:cNvPr id="26940" name="Freeform 17"/>
                  <p:cNvSpPr>
                    <a:spLocks/>
                  </p:cNvSpPr>
                  <p:nvPr/>
                </p:nvSpPr>
                <p:spPr bwMode="auto">
                  <a:xfrm>
                    <a:off x="4298" y="2453"/>
                    <a:ext cx="23" cy="66"/>
                  </a:xfrm>
                  <a:custGeom>
                    <a:avLst/>
                    <a:gdLst>
                      <a:gd name="T0" fmla="*/ 7 w 23"/>
                      <a:gd name="T1" fmla="*/ 0 h 66"/>
                      <a:gd name="T2" fmla="*/ 0 w 23"/>
                      <a:gd name="T3" fmla="*/ 61 h 66"/>
                      <a:gd name="T4" fmla="*/ 16 w 23"/>
                      <a:gd name="T5" fmla="*/ 65 h 66"/>
                      <a:gd name="T6" fmla="*/ 22 w 23"/>
                      <a:gd name="T7" fmla="*/ 3 h 66"/>
                      <a:gd name="T8" fmla="*/ 7 w 23"/>
                      <a:gd name="T9" fmla="*/ 0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66">
                        <a:moveTo>
                          <a:pt x="7" y="0"/>
                        </a:moveTo>
                        <a:lnTo>
                          <a:pt x="0" y="61"/>
                        </a:lnTo>
                        <a:lnTo>
                          <a:pt x="16" y="65"/>
                        </a:lnTo>
                        <a:lnTo>
                          <a:pt x="22" y="3"/>
                        </a:lnTo>
                        <a:lnTo>
                          <a:pt x="7"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41" name="Freeform 18"/>
                  <p:cNvSpPr>
                    <a:spLocks/>
                  </p:cNvSpPr>
                  <p:nvPr/>
                </p:nvSpPr>
                <p:spPr bwMode="auto">
                  <a:xfrm>
                    <a:off x="4314" y="2462"/>
                    <a:ext cx="61" cy="57"/>
                  </a:xfrm>
                  <a:custGeom>
                    <a:avLst/>
                    <a:gdLst>
                      <a:gd name="T0" fmla="*/ 5 w 61"/>
                      <a:gd name="T1" fmla="*/ 1 h 57"/>
                      <a:gd name="T2" fmla="*/ 0 w 61"/>
                      <a:gd name="T3" fmla="*/ 56 h 57"/>
                      <a:gd name="T4" fmla="*/ 60 w 61"/>
                      <a:gd name="T5" fmla="*/ 28 h 57"/>
                      <a:gd name="T6" fmla="*/ 37 w 61"/>
                      <a:gd name="T7" fmla="*/ 19 h 57"/>
                      <a:gd name="T8" fmla="*/ 15 w 61"/>
                      <a:gd name="T9" fmla="*/ 32 h 57"/>
                      <a:gd name="T10" fmla="*/ 22 w 61"/>
                      <a:gd name="T11" fmla="*/ 0 h 57"/>
                      <a:gd name="T12" fmla="*/ 5 w 61"/>
                      <a:gd name="T13" fmla="*/ 1 h 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 h="57">
                        <a:moveTo>
                          <a:pt x="5" y="1"/>
                        </a:moveTo>
                        <a:lnTo>
                          <a:pt x="0" y="56"/>
                        </a:lnTo>
                        <a:lnTo>
                          <a:pt x="60" y="28"/>
                        </a:lnTo>
                        <a:lnTo>
                          <a:pt x="37" y="19"/>
                        </a:lnTo>
                        <a:lnTo>
                          <a:pt x="15" y="32"/>
                        </a:lnTo>
                        <a:lnTo>
                          <a:pt x="22" y="0"/>
                        </a:lnTo>
                        <a:lnTo>
                          <a:pt x="5" y="1"/>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nvGrpSpPr>
                <p:cNvPr id="26912" name="Group 47"/>
                <p:cNvGrpSpPr>
                  <a:grpSpLocks/>
                </p:cNvGrpSpPr>
                <p:nvPr/>
              </p:nvGrpSpPr>
              <p:grpSpPr bwMode="auto">
                <a:xfrm>
                  <a:off x="4268" y="2303"/>
                  <a:ext cx="469" cy="277"/>
                  <a:chOff x="4268" y="2303"/>
                  <a:chExt cx="469" cy="277"/>
                </a:xfrm>
              </p:grpSpPr>
              <p:sp>
                <p:nvSpPr>
                  <p:cNvPr id="26913" name="Freeform 20"/>
                  <p:cNvSpPr>
                    <a:spLocks/>
                  </p:cNvSpPr>
                  <p:nvPr/>
                </p:nvSpPr>
                <p:spPr bwMode="auto">
                  <a:xfrm>
                    <a:off x="4276" y="2303"/>
                    <a:ext cx="460" cy="245"/>
                  </a:xfrm>
                  <a:custGeom>
                    <a:avLst/>
                    <a:gdLst>
                      <a:gd name="T0" fmla="*/ 0 w 460"/>
                      <a:gd name="T1" fmla="*/ 103 h 245"/>
                      <a:gd name="T2" fmla="*/ 220 w 460"/>
                      <a:gd name="T3" fmla="*/ 244 h 245"/>
                      <a:gd name="T4" fmla="*/ 459 w 460"/>
                      <a:gd name="T5" fmla="*/ 106 h 245"/>
                      <a:gd name="T6" fmla="*/ 276 w 460"/>
                      <a:gd name="T7" fmla="*/ 0 h 245"/>
                      <a:gd name="T8" fmla="*/ 0 w 460"/>
                      <a:gd name="T9" fmla="*/ 103 h 2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0" h="245">
                        <a:moveTo>
                          <a:pt x="0" y="103"/>
                        </a:moveTo>
                        <a:lnTo>
                          <a:pt x="220" y="244"/>
                        </a:lnTo>
                        <a:lnTo>
                          <a:pt x="459" y="106"/>
                        </a:lnTo>
                        <a:lnTo>
                          <a:pt x="276" y="0"/>
                        </a:lnTo>
                        <a:lnTo>
                          <a:pt x="0" y="103"/>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14" name="Freeform 21"/>
                  <p:cNvSpPr>
                    <a:spLocks/>
                  </p:cNvSpPr>
                  <p:nvPr/>
                </p:nvSpPr>
                <p:spPr bwMode="auto">
                  <a:xfrm>
                    <a:off x="4268" y="2405"/>
                    <a:ext cx="231" cy="174"/>
                  </a:xfrm>
                  <a:custGeom>
                    <a:avLst/>
                    <a:gdLst>
                      <a:gd name="T0" fmla="*/ 8 w 231"/>
                      <a:gd name="T1" fmla="*/ 0 h 174"/>
                      <a:gd name="T2" fmla="*/ 230 w 231"/>
                      <a:gd name="T3" fmla="*/ 143 h 174"/>
                      <a:gd name="T4" fmla="*/ 223 w 231"/>
                      <a:gd name="T5" fmla="*/ 173 h 174"/>
                      <a:gd name="T6" fmla="*/ 0 w 231"/>
                      <a:gd name="T7" fmla="*/ 28 h 174"/>
                      <a:gd name="T8" fmla="*/ 8 w 231"/>
                      <a:gd name="T9" fmla="*/ 0 h 1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1" h="174">
                        <a:moveTo>
                          <a:pt x="8" y="0"/>
                        </a:moveTo>
                        <a:lnTo>
                          <a:pt x="230" y="143"/>
                        </a:lnTo>
                        <a:lnTo>
                          <a:pt x="223" y="173"/>
                        </a:lnTo>
                        <a:lnTo>
                          <a:pt x="0" y="28"/>
                        </a:lnTo>
                        <a:lnTo>
                          <a:pt x="8"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15" name="Freeform 22"/>
                  <p:cNvSpPr>
                    <a:spLocks/>
                  </p:cNvSpPr>
                  <p:nvPr/>
                </p:nvSpPr>
                <p:spPr bwMode="auto">
                  <a:xfrm>
                    <a:off x="4491" y="2409"/>
                    <a:ext cx="246" cy="171"/>
                  </a:xfrm>
                  <a:custGeom>
                    <a:avLst/>
                    <a:gdLst>
                      <a:gd name="T0" fmla="*/ 0 w 246"/>
                      <a:gd name="T1" fmla="*/ 170 h 171"/>
                      <a:gd name="T2" fmla="*/ 7 w 246"/>
                      <a:gd name="T3" fmla="*/ 138 h 171"/>
                      <a:gd name="T4" fmla="*/ 245 w 246"/>
                      <a:gd name="T5" fmla="*/ 0 h 171"/>
                      <a:gd name="T6" fmla="*/ 237 w 246"/>
                      <a:gd name="T7" fmla="*/ 26 h 171"/>
                      <a:gd name="T8" fmla="*/ 0 w 246"/>
                      <a:gd name="T9" fmla="*/ 170 h 1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 h="171">
                        <a:moveTo>
                          <a:pt x="0" y="170"/>
                        </a:moveTo>
                        <a:lnTo>
                          <a:pt x="7" y="138"/>
                        </a:lnTo>
                        <a:lnTo>
                          <a:pt x="245" y="0"/>
                        </a:lnTo>
                        <a:lnTo>
                          <a:pt x="237" y="26"/>
                        </a:lnTo>
                        <a:lnTo>
                          <a:pt x="0" y="170"/>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16" name="Freeform 23"/>
                  <p:cNvSpPr>
                    <a:spLocks/>
                  </p:cNvSpPr>
                  <p:nvPr/>
                </p:nvSpPr>
                <p:spPr bwMode="auto">
                  <a:xfrm>
                    <a:off x="4366" y="2418"/>
                    <a:ext cx="177" cy="100"/>
                  </a:xfrm>
                  <a:custGeom>
                    <a:avLst/>
                    <a:gdLst>
                      <a:gd name="T0" fmla="*/ 0 w 177"/>
                      <a:gd name="T1" fmla="*/ 26 h 100"/>
                      <a:gd name="T2" fmla="*/ 60 w 177"/>
                      <a:gd name="T3" fmla="*/ 0 h 100"/>
                      <a:gd name="T4" fmla="*/ 176 w 177"/>
                      <a:gd name="T5" fmla="*/ 69 h 100"/>
                      <a:gd name="T6" fmla="*/ 118 w 177"/>
                      <a:gd name="T7" fmla="*/ 99 h 100"/>
                      <a:gd name="T8" fmla="*/ 0 w 177"/>
                      <a:gd name="T9" fmla="*/ 26 h 1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 h="100">
                        <a:moveTo>
                          <a:pt x="0" y="26"/>
                        </a:moveTo>
                        <a:lnTo>
                          <a:pt x="60" y="0"/>
                        </a:lnTo>
                        <a:lnTo>
                          <a:pt x="176" y="69"/>
                        </a:lnTo>
                        <a:lnTo>
                          <a:pt x="118" y="99"/>
                        </a:lnTo>
                        <a:lnTo>
                          <a:pt x="0" y="26"/>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17" name="Freeform 24"/>
                  <p:cNvSpPr>
                    <a:spLocks/>
                  </p:cNvSpPr>
                  <p:nvPr/>
                </p:nvSpPr>
                <p:spPr bwMode="auto">
                  <a:xfrm>
                    <a:off x="4441" y="2342"/>
                    <a:ext cx="264" cy="138"/>
                  </a:xfrm>
                  <a:custGeom>
                    <a:avLst/>
                    <a:gdLst>
                      <a:gd name="T0" fmla="*/ 0 w 264"/>
                      <a:gd name="T1" fmla="*/ 66 h 138"/>
                      <a:gd name="T2" fmla="*/ 115 w 264"/>
                      <a:gd name="T3" fmla="*/ 137 h 138"/>
                      <a:gd name="T4" fmla="*/ 263 w 264"/>
                      <a:gd name="T5" fmla="*/ 59 h 138"/>
                      <a:gd name="T6" fmla="*/ 155 w 264"/>
                      <a:gd name="T7" fmla="*/ 0 h 138"/>
                      <a:gd name="T8" fmla="*/ 0 w 264"/>
                      <a:gd name="T9" fmla="*/ 66 h 1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4" h="138">
                        <a:moveTo>
                          <a:pt x="0" y="66"/>
                        </a:moveTo>
                        <a:lnTo>
                          <a:pt x="115" y="137"/>
                        </a:lnTo>
                        <a:lnTo>
                          <a:pt x="263" y="59"/>
                        </a:lnTo>
                        <a:lnTo>
                          <a:pt x="155" y="0"/>
                        </a:lnTo>
                        <a:lnTo>
                          <a:pt x="0" y="66"/>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18" name="Freeform 25"/>
                  <p:cNvSpPr>
                    <a:spLocks/>
                  </p:cNvSpPr>
                  <p:nvPr/>
                </p:nvSpPr>
                <p:spPr bwMode="auto">
                  <a:xfrm>
                    <a:off x="4298" y="2311"/>
                    <a:ext cx="293" cy="125"/>
                  </a:xfrm>
                  <a:custGeom>
                    <a:avLst/>
                    <a:gdLst>
                      <a:gd name="T0" fmla="*/ 61 w 293"/>
                      <a:gd name="T1" fmla="*/ 124 h 125"/>
                      <a:gd name="T2" fmla="*/ 0 w 293"/>
                      <a:gd name="T3" fmla="*/ 89 h 125"/>
                      <a:gd name="T4" fmla="*/ 244 w 293"/>
                      <a:gd name="T5" fmla="*/ 0 h 125"/>
                      <a:gd name="T6" fmla="*/ 292 w 293"/>
                      <a:gd name="T7" fmla="*/ 25 h 125"/>
                      <a:gd name="T8" fmla="*/ 61 w 293"/>
                      <a:gd name="T9" fmla="*/ 124 h 1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3" h="125">
                        <a:moveTo>
                          <a:pt x="61" y="124"/>
                        </a:moveTo>
                        <a:lnTo>
                          <a:pt x="0" y="89"/>
                        </a:lnTo>
                        <a:lnTo>
                          <a:pt x="244" y="0"/>
                        </a:lnTo>
                        <a:lnTo>
                          <a:pt x="292" y="25"/>
                        </a:lnTo>
                        <a:lnTo>
                          <a:pt x="61" y="124"/>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19" name="Line 26"/>
                  <p:cNvSpPr>
                    <a:spLocks noChangeShapeType="1"/>
                  </p:cNvSpPr>
                  <p:nvPr/>
                </p:nvSpPr>
                <p:spPr bwMode="auto">
                  <a:xfrm flipV="1">
                    <a:off x="4311" y="2311"/>
                    <a:ext cx="250" cy="111"/>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920" name="Line 27"/>
                  <p:cNvSpPr>
                    <a:spLocks noChangeShapeType="1"/>
                  </p:cNvSpPr>
                  <p:nvPr/>
                </p:nvSpPr>
                <p:spPr bwMode="auto">
                  <a:xfrm flipV="1">
                    <a:off x="4332" y="2319"/>
                    <a:ext cx="242" cy="112"/>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921" name="Line 28"/>
                  <p:cNvSpPr>
                    <a:spLocks noChangeShapeType="1"/>
                  </p:cNvSpPr>
                  <p:nvPr/>
                </p:nvSpPr>
                <p:spPr bwMode="auto">
                  <a:xfrm flipV="1">
                    <a:off x="4348" y="2326"/>
                    <a:ext cx="237" cy="11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922" name="Line 29"/>
                  <p:cNvSpPr>
                    <a:spLocks noChangeShapeType="1"/>
                  </p:cNvSpPr>
                  <p:nvPr/>
                </p:nvSpPr>
                <p:spPr bwMode="auto">
                  <a:xfrm flipV="1">
                    <a:off x="4384" y="2345"/>
                    <a:ext cx="227" cy="11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923" name="Line 30"/>
                  <p:cNvSpPr>
                    <a:spLocks noChangeShapeType="1"/>
                  </p:cNvSpPr>
                  <p:nvPr/>
                </p:nvSpPr>
                <p:spPr bwMode="auto">
                  <a:xfrm flipV="1">
                    <a:off x="4404" y="2357"/>
                    <a:ext cx="226" cy="11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924" name="Line 31"/>
                  <p:cNvSpPr>
                    <a:spLocks noChangeShapeType="1"/>
                  </p:cNvSpPr>
                  <p:nvPr/>
                </p:nvSpPr>
                <p:spPr bwMode="auto">
                  <a:xfrm flipV="1">
                    <a:off x="4430" y="2372"/>
                    <a:ext cx="206" cy="11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925" name="Line 32"/>
                  <p:cNvSpPr>
                    <a:spLocks noChangeShapeType="1"/>
                  </p:cNvSpPr>
                  <p:nvPr/>
                </p:nvSpPr>
                <p:spPr bwMode="auto">
                  <a:xfrm flipV="1">
                    <a:off x="4453" y="2383"/>
                    <a:ext cx="199" cy="11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926" name="Line 33"/>
                  <p:cNvSpPr>
                    <a:spLocks noChangeShapeType="1"/>
                  </p:cNvSpPr>
                  <p:nvPr/>
                </p:nvSpPr>
                <p:spPr bwMode="auto">
                  <a:xfrm flipV="1">
                    <a:off x="4479" y="2396"/>
                    <a:ext cx="193" cy="113"/>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927" name="Line 34"/>
                  <p:cNvSpPr>
                    <a:spLocks noChangeShapeType="1"/>
                  </p:cNvSpPr>
                  <p:nvPr/>
                </p:nvSpPr>
                <p:spPr bwMode="auto">
                  <a:xfrm>
                    <a:off x="4391" y="2440"/>
                    <a:ext cx="116" cy="73"/>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928" name="Line 35"/>
                  <p:cNvSpPr>
                    <a:spLocks noChangeShapeType="1"/>
                  </p:cNvSpPr>
                  <p:nvPr/>
                </p:nvSpPr>
                <p:spPr bwMode="auto">
                  <a:xfrm>
                    <a:off x="4417" y="2430"/>
                    <a:ext cx="114" cy="70"/>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929" name="Line 36"/>
                  <p:cNvSpPr>
                    <a:spLocks noChangeShapeType="1"/>
                  </p:cNvSpPr>
                  <p:nvPr/>
                </p:nvSpPr>
                <p:spPr bwMode="auto">
                  <a:xfrm>
                    <a:off x="4471" y="2406"/>
                    <a:ext cx="110" cy="6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930" name="Line 37"/>
                  <p:cNvSpPr>
                    <a:spLocks noChangeShapeType="1"/>
                  </p:cNvSpPr>
                  <p:nvPr/>
                </p:nvSpPr>
                <p:spPr bwMode="auto">
                  <a:xfrm>
                    <a:off x="4499" y="2394"/>
                    <a:ext cx="109" cy="6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931" name="Line 38"/>
                  <p:cNvSpPr>
                    <a:spLocks noChangeShapeType="1"/>
                  </p:cNvSpPr>
                  <p:nvPr/>
                </p:nvSpPr>
                <p:spPr bwMode="auto">
                  <a:xfrm>
                    <a:off x="4526" y="2382"/>
                    <a:ext cx="107" cy="6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932" name="Line 39"/>
                  <p:cNvSpPr>
                    <a:spLocks noChangeShapeType="1"/>
                  </p:cNvSpPr>
                  <p:nvPr/>
                </p:nvSpPr>
                <p:spPr bwMode="auto">
                  <a:xfrm>
                    <a:off x="4551" y="2370"/>
                    <a:ext cx="105" cy="62"/>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933" name="Line 40"/>
                  <p:cNvSpPr>
                    <a:spLocks noChangeShapeType="1"/>
                  </p:cNvSpPr>
                  <p:nvPr/>
                </p:nvSpPr>
                <p:spPr bwMode="auto">
                  <a:xfrm>
                    <a:off x="4577" y="2359"/>
                    <a:ext cx="104" cy="5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934" name="Line 41"/>
                  <p:cNvSpPr>
                    <a:spLocks noChangeShapeType="1"/>
                  </p:cNvSpPr>
                  <p:nvPr/>
                </p:nvSpPr>
                <p:spPr bwMode="auto">
                  <a:xfrm>
                    <a:off x="4339" y="2395"/>
                    <a:ext cx="53" cy="2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935" name="Line 42"/>
                  <p:cNvSpPr>
                    <a:spLocks noChangeShapeType="1"/>
                  </p:cNvSpPr>
                  <p:nvPr/>
                </p:nvSpPr>
                <p:spPr bwMode="auto">
                  <a:xfrm>
                    <a:off x="4377" y="2381"/>
                    <a:ext cx="50" cy="2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936" name="Line 43"/>
                  <p:cNvSpPr>
                    <a:spLocks noChangeShapeType="1"/>
                  </p:cNvSpPr>
                  <p:nvPr/>
                </p:nvSpPr>
                <p:spPr bwMode="auto">
                  <a:xfrm>
                    <a:off x="4412" y="2368"/>
                    <a:ext cx="50" cy="2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937" name="Line 44"/>
                  <p:cNvSpPr>
                    <a:spLocks noChangeShapeType="1"/>
                  </p:cNvSpPr>
                  <p:nvPr/>
                </p:nvSpPr>
                <p:spPr bwMode="auto">
                  <a:xfrm>
                    <a:off x="4446" y="2354"/>
                    <a:ext cx="50" cy="2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938" name="Line 45"/>
                  <p:cNvSpPr>
                    <a:spLocks noChangeShapeType="1"/>
                  </p:cNvSpPr>
                  <p:nvPr/>
                </p:nvSpPr>
                <p:spPr bwMode="auto">
                  <a:xfrm>
                    <a:off x="4482" y="2341"/>
                    <a:ext cx="46" cy="2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939" name="Line 46"/>
                  <p:cNvSpPr>
                    <a:spLocks noChangeShapeType="1"/>
                  </p:cNvSpPr>
                  <p:nvPr/>
                </p:nvSpPr>
                <p:spPr bwMode="auto">
                  <a:xfrm>
                    <a:off x="4522" y="2326"/>
                    <a:ext cx="43" cy="2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grpSp>
          </p:grpSp>
          <p:grpSp>
            <p:nvGrpSpPr>
              <p:cNvPr id="26849" name="Group 107"/>
              <p:cNvGrpSpPr>
                <a:grpSpLocks/>
              </p:cNvGrpSpPr>
              <p:nvPr/>
            </p:nvGrpSpPr>
            <p:grpSpPr bwMode="auto">
              <a:xfrm>
                <a:off x="4430" y="1870"/>
                <a:ext cx="637" cy="1107"/>
                <a:chOff x="4430" y="1870"/>
                <a:chExt cx="637" cy="1107"/>
              </a:xfrm>
            </p:grpSpPr>
            <p:grpSp>
              <p:nvGrpSpPr>
                <p:cNvPr id="26853" name="Group 55"/>
                <p:cNvGrpSpPr>
                  <a:grpSpLocks/>
                </p:cNvGrpSpPr>
                <p:nvPr/>
              </p:nvGrpSpPr>
              <p:grpSpPr bwMode="auto">
                <a:xfrm>
                  <a:off x="4433" y="2665"/>
                  <a:ext cx="607" cy="312"/>
                  <a:chOff x="4433" y="2665"/>
                  <a:chExt cx="607" cy="312"/>
                </a:xfrm>
              </p:grpSpPr>
              <p:sp>
                <p:nvSpPr>
                  <p:cNvPr id="26905" name="Freeform 49"/>
                  <p:cNvSpPr>
                    <a:spLocks/>
                  </p:cNvSpPr>
                  <p:nvPr/>
                </p:nvSpPr>
                <p:spPr bwMode="auto">
                  <a:xfrm>
                    <a:off x="4433" y="2665"/>
                    <a:ext cx="607" cy="312"/>
                  </a:xfrm>
                  <a:custGeom>
                    <a:avLst/>
                    <a:gdLst>
                      <a:gd name="T0" fmla="*/ 53 w 607"/>
                      <a:gd name="T1" fmla="*/ 309 h 312"/>
                      <a:gd name="T2" fmla="*/ 2 w 607"/>
                      <a:gd name="T3" fmla="*/ 302 h 312"/>
                      <a:gd name="T4" fmla="*/ 0 w 607"/>
                      <a:gd name="T5" fmla="*/ 232 h 312"/>
                      <a:gd name="T6" fmla="*/ 3 w 607"/>
                      <a:gd name="T7" fmla="*/ 179 h 312"/>
                      <a:gd name="T8" fmla="*/ 29 w 607"/>
                      <a:gd name="T9" fmla="*/ 147 h 312"/>
                      <a:gd name="T10" fmla="*/ 61 w 607"/>
                      <a:gd name="T11" fmla="*/ 129 h 312"/>
                      <a:gd name="T12" fmla="*/ 134 w 607"/>
                      <a:gd name="T13" fmla="*/ 98 h 312"/>
                      <a:gd name="T14" fmla="*/ 240 w 607"/>
                      <a:gd name="T15" fmla="*/ 69 h 312"/>
                      <a:gd name="T16" fmla="*/ 261 w 607"/>
                      <a:gd name="T17" fmla="*/ 67 h 312"/>
                      <a:gd name="T18" fmla="*/ 275 w 607"/>
                      <a:gd name="T19" fmla="*/ 69 h 312"/>
                      <a:gd name="T20" fmla="*/ 278 w 607"/>
                      <a:gd name="T21" fmla="*/ 63 h 312"/>
                      <a:gd name="T22" fmla="*/ 284 w 607"/>
                      <a:gd name="T23" fmla="*/ 56 h 312"/>
                      <a:gd name="T24" fmla="*/ 291 w 607"/>
                      <a:gd name="T25" fmla="*/ 57 h 312"/>
                      <a:gd name="T26" fmla="*/ 300 w 607"/>
                      <a:gd name="T27" fmla="*/ 59 h 312"/>
                      <a:gd name="T28" fmla="*/ 304 w 607"/>
                      <a:gd name="T29" fmla="*/ 46 h 312"/>
                      <a:gd name="T30" fmla="*/ 312 w 607"/>
                      <a:gd name="T31" fmla="*/ 39 h 312"/>
                      <a:gd name="T32" fmla="*/ 321 w 607"/>
                      <a:gd name="T33" fmla="*/ 37 h 312"/>
                      <a:gd name="T34" fmla="*/ 332 w 607"/>
                      <a:gd name="T35" fmla="*/ 37 h 312"/>
                      <a:gd name="T36" fmla="*/ 330 w 607"/>
                      <a:gd name="T37" fmla="*/ 27 h 312"/>
                      <a:gd name="T38" fmla="*/ 343 w 607"/>
                      <a:gd name="T39" fmla="*/ 0 h 312"/>
                      <a:gd name="T40" fmla="*/ 591 w 607"/>
                      <a:gd name="T41" fmla="*/ 7 h 312"/>
                      <a:gd name="T42" fmla="*/ 590 w 607"/>
                      <a:gd name="T43" fmla="*/ 37 h 312"/>
                      <a:gd name="T44" fmla="*/ 595 w 607"/>
                      <a:gd name="T45" fmla="*/ 63 h 312"/>
                      <a:gd name="T46" fmla="*/ 598 w 607"/>
                      <a:gd name="T47" fmla="*/ 81 h 312"/>
                      <a:gd name="T48" fmla="*/ 603 w 607"/>
                      <a:gd name="T49" fmla="*/ 105 h 312"/>
                      <a:gd name="T50" fmla="*/ 606 w 607"/>
                      <a:gd name="T51" fmla="*/ 143 h 312"/>
                      <a:gd name="T52" fmla="*/ 602 w 607"/>
                      <a:gd name="T53" fmla="*/ 165 h 312"/>
                      <a:gd name="T54" fmla="*/ 595 w 607"/>
                      <a:gd name="T55" fmla="*/ 186 h 312"/>
                      <a:gd name="T56" fmla="*/ 586 w 607"/>
                      <a:gd name="T57" fmla="*/ 203 h 312"/>
                      <a:gd name="T58" fmla="*/ 574 w 607"/>
                      <a:gd name="T59" fmla="*/ 210 h 312"/>
                      <a:gd name="T60" fmla="*/ 557 w 607"/>
                      <a:gd name="T61" fmla="*/ 216 h 312"/>
                      <a:gd name="T62" fmla="*/ 533 w 607"/>
                      <a:gd name="T63" fmla="*/ 224 h 312"/>
                      <a:gd name="T64" fmla="*/ 522 w 607"/>
                      <a:gd name="T65" fmla="*/ 239 h 312"/>
                      <a:gd name="T66" fmla="*/ 509 w 607"/>
                      <a:gd name="T67" fmla="*/ 252 h 312"/>
                      <a:gd name="T68" fmla="*/ 489 w 607"/>
                      <a:gd name="T69" fmla="*/ 262 h 312"/>
                      <a:gd name="T70" fmla="*/ 465 w 607"/>
                      <a:gd name="T71" fmla="*/ 271 h 312"/>
                      <a:gd name="T72" fmla="*/ 427 w 607"/>
                      <a:gd name="T73" fmla="*/ 276 h 312"/>
                      <a:gd name="T74" fmla="*/ 395 w 607"/>
                      <a:gd name="T75" fmla="*/ 276 h 312"/>
                      <a:gd name="T76" fmla="*/ 371 w 607"/>
                      <a:gd name="T77" fmla="*/ 273 h 312"/>
                      <a:gd name="T78" fmla="*/ 348 w 607"/>
                      <a:gd name="T79" fmla="*/ 271 h 312"/>
                      <a:gd name="T80" fmla="*/ 332 w 607"/>
                      <a:gd name="T81" fmla="*/ 281 h 312"/>
                      <a:gd name="T82" fmla="*/ 299 w 607"/>
                      <a:gd name="T83" fmla="*/ 279 h 312"/>
                      <a:gd name="T84" fmla="*/ 169 w 607"/>
                      <a:gd name="T85" fmla="*/ 300 h 312"/>
                      <a:gd name="T86" fmla="*/ 112 w 607"/>
                      <a:gd name="T87" fmla="*/ 311 h 312"/>
                      <a:gd name="T88" fmla="*/ 53 w 607"/>
                      <a:gd name="T89" fmla="*/ 309 h 3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607" h="312">
                        <a:moveTo>
                          <a:pt x="53" y="309"/>
                        </a:moveTo>
                        <a:lnTo>
                          <a:pt x="2" y="302"/>
                        </a:lnTo>
                        <a:lnTo>
                          <a:pt x="0" y="232"/>
                        </a:lnTo>
                        <a:lnTo>
                          <a:pt x="3" y="179"/>
                        </a:lnTo>
                        <a:lnTo>
                          <a:pt x="29" y="147"/>
                        </a:lnTo>
                        <a:lnTo>
                          <a:pt x="61" y="129"/>
                        </a:lnTo>
                        <a:lnTo>
                          <a:pt x="134" y="98"/>
                        </a:lnTo>
                        <a:lnTo>
                          <a:pt x="240" y="69"/>
                        </a:lnTo>
                        <a:lnTo>
                          <a:pt x="261" y="67"/>
                        </a:lnTo>
                        <a:lnTo>
                          <a:pt x="275" y="69"/>
                        </a:lnTo>
                        <a:lnTo>
                          <a:pt x="278" y="63"/>
                        </a:lnTo>
                        <a:lnTo>
                          <a:pt x="284" y="56"/>
                        </a:lnTo>
                        <a:lnTo>
                          <a:pt x="291" y="57"/>
                        </a:lnTo>
                        <a:lnTo>
                          <a:pt x="300" y="59"/>
                        </a:lnTo>
                        <a:lnTo>
                          <a:pt x="304" y="46"/>
                        </a:lnTo>
                        <a:lnTo>
                          <a:pt x="312" y="39"/>
                        </a:lnTo>
                        <a:lnTo>
                          <a:pt x="321" y="37"/>
                        </a:lnTo>
                        <a:lnTo>
                          <a:pt x="332" y="37"/>
                        </a:lnTo>
                        <a:lnTo>
                          <a:pt x="330" y="27"/>
                        </a:lnTo>
                        <a:lnTo>
                          <a:pt x="343" y="0"/>
                        </a:lnTo>
                        <a:lnTo>
                          <a:pt x="591" y="7"/>
                        </a:lnTo>
                        <a:lnTo>
                          <a:pt x="590" y="37"/>
                        </a:lnTo>
                        <a:lnTo>
                          <a:pt x="595" y="63"/>
                        </a:lnTo>
                        <a:lnTo>
                          <a:pt x="598" y="81"/>
                        </a:lnTo>
                        <a:lnTo>
                          <a:pt x="603" y="105"/>
                        </a:lnTo>
                        <a:lnTo>
                          <a:pt x="606" y="143"/>
                        </a:lnTo>
                        <a:lnTo>
                          <a:pt x="602" y="165"/>
                        </a:lnTo>
                        <a:lnTo>
                          <a:pt x="595" y="186"/>
                        </a:lnTo>
                        <a:lnTo>
                          <a:pt x="586" y="203"/>
                        </a:lnTo>
                        <a:lnTo>
                          <a:pt x="574" y="210"/>
                        </a:lnTo>
                        <a:lnTo>
                          <a:pt x="557" y="216"/>
                        </a:lnTo>
                        <a:lnTo>
                          <a:pt x="533" y="224"/>
                        </a:lnTo>
                        <a:lnTo>
                          <a:pt x="522" y="239"/>
                        </a:lnTo>
                        <a:lnTo>
                          <a:pt x="509" y="252"/>
                        </a:lnTo>
                        <a:lnTo>
                          <a:pt x="489" y="262"/>
                        </a:lnTo>
                        <a:lnTo>
                          <a:pt x="465" y="271"/>
                        </a:lnTo>
                        <a:lnTo>
                          <a:pt x="427" y="276"/>
                        </a:lnTo>
                        <a:lnTo>
                          <a:pt x="395" y="276"/>
                        </a:lnTo>
                        <a:lnTo>
                          <a:pt x="371" y="273"/>
                        </a:lnTo>
                        <a:lnTo>
                          <a:pt x="348" y="271"/>
                        </a:lnTo>
                        <a:lnTo>
                          <a:pt x="332" y="281"/>
                        </a:lnTo>
                        <a:lnTo>
                          <a:pt x="299" y="279"/>
                        </a:lnTo>
                        <a:lnTo>
                          <a:pt x="169" y="300"/>
                        </a:lnTo>
                        <a:lnTo>
                          <a:pt x="112" y="311"/>
                        </a:lnTo>
                        <a:lnTo>
                          <a:pt x="53" y="309"/>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06" name="Freeform 50"/>
                  <p:cNvSpPr>
                    <a:spLocks/>
                  </p:cNvSpPr>
                  <p:nvPr/>
                </p:nvSpPr>
                <p:spPr bwMode="auto">
                  <a:xfrm>
                    <a:off x="4437" y="2693"/>
                    <a:ext cx="587" cy="269"/>
                  </a:xfrm>
                  <a:custGeom>
                    <a:avLst/>
                    <a:gdLst>
                      <a:gd name="T0" fmla="*/ 568 w 587"/>
                      <a:gd name="T1" fmla="*/ 28 h 269"/>
                      <a:gd name="T2" fmla="*/ 582 w 587"/>
                      <a:gd name="T3" fmla="*/ 64 h 269"/>
                      <a:gd name="T4" fmla="*/ 570 w 587"/>
                      <a:gd name="T5" fmla="*/ 166 h 269"/>
                      <a:gd name="T6" fmla="*/ 538 w 587"/>
                      <a:gd name="T7" fmla="*/ 166 h 269"/>
                      <a:gd name="T8" fmla="*/ 501 w 587"/>
                      <a:gd name="T9" fmla="*/ 202 h 269"/>
                      <a:gd name="T10" fmla="*/ 417 w 587"/>
                      <a:gd name="T11" fmla="*/ 227 h 269"/>
                      <a:gd name="T12" fmla="*/ 338 w 587"/>
                      <a:gd name="T13" fmla="*/ 227 h 269"/>
                      <a:gd name="T14" fmla="*/ 368 w 587"/>
                      <a:gd name="T15" fmla="*/ 190 h 269"/>
                      <a:gd name="T16" fmla="*/ 330 w 587"/>
                      <a:gd name="T17" fmla="*/ 225 h 269"/>
                      <a:gd name="T18" fmla="*/ 291 w 587"/>
                      <a:gd name="T19" fmla="*/ 234 h 269"/>
                      <a:gd name="T20" fmla="*/ 318 w 587"/>
                      <a:gd name="T21" fmla="*/ 211 h 269"/>
                      <a:gd name="T22" fmla="*/ 275 w 587"/>
                      <a:gd name="T23" fmla="*/ 237 h 269"/>
                      <a:gd name="T24" fmla="*/ 141 w 587"/>
                      <a:gd name="T25" fmla="*/ 258 h 269"/>
                      <a:gd name="T26" fmla="*/ 142 w 587"/>
                      <a:gd name="T27" fmla="*/ 240 h 269"/>
                      <a:gd name="T28" fmla="*/ 139 w 587"/>
                      <a:gd name="T29" fmla="*/ 233 h 269"/>
                      <a:gd name="T30" fmla="*/ 92 w 587"/>
                      <a:gd name="T31" fmla="*/ 264 h 269"/>
                      <a:gd name="T32" fmla="*/ 135 w 587"/>
                      <a:gd name="T33" fmla="*/ 217 h 269"/>
                      <a:gd name="T34" fmla="*/ 86 w 587"/>
                      <a:gd name="T35" fmla="*/ 248 h 269"/>
                      <a:gd name="T36" fmla="*/ 61 w 587"/>
                      <a:gd name="T37" fmla="*/ 240 h 269"/>
                      <a:gd name="T38" fmla="*/ 52 w 587"/>
                      <a:gd name="T39" fmla="*/ 242 h 269"/>
                      <a:gd name="T40" fmla="*/ 17 w 587"/>
                      <a:gd name="T41" fmla="*/ 256 h 269"/>
                      <a:gd name="T42" fmla="*/ 0 w 587"/>
                      <a:gd name="T43" fmla="*/ 218 h 269"/>
                      <a:gd name="T44" fmla="*/ 12 w 587"/>
                      <a:gd name="T45" fmla="*/ 141 h 269"/>
                      <a:gd name="T46" fmla="*/ 85 w 587"/>
                      <a:gd name="T47" fmla="*/ 96 h 269"/>
                      <a:gd name="T48" fmla="*/ 228 w 587"/>
                      <a:gd name="T49" fmla="*/ 47 h 269"/>
                      <a:gd name="T50" fmla="*/ 277 w 587"/>
                      <a:gd name="T51" fmla="*/ 67 h 269"/>
                      <a:gd name="T52" fmla="*/ 298 w 587"/>
                      <a:gd name="T53" fmla="*/ 70 h 269"/>
                      <a:gd name="T54" fmla="*/ 273 w 587"/>
                      <a:gd name="T55" fmla="*/ 42 h 269"/>
                      <a:gd name="T56" fmla="*/ 288 w 587"/>
                      <a:gd name="T57" fmla="*/ 35 h 269"/>
                      <a:gd name="T58" fmla="*/ 304 w 587"/>
                      <a:gd name="T59" fmla="*/ 52 h 269"/>
                      <a:gd name="T60" fmla="*/ 306 w 587"/>
                      <a:gd name="T61" fmla="*/ 44 h 269"/>
                      <a:gd name="T62" fmla="*/ 303 w 587"/>
                      <a:gd name="T63" fmla="*/ 21 h 269"/>
                      <a:gd name="T64" fmla="*/ 339 w 587"/>
                      <a:gd name="T65" fmla="*/ 36 h 269"/>
                      <a:gd name="T66" fmla="*/ 335 w 587"/>
                      <a:gd name="T67" fmla="*/ 20 h 269"/>
                      <a:gd name="T68" fmla="*/ 328 w 587"/>
                      <a:gd name="T69" fmla="*/ 0 h 269"/>
                      <a:gd name="T70" fmla="*/ 365 w 587"/>
                      <a:gd name="T71" fmla="*/ 17 h 269"/>
                      <a:gd name="T72" fmla="*/ 433 w 587"/>
                      <a:gd name="T73" fmla="*/ 33 h 269"/>
                      <a:gd name="T74" fmla="*/ 448 w 587"/>
                      <a:gd name="T75" fmla="*/ 11 h 269"/>
                      <a:gd name="T76" fmla="*/ 465 w 587"/>
                      <a:gd name="T77" fmla="*/ 36 h 269"/>
                      <a:gd name="T78" fmla="*/ 499 w 587"/>
                      <a:gd name="T79" fmla="*/ 20 h 269"/>
                      <a:gd name="T80" fmla="*/ 513 w 587"/>
                      <a:gd name="T81" fmla="*/ 42 h 269"/>
                      <a:gd name="T82" fmla="*/ 556 w 587"/>
                      <a:gd name="T83" fmla="*/ 35 h 269"/>
                      <a:gd name="T84" fmla="*/ 566 w 587"/>
                      <a:gd name="T85" fmla="*/ 10 h 26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87" h="269">
                        <a:moveTo>
                          <a:pt x="566" y="10"/>
                        </a:moveTo>
                        <a:lnTo>
                          <a:pt x="568" y="28"/>
                        </a:lnTo>
                        <a:lnTo>
                          <a:pt x="574" y="21"/>
                        </a:lnTo>
                        <a:lnTo>
                          <a:pt x="582" y="64"/>
                        </a:lnTo>
                        <a:lnTo>
                          <a:pt x="586" y="114"/>
                        </a:lnTo>
                        <a:lnTo>
                          <a:pt x="570" y="166"/>
                        </a:lnTo>
                        <a:lnTo>
                          <a:pt x="534" y="178"/>
                        </a:lnTo>
                        <a:lnTo>
                          <a:pt x="538" y="166"/>
                        </a:lnTo>
                        <a:lnTo>
                          <a:pt x="519" y="184"/>
                        </a:lnTo>
                        <a:lnTo>
                          <a:pt x="501" y="202"/>
                        </a:lnTo>
                        <a:lnTo>
                          <a:pt x="464" y="222"/>
                        </a:lnTo>
                        <a:lnTo>
                          <a:pt x="417" y="227"/>
                        </a:lnTo>
                        <a:lnTo>
                          <a:pt x="361" y="230"/>
                        </a:lnTo>
                        <a:lnTo>
                          <a:pt x="338" y="227"/>
                        </a:lnTo>
                        <a:lnTo>
                          <a:pt x="359" y="217"/>
                        </a:lnTo>
                        <a:lnTo>
                          <a:pt x="368" y="190"/>
                        </a:lnTo>
                        <a:lnTo>
                          <a:pt x="351" y="212"/>
                        </a:lnTo>
                        <a:lnTo>
                          <a:pt x="330" y="225"/>
                        </a:lnTo>
                        <a:lnTo>
                          <a:pt x="311" y="237"/>
                        </a:lnTo>
                        <a:lnTo>
                          <a:pt x="291" y="234"/>
                        </a:lnTo>
                        <a:lnTo>
                          <a:pt x="304" y="223"/>
                        </a:lnTo>
                        <a:lnTo>
                          <a:pt x="318" y="211"/>
                        </a:lnTo>
                        <a:lnTo>
                          <a:pt x="296" y="219"/>
                        </a:lnTo>
                        <a:lnTo>
                          <a:pt x="275" y="237"/>
                        </a:lnTo>
                        <a:lnTo>
                          <a:pt x="208" y="247"/>
                        </a:lnTo>
                        <a:lnTo>
                          <a:pt x="141" y="258"/>
                        </a:lnTo>
                        <a:lnTo>
                          <a:pt x="117" y="256"/>
                        </a:lnTo>
                        <a:lnTo>
                          <a:pt x="142" y="240"/>
                        </a:lnTo>
                        <a:lnTo>
                          <a:pt x="167" y="234"/>
                        </a:lnTo>
                        <a:lnTo>
                          <a:pt x="139" y="233"/>
                        </a:lnTo>
                        <a:lnTo>
                          <a:pt x="118" y="243"/>
                        </a:lnTo>
                        <a:lnTo>
                          <a:pt x="92" y="264"/>
                        </a:lnTo>
                        <a:lnTo>
                          <a:pt x="110" y="233"/>
                        </a:lnTo>
                        <a:lnTo>
                          <a:pt x="135" y="217"/>
                        </a:lnTo>
                        <a:lnTo>
                          <a:pt x="103" y="223"/>
                        </a:lnTo>
                        <a:lnTo>
                          <a:pt x="86" y="248"/>
                        </a:lnTo>
                        <a:lnTo>
                          <a:pt x="83" y="268"/>
                        </a:lnTo>
                        <a:lnTo>
                          <a:pt x="61" y="240"/>
                        </a:lnTo>
                        <a:lnTo>
                          <a:pt x="40" y="227"/>
                        </a:lnTo>
                        <a:lnTo>
                          <a:pt x="52" y="242"/>
                        </a:lnTo>
                        <a:lnTo>
                          <a:pt x="69" y="268"/>
                        </a:lnTo>
                        <a:lnTo>
                          <a:pt x="17" y="256"/>
                        </a:lnTo>
                        <a:lnTo>
                          <a:pt x="7" y="251"/>
                        </a:lnTo>
                        <a:lnTo>
                          <a:pt x="0" y="218"/>
                        </a:lnTo>
                        <a:lnTo>
                          <a:pt x="4" y="171"/>
                        </a:lnTo>
                        <a:lnTo>
                          <a:pt x="12" y="141"/>
                        </a:lnTo>
                        <a:lnTo>
                          <a:pt x="44" y="117"/>
                        </a:lnTo>
                        <a:lnTo>
                          <a:pt x="85" y="96"/>
                        </a:lnTo>
                        <a:lnTo>
                          <a:pt x="164" y="67"/>
                        </a:lnTo>
                        <a:lnTo>
                          <a:pt x="228" y="47"/>
                        </a:lnTo>
                        <a:lnTo>
                          <a:pt x="262" y="44"/>
                        </a:lnTo>
                        <a:lnTo>
                          <a:pt x="277" y="67"/>
                        </a:lnTo>
                        <a:lnTo>
                          <a:pt x="321" y="92"/>
                        </a:lnTo>
                        <a:lnTo>
                          <a:pt x="298" y="70"/>
                        </a:lnTo>
                        <a:lnTo>
                          <a:pt x="279" y="58"/>
                        </a:lnTo>
                        <a:lnTo>
                          <a:pt x="273" y="42"/>
                        </a:lnTo>
                        <a:lnTo>
                          <a:pt x="275" y="35"/>
                        </a:lnTo>
                        <a:lnTo>
                          <a:pt x="288" y="35"/>
                        </a:lnTo>
                        <a:lnTo>
                          <a:pt x="296" y="44"/>
                        </a:lnTo>
                        <a:lnTo>
                          <a:pt x="304" y="52"/>
                        </a:lnTo>
                        <a:lnTo>
                          <a:pt x="324" y="61"/>
                        </a:lnTo>
                        <a:lnTo>
                          <a:pt x="306" y="44"/>
                        </a:lnTo>
                        <a:lnTo>
                          <a:pt x="298" y="30"/>
                        </a:lnTo>
                        <a:lnTo>
                          <a:pt x="303" y="21"/>
                        </a:lnTo>
                        <a:lnTo>
                          <a:pt x="319" y="16"/>
                        </a:lnTo>
                        <a:lnTo>
                          <a:pt x="339" y="36"/>
                        </a:lnTo>
                        <a:lnTo>
                          <a:pt x="359" y="50"/>
                        </a:lnTo>
                        <a:lnTo>
                          <a:pt x="335" y="20"/>
                        </a:lnTo>
                        <a:lnTo>
                          <a:pt x="328" y="9"/>
                        </a:lnTo>
                        <a:lnTo>
                          <a:pt x="328" y="0"/>
                        </a:lnTo>
                        <a:lnTo>
                          <a:pt x="347" y="3"/>
                        </a:lnTo>
                        <a:lnTo>
                          <a:pt x="365" y="17"/>
                        </a:lnTo>
                        <a:lnTo>
                          <a:pt x="377" y="27"/>
                        </a:lnTo>
                        <a:lnTo>
                          <a:pt x="433" y="33"/>
                        </a:lnTo>
                        <a:lnTo>
                          <a:pt x="431" y="17"/>
                        </a:lnTo>
                        <a:lnTo>
                          <a:pt x="448" y="11"/>
                        </a:lnTo>
                        <a:lnTo>
                          <a:pt x="448" y="32"/>
                        </a:lnTo>
                        <a:lnTo>
                          <a:pt x="465" y="36"/>
                        </a:lnTo>
                        <a:lnTo>
                          <a:pt x="501" y="42"/>
                        </a:lnTo>
                        <a:lnTo>
                          <a:pt x="499" y="20"/>
                        </a:lnTo>
                        <a:lnTo>
                          <a:pt x="512" y="20"/>
                        </a:lnTo>
                        <a:lnTo>
                          <a:pt x="513" y="42"/>
                        </a:lnTo>
                        <a:lnTo>
                          <a:pt x="534" y="41"/>
                        </a:lnTo>
                        <a:lnTo>
                          <a:pt x="556" y="35"/>
                        </a:lnTo>
                        <a:lnTo>
                          <a:pt x="557" y="17"/>
                        </a:lnTo>
                        <a:lnTo>
                          <a:pt x="566" y="10"/>
                        </a:lnTo>
                      </a:path>
                    </a:pathLst>
                  </a:custGeom>
                  <a:solidFill>
                    <a:srgbClr val="8080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07" name="Freeform 51"/>
                  <p:cNvSpPr>
                    <a:spLocks/>
                  </p:cNvSpPr>
                  <p:nvPr/>
                </p:nvSpPr>
                <p:spPr bwMode="auto">
                  <a:xfrm>
                    <a:off x="4867" y="2794"/>
                    <a:ext cx="74" cy="9"/>
                  </a:xfrm>
                  <a:custGeom>
                    <a:avLst/>
                    <a:gdLst>
                      <a:gd name="T0" fmla="*/ 73 w 74"/>
                      <a:gd name="T1" fmla="*/ 0 h 9"/>
                      <a:gd name="T2" fmla="*/ 39 w 74"/>
                      <a:gd name="T3" fmla="*/ 8 h 9"/>
                      <a:gd name="T4" fmla="*/ 0 w 74"/>
                      <a:gd name="T5" fmla="*/ 6 h 9"/>
                      <a:gd name="T6" fmla="*/ 73 w 74"/>
                      <a:gd name="T7" fmla="*/ 0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4" h="9">
                        <a:moveTo>
                          <a:pt x="73" y="0"/>
                        </a:moveTo>
                        <a:lnTo>
                          <a:pt x="39" y="8"/>
                        </a:lnTo>
                        <a:lnTo>
                          <a:pt x="0" y="6"/>
                        </a:lnTo>
                        <a:lnTo>
                          <a:pt x="73"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08" name="Freeform 52"/>
                  <p:cNvSpPr>
                    <a:spLocks/>
                  </p:cNvSpPr>
                  <p:nvPr/>
                </p:nvSpPr>
                <p:spPr bwMode="auto">
                  <a:xfrm>
                    <a:off x="4979" y="2768"/>
                    <a:ext cx="42" cy="12"/>
                  </a:xfrm>
                  <a:custGeom>
                    <a:avLst/>
                    <a:gdLst>
                      <a:gd name="T0" fmla="*/ 41 w 42"/>
                      <a:gd name="T1" fmla="*/ 0 h 12"/>
                      <a:gd name="T2" fmla="*/ 31 w 42"/>
                      <a:gd name="T3" fmla="*/ 7 h 12"/>
                      <a:gd name="T4" fmla="*/ 0 w 42"/>
                      <a:gd name="T5" fmla="*/ 10 h 12"/>
                      <a:gd name="T6" fmla="*/ 32 w 42"/>
                      <a:gd name="T7" fmla="*/ 11 h 12"/>
                      <a:gd name="T8" fmla="*/ 41 w 42"/>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 h="12">
                        <a:moveTo>
                          <a:pt x="41" y="0"/>
                        </a:moveTo>
                        <a:lnTo>
                          <a:pt x="31" y="7"/>
                        </a:lnTo>
                        <a:lnTo>
                          <a:pt x="0" y="10"/>
                        </a:lnTo>
                        <a:lnTo>
                          <a:pt x="32" y="11"/>
                        </a:lnTo>
                        <a:lnTo>
                          <a:pt x="41"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09" name="Freeform 53"/>
                  <p:cNvSpPr>
                    <a:spLocks/>
                  </p:cNvSpPr>
                  <p:nvPr/>
                </p:nvSpPr>
                <p:spPr bwMode="auto">
                  <a:xfrm>
                    <a:off x="4745" y="2753"/>
                    <a:ext cx="70" cy="41"/>
                  </a:xfrm>
                  <a:custGeom>
                    <a:avLst/>
                    <a:gdLst>
                      <a:gd name="T0" fmla="*/ 69 w 70"/>
                      <a:gd name="T1" fmla="*/ 0 h 41"/>
                      <a:gd name="T2" fmla="*/ 39 w 70"/>
                      <a:gd name="T3" fmla="*/ 4 h 41"/>
                      <a:gd name="T4" fmla="*/ 32 w 70"/>
                      <a:gd name="T5" fmla="*/ 8 h 41"/>
                      <a:gd name="T6" fmla="*/ 32 w 70"/>
                      <a:gd name="T7" fmla="*/ 22 h 41"/>
                      <a:gd name="T8" fmla="*/ 30 w 70"/>
                      <a:gd name="T9" fmla="*/ 35 h 41"/>
                      <a:gd name="T10" fmla="*/ 0 w 70"/>
                      <a:gd name="T11" fmla="*/ 40 h 41"/>
                      <a:gd name="T12" fmla="*/ 36 w 70"/>
                      <a:gd name="T13" fmla="*/ 38 h 41"/>
                      <a:gd name="T14" fmla="*/ 41 w 70"/>
                      <a:gd name="T15" fmla="*/ 13 h 41"/>
                      <a:gd name="T16" fmla="*/ 69 w 70"/>
                      <a:gd name="T17" fmla="*/ 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41">
                        <a:moveTo>
                          <a:pt x="69" y="0"/>
                        </a:moveTo>
                        <a:lnTo>
                          <a:pt x="39" y="4"/>
                        </a:lnTo>
                        <a:lnTo>
                          <a:pt x="32" y="8"/>
                        </a:lnTo>
                        <a:lnTo>
                          <a:pt x="32" y="22"/>
                        </a:lnTo>
                        <a:lnTo>
                          <a:pt x="30" y="35"/>
                        </a:lnTo>
                        <a:lnTo>
                          <a:pt x="0" y="40"/>
                        </a:lnTo>
                        <a:lnTo>
                          <a:pt x="36" y="38"/>
                        </a:lnTo>
                        <a:lnTo>
                          <a:pt x="41" y="13"/>
                        </a:lnTo>
                        <a:lnTo>
                          <a:pt x="69"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10" name="Freeform 54"/>
                  <p:cNvSpPr>
                    <a:spLocks/>
                  </p:cNvSpPr>
                  <p:nvPr/>
                </p:nvSpPr>
                <p:spPr bwMode="auto">
                  <a:xfrm>
                    <a:off x="4498" y="2862"/>
                    <a:ext cx="240" cy="64"/>
                  </a:xfrm>
                  <a:custGeom>
                    <a:avLst/>
                    <a:gdLst>
                      <a:gd name="T0" fmla="*/ 239 w 240"/>
                      <a:gd name="T1" fmla="*/ 0 h 64"/>
                      <a:gd name="T2" fmla="*/ 178 w 240"/>
                      <a:gd name="T3" fmla="*/ 3 h 64"/>
                      <a:gd name="T4" fmla="*/ 116 w 240"/>
                      <a:gd name="T5" fmla="*/ 19 h 64"/>
                      <a:gd name="T6" fmla="*/ 70 w 240"/>
                      <a:gd name="T7" fmla="*/ 21 h 64"/>
                      <a:gd name="T8" fmla="*/ 32 w 240"/>
                      <a:gd name="T9" fmla="*/ 29 h 64"/>
                      <a:gd name="T10" fmla="*/ 18 w 240"/>
                      <a:gd name="T11" fmla="*/ 51 h 64"/>
                      <a:gd name="T12" fmla="*/ 0 w 240"/>
                      <a:gd name="T13" fmla="*/ 63 h 64"/>
                      <a:gd name="T14" fmla="*/ 18 w 240"/>
                      <a:gd name="T15" fmla="*/ 59 h 64"/>
                      <a:gd name="T16" fmla="*/ 35 w 240"/>
                      <a:gd name="T17" fmla="*/ 35 h 64"/>
                      <a:gd name="T18" fmla="*/ 85 w 240"/>
                      <a:gd name="T19" fmla="*/ 24 h 64"/>
                      <a:gd name="T20" fmla="*/ 116 w 240"/>
                      <a:gd name="T21" fmla="*/ 24 h 64"/>
                      <a:gd name="T22" fmla="*/ 140 w 240"/>
                      <a:gd name="T23" fmla="*/ 19 h 64"/>
                      <a:gd name="T24" fmla="*/ 182 w 240"/>
                      <a:gd name="T25" fmla="*/ 7 h 64"/>
                      <a:gd name="T26" fmla="*/ 239 w 240"/>
                      <a:gd name="T27" fmla="*/ 0 h 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40" h="64">
                        <a:moveTo>
                          <a:pt x="239" y="0"/>
                        </a:moveTo>
                        <a:lnTo>
                          <a:pt x="178" y="3"/>
                        </a:lnTo>
                        <a:lnTo>
                          <a:pt x="116" y="19"/>
                        </a:lnTo>
                        <a:lnTo>
                          <a:pt x="70" y="21"/>
                        </a:lnTo>
                        <a:lnTo>
                          <a:pt x="32" y="29"/>
                        </a:lnTo>
                        <a:lnTo>
                          <a:pt x="18" y="51"/>
                        </a:lnTo>
                        <a:lnTo>
                          <a:pt x="0" y="63"/>
                        </a:lnTo>
                        <a:lnTo>
                          <a:pt x="18" y="59"/>
                        </a:lnTo>
                        <a:lnTo>
                          <a:pt x="35" y="35"/>
                        </a:lnTo>
                        <a:lnTo>
                          <a:pt x="85" y="24"/>
                        </a:lnTo>
                        <a:lnTo>
                          <a:pt x="116" y="24"/>
                        </a:lnTo>
                        <a:lnTo>
                          <a:pt x="140" y="19"/>
                        </a:lnTo>
                        <a:lnTo>
                          <a:pt x="182" y="7"/>
                        </a:lnTo>
                        <a:lnTo>
                          <a:pt x="239"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nvGrpSpPr>
                <p:cNvPr id="26854" name="Group 69"/>
                <p:cNvGrpSpPr>
                  <a:grpSpLocks/>
                </p:cNvGrpSpPr>
                <p:nvPr/>
              </p:nvGrpSpPr>
              <p:grpSpPr bwMode="auto">
                <a:xfrm>
                  <a:off x="4537" y="2327"/>
                  <a:ext cx="250" cy="158"/>
                  <a:chOff x="4537" y="2327"/>
                  <a:chExt cx="250" cy="158"/>
                </a:xfrm>
              </p:grpSpPr>
              <p:grpSp>
                <p:nvGrpSpPr>
                  <p:cNvPr id="26892" name="Group 65"/>
                  <p:cNvGrpSpPr>
                    <a:grpSpLocks/>
                  </p:cNvGrpSpPr>
                  <p:nvPr/>
                </p:nvGrpSpPr>
                <p:grpSpPr bwMode="auto">
                  <a:xfrm>
                    <a:off x="4537" y="2327"/>
                    <a:ext cx="218" cy="127"/>
                    <a:chOff x="4537" y="2327"/>
                    <a:chExt cx="218" cy="127"/>
                  </a:xfrm>
                </p:grpSpPr>
                <p:sp>
                  <p:nvSpPr>
                    <p:cNvPr id="26896" name="Freeform 56"/>
                    <p:cNvSpPr>
                      <a:spLocks/>
                    </p:cNvSpPr>
                    <p:nvPr/>
                  </p:nvSpPr>
                  <p:spPr bwMode="auto">
                    <a:xfrm>
                      <a:off x="4537" y="2327"/>
                      <a:ext cx="218" cy="127"/>
                    </a:xfrm>
                    <a:custGeom>
                      <a:avLst/>
                      <a:gdLst>
                        <a:gd name="T0" fmla="*/ 197 w 218"/>
                        <a:gd name="T1" fmla="*/ 126 h 127"/>
                        <a:gd name="T2" fmla="*/ 185 w 218"/>
                        <a:gd name="T3" fmla="*/ 123 h 127"/>
                        <a:gd name="T4" fmla="*/ 174 w 218"/>
                        <a:gd name="T5" fmla="*/ 117 h 127"/>
                        <a:gd name="T6" fmla="*/ 163 w 218"/>
                        <a:gd name="T7" fmla="*/ 115 h 127"/>
                        <a:gd name="T8" fmla="*/ 145 w 218"/>
                        <a:gd name="T9" fmla="*/ 118 h 127"/>
                        <a:gd name="T10" fmla="*/ 132 w 218"/>
                        <a:gd name="T11" fmla="*/ 117 h 127"/>
                        <a:gd name="T12" fmla="*/ 123 w 218"/>
                        <a:gd name="T13" fmla="*/ 114 h 127"/>
                        <a:gd name="T14" fmla="*/ 116 w 218"/>
                        <a:gd name="T15" fmla="*/ 111 h 127"/>
                        <a:gd name="T16" fmla="*/ 108 w 218"/>
                        <a:gd name="T17" fmla="*/ 107 h 127"/>
                        <a:gd name="T18" fmla="*/ 100 w 218"/>
                        <a:gd name="T19" fmla="*/ 98 h 127"/>
                        <a:gd name="T20" fmla="*/ 94 w 218"/>
                        <a:gd name="T21" fmla="*/ 91 h 127"/>
                        <a:gd name="T22" fmla="*/ 84 w 218"/>
                        <a:gd name="T23" fmla="*/ 82 h 127"/>
                        <a:gd name="T24" fmla="*/ 69 w 218"/>
                        <a:gd name="T25" fmla="*/ 85 h 127"/>
                        <a:gd name="T26" fmla="*/ 60 w 218"/>
                        <a:gd name="T27" fmla="*/ 85 h 127"/>
                        <a:gd name="T28" fmla="*/ 55 w 218"/>
                        <a:gd name="T29" fmla="*/ 84 h 127"/>
                        <a:gd name="T30" fmla="*/ 53 w 218"/>
                        <a:gd name="T31" fmla="*/ 81 h 127"/>
                        <a:gd name="T32" fmla="*/ 51 w 218"/>
                        <a:gd name="T33" fmla="*/ 76 h 127"/>
                        <a:gd name="T34" fmla="*/ 52 w 218"/>
                        <a:gd name="T35" fmla="*/ 72 h 127"/>
                        <a:gd name="T36" fmla="*/ 55 w 218"/>
                        <a:gd name="T37" fmla="*/ 66 h 127"/>
                        <a:gd name="T38" fmla="*/ 60 w 218"/>
                        <a:gd name="T39" fmla="*/ 64 h 127"/>
                        <a:gd name="T40" fmla="*/ 72 w 218"/>
                        <a:gd name="T41" fmla="*/ 63 h 127"/>
                        <a:gd name="T42" fmla="*/ 86 w 218"/>
                        <a:gd name="T43" fmla="*/ 57 h 127"/>
                        <a:gd name="T44" fmla="*/ 74 w 218"/>
                        <a:gd name="T45" fmla="*/ 47 h 127"/>
                        <a:gd name="T46" fmla="*/ 61 w 218"/>
                        <a:gd name="T47" fmla="*/ 40 h 127"/>
                        <a:gd name="T48" fmla="*/ 49 w 218"/>
                        <a:gd name="T49" fmla="*/ 41 h 127"/>
                        <a:gd name="T50" fmla="*/ 35 w 218"/>
                        <a:gd name="T51" fmla="*/ 40 h 127"/>
                        <a:gd name="T52" fmla="*/ 27 w 218"/>
                        <a:gd name="T53" fmla="*/ 43 h 127"/>
                        <a:gd name="T54" fmla="*/ 16 w 218"/>
                        <a:gd name="T55" fmla="*/ 44 h 127"/>
                        <a:gd name="T56" fmla="*/ 12 w 218"/>
                        <a:gd name="T57" fmla="*/ 40 h 127"/>
                        <a:gd name="T58" fmla="*/ 11 w 218"/>
                        <a:gd name="T59" fmla="*/ 35 h 127"/>
                        <a:gd name="T60" fmla="*/ 5 w 218"/>
                        <a:gd name="T61" fmla="*/ 35 h 127"/>
                        <a:gd name="T62" fmla="*/ 2 w 218"/>
                        <a:gd name="T63" fmla="*/ 34 h 127"/>
                        <a:gd name="T64" fmla="*/ 0 w 218"/>
                        <a:gd name="T65" fmla="*/ 29 h 127"/>
                        <a:gd name="T66" fmla="*/ 1 w 218"/>
                        <a:gd name="T67" fmla="*/ 24 h 127"/>
                        <a:gd name="T68" fmla="*/ 4 w 218"/>
                        <a:gd name="T69" fmla="*/ 22 h 127"/>
                        <a:gd name="T70" fmla="*/ 10 w 218"/>
                        <a:gd name="T71" fmla="*/ 19 h 127"/>
                        <a:gd name="T72" fmla="*/ 15 w 218"/>
                        <a:gd name="T73" fmla="*/ 15 h 127"/>
                        <a:gd name="T74" fmla="*/ 21 w 218"/>
                        <a:gd name="T75" fmla="*/ 11 h 127"/>
                        <a:gd name="T76" fmla="*/ 27 w 218"/>
                        <a:gd name="T77" fmla="*/ 9 h 127"/>
                        <a:gd name="T78" fmla="*/ 33 w 218"/>
                        <a:gd name="T79" fmla="*/ 9 h 127"/>
                        <a:gd name="T80" fmla="*/ 59 w 218"/>
                        <a:gd name="T81" fmla="*/ 3 h 127"/>
                        <a:gd name="T82" fmla="*/ 64 w 218"/>
                        <a:gd name="T83" fmla="*/ 1 h 127"/>
                        <a:gd name="T84" fmla="*/ 71 w 218"/>
                        <a:gd name="T85" fmla="*/ 0 h 127"/>
                        <a:gd name="T86" fmla="*/ 77 w 218"/>
                        <a:gd name="T87" fmla="*/ 1 h 127"/>
                        <a:gd name="T88" fmla="*/ 85 w 218"/>
                        <a:gd name="T89" fmla="*/ 4 h 127"/>
                        <a:gd name="T90" fmla="*/ 108 w 218"/>
                        <a:gd name="T91" fmla="*/ 19 h 127"/>
                        <a:gd name="T92" fmla="*/ 119 w 218"/>
                        <a:gd name="T93" fmla="*/ 21 h 127"/>
                        <a:gd name="T94" fmla="*/ 128 w 218"/>
                        <a:gd name="T95" fmla="*/ 23 h 127"/>
                        <a:gd name="T96" fmla="*/ 136 w 218"/>
                        <a:gd name="T97" fmla="*/ 29 h 127"/>
                        <a:gd name="T98" fmla="*/ 140 w 218"/>
                        <a:gd name="T99" fmla="*/ 36 h 127"/>
                        <a:gd name="T100" fmla="*/ 159 w 218"/>
                        <a:gd name="T101" fmla="*/ 51 h 127"/>
                        <a:gd name="T102" fmla="*/ 168 w 218"/>
                        <a:gd name="T103" fmla="*/ 58 h 127"/>
                        <a:gd name="T104" fmla="*/ 179 w 218"/>
                        <a:gd name="T105" fmla="*/ 72 h 127"/>
                        <a:gd name="T106" fmla="*/ 186 w 218"/>
                        <a:gd name="T107" fmla="*/ 76 h 127"/>
                        <a:gd name="T108" fmla="*/ 217 w 218"/>
                        <a:gd name="T109" fmla="*/ 77 h 127"/>
                        <a:gd name="T110" fmla="*/ 197 w 218"/>
                        <a:gd name="T111" fmla="*/ 126 h 1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18" h="127">
                          <a:moveTo>
                            <a:pt x="197" y="126"/>
                          </a:moveTo>
                          <a:lnTo>
                            <a:pt x="185" y="123"/>
                          </a:lnTo>
                          <a:lnTo>
                            <a:pt x="174" y="117"/>
                          </a:lnTo>
                          <a:lnTo>
                            <a:pt x="163" y="115"/>
                          </a:lnTo>
                          <a:lnTo>
                            <a:pt x="145" y="118"/>
                          </a:lnTo>
                          <a:lnTo>
                            <a:pt x="132" y="117"/>
                          </a:lnTo>
                          <a:lnTo>
                            <a:pt x="123" y="114"/>
                          </a:lnTo>
                          <a:lnTo>
                            <a:pt x="116" y="111"/>
                          </a:lnTo>
                          <a:lnTo>
                            <a:pt x="108" y="107"/>
                          </a:lnTo>
                          <a:lnTo>
                            <a:pt x="100" y="98"/>
                          </a:lnTo>
                          <a:lnTo>
                            <a:pt x="94" y="91"/>
                          </a:lnTo>
                          <a:lnTo>
                            <a:pt x="84" y="82"/>
                          </a:lnTo>
                          <a:lnTo>
                            <a:pt x="69" y="85"/>
                          </a:lnTo>
                          <a:lnTo>
                            <a:pt x="60" y="85"/>
                          </a:lnTo>
                          <a:lnTo>
                            <a:pt x="55" y="84"/>
                          </a:lnTo>
                          <a:lnTo>
                            <a:pt x="53" y="81"/>
                          </a:lnTo>
                          <a:lnTo>
                            <a:pt x="51" y="76"/>
                          </a:lnTo>
                          <a:lnTo>
                            <a:pt x="52" y="72"/>
                          </a:lnTo>
                          <a:lnTo>
                            <a:pt x="55" y="66"/>
                          </a:lnTo>
                          <a:lnTo>
                            <a:pt x="60" y="64"/>
                          </a:lnTo>
                          <a:lnTo>
                            <a:pt x="72" y="63"/>
                          </a:lnTo>
                          <a:lnTo>
                            <a:pt x="86" y="57"/>
                          </a:lnTo>
                          <a:lnTo>
                            <a:pt x="74" y="47"/>
                          </a:lnTo>
                          <a:lnTo>
                            <a:pt x="61" y="40"/>
                          </a:lnTo>
                          <a:lnTo>
                            <a:pt x="49" y="41"/>
                          </a:lnTo>
                          <a:lnTo>
                            <a:pt x="35" y="40"/>
                          </a:lnTo>
                          <a:lnTo>
                            <a:pt x="27" y="43"/>
                          </a:lnTo>
                          <a:lnTo>
                            <a:pt x="16" y="44"/>
                          </a:lnTo>
                          <a:lnTo>
                            <a:pt x="12" y="40"/>
                          </a:lnTo>
                          <a:lnTo>
                            <a:pt x="11" y="35"/>
                          </a:lnTo>
                          <a:lnTo>
                            <a:pt x="5" y="35"/>
                          </a:lnTo>
                          <a:lnTo>
                            <a:pt x="2" y="34"/>
                          </a:lnTo>
                          <a:lnTo>
                            <a:pt x="0" y="29"/>
                          </a:lnTo>
                          <a:lnTo>
                            <a:pt x="1" y="24"/>
                          </a:lnTo>
                          <a:lnTo>
                            <a:pt x="4" y="22"/>
                          </a:lnTo>
                          <a:lnTo>
                            <a:pt x="10" y="19"/>
                          </a:lnTo>
                          <a:lnTo>
                            <a:pt x="15" y="15"/>
                          </a:lnTo>
                          <a:lnTo>
                            <a:pt x="21" y="11"/>
                          </a:lnTo>
                          <a:lnTo>
                            <a:pt x="27" y="9"/>
                          </a:lnTo>
                          <a:lnTo>
                            <a:pt x="33" y="9"/>
                          </a:lnTo>
                          <a:lnTo>
                            <a:pt x="59" y="3"/>
                          </a:lnTo>
                          <a:lnTo>
                            <a:pt x="64" y="1"/>
                          </a:lnTo>
                          <a:lnTo>
                            <a:pt x="71" y="0"/>
                          </a:lnTo>
                          <a:lnTo>
                            <a:pt x="77" y="1"/>
                          </a:lnTo>
                          <a:lnTo>
                            <a:pt x="85" y="4"/>
                          </a:lnTo>
                          <a:lnTo>
                            <a:pt x="108" y="19"/>
                          </a:lnTo>
                          <a:lnTo>
                            <a:pt x="119" y="21"/>
                          </a:lnTo>
                          <a:lnTo>
                            <a:pt x="128" y="23"/>
                          </a:lnTo>
                          <a:lnTo>
                            <a:pt x="136" y="29"/>
                          </a:lnTo>
                          <a:lnTo>
                            <a:pt x="140" y="36"/>
                          </a:lnTo>
                          <a:lnTo>
                            <a:pt x="159" y="51"/>
                          </a:lnTo>
                          <a:lnTo>
                            <a:pt x="168" y="58"/>
                          </a:lnTo>
                          <a:lnTo>
                            <a:pt x="179" y="72"/>
                          </a:lnTo>
                          <a:lnTo>
                            <a:pt x="186" y="76"/>
                          </a:lnTo>
                          <a:lnTo>
                            <a:pt x="217" y="77"/>
                          </a:lnTo>
                          <a:lnTo>
                            <a:pt x="197" y="126"/>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97" name="Freeform 57"/>
                    <p:cNvSpPr>
                      <a:spLocks/>
                    </p:cNvSpPr>
                    <p:nvPr/>
                  </p:nvSpPr>
                  <p:spPr bwMode="auto">
                    <a:xfrm>
                      <a:off x="4621" y="2382"/>
                      <a:ext cx="45" cy="8"/>
                    </a:xfrm>
                    <a:custGeom>
                      <a:avLst/>
                      <a:gdLst>
                        <a:gd name="T0" fmla="*/ 0 w 45"/>
                        <a:gd name="T1" fmla="*/ 0 h 8"/>
                        <a:gd name="T2" fmla="*/ 1 w 45"/>
                        <a:gd name="T3" fmla="*/ 2 h 8"/>
                        <a:gd name="T4" fmla="*/ 9 w 45"/>
                        <a:gd name="T5" fmla="*/ 2 h 8"/>
                        <a:gd name="T6" fmla="*/ 12 w 45"/>
                        <a:gd name="T7" fmla="*/ 3 h 8"/>
                        <a:gd name="T8" fmla="*/ 19 w 45"/>
                        <a:gd name="T9" fmla="*/ 5 h 8"/>
                        <a:gd name="T10" fmla="*/ 27 w 45"/>
                        <a:gd name="T11" fmla="*/ 6 h 8"/>
                        <a:gd name="T12" fmla="*/ 36 w 45"/>
                        <a:gd name="T13" fmla="*/ 6 h 8"/>
                        <a:gd name="T14" fmla="*/ 44 w 45"/>
                        <a:gd name="T15" fmla="*/ 7 h 8"/>
                        <a:gd name="T16" fmla="*/ 38 w 45"/>
                        <a:gd name="T17" fmla="*/ 5 h 8"/>
                        <a:gd name="T18" fmla="*/ 30 w 45"/>
                        <a:gd name="T19" fmla="*/ 5 h 8"/>
                        <a:gd name="T20" fmla="*/ 25 w 45"/>
                        <a:gd name="T21" fmla="*/ 5 h 8"/>
                        <a:gd name="T22" fmla="*/ 19 w 45"/>
                        <a:gd name="T23" fmla="*/ 3 h 8"/>
                        <a:gd name="T24" fmla="*/ 13 w 45"/>
                        <a:gd name="T25" fmla="*/ 1 h 8"/>
                        <a:gd name="T26" fmla="*/ 10 w 45"/>
                        <a:gd name="T27" fmla="*/ 0 h 8"/>
                        <a:gd name="T28" fmla="*/ 0 w 45"/>
                        <a:gd name="T29" fmla="*/ 0 h 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5" h="8">
                          <a:moveTo>
                            <a:pt x="0" y="0"/>
                          </a:moveTo>
                          <a:lnTo>
                            <a:pt x="1" y="2"/>
                          </a:lnTo>
                          <a:lnTo>
                            <a:pt x="9" y="2"/>
                          </a:lnTo>
                          <a:lnTo>
                            <a:pt x="12" y="3"/>
                          </a:lnTo>
                          <a:lnTo>
                            <a:pt x="19" y="5"/>
                          </a:lnTo>
                          <a:lnTo>
                            <a:pt x="27" y="6"/>
                          </a:lnTo>
                          <a:lnTo>
                            <a:pt x="36" y="6"/>
                          </a:lnTo>
                          <a:lnTo>
                            <a:pt x="44" y="7"/>
                          </a:lnTo>
                          <a:lnTo>
                            <a:pt x="38" y="5"/>
                          </a:lnTo>
                          <a:lnTo>
                            <a:pt x="30" y="5"/>
                          </a:lnTo>
                          <a:lnTo>
                            <a:pt x="25" y="5"/>
                          </a:lnTo>
                          <a:lnTo>
                            <a:pt x="19" y="3"/>
                          </a:lnTo>
                          <a:lnTo>
                            <a:pt x="13" y="1"/>
                          </a:lnTo>
                          <a:lnTo>
                            <a:pt x="10" y="0"/>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98" name="Freeform 58"/>
                    <p:cNvSpPr>
                      <a:spLocks/>
                    </p:cNvSpPr>
                    <p:nvPr/>
                  </p:nvSpPr>
                  <p:spPr bwMode="auto">
                    <a:xfrm>
                      <a:off x="4599" y="2395"/>
                      <a:ext cx="3" cy="1"/>
                    </a:xfrm>
                    <a:custGeom>
                      <a:avLst/>
                      <a:gdLst>
                        <a:gd name="T0" fmla="*/ 2 w 3"/>
                        <a:gd name="T1" fmla="*/ 0 h 1"/>
                        <a:gd name="T2" fmla="*/ 1 w 3"/>
                        <a:gd name="T3" fmla="*/ 0 h 1"/>
                        <a:gd name="T4" fmla="*/ 1 w 3"/>
                        <a:gd name="T5" fmla="*/ 0 h 1"/>
                        <a:gd name="T6" fmla="*/ 2 w 3"/>
                        <a:gd name="T7" fmla="*/ 0 h 1"/>
                        <a:gd name="T8" fmla="*/ 0 w 3"/>
                        <a:gd name="T9" fmla="*/ 0 h 1"/>
                        <a:gd name="T10" fmla="*/ 0 w 3"/>
                        <a:gd name="T11" fmla="*/ 0 h 1"/>
                        <a:gd name="T12" fmla="*/ 2 w 3"/>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1">
                          <a:moveTo>
                            <a:pt x="2" y="0"/>
                          </a:moveTo>
                          <a:lnTo>
                            <a:pt x="1" y="0"/>
                          </a:lnTo>
                          <a:lnTo>
                            <a:pt x="2" y="0"/>
                          </a:lnTo>
                          <a:lnTo>
                            <a:pt x="0" y="0"/>
                          </a:lnTo>
                          <a:lnTo>
                            <a:pt x="2"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99" name="Freeform 59"/>
                    <p:cNvSpPr>
                      <a:spLocks/>
                    </p:cNvSpPr>
                    <p:nvPr/>
                  </p:nvSpPr>
                  <p:spPr bwMode="auto">
                    <a:xfrm>
                      <a:off x="4547" y="2346"/>
                      <a:ext cx="23" cy="8"/>
                    </a:xfrm>
                    <a:custGeom>
                      <a:avLst/>
                      <a:gdLst>
                        <a:gd name="T0" fmla="*/ 0 w 23"/>
                        <a:gd name="T1" fmla="*/ 7 h 8"/>
                        <a:gd name="T2" fmla="*/ 2 w 23"/>
                        <a:gd name="T3" fmla="*/ 7 h 8"/>
                        <a:gd name="T4" fmla="*/ 5 w 23"/>
                        <a:gd name="T5" fmla="*/ 5 h 8"/>
                        <a:gd name="T6" fmla="*/ 10 w 23"/>
                        <a:gd name="T7" fmla="*/ 4 h 8"/>
                        <a:gd name="T8" fmla="*/ 12 w 23"/>
                        <a:gd name="T9" fmla="*/ 2 h 8"/>
                        <a:gd name="T10" fmla="*/ 14 w 23"/>
                        <a:gd name="T11" fmla="*/ 1 h 8"/>
                        <a:gd name="T12" fmla="*/ 18 w 23"/>
                        <a:gd name="T13" fmla="*/ 0 h 8"/>
                        <a:gd name="T14" fmla="*/ 22 w 23"/>
                        <a:gd name="T15" fmla="*/ 0 h 8"/>
                        <a:gd name="T16" fmla="*/ 18 w 23"/>
                        <a:gd name="T17" fmla="*/ 0 h 8"/>
                        <a:gd name="T18" fmla="*/ 12 w 23"/>
                        <a:gd name="T19" fmla="*/ 0 h 8"/>
                        <a:gd name="T20" fmla="*/ 10 w 23"/>
                        <a:gd name="T21" fmla="*/ 1 h 8"/>
                        <a:gd name="T22" fmla="*/ 7 w 23"/>
                        <a:gd name="T23" fmla="*/ 3 h 8"/>
                        <a:gd name="T24" fmla="*/ 0 w 23"/>
                        <a:gd name="T25" fmla="*/ 7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 h="8">
                          <a:moveTo>
                            <a:pt x="0" y="7"/>
                          </a:moveTo>
                          <a:lnTo>
                            <a:pt x="2" y="7"/>
                          </a:lnTo>
                          <a:lnTo>
                            <a:pt x="5" y="5"/>
                          </a:lnTo>
                          <a:lnTo>
                            <a:pt x="10" y="4"/>
                          </a:lnTo>
                          <a:lnTo>
                            <a:pt x="12" y="2"/>
                          </a:lnTo>
                          <a:lnTo>
                            <a:pt x="14" y="1"/>
                          </a:lnTo>
                          <a:lnTo>
                            <a:pt x="18" y="0"/>
                          </a:lnTo>
                          <a:lnTo>
                            <a:pt x="22" y="0"/>
                          </a:lnTo>
                          <a:lnTo>
                            <a:pt x="18" y="0"/>
                          </a:lnTo>
                          <a:lnTo>
                            <a:pt x="12" y="0"/>
                          </a:lnTo>
                          <a:lnTo>
                            <a:pt x="10" y="1"/>
                          </a:lnTo>
                          <a:lnTo>
                            <a:pt x="7" y="3"/>
                          </a:lnTo>
                          <a:lnTo>
                            <a:pt x="0" y="7"/>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00" name="Freeform 60"/>
                    <p:cNvSpPr>
                      <a:spLocks/>
                    </p:cNvSpPr>
                    <p:nvPr/>
                  </p:nvSpPr>
                  <p:spPr bwMode="auto">
                    <a:xfrm>
                      <a:off x="4591" y="2339"/>
                      <a:ext cx="41" cy="7"/>
                    </a:xfrm>
                    <a:custGeom>
                      <a:avLst/>
                      <a:gdLst>
                        <a:gd name="T0" fmla="*/ 0 w 41"/>
                        <a:gd name="T1" fmla="*/ 1 h 7"/>
                        <a:gd name="T2" fmla="*/ 8 w 41"/>
                        <a:gd name="T3" fmla="*/ 1 h 7"/>
                        <a:gd name="T4" fmla="*/ 13 w 41"/>
                        <a:gd name="T5" fmla="*/ 0 h 7"/>
                        <a:gd name="T6" fmla="*/ 16 w 41"/>
                        <a:gd name="T7" fmla="*/ 0 h 7"/>
                        <a:gd name="T8" fmla="*/ 21 w 41"/>
                        <a:gd name="T9" fmla="*/ 0 h 7"/>
                        <a:gd name="T10" fmla="*/ 23 w 41"/>
                        <a:gd name="T11" fmla="*/ 2 h 7"/>
                        <a:gd name="T12" fmla="*/ 27 w 41"/>
                        <a:gd name="T13" fmla="*/ 3 h 7"/>
                        <a:gd name="T14" fmla="*/ 35 w 41"/>
                        <a:gd name="T15" fmla="*/ 5 h 7"/>
                        <a:gd name="T16" fmla="*/ 40 w 41"/>
                        <a:gd name="T17" fmla="*/ 5 h 7"/>
                        <a:gd name="T18" fmla="*/ 34 w 41"/>
                        <a:gd name="T19" fmla="*/ 6 h 7"/>
                        <a:gd name="T20" fmla="*/ 31 w 41"/>
                        <a:gd name="T21" fmla="*/ 6 h 7"/>
                        <a:gd name="T22" fmla="*/ 23 w 41"/>
                        <a:gd name="T23" fmla="*/ 3 h 7"/>
                        <a:gd name="T24" fmla="*/ 19 w 41"/>
                        <a:gd name="T25" fmla="*/ 1 h 7"/>
                        <a:gd name="T26" fmla="*/ 13 w 41"/>
                        <a:gd name="T27" fmla="*/ 1 h 7"/>
                        <a:gd name="T28" fmla="*/ 8 w 41"/>
                        <a:gd name="T29" fmla="*/ 1 h 7"/>
                        <a:gd name="T30" fmla="*/ 0 w 41"/>
                        <a:gd name="T31" fmla="*/ 1 h 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1" h="7">
                          <a:moveTo>
                            <a:pt x="0" y="1"/>
                          </a:moveTo>
                          <a:lnTo>
                            <a:pt x="8" y="1"/>
                          </a:lnTo>
                          <a:lnTo>
                            <a:pt x="13" y="0"/>
                          </a:lnTo>
                          <a:lnTo>
                            <a:pt x="16" y="0"/>
                          </a:lnTo>
                          <a:lnTo>
                            <a:pt x="21" y="0"/>
                          </a:lnTo>
                          <a:lnTo>
                            <a:pt x="23" y="2"/>
                          </a:lnTo>
                          <a:lnTo>
                            <a:pt x="27" y="3"/>
                          </a:lnTo>
                          <a:lnTo>
                            <a:pt x="35" y="5"/>
                          </a:lnTo>
                          <a:lnTo>
                            <a:pt x="40" y="5"/>
                          </a:lnTo>
                          <a:lnTo>
                            <a:pt x="34" y="6"/>
                          </a:lnTo>
                          <a:lnTo>
                            <a:pt x="31" y="6"/>
                          </a:lnTo>
                          <a:lnTo>
                            <a:pt x="23" y="3"/>
                          </a:lnTo>
                          <a:lnTo>
                            <a:pt x="19" y="1"/>
                          </a:lnTo>
                          <a:lnTo>
                            <a:pt x="13" y="1"/>
                          </a:lnTo>
                          <a:lnTo>
                            <a:pt x="8" y="1"/>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01" name="Freeform 61"/>
                    <p:cNvSpPr>
                      <a:spLocks/>
                    </p:cNvSpPr>
                    <p:nvPr/>
                  </p:nvSpPr>
                  <p:spPr bwMode="auto">
                    <a:xfrm>
                      <a:off x="4555" y="2355"/>
                      <a:ext cx="2" cy="3"/>
                    </a:xfrm>
                    <a:custGeom>
                      <a:avLst/>
                      <a:gdLst>
                        <a:gd name="T0" fmla="*/ 1 w 2"/>
                        <a:gd name="T1" fmla="*/ 0 h 3"/>
                        <a:gd name="T2" fmla="*/ 1 w 2"/>
                        <a:gd name="T3" fmla="*/ 1 h 3"/>
                        <a:gd name="T4" fmla="*/ 1 w 2"/>
                        <a:gd name="T5" fmla="*/ 2 h 3"/>
                        <a:gd name="T6" fmla="*/ 0 w 2"/>
                        <a:gd name="T7" fmla="*/ 2 h 3"/>
                        <a:gd name="T8" fmla="*/ 1 w 2"/>
                        <a:gd name="T9" fmla="*/ 1 h 3"/>
                        <a:gd name="T10" fmla="*/ 1 w 2"/>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1" y="0"/>
                          </a:moveTo>
                          <a:lnTo>
                            <a:pt x="1" y="1"/>
                          </a:lnTo>
                          <a:lnTo>
                            <a:pt x="1" y="2"/>
                          </a:lnTo>
                          <a:lnTo>
                            <a:pt x="0" y="2"/>
                          </a:lnTo>
                          <a:lnTo>
                            <a:pt x="1" y="1"/>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02" name="Freeform 62"/>
                    <p:cNvSpPr>
                      <a:spLocks/>
                    </p:cNvSpPr>
                    <p:nvPr/>
                  </p:nvSpPr>
                  <p:spPr bwMode="auto">
                    <a:xfrm>
                      <a:off x="4544" y="2346"/>
                      <a:ext cx="2" cy="2"/>
                    </a:xfrm>
                    <a:custGeom>
                      <a:avLst/>
                      <a:gdLst>
                        <a:gd name="T0" fmla="*/ 1 w 2"/>
                        <a:gd name="T1" fmla="*/ 1 h 2"/>
                        <a:gd name="T2" fmla="*/ 1 w 2"/>
                        <a:gd name="T3" fmla="*/ 0 h 2"/>
                        <a:gd name="T4" fmla="*/ 1 w 2"/>
                        <a:gd name="T5" fmla="*/ 0 h 2"/>
                        <a:gd name="T6" fmla="*/ 0 w 2"/>
                        <a:gd name="T7" fmla="*/ 1 h 2"/>
                        <a:gd name="T8" fmla="*/ 0 w 2"/>
                        <a:gd name="T9" fmla="*/ 1 h 2"/>
                        <a:gd name="T10" fmla="*/ 1 w 2"/>
                        <a:gd name="T11" fmla="*/ 1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1" y="1"/>
                          </a:moveTo>
                          <a:lnTo>
                            <a:pt x="1" y="0"/>
                          </a:lnTo>
                          <a:lnTo>
                            <a:pt x="0" y="1"/>
                          </a:lnTo>
                          <a:lnTo>
                            <a:pt x="1"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03" name="Freeform 63"/>
                    <p:cNvSpPr>
                      <a:spLocks/>
                    </p:cNvSpPr>
                    <p:nvPr/>
                  </p:nvSpPr>
                  <p:spPr bwMode="auto">
                    <a:xfrm>
                      <a:off x="4664" y="2359"/>
                      <a:ext cx="4" cy="7"/>
                    </a:xfrm>
                    <a:custGeom>
                      <a:avLst/>
                      <a:gdLst>
                        <a:gd name="T0" fmla="*/ 0 w 4"/>
                        <a:gd name="T1" fmla="*/ 0 h 7"/>
                        <a:gd name="T2" fmla="*/ 1 w 4"/>
                        <a:gd name="T3" fmla="*/ 3 h 7"/>
                        <a:gd name="T4" fmla="*/ 2 w 4"/>
                        <a:gd name="T5" fmla="*/ 6 h 7"/>
                        <a:gd name="T6" fmla="*/ 3 w 4"/>
                        <a:gd name="T7" fmla="*/ 6 h 7"/>
                        <a:gd name="T8" fmla="*/ 0 w 4"/>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7">
                          <a:moveTo>
                            <a:pt x="0" y="0"/>
                          </a:moveTo>
                          <a:lnTo>
                            <a:pt x="1" y="3"/>
                          </a:lnTo>
                          <a:lnTo>
                            <a:pt x="2" y="6"/>
                          </a:lnTo>
                          <a:lnTo>
                            <a:pt x="3" y="6"/>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904" name="Freeform 64"/>
                    <p:cNvSpPr>
                      <a:spLocks/>
                    </p:cNvSpPr>
                    <p:nvPr/>
                  </p:nvSpPr>
                  <p:spPr bwMode="auto">
                    <a:xfrm>
                      <a:off x="4702" y="2420"/>
                      <a:ext cx="7" cy="6"/>
                    </a:xfrm>
                    <a:custGeom>
                      <a:avLst/>
                      <a:gdLst>
                        <a:gd name="T0" fmla="*/ 6 w 7"/>
                        <a:gd name="T1" fmla="*/ 0 h 6"/>
                        <a:gd name="T2" fmla="*/ 2 w 7"/>
                        <a:gd name="T3" fmla="*/ 2 h 6"/>
                        <a:gd name="T4" fmla="*/ 0 w 7"/>
                        <a:gd name="T5" fmla="*/ 5 h 6"/>
                        <a:gd name="T6" fmla="*/ 6 w 7"/>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6">
                          <a:moveTo>
                            <a:pt x="6" y="0"/>
                          </a:moveTo>
                          <a:lnTo>
                            <a:pt x="2" y="2"/>
                          </a:lnTo>
                          <a:lnTo>
                            <a:pt x="0" y="5"/>
                          </a:lnTo>
                          <a:lnTo>
                            <a:pt x="6"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nvGrpSpPr>
                  <p:cNvPr id="26893" name="Group 68"/>
                  <p:cNvGrpSpPr>
                    <a:grpSpLocks/>
                  </p:cNvGrpSpPr>
                  <p:nvPr/>
                </p:nvGrpSpPr>
                <p:grpSpPr bwMode="auto">
                  <a:xfrm>
                    <a:off x="4723" y="2395"/>
                    <a:ext cx="64" cy="90"/>
                    <a:chOff x="4723" y="2395"/>
                    <a:chExt cx="64" cy="90"/>
                  </a:xfrm>
                </p:grpSpPr>
                <p:sp>
                  <p:nvSpPr>
                    <p:cNvPr id="26894" name="Freeform 66"/>
                    <p:cNvSpPr>
                      <a:spLocks/>
                    </p:cNvSpPr>
                    <p:nvPr/>
                  </p:nvSpPr>
                  <p:spPr bwMode="auto">
                    <a:xfrm>
                      <a:off x="4723" y="2395"/>
                      <a:ext cx="64" cy="90"/>
                    </a:xfrm>
                    <a:custGeom>
                      <a:avLst/>
                      <a:gdLst>
                        <a:gd name="T0" fmla="*/ 22 w 64"/>
                        <a:gd name="T1" fmla="*/ 6 h 90"/>
                        <a:gd name="T2" fmla="*/ 12 w 64"/>
                        <a:gd name="T3" fmla="*/ 19 h 90"/>
                        <a:gd name="T4" fmla="*/ 7 w 64"/>
                        <a:gd name="T5" fmla="*/ 29 h 90"/>
                        <a:gd name="T6" fmla="*/ 3 w 64"/>
                        <a:gd name="T7" fmla="*/ 46 h 90"/>
                        <a:gd name="T8" fmla="*/ 3 w 64"/>
                        <a:gd name="T9" fmla="*/ 56 h 90"/>
                        <a:gd name="T10" fmla="*/ 0 w 64"/>
                        <a:gd name="T11" fmla="*/ 70 h 90"/>
                        <a:gd name="T12" fmla="*/ 51 w 64"/>
                        <a:gd name="T13" fmla="*/ 89 h 90"/>
                        <a:gd name="T14" fmla="*/ 63 w 64"/>
                        <a:gd name="T15" fmla="*/ 0 h 90"/>
                        <a:gd name="T16" fmla="*/ 42 w 64"/>
                        <a:gd name="T17" fmla="*/ 6 h 90"/>
                        <a:gd name="T18" fmla="*/ 22 w 64"/>
                        <a:gd name="T19" fmla="*/ 6 h 9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4" h="90">
                          <a:moveTo>
                            <a:pt x="22" y="6"/>
                          </a:moveTo>
                          <a:lnTo>
                            <a:pt x="12" y="19"/>
                          </a:lnTo>
                          <a:lnTo>
                            <a:pt x="7" y="29"/>
                          </a:lnTo>
                          <a:lnTo>
                            <a:pt x="3" y="46"/>
                          </a:lnTo>
                          <a:lnTo>
                            <a:pt x="3" y="56"/>
                          </a:lnTo>
                          <a:lnTo>
                            <a:pt x="0" y="70"/>
                          </a:lnTo>
                          <a:lnTo>
                            <a:pt x="51" y="89"/>
                          </a:lnTo>
                          <a:lnTo>
                            <a:pt x="63" y="0"/>
                          </a:lnTo>
                          <a:lnTo>
                            <a:pt x="42" y="6"/>
                          </a:lnTo>
                          <a:lnTo>
                            <a:pt x="22" y="6"/>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95" name="Freeform 67"/>
                    <p:cNvSpPr>
                      <a:spLocks/>
                    </p:cNvSpPr>
                    <p:nvPr/>
                  </p:nvSpPr>
                  <p:spPr bwMode="auto">
                    <a:xfrm>
                      <a:off x="4729" y="2403"/>
                      <a:ext cx="44" cy="66"/>
                    </a:xfrm>
                    <a:custGeom>
                      <a:avLst/>
                      <a:gdLst>
                        <a:gd name="T0" fmla="*/ 17 w 44"/>
                        <a:gd name="T1" fmla="*/ 2 h 66"/>
                        <a:gd name="T2" fmla="*/ 9 w 44"/>
                        <a:gd name="T3" fmla="*/ 12 h 66"/>
                        <a:gd name="T4" fmla="*/ 3 w 44"/>
                        <a:gd name="T5" fmla="*/ 28 h 66"/>
                        <a:gd name="T6" fmla="*/ 2 w 44"/>
                        <a:gd name="T7" fmla="*/ 38 h 66"/>
                        <a:gd name="T8" fmla="*/ 0 w 44"/>
                        <a:gd name="T9" fmla="*/ 51 h 66"/>
                        <a:gd name="T10" fmla="*/ 35 w 44"/>
                        <a:gd name="T11" fmla="*/ 65 h 66"/>
                        <a:gd name="T12" fmla="*/ 43 w 44"/>
                        <a:gd name="T13" fmla="*/ 0 h 66"/>
                        <a:gd name="T14" fmla="*/ 30 w 44"/>
                        <a:gd name="T15" fmla="*/ 3 h 66"/>
                        <a:gd name="T16" fmla="*/ 17 w 44"/>
                        <a:gd name="T17" fmla="*/ 2 h 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4" h="66">
                          <a:moveTo>
                            <a:pt x="17" y="2"/>
                          </a:moveTo>
                          <a:lnTo>
                            <a:pt x="9" y="12"/>
                          </a:lnTo>
                          <a:lnTo>
                            <a:pt x="3" y="28"/>
                          </a:lnTo>
                          <a:lnTo>
                            <a:pt x="2" y="38"/>
                          </a:lnTo>
                          <a:lnTo>
                            <a:pt x="0" y="51"/>
                          </a:lnTo>
                          <a:lnTo>
                            <a:pt x="35" y="65"/>
                          </a:lnTo>
                          <a:lnTo>
                            <a:pt x="43" y="0"/>
                          </a:lnTo>
                          <a:lnTo>
                            <a:pt x="30" y="3"/>
                          </a:lnTo>
                          <a:lnTo>
                            <a:pt x="17" y="2"/>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sp>
              <p:nvSpPr>
                <p:cNvPr id="26855" name="Freeform 70"/>
                <p:cNvSpPr>
                  <a:spLocks/>
                </p:cNvSpPr>
                <p:nvPr/>
              </p:nvSpPr>
              <p:spPr bwMode="auto">
                <a:xfrm>
                  <a:off x="4779" y="1908"/>
                  <a:ext cx="215" cy="270"/>
                </a:xfrm>
                <a:custGeom>
                  <a:avLst/>
                  <a:gdLst>
                    <a:gd name="T0" fmla="*/ 70 w 215"/>
                    <a:gd name="T1" fmla="*/ 8 h 270"/>
                    <a:gd name="T2" fmla="*/ 52 w 215"/>
                    <a:gd name="T3" fmla="*/ 24 h 270"/>
                    <a:gd name="T4" fmla="*/ 41 w 215"/>
                    <a:gd name="T5" fmla="*/ 44 h 270"/>
                    <a:gd name="T6" fmla="*/ 32 w 215"/>
                    <a:gd name="T7" fmla="*/ 64 h 270"/>
                    <a:gd name="T8" fmla="*/ 27 w 215"/>
                    <a:gd name="T9" fmla="*/ 75 h 270"/>
                    <a:gd name="T10" fmla="*/ 27 w 215"/>
                    <a:gd name="T11" fmla="*/ 86 h 270"/>
                    <a:gd name="T12" fmla="*/ 31 w 215"/>
                    <a:gd name="T13" fmla="*/ 100 h 270"/>
                    <a:gd name="T14" fmla="*/ 22 w 215"/>
                    <a:gd name="T15" fmla="*/ 111 h 270"/>
                    <a:gd name="T16" fmla="*/ 7 w 215"/>
                    <a:gd name="T17" fmla="*/ 140 h 270"/>
                    <a:gd name="T18" fmla="*/ 0 w 215"/>
                    <a:gd name="T19" fmla="*/ 156 h 270"/>
                    <a:gd name="T20" fmla="*/ 0 w 215"/>
                    <a:gd name="T21" fmla="*/ 161 h 270"/>
                    <a:gd name="T22" fmla="*/ 2 w 215"/>
                    <a:gd name="T23" fmla="*/ 166 h 270"/>
                    <a:gd name="T24" fmla="*/ 8 w 215"/>
                    <a:gd name="T25" fmla="*/ 168 h 270"/>
                    <a:gd name="T26" fmla="*/ 17 w 215"/>
                    <a:gd name="T27" fmla="*/ 168 h 270"/>
                    <a:gd name="T28" fmla="*/ 23 w 215"/>
                    <a:gd name="T29" fmla="*/ 170 h 270"/>
                    <a:gd name="T30" fmla="*/ 22 w 215"/>
                    <a:gd name="T31" fmla="*/ 182 h 270"/>
                    <a:gd name="T32" fmla="*/ 19 w 215"/>
                    <a:gd name="T33" fmla="*/ 196 h 270"/>
                    <a:gd name="T34" fmla="*/ 25 w 215"/>
                    <a:gd name="T35" fmla="*/ 203 h 270"/>
                    <a:gd name="T36" fmla="*/ 23 w 215"/>
                    <a:gd name="T37" fmla="*/ 213 h 270"/>
                    <a:gd name="T38" fmla="*/ 27 w 215"/>
                    <a:gd name="T39" fmla="*/ 220 h 270"/>
                    <a:gd name="T40" fmla="*/ 32 w 215"/>
                    <a:gd name="T41" fmla="*/ 238 h 270"/>
                    <a:gd name="T42" fmla="*/ 38 w 215"/>
                    <a:gd name="T43" fmla="*/ 243 h 270"/>
                    <a:gd name="T44" fmla="*/ 48 w 215"/>
                    <a:gd name="T45" fmla="*/ 243 h 270"/>
                    <a:gd name="T46" fmla="*/ 63 w 215"/>
                    <a:gd name="T47" fmla="*/ 240 h 270"/>
                    <a:gd name="T48" fmla="*/ 78 w 215"/>
                    <a:gd name="T49" fmla="*/ 238 h 270"/>
                    <a:gd name="T50" fmla="*/ 76 w 215"/>
                    <a:gd name="T51" fmla="*/ 269 h 270"/>
                    <a:gd name="T52" fmla="*/ 190 w 215"/>
                    <a:gd name="T53" fmla="*/ 227 h 270"/>
                    <a:gd name="T54" fmla="*/ 181 w 215"/>
                    <a:gd name="T55" fmla="*/ 202 h 270"/>
                    <a:gd name="T56" fmla="*/ 183 w 215"/>
                    <a:gd name="T57" fmla="*/ 183 h 270"/>
                    <a:gd name="T58" fmla="*/ 214 w 215"/>
                    <a:gd name="T59" fmla="*/ 147 h 270"/>
                    <a:gd name="T60" fmla="*/ 214 w 215"/>
                    <a:gd name="T61" fmla="*/ 51 h 270"/>
                    <a:gd name="T62" fmla="*/ 193 w 215"/>
                    <a:gd name="T63" fmla="*/ 25 h 270"/>
                    <a:gd name="T64" fmla="*/ 167 w 215"/>
                    <a:gd name="T65" fmla="*/ 12 h 270"/>
                    <a:gd name="T66" fmla="*/ 139 w 215"/>
                    <a:gd name="T67" fmla="*/ 0 h 270"/>
                    <a:gd name="T68" fmla="*/ 103 w 215"/>
                    <a:gd name="T69" fmla="*/ 6 h 270"/>
                    <a:gd name="T70" fmla="*/ 70 w 215"/>
                    <a:gd name="T71" fmla="*/ 8 h 27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5" h="270">
                      <a:moveTo>
                        <a:pt x="70" y="8"/>
                      </a:moveTo>
                      <a:lnTo>
                        <a:pt x="52" y="24"/>
                      </a:lnTo>
                      <a:lnTo>
                        <a:pt x="41" y="44"/>
                      </a:lnTo>
                      <a:lnTo>
                        <a:pt x="32" y="64"/>
                      </a:lnTo>
                      <a:lnTo>
                        <a:pt x="27" y="75"/>
                      </a:lnTo>
                      <a:lnTo>
                        <a:pt x="27" y="86"/>
                      </a:lnTo>
                      <a:lnTo>
                        <a:pt x="31" y="100"/>
                      </a:lnTo>
                      <a:lnTo>
                        <a:pt x="22" y="111"/>
                      </a:lnTo>
                      <a:lnTo>
                        <a:pt x="7" y="140"/>
                      </a:lnTo>
                      <a:lnTo>
                        <a:pt x="0" y="156"/>
                      </a:lnTo>
                      <a:lnTo>
                        <a:pt x="0" y="161"/>
                      </a:lnTo>
                      <a:lnTo>
                        <a:pt x="2" y="166"/>
                      </a:lnTo>
                      <a:lnTo>
                        <a:pt x="8" y="168"/>
                      </a:lnTo>
                      <a:lnTo>
                        <a:pt x="17" y="168"/>
                      </a:lnTo>
                      <a:lnTo>
                        <a:pt x="23" y="170"/>
                      </a:lnTo>
                      <a:lnTo>
                        <a:pt x="22" y="182"/>
                      </a:lnTo>
                      <a:lnTo>
                        <a:pt x="19" y="196"/>
                      </a:lnTo>
                      <a:lnTo>
                        <a:pt x="25" y="203"/>
                      </a:lnTo>
                      <a:lnTo>
                        <a:pt x="23" y="213"/>
                      </a:lnTo>
                      <a:lnTo>
                        <a:pt x="27" y="220"/>
                      </a:lnTo>
                      <a:lnTo>
                        <a:pt x="32" y="238"/>
                      </a:lnTo>
                      <a:lnTo>
                        <a:pt x="38" y="243"/>
                      </a:lnTo>
                      <a:lnTo>
                        <a:pt x="48" y="243"/>
                      </a:lnTo>
                      <a:lnTo>
                        <a:pt x="63" y="240"/>
                      </a:lnTo>
                      <a:lnTo>
                        <a:pt x="78" y="238"/>
                      </a:lnTo>
                      <a:lnTo>
                        <a:pt x="76" y="269"/>
                      </a:lnTo>
                      <a:lnTo>
                        <a:pt x="190" y="227"/>
                      </a:lnTo>
                      <a:lnTo>
                        <a:pt x="181" y="202"/>
                      </a:lnTo>
                      <a:lnTo>
                        <a:pt x="183" y="183"/>
                      </a:lnTo>
                      <a:lnTo>
                        <a:pt x="214" y="147"/>
                      </a:lnTo>
                      <a:lnTo>
                        <a:pt x="214" y="51"/>
                      </a:lnTo>
                      <a:lnTo>
                        <a:pt x="193" y="25"/>
                      </a:lnTo>
                      <a:lnTo>
                        <a:pt x="167" y="12"/>
                      </a:lnTo>
                      <a:lnTo>
                        <a:pt x="139" y="0"/>
                      </a:lnTo>
                      <a:lnTo>
                        <a:pt x="103" y="6"/>
                      </a:lnTo>
                      <a:lnTo>
                        <a:pt x="70" y="8"/>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56" name="Freeform 71"/>
                <p:cNvSpPr>
                  <a:spLocks/>
                </p:cNvSpPr>
                <p:nvPr/>
              </p:nvSpPr>
              <p:spPr bwMode="auto">
                <a:xfrm>
                  <a:off x="4791" y="2065"/>
                  <a:ext cx="5" cy="6"/>
                </a:xfrm>
                <a:custGeom>
                  <a:avLst/>
                  <a:gdLst>
                    <a:gd name="T0" fmla="*/ 0 w 5"/>
                    <a:gd name="T1" fmla="*/ 3 h 6"/>
                    <a:gd name="T2" fmla="*/ 1 w 5"/>
                    <a:gd name="T3" fmla="*/ 0 h 6"/>
                    <a:gd name="T4" fmla="*/ 3 w 5"/>
                    <a:gd name="T5" fmla="*/ 2 h 6"/>
                    <a:gd name="T6" fmla="*/ 4 w 5"/>
                    <a:gd name="T7" fmla="*/ 0 h 6"/>
                    <a:gd name="T8" fmla="*/ 4 w 5"/>
                    <a:gd name="T9" fmla="*/ 3 h 6"/>
                    <a:gd name="T10" fmla="*/ 3 w 5"/>
                    <a:gd name="T11" fmla="*/ 5 h 6"/>
                    <a:gd name="T12" fmla="*/ 0 w 5"/>
                    <a:gd name="T13" fmla="*/ 3 h 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6">
                      <a:moveTo>
                        <a:pt x="0" y="3"/>
                      </a:moveTo>
                      <a:lnTo>
                        <a:pt x="1" y="0"/>
                      </a:lnTo>
                      <a:lnTo>
                        <a:pt x="3" y="2"/>
                      </a:lnTo>
                      <a:lnTo>
                        <a:pt x="4" y="0"/>
                      </a:lnTo>
                      <a:lnTo>
                        <a:pt x="4" y="3"/>
                      </a:lnTo>
                      <a:lnTo>
                        <a:pt x="3" y="5"/>
                      </a:lnTo>
                      <a:lnTo>
                        <a:pt x="0" y="3"/>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57" name="Freeform 72"/>
                <p:cNvSpPr>
                  <a:spLocks/>
                </p:cNvSpPr>
                <p:nvPr/>
              </p:nvSpPr>
              <p:spPr bwMode="auto">
                <a:xfrm>
                  <a:off x="4799" y="2060"/>
                  <a:ext cx="4" cy="3"/>
                </a:xfrm>
                <a:custGeom>
                  <a:avLst/>
                  <a:gdLst>
                    <a:gd name="T0" fmla="*/ 3 w 4"/>
                    <a:gd name="T1" fmla="*/ 0 h 3"/>
                    <a:gd name="T2" fmla="*/ 1 w 4"/>
                    <a:gd name="T3" fmla="*/ 0 h 3"/>
                    <a:gd name="T4" fmla="*/ 1 w 4"/>
                    <a:gd name="T5" fmla="*/ 1 h 3"/>
                    <a:gd name="T6" fmla="*/ 1 w 4"/>
                    <a:gd name="T7" fmla="*/ 2 h 3"/>
                    <a:gd name="T8" fmla="*/ 0 w 4"/>
                    <a:gd name="T9" fmla="*/ 1 h 3"/>
                    <a:gd name="T10" fmla="*/ 0 w 4"/>
                    <a:gd name="T11" fmla="*/ 0 h 3"/>
                    <a:gd name="T12" fmla="*/ 3 w 4"/>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3">
                      <a:moveTo>
                        <a:pt x="3" y="0"/>
                      </a:moveTo>
                      <a:lnTo>
                        <a:pt x="1" y="0"/>
                      </a:lnTo>
                      <a:lnTo>
                        <a:pt x="1" y="1"/>
                      </a:lnTo>
                      <a:lnTo>
                        <a:pt x="1" y="2"/>
                      </a:lnTo>
                      <a:lnTo>
                        <a:pt x="0" y="1"/>
                      </a:lnTo>
                      <a:lnTo>
                        <a:pt x="0" y="0"/>
                      </a:lnTo>
                      <a:lnTo>
                        <a:pt x="3"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58" name="Freeform 73"/>
                <p:cNvSpPr>
                  <a:spLocks/>
                </p:cNvSpPr>
                <p:nvPr/>
              </p:nvSpPr>
              <p:spPr bwMode="auto">
                <a:xfrm>
                  <a:off x="4808" y="2027"/>
                  <a:ext cx="3" cy="13"/>
                </a:xfrm>
                <a:custGeom>
                  <a:avLst/>
                  <a:gdLst>
                    <a:gd name="T0" fmla="*/ 0 w 3"/>
                    <a:gd name="T1" fmla="*/ 0 h 13"/>
                    <a:gd name="T2" fmla="*/ 1 w 3"/>
                    <a:gd name="T3" fmla="*/ 7 h 13"/>
                    <a:gd name="T4" fmla="*/ 2 w 3"/>
                    <a:gd name="T5" fmla="*/ 12 h 13"/>
                    <a:gd name="T6" fmla="*/ 1 w 3"/>
                    <a:gd name="T7" fmla="*/ 8 h 13"/>
                    <a:gd name="T8" fmla="*/ 0 w 3"/>
                    <a:gd name="T9" fmla="*/ 0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13">
                      <a:moveTo>
                        <a:pt x="0" y="0"/>
                      </a:moveTo>
                      <a:lnTo>
                        <a:pt x="1" y="7"/>
                      </a:lnTo>
                      <a:lnTo>
                        <a:pt x="2" y="12"/>
                      </a:lnTo>
                      <a:lnTo>
                        <a:pt x="1" y="8"/>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59" name="Freeform 74"/>
                <p:cNvSpPr>
                  <a:spLocks/>
                </p:cNvSpPr>
                <p:nvPr/>
              </p:nvSpPr>
              <p:spPr bwMode="auto">
                <a:xfrm>
                  <a:off x="4815" y="2007"/>
                  <a:ext cx="16" cy="10"/>
                </a:xfrm>
                <a:custGeom>
                  <a:avLst/>
                  <a:gdLst>
                    <a:gd name="T0" fmla="*/ 0 w 16"/>
                    <a:gd name="T1" fmla="*/ 0 h 10"/>
                    <a:gd name="T2" fmla="*/ 3 w 16"/>
                    <a:gd name="T3" fmla="*/ 5 h 10"/>
                    <a:gd name="T4" fmla="*/ 3 w 16"/>
                    <a:gd name="T5" fmla="*/ 6 h 10"/>
                    <a:gd name="T6" fmla="*/ 3 w 16"/>
                    <a:gd name="T7" fmla="*/ 7 h 10"/>
                    <a:gd name="T8" fmla="*/ 1 w 16"/>
                    <a:gd name="T9" fmla="*/ 9 h 10"/>
                    <a:gd name="T10" fmla="*/ 3 w 16"/>
                    <a:gd name="T11" fmla="*/ 6 h 10"/>
                    <a:gd name="T12" fmla="*/ 7 w 16"/>
                    <a:gd name="T13" fmla="*/ 6 h 10"/>
                    <a:gd name="T14" fmla="*/ 10 w 16"/>
                    <a:gd name="T15" fmla="*/ 5 h 10"/>
                    <a:gd name="T16" fmla="*/ 15 w 16"/>
                    <a:gd name="T17" fmla="*/ 5 h 10"/>
                    <a:gd name="T18" fmla="*/ 10 w 16"/>
                    <a:gd name="T19" fmla="*/ 2 h 10"/>
                    <a:gd name="T20" fmla="*/ 0 w 16"/>
                    <a:gd name="T21" fmla="*/ 0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 h="10">
                      <a:moveTo>
                        <a:pt x="0" y="0"/>
                      </a:moveTo>
                      <a:lnTo>
                        <a:pt x="3" y="5"/>
                      </a:lnTo>
                      <a:lnTo>
                        <a:pt x="3" y="6"/>
                      </a:lnTo>
                      <a:lnTo>
                        <a:pt x="3" y="7"/>
                      </a:lnTo>
                      <a:lnTo>
                        <a:pt x="1" y="9"/>
                      </a:lnTo>
                      <a:lnTo>
                        <a:pt x="3" y="6"/>
                      </a:lnTo>
                      <a:lnTo>
                        <a:pt x="7" y="6"/>
                      </a:lnTo>
                      <a:lnTo>
                        <a:pt x="10" y="5"/>
                      </a:lnTo>
                      <a:lnTo>
                        <a:pt x="15" y="5"/>
                      </a:lnTo>
                      <a:lnTo>
                        <a:pt x="10" y="2"/>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60" name="Freeform 75"/>
                <p:cNvSpPr>
                  <a:spLocks/>
                </p:cNvSpPr>
                <p:nvPr/>
              </p:nvSpPr>
              <p:spPr bwMode="auto">
                <a:xfrm>
                  <a:off x="4809" y="1982"/>
                  <a:ext cx="32" cy="9"/>
                </a:xfrm>
                <a:custGeom>
                  <a:avLst/>
                  <a:gdLst>
                    <a:gd name="T0" fmla="*/ 0 w 32"/>
                    <a:gd name="T1" fmla="*/ 4 h 9"/>
                    <a:gd name="T2" fmla="*/ 2 w 32"/>
                    <a:gd name="T3" fmla="*/ 7 h 9"/>
                    <a:gd name="T4" fmla="*/ 5 w 32"/>
                    <a:gd name="T5" fmla="*/ 8 h 9"/>
                    <a:gd name="T6" fmla="*/ 10 w 32"/>
                    <a:gd name="T7" fmla="*/ 6 h 9"/>
                    <a:gd name="T8" fmla="*/ 16 w 32"/>
                    <a:gd name="T9" fmla="*/ 4 h 9"/>
                    <a:gd name="T10" fmla="*/ 26 w 32"/>
                    <a:gd name="T11" fmla="*/ 4 h 9"/>
                    <a:gd name="T12" fmla="*/ 31 w 32"/>
                    <a:gd name="T13" fmla="*/ 4 h 9"/>
                    <a:gd name="T14" fmla="*/ 23 w 32"/>
                    <a:gd name="T15" fmla="*/ 2 h 9"/>
                    <a:gd name="T16" fmla="*/ 17 w 32"/>
                    <a:gd name="T17" fmla="*/ 1 h 9"/>
                    <a:gd name="T18" fmla="*/ 18 w 32"/>
                    <a:gd name="T19" fmla="*/ 0 h 9"/>
                    <a:gd name="T20" fmla="*/ 14 w 32"/>
                    <a:gd name="T21" fmla="*/ 2 h 9"/>
                    <a:gd name="T22" fmla="*/ 14 w 32"/>
                    <a:gd name="T23" fmla="*/ 1 h 9"/>
                    <a:gd name="T24" fmla="*/ 9 w 32"/>
                    <a:gd name="T25" fmla="*/ 2 h 9"/>
                    <a:gd name="T26" fmla="*/ 6 w 32"/>
                    <a:gd name="T27" fmla="*/ 2 h 9"/>
                    <a:gd name="T28" fmla="*/ 0 w 32"/>
                    <a:gd name="T29" fmla="*/ 4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2" h="9">
                      <a:moveTo>
                        <a:pt x="0" y="4"/>
                      </a:moveTo>
                      <a:lnTo>
                        <a:pt x="2" y="7"/>
                      </a:lnTo>
                      <a:lnTo>
                        <a:pt x="5" y="8"/>
                      </a:lnTo>
                      <a:lnTo>
                        <a:pt x="10" y="6"/>
                      </a:lnTo>
                      <a:lnTo>
                        <a:pt x="16" y="4"/>
                      </a:lnTo>
                      <a:lnTo>
                        <a:pt x="26" y="4"/>
                      </a:lnTo>
                      <a:lnTo>
                        <a:pt x="31" y="4"/>
                      </a:lnTo>
                      <a:lnTo>
                        <a:pt x="23" y="2"/>
                      </a:lnTo>
                      <a:lnTo>
                        <a:pt x="17" y="1"/>
                      </a:lnTo>
                      <a:lnTo>
                        <a:pt x="18" y="0"/>
                      </a:lnTo>
                      <a:lnTo>
                        <a:pt x="14" y="2"/>
                      </a:lnTo>
                      <a:lnTo>
                        <a:pt x="14" y="1"/>
                      </a:lnTo>
                      <a:lnTo>
                        <a:pt x="9" y="2"/>
                      </a:lnTo>
                      <a:lnTo>
                        <a:pt x="6" y="2"/>
                      </a:lnTo>
                      <a:lnTo>
                        <a:pt x="0" y="4"/>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61" name="Freeform 76"/>
                <p:cNvSpPr>
                  <a:spLocks/>
                </p:cNvSpPr>
                <p:nvPr/>
              </p:nvSpPr>
              <p:spPr bwMode="auto">
                <a:xfrm>
                  <a:off x="4897" y="2004"/>
                  <a:ext cx="15" cy="46"/>
                </a:xfrm>
                <a:custGeom>
                  <a:avLst/>
                  <a:gdLst>
                    <a:gd name="T0" fmla="*/ 0 w 15"/>
                    <a:gd name="T1" fmla="*/ 8 h 46"/>
                    <a:gd name="T2" fmla="*/ 4 w 15"/>
                    <a:gd name="T3" fmla="*/ 3 h 46"/>
                    <a:gd name="T4" fmla="*/ 10 w 15"/>
                    <a:gd name="T5" fmla="*/ 4 h 46"/>
                    <a:gd name="T6" fmla="*/ 12 w 15"/>
                    <a:gd name="T7" fmla="*/ 12 h 46"/>
                    <a:gd name="T8" fmla="*/ 13 w 15"/>
                    <a:gd name="T9" fmla="*/ 22 h 46"/>
                    <a:gd name="T10" fmla="*/ 12 w 15"/>
                    <a:gd name="T11" fmla="*/ 30 h 46"/>
                    <a:gd name="T12" fmla="*/ 11 w 15"/>
                    <a:gd name="T13" fmla="*/ 37 h 46"/>
                    <a:gd name="T14" fmla="*/ 8 w 15"/>
                    <a:gd name="T15" fmla="*/ 26 h 46"/>
                    <a:gd name="T16" fmla="*/ 6 w 15"/>
                    <a:gd name="T17" fmla="*/ 20 h 46"/>
                    <a:gd name="T18" fmla="*/ 1 w 15"/>
                    <a:gd name="T19" fmla="*/ 17 h 46"/>
                    <a:gd name="T20" fmla="*/ 4 w 15"/>
                    <a:gd name="T21" fmla="*/ 25 h 46"/>
                    <a:gd name="T22" fmla="*/ 8 w 15"/>
                    <a:gd name="T23" fmla="*/ 31 h 46"/>
                    <a:gd name="T24" fmla="*/ 9 w 15"/>
                    <a:gd name="T25" fmla="*/ 38 h 46"/>
                    <a:gd name="T26" fmla="*/ 7 w 15"/>
                    <a:gd name="T27" fmla="*/ 44 h 46"/>
                    <a:gd name="T28" fmla="*/ 5 w 15"/>
                    <a:gd name="T29" fmla="*/ 45 h 46"/>
                    <a:gd name="T30" fmla="*/ 11 w 15"/>
                    <a:gd name="T31" fmla="*/ 42 h 46"/>
                    <a:gd name="T32" fmla="*/ 14 w 15"/>
                    <a:gd name="T33" fmla="*/ 33 h 46"/>
                    <a:gd name="T34" fmla="*/ 14 w 15"/>
                    <a:gd name="T35" fmla="*/ 20 h 46"/>
                    <a:gd name="T36" fmla="*/ 14 w 15"/>
                    <a:gd name="T37" fmla="*/ 9 h 46"/>
                    <a:gd name="T38" fmla="*/ 11 w 15"/>
                    <a:gd name="T39" fmla="*/ 2 h 46"/>
                    <a:gd name="T40" fmla="*/ 6 w 15"/>
                    <a:gd name="T41" fmla="*/ 0 h 46"/>
                    <a:gd name="T42" fmla="*/ 2 w 15"/>
                    <a:gd name="T43" fmla="*/ 1 h 46"/>
                    <a:gd name="T44" fmla="*/ 0 w 15"/>
                    <a:gd name="T45" fmla="*/ 8 h 4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5" h="46">
                      <a:moveTo>
                        <a:pt x="0" y="8"/>
                      </a:moveTo>
                      <a:lnTo>
                        <a:pt x="4" y="3"/>
                      </a:lnTo>
                      <a:lnTo>
                        <a:pt x="10" y="4"/>
                      </a:lnTo>
                      <a:lnTo>
                        <a:pt x="12" y="12"/>
                      </a:lnTo>
                      <a:lnTo>
                        <a:pt x="13" y="22"/>
                      </a:lnTo>
                      <a:lnTo>
                        <a:pt x="12" y="30"/>
                      </a:lnTo>
                      <a:lnTo>
                        <a:pt x="11" y="37"/>
                      </a:lnTo>
                      <a:lnTo>
                        <a:pt x="8" y="26"/>
                      </a:lnTo>
                      <a:lnTo>
                        <a:pt x="6" y="20"/>
                      </a:lnTo>
                      <a:lnTo>
                        <a:pt x="1" y="17"/>
                      </a:lnTo>
                      <a:lnTo>
                        <a:pt x="4" y="25"/>
                      </a:lnTo>
                      <a:lnTo>
                        <a:pt x="8" y="31"/>
                      </a:lnTo>
                      <a:lnTo>
                        <a:pt x="9" y="38"/>
                      </a:lnTo>
                      <a:lnTo>
                        <a:pt x="7" y="44"/>
                      </a:lnTo>
                      <a:lnTo>
                        <a:pt x="5" y="45"/>
                      </a:lnTo>
                      <a:lnTo>
                        <a:pt x="11" y="42"/>
                      </a:lnTo>
                      <a:lnTo>
                        <a:pt x="14" y="33"/>
                      </a:lnTo>
                      <a:lnTo>
                        <a:pt x="14" y="20"/>
                      </a:lnTo>
                      <a:lnTo>
                        <a:pt x="14" y="9"/>
                      </a:lnTo>
                      <a:lnTo>
                        <a:pt x="11" y="2"/>
                      </a:lnTo>
                      <a:lnTo>
                        <a:pt x="6" y="0"/>
                      </a:lnTo>
                      <a:lnTo>
                        <a:pt x="2" y="1"/>
                      </a:lnTo>
                      <a:lnTo>
                        <a:pt x="0" y="8"/>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62" name="Freeform 77"/>
                <p:cNvSpPr>
                  <a:spLocks/>
                </p:cNvSpPr>
                <p:nvPr/>
              </p:nvSpPr>
              <p:spPr bwMode="auto">
                <a:xfrm>
                  <a:off x="4890" y="1995"/>
                  <a:ext cx="30" cy="65"/>
                </a:xfrm>
                <a:custGeom>
                  <a:avLst/>
                  <a:gdLst>
                    <a:gd name="T0" fmla="*/ 0 w 30"/>
                    <a:gd name="T1" fmla="*/ 16 h 65"/>
                    <a:gd name="T2" fmla="*/ 5 w 30"/>
                    <a:gd name="T3" fmla="*/ 5 h 65"/>
                    <a:gd name="T4" fmla="*/ 13 w 30"/>
                    <a:gd name="T5" fmla="*/ 3 h 65"/>
                    <a:gd name="T6" fmla="*/ 22 w 30"/>
                    <a:gd name="T7" fmla="*/ 4 h 65"/>
                    <a:gd name="T8" fmla="*/ 25 w 30"/>
                    <a:gd name="T9" fmla="*/ 11 h 65"/>
                    <a:gd name="T10" fmla="*/ 27 w 30"/>
                    <a:gd name="T11" fmla="*/ 20 h 65"/>
                    <a:gd name="T12" fmla="*/ 27 w 30"/>
                    <a:gd name="T13" fmla="*/ 28 h 65"/>
                    <a:gd name="T14" fmla="*/ 26 w 30"/>
                    <a:gd name="T15" fmla="*/ 33 h 65"/>
                    <a:gd name="T16" fmla="*/ 26 w 30"/>
                    <a:gd name="T17" fmla="*/ 41 h 65"/>
                    <a:gd name="T18" fmla="*/ 24 w 30"/>
                    <a:gd name="T19" fmla="*/ 50 h 65"/>
                    <a:gd name="T20" fmla="*/ 18 w 30"/>
                    <a:gd name="T21" fmla="*/ 59 h 65"/>
                    <a:gd name="T22" fmla="*/ 14 w 30"/>
                    <a:gd name="T23" fmla="*/ 59 h 65"/>
                    <a:gd name="T24" fmla="*/ 9 w 30"/>
                    <a:gd name="T25" fmla="*/ 59 h 65"/>
                    <a:gd name="T26" fmla="*/ 9 w 30"/>
                    <a:gd name="T27" fmla="*/ 60 h 65"/>
                    <a:gd name="T28" fmla="*/ 13 w 30"/>
                    <a:gd name="T29" fmla="*/ 64 h 65"/>
                    <a:gd name="T30" fmla="*/ 17 w 30"/>
                    <a:gd name="T31" fmla="*/ 63 h 65"/>
                    <a:gd name="T32" fmla="*/ 23 w 30"/>
                    <a:gd name="T33" fmla="*/ 60 h 65"/>
                    <a:gd name="T34" fmla="*/ 27 w 30"/>
                    <a:gd name="T35" fmla="*/ 51 h 65"/>
                    <a:gd name="T36" fmla="*/ 28 w 30"/>
                    <a:gd name="T37" fmla="*/ 36 h 65"/>
                    <a:gd name="T38" fmla="*/ 29 w 30"/>
                    <a:gd name="T39" fmla="*/ 26 h 65"/>
                    <a:gd name="T40" fmla="*/ 29 w 30"/>
                    <a:gd name="T41" fmla="*/ 18 h 65"/>
                    <a:gd name="T42" fmla="*/ 27 w 30"/>
                    <a:gd name="T43" fmla="*/ 10 h 65"/>
                    <a:gd name="T44" fmla="*/ 24 w 30"/>
                    <a:gd name="T45" fmla="*/ 3 h 65"/>
                    <a:gd name="T46" fmla="*/ 16 w 30"/>
                    <a:gd name="T47" fmla="*/ 0 h 65"/>
                    <a:gd name="T48" fmla="*/ 5 w 30"/>
                    <a:gd name="T49" fmla="*/ 2 h 65"/>
                    <a:gd name="T50" fmla="*/ 1 w 30"/>
                    <a:gd name="T51" fmla="*/ 5 h 65"/>
                    <a:gd name="T52" fmla="*/ 0 w 30"/>
                    <a:gd name="T53" fmla="*/ 16 h 6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0" h="65">
                      <a:moveTo>
                        <a:pt x="0" y="16"/>
                      </a:moveTo>
                      <a:lnTo>
                        <a:pt x="5" y="5"/>
                      </a:lnTo>
                      <a:lnTo>
                        <a:pt x="13" y="3"/>
                      </a:lnTo>
                      <a:lnTo>
                        <a:pt x="22" y="4"/>
                      </a:lnTo>
                      <a:lnTo>
                        <a:pt x="25" y="11"/>
                      </a:lnTo>
                      <a:lnTo>
                        <a:pt x="27" y="20"/>
                      </a:lnTo>
                      <a:lnTo>
                        <a:pt x="27" y="28"/>
                      </a:lnTo>
                      <a:lnTo>
                        <a:pt x="26" y="33"/>
                      </a:lnTo>
                      <a:lnTo>
                        <a:pt x="26" y="41"/>
                      </a:lnTo>
                      <a:lnTo>
                        <a:pt x="24" y="50"/>
                      </a:lnTo>
                      <a:lnTo>
                        <a:pt x="18" y="59"/>
                      </a:lnTo>
                      <a:lnTo>
                        <a:pt x="14" y="59"/>
                      </a:lnTo>
                      <a:lnTo>
                        <a:pt x="9" y="59"/>
                      </a:lnTo>
                      <a:lnTo>
                        <a:pt x="9" y="60"/>
                      </a:lnTo>
                      <a:lnTo>
                        <a:pt x="13" y="64"/>
                      </a:lnTo>
                      <a:lnTo>
                        <a:pt x="17" y="63"/>
                      </a:lnTo>
                      <a:lnTo>
                        <a:pt x="23" y="60"/>
                      </a:lnTo>
                      <a:lnTo>
                        <a:pt x="27" y="51"/>
                      </a:lnTo>
                      <a:lnTo>
                        <a:pt x="28" y="36"/>
                      </a:lnTo>
                      <a:lnTo>
                        <a:pt x="29" y="26"/>
                      </a:lnTo>
                      <a:lnTo>
                        <a:pt x="29" y="18"/>
                      </a:lnTo>
                      <a:lnTo>
                        <a:pt x="27" y="10"/>
                      </a:lnTo>
                      <a:lnTo>
                        <a:pt x="24" y="3"/>
                      </a:lnTo>
                      <a:lnTo>
                        <a:pt x="16" y="0"/>
                      </a:lnTo>
                      <a:lnTo>
                        <a:pt x="5" y="2"/>
                      </a:lnTo>
                      <a:lnTo>
                        <a:pt x="1" y="5"/>
                      </a:lnTo>
                      <a:lnTo>
                        <a:pt x="0" y="16"/>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63" name="Freeform 78"/>
                <p:cNvSpPr>
                  <a:spLocks/>
                </p:cNvSpPr>
                <p:nvPr/>
              </p:nvSpPr>
              <p:spPr bwMode="auto">
                <a:xfrm>
                  <a:off x="4871" y="2072"/>
                  <a:ext cx="27" cy="53"/>
                </a:xfrm>
                <a:custGeom>
                  <a:avLst/>
                  <a:gdLst>
                    <a:gd name="T0" fmla="*/ 26 w 27"/>
                    <a:gd name="T1" fmla="*/ 0 h 53"/>
                    <a:gd name="T2" fmla="*/ 23 w 27"/>
                    <a:gd name="T3" fmla="*/ 11 h 53"/>
                    <a:gd name="T4" fmla="*/ 18 w 27"/>
                    <a:gd name="T5" fmla="*/ 23 h 53"/>
                    <a:gd name="T6" fmla="*/ 11 w 27"/>
                    <a:gd name="T7" fmla="*/ 34 h 53"/>
                    <a:gd name="T8" fmla="*/ 4 w 27"/>
                    <a:gd name="T9" fmla="*/ 48 h 53"/>
                    <a:gd name="T10" fmla="*/ 0 w 27"/>
                    <a:gd name="T11" fmla="*/ 52 h 53"/>
                    <a:gd name="T12" fmla="*/ 9 w 27"/>
                    <a:gd name="T13" fmla="*/ 46 h 53"/>
                    <a:gd name="T14" fmla="*/ 16 w 27"/>
                    <a:gd name="T15" fmla="*/ 34 h 53"/>
                    <a:gd name="T16" fmla="*/ 22 w 27"/>
                    <a:gd name="T17" fmla="*/ 20 h 53"/>
                    <a:gd name="T18" fmla="*/ 26 w 27"/>
                    <a:gd name="T19" fmla="*/ 0 h 5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 h="53">
                      <a:moveTo>
                        <a:pt x="26" y="0"/>
                      </a:moveTo>
                      <a:lnTo>
                        <a:pt x="23" y="11"/>
                      </a:lnTo>
                      <a:lnTo>
                        <a:pt x="18" y="23"/>
                      </a:lnTo>
                      <a:lnTo>
                        <a:pt x="11" y="34"/>
                      </a:lnTo>
                      <a:lnTo>
                        <a:pt x="4" y="48"/>
                      </a:lnTo>
                      <a:lnTo>
                        <a:pt x="0" y="52"/>
                      </a:lnTo>
                      <a:lnTo>
                        <a:pt x="9" y="46"/>
                      </a:lnTo>
                      <a:lnTo>
                        <a:pt x="16" y="34"/>
                      </a:lnTo>
                      <a:lnTo>
                        <a:pt x="22" y="20"/>
                      </a:lnTo>
                      <a:lnTo>
                        <a:pt x="26"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64" name="Freeform 79"/>
                <p:cNvSpPr>
                  <a:spLocks/>
                </p:cNvSpPr>
                <p:nvPr/>
              </p:nvSpPr>
              <p:spPr bwMode="auto">
                <a:xfrm>
                  <a:off x="4815" y="1870"/>
                  <a:ext cx="187" cy="216"/>
                </a:xfrm>
                <a:custGeom>
                  <a:avLst/>
                  <a:gdLst>
                    <a:gd name="T0" fmla="*/ 15 w 187"/>
                    <a:gd name="T1" fmla="*/ 62 h 216"/>
                    <a:gd name="T2" fmla="*/ 43 w 187"/>
                    <a:gd name="T3" fmla="*/ 57 h 216"/>
                    <a:gd name="T4" fmla="*/ 62 w 187"/>
                    <a:gd name="T5" fmla="*/ 60 h 216"/>
                    <a:gd name="T6" fmla="*/ 74 w 187"/>
                    <a:gd name="T7" fmla="*/ 75 h 216"/>
                    <a:gd name="T8" fmla="*/ 66 w 187"/>
                    <a:gd name="T9" fmla="*/ 93 h 216"/>
                    <a:gd name="T10" fmla="*/ 58 w 187"/>
                    <a:gd name="T11" fmla="*/ 100 h 216"/>
                    <a:gd name="T12" fmla="*/ 55 w 187"/>
                    <a:gd name="T13" fmla="*/ 118 h 216"/>
                    <a:gd name="T14" fmla="*/ 60 w 187"/>
                    <a:gd name="T15" fmla="*/ 129 h 216"/>
                    <a:gd name="T16" fmla="*/ 56 w 187"/>
                    <a:gd name="T17" fmla="*/ 146 h 216"/>
                    <a:gd name="T18" fmla="*/ 67 w 187"/>
                    <a:gd name="T19" fmla="*/ 146 h 216"/>
                    <a:gd name="T20" fmla="*/ 71 w 187"/>
                    <a:gd name="T21" fmla="*/ 126 h 216"/>
                    <a:gd name="T22" fmla="*/ 78 w 187"/>
                    <a:gd name="T23" fmla="*/ 118 h 216"/>
                    <a:gd name="T24" fmla="*/ 91 w 187"/>
                    <a:gd name="T25" fmla="*/ 118 h 216"/>
                    <a:gd name="T26" fmla="*/ 105 w 187"/>
                    <a:gd name="T27" fmla="*/ 121 h 216"/>
                    <a:gd name="T28" fmla="*/ 109 w 187"/>
                    <a:gd name="T29" fmla="*/ 135 h 216"/>
                    <a:gd name="T30" fmla="*/ 111 w 187"/>
                    <a:gd name="T31" fmla="*/ 152 h 216"/>
                    <a:gd name="T32" fmla="*/ 109 w 187"/>
                    <a:gd name="T33" fmla="*/ 166 h 216"/>
                    <a:gd name="T34" fmla="*/ 109 w 187"/>
                    <a:gd name="T35" fmla="*/ 175 h 216"/>
                    <a:gd name="T36" fmla="*/ 110 w 187"/>
                    <a:gd name="T37" fmla="*/ 187 h 216"/>
                    <a:gd name="T38" fmla="*/ 119 w 187"/>
                    <a:gd name="T39" fmla="*/ 197 h 216"/>
                    <a:gd name="T40" fmla="*/ 126 w 187"/>
                    <a:gd name="T41" fmla="*/ 203 h 216"/>
                    <a:gd name="T42" fmla="*/ 142 w 187"/>
                    <a:gd name="T43" fmla="*/ 215 h 216"/>
                    <a:gd name="T44" fmla="*/ 173 w 187"/>
                    <a:gd name="T45" fmla="*/ 179 h 216"/>
                    <a:gd name="T46" fmla="*/ 181 w 187"/>
                    <a:gd name="T47" fmla="*/ 149 h 216"/>
                    <a:gd name="T48" fmla="*/ 184 w 187"/>
                    <a:gd name="T49" fmla="*/ 102 h 216"/>
                    <a:gd name="T50" fmla="*/ 186 w 187"/>
                    <a:gd name="T51" fmla="*/ 69 h 216"/>
                    <a:gd name="T52" fmla="*/ 183 w 187"/>
                    <a:gd name="T53" fmla="*/ 37 h 216"/>
                    <a:gd name="T54" fmla="*/ 174 w 187"/>
                    <a:gd name="T55" fmla="*/ 18 h 216"/>
                    <a:gd name="T56" fmla="*/ 156 w 187"/>
                    <a:gd name="T57" fmla="*/ 7 h 216"/>
                    <a:gd name="T58" fmla="*/ 139 w 187"/>
                    <a:gd name="T59" fmla="*/ 2 h 216"/>
                    <a:gd name="T60" fmla="*/ 106 w 187"/>
                    <a:gd name="T61" fmla="*/ 0 h 216"/>
                    <a:gd name="T62" fmla="*/ 75 w 187"/>
                    <a:gd name="T63" fmla="*/ 1 h 216"/>
                    <a:gd name="T64" fmla="*/ 35 w 187"/>
                    <a:gd name="T65" fmla="*/ 10 h 216"/>
                    <a:gd name="T66" fmla="*/ 18 w 187"/>
                    <a:gd name="T67" fmla="*/ 19 h 216"/>
                    <a:gd name="T68" fmla="*/ 9 w 187"/>
                    <a:gd name="T69" fmla="*/ 30 h 216"/>
                    <a:gd name="T70" fmla="*/ 0 w 187"/>
                    <a:gd name="T71" fmla="*/ 44 h 216"/>
                    <a:gd name="T72" fmla="*/ 2 w 187"/>
                    <a:gd name="T73" fmla="*/ 53 h 216"/>
                    <a:gd name="T74" fmla="*/ 15 w 187"/>
                    <a:gd name="T75" fmla="*/ 62 h 21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87" h="216">
                      <a:moveTo>
                        <a:pt x="15" y="62"/>
                      </a:moveTo>
                      <a:lnTo>
                        <a:pt x="43" y="57"/>
                      </a:lnTo>
                      <a:lnTo>
                        <a:pt x="62" y="60"/>
                      </a:lnTo>
                      <a:lnTo>
                        <a:pt x="74" y="75"/>
                      </a:lnTo>
                      <a:lnTo>
                        <a:pt x="66" y="93"/>
                      </a:lnTo>
                      <a:lnTo>
                        <a:pt x="58" y="100"/>
                      </a:lnTo>
                      <a:lnTo>
                        <a:pt x="55" y="118"/>
                      </a:lnTo>
                      <a:lnTo>
                        <a:pt x="60" y="129"/>
                      </a:lnTo>
                      <a:lnTo>
                        <a:pt x="56" y="146"/>
                      </a:lnTo>
                      <a:lnTo>
                        <a:pt x="67" y="146"/>
                      </a:lnTo>
                      <a:lnTo>
                        <a:pt x="71" y="126"/>
                      </a:lnTo>
                      <a:lnTo>
                        <a:pt x="78" y="118"/>
                      </a:lnTo>
                      <a:lnTo>
                        <a:pt x="91" y="118"/>
                      </a:lnTo>
                      <a:lnTo>
                        <a:pt x="105" y="121"/>
                      </a:lnTo>
                      <a:lnTo>
                        <a:pt x="109" y="135"/>
                      </a:lnTo>
                      <a:lnTo>
                        <a:pt x="111" y="152"/>
                      </a:lnTo>
                      <a:lnTo>
                        <a:pt x="109" y="166"/>
                      </a:lnTo>
                      <a:lnTo>
                        <a:pt x="109" y="175"/>
                      </a:lnTo>
                      <a:lnTo>
                        <a:pt x="110" y="187"/>
                      </a:lnTo>
                      <a:lnTo>
                        <a:pt x="119" y="197"/>
                      </a:lnTo>
                      <a:lnTo>
                        <a:pt x="126" y="203"/>
                      </a:lnTo>
                      <a:lnTo>
                        <a:pt x="142" y="215"/>
                      </a:lnTo>
                      <a:lnTo>
                        <a:pt x="173" y="179"/>
                      </a:lnTo>
                      <a:lnTo>
                        <a:pt x="181" y="149"/>
                      </a:lnTo>
                      <a:lnTo>
                        <a:pt x="184" y="102"/>
                      </a:lnTo>
                      <a:lnTo>
                        <a:pt x="186" y="69"/>
                      </a:lnTo>
                      <a:lnTo>
                        <a:pt x="183" y="37"/>
                      </a:lnTo>
                      <a:lnTo>
                        <a:pt x="174" y="18"/>
                      </a:lnTo>
                      <a:lnTo>
                        <a:pt x="156" y="7"/>
                      </a:lnTo>
                      <a:lnTo>
                        <a:pt x="139" y="2"/>
                      </a:lnTo>
                      <a:lnTo>
                        <a:pt x="106" y="0"/>
                      </a:lnTo>
                      <a:lnTo>
                        <a:pt x="75" y="1"/>
                      </a:lnTo>
                      <a:lnTo>
                        <a:pt x="35" y="10"/>
                      </a:lnTo>
                      <a:lnTo>
                        <a:pt x="18" y="19"/>
                      </a:lnTo>
                      <a:lnTo>
                        <a:pt x="9" y="30"/>
                      </a:lnTo>
                      <a:lnTo>
                        <a:pt x="0" y="44"/>
                      </a:lnTo>
                      <a:lnTo>
                        <a:pt x="2" y="53"/>
                      </a:lnTo>
                      <a:lnTo>
                        <a:pt x="15" y="62"/>
                      </a:lnTo>
                    </a:path>
                  </a:pathLst>
                </a:custGeom>
                <a:solidFill>
                  <a:srgbClr val="603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65" name="Freeform 80"/>
                <p:cNvSpPr>
                  <a:spLocks/>
                </p:cNvSpPr>
                <p:nvPr/>
              </p:nvSpPr>
              <p:spPr bwMode="auto">
                <a:xfrm>
                  <a:off x="4820" y="1872"/>
                  <a:ext cx="178" cy="208"/>
                </a:xfrm>
                <a:custGeom>
                  <a:avLst/>
                  <a:gdLst>
                    <a:gd name="T0" fmla="*/ 8 w 178"/>
                    <a:gd name="T1" fmla="*/ 32 h 208"/>
                    <a:gd name="T2" fmla="*/ 4 w 178"/>
                    <a:gd name="T3" fmla="*/ 49 h 208"/>
                    <a:gd name="T4" fmla="*/ 45 w 178"/>
                    <a:gd name="T5" fmla="*/ 51 h 208"/>
                    <a:gd name="T6" fmla="*/ 80 w 178"/>
                    <a:gd name="T7" fmla="*/ 40 h 208"/>
                    <a:gd name="T8" fmla="*/ 64 w 178"/>
                    <a:gd name="T9" fmla="*/ 48 h 208"/>
                    <a:gd name="T10" fmla="*/ 59 w 178"/>
                    <a:gd name="T11" fmla="*/ 55 h 208"/>
                    <a:gd name="T12" fmla="*/ 77 w 178"/>
                    <a:gd name="T13" fmla="*/ 53 h 208"/>
                    <a:gd name="T14" fmla="*/ 81 w 178"/>
                    <a:gd name="T15" fmla="*/ 56 h 208"/>
                    <a:gd name="T16" fmla="*/ 71 w 178"/>
                    <a:gd name="T17" fmla="*/ 70 h 208"/>
                    <a:gd name="T18" fmla="*/ 75 w 178"/>
                    <a:gd name="T19" fmla="*/ 73 h 208"/>
                    <a:gd name="T20" fmla="*/ 65 w 178"/>
                    <a:gd name="T21" fmla="*/ 91 h 208"/>
                    <a:gd name="T22" fmla="*/ 97 w 178"/>
                    <a:gd name="T23" fmla="*/ 82 h 208"/>
                    <a:gd name="T24" fmla="*/ 55 w 178"/>
                    <a:gd name="T25" fmla="*/ 100 h 208"/>
                    <a:gd name="T26" fmla="*/ 78 w 178"/>
                    <a:gd name="T27" fmla="*/ 97 h 208"/>
                    <a:gd name="T28" fmla="*/ 57 w 178"/>
                    <a:gd name="T29" fmla="*/ 109 h 208"/>
                    <a:gd name="T30" fmla="*/ 64 w 178"/>
                    <a:gd name="T31" fmla="*/ 116 h 208"/>
                    <a:gd name="T32" fmla="*/ 99 w 178"/>
                    <a:gd name="T33" fmla="*/ 111 h 208"/>
                    <a:gd name="T34" fmla="*/ 123 w 178"/>
                    <a:gd name="T35" fmla="*/ 115 h 208"/>
                    <a:gd name="T36" fmla="*/ 122 w 178"/>
                    <a:gd name="T37" fmla="*/ 122 h 208"/>
                    <a:gd name="T38" fmla="*/ 128 w 178"/>
                    <a:gd name="T39" fmla="*/ 127 h 208"/>
                    <a:gd name="T40" fmla="*/ 107 w 178"/>
                    <a:gd name="T41" fmla="*/ 142 h 208"/>
                    <a:gd name="T42" fmla="*/ 126 w 178"/>
                    <a:gd name="T43" fmla="*/ 142 h 208"/>
                    <a:gd name="T44" fmla="*/ 107 w 178"/>
                    <a:gd name="T45" fmla="*/ 165 h 208"/>
                    <a:gd name="T46" fmla="*/ 121 w 178"/>
                    <a:gd name="T47" fmla="*/ 164 h 208"/>
                    <a:gd name="T48" fmla="*/ 115 w 178"/>
                    <a:gd name="T49" fmla="*/ 189 h 208"/>
                    <a:gd name="T50" fmla="*/ 138 w 178"/>
                    <a:gd name="T51" fmla="*/ 152 h 208"/>
                    <a:gd name="T52" fmla="*/ 117 w 178"/>
                    <a:gd name="T53" fmla="*/ 193 h 208"/>
                    <a:gd name="T54" fmla="*/ 143 w 178"/>
                    <a:gd name="T55" fmla="*/ 178 h 208"/>
                    <a:gd name="T56" fmla="*/ 137 w 178"/>
                    <a:gd name="T57" fmla="*/ 194 h 208"/>
                    <a:gd name="T58" fmla="*/ 150 w 178"/>
                    <a:gd name="T59" fmla="*/ 193 h 208"/>
                    <a:gd name="T60" fmla="*/ 172 w 178"/>
                    <a:gd name="T61" fmla="*/ 124 h 208"/>
                    <a:gd name="T62" fmla="*/ 162 w 178"/>
                    <a:gd name="T63" fmla="*/ 82 h 208"/>
                    <a:gd name="T64" fmla="*/ 143 w 178"/>
                    <a:gd name="T65" fmla="*/ 86 h 208"/>
                    <a:gd name="T66" fmla="*/ 175 w 178"/>
                    <a:gd name="T67" fmla="*/ 72 h 208"/>
                    <a:gd name="T68" fmla="*/ 153 w 178"/>
                    <a:gd name="T69" fmla="*/ 46 h 208"/>
                    <a:gd name="T70" fmla="*/ 139 w 178"/>
                    <a:gd name="T71" fmla="*/ 46 h 208"/>
                    <a:gd name="T72" fmla="*/ 168 w 178"/>
                    <a:gd name="T73" fmla="*/ 22 h 208"/>
                    <a:gd name="T74" fmla="*/ 134 w 178"/>
                    <a:gd name="T75" fmla="*/ 13 h 208"/>
                    <a:gd name="T76" fmla="*/ 144 w 178"/>
                    <a:gd name="T77" fmla="*/ 6 h 208"/>
                    <a:gd name="T78" fmla="*/ 100 w 178"/>
                    <a:gd name="T79" fmla="*/ 5 h 208"/>
                    <a:gd name="T80" fmla="*/ 83 w 178"/>
                    <a:gd name="T81" fmla="*/ 11 h 208"/>
                    <a:gd name="T82" fmla="*/ 79 w 178"/>
                    <a:gd name="T83" fmla="*/ 1 h 208"/>
                    <a:gd name="T84" fmla="*/ 46 w 178"/>
                    <a:gd name="T85" fmla="*/ 17 h 208"/>
                    <a:gd name="T86" fmla="*/ 52 w 178"/>
                    <a:gd name="T87" fmla="*/ 6 h 20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8" h="208">
                      <a:moveTo>
                        <a:pt x="30" y="13"/>
                      </a:moveTo>
                      <a:lnTo>
                        <a:pt x="14" y="20"/>
                      </a:lnTo>
                      <a:lnTo>
                        <a:pt x="8" y="32"/>
                      </a:lnTo>
                      <a:lnTo>
                        <a:pt x="3" y="39"/>
                      </a:lnTo>
                      <a:lnTo>
                        <a:pt x="0" y="45"/>
                      </a:lnTo>
                      <a:lnTo>
                        <a:pt x="4" y="49"/>
                      </a:lnTo>
                      <a:lnTo>
                        <a:pt x="11" y="55"/>
                      </a:lnTo>
                      <a:lnTo>
                        <a:pt x="31" y="51"/>
                      </a:lnTo>
                      <a:lnTo>
                        <a:pt x="45" y="51"/>
                      </a:lnTo>
                      <a:lnTo>
                        <a:pt x="55" y="46"/>
                      </a:lnTo>
                      <a:lnTo>
                        <a:pt x="69" y="41"/>
                      </a:lnTo>
                      <a:lnTo>
                        <a:pt x="80" y="40"/>
                      </a:lnTo>
                      <a:lnTo>
                        <a:pt x="96" y="41"/>
                      </a:lnTo>
                      <a:lnTo>
                        <a:pt x="75" y="45"/>
                      </a:lnTo>
                      <a:lnTo>
                        <a:pt x="64" y="48"/>
                      </a:lnTo>
                      <a:lnTo>
                        <a:pt x="56" y="51"/>
                      </a:lnTo>
                      <a:lnTo>
                        <a:pt x="55" y="52"/>
                      </a:lnTo>
                      <a:lnTo>
                        <a:pt x="59" y="55"/>
                      </a:lnTo>
                      <a:lnTo>
                        <a:pt x="64" y="60"/>
                      </a:lnTo>
                      <a:lnTo>
                        <a:pt x="71" y="55"/>
                      </a:lnTo>
                      <a:lnTo>
                        <a:pt x="77" y="53"/>
                      </a:lnTo>
                      <a:lnTo>
                        <a:pt x="91" y="50"/>
                      </a:lnTo>
                      <a:lnTo>
                        <a:pt x="95" y="50"/>
                      </a:lnTo>
                      <a:lnTo>
                        <a:pt x="81" y="56"/>
                      </a:lnTo>
                      <a:lnTo>
                        <a:pt x="72" y="61"/>
                      </a:lnTo>
                      <a:lnTo>
                        <a:pt x="67" y="65"/>
                      </a:lnTo>
                      <a:lnTo>
                        <a:pt x="71" y="70"/>
                      </a:lnTo>
                      <a:lnTo>
                        <a:pt x="81" y="66"/>
                      </a:lnTo>
                      <a:lnTo>
                        <a:pt x="91" y="64"/>
                      </a:lnTo>
                      <a:lnTo>
                        <a:pt x="75" y="73"/>
                      </a:lnTo>
                      <a:lnTo>
                        <a:pt x="69" y="77"/>
                      </a:lnTo>
                      <a:lnTo>
                        <a:pt x="68" y="86"/>
                      </a:lnTo>
                      <a:lnTo>
                        <a:pt x="65" y="91"/>
                      </a:lnTo>
                      <a:lnTo>
                        <a:pt x="75" y="85"/>
                      </a:lnTo>
                      <a:lnTo>
                        <a:pt x="83" y="83"/>
                      </a:lnTo>
                      <a:lnTo>
                        <a:pt x="97" y="82"/>
                      </a:lnTo>
                      <a:lnTo>
                        <a:pt x="76" y="90"/>
                      </a:lnTo>
                      <a:lnTo>
                        <a:pt x="63" y="94"/>
                      </a:lnTo>
                      <a:lnTo>
                        <a:pt x="55" y="100"/>
                      </a:lnTo>
                      <a:lnTo>
                        <a:pt x="54" y="108"/>
                      </a:lnTo>
                      <a:lnTo>
                        <a:pt x="64" y="102"/>
                      </a:lnTo>
                      <a:lnTo>
                        <a:pt x="78" y="97"/>
                      </a:lnTo>
                      <a:lnTo>
                        <a:pt x="85" y="97"/>
                      </a:lnTo>
                      <a:lnTo>
                        <a:pt x="69" y="103"/>
                      </a:lnTo>
                      <a:lnTo>
                        <a:pt x="57" y="109"/>
                      </a:lnTo>
                      <a:lnTo>
                        <a:pt x="53" y="115"/>
                      </a:lnTo>
                      <a:lnTo>
                        <a:pt x="55" y="119"/>
                      </a:lnTo>
                      <a:lnTo>
                        <a:pt x="64" y="116"/>
                      </a:lnTo>
                      <a:lnTo>
                        <a:pt x="73" y="111"/>
                      </a:lnTo>
                      <a:lnTo>
                        <a:pt x="91" y="110"/>
                      </a:lnTo>
                      <a:lnTo>
                        <a:pt x="99" y="111"/>
                      </a:lnTo>
                      <a:lnTo>
                        <a:pt x="116" y="112"/>
                      </a:lnTo>
                      <a:lnTo>
                        <a:pt x="136" y="109"/>
                      </a:lnTo>
                      <a:lnTo>
                        <a:pt x="123" y="115"/>
                      </a:lnTo>
                      <a:lnTo>
                        <a:pt x="102" y="118"/>
                      </a:lnTo>
                      <a:lnTo>
                        <a:pt x="107" y="127"/>
                      </a:lnTo>
                      <a:lnTo>
                        <a:pt x="122" y="122"/>
                      </a:lnTo>
                      <a:lnTo>
                        <a:pt x="137" y="116"/>
                      </a:lnTo>
                      <a:lnTo>
                        <a:pt x="146" y="111"/>
                      </a:lnTo>
                      <a:lnTo>
                        <a:pt x="128" y="127"/>
                      </a:lnTo>
                      <a:lnTo>
                        <a:pt x="117" y="131"/>
                      </a:lnTo>
                      <a:lnTo>
                        <a:pt x="107" y="134"/>
                      </a:lnTo>
                      <a:lnTo>
                        <a:pt x="107" y="142"/>
                      </a:lnTo>
                      <a:lnTo>
                        <a:pt x="122" y="140"/>
                      </a:lnTo>
                      <a:lnTo>
                        <a:pt x="133" y="137"/>
                      </a:lnTo>
                      <a:lnTo>
                        <a:pt x="126" y="142"/>
                      </a:lnTo>
                      <a:lnTo>
                        <a:pt x="114" y="145"/>
                      </a:lnTo>
                      <a:lnTo>
                        <a:pt x="107" y="146"/>
                      </a:lnTo>
                      <a:lnTo>
                        <a:pt x="107" y="165"/>
                      </a:lnTo>
                      <a:lnTo>
                        <a:pt x="122" y="159"/>
                      </a:lnTo>
                      <a:lnTo>
                        <a:pt x="132" y="154"/>
                      </a:lnTo>
                      <a:lnTo>
                        <a:pt x="121" y="164"/>
                      </a:lnTo>
                      <a:lnTo>
                        <a:pt x="106" y="170"/>
                      </a:lnTo>
                      <a:lnTo>
                        <a:pt x="107" y="179"/>
                      </a:lnTo>
                      <a:lnTo>
                        <a:pt x="115" y="189"/>
                      </a:lnTo>
                      <a:lnTo>
                        <a:pt x="122" y="178"/>
                      </a:lnTo>
                      <a:lnTo>
                        <a:pt x="132" y="165"/>
                      </a:lnTo>
                      <a:lnTo>
                        <a:pt x="138" y="152"/>
                      </a:lnTo>
                      <a:lnTo>
                        <a:pt x="132" y="171"/>
                      </a:lnTo>
                      <a:lnTo>
                        <a:pt x="126" y="179"/>
                      </a:lnTo>
                      <a:lnTo>
                        <a:pt x="117" y="193"/>
                      </a:lnTo>
                      <a:lnTo>
                        <a:pt x="123" y="202"/>
                      </a:lnTo>
                      <a:lnTo>
                        <a:pt x="135" y="192"/>
                      </a:lnTo>
                      <a:lnTo>
                        <a:pt x="143" y="178"/>
                      </a:lnTo>
                      <a:lnTo>
                        <a:pt x="150" y="164"/>
                      </a:lnTo>
                      <a:lnTo>
                        <a:pt x="144" y="185"/>
                      </a:lnTo>
                      <a:lnTo>
                        <a:pt x="137" y="194"/>
                      </a:lnTo>
                      <a:lnTo>
                        <a:pt x="129" y="203"/>
                      </a:lnTo>
                      <a:lnTo>
                        <a:pt x="136" y="207"/>
                      </a:lnTo>
                      <a:lnTo>
                        <a:pt x="150" y="193"/>
                      </a:lnTo>
                      <a:lnTo>
                        <a:pt x="164" y="170"/>
                      </a:lnTo>
                      <a:lnTo>
                        <a:pt x="168" y="154"/>
                      </a:lnTo>
                      <a:lnTo>
                        <a:pt x="172" y="124"/>
                      </a:lnTo>
                      <a:lnTo>
                        <a:pt x="174" y="102"/>
                      </a:lnTo>
                      <a:lnTo>
                        <a:pt x="177" y="77"/>
                      </a:lnTo>
                      <a:lnTo>
                        <a:pt x="162" y="82"/>
                      </a:lnTo>
                      <a:lnTo>
                        <a:pt x="145" y="90"/>
                      </a:lnTo>
                      <a:lnTo>
                        <a:pt x="121" y="96"/>
                      </a:lnTo>
                      <a:lnTo>
                        <a:pt x="143" y="86"/>
                      </a:lnTo>
                      <a:lnTo>
                        <a:pt x="151" y="80"/>
                      </a:lnTo>
                      <a:lnTo>
                        <a:pt x="167" y="74"/>
                      </a:lnTo>
                      <a:lnTo>
                        <a:pt x="175" y="72"/>
                      </a:lnTo>
                      <a:lnTo>
                        <a:pt x="175" y="59"/>
                      </a:lnTo>
                      <a:lnTo>
                        <a:pt x="173" y="41"/>
                      </a:lnTo>
                      <a:lnTo>
                        <a:pt x="153" y="46"/>
                      </a:lnTo>
                      <a:lnTo>
                        <a:pt x="141" y="50"/>
                      </a:lnTo>
                      <a:lnTo>
                        <a:pt x="124" y="59"/>
                      </a:lnTo>
                      <a:lnTo>
                        <a:pt x="139" y="46"/>
                      </a:lnTo>
                      <a:lnTo>
                        <a:pt x="156" y="40"/>
                      </a:lnTo>
                      <a:lnTo>
                        <a:pt x="172" y="36"/>
                      </a:lnTo>
                      <a:lnTo>
                        <a:pt x="168" y="22"/>
                      </a:lnTo>
                      <a:lnTo>
                        <a:pt x="164" y="14"/>
                      </a:lnTo>
                      <a:lnTo>
                        <a:pt x="148" y="10"/>
                      </a:lnTo>
                      <a:lnTo>
                        <a:pt x="134" y="13"/>
                      </a:lnTo>
                      <a:lnTo>
                        <a:pt x="121" y="25"/>
                      </a:lnTo>
                      <a:lnTo>
                        <a:pt x="129" y="12"/>
                      </a:lnTo>
                      <a:lnTo>
                        <a:pt x="144" y="6"/>
                      </a:lnTo>
                      <a:lnTo>
                        <a:pt x="128" y="2"/>
                      </a:lnTo>
                      <a:lnTo>
                        <a:pt x="117" y="1"/>
                      </a:lnTo>
                      <a:lnTo>
                        <a:pt x="100" y="5"/>
                      </a:lnTo>
                      <a:lnTo>
                        <a:pt x="89" y="13"/>
                      </a:lnTo>
                      <a:lnTo>
                        <a:pt x="71" y="16"/>
                      </a:lnTo>
                      <a:lnTo>
                        <a:pt x="83" y="11"/>
                      </a:lnTo>
                      <a:lnTo>
                        <a:pt x="92" y="5"/>
                      </a:lnTo>
                      <a:lnTo>
                        <a:pt x="97" y="0"/>
                      </a:lnTo>
                      <a:lnTo>
                        <a:pt x="79" y="1"/>
                      </a:lnTo>
                      <a:lnTo>
                        <a:pt x="65" y="2"/>
                      </a:lnTo>
                      <a:lnTo>
                        <a:pt x="55" y="8"/>
                      </a:lnTo>
                      <a:lnTo>
                        <a:pt x="46" y="17"/>
                      </a:lnTo>
                      <a:lnTo>
                        <a:pt x="38" y="31"/>
                      </a:lnTo>
                      <a:lnTo>
                        <a:pt x="42" y="15"/>
                      </a:lnTo>
                      <a:lnTo>
                        <a:pt x="52" y="6"/>
                      </a:lnTo>
                      <a:lnTo>
                        <a:pt x="30" y="13"/>
                      </a:lnTo>
                    </a:path>
                  </a:pathLst>
                </a:custGeom>
                <a:solidFill>
                  <a:srgbClr val="A05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nvGrpSpPr>
                <p:cNvPr id="26866" name="Group 91"/>
                <p:cNvGrpSpPr>
                  <a:grpSpLocks/>
                </p:cNvGrpSpPr>
                <p:nvPr/>
              </p:nvGrpSpPr>
              <p:grpSpPr bwMode="auto">
                <a:xfrm>
                  <a:off x="4430" y="2414"/>
                  <a:ext cx="203" cy="143"/>
                  <a:chOff x="4430" y="2414"/>
                  <a:chExt cx="203" cy="143"/>
                </a:xfrm>
              </p:grpSpPr>
              <p:sp>
                <p:nvSpPr>
                  <p:cNvPr id="26882" name="Freeform 81"/>
                  <p:cNvSpPr>
                    <a:spLocks/>
                  </p:cNvSpPr>
                  <p:nvPr/>
                </p:nvSpPr>
                <p:spPr bwMode="auto">
                  <a:xfrm>
                    <a:off x="4430" y="2414"/>
                    <a:ext cx="203" cy="143"/>
                  </a:xfrm>
                  <a:custGeom>
                    <a:avLst/>
                    <a:gdLst>
                      <a:gd name="T0" fmla="*/ 202 w 203"/>
                      <a:gd name="T1" fmla="*/ 85 h 143"/>
                      <a:gd name="T2" fmla="*/ 177 w 203"/>
                      <a:gd name="T3" fmla="*/ 78 h 143"/>
                      <a:gd name="T4" fmla="*/ 167 w 203"/>
                      <a:gd name="T5" fmla="*/ 76 h 143"/>
                      <a:gd name="T6" fmla="*/ 161 w 203"/>
                      <a:gd name="T7" fmla="*/ 70 h 143"/>
                      <a:gd name="T8" fmla="*/ 155 w 203"/>
                      <a:gd name="T9" fmla="*/ 61 h 143"/>
                      <a:gd name="T10" fmla="*/ 143 w 203"/>
                      <a:gd name="T11" fmla="*/ 48 h 143"/>
                      <a:gd name="T12" fmla="*/ 121 w 203"/>
                      <a:gd name="T13" fmla="*/ 27 h 143"/>
                      <a:gd name="T14" fmla="*/ 117 w 203"/>
                      <a:gd name="T15" fmla="*/ 20 h 143"/>
                      <a:gd name="T16" fmla="*/ 112 w 203"/>
                      <a:gd name="T17" fmla="*/ 13 h 143"/>
                      <a:gd name="T18" fmla="*/ 100 w 203"/>
                      <a:gd name="T19" fmla="*/ 11 h 143"/>
                      <a:gd name="T20" fmla="*/ 65 w 203"/>
                      <a:gd name="T21" fmla="*/ 4 h 143"/>
                      <a:gd name="T22" fmla="*/ 55 w 203"/>
                      <a:gd name="T23" fmla="*/ 0 h 143"/>
                      <a:gd name="T24" fmla="*/ 47 w 203"/>
                      <a:gd name="T25" fmla="*/ 5 h 143"/>
                      <a:gd name="T26" fmla="*/ 42 w 203"/>
                      <a:gd name="T27" fmla="*/ 9 h 143"/>
                      <a:gd name="T28" fmla="*/ 22 w 203"/>
                      <a:gd name="T29" fmla="*/ 18 h 143"/>
                      <a:gd name="T30" fmla="*/ 13 w 203"/>
                      <a:gd name="T31" fmla="*/ 21 h 143"/>
                      <a:gd name="T32" fmla="*/ 10 w 203"/>
                      <a:gd name="T33" fmla="*/ 25 h 143"/>
                      <a:gd name="T34" fmla="*/ 7 w 203"/>
                      <a:gd name="T35" fmla="*/ 38 h 143"/>
                      <a:gd name="T36" fmla="*/ 4 w 203"/>
                      <a:gd name="T37" fmla="*/ 45 h 143"/>
                      <a:gd name="T38" fmla="*/ 2 w 203"/>
                      <a:gd name="T39" fmla="*/ 49 h 143"/>
                      <a:gd name="T40" fmla="*/ 0 w 203"/>
                      <a:gd name="T41" fmla="*/ 56 h 143"/>
                      <a:gd name="T42" fmla="*/ 0 w 203"/>
                      <a:gd name="T43" fmla="*/ 61 h 143"/>
                      <a:gd name="T44" fmla="*/ 4 w 203"/>
                      <a:gd name="T45" fmla="*/ 64 h 143"/>
                      <a:gd name="T46" fmla="*/ 12 w 203"/>
                      <a:gd name="T47" fmla="*/ 64 h 143"/>
                      <a:gd name="T48" fmla="*/ 25 w 203"/>
                      <a:gd name="T49" fmla="*/ 57 h 143"/>
                      <a:gd name="T50" fmla="*/ 42 w 203"/>
                      <a:gd name="T51" fmla="*/ 53 h 143"/>
                      <a:gd name="T52" fmla="*/ 57 w 203"/>
                      <a:gd name="T53" fmla="*/ 56 h 143"/>
                      <a:gd name="T54" fmla="*/ 41 w 203"/>
                      <a:gd name="T55" fmla="*/ 60 h 143"/>
                      <a:gd name="T56" fmla="*/ 30 w 203"/>
                      <a:gd name="T57" fmla="*/ 64 h 143"/>
                      <a:gd name="T58" fmla="*/ 17 w 203"/>
                      <a:gd name="T59" fmla="*/ 70 h 143"/>
                      <a:gd name="T60" fmla="*/ 14 w 203"/>
                      <a:gd name="T61" fmla="*/ 75 h 143"/>
                      <a:gd name="T62" fmla="*/ 14 w 203"/>
                      <a:gd name="T63" fmla="*/ 81 h 143"/>
                      <a:gd name="T64" fmla="*/ 19 w 203"/>
                      <a:gd name="T65" fmla="*/ 85 h 143"/>
                      <a:gd name="T66" fmla="*/ 25 w 203"/>
                      <a:gd name="T67" fmla="*/ 84 h 143"/>
                      <a:gd name="T68" fmla="*/ 43 w 203"/>
                      <a:gd name="T69" fmla="*/ 78 h 143"/>
                      <a:gd name="T70" fmla="*/ 59 w 203"/>
                      <a:gd name="T71" fmla="*/ 77 h 143"/>
                      <a:gd name="T72" fmla="*/ 72 w 203"/>
                      <a:gd name="T73" fmla="*/ 78 h 143"/>
                      <a:gd name="T74" fmla="*/ 79 w 203"/>
                      <a:gd name="T75" fmla="*/ 84 h 143"/>
                      <a:gd name="T76" fmla="*/ 87 w 203"/>
                      <a:gd name="T77" fmla="*/ 93 h 143"/>
                      <a:gd name="T78" fmla="*/ 93 w 203"/>
                      <a:gd name="T79" fmla="*/ 104 h 143"/>
                      <a:gd name="T80" fmla="*/ 100 w 203"/>
                      <a:gd name="T81" fmla="*/ 114 h 143"/>
                      <a:gd name="T82" fmla="*/ 105 w 203"/>
                      <a:gd name="T83" fmla="*/ 123 h 143"/>
                      <a:gd name="T84" fmla="*/ 115 w 203"/>
                      <a:gd name="T85" fmla="*/ 130 h 143"/>
                      <a:gd name="T86" fmla="*/ 124 w 203"/>
                      <a:gd name="T87" fmla="*/ 133 h 143"/>
                      <a:gd name="T88" fmla="*/ 134 w 203"/>
                      <a:gd name="T89" fmla="*/ 134 h 143"/>
                      <a:gd name="T90" fmla="*/ 146 w 203"/>
                      <a:gd name="T91" fmla="*/ 133 h 143"/>
                      <a:gd name="T92" fmla="*/ 156 w 203"/>
                      <a:gd name="T93" fmla="*/ 132 h 143"/>
                      <a:gd name="T94" fmla="*/ 168 w 203"/>
                      <a:gd name="T95" fmla="*/ 135 h 143"/>
                      <a:gd name="T96" fmla="*/ 202 w 203"/>
                      <a:gd name="T97" fmla="*/ 142 h 143"/>
                      <a:gd name="T98" fmla="*/ 202 w 203"/>
                      <a:gd name="T99" fmla="*/ 85 h 14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03" h="143">
                        <a:moveTo>
                          <a:pt x="202" y="85"/>
                        </a:moveTo>
                        <a:lnTo>
                          <a:pt x="177" y="78"/>
                        </a:lnTo>
                        <a:lnTo>
                          <a:pt x="167" y="76"/>
                        </a:lnTo>
                        <a:lnTo>
                          <a:pt x="161" y="70"/>
                        </a:lnTo>
                        <a:lnTo>
                          <a:pt x="155" y="61"/>
                        </a:lnTo>
                        <a:lnTo>
                          <a:pt x="143" y="48"/>
                        </a:lnTo>
                        <a:lnTo>
                          <a:pt x="121" y="27"/>
                        </a:lnTo>
                        <a:lnTo>
                          <a:pt x="117" y="20"/>
                        </a:lnTo>
                        <a:lnTo>
                          <a:pt x="112" y="13"/>
                        </a:lnTo>
                        <a:lnTo>
                          <a:pt x="100" y="11"/>
                        </a:lnTo>
                        <a:lnTo>
                          <a:pt x="65" y="4"/>
                        </a:lnTo>
                        <a:lnTo>
                          <a:pt x="55" y="0"/>
                        </a:lnTo>
                        <a:lnTo>
                          <a:pt x="47" y="5"/>
                        </a:lnTo>
                        <a:lnTo>
                          <a:pt x="42" y="9"/>
                        </a:lnTo>
                        <a:lnTo>
                          <a:pt x="22" y="18"/>
                        </a:lnTo>
                        <a:lnTo>
                          <a:pt x="13" y="21"/>
                        </a:lnTo>
                        <a:lnTo>
                          <a:pt x="10" y="25"/>
                        </a:lnTo>
                        <a:lnTo>
                          <a:pt x="7" y="38"/>
                        </a:lnTo>
                        <a:lnTo>
                          <a:pt x="4" y="45"/>
                        </a:lnTo>
                        <a:lnTo>
                          <a:pt x="2" y="49"/>
                        </a:lnTo>
                        <a:lnTo>
                          <a:pt x="0" y="56"/>
                        </a:lnTo>
                        <a:lnTo>
                          <a:pt x="0" y="61"/>
                        </a:lnTo>
                        <a:lnTo>
                          <a:pt x="4" y="64"/>
                        </a:lnTo>
                        <a:lnTo>
                          <a:pt x="12" y="64"/>
                        </a:lnTo>
                        <a:lnTo>
                          <a:pt x="25" y="57"/>
                        </a:lnTo>
                        <a:lnTo>
                          <a:pt x="42" y="53"/>
                        </a:lnTo>
                        <a:lnTo>
                          <a:pt x="57" y="56"/>
                        </a:lnTo>
                        <a:lnTo>
                          <a:pt x="41" y="60"/>
                        </a:lnTo>
                        <a:lnTo>
                          <a:pt x="30" y="64"/>
                        </a:lnTo>
                        <a:lnTo>
                          <a:pt x="17" y="70"/>
                        </a:lnTo>
                        <a:lnTo>
                          <a:pt x="14" y="75"/>
                        </a:lnTo>
                        <a:lnTo>
                          <a:pt x="14" y="81"/>
                        </a:lnTo>
                        <a:lnTo>
                          <a:pt x="19" y="85"/>
                        </a:lnTo>
                        <a:lnTo>
                          <a:pt x="25" y="84"/>
                        </a:lnTo>
                        <a:lnTo>
                          <a:pt x="43" y="78"/>
                        </a:lnTo>
                        <a:lnTo>
                          <a:pt x="59" y="77"/>
                        </a:lnTo>
                        <a:lnTo>
                          <a:pt x="72" y="78"/>
                        </a:lnTo>
                        <a:lnTo>
                          <a:pt x="79" y="84"/>
                        </a:lnTo>
                        <a:lnTo>
                          <a:pt x="87" y="93"/>
                        </a:lnTo>
                        <a:lnTo>
                          <a:pt x="93" y="104"/>
                        </a:lnTo>
                        <a:lnTo>
                          <a:pt x="100" y="114"/>
                        </a:lnTo>
                        <a:lnTo>
                          <a:pt x="105" y="123"/>
                        </a:lnTo>
                        <a:lnTo>
                          <a:pt x="115" y="130"/>
                        </a:lnTo>
                        <a:lnTo>
                          <a:pt x="124" y="133"/>
                        </a:lnTo>
                        <a:lnTo>
                          <a:pt x="134" y="134"/>
                        </a:lnTo>
                        <a:lnTo>
                          <a:pt x="146" y="133"/>
                        </a:lnTo>
                        <a:lnTo>
                          <a:pt x="156" y="132"/>
                        </a:lnTo>
                        <a:lnTo>
                          <a:pt x="168" y="135"/>
                        </a:lnTo>
                        <a:lnTo>
                          <a:pt x="202" y="142"/>
                        </a:lnTo>
                        <a:lnTo>
                          <a:pt x="202" y="85"/>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83" name="Freeform 82"/>
                  <p:cNvSpPr>
                    <a:spLocks/>
                  </p:cNvSpPr>
                  <p:nvPr/>
                </p:nvSpPr>
                <p:spPr bwMode="auto">
                  <a:xfrm>
                    <a:off x="4439" y="2440"/>
                    <a:ext cx="57" cy="10"/>
                  </a:xfrm>
                  <a:custGeom>
                    <a:avLst/>
                    <a:gdLst>
                      <a:gd name="T0" fmla="*/ 0 w 57"/>
                      <a:gd name="T1" fmla="*/ 9 h 10"/>
                      <a:gd name="T2" fmla="*/ 10 w 57"/>
                      <a:gd name="T3" fmla="*/ 6 h 10"/>
                      <a:gd name="T4" fmla="*/ 18 w 57"/>
                      <a:gd name="T5" fmla="*/ 5 h 10"/>
                      <a:gd name="T6" fmla="*/ 27 w 57"/>
                      <a:gd name="T7" fmla="*/ 3 h 10"/>
                      <a:gd name="T8" fmla="*/ 35 w 57"/>
                      <a:gd name="T9" fmla="*/ 2 h 10"/>
                      <a:gd name="T10" fmla="*/ 48 w 57"/>
                      <a:gd name="T11" fmla="*/ 3 h 10"/>
                      <a:gd name="T12" fmla="*/ 56 w 57"/>
                      <a:gd name="T13" fmla="*/ 3 h 10"/>
                      <a:gd name="T14" fmla="*/ 44 w 57"/>
                      <a:gd name="T15" fmla="*/ 1 h 10"/>
                      <a:gd name="T16" fmla="*/ 32 w 57"/>
                      <a:gd name="T17" fmla="*/ 0 h 10"/>
                      <a:gd name="T18" fmla="*/ 18 w 57"/>
                      <a:gd name="T19" fmla="*/ 4 h 10"/>
                      <a:gd name="T20" fmla="*/ 10 w 57"/>
                      <a:gd name="T21" fmla="*/ 5 h 10"/>
                      <a:gd name="T22" fmla="*/ 1 w 57"/>
                      <a:gd name="T23" fmla="*/ 8 h 10"/>
                      <a:gd name="T24" fmla="*/ 0 w 57"/>
                      <a:gd name="T25" fmla="*/ 9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 h="10">
                        <a:moveTo>
                          <a:pt x="0" y="9"/>
                        </a:moveTo>
                        <a:lnTo>
                          <a:pt x="10" y="6"/>
                        </a:lnTo>
                        <a:lnTo>
                          <a:pt x="18" y="5"/>
                        </a:lnTo>
                        <a:lnTo>
                          <a:pt x="27" y="3"/>
                        </a:lnTo>
                        <a:lnTo>
                          <a:pt x="35" y="2"/>
                        </a:lnTo>
                        <a:lnTo>
                          <a:pt x="48" y="3"/>
                        </a:lnTo>
                        <a:lnTo>
                          <a:pt x="56" y="3"/>
                        </a:lnTo>
                        <a:lnTo>
                          <a:pt x="44" y="1"/>
                        </a:lnTo>
                        <a:lnTo>
                          <a:pt x="32" y="0"/>
                        </a:lnTo>
                        <a:lnTo>
                          <a:pt x="18" y="4"/>
                        </a:lnTo>
                        <a:lnTo>
                          <a:pt x="10" y="5"/>
                        </a:lnTo>
                        <a:lnTo>
                          <a:pt x="1" y="8"/>
                        </a:lnTo>
                        <a:lnTo>
                          <a:pt x="0" y="9"/>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84" name="Freeform 83"/>
                  <p:cNvSpPr>
                    <a:spLocks/>
                  </p:cNvSpPr>
                  <p:nvPr/>
                </p:nvSpPr>
                <p:spPr bwMode="auto">
                  <a:xfrm>
                    <a:off x="4474" y="2421"/>
                    <a:ext cx="47" cy="5"/>
                  </a:xfrm>
                  <a:custGeom>
                    <a:avLst/>
                    <a:gdLst>
                      <a:gd name="T0" fmla="*/ 13 w 47"/>
                      <a:gd name="T1" fmla="*/ 0 h 5"/>
                      <a:gd name="T2" fmla="*/ 7 w 47"/>
                      <a:gd name="T3" fmla="*/ 0 h 5"/>
                      <a:gd name="T4" fmla="*/ 0 w 47"/>
                      <a:gd name="T5" fmla="*/ 1 h 5"/>
                      <a:gd name="T6" fmla="*/ 5 w 47"/>
                      <a:gd name="T7" fmla="*/ 1 h 5"/>
                      <a:gd name="T8" fmla="*/ 12 w 47"/>
                      <a:gd name="T9" fmla="*/ 0 h 5"/>
                      <a:gd name="T10" fmla="*/ 27 w 47"/>
                      <a:gd name="T11" fmla="*/ 2 h 5"/>
                      <a:gd name="T12" fmla="*/ 35 w 47"/>
                      <a:gd name="T13" fmla="*/ 3 h 5"/>
                      <a:gd name="T14" fmla="*/ 44 w 47"/>
                      <a:gd name="T15" fmla="*/ 4 h 5"/>
                      <a:gd name="T16" fmla="*/ 46 w 47"/>
                      <a:gd name="T17" fmla="*/ 3 h 5"/>
                      <a:gd name="T18" fmla="*/ 36 w 47"/>
                      <a:gd name="T19" fmla="*/ 2 h 5"/>
                      <a:gd name="T20" fmla="*/ 24 w 47"/>
                      <a:gd name="T21" fmla="*/ 1 h 5"/>
                      <a:gd name="T22" fmla="*/ 13 w 47"/>
                      <a:gd name="T23" fmla="*/ 0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7" h="5">
                        <a:moveTo>
                          <a:pt x="13" y="0"/>
                        </a:moveTo>
                        <a:lnTo>
                          <a:pt x="7" y="0"/>
                        </a:lnTo>
                        <a:lnTo>
                          <a:pt x="0" y="1"/>
                        </a:lnTo>
                        <a:lnTo>
                          <a:pt x="5" y="1"/>
                        </a:lnTo>
                        <a:lnTo>
                          <a:pt x="12" y="0"/>
                        </a:lnTo>
                        <a:lnTo>
                          <a:pt x="27" y="2"/>
                        </a:lnTo>
                        <a:lnTo>
                          <a:pt x="35" y="3"/>
                        </a:lnTo>
                        <a:lnTo>
                          <a:pt x="44" y="4"/>
                        </a:lnTo>
                        <a:lnTo>
                          <a:pt x="46" y="3"/>
                        </a:lnTo>
                        <a:lnTo>
                          <a:pt x="36" y="2"/>
                        </a:lnTo>
                        <a:lnTo>
                          <a:pt x="24" y="1"/>
                        </a:lnTo>
                        <a:lnTo>
                          <a:pt x="13"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85" name="Freeform 84"/>
                  <p:cNvSpPr>
                    <a:spLocks/>
                  </p:cNvSpPr>
                  <p:nvPr/>
                </p:nvSpPr>
                <p:spPr bwMode="auto">
                  <a:xfrm>
                    <a:off x="4484" y="2463"/>
                    <a:ext cx="15" cy="3"/>
                  </a:xfrm>
                  <a:custGeom>
                    <a:avLst/>
                    <a:gdLst>
                      <a:gd name="T0" fmla="*/ 0 w 15"/>
                      <a:gd name="T1" fmla="*/ 1 h 3"/>
                      <a:gd name="T2" fmla="*/ 1 w 15"/>
                      <a:gd name="T3" fmla="*/ 0 h 3"/>
                      <a:gd name="T4" fmla="*/ 7 w 15"/>
                      <a:gd name="T5" fmla="*/ 1 h 3"/>
                      <a:gd name="T6" fmla="*/ 12 w 15"/>
                      <a:gd name="T7" fmla="*/ 1 h 3"/>
                      <a:gd name="T8" fmla="*/ 14 w 15"/>
                      <a:gd name="T9" fmla="*/ 2 h 3"/>
                      <a:gd name="T10" fmla="*/ 10 w 15"/>
                      <a:gd name="T11" fmla="*/ 2 h 3"/>
                      <a:gd name="T12" fmla="*/ 0 w 15"/>
                      <a:gd name="T13" fmla="*/ 1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3">
                        <a:moveTo>
                          <a:pt x="0" y="1"/>
                        </a:moveTo>
                        <a:lnTo>
                          <a:pt x="1" y="0"/>
                        </a:lnTo>
                        <a:lnTo>
                          <a:pt x="7" y="1"/>
                        </a:lnTo>
                        <a:lnTo>
                          <a:pt x="12" y="1"/>
                        </a:lnTo>
                        <a:lnTo>
                          <a:pt x="14" y="2"/>
                        </a:lnTo>
                        <a:lnTo>
                          <a:pt x="10" y="2"/>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86" name="Freeform 85"/>
                  <p:cNvSpPr>
                    <a:spLocks/>
                  </p:cNvSpPr>
                  <p:nvPr/>
                </p:nvSpPr>
                <p:spPr bwMode="auto">
                  <a:xfrm>
                    <a:off x="4435" y="2460"/>
                    <a:ext cx="4" cy="4"/>
                  </a:xfrm>
                  <a:custGeom>
                    <a:avLst/>
                    <a:gdLst>
                      <a:gd name="T0" fmla="*/ 0 w 4"/>
                      <a:gd name="T1" fmla="*/ 0 h 4"/>
                      <a:gd name="T2" fmla="*/ 0 w 4"/>
                      <a:gd name="T3" fmla="*/ 1 h 4"/>
                      <a:gd name="T4" fmla="*/ 1 w 4"/>
                      <a:gd name="T5" fmla="*/ 2 h 4"/>
                      <a:gd name="T6" fmla="*/ 3 w 4"/>
                      <a:gd name="T7" fmla="*/ 3 h 4"/>
                      <a:gd name="T8" fmla="*/ 0 w 4"/>
                      <a:gd name="T9" fmla="*/ 0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0" y="0"/>
                        </a:moveTo>
                        <a:lnTo>
                          <a:pt x="0" y="1"/>
                        </a:lnTo>
                        <a:lnTo>
                          <a:pt x="1" y="2"/>
                        </a:lnTo>
                        <a:lnTo>
                          <a:pt x="3" y="3"/>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87" name="Freeform 86"/>
                  <p:cNvSpPr>
                    <a:spLocks/>
                  </p:cNvSpPr>
                  <p:nvPr/>
                </p:nvSpPr>
                <p:spPr bwMode="auto">
                  <a:xfrm>
                    <a:off x="4450" y="2485"/>
                    <a:ext cx="5" cy="2"/>
                  </a:xfrm>
                  <a:custGeom>
                    <a:avLst/>
                    <a:gdLst>
                      <a:gd name="T0" fmla="*/ 0 w 5"/>
                      <a:gd name="T1" fmla="*/ 1 h 2"/>
                      <a:gd name="T2" fmla="*/ 1 w 5"/>
                      <a:gd name="T3" fmla="*/ 1 h 2"/>
                      <a:gd name="T4" fmla="*/ 4 w 5"/>
                      <a:gd name="T5" fmla="*/ 0 h 2"/>
                      <a:gd name="T6" fmla="*/ 0 w 5"/>
                      <a:gd name="T7" fmla="*/ 1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2">
                        <a:moveTo>
                          <a:pt x="0" y="1"/>
                        </a:moveTo>
                        <a:lnTo>
                          <a:pt x="1" y="1"/>
                        </a:lnTo>
                        <a:lnTo>
                          <a:pt x="4" y="0"/>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88" name="Freeform 87"/>
                  <p:cNvSpPr>
                    <a:spLocks/>
                  </p:cNvSpPr>
                  <p:nvPr/>
                </p:nvSpPr>
                <p:spPr bwMode="auto">
                  <a:xfrm>
                    <a:off x="4526" y="2449"/>
                    <a:ext cx="3" cy="8"/>
                  </a:xfrm>
                  <a:custGeom>
                    <a:avLst/>
                    <a:gdLst>
                      <a:gd name="T0" fmla="*/ 0 w 3"/>
                      <a:gd name="T1" fmla="*/ 0 h 8"/>
                      <a:gd name="T2" fmla="*/ 0 w 3"/>
                      <a:gd name="T3" fmla="*/ 2 h 8"/>
                      <a:gd name="T4" fmla="*/ 0 w 3"/>
                      <a:gd name="T5" fmla="*/ 4 h 8"/>
                      <a:gd name="T6" fmla="*/ 2 w 3"/>
                      <a:gd name="T7" fmla="*/ 7 h 8"/>
                      <a:gd name="T8" fmla="*/ 0 w 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8">
                        <a:moveTo>
                          <a:pt x="0" y="0"/>
                        </a:moveTo>
                        <a:lnTo>
                          <a:pt x="0" y="2"/>
                        </a:lnTo>
                        <a:lnTo>
                          <a:pt x="0" y="4"/>
                        </a:lnTo>
                        <a:lnTo>
                          <a:pt x="2" y="7"/>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89" name="Freeform 88"/>
                  <p:cNvSpPr>
                    <a:spLocks/>
                  </p:cNvSpPr>
                  <p:nvPr/>
                </p:nvSpPr>
                <p:spPr bwMode="auto">
                  <a:xfrm>
                    <a:off x="4545" y="2449"/>
                    <a:ext cx="26" cy="31"/>
                  </a:xfrm>
                  <a:custGeom>
                    <a:avLst/>
                    <a:gdLst>
                      <a:gd name="T0" fmla="*/ 0 w 26"/>
                      <a:gd name="T1" fmla="*/ 0 h 31"/>
                      <a:gd name="T2" fmla="*/ 5 w 26"/>
                      <a:gd name="T3" fmla="*/ 9 h 31"/>
                      <a:gd name="T4" fmla="*/ 9 w 26"/>
                      <a:gd name="T5" fmla="*/ 17 h 31"/>
                      <a:gd name="T6" fmla="*/ 25 w 26"/>
                      <a:gd name="T7" fmla="*/ 30 h 31"/>
                      <a:gd name="T8" fmla="*/ 10 w 26"/>
                      <a:gd name="T9" fmla="*/ 14 h 31"/>
                      <a:gd name="T10" fmla="*/ 0 w 26"/>
                      <a:gd name="T11" fmla="*/ 0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31">
                        <a:moveTo>
                          <a:pt x="0" y="0"/>
                        </a:moveTo>
                        <a:lnTo>
                          <a:pt x="5" y="9"/>
                        </a:lnTo>
                        <a:lnTo>
                          <a:pt x="9" y="17"/>
                        </a:lnTo>
                        <a:lnTo>
                          <a:pt x="25" y="30"/>
                        </a:lnTo>
                        <a:lnTo>
                          <a:pt x="10" y="14"/>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90" name="Freeform 89"/>
                  <p:cNvSpPr>
                    <a:spLocks/>
                  </p:cNvSpPr>
                  <p:nvPr/>
                </p:nvSpPr>
                <p:spPr bwMode="auto">
                  <a:xfrm>
                    <a:off x="4586" y="2503"/>
                    <a:ext cx="1" cy="20"/>
                  </a:xfrm>
                  <a:custGeom>
                    <a:avLst/>
                    <a:gdLst>
                      <a:gd name="T0" fmla="*/ 0 w 1"/>
                      <a:gd name="T1" fmla="*/ 0 h 20"/>
                      <a:gd name="T2" fmla="*/ 0 w 1"/>
                      <a:gd name="T3" fmla="*/ 6 h 20"/>
                      <a:gd name="T4" fmla="*/ 0 w 1"/>
                      <a:gd name="T5" fmla="*/ 13 h 20"/>
                      <a:gd name="T6" fmla="*/ 0 w 1"/>
                      <a:gd name="T7" fmla="*/ 19 h 20"/>
                      <a:gd name="T8" fmla="*/ 0 w 1"/>
                      <a:gd name="T9" fmla="*/ 11 h 20"/>
                      <a:gd name="T10" fmla="*/ 0 w 1"/>
                      <a:gd name="T11" fmla="*/ 4 h 20"/>
                      <a:gd name="T12" fmla="*/ 0 w 1"/>
                      <a:gd name="T13" fmla="*/ 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20">
                        <a:moveTo>
                          <a:pt x="0" y="0"/>
                        </a:moveTo>
                        <a:lnTo>
                          <a:pt x="0" y="6"/>
                        </a:lnTo>
                        <a:lnTo>
                          <a:pt x="0" y="13"/>
                        </a:lnTo>
                        <a:lnTo>
                          <a:pt x="0" y="19"/>
                        </a:lnTo>
                        <a:lnTo>
                          <a:pt x="0" y="11"/>
                        </a:lnTo>
                        <a:lnTo>
                          <a:pt x="0" y="4"/>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91" name="Freeform 90"/>
                  <p:cNvSpPr>
                    <a:spLocks/>
                  </p:cNvSpPr>
                  <p:nvPr/>
                </p:nvSpPr>
                <p:spPr bwMode="auto">
                  <a:xfrm>
                    <a:off x="4510" y="2475"/>
                    <a:ext cx="5" cy="3"/>
                  </a:xfrm>
                  <a:custGeom>
                    <a:avLst/>
                    <a:gdLst>
                      <a:gd name="T0" fmla="*/ 1 w 5"/>
                      <a:gd name="T1" fmla="*/ 0 h 3"/>
                      <a:gd name="T2" fmla="*/ 0 w 5"/>
                      <a:gd name="T3" fmla="*/ 1 h 3"/>
                      <a:gd name="T4" fmla="*/ 4 w 5"/>
                      <a:gd name="T5" fmla="*/ 2 h 3"/>
                      <a:gd name="T6" fmla="*/ 1 w 5"/>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
                        <a:moveTo>
                          <a:pt x="1" y="0"/>
                        </a:moveTo>
                        <a:lnTo>
                          <a:pt x="0" y="1"/>
                        </a:lnTo>
                        <a:lnTo>
                          <a:pt x="4" y="2"/>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nvGrpSpPr>
                <p:cNvPr id="26867" name="Group 106"/>
                <p:cNvGrpSpPr>
                  <a:grpSpLocks/>
                </p:cNvGrpSpPr>
                <p:nvPr/>
              </p:nvGrpSpPr>
              <p:grpSpPr bwMode="auto">
                <a:xfrm>
                  <a:off x="4601" y="2103"/>
                  <a:ext cx="466" cy="611"/>
                  <a:chOff x="4601" y="2103"/>
                  <a:chExt cx="466" cy="611"/>
                </a:xfrm>
              </p:grpSpPr>
              <p:sp>
                <p:nvSpPr>
                  <p:cNvPr id="26868" name="Freeform 92"/>
                  <p:cNvSpPr>
                    <a:spLocks/>
                  </p:cNvSpPr>
                  <p:nvPr/>
                </p:nvSpPr>
                <p:spPr bwMode="auto">
                  <a:xfrm>
                    <a:off x="4800" y="2103"/>
                    <a:ext cx="8" cy="5"/>
                  </a:xfrm>
                  <a:custGeom>
                    <a:avLst/>
                    <a:gdLst>
                      <a:gd name="T0" fmla="*/ 0 w 8"/>
                      <a:gd name="T1" fmla="*/ 0 h 5"/>
                      <a:gd name="T2" fmla="*/ 2 w 8"/>
                      <a:gd name="T3" fmla="*/ 1 h 5"/>
                      <a:gd name="T4" fmla="*/ 4 w 8"/>
                      <a:gd name="T5" fmla="*/ 2 h 5"/>
                      <a:gd name="T6" fmla="*/ 6 w 8"/>
                      <a:gd name="T7" fmla="*/ 3 h 5"/>
                      <a:gd name="T8" fmla="*/ 7 w 8"/>
                      <a:gd name="T9" fmla="*/ 4 h 5"/>
                      <a:gd name="T10" fmla="*/ 5 w 8"/>
                      <a:gd name="T11" fmla="*/ 4 h 5"/>
                      <a:gd name="T12" fmla="*/ 2 w 8"/>
                      <a:gd name="T13" fmla="*/ 3 h 5"/>
                      <a:gd name="T14" fmla="*/ 0 w 8"/>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 h="5">
                        <a:moveTo>
                          <a:pt x="0" y="0"/>
                        </a:moveTo>
                        <a:lnTo>
                          <a:pt x="2" y="1"/>
                        </a:lnTo>
                        <a:lnTo>
                          <a:pt x="4" y="2"/>
                        </a:lnTo>
                        <a:lnTo>
                          <a:pt x="6" y="3"/>
                        </a:lnTo>
                        <a:lnTo>
                          <a:pt x="7" y="4"/>
                        </a:lnTo>
                        <a:lnTo>
                          <a:pt x="5" y="4"/>
                        </a:lnTo>
                        <a:lnTo>
                          <a:pt x="2" y="3"/>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69" name="Freeform 93"/>
                  <p:cNvSpPr>
                    <a:spLocks/>
                  </p:cNvSpPr>
                  <p:nvPr/>
                </p:nvSpPr>
                <p:spPr bwMode="auto">
                  <a:xfrm>
                    <a:off x="4800" y="2122"/>
                    <a:ext cx="5" cy="1"/>
                  </a:xfrm>
                  <a:custGeom>
                    <a:avLst/>
                    <a:gdLst>
                      <a:gd name="T0" fmla="*/ 4 w 5"/>
                      <a:gd name="T1" fmla="*/ 0 h 1"/>
                      <a:gd name="T2" fmla="*/ 0 w 5"/>
                      <a:gd name="T3" fmla="*/ 0 h 1"/>
                      <a:gd name="T4" fmla="*/ 0 w 5"/>
                      <a:gd name="T5" fmla="*/ 0 h 1"/>
                      <a:gd name="T6" fmla="*/ 4 w 5"/>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1">
                        <a:moveTo>
                          <a:pt x="4" y="0"/>
                        </a:moveTo>
                        <a:lnTo>
                          <a:pt x="0" y="0"/>
                        </a:lnTo>
                        <a:lnTo>
                          <a:pt x="4"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70" name="Freeform 94"/>
                  <p:cNvSpPr>
                    <a:spLocks/>
                  </p:cNvSpPr>
                  <p:nvPr/>
                </p:nvSpPr>
                <p:spPr bwMode="auto">
                  <a:xfrm>
                    <a:off x="4742" y="2183"/>
                    <a:ext cx="126" cy="361"/>
                  </a:xfrm>
                  <a:custGeom>
                    <a:avLst/>
                    <a:gdLst>
                      <a:gd name="T0" fmla="*/ 107 w 126"/>
                      <a:gd name="T1" fmla="*/ 0 h 361"/>
                      <a:gd name="T2" fmla="*/ 95 w 126"/>
                      <a:gd name="T3" fmla="*/ 15 h 361"/>
                      <a:gd name="T4" fmla="*/ 92 w 126"/>
                      <a:gd name="T5" fmla="*/ 36 h 361"/>
                      <a:gd name="T6" fmla="*/ 74 w 126"/>
                      <a:gd name="T7" fmla="*/ 57 h 361"/>
                      <a:gd name="T8" fmla="*/ 37 w 126"/>
                      <a:gd name="T9" fmla="*/ 154 h 361"/>
                      <a:gd name="T10" fmla="*/ 17 w 126"/>
                      <a:gd name="T11" fmla="*/ 242 h 361"/>
                      <a:gd name="T12" fmla="*/ 0 w 126"/>
                      <a:gd name="T13" fmla="*/ 360 h 361"/>
                      <a:gd name="T14" fmla="*/ 52 w 126"/>
                      <a:gd name="T15" fmla="*/ 307 h 361"/>
                      <a:gd name="T16" fmla="*/ 125 w 126"/>
                      <a:gd name="T17" fmla="*/ 47 h 361"/>
                      <a:gd name="T18" fmla="*/ 107 w 126"/>
                      <a:gd name="T19" fmla="*/ 0 h 3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6" h="361">
                        <a:moveTo>
                          <a:pt x="107" y="0"/>
                        </a:moveTo>
                        <a:lnTo>
                          <a:pt x="95" y="15"/>
                        </a:lnTo>
                        <a:lnTo>
                          <a:pt x="92" y="36"/>
                        </a:lnTo>
                        <a:lnTo>
                          <a:pt x="74" y="57"/>
                        </a:lnTo>
                        <a:lnTo>
                          <a:pt x="37" y="154"/>
                        </a:lnTo>
                        <a:lnTo>
                          <a:pt x="17" y="242"/>
                        </a:lnTo>
                        <a:lnTo>
                          <a:pt x="0" y="360"/>
                        </a:lnTo>
                        <a:lnTo>
                          <a:pt x="52" y="307"/>
                        </a:lnTo>
                        <a:lnTo>
                          <a:pt x="125" y="47"/>
                        </a:lnTo>
                        <a:lnTo>
                          <a:pt x="107" y="0"/>
                        </a:lnTo>
                      </a:path>
                    </a:pathLst>
                  </a:custGeom>
                  <a:solidFill>
                    <a:srgbClr val="4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71" name="Freeform 95"/>
                  <p:cNvSpPr>
                    <a:spLocks/>
                  </p:cNvSpPr>
                  <p:nvPr/>
                </p:nvSpPr>
                <p:spPr bwMode="auto">
                  <a:xfrm>
                    <a:off x="4601" y="2114"/>
                    <a:ext cx="466" cy="600"/>
                  </a:xfrm>
                  <a:custGeom>
                    <a:avLst/>
                    <a:gdLst>
                      <a:gd name="T0" fmla="*/ 379 w 466"/>
                      <a:gd name="T1" fmla="*/ 32 h 600"/>
                      <a:gd name="T2" fmla="*/ 365 w 466"/>
                      <a:gd name="T3" fmla="*/ 0 h 600"/>
                      <a:gd name="T4" fmla="*/ 251 w 466"/>
                      <a:gd name="T5" fmla="*/ 55 h 600"/>
                      <a:gd name="T6" fmla="*/ 246 w 466"/>
                      <a:gd name="T7" fmla="*/ 97 h 600"/>
                      <a:gd name="T8" fmla="*/ 237 w 466"/>
                      <a:gd name="T9" fmla="*/ 111 h 600"/>
                      <a:gd name="T10" fmla="*/ 224 w 466"/>
                      <a:gd name="T11" fmla="*/ 128 h 600"/>
                      <a:gd name="T12" fmla="*/ 217 w 466"/>
                      <a:gd name="T13" fmla="*/ 158 h 600"/>
                      <a:gd name="T14" fmla="*/ 191 w 466"/>
                      <a:gd name="T15" fmla="*/ 227 h 600"/>
                      <a:gd name="T16" fmla="*/ 171 w 466"/>
                      <a:gd name="T17" fmla="*/ 309 h 600"/>
                      <a:gd name="T18" fmla="*/ 162 w 466"/>
                      <a:gd name="T19" fmla="*/ 364 h 600"/>
                      <a:gd name="T20" fmla="*/ 71 w 466"/>
                      <a:gd name="T21" fmla="*/ 366 h 600"/>
                      <a:gd name="T22" fmla="*/ 56 w 466"/>
                      <a:gd name="T23" fmla="*/ 376 h 600"/>
                      <a:gd name="T24" fmla="*/ 14 w 466"/>
                      <a:gd name="T25" fmla="*/ 376 h 600"/>
                      <a:gd name="T26" fmla="*/ 2 w 466"/>
                      <a:gd name="T27" fmla="*/ 398 h 600"/>
                      <a:gd name="T28" fmla="*/ 0 w 466"/>
                      <a:gd name="T29" fmla="*/ 423 h 600"/>
                      <a:gd name="T30" fmla="*/ 5 w 466"/>
                      <a:gd name="T31" fmla="*/ 445 h 600"/>
                      <a:gd name="T32" fmla="*/ 43 w 466"/>
                      <a:gd name="T33" fmla="*/ 454 h 600"/>
                      <a:gd name="T34" fmla="*/ 61 w 466"/>
                      <a:gd name="T35" fmla="*/ 485 h 600"/>
                      <a:gd name="T36" fmla="*/ 98 w 466"/>
                      <a:gd name="T37" fmla="*/ 496 h 600"/>
                      <a:gd name="T38" fmla="*/ 125 w 466"/>
                      <a:gd name="T39" fmla="*/ 496 h 600"/>
                      <a:gd name="T40" fmla="*/ 156 w 466"/>
                      <a:gd name="T41" fmla="*/ 502 h 600"/>
                      <a:gd name="T42" fmla="*/ 158 w 466"/>
                      <a:gd name="T43" fmla="*/ 517 h 600"/>
                      <a:gd name="T44" fmla="*/ 156 w 466"/>
                      <a:gd name="T45" fmla="*/ 549 h 600"/>
                      <a:gd name="T46" fmla="*/ 160 w 466"/>
                      <a:gd name="T47" fmla="*/ 570 h 600"/>
                      <a:gd name="T48" fmla="*/ 176 w 466"/>
                      <a:gd name="T49" fmla="*/ 572 h 600"/>
                      <a:gd name="T50" fmla="*/ 196 w 466"/>
                      <a:gd name="T51" fmla="*/ 576 h 600"/>
                      <a:gd name="T52" fmla="*/ 217 w 466"/>
                      <a:gd name="T53" fmla="*/ 597 h 600"/>
                      <a:gd name="T54" fmla="*/ 241 w 466"/>
                      <a:gd name="T55" fmla="*/ 597 h 600"/>
                      <a:gd name="T56" fmla="*/ 262 w 466"/>
                      <a:gd name="T57" fmla="*/ 594 h 600"/>
                      <a:gd name="T58" fmla="*/ 295 w 466"/>
                      <a:gd name="T59" fmla="*/ 583 h 600"/>
                      <a:gd name="T60" fmla="*/ 332 w 466"/>
                      <a:gd name="T61" fmla="*/ 587 h 600"/>
                      <a:gd name="T62" fmla="*/ 369 w 466"/>
                      <a:gd name="T63" fmla="*/ 599 h 600"/>
                      <a:gd name="T64" fmla="*/ 403 w 466"/>
                      <a:gd name="T65" fmla="*/ 590 h 600"/>
                      <a:gd name="T66" fmla="*/ 427 w 466"/>
                      <a:gd name="T67" fmla="*/ 559 h 600"/>
                      <a:gd name="T68" fmla="*/ 425 w 466"/>
                      <a:gd name="T69" fmla="*/ 525 h 600"/>
                      <a:gd name="T70" fmla="*/ 434 w 466"/>
                      <a:gd name="T71" fmla="*/ 483 h 600"/>
                      <a:gd name="T72" fmla="*/ 439 w 466"/>
                      <a:gd name="T73" fmla="*/ 429 h 600"/>
                      <a:gd name="T74" fmla="*/ 450 w 466"/>
                      <a:gd name="T75" fmla="*/ 378 h 600"/>
                      <a:gd name="T76" fmla="*/ 465 w 466"/>
                      <a:gd name="T77" fmla="*/ 303 h 600"/>
                      <a:gd name="T78" fmla="*/ 463 w 466"/>
                      <a:gd name="T79" fmla="*/ 227 h 600"/>
                      <a:gd name="T80" fmla="*/ 463 w 466"/>
                      <a:gd name="T81" fmla="*/ 160 h 600"/>
                      <a:gd name="T82" fmla="*/ 460 w 466"/>
                      <a:gd name="T83" fmla="*/ 113 h 600"/>
                      <a:gd name="T84" fmla="*/ 450 w 466"/>
                      <a:gd name="T85" fmla="*/ 93 h 600"/>
                      <a:gd name="T86" fmla="*/ 430 w 466"/>
                      <a:gd name="T87" fmla="*/ 76 h 600"/>
                      <a:gd name="T88" fmla="*/ 406 w 466"/>
                      <a:gd name="T89" fmla="*/ 48 h 600"/>
                      <a:gd name="T90" fmla="*/ 379 w 466"/>
                      <a:gd name="T91" fmla="*/ 32 h 6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66" h="600">
                        <a:moveTo>
                          <a:pt x="379" y="32"/>
                        </a:moveTo>
                        <a:lnTo>
                          <a:pt x="365" y="0"/>
                        </a:lnTo>
                        <a:lnTo>
                          <a:pt x="251" y="55"/>
                        </a:lnTo>
                        <a:lnTo>
                          <a:pt x="246" y="97"/>
                        </a:lnTo>
                        <a:lnTo>
                          <a:pt x="237" y="111"/>
                        </a:lnTo>
                        <a:lnTo>
                          <a:pt x="224" y="128"/>
                        </a:lnTo>
                        <a:lnTo>
                          <a:pt x="217" y="158"/>
                        </a:lnTo>
                        <a:lnTo>
                          <a:pt x="191" y="227"/>
                        </a:lnTo>
                        <a:lnTo>
                          <a:pt x="171" y="309"/>
                        </a:lnTo>
                        <a:lnTo>
                          <a:pt x="162" y="364"/>
                        </a:lnTo>
                        <a:lnTo>
                          <a:pt x="71" y="366"/>
                        </a:lnTo>
                        <a:lnTo>
                          <a:pt x="56" y="376"/>
                        </a:lnTo>
                        <a:lnTo>
                          <a:pt x="14" y="376"/>
                        </a:lnTo>
                        <a:lnTo>
                          <a:pt x="2" y="398"/>
                        </a:lnTo>
                        <a:lnTo>
                          <a:pt x="0" y="423"/>
                        </a:lnTo>
                        <a:lnTo>
                          <a:pt x="5" y="445"/>
                        </a:lnTo>
                        <a:lnTo>
                          <a:pt x="43" y="454"/>
                        </a:lnTo>
                        <a:lnTo>
                          <a:pt x="61" y="485"/>
                        </a:lnTo>
                        <a:lnTo>
                          <a:pt x="98" y="496"/>
                        </a:lnTo>
                        <a:lnTo>
                          <a:pt x="125" y="496"/>
                        </a:lnTo>
                        <a:lnTo>
                          <a:pt x="156" y="502"/>
                        </a:lnTo>
                        <a:lnTo>
                          <a:pt x="158" y="517"/>
                        </a:lnTo>
                        <a:lnTo>
                          <a:pt x="156" y="549"/>
                        </a:lnTo>
                        <a:lnTo>
                          <a:pt x="160" y="570"/>
                        </a:lnTo>
                        <a:lnTo>
                          <a:pt x="176" y="572"/>
                        </a:lnTo>
                        <a:lnTo>
                          <a:pt x="196" y="576"/>
                        </a:lnTo>
                        <a:lnTo>
                          <a:pt x="217" y="597"/>
                        </a:lnTo>
                        <a:lnTo>
                          <a:pt x="241" y="597"/>
                        </a:lnTo>
                        <a:lnTo>
                          <a:pt x="262" y="594"/>
                        </a:lnTo>
                        <a:lnTo>
                          <a:pt x="295" y="583"/>
                        </a:lnTo>
                        <a:lnTo>
                          <a:pt x="332" y="587"/>
                        </a:lnTo>
                        <a:lnTo>
                          <a:pt x="369" y="599"/>
                        </a:lnTo>
                        <a:lnTo>
                          <a:pt x="403" y="590"/>
                        </a:lnTo>
                        <a:lnTo>
                          <a:pt x="427" y="559"/>
                        </a:lnTo>
                        <a:lnTo>
                          <a:pt x="425" y="525"/>
                        </a:lnTo>
                        <a:lnTo>
                          <a:pt x="434" y="483"/>
                        </a:lnTo>
                        <a:lnTo>
                          <a:pt x="439" y="429"/>
                        </a:lnTo>
                        <a:lnTo>
                          <a:pt x="450" y="378"/>
                        </a:lnTo>
                        <a:lnTo>
                          <a:pt x="465" y="303"/>
                        </a:lnTo>
                        <a:lnTo>
                          <a:pt x="463" y="227"/>
                        </a:lnTo>
                        <a:lnTo>
                          <a:pt x="463" y="160"/>
                        </a:lnTo>
                        <a:lnTo>
                          <a:pt x="460" y="113"/>
                        </a:lnTo>
                        <a:lnTo>
                          <a:pt x="450" y="93"/>
                        </a:lnTo>
                        <a:lnTo>
                          <a:pt x="430" y="76"/>
                        </a:lnTo>
                        <a:lnTo>
                          <a:pt x="406" y="48"/>
                        </a:lnTo>
                        <a:lnTo>
                          <a:pt x="379" y="32"/>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72" name="Freeform 96"/>
                  <p:cNvSpPr>
                    <a:spLocks/>
                  </p:cNvSpPr>
                  <p:nvPr/>
                </p:nvSpPr>
                <p:spPr bwMode="auto">
                  <a:xfrm>
                    <a:off x="4765" y="2150"/>
                    <a:ext cx="286" cy="551"/>
                  </a:xfrm>
                  <a:custGeom>
                    <a:avLst/>
                    <a:gdLst>
                      <a:gd name="T0" fmla="*/ 37 w 286"/>
                      <a:gd name="T1" fmla="*/ 454 h 551"/>
                      <a:gd name="T2" fmla="*/ 104 w 286"/>
                      <a:gd name="T3" fmla="*/ 448 h 551"/>
                      <a:gd name="T4" fmla="*/ 161 w 286"/>
                      <a:gd name="T5" fmla="*/ 428 h 551"/>
                      <a:gd name="T6" fmla="*/ 185 w 286"/>
                      <a:gd name="T7" fmla="*/ 378 h 551"/>
                      <a:gd name="T8" fmla="*/ 177 w 286"/>
                      <a:gd name="T9" fmla="*/ 346 h 551"/>
                      <a:gd name="T10" fmla="*/ 222 w 286"/>
                      <a:gd name="T11" fmla="*/ 275 h 551"/>
                      <a:gd name="T12" fmla="*/ 180 w 286"/>
                      <a:gd name="T13" fmla="*/ 307 h 551"/>
                      <a:gd name="T14" fmla="*/ 202 w 286"/>
                      <a:gd name="T15" fmla="*/ 243 h 551"/>
                      <a:gd name="T16" fmla="*/ 237 w 286"/>
                      <a:gd name="T17" fmla="*/ 164 h 551"/>
                      <a:gd name="T18" fmla="*/ 185 w 286"/>
                      <a:gd name="T19" fmla="*/ 232 h 551"/>
                      <a:gd name="T20" fmla="*/ 177 w 286"/>
                      <a:gd name="T21" fmla="*/ 124 h 551"/>
                      <a:gd name="T22" fmla="*/ 151 w 286"/>
                      <a:gd name="T23" fmla="*/ 87 h 551"/>
                      <a:gd name="T24" fmla="*/ 113 w 286"/>
                      <a:gd name="T25" fmla="*/ 70 h 551"/>
                      <a:gd name="T26" fmla="*/ 186 w 286"/>
                      <a:gd name="T27" fmla="*/ 41 h 551"/>
                      <a:gd name="T28" fmla="*/ 220 w 286"/>
                      <a:gd name="T29" fmla="*/ 74 h 551"/>
                      <a:gd name="T30" fmla="*/ 198 w 286"/>
                      <a:gd name="T31" fmla="*/ 41 h 551"/>
                      <a:gd name="T32" fmla="*/ 158 w 286"/>
                      <a:gd name="T33" fmla="*/ 27 h 551"/>
                      <a:gd name="T34" fmla="*/ 186 w 286"/>
                      <a:gd name="T35" fmla="*/ 15 h 551"/>
                      <a:gd name="T36" fmla="*/ 211 w 286"/>
                      <a:gd name="T37" fmla="*/ 0 h 551"/>
                      <a:gd name="T38" fmla="*/ 244 w 286"/>
                      <a:gd name="T39" fmla="*/ 31 h 551"/>
                      <a:gd name="T40" fmla="*/ 274 w 286"/>
                      <a:gd name="T41" fmla="*/ 60 h 551"/>
                      <a:gd name="T42" fmla="*/ 285 w 286"/>
                      <a:gd name="T43" fmla="*/ 109 h 551"/>
                      <a:gd name="T44" fmla="*/ 283 w 286"/>
                      <a:gd name="T45" fmla="*/ 206 h 551"/>
                      <a:gd name="T46" fmla="*/ 272 w 286"/>
                      <a:gd name="T47" fmla="*/ 320 h 551"/>
                      <a:gd name="T48" fmla="*/ 257 w 286"/>
                      <a:gd name="T49" fmla="*/ 433 h 551"/>
                      <a:gd name="T50" fmla="*/ 250 w 286"/>
                      <a:gd name="T51" fmla="*/ 503 h 551"/>
                      <a:gd name="T52" fmla="*/ 233 w 286"/>
                      <a:gd name="T53" fmla="*/ 535 h 551"/>
                      <a:gd name="T54" fmla="*/ 196 w 286"/>
                      <a:gd name="T55" fmla="*/ 550 h 551"/>
                      <a:gd name="T56" fmla="*/ 172 w 286"/>
                      <a:gd name="T57" fmla="*/ 542 h 551"/>
                      <a:gd name="T58" fmla="*/ 152 w 286"/>
                      <a:gd name="T59" fmla="*/ 514 h 551"/>
                      <a:gd name="T60" fmla="*/ 145 w 286"/>
                      <a:gd name="T61" fmla="*/ 505 h 551"/>
                      <a:gd name="T62" fmla="*/ 115 w 286"/>
                      <a:gd name="T63" fmla="*/ 534 h 551"/>
                      <a:gd name="T64" fmla="*/ 78 w 286"/>
                      <a:gd name="T65" fmla="*/ 544 h 551"/>
                      <a:gd name="T66" fmla="*/ 48 w 286"/>
                      <a:gd name="T67" fmla="*/ 538 h 551"/>
                      <a:gd name="T68" fmla="*/ 67 w 286"/>
                      <a:gd name="T69" fmla="*/ 516 h 551"/>
                      <a:gd name="T70" fmla="*/ 98 w 286"/>
                      <a:gd name="T71" fmla="*/ 476 h 551"/>
                      <a:gd name="T72" fmla="*/ 50 w 286"/>
                      <a:gd name="T73" fmla="*/ 509 h 551"/>
                      <a:gd name="T74" fmla="*/ 9 w 286"/>
                      <a:gd name="T75" fmla="*/ 523 h 551"/>
                      <a:gd name="T76" fmla="*/ 0 w 286"/>
                      <a:gd name="T77" fmla="*/ 503 h 55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86" h="551">
                        <a:moveTo>
                          <a:pt x="0" y="461"/>
                        </a:moveTo>
                        <a:lnTo>
                          <a:pt x="37" y="454"/>
                        </a:lnTo>
                        <a:lnTo>
                          <a:pt x="69" y="452"/>
                        </a:lnTo>
                        <a:lnTo>
                          <a:pt x="104" y="448"/>
                        </a:lnTo>
                        <a:lnTo>
                          <a:pt x="143" y="443"/>
                        </a:lnTo>
                        <a:lnTo>
                          <a:pt x="161" y="428"/>
                        </a:lnTo>
                        <a:lnTo>
                          <a:pt x="209" y="358"/>
                        </a:lnTo>
                        <a:lnTo>
                          <a:pt x="185" y="378"/>
                        </a:lnTo>
                        <a:lnTo>
                          <a:pt x="168" y="395"/>
                        </a:lnTo>
                        <a:lnTo>
                          <a:pt x="177" y="346"/>
                        </a:lnTo>
                        <a:lnTo>
                          <a:pt x="195" y="326"/>
                        </a:lnTo>
                        <a:lnTo>
                          <a:pt x="222" y="275"/>
                        </a:lnTo>
                        <a:lnTo>
                          <a:pt x="196" y="300"/>
                        </a:lnTo>
                        <a:lnTo>
                          <a:pt x="180" y="307"/>
                        </a:lnTo>
                        <a:lnTo>
                          <a:pt x="185" y="271"/>
                        </a:lnTo>
                        <a:lnTo>
                          <a:pt x="202" y="243"/>
                        </a:lnTo>
                        <a:lnTo>
                          <a:pt x="220" y="224"/>
                        </a:lnTo>
                        <a:lnTo>
                          <a:pt x="237" y="164"/>
                        </a:lnTo>
                        <a:lnTo>
                          <a:pt x="203" y="213"/>
                        </a:lnTo>
                        <a:lnTo>
                          <a:pt x="185" y="232"/>
                        </a:lnTo>
                        <a:lnTo>
                          <a:pt x="182" y="155"/>
                        </a:lnTo>
                        <a:lnTo>
                          <a:pt x="177" y="124"/>
                        </a:lnTo>
                        <a:lnTo>
                          <a:pt x="166" y="109"/>
                        </a:lnTo>
                        <a:lnTo>
                          <a:pt x="151" y="87"/>
                        </a:lnTo>
                        <a:lnTo>
                          <a:pt x="125" y="76"/>
                        </a:lnTo>
                        <a:lnTo>
                          <a:pt x="113" y="70"/>
                        </a:lnTo>
                        <a:lnTo>
                          <a:pt x="149" y="31"/>
                        </a:lnTo>
                        <a:lnTo>
                          <a:pt x="186" y="41"/>
                        </a:lnTo>
                        <a:lnTo>
                          <a:pt x="211" y="58"/>
                        </a:lnTo>
                        <a:lnTo>
                          <a:pt x="220" y="74"/>
                        </a:lnTo>
                        <a:lnTo>
                          <a:pt x="213" y="49"/>
                        </a:lnTo>
                        <a:lnTo>
                          <a:pt x="198" y="41"/>
                        </a:lnTo>
                        <a:lnTo>
                          <a:pt x="175" y="31"/>
                        </a:lnTo>
                        <a:lnTo>
                          <a:pt x="158" y="27"/>
                        </a:lnTo>
                        <a:lnTo>
                          <a:pt x="168" y="20"/>
                        </a:lnTo>
                        <a:lnTo>
                          <a:pt x="186" y="15"/>
                        </a:lnTo>
                        <a:lnTo>
                          <a:pt x="202" y="8"/>
                        </a:lnTo>
                        <a:lnTo>
                          <a:pt x="211" y="0"/>
                        </a:lnTo>
                        <a:lnTo>
                          <a:pt x="232" y="17"/>
                        </a:lnTo>
                        <a:lnTo>
                          <a:pt x="244" y="31"/>
                        </a:lnTo>
                        <a:lnTo>
                          <a:pt x="257" y="49"/>
                        </a:lnTo>
                        <a:lnTo>
                          <a:pt x="274" y="60"/>
                        </a:lnTo>
                        <a:lnTo>
                          <a:pt x="278" y="79"/>
                        </a:lnTo>
                        <a:lnTo>
                          <a:pt x="285" y="109"/>
                        </a:lnTo>
                        <a:lnTo>
                          <a:pt x="285" y="157"/>
                        </a:lnTo>
                        <a:lnTo>
                          <a:pt x="283" y="206"/>
                        </a:lnTo>
                        <a:lnTo>
                          <a:pt x="282" y="263"/>
                        </a:lnTo>
                        <a:lnTo>
                          <a:pt x="272" y="320"/>
                        </a:lnTo>
                        <a:lnTo>
                          <a:pt x="262" y="380"/>
                        </a:lnTo>
                        <a:lnTo>
                          <a:pt x="257" y="433"/>
                        </a:lnTo>
                        <a:lnTo>
                          <a:pt x="248" y="469"/>
                        </a:lnTo>
                        <a:lnTo>
                          <a:pt x="250" y="503"/>
                        </a:lnTo>
                        <a:lnTo>
                          <a:pt x="246" y="521"/>
                        </a:lnTo>
                        <a:lnTo>
                          <a:pt x="233" y="535"/>
                        </a:lnTo>
                        <a:lnTo>
                          <a:pt x="218" y="548"/>
                        </a:lnTo>
                        <a:lnTo>
                          <a:pt x="196" y="550"/>
                        </a:lnTo>
                        <a:lnTo>
                          <a:pt x="186" y="544"/>
                        </a:lnTo>
                        <a:lnTo>
                          <a:pt x="172" y="542"/>
                        </a:lnTo>
                        <a:lnTo>
                          <a:pt x="137" y="534"/>
                        </a:lnTo>
                        <a:lnTo>
                          <a:pt x="152" y="514"/>
                        </a:lnTo>
                        <a:lnTo>
                          <a:pt x="168" y="484"/>
                        </a:lnTo>
                        <a:lnTo>
                          <a:pt x="145" y="505"/>
                        </a:lnTo>
                        <a:lnTo>
                          <a:pt x="126" y="523"/>
                        </a:lnTo>
                        <a:lnTo>
                          <a:pt x="115" y="534"/>
                        </a:lnTo>
                        <a:lnTo>
                          <a:pt x="97" y="544"/>
                        </a:lnTo>
                        <a:lnTo>
                          <a:pt x="78" y="544"/>
                        </a:lnTo>
                        <a:lnTo>
                          <a:pt x="58" y="544"/>
                        </a:lnTo>
                        <a:lnTo>
                          <a:pt x="48" y="538"/>
                        </a:lnTo>
                        <a:lnTo>
                          <a:pt x="42" y="531"/>
                        </a:lnTo>
                        <a:lnTo>
                          <a:pt x="67" y="516"/>
                        </a:lnTo>
                        <a:lnTo>
                          <a:pt x="91" y="488"/>
                        </a:lnTo>
                        <a:lnTo>
                          <a:pt x="98" y="476"/>
                        </a:lnTo>
                        <a:lnTo>
                          <a:pt x="79" y="482"/>
                        </a:lnTo>
                        <a:lnTo>
                          <a:pt x="50" y="509"/>
                        </a:lnTo>
                        <a:lnTo>
                          <a:pt x="37" y="521"/>
                        </a:lnTo>
                        <a:lnTo>
                          <a:pt x="9" y="523"/>
                        </a:lnTo>
                        <a:lnTo>
                          <a:pt x="0" y="517"/>
                        </a:lnTo>
                        <a:lnTo>
                          <a:pt x="0" y="503"/>
                        </a:lnTo>
                        <a:lnTo>
                          <a:pt x="0" y="461"/>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73" name="Freeform 97"/>
                  <p:cNvSpPr>
                    <a:spLocks/>
                  </p:cNvSpPr>
                  <p:nvPr/>
                </p:nvSpPr>
                <p:spPr bwMode="auto">
                  <a:xfrm>
                    <a:off x="4951" y="2427"/>
                    <a:ext cx="78" cy="251"/>
                  </a:xfrm>
                  <a:custGeom>
                    <a:avLst/>
                    <a:gdLst>
                      <a:gd name="T0" fmla="*/ 0 w 78"/>
                      <a:gd name="T1" fmla="*/ 250 h 251"/>
                      <a:gd name="T2" fmla="*/ 14 w 78"/>
                      <a:gd name="T3" fmla="*/ 242 h 251"/>
                      <a:gd name="T4" fmla="*/ 28 w 78"/>
                      <a:gd name="T5" fmla="*/ 222 h 251"/>
                      <a:gd name="T6" fmla="*/ 41 w 78"/>
                      <a:gd name="T7" fmla="*/ 185 h 251"/>
                      <a:gd name="T8" fmla="*/ 48 w 78"/>
                      <a:gd name="T9" fmla="*/ 154 h 251"/>
                      <a:gd name="T10" fmla="*/ 58 w 78"/>
                      <a:gd name="T11" fmla="*/ 120 h 251"/>
                      <a:gd name="T12" fmla="*/ 63 w 78"/>
                      <a:gd name="T13" fmla="*/ 87 h 251"/>
                      <a:gd name="T14" fmla="*/ 71 w 78"/>
                      <a:gd name="T15" fmla="*/ 37 h 251"/>
                      <a:gd name="T16" fmla="*/ 77 w 78"/>
                      <a:gd name="T17" fmla="*/ 0 h 251"/>
                      <a:gd name="T18" fmla="*/ 61 w 78"/>
                      <a:gd name="T19" fmla="*/ 74 h 251"/>
                      <a:gd name="T20" fmla="*/ 48 w 78"/>
                      <a:gd name="T21" fmla="*/ 130 h 251"/>
                      <a:gd name="T22" fmla="*/ 33 w 78"/>
                      <a:gd name="T23" fmla="*/ 169 h 251"/>
                      <a:gd name="T24" fmla="*/ 10 w 78"/>
                      <a:gd name="T25" fmla="*/ 209 h 251"/>
                      <a:gd name="T26" fmla="*/ 0 w 78"/>
                      <a:gd name="T27" fmla="*/ 250 h 2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8" h="251">
                        <a:moveTo>
                          <a:pt x="0" y="250"/>
                        </a:moveTo>
                        <a:lnTo>
                          <a:pt x="14" y="242"/>
                        </a:lnTo>
                        <a:lnTo>
                          <a:pt x="28" y="222"/>
                        </a:lnTo>
                        <a:lnTo>
                          <a:pt x="41" y="185"/>
                        </a:lnTo>
                        <a:lnTo>
                          <a:pt x="48" y="154"/>
                        </a:lnTo>
                        <a:lnTo>
                          <a:pt x="58" y="120"/>
                        </a:lnTo>
                        <a:lnTo>
                          <a:pt x="63" y="87"/>
                        </a:lnTo>
                        <a:lnTo>
                          <a:pt x="71" y="37"/>
                        </a:lnTo>
                        <a:lnTo>
                          <a:pt x="77" y="0"/>
                        </a:lnTo>
                        <a:lnTo>
                          <a:pt x="61" y="74"/>
                        </a:lnTo>
                        <a:lnTo>
                          <a:pt x="48" y="130"/>
                        </a:lnTo>
                        <a:lnTo>
                          <a:pt x="33" y="169"/>
                        </a:lnTo>
                        <a:lnTo>
                          <a:pt x="10" y="209"/>
                        </a:lnTo>
                        <a:lnTo>
                          <a:pt x="0" y="250"/>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74" name="Freeform 98"/>
                  <p:cNvSpPr>
                    <a:spLocks/>
                  </p:cNvSpPr>
                  <p:nvPr/>
                </p:nvSpPr>
                <p:spPr bwMode="auto">
                  <a:xfrm>
                    <a:off x="4609" y="2219"/>
                    <a:ext cx="332" cy="381"/>
                  </a:xfrm>
                  <a:custGeom>
                    <a:avLst/>
                    <a:gdLst>
                      <a:gd name="T0" fmla="*/ 231 w 332"/>
                      <a:gd name="T1" fmla="*/ 15 h 381"/>
                      <a:gd name="T2" fmla="*/ 203 w 332"/>
                      <a:gd name="T3" fmla="*/ 71 h 381"/>
                      <a:gd name="T4" fmla="*/ 209 w 332"/>
                      <a:gd name="T5" fmla="*/ 125 h 381"/>
                      <a:gd name="T6" fmla="*/ 205 w 332"/>
                      <a:gd name="T7" fmla="*/ 187 h 381"/>
                      <a:gd name="T8" fmla="*/ 205 w 332"/>
                      <a:gd name="T9" fmla="*/ 204 h 381"/>
                      <a:gd name="T10" fmla="*/ 209 w 332"/>
                      <a:gd name="T11" fmla="*/ 224 h 381"/>
                      <a:gd name="T12" fmla="*/ 194 w 332"/>
                      <a:gd name="T13" fmla="*/ 239 h 381"/>
                      <a:gd name="T14" fmla="*/ 182 w 332"/>
                      <a:gd name="T15" fmla="*/ 256 h 381"/>
                      <a:gd name="T16" fmla="*/ 161 w 332"/>
                      <a:gd name="T17" fmla="*/ 256 h 381"/>
                      <a:gd name="T18" fmla="*/ 86 w 332"/>
                      <a:gd name="T19" fmla="*/ 260 h 381"/>
                      <a:gd name="T20" fmla="*/ 48 w 332"/>
                      <a:gd name="T21" fmla="*/ 272 h 381"/>
                      <a:gd name="T22" fmla="*/ 0 w 332"/>
                      <a:gd name="T23" fmla="*/ 286 h 381"/>
                      <a:gd name="T24" fmla="*/ 2 w 332"/>
                      <a:gd name="T25" fmla="*/ 329 h 381"/>
                      <a:gd name="T26" fmla="*/ 30 w 332"/>
                      <a:gd name="T27" fmla="*/ 320 h 381"/>
                      <a:gd name="T28" fmla="*/ 37 w 332"/>
                      <a:gd name="T29" fmla="*/ 300 h 381"/>
                      <a:gd name="T30" fmla="*/ 41 w 332"/>
                      <a:gd name="T31" fmla="*/ 337 h 381"/>
                      <a:gd name="T32" fmla="*/ 61 w 332"/>
                      <a:gd name="T33" fmla="*/ 366 h 381"/>
                      <a:gd name="T34" fmla="*/ 113 w 332"/>
                      <a:gd name="T35" fmla="*/ 378 h 381"/>
                      <a:gd name="T36" fmla="*/ 107 w 332"/>
                      <a:gd name="T37" fmla="*/ 357 h 381"/>
                      <a:gd name="T38" fmla="*/ 79 w 332"/>
                      <a:gd name="T39" fmla="*/ 320 h 381"/>
                      <a:gd name="T40" fmla="*/ 102 w 332"/>
                      <a:gd name="T41" fmla="*/ 304 h 381"/>
                      <a:gd name="T42" fmla="*/ 113 w 332"/>
                      <a:gd name="T43" fmla="*/ 339 h 381"/>
                      <a:gd name="T44" fmla="*/ 151 w 332"/>
                      <a:gd name="T45" fmla="*/ 376 h 381"/>
                      <a:gd name="T46" fmla="*/ 201 w 332"/>
                      <a:gd name="T47" fmla="*/ 376 h 381"/>
                      <a:gd name="T48" fmla="*/ 146 w 332"/>
                      <a:gd name="T49" fmla="*/ 333 h 381"/>
                      <a:gd name="T50" fmla="*/ 123 w 332"/>
                      <a:gd name="T51" fmla="*/ 304 h 381"/>
                      <a:gd name="T52" fmla="*/ 136 w 332"/>
                      <a:gd name="T53" fmla="*/ 290 h 381"/>
                      <a:gd name="T54" fmla="*/ 155 w 332"/>
                      <a:gd name="T55" fmla="*/ 318 h 381"/>
                      <a:gd name="T56" fmla="*/ 190 w 332"/>
                      <a:gd name="T57" fmla="*/ 350 h 381"/>
                      <a:gd name="T58" fmla="*/ 221 w 332"/>
                      <a:gd name="T59" fmla="*/ 367 h 381"/>
                      <a:gd name="T60" fmla="*/ 260 w 332"/>
                      <a:gd name="T61" fmla="*/ 372 h 381"/>
                      <a:gd name="T62" fmla="*/ 235 w 332"/>
                      <a:gd name="T63" fmla="*/ 350 h 381"/>
                      <a:gd name="T64" fmla="*/ 205 w 332"/>
                      <a:gd name="T65" fmla="*/ 320 h 381"/>
                      <a:gd name="T66" fmla="*/ 214 w 332"/>
                      <a:gd name="T67" fmla="*/ 304 h 381"/>
                      <a:gd name="T68" fmla="*/ 228 w 332"/>
                      <a:gd name="T69" fmla="*/ 331 h 381"/>
                      <a:gd name="T70" fmla="*/ 259 w 332"/>
                      <a:gd name="T71" fmla="*/ 356 h 381"/>
                      <a:gd name="T72" fmla="*/ 296 w 332"/>
                      <a:gd name="T73" fmla="*/ 359 h 381"/>
                      <a:gd name="T74" fmla="*/ 315 w 332"/>
                      <a:gd name="T75" fmla="*/ 324 h 381"/>
                      <a:gd name="T76" fmla="*/ 248 w 332"/>
                      <a:gd name="T77" fmla="*/ 312 h 381"/>
                      <a:gd name="T78" fmla="*/ 207 w 332"/>
                      <a:gd name="T79" fmla="*/ 284 h 381"/>
                      <a:gd name="T80" fmla="*/ 200 w 332"/>
                      <a:gd name="T81" fmla="*/ 260 h 381"/>
                      <a:gd name="T82" fmla="*/ 216 w 332"/>
                      <a:gd name="T83" fmla="*/ 272 h 381"/>
                      <a:gd name="T84" fmla="*/ 262 w 332"/>
                      <a:gd name="T85" fmla="*/ 306 h 381"/>
                      <a:gd name="T86" fmla="*/ 315 w 332"/>
                      <a:gd name="T87" fmla="*/ 324 h 381"/>
                      <a:gd name="T88" fmla="*/ 326 w 332"/>
                      <a:gd name="T89" fmla="*/ 251 h 381"/>
                      <a:gd name="T90" fmla="*/ 296 w 332"/>
                      <a:gd name="T91" fmla="*/ 243 h 381"/>
                      <a:gd name="T92" fmla="*/ 231 w 332"/>
                      <a:gd name="T93" fmla="*/ 249 h 381"/>
                      <a:gd name="T94" fmla="*/ 221 w 332"/>
                      <a:gd name="T95" fmla="*/ 235 h 381"/>
                      <a:gd name="T96" fmla="*/ 255 w 332"/>
                      <a:gd name="T97" fmla="*/ 241 h 381"/>
                      <a:gd name="T98" fmla="*/ 326 w 332"/>
                      <a:gd name="T99" fmla="*/ 224 h 381"/>
                      <a:gd name="T100" fmla="*/ 330 w 332"/>
                      <a:gd name="T101" fmla="*/ 159 h 381"/>
                      <a:gd name="T102" fmla="*/ 328 w 332"/>
                      <a:gd name="T103" fmla="*/ 86 h 381"/>
                      <a:gd name="T104" fmla="*/ 292 w 332"/>
                      <a:gd name="T105" fmla="*/ 50 h 381"/>
                      <a:gd name="T106" fmla="*/ 328 w 332"/>
                      <a:gd name="T107" fmla="*/ 66 h 381"/>
                      <a:gd name="T108" fmla="*/ 309 w 332"/>
                      <a:gd name="T109" fmla="*/ 23 h 381"/>
                      <a:gd name="T110" fmla="*/ 270 w 332"/>
                      <a:gd name="T111" fmla="*/ 0 h 38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32" h="381">
                        <a:moveTo>
                          <a:pt x="270" y="0"/>
                        </a:moveTo>
                        <a:lnTo>
                          <a:pt x="231" y="15"/>
                        </a:lnTo>
                        <a:lnTo>
                          <a:pt x="214" y="33"/>
                        </a:lnTo>
                        <a:lnTo>
                          <a:pt x="203" y="71"/>
                        </a:lnTo>
                        <a:lnTo>
                          <a:pt x="203" y="105"/>
                        </a:lnTo>
                        <a:lnTo>
                          <a:pt x="209" y="125"/>
                        </a:lnTo>
                        <a:lnTo>
                          <a:pt x="205" y="160"/>
                        </a:lnTo>
                        <a:lnTo>
                          <a:pt x="205" y="187"/>
                        </a:lnTo>
                        <a:lnTo>
                          <a:pt x="211" y="194"/>
                        </a:lnTo>
                        <a:lnTo>
                          <a:pt x="205" y="204"/>
                        </a:lnTo>
                        <a:lnTo>
                          <a:pt x="201" y="214"/>
                        </a:lnTo>
                        <a:lnTo>
                          <a:pt x="209" y="224"/>
                        </a:lnTo>
                        <a:lnTo>
                          <a:pt x="209" y="235"/>
                        </a:lnTo>
                        <a:lnTo>
                          <a:pt x="194" y="239"/>
                        </a:lnTo>
                        <a:lnTo>
                          <a:pt x="196" y="249"/>
                        </a:lnTo>
                        <a:lnTo>
                          <a:pt x="182" y="256"/>
                        </a:lnTo>
                        <a:lnTo>
                          <a:pt x="169" y="251"/>
                        </a:lnTo>
                        <a:lnTo>
                          <a:pt x="161" y="256"/>
                        </a:lnTo>
                        <a:lnTo>
                          <a:pt x="121" y="261"/>
                        </a:lnTo>
                        <a:lnTo>
                          <a:pt x="86" y="260"/>
                        </a:lnTo>
                        <a:lnTo>
                          <a:pt x="62" y="261"/>
                        </a:lnTo>
                        <a:lnTo>
                          <a:pt x="48" y="272"/>
                        </a:lnTo>
                        <a:lnTo>
                          <a:pt x="13" y="272"/>
                        </a:lnTo>
                        <a:lnTo>
                          <a:pt x="0" y="286"/>
                        </a:lnTo>
                        <a:lnTo>
                          <a:pt x="0" y="302"/>
                        </a:lnTo>
                        <a:lnTo>
                          <a:pt x="2" y="329"/>
                        </a:lnTo>
                        <a:lnTo>
                          <a:pt x="30" y="337"/>
                        </a:lnTo>
                        <a:lnTo>
                          <a:pt x="30" y="320"/>
                        </a:lnTo>
                        <a:lnTo>
                          <a:pt x="32" y="306"/>
                        </a:lnTo>
                        <a:lnTo>
                          <a:pt x="37" y="300"/>
                        </a:lnTo>
                        <a:lnTo>
                          <a:pt x="40" y="316"/>
                        </a:lnTo>
                        <a:lnTo>
                          <a:pt x="41" y="337"/>
                        </a:lnTo>
                        <a:lnTo>
                          <a:pt x="48" y="350"/>
                        </a:lnTo>
                        <a:lnTo>
                          <a:pt x="61" y="366"/>
                        </a:lnTo>
                        <a:lnTo>
                          <a:pt x="91" y="374"/>
                        </a:lnTo>
                        <a:lnTo>
                          <a:pt x="113" y="378"/>
                        </a:lnTo>
                        <a:lnTo>
                          <a:pt x="141" y="380"/>
                        </a:lnTo>
                        <a:lnTo>
                          <a:pt x="107" y="357"/>
                        </a:lnTo>
                        <a:lnTo>
                          <a:pt x="84" y="337"/>
                        </a:lnTo>
                        <a:lnTo>
                          <a:pt x="79" y="320"/>
                        </a:lnTo>
                        <a:lnTo>
                          <a:pt x="82" y="306"/>
                        </a:lnTo>
                        <a:lnTo>
                          <a:pt x="102" y="304"/>
                        </a:lnTo>
                        <a:lnTo>
                          <a:pt x="108" y="320"/>
                        </a:lnTo>
                        <a:lnTo>
                          <a:pt x="113" y="339"/>
                        </a:lnTo>
                        <a:lnTo>
                          <a:pt x="132" y="359"/>
                        </a:lnTo>
                        <a:lnTo>
                          <a:pt x="151" y="376"/>
                        </a:lnTo>
                        <a:lnTo>
                          <a:pt x="172" y="378"/>
                        </a:lnTo>
                        <a:lnTo>
                          <a:pt x="201" y="376"/>
                        </a:lnTo>
                        <a:lnTo>
                          <a:pt x="169" y="347"/>
                        </a:lnTo>
                        <a:lnTo>
                          <a:pt x="146" y="333"/>
                        </a:lnTo>
                        <a:lnTo>
                          <a:pt x="128" y="316"/>
                        </a:lnTo>
                        <a:lnTo>
                          <a:pt x="123" y="304"/>
                        </a:lnTo>
                        <a:lnTo>
                          <a:pt x="125" y="292"/>
                        </a:lnTo>
                        <a:lnTo>
                          <a:pt x="136" y="290"/>
                        </a:lnTo>
                        <a:lnTo>
                          <a:pt x="147" y="302"/>
                        </a:lnTo>
                        <a:lnTo>
                          <a:pt x="155" y="318"/>
                        </a:lnTo>
                        <a:lnTo>
                          <a:pt x="172" y="339"/>
                        </a:lnTo>
                        <a:lnTo>
                          <a:pt x="190" y="350"/>
                        </a:lnTo>
                        <a:lnTo>
                          <a:pt x="205" y="359"/>
                        </a:lnTo>
                        <a:lnTo>
                          <a:pt x="221" y="367"/>
                        </a:lnTo>
                        <a:lnTo>
                          <a:pt x="239" y="372"/>
                        </a:lnTo>
                        <a:lnTo>
                          <a:pt x="260" y="372"/>
                        </a:lnTo>
                        <a:lnTo>
                          <a:pt x="281" y="367"/>
                        </a:lnTo>
                        <a:lnTo>
                          <a:pt x="235" y="350"/>
                        </a:lnTo>
                        <a:lnTo>
                          <a:pt x="218" y="339"/>
                        </a:lnTo>
                        <a:lnTo>
                          <a:pt x="205" y="320"/>
                        </a:lnTo>
                        <a:lnTo>
                          <a:pt x="203" y="304"/>
                        </a:lnTo>
                        <a:lnTo>
                          <a:pt x="214" y="304"/>
                        </a:lnTo>
                        <a:lnTo>
                          <a:pt x="220" y="318"/>
                        </a:lnTo>
                        <a:lnTo>
                          <a:pt x="228" y="331"/>
                        </a:lnTo>
                        <a:lnTo>
                          <a:pt x="242" y="344"/>
                        </a:lnTo>
                        <a:lnTo>
                          <a:pt x="259" y="356"/>
                        </a:lnTo>
                        <a:lnTo>
                          <a:pt x="279" y="366"/>
                        </a:lnTo>
                        <a:lnTo>
                          <a:pt x="296" y="359"/>
                        </a:lnTo>
                        <a:lnTo>
                          <a:pt x="303" y="350"/>
                        </a:lnTo>
                        <a:lnTo>
                          <a:pt x="315" y="324"/>
                        </a:lnTo>
                        <a:lnTo>
                          <a:pt x="292" y="318"/>
                        </a:lnTo>
                        <a:lnTo>
                          <a:pt x="248" y="312"/>
                        </a:lnTo>
                        <a:lnTo>
                          <a:pt x="221" y="298"/>
                        </a:lnTo>
                        <a:lnTo>
                          <a:pt x="207" y="284"/>
                        </a:lnTo>
                        <a:lnTo>
                          <a:pt x="201" y="267"/>
                        </a:lnTo>
                        <a:lnTo>
                          <a:pt x="200" y="260"/>
                        </a:lnTo>
                        <a:lnTo>
                          <a:pt x="207" y="260"/>
                        </a:lnTo>
                        <a:lnTo>
                          <a:pt x="216" y="272"/>
                        </a:lnTo>
                        <a:lnTo>
                          <a:pt x="230" y="294"/>
                        </a:lnTo>
                        <a:lnTo>
                          <a:pt x="262" y="306"/>
                        </a:lnTo>
                        <a:lnTo>
                          <a:pt x="292" y="317"/>
                        </a:lnTo>
                        <a:lnTo>
                          <a:pt x="315" y="324"/>
                        </a:lnTo>
                        <a:lnTo>
                          <a:pt x="324" y="282"/>
                        </a:lnTo>
                        <a:lnTo>
                          <a:pt x="326" y="251"/>
                        </a:lnTo>
                        <a:lnTo>
                          <a:pt x="326" y="224"/>
                        </a:lnTo>
                        <a:lnTo>
                          <a:pt x="296" y="243"/>
                        </a:lnTo>
                        <a:lnTo>
                          <a:pt x="260" y="251"/>
                        </a:lnTo>
                        <a:lnTo>
                          <a:pt x="231" y="249"/>
                        </a:lnTo>
                        <a:lnTo>
                          <a:pt x="225" y="245"/>
                        </a:lnTo>
                        <a:lnTo>
                          <a:pt x="221" y="235"/>
                        </a:lnTo>
                        <a:lnTo>
                          <a:pt x="237" y="235"/>
                        </a:lnTo>
                        <a:lnTo>
                          <a:pt x="255" y="241"/>
                        </a:lnTo>
                        <a:lnTo>
                          <a:pt x="297" y="243"/>
                        </a:lnTo>
                        <a:lnTo>
                          <a:pt x="326" y="224"/>
                        </a:lnTo>
                        <a:lnTo>
                          <a:pt x="328" y="185"/>
                        </a:lnTo>
                        <a:lnTo>
                          <a:pt x="330" y="159"/>
                        </a:lnTo>
                        <a:lnTo>
                          <a:pt x="331" y="131"/>
                        </a:lnTo>
                        <a:lnTo>
                          <a:pt x="328" y="86"/>
                        </a:lnTo>
                        <a:lnTo>
                          <a:pt x="319" y="71"/>
                        </a:lnTo>
                        <a:lnTo>
                          <a:pt x="292" y="50"/>
                        </a:lnTo>
                        <a:lnTo>
                          <a:pt x="301" y="52"/>
                        </a:lnTo>
                        <a:lnTo>
                          <a:pt x="328" y="66"/>
                        </a:lnTo>
                        <a:lnTo>
                          <a:pt x="317" y="37"/>
                        </a:lnTo>
                        <a:lnTo>
                          <a:pt x="309" y="23"/>
                        </a:lnTo>
                        <a:lnTo>
                          <a:pt x="301" y="13"/>
                        </a:lnTo>
                        <a:lnTo>
                          <a:pt x="270" y="0"/>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75" name="Freeform 99"/>
                  <p:cNvSpPr>
                    <a:spLocks/>
                  </p:cNvSpPr>
                  <p:nvPr/>
                </p:nvSpPr>
                <p:spPr bwMode="auto">
                  <a:xfrm>
                    <a:off x="4840" y="2364"/>
                    <a:ext cx="79" cy="81"/>
                  </a:xfrm>
                  <a:custGeom>
                    <a:avLst/>
                    <a:gdLst>
                      <a:gd name="T0" fmla="*/ 0 w 79"/>
                      <a:gd name="T1" fmla="*/ 0 h 81"/>
                      <a:gd name="T2" fmla="*/ 0 w 79"/>
                      <a:gd name="T3" fmla="*/ 6 h 81"/>
                      <a:gd name="T4" fmla="*/ 10 w 79"/>
                      <a:gd name="T5" fmla="*/ 22 h 81"/>
                      <a:gd name="T6" fmla="*/ 20 w 79"/>
                      <a:gd name="T7" fmla="*/ 30 h 81"/>
                      <a:gd name="T8" fmla="*/ 40 w 79"/>
                      <a:gd name="T9" fmla="*/ 48 h 81"/>
                      <a:gd name="T10" fmla="*/ 49 w 79"/>
                      <a:gd name="T11" fmla="*/ 55 h 81"/>
                      <a:gd name="T12" fmla="*/ 68 w 79"/>
                      <a:gd name="T13" fmla="*/ 73 h 81"/>
                      <a:gd name="T14" fmla="*/ 47 w 79"/>
                      <a:gd name="T15" fmla="*/ 65 h 81"/>
                      <a:gd name="T16" fmla="*/ 25 w 79"/>
                      <a:gd name="T17" fmla="*/ 57 h 81"/>
                      <a:gd name="T18" fmla="*/ 5 w 79"/>
                      <a:gd name="T19" fmla="*/ 55 h 81"/>
                      <a:gd name="T20" fmla="*/ 6 w 79"/>
                      <a:gd name="T21" fmla="*/ 63 h 81"/>
                      <a:gd name="T22" fmla="*/ 40 w 79"/>
                      <a:gd name="T23" fmla="*/ 70 h 81"/>
                      <a:gd name="T24" fmla="*/ 58 w 79"/>
                      <a:gd name="T25" fmla="*/ 78 h 81"/>
                      <a:gd name="T26" fmla="*/ 68 w 79"/>
                      <a:gd name="T27" fmla="*/ 80 h 81"/>
                      <a:gd name="T28" fmla="*/ 77 w 79"/>
                      <a:gd name="T29" fmla="*/ 76 h 81"/>
                      <a:gd name="T30" fmla="*/ 78 w 79"/>
                      <a:gd name="T31" fmla="*/ 67 h 81"/>
                      <a:gd name="T32" fmla="*/ 71 w 79"/>
                      <a:gd name="T33" fmla="*/ 60 h 81"/>
                      <a:gd name="T34" fmla="*/ 61 w 79"/>
                      <a:gd name="T35" fmla="*/ 49 h 81"/>
                      <a:gd name="T36" fmla="*/ 50 w 79"/>
                      <a:gd name="T37" fmla="*/ 34 h 81"/>
                      <a:gd name="T38" fmla="*/ 38 w 79"/>
                      <a:gd name="T39" fmla="*/ 16 h 81"/>
                      <a:gd name="T40" fmla="*/ 24 w 79"/>
                      <a:gd name="T41" fmla="*/ 5 h 81"/>
                      <a:gd name="T42" fmla="*/ 9 w 79"/>
                      <a:gd name="T43" fmla="*/ 1 h 81"/>
                      <a:gd name="T44" fmla="*/ 0 w 79"/>
                      <a:gd name="T45" fmla="*/ 0 h 8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9" h="81">
                        <a:moveTo>
                          <a:pt x="0" y="0"/>
                        </a:moveTo>
                        <a:lnTo>
                          <a:pt x="0" y="6"/>
                        </a:lnTo>
                        <a:lnTo>
                          <a:pt x="10" y="22"/>
                        </a:lnTo>
                        <a:lnTo>
                          <a:pt x="20" y="30"/>
                        </a:lnTo>
                        <a:lnTo>
                          <a:pt x="40" y="48"/>
                        </a:lnTo>
                        <a:lnTo>
                          <a:pt x="49" y="55"/>
                        </a:lnTo>
                        <a:lnTo>
                          <a:pt x="68" y="73"/>
                        </a:lnTo>
                        <a:lnTo>
                          <a:pt x="47" y="65"/>
                        </a:lnTo>
                        <a:lnTo>
                          <a:pt x="25" y="57"/>
                        </a:lnTo>
                        <a:lnTo>
                          <a:pt x="5" y="55"/>
                        </a:lnTo>
                        <a:lnTo>
                          <a:pt x="6" y="63"/>
                        </a:lnTo>
                        <a:lnTo>
                          <a:pt x="40" y="70"/>
                        </a:lnTo>
                        <a:lnTo>
                          <a:pt x="58" y="78"/>
                        </a:lnTo>
                        <a:lnTo>
                          <a:pt x="68" y="80"/>
                        </a:lnTo>
                        <a:lnTo>
                          <a:pt x="77" y="76"/>
                        </a:lnTo>
                        <a:lnTo>
                          <a:pt x="78" y="67"/>
                        </a:lnTo>
                        <a:lnTo>
                          <a:pt x="71" y="60"/>
                        </a:lnTo>
                        <a:lnTo>
                          <a:pt x="61" y="49"/>
                        </a:lnTo>
                        <a:lnTo>
                          <a:pt x="50" y="34"/>
                        </a:lnTo>
                        <a:lnTo>
                          <a:pt x="38" y="16"/>
                        </a:lnTo>
                        <a:lnTo>
                          <a:pt x="24" y="5"/>
                        </a:lnTo>
                        <a:lnTo>
                          <a:pt x="9" y="1"/>
                        </a:lnTo>
                        <a:lnTo>
                          <a:pt x="0" y="0"/>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76" name="Freeform 100"/>
                  <p:cNvSpPr>
                    <a:spLocks/>
                  </p:cNvSpPr>
                  <p:nvPr/>
                </p:nvSpPr>
                <p:spPr bwMode="auto">
                  <a:xfrm>
                    <a:off x="4845" y="2291"/>
                    <a:ext cx="71" cy="108"/>
                  </a:xfrm>
                  <a:custGeom>
                    <a:avLst/>
                    <a:gdLst>
                      <a:gd name="T0" fmla="*/ 13 w 71"/>
                      <a:gd name="T1" fmla="*/ 0 h 108"/>
                      <a:gd name="T2" fmla="*/ 4 w 71"/>
                      <a:gd name="T3" fmla="*/ 2 h 108"/>
                      <a:gd name="T4" fmla="*/ 0 w 71"/>
                      <a:gd name="T5" fmla="*/ 11 h 108"/>
                      <a:gd name="T6" fmla="*/ 1 w 71"/>
                      <a:gd name="T7" fmla="*/ 20 h 108"/>
                      <a:gd name="T8" fmla="*/ 6 w 71"/>
                      <a:gd name="T9" fmla="*/ 31 h 108"/>
                      <a:gd name="T10" fmla="*/ 14 w 71"/>
                      <a:gd name="T11" fmla="*/ 34 h 108"/>
                      <a:gd name="T12" fmla="*/ 30 w 71"/>
                      <a:gd name="T13" fmla="*/ 46 h 108"/>
                      <a:gd name="T14" fmla="*/ 45 w 71"/>
                      <a:gd name="T15" fmla="*/ 60 h 108"/>
                      <a:gd name="T16" fmla="*/ 55 w 71"/>
                      <a:gd name="T17" fmla="*/ 80 h 108"/>
                      <a:gd name="T18" fmla="*/ 66 w 71"/>
                      <a:gd name="T19" fmla="*/ 100 h 108"/>
                      <a:gd name="T20" fmla="*/ 70 w 71"/>
                      <a:gd name="T21" fmla="*/ 107 h 108"/>
                      <a:gd name="T22" fmla="*/ 66 w 71"/>
                      <a:gd name="T23" fmla="*/ 83 h 108"/>
                      <a:gd name="T24" fmla="*/ 64 w 71"/>
                      <a:gd name="T25" fmla="*/ 61 h 108"/>
                      <a:gd name="T26" fmla="*/ 58 w 71"/>
                      <a:gd name="T27" fmla="*/ 43 h 108"/>
                      <a:gd name="T28" fmla="*/ 48 w 71"/>
                      <a:gd name="T29" fmla="*/ 26 h 108"/>
                      <a:gd name="T30" fmla="*/ 23 w 71"/>
                      <a:gd name="T31" fmla="*/ 3 h 108"/>
                      <a:gd name="T32" fmla="*/ 13 w 71"/>
                      <a:gd name="T33" fmla="*/ 0 h 10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1" h="108">
                        <a:moveTo>
                          <a:pt x="13" y="0"/>
                        </a:moveTo>
                        <a:lnTo>
                          <a:pt x="4" y="2"/>
                        </a:lnTo>
                        <a:lnTo>
                          <a:pt x="0" y="11"/>
                        </a:lnTo>
                        <a:lnTo>
                          <a:pt x="1" y="20"/>
                        </a:lnTo>
                        <a:lnTo>
                          <a:pt x="6" y="31"/>
                        </a:lnTo>
                        <a:lnTo>
                          <a:pt x="14" y="34"/>
                        </a:lnTo>
                        <a:lnTo>
                          <a:pt x="30" y="46"/>
                        </a:lnTo>
                        <a:lnTo>
                          <a:pt x="45" y="60"/>
                        </a:lnTo>
                        <a:lnTo>
                          <a:pt x="55" y="80"/>
                        </a:lnTo>
                        <a:lnTo>
                          <a:pt x="66" y="100"/>
                        </a:lnTo>
                        <a:lnTo>
                          <a:pt x="70" y="107"/>
                        </a:lnTo>
                        <a:lnTo>
                          <a:pt x="66" y="83"/>
                        </a:lnTo>
                        <a:lnTo>
                          <a:pt x="64" y="61"/>
                        </a:lnTo>
                        <a:lnTo>
                          <a:pt x="58" y="43"/>
                        </a:lnTo>
                        <a:lnTo>
                          <a:pt x="48" y="26"/>
                        </a:lnTo>
                        <a:lnTo>
                          <a:pt x="23" y="3"/>
                        </a:lnTo>
                        <a:lnTo>
                          <a:pt x="13" y="0"/>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77" name="Freeform 101"/>
                  <p:cNvSpPr>
                    <a:spLocks/>
                  </p:cNvSpPr>
                  <p:nvPr/>
                </p:nvSpPr>
                <p:spPr bwMode="auto">
                  <a:xfrm>
                    <a:off x="4831" y="2177"/>
                    <a:ext cx="76" cy="60"/>
                  </a:xfrm>
                  <a:custGeom>
                    <a:avLst/>
                    <a:gdLst>
                      <a:gd name="T0" fmla="*/ 0 w 76"/>
                      <a:gd name="T1" fmla="*/ 59 h 60"/>
                      <a:gd name="T2" fmla="*/ 13 w 76"/>
                      <a:gd name="T3" fmla="*/ 46 h 60"/>
                      <a:gd name="T4" fmla="*/ 33 w 76"/>
                      <a:gd name="T5" fmla="*/ 37 h 60"/>
                      <a:gd name="T6" fmla="*/ 48 w 76"/>
                      <a:gd name="T7" fmla="*/ 33 h 60"/>
                      <a:gd name="T8" fmla="*/ 75 w 76"/>
                      <a:gd name="T9" fmla="*/ 0 h 60"/>
                      <a:gd name="T10" fmla="*/ 55 w 76"/>
                      <a:gd name="T11" fmla="*/ 13 h 60"/>
                      <a:gd name="T12" fmla="*/ 37 w 76"/>
                      <a:gd name="T13" fmla="*/ 22 h 60"/>
                      <a:gd name="T14" fmla="*/ 23 w 76"/>
                      <a:gd name="T15" fmla="*/ 29 h 60"/>
                      <a:gd name="T16" fmla="*/ 17 w 76"/>
                      <a:gd name="T17" fmla="*/ 37 h 60"/>
                      <a:gd name="T18" fmla="*/ 0 w 76"/>
                      <a:gd name="T19" fmla="*/ 5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6" h="60">
                        <a:moveTo>
                          <a:pt x="0" y="59"/>
                        </a:moveTo>
                        <a:lnTo>
                          <a:pt x="13" y="46"/>
                        </a:lnTo>
                        <a:lnTo>
                          <a:pt x="33" y="37"/>
                        </a:lnTo>
                        <a:lnTo>
                          <a:pt x="48" y="33"/>
                        </a:lnTo>
                        <a:lnTo>
                          <a:pt x="75" y="0"/>
                        </a:lnTo>
                        <a:lnTo>
                          <a:pt x="55" y="13"/>
                        </a:lnTo>
                        <a:lnTo>
                          <a:pt x="37" y="22"/>
                        </a:lnTo>
                        <a:lnTo>
                          <a:pt x="23" y="29"/>
                        </a:lnTo>
                        <a:lnTo>
                          <a:pt x="17" y="37"/>
                        </a:lnTo>
                        <a:lnTo>
                          <a:pt x="0" y="59"/>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78" name="Freeform 102"/>
                  <p:cNvSpPr>
                    <a:spLocks/>
                  </p:cNvSpPr>
                  <p:nvPr/>
                </p:nvSpPr>
                <p:spPr bwMode="auto">
                  <a:xfrm>
                    <a:off x="4768" y="2299"/>
                    <a:ext cx="40" cy="165"/>
                  </a:xfrm>
                  <a:custGeom>
                    <a:avLst/>
                    <a:gdLst>
                      <a:gd name="T0" fmla="*/ 0 w 40"/>
                      <a:gd name="T1" fmla="*/ 164 h 165"/>
                      <a:gd name="T2" fmla="*/ 19 w 40"/>
                      <a:gd name="T3" fmla="*/ 164 h 165"/>
                      <a:gd name="T4" fmla="*/ 26 w 40"/>
                      <a:gd name="T5" fmla="*/ 162 h 165"/>
                      <a:gd name="T6" fmla="*/ 26 w 40"/>
                      <a:gd name="T7" fmla="*/ 155 h 165"/>
                      <a:gd name="T8" fmla="*/ 30 w 40"/>
                      <a:gd name="T9" fmla="*/ 150 h 165"/>
                      <a:gd name="T10" fmla="*/ 36 w 40"/>
                      <a:gd name="T11" fmla="*/ 144 h 165"/>
                      <a:gd name="T12" fmla="*/ 33 w 40"/>
                      <a:gd name="T13" fmla="*/ 138 h 165"/>
                      <a:gd name="T14" fmla="*/ 33 w 40"/>
                      <a:gd name="T15" fmla="*/ 130 h 165"/>
                      <a:gd name="T16" fmla="*/ 37 w 40"/>
                      <a:gd name="T17" fmla="*/ 120 h 165"/>
                      <a:gd name="T18" fmla="*/ 37 w 40"/>
                      <a:gd name="T19" fmla="*/ 110 h 165"/>
                      <a:gd name="T20" fmla="*/ 35 w 40"/>
                      <a:gd name="T21" fmla="*/ 97 h 165"/>
                      <a:gd name="T22" fmla="*/ 35 w 40"/>
                      <a:gd name="T23" fmla="*/ 72 h 165"/>
                      <a:gd name="T24" fmla="*/ 39 w 40"/>
                      <a:gd name="T25" fmla="*/ 48 h 165"/>
                      <a:gd name="T26" fmla="*/ 37 w 40"/>
                      <a:gd name="T27" fmla="*/ 30 h 165"/>
                      <a:gd name="T28" fmla="*/ 37 w 40"/>
                      <a:gd name="T29" fmla="*/ 0 h 165"/>
                      <a:gd name="T30" fmla="*/ 26 w 40"/>
                      <a:gd name="T31" fmla="*/ 46 h 165"/>
                      <a:gd name="T32" fmla="*/ 15 w 40"/>
                      <a:gd name="T33" fmla="*/ 88 h 165"/>
                      <a:gd name="T34" fmla="*/ 7 w 40"/>
                      <a:gd name="T35" fmla="*/ 133 h 165"/>
                      <a:gd name="T36" fmla="*/ 0 w 40"/>
                      <a:gd name="T37" fmla="*/ 164 h 1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165">
                        <a:moveTo>
                          <a:pt x="0" y="164"/>
                        </a:moveTo>
                        <a:lnTo>
                          <a:pt x="19" y="164"/>
                        </a:lnTo>
                        <a:lnTo>
                          <a:pt x="26" y="162"/>
                        </a:lnTo>
                        <a:lnTo>
                          <a:pt x="26" y="155"/>
                        </a:lnTo>
                        <a:lnTo>
                          <a:pt x="30" y="150"/>
                        </a:lnTo>
                        <a:lnTo>
                          <a:pt x="36" y="144"/>
                        </a:lnTo>
                        <a:lnTo>
                          <a:pt x="33" y="138"/>
                        </a:lnTo>
                        <a:lnTo>
                          <a:pt x="33" y="130"/>
                        </a:lnTo>
                        <a:lnTo>
                          <a:pt x="37" y="120"/>
                        </a:lnTo>
                        <a:lnTo>
                          <a:pt x="37" y="110"/>
                        </a:lnTo>
                        <a:lnTo>
                          <a:pt x="35" y="97"/>
                        </a:lnTo>
                        <a:lnTo>
                          <a:pt x="35" y="72"/>
                        </a:lnTo>
                        <a:lnTo>
                          <a:pt x="39" y="48"/>
                        </a:lnTo>
                        <a:lnTo>
                          <a:pt x="37" y="30"/>
                        </a:lnTo>
                        <a:lnTo>
                          <a:pt x="37" y="0"/>
                        </a:lnTo>
                        <a:lnTo>
                          <a:pt x="26" y="46"/>
                        </a:lnTo>
                        <a:lnTo>
                          <a:pt x="15" y="88"/>
                        </a:lnTo>
                        <a:lnTo>
                          <a:pt x="7" y="133"/>
                        </a:lnTo>
                        <a:lnTo>
                          <a:pt x="0" y="164"/>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79" name="Freeform 103"/>
                  <p:cNvSpPr>
                    <a:spLocks/>
                  </p:cNvSpPr>
                  <p:nvPr/>
                </p:nvSpPr>
                <p:spPr bwMode="auto">
                  <a:xfrm>
                    <a:off x="4837" y="2484"/>
                    <a:ext cx="77" cy="26"/>
                  </a:xfrm>
                  <a:custGeom>
                    <a:avLst/>
                    <a:gdLst>
                      <a:gd name="T0" fmla="*/ 61 w 77"/>
                      <a:gd name="T1" fmla="*/ 12 h 26"/>
                      <a:gd name="T2" fmla="*/ 44 w 77"/>
                      <a:gd name="T3" fmla="*/ 5 h 26"/>
                      <a:gd name="T4" fmla="*/ 29 w 77"/>
                      <a:gd name="T5" fmla="*/ 2 h 26"/>
                      <a:gd name="T6" fmla="*/ 9 w 77"/>
                      <a:gd name="T7" fmla="*/ 0 h 26"/>
                      <a:gd name="T8" fmla="*/ 0 w 77"/>
                      <a:gd name="T9" fmla="*/ 2 h 26"/>
                      <a:gd name="T10" fmla="*/ 5 w 77"/>
                      <a:gd name="T11" fmla="*/ 10 h 26"/>
                      <a:gd name="T12" fmla="*/ 12 w 77"/>
                      <a:gd name="T13" fmla="*/ 16 h 26"/>
                      <a:gd name="T14" fmla="*/ 30 w 77"/>
                      <a:gd name="T15" fmla="*/ 20 h 26"/>
                      <a:gd name="T16" fmla="*/ 58 w 77"/>
                      <a:gd name="T17" fmla="*/ 25 h 26"/>
                      <a:gd name="T18" fmla="*/ 76 w 77"/>
                      <a:gd name="T19" fmla="*/ 23 h 26"/>
                      <a:gd name="T20" fmla="*/ 61 w 77"/>
                      <a:gd name="T21" fmla="*/ 12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7" h="26">
                        <a:moveTo>
                          <a:pt x="61" y="12"/>
                        </a:moveTo>
                        <a:lnTo>
                          <a:pt x="44" y="5"/>
                        </a:lnTo>
                        <a:lnTo>
                          <a:pt x="29" y="2"/>
                        </a:lnTo>
                        <a:lnTo>
                          <a:pt x="9" y="0"/>
                        </a:lnTo>
                        <a:lnTo>
                          <a:pt x="0" y="2"/>
                        </a:lnTo>
                        <a:lnTo>
                          <a:pt x="5" y="10"/>
                        </a:lnTo>
                        <a:lnTo>
                          <a:pt x="12" y="16"/>
                        </a:lnTo>
                        <a:lnTo>
                          <a:pt x="30" y="20"/>
                        </a:lnTo>
                        <a:lnTo>
                          <a:pt x="58" y="25"/>
                        </a:lnTo>
                        <a:lnTo>
                          <a:pt x="76" y="23"/>
                        </a:lnTo>
                        <a:lnTo>
                          <a:pt x="61" y="12"/>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80" name="Freeform 104"/>
                  <p:cNvSpPr>
                    <a:spLocks/>
                  </p:cNvSpPr>
                  <p:nvPr/>
                </p:nvSpPr>
                <p:spPr bwMode="auto">
                  <a:xfrm>
                    <a:off x="4768" y="2502"/>
                    <a:ext cx="44" cy="64"/>
                  </a:xfrm>
                  <a:custGeom>
                    <a:avLst/>
                    <a:gdLst>
                      <a:gd name="T0" fmla="*/ 19 w 44"/>
                      <a:gd name="T1" fmla="*/ 17 h 64"/>
                      <a:gd name="T2" fmla="*/ 14 w 44"/>
                      <a:gd name="T3" fmla="*/ 4 h 64"/>
                      <a:gd name="T4" fmla="*/ 7 w 44"/>
                      <a:gd name="T5" fmla="*/ 0 h 64"/>
                      <a:gd name="T6" fmla="*/ 1 w 44"/>
                      <a:gd name="T7" fmla="*/ 3 h 64"/>
                      <a:gd name="T8" fmla="*/ 0 w 44"/>
                      <a:gd name="T9" fmla="*/ 10 h 64"/>
                      <a:gd name="T10" fmla="*/ 3 w 44"/>
                      <a:gd name="T11" fmla="*/ 22 h 64"/>
                      <a:gd name="T12" fmla="*/ 10 w 44"/>
                      <a:gd name="T13" fmla="*/ 34 h 64"/>
                      <a:gd name="T14" fmla="*/ 18 w 44"/>
                      <a:gd name="T15" fmla="*/ 43 h 64"/>
                      <a:gd name="T16" fmla="*/ 28 w 44"/>
                      <a:gd name="T17" fmla="*/ 54 h 64"/>
                      <a:gd name="T18" fmla="*/ 43 w 44"/>
                      <a:gd name="T19" fmla="*/ 63 h 64"/>
                      <a:gd name="T20" fmla="*/ 30 w 44"/>
                      <a:gd name="T21" fmla="*/ 44 h 64"/>
                      <a:gd name="T22" fmla="*/ 24 w 44"/>
                      <a:gd name="T23" fmla="*/ 32 h 64"/>
                      <a:gd name="T24" fmla="*/ 19 w 44"/>
                      <a:gd name="T25" fmla="*/ 17 h 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4" h="64">
                        <a:moveTo>
                          <a:pt x="19" y="17"/>
                        </a:moveTo>
                        <a:lnTo>
                          <a:pt x="14" y="4"/>
                        </a:lnTo>
                        <a:lnTo>
                          <a:pt x="7" y="0"/>
                        </a:lnTo>
                        <a:lnTo>
                          <a:pt x="1" y="3"/>
                        </a:lnTo>
                        <a:lnTo>
                          <a:pt x="0" y="10"/>
                        </a:lnTo>
                        <a:lnTo>
                          <a:pt x="3" y="22"/>
                        </a:lnTo>
                        <a:lnTo>
                          <a:pt x="10" y="34"/>
                        </a:lnTo>
                        <a:lnTo>
                          <a:pt x="18" y="43"/>
                        </a:lnTo>
                        <a:lnTo>
                          <a:pt x="28" y="54"/>
                        </a:lnTo>
                        <a:lnTo>
                          <a:pt x="43" y="63"/>
                        </a:lnTo>
                        <a:lnTo>
                          <a:pt x="30" y="44"/>
                        </a:lnTo>
                        <a:lnTo>
                          <a:pt x="24" y="32"/>
                        </a:lnTo>
                        <a:lnTo>
                          <a:pt x="19" y="17"/>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81" name="Freeform 105"/>
                  <p:cNvSpPr>
                    <a:spLocks/>
                  </p:cNvSpPr>
                  <p:nvPr/>
                </p:nvSpPr>
                <p:spPr bwMode="auto">
                  <a:xfrm>
                    <a:off x="4851" y="2121"/>
                    <a:ext cx="114" cy="80"/>
                  </a:xfrm>
                  <a:custGeom>
                    <a:avLst/>
                    <a:gdLst>
                      <a:gd name="T0" fmla="*/ 0 w 114"/>
                      <a:gd name="T1" fmla="*/ 79 h 80"/>
                      <a:gd name="T2" fmla="*/ 4 w 114"/>
                      <a:gd name="T3" fmla="*/ 46 h 80"/>
                      <a:gd name="T4" fmla="*/ 27 w 114"/>
                      <a:gd name="T5" fmla="*/ 35 h 80"/>
                      <a:gd name="T6" fmla="*/ 60 w 114"/>
                      <a:gd name="T7" fmla="*/ 21 h 80"/>
                      <a:gd name="T8" fmla="*/ 82 w 114"/>
                      <a:gd name="T9" fmla="*/ 11 h 80"/>
                      <a:gd name="T10" fmla="*/ 105 w 114"/>
                      <a:gd name="T11" fmla="*/ 0 h 80"/>
                      <a:gd name="T12" fmla="*/ 113 w 114"/>
                      <a:gd name="T13" fmla="*/ 23 h 80"/>
                      <a:gd name="T14" fmla="*/ 92 w 114"/>
                      <a:gd name="T15" fmla="*/ 36 h 80"/>
                      <a:gd name="T16" fmla="*/ 68 w 114"/>
                      <a:gd name="T17" fmla="*/ 45 h 80"/>
                      <a:gd name="T18" fmla="*/ 49 w 114"/>
                      <a:gd name="T19" fmla="*/ 52 h 80"/>
                      <a:gd name="T20" fmla="*/ 27 w 114"/>
                      <a:gd name="T21" fmla="*/ 65 h 80"/>
                      <a:gd name="T22" fmla="*/ 0 w 114"/>
                      <a:gd name="T23" fmla="*/ 79 h 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4" h="80">
                        <a:moveTo>
                          <a:pt x="0" y="79"/>
                        </a:moveTo>
                        <a:lnTo>
                          <a:pt x="4" y="46"/>
                        </a:lnTo>
                        <a:lnTo>
                          <a:pt x="27" y="35"/>
                        </a:lnTo>
                        <a:lnTo>
                          <a:pt x="60" y="21"/>
                        </a:lnTo>
                        <a:lnTo>
                          <a:pt x="82" y="11"/>
                        </a:lnTo>
                        <a:lnTo>
                          <a:pt x="105" y="0"/>
                        </a:lnTo>
                        <a:lnTo>
                          <a:pt x="113" y="23"/>
                        </a:lnTo>
                        <a:lnTo>
                          <a:pt x="92" y="36"/>
                        </a:lnTo>
                        <a:lnTo>
                          <a:pt x="68" y="45"/>
                        </a:lnTo>
                        <a:lnTo>
                          <a:pt x="49" y="52"/>
                        </a:lnTo>
                        <a:lnTo>
                          <a:pt x="27" y="65"/>
                        </a:lnTo>
                        <a:lnTo>
                          <a:pt x="0" y="79"/>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grpSp>
            <p:nvGrpSpPr>
              <p:cNvPr id="26850" name="Group 110"/>
              <p:cNvGrpSpPr>
                <a:grpSpLocks/>
              </p:cNvGrpSpPr>
              <p:nvPr/>
            </p:nvGrpSpPr>
            <p:grpSpPr bwMode="auto">
              <a:xfrm>
                <a:off x="4860" y="2527"/>
                <a:ext cx="251" cy="390"/>
                <a:chOff x="4860" y="2527"/>
                <a:chExt cx="251" cy="390"/>
              </a:xfrm>
            </p:grpSpPr>
            <p:sp>
              <p:nvSpPr>
                <p:cNvPr id="26851" name="Freeform 108"/>
                <p:cNvSpPr>
                  <a:spLocks/>
                </p:cNvSpPr>
                <p:nvPr/>
              </p:nvSpPr>
              <p:spPr bwMode="auto">
                <a:xfrm>
                  <a:off x="4860" y="2527"/>
                  <a:ext cx="251" cy="390"/>
                </a:xfrm>
                <a:custGeom>
                  <a:avLst/>
                  <a:gdLst>
                    <a:gd name="T0" fmla="*/ 111 w 251"/>
                    <a:gd name="T1" fmla="*/ 57 h 390"/>
                    <a:gd name="T2" fmla="*/ 157 w 251"/>
                    <a:gd name="T3" fmla="*/ 53 h 390"/>
                    <a:gd name="T4" fmla="*/ 184 w 251"/>
                    <a:gd name="T5" fmla="*/ 44 h 390"/>
                    <a:gd name="T6" fmla="*/ 193 w 251"/>
                    <a:gd name="T7" fmla="*/ 30 h 390"/>
                    <a:gd name="T8" fmla="*/ 193 w 251"/>
                    <a:gd name="T9" fmla="*/ 17 h 390"/>
                    <a:gd name="T10" fmla="*/ 201 w 251"/>
                    <a:gd name="T11" fmla="*/ 7 h 390"/>
                    <a:gd name="T12" fmla="*/ 226 w 251"/>
                    <a:gd name="T13" fmla="*/ 0 h 390"/>
                    <a:gd name="T14" fmla="*/ 250 w 251"/>
                    <a:gd name="T15" fmla="*/ 2 h 390"/>
                    <a:gd name="T16" fmla="*/ 221 w 251"/>
                    <a:gd name="T17" fmla="*/ 303 h 390"/>
                    <a:gd name="T18" fmla="*/ 201 w 251"/>
                    <a:gd name="T19" fmla="*/ 330 h 390"/>
                    <a:gd name="T20" fmla="*/ 175 w 251"/>
                    <a:gd name="T21" fmla="*/ 358 h 390"/>
                    <a:gd name="T22" fmla="*/ 139 w 251"/>
                    <a:gd name="T23" fmla="*/ 379 h 390"/>
                    <a:gd name="T24" fmla="*/ 96 w 251"/>
                    <a:gd name="T25" fmla="*/ 385 h 390"/>
                    <a:gd name="T26" fmla="*/ 40 w 251"/>
                    <a:gd name="T27" fmla="*/ 389 h 390"/>
                    <a:gd name="T28" fmla="*/ 7 w 251"/>
                    <a:gd name="T29" fmla="*/ 383 h 390"/>
                    <a:gd name="T30" fmla="*/ 0 w 251"/>
                    <a:gd name="T31" fmla="*/ 361 h 390"/>
                    <a:gd name="T32" fmla="*/ 3 w 251"/>
                    <a:gd name="T33" fmla="*/ 334 h 390"/>
                    <a:gd name="T34" fmla="*/ 27 w 251"/>
                    <a:gd name="T35" fmla="*/ 250 h 390"/>
                    <a:gd name="T36" fmla="*/ 47 w 251"/>
                    <a:gd name="T37" fmla="*/ 167 h 390"/>
                    <a:gd name="T38" fmla="*/ 56 w 251"/>
                    <a:gd name="T39" fmla="*/ 103 h 390"/>
                    <a:gd name="T40" fmla="*/ 56 w 251"/>
                    <a:gd name="T41" fmla="*/ 86 h 390"/>
                    <a:gd name="T42" fmla="*/ 69 w 251"/>
                    <a:gd name="T43" fmla="*/ 63 h 390"/>
                    <a:gd name="T44" fmla="*/ 84 w 251"/>
                    <a:gd name="T45" fmla="*/ 57 h 390"/>
                    <a:gd name="T46" fmla="*/ 111 w 251"/>
                    <a:gd name="T47" fmla="*/ 57 h 39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51" h="390">
                      <a:moveTo>
                        <a:pt x="111" y="57"/>
                      </a:moveTo>
                      <a:lnTo>
                        <a:pt x="157" y="53"/>
                      </a:lnTo>
                      <a:lnTo>
                        <a:pt x="184" y="44"/>
                      </a:lnTo>
                      <a:lnTo>
                        <a:pt x="193" y="30"/>
                      </a:lnTo>
                      <a:lnTo>
                        <a:pt x="193" y="17"/>
                      </a:lnTo>
                      <a:lnTo>
                        <a:pt x="201" y="7"/>
                      </a:lnTo>
                      <a:lnTo>
                        <a:pt x="226" y="0"/>
                      </a:lnTo>
                      <a:lnTo>
                        <a:pt x="250" y="2"/>
                      </a:lnTo>
                      <a:lnTo>
                        <a:pt x="221" y="303"/>
                      </a:lnTo>
                      <a:lnTo>
                        <a:pt x="201" y="330"/>
                      </a:lnTo>
                      <a:lnTo>
                        <a:pt x="175" y="358"/>
                      </a:lnTo>
                      <a:lnTo>
                        <a:pt x="139" y="379"/>
                      </a:lnTo>
                      <a:lnTo>
                        <a:pt x="96" y="385"/>
                      </a:lnTo>
                      <a:lnTo>
                        <a:pt x="40" y="389"/>
                      </a:lnTo>
                      <a:lnTo>
                        <a:pt x="7" y="383"/>
                      </a:lnTo>
                      <a:lnTo>
                        <a:pt x="0" y="361"/>
                      </a:lnTo>
                      <a:lnTo>
                        <a:pt x="3" y="334"/>
                      </a:lnTo>
                      <a:lnTo>
                        <a:pt x="27" y="250"/>
                      </a:lnTo>
                      <a:lnTo>
                        <a:pt x="47" y="167"/>
                      </a:lnTo>
                      <a:lnTo>
                        <a:pt x="56" y="103"/>
                      </a:lnTo>
                      <a:lnTo>
                        <a:pt x="56" y="86"/>
                      </a:lnTo>
                      <a:lnTo>
                        <a:pt x="69" y="63"/>
                      </a:lnTo>
                      <a:lnTo>
                        <a:pt x="84" y="57"/>
                      </a:lnTo>
                      <a:lnTo>
                        <a:pt x="111" y="57"/>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52" name="Freeform 109"/>
                <p:cNvSpPr>
                  <a:spLocks/>
                </p:cNvSpPr>
                <p:nvPr/>
              </p:nvSpPr>
              <p:spPr bwMode="auto">
                <a:xfrm>
                  <a:off x="4889" y="2546"/>
                  <a:ext cx="208" cy="350"/>
                </a:xfrm>
                <a:custGeom>
                  <a:avLst/>
                  <a:gdLst>
                    <a:gd name="T0" fmla="*/ 71 w 208"/>
                    <a:gd name="T1" fmla="*/ 70 h 350"/>
                    <a:gd name="T2" fmla="*/ 111 w 208"/>
                    <a:gd name="T3" fmla="*/ 67 h 350"/>
                    <a:gd name="T4" fmla="*/ 151 w 208"/>
                    <a:gd name="T5" fmla="*/ 60 h 350"/>
                    <a:gd name="T6" fmla="*/ 175 w 208"/>
                    <a:gd name="T7" fmla="*/ 45 h 350"/>
                    <a:gd name="T8" fmla="*/ 189 w 208"/>
                    <a:gd name="T9" fmla="*/ 33 h 350"/>
                    <a:gd name="T10" fmla="*/ 207 w 208"/>
                    <a:gd name="T11" fmla="*/ 0 h 350"/>
                    <a:gd name="T12" fmla="*/ 180 w 208"/>
                    <a:gd name="T13" fmla="*/ 269 h 350"/>
                    <a:gd name="T14" fmla="*/ 163 w 208"/>
                    <a:gd name="T15" fmla="*/ 293 h 350"/>
                    <a:gd name="T16" fmla="*/ 143 w 208"/>
                    <a:gd name="T17" fmla="*/ 316 h 350"/>
                    <a:gd name="T18" fmla="*/ 119 w 208"/>
                    <a:gd name="T19" fmla="*/ 332 h 350"/>
                    <a:gd name="T20" fmla="*/ 98 w 208"/>
                    <a:gd name="T21" fmla="*/ 340 h 350"/>
                    <a:gd name="T22" fmla="*/ 71 w 208"/>
                    <a:gd name="T23" fmla="*/ 344 h 350"/>
                    <a:gd name="T24" fmla="*/ 47 w 208"/>
                    <a:gd name="T25" fmla="*/ 349 h 350"/>
                    <a:gd name="T26" fmla="*/ 19 w 208"/>
                    <a:gd name="T27" fmla="*/ 349 h 350"/>
                    <a:gd name="T28" fmla="*/ 7 w 208"/>
                    <a:gd name="T29" fmla="*/ 344 h 350"/>
                    <a:gd name="T30" fmla="*/ 0 w 208"/>
                    <a:gd name="T31" fmla="*/ 332 h 350"/>
                    <a:gd name="T32" fmla="*/ 3 w 208"/>
                    <a:gd name="T33" fmla="*/ 312 h 350"/>
                    <a:gd name="T34" fmla="*/ 21 w 208"/>
                    <a:gd name="T35" fmla="*/ 264 h 350"/>
                    <a:gd name="T36" fmla="*/ 51 w 208"/>
                    <a:gd name="T37" fmla="*/ 105 h 350"/>
                    <a:gd name="T38" fmla="*/ 56 w 208"/>
                    <a:gd name="T39" fmla="*/ 82 h 350"/>
                    <a:gd name="T40" fmla="*/ 71 w 208"/>
                    <a:gd name="T41" fmla="*/ 70 h 3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08" h="350">
                      <a:moveTo>
                        <a:pt x="71" y="70"/>
                      </a:moveTo>
                      <a:lnTo>
                        <a:pt x="111" y="67"/>
                      </a:lnTo>
                      <a:lnTo>
                        <a:pt x="151" y="60"/>
                      </a:lnTo>
                      <a:lnTo>
                        <a:pt x="175" y="45"/>
                      </a:lnTo>
                      <a:lnTo>
                        <a:pt x="189" y="33"/>
                      </a:lnTo>
                      <a:lnTo>
                        <a:pt x="207" y="0"/>
                      </a:lnTo>
                      <a:lnTo>
                        <a:pt x="180" y="269"/>
                      </a:lnTo>
                      <a:lnTo>
                        <a:pt x="163" y="293"/>
                      </a:lnTo>
                      <a:lnTo>
                        <a:pt x="143" y="316"/>
                      </a:lnTo>
                      <a:lnTo>
                        <a:pt x="119" y="332"/>
                      </a:lnTo>
                      <a:lnTo>
                        <a:pt x="98" y="340"/>
                      </a:lnTo>
                      <a:lnTo>
                        <a:pt x="71" y="344"/>
                      </a:lnTo>
                      <a:lnTo>
                        <a:pt x="47" y="349"/>
                      </a:lnTo>
                      <a:lnTo>
                        <a:pt x="19" y="349"/>
                      </a:lnTo>
                      <a:lnTo>
                        <a:pt x="7" y="344"/>
                      </a:lnTo>
                      <a:lnTo>
                        <a:pt x="0" y="332"/>
                      </a:lnTo>
                      <a:lnTo>
                        <a:pt x="3" y="312"/>
                      </a:lnTo>
                      <a:lnTo>
                        <a:pt x="21" y="264"/>
                      </a:lnTo>
                      <a:lnTo>
                        <a:pt x="51" y="105"/>
                      </a:lnTo>
                      <a:lnTo>
                        <a:pt x="56" y="82"/>
                      </a:lnTo>
                      <a:lnTo>
                        <a:pt x="71" y="7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cxnSp>
          <p:nvCxnSpPr>
            <p:cNvPr id="26847" name="Straight Arrow Connector 6"/>
            <p:cNvCxnSpPr>
              <a:cxnSpLocks noChangeShapeType="1"/>
              <a:stCxn id="26840" idx="0"/>
            </p:cNvCxnSpPr>
            <p:nvPr/>
          </p:nvCxnSpPr>
          <p:spPr bwMode="auto">
            <a:xfrm flipV="1">
              <a:off x="3426105" y="5301455"/>
              <a:ext cx="319771" cy="404813"/>
            </a:xfrm>
            <a:prstGeom prst="straightConnector1">
              <a:avLst/>
            </a:prstGeom>
            <a:noFill/>
            <a:ln w="28575" algn="ctr">
              <a:solidFill>
                <a:schemeClr val="tx1"/>
              </a:solidFill>
              <a:round/>
              <a:headEnd/>
              <a:tailEnd type="arrow"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6641" name="Group 420"/>
          <p:cNvGrpSpPr>
            <a:grpSpLocks/>
          </p:cNvGrpSpPr>
          <p:nvPr/>
        </p:nvGrpSpPr>
        <p:grpSpPr bwMode="auto">
          <a:xfrm flipH="1">
            <a:off x="5446835" y="1362769"/>
            <a:ext cx="2875085" cy="4280388"/>
            <a:chOff x="631388" y="1664189"/>
            <a:chExt cx="3114488" cy="4637391"/>
          </a:xfrm>
        </p:grpSpPr>
        <p:sp>
          <p:nvSpPr>
            <p:cNvPr id="26644" name="Line 15"/>
            <p:cNvSpPr>
              <a:spLocks noChangeShapeType="1"/>
            </p:cNvSpPr>
            <p:nvPr/>
          </p:nvSpPr>
          <p:spPr bwMode="auto">
            <a:xfrm flipH="1" flipV="1">
              <a:off x="2017169" y="5350668"/>
              <a:ext cx="1408936" cy="3556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645" name="Line 16"/>
            <p:cNvSpPr>
              <a:spLocks noChangeShapeType="1"/>
            </p:cNvSpPr>
            <p:nvPr/>
          </p:nvSpPr>
          <p:spPr bwMode="auto">
            <a:xfrm flipH="1">
              <a:off x="2029209" y="5055393"/>
              <a:ext cx="904610" cy="284162"/>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grpSp>
          <p:nvGrpSpPr>
            <p:cNvPr id="26646" name="Group 111"/>
            <p:cNvGrpSpPr>
              <a:grpSpLocks/>
            </p:cNvGrpSpPr>
            <p:nvPr/>
          </p:nvGrpSpPr>
          <p:grpSpPr bwMode="auto">
            <a:xfrm flipH="1">
              <a:off x="684331" y="4544218"/>
              <a:ext cx="1449784" cy="1757362"/>
              <a:chOff x="4268" y="1870"/>
              <a:chExt cx="843" cy="1107"/>
            </a:xfrm>
          </p:grpSpPr>
          <p:grpSp>
            <p:nvGrpSpPr>
              <p:cNvPr id="26746" name="Group 48"/>
              <p:cNvGrpSpPr>
                <a:grpSpLocks/>
              </p:cNvGrpSpPr>
              <p:nvPr/>
            </p:nvGrpSpPr>
            <p:grpSpPr bwMode="auto">
              <a:xfrm>
                <a:off x="4268" y="2303"/>
                <a:ext cx="469" cy="277"/>
                <a:chOff x="4268" y="2303"/>
                <a:chExt cx="469" cy="277"/>
              </a:xfrm>
            </p:grpSpPr>
            <p:grpSp>
              <p:nvGrpSpPr>
                <p:cNvPr id="26809" name="Group 19"/>
                <p:cNvGrpSpPr>
                  <a:grpSpLocks/>
                </p:cNvGrpSpPr>
                <p:nvPr/>
              </p:nvGrpSpPr>
              <p:grpSpPr bwMode="auto">
                <a:xfrm>
                  <a:off x="4298" y="2453"/>
                  <a:ext cx="77" cy="66"/>
                  <a:chOff x="4298" y="2453"/>
                  <a:chExt cx="77" cy="66"/>
                </a:xfrm>
              </p:grpSpPr>
              <p:sp>
                <p:nvSpPr>
                  <p:cNvPr id="26838" name="Freeform 17"/>
                  <p:cNvSpPr>
                    <a:spLocks/>
                  </p:cNvSpPr>
                  <p:nvPr/>
                </p:nvSpPr>
                <p:spPr bwMode="auto">
                  <a:xfrm>
                    <a:off x="4298" y="2453"/>
                    <a:ext cx="23" cy="66"/>
                  </a:xfrm>
                  <a:custGeom>
                    <a:avLst/>
                    <a:gdLst>
                      <a:gd name="T0" fmla="*/ 7 w 23"/>
                      <a:gd name="T1" fmla="*/ 0 h 66"/>
                      <a:gd name="T2" fmla="*/ 0 w 23"/>
                      <a:gd name="T3" fmla="*/ 61 h 66"/>
                      <a:gd name="T4" fmla="*/ 16 w 23"/>
                      <a:gd name="T5" fmla="*/ 65 h 66"/>
                      <a:gd name="T6" fmla="*/ 22 w 23"/>
                      <a:gd name="T7" fmla="*/ 3 h 66"/>
                      <a:gd name="T8" fmla="*/ 7 w 23"/>
                      <a:gd name="T9" fmla="*/ 0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66">
                        <a:moveTo>
                          <a:pt x="7" y="0"/>
                        </a:moveTo>
                        <a:lnTo>
                          <a:pt x="0" y="61"/>
                        </a:lnTo>
                        <a:lnTo>
                          <a:pt x="16" y="65"/>
                        </a:lnTo>
                        <a:lnTo>
                          <a:pt x="22" y="3"/>
                        </a:lnTo>
                        <a:lnTo>
                          <a:pt x="7"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39" name="Freeform 18"/>
                  <p:cNvSpPr>
                    <a:spLocks/>
                  </p:cNvSpPr>
                  <p:nvPr/>
                </p:nvSpPr>
                <p:spPr bwMode="auto">
                  <a:xfrm>
                    <a:off x="4314" y="2462"/>
                    <a:ext cx="61" cy="57"/>
                  </a:xfrm>
                  <a:custGeom>
                    <a:avLst/>
                    <a:gdLst>
                      <a:gd name="T0" fmla="*/ 5 w 61"/>
                      <a:gd name="T1" fmla="*/ 1 h 57"/>
                      <a:gd name="T2" fmla="*/ 0 w 61"/>
                      <a:gd name="T3" fmla="*/ 56 h 57"/>
                      <a:gd name="T4" fmla="*/ 60 w 61"/>
                      <a:gd name="T5" fmla="*/ 28 h 57"/>
                      <a:gd name="T6" fmla="*/ 37 w 61"/>
                      <a:gd name="T7" fmla="*/ 19 h 57"/>
                      <a:gd name="T8" fmla="*/ 15 w 61"/>
                      <a:gd name="T9" fmla="*/ 32 h 57"/>
                      <a:gd name="T10" fmla="*/ 22 w 61"/>
                      <a:gd name="T11" fmla="*/ 0 h 57"/>
                      <a:gd name="T12" fmla="*/ 5 w 61"/>
                      <a:gd name="T13" fmla="*/ 1 h 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 h="57">
                        <a:moveTo>
                          <a:pt x="5" y="1"/>
                        </a:moveTo>
                        <a:lnTo>
                          <a:pt x="0" y="56"/>
                        </a:lnTo>
                        <a:lnTo>
                          <a:pt x="60" y="28"/>
                        </a:lnTo>
                        <a:lnTo>
                          <a:pt x="37" y="19"/>
                        </a:lnTo>
                        <a:lnTo>
                          <a:pt x="15" y="32"/>
                        </a:lnTo>
                        <a:lnTo>
                          <a:pt x="22" y="0"/>
                        </a:lnTo>
                        <a:lnTo>
                          <a:pt x="5" y="1"/>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nvGrpSpPr>
                <p:cNvPr id="26810" name="Group 47"/>
                <p:cNvGrpSpPr>
                  <a:grpSpLocks/>
                </p:cNvGrpSpPr>
                <p:nvPr/>
              </p:nvGrpSpPr>
              <p:grpSpPr bwMode="auto">
                <a:xfrm>
                  <a:off x="4268" y="2303"/>
                  <a:ext cx="469" cy="277"/>
                  <a:chOff x="4268" y="2303"/>
                  <a:chExt cx="469" cy="277"/>
                </a:xfrm>
              </p:grpSpPr>
              <p:sp>
                <p:nvSpPr>
                  <p:cNvPr id="26811" name="Freeform 20"/>
                  <p:cNvSpPr>
                    <a:spLocks/>
                  </p:cNvSpPr>
                  <p:nvPr/>
                </p:nvSpPr>
                <p:spPr bwMode="auto">
                  <a:xfrm>
                    <a:off x="4276" y="2303"/>
                    <a:ext cx="460" cy="245"/>
                  </a:xfrm>
                  <a:custGeom>
                    <a:avLst/>
                    <a:gdLst>
                      <a:gd name="T0" fmla="*/ 0 w 460"/>
                      <a:gd name="T1" fmla="*/ 103 h 245"/>
                      <a:gd name="T2" fmla="*/ 220 w 460"/>
                      <a:gd name="T3" fmla="*/ 244 h 245"/>
                      <a:gd name="T4" fmla="*/ 459 w 460"/>
                      <a:gd name="T5" fmla="*/ 106 h 245"/>
                      <a:gd name="T6" fmla="*/ 276 w 460"/>
                      <a:gd name="T7" fmla="*/ 0 h 245"/>
                      <a:gd name="T8" fmla="*/ 0 w 460"/>
                      <a:gd name="T9" fmla="*/ 103 h 2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0" h="245">
                        <a:moveTo>
                          <a:pt x="0" y="103"/>
                        </a:moveTo>
                        <a:lnTo>
                          <a:pt x="220" y="244"/>
                        </a:lnTo>
                        <a:lnTo>
                          <a:pt x="459" y="106"/>
                        </a:lnTo>
                        <a:lnTo>
                          <a:pt x="276" y="0"/>
                        </a:lnTo>
                        <a:lnTo>
                          <a:pt x="0" y="103"/>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12" name="Freeform 21"/>
                  <p:cNvSpPr>
                    <a:spLocks/>
                  </p:cNvSpPr>
                  <p:nvPr/>
                </p:nvSpPr>
                <p:spPr bwMode="auto">
                  <a:xfrm>
                    <a:off x="4268" y="2405"/>
                    <a:ext cx="231" cy="174"/>
                  </a:xfrm>
                  <a:custGeom>
                    <a:avLst/>
                    <a:gdLst>
                      <a:gd name="T0" fmla="*/ 8 w 231"/>
                      <a:gd name="T1" fmla="*/ 0 h 174"/>
                      <a:gd name="T2" fmla="*/ 230 w 231"/>
                      <a:gd name="T3" fmla="*/ 143 h 174"/>
                      <a:gd name="T4" fmla="*/ 223 w 231"/>
                      <a:gd name="T5" fmla="*/ 173 h 174"/>
                      <a:gd name="T6" fmla="*/ 0 w 231"/>
                      <a:gd name="T7" fmla="*/ 28 h 174"/>
                      <a:gd name="T8" fmla="*/ 8 w 231"/>
                      <a:gd name="T9" fmla="*/ 0 h 1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1" h="174">
                        <a:moveTo>
                          <a:pt x="8" y="0"/>
                        </a:moveTo>
                        <a:lnTo>
                          <a:pt x="230" y="143"/>
                        </a:lnTo>
                        <a:lnTo>
                          <a:pt x="223" y="173"/>
                        </a:lnTo>
                        <a:lnTo>
                          <a:pt x="0" y="28"/>
                        </a:lnTo>
                        <a:lnTo>
                          <a:pt x="8"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13" name="Freeform 22"/>
                  <p:cNvSpPr>
                    <a:spLocks/>
                  </p:cNvSpPr>
                  <p:nvPr/>
                </p:nvSpPr>
                <p:spPr bwMode="auto">
                  <a:xfrm>
                    <a:off x="4491" y="2409"/>
                    <a:ext cx="246" cy="171"/>
                  </a:xfrm>
                  <a:custGeom>
                    <a:avLst/>
                    <a:gdLst>
                      <a:gd name="T0" fmla="*/ 0 w 246"/>
                      <a:gd name="T1" fmla="*/ 170 h 171"/>
                      <a:gd name="T2" fmla="*/ 7 w 246"/>
                      <a:gd name="T3" fmla="*/ 138 h 171"/>
                      <a:gd name="T4" fmla="*/ 245 w 246"/>
                      <a:gd name="T5" fmla="*/ 0 h 171"/>
                      <a:gd name="T6" fmla="*/ 237 w 246"/>
                      <a:gd name="T7" fmla="*/ 26 h 171"/>
                      <a:gd name="T8" fmla="*/ 0 w 246"/>
                      <a:gd name="T9" fmla="*/ 170 h 1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 h="171">
                        <a:moveTo>
                          <a:pt x="0" y="170"/>
                        </a:moveTo>
                        <a:lnTo>
                          <a:pt x="7" y="138"/>
                        </a:lnTo>
                        <a:lnTo>
                          <a:pt x="245" y="0"/>
                        </a:lnTo>
                        <a:lnTo>
                          <a:pt x="237" y="26"/>
                        </a:lnTo>
                        <a:lnTo>
                          <a:pt x="0" y="170"/>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14" name="Freeform 23"/>
                  <p:cNvSpPr>
                    <a:spLocks/>
                  </p:cNvSpPr>
                  <p:nvPr/>
                </p:nvSpPr>
                <p:spPr bwMode="auto">
                  <a:xfrm>
                    <a:off x="4366" y="2418"/>
                    <a:ext cx="177" cy="100"/>
                  </a:xfrm>
                  <a:custGeom>
                    <a:avLst/>
                    <a:gdLst>
                      <a:gd name="T0" fmla="*/ 0 w 177"/>
                      <a:gd name="T1" fmla="*/ 26 h 100"/>
                      <a:gd name="T2" fmla="*/ 60 w 177"/>
                      <a:gd name="T3" fmla="*/ 0 h 100"/>
                      <a:gd name="T4" fmla="*/ 176 w 177"/>
                      <a:gd name="T5" fmla="*/ 69 h 100"/>
                      <a:gd name="T6" fmla="*/ 118 w 177"/>
                      <a:gd name="T7" fmla="*/ 99 h 100"/>
                      <a:gd name="T8" fmla="*/ 0 w 177"/>
                      <a:gd name="T9" fmla="*/ 26 h 1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 h="100">
                        <a:moveTo>
                          <a:pt x="0" y="26"/>
                        </a:moveTo>
                        <a:lnTo>
                          <a:pt x="60" y="0"/>
                        </a:lnTo>
                        <a:lnTo>
                          <a:pt x="176" y="69"/>
                        </a:lnTo>
                        <a:lnTo>
                          <a:pt x="118" y="99"/>
                        </a:lnTo>
                        <a:lnTo>
                          <a:pt x="0" y="26"/>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15" name="Freeform 24"/>
                  <p:cNvSpPr>
                    <a:spLocks/>
                  </p:cNvSpPr>
                  <p:nvPr/>
                </p:nvSpPr>
                <p:spPr bwMode="auto">
                  <a:xfrm>
                    <a:off x="4441" y="2342"/>
                    <a:ext cx="264" cy="138"/>
                  </a:xfrm>
                  <a:custGeom>
                    <a:avLst/>
                    <a:gdLst>
                      <a:gd name="T0" fmla="*/ 0 w 264"/>
                      <a:gd name="T1" fmla="*/ 66 h 138"/>
                      <a:gd name="T2" fmla="*/ 115 w 264"/>
                      <a:gd name="T3" fmla="*/ 137 h 138"/>
                      <a:gd name="T4" fmla="*/ 263 w 264"/>
                      <a:gd name="T5" fmla="*/ 59 h 138"/>
                      <a:gd name="T6" fmla="*/ 155 w 264"/>
                      <a:gd name="T7" fmla="*/ 0 h 138"/>
                      <a:gd name="T8" fmla="*/ 0 w 264"/>
                      <a:gd name="T9" fmla="*/ 66 h 1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4" h="138">
                        <a:moveTo>
                          <a:pt x="0" y="66"/>
                        </a:moveTo>
                        <a:lnTo>
                          <a:pt x="115" y="137"/>
                        </a:lnTo>
                        <a:lnTo>
                          <a:pt x="263" y="59"/>
                        </a:lnTo>
                        <a:lnTo>
                          <a:pt x="155" y="0"/>
                        </a:lnTo>
                        <a:lnTo>
                          <a:pt x="0" y="66"/>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16" name="Freeform 25"/>
                  <p:cNvSpPr>
                    <a:spLocks/>
                  </p:cNvSpPr>
                  <p:nvPr/>
                </p:nvSpPr>
                <p:spPr bwMode="auto">
                  <a:xfrm>
                    <a:off x="4298" y="2311"/>
                    <a:ext cx="293" cy="125"/>
                  </a:xfrm>
                  <a:custGeom>
                    <a:avLst/>
                    <a:gdLst>
                      <a:gd name="T0" fmla="*/ 61 w 293"/>
                      <a:gd name="T1" fmla="*/ 124 h 125"/>
                      <a:gd name="T2" fmla="*/ 0 w 293"/>
                      <a:gd name="T3" fmla="*/ 89 h 125"/>
                      <a:gd name="T4" fmla="*/ 244 w 293"/>
                      <a:gd name="T5" fmla="*/ 0 h 125"/>
                      <a:gd name="T6" fmla="*/ 292 w 293"/>
                      <a:gd name="T7" fmla="*/ 25 h 125"/>
                      <a:gd name="T8" fmla="*/ 61 w 293"/>
                      <a:gd name="T9" fmla="*/ 124 h 1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3" h="125">
                        <a:moveTo>
                          <a:pt x="61" y="124"/>
                        </a:moveTo>
                        <a:lnTo>
                          <a:pt x="0" y="89"/>
                        </a:lnTo>
                        <a:lnTo>
                          <a:pt x="244" y="0"/>
                        </a:lnTo>
                        <a:lnTo>
                          <a:pt x="292" y="25"/>
                        </a:lnTo>
                        <a:lnTo>
                          <a:pt x="61" y="124"/>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17" name="Line 26"/>
                  <p:cNvSpPr>
                    <a:spLocks noChangeShapeType="1"/>
                  </p:cNvSpPr>
                  <p:nvPr/>
                </p:nvSpPr>
                <p:spPr bwMode="auto">
                  <a:xfrm flipV="1">
                    <a:off x="4311" y="2311"/>
                    <a:ext cx="250" cy="111"/>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818" name="Line 27"/>
                  <p:cNvSpPr>
                    <a:spLocks noChangeShapeType="1"/>
                  </p:cNvSpPr>
                  <p:nvPr/>
                </p:nvSpPr>
                <p:spPr bwMode="auto">
                  <a:xfrm flipV="1">
                    <a:off x="4332" y="2319"/>
                    <a:ext cx="242" cy="112"/>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819" name="Line 28"/>
                  <p:cNvSpPr>
                    <a:spLocks noChangeShapeType="1"/>
                  </p:cNvSpPr>
                  <p:nvPr/>
                </p:nvSpPr>
                <p:spPr bwMode="auto">
                  <a:xfrm flipV="1">
                    <a:off x="4348" y="2326"/>
                    <a:ext cx="237" cy="11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820" name="Line 29"/>
                  <p:cNvSpPr>
                    <a:spLocks noChangeShapeType="1"/>
                  </p:cNvSpPr>
                  <p:nvPr/>
                </p:nvSpPr>
                <p:spPr bwMode="auto">
                  <a:xfrm flipV="1">
                    <a:off x="4384" y="2345"/>
                    <a:ext cx="227" cy="11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821" name="Line 30"/>
                  <p:cNvSpPr>
                    <a:spLocks noChangeShapeType="1"/>
                  </p:cNvSpPr>
                  <p:nvPr/>
                </p:nvSpPr>
                <p:spPr bwMode="auto">
                  <a:xfrm flipV="1">
                    <a:off x="4404" y="2357"/>
                    <a:ext cx="226" cy="11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822" name="Line 31"/>
                  <p:cNvSpPr>
                    <a:spLocks noChangeShapeType="1"/>
                  </p:cNvSpPr>
                  <p:nvPr/>
                </p:nvSpPr>
                <p:spPr bwMode="auto">
                  <a:xfrm flipV="1">
                    <a:off x="4430" y="2372"/>
                    <a:ext cx="206" cy="11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823" name="Line 32"/>
                  <p:cNvSpPr>
                    <a:spLocks noChangeShapeType="1"/>
                  </p:cNvSpPr>
                  <p:nvPr/>
                </p:nvSpPr>
                <p:spPr bwMode="auto">
                  <a:xfrm flipV="1">
                    <a:off x="4453" y="2383"/>
                    <a:ext cx="199" cy="11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824" name="Line 33"/>
                  <p:cNvSpPr>
                    <a:spLocks noChangeShapeType="1"/>
                  </p:cNvSpPr>
                  <p:nvPr/>
                </p:nvSpPr>
                <p:spPr bwMode="auto">
                  <a:xfrm flipV="1">
                    <a:off x="4479" y="2396"/>
                    <a:ext cx="193" cy="113"/>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825" name="Line 34"/>
                  <p:cNvSpPr>
                    <a:spLocks noChangeShapeType="1"/>
                  </p:cNvSpPr>
                  <p:nvPr/>
                </p:nvSpPr>
                <p:spPr bwMode="auto">
                  <a:xfrm>
                    <a:off x="4391" y="2440"/>
                    <a:ext cx="116" cy="73"/>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826" name="Line 35"/>
                  <p:cNvSpPr>
                    <a:spLocks noChangeShapeType="1"/>
                  </p:cNvSpPr>
                  <p:nvPr/>
                </p:nvSpPr>
                <p:spPr bwMode="auto">
                  <a:xfrm>
                    <a:off x="4417" y="2430"/>
                    <a:ext cx="114" cy="70"/>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827" name="Line 36"/>
                  <p:cNvSpPr>
                    <a:spLocks noChangeShapeType="1"/>
                  </p:cNvSpPr>
                  <p:nvPr/>
                </p:nvSpPr>
                <p:spPr bwMode="auto">
                  <a:xfrm>
                    <a:off x="4471" y="2406"/>
                    <a:ext cx="110" cy="6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828" name="Line 37"/>
                  <p:cNvSpPr>
                    <a:spLocks noChangeShapeType="1"/>
                  </p:cNvSpPr>
                  <p:nvPr/>
                </p:nvSpPr>
                <p:spPr bwMode="auto">
                  <a:xfrm>
                    <a:off x="4499" y="2394"/>
                    <a:ext cx="109" cy="6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829" name="Line 38"/>
                  <p:cNvSpPr>
                    <a:spLocks noChangeShapeType="1"/>
                  </p:cNvSpPr>
                  <p:nvPr/>
                </p:nvSpPr>
                <p:spPr bwMode="auto">
                  <a:xfrm>
                    <a:off x="4526" y="2382"/>
                    <a:ext cx="107" cy="6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830" name="Line 39"/>
                  <p:cNvSpPr>
                    <a:spLocks noChangeShapeType="1"/>
                  </p:cNvSpPr>
                  <p:nvPr/>
                </p:nvSpPr>
                <p:spPr bwMode="auto">
                  <a:xfrm>
                    <a:off x="4551" y="2370"/>
                    <a:ext cx="105" cy="62"/>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831" name="Line 40"/>
                  <p:cNvSpPr>
                    <a:spLocks noChangeShapeType="1"/>
                  </p:cNvSpPr>
                  <p:nvPr/>
                </p:nvSpPr>
                <p:spPr bwMode="auto">
                  <a:xfrm>
                    <a:off x="4577" y="2359"/>
                    <a:ext cx="104" cy="5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832" name="Line 41"/>
                  <p:cNvSpPr>
                    <a:spLocks noChangeShapeType="1"/>
                  </p:cNvSpPr>
                  <p:nvPr/>
                </p:nvSpPr>
                <p:spPr bwMode="auto">
                  <a:xfrm>
                    <a:off x="4339" y="2395"/>
                    <a:ext cx="53" cy="2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833" name="Line 42"/>
                  <p:cNvSpPr>
                    <a:spLocks noChangeShapeType="1"/>
                  </p:cNvSpPr>
                  <p:nvPr/>
                </p:nvSpPr>
                <p:spPr bwMode="auto">
                  <a:xfrm>
                    <a:off x="4377" y="2381"/>
                    <a:ext cx="50" cy="2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834" name="Line 43"/>
                  <p:cNvSpPr>
                    <a:spLocks noChangeShapeType="1"/>
                  </p:cNvSpPr>
                  <p:nvPr/>
                </p:nvSpPr>
                <p:spPr bwMode="auto">
                  <a:xfrm>
                    <a:off x="4412" y="2368"/>
                    <a:ext cx="50" cy="2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835" name="Line 44"/>
                  <p:cNvSpPr>
                    <a:spLocks noChangeShapeType="1"/>
                  </p:cNvSpPr>
                  <p:nvPr/>
                </p:nvSpPr>
                <p:spPr bwMode="auto">
                  <a:xfrm>
                    <a:off x="4446" y="2354"/>
                    <a:ext cx="50" cy="2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836" name="Line 45"/>
                  <p:cNvSpPr>
                    <a:spLocks noChangeShapeType="1"/>
                  </p:cNvSpPr>
                  <p:nvPr/>
                </p:nvSpPr>
                <p:spPr bwMode="auto">
                  <a:xfrm>
                    <a:off x="4482" y="2341"/>
                    <a:ext cx="46" cy="2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837" name="Line 46"/>
                  <p:cNvSpPr>
                    <a:spLocks noChangeShapeType="1"/>
                  </p:cNvSpPr>
                  <p:nvPr/>
                </p:nvSpPr>
                <p:spPr bwMode="auto">
                  <a:xfrm>
                    <a:off x="4522" y="2326"/>
                    <a:ext cx="43" cy="2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grpSp>
          </p:grpSp>
          <p:grpSp>
            <p:nvGrpSpPr>
              <p:cNvPr id="26747" name="Group 107"/>
              <p:cNvGrpSpPr>
                <a:grpSpLocks/>
              </p:cNvGrpSpPr>
              <p:nvPr/>
            </p:nvGrpSpPr>
            <p:grpSpPr bwMode="auto">
              <a:xfrm>
                <a:off x="4430" y="1870"/>
                <a:ext cx="637" cy="1107"/>
                <a:chOff x="4430" y="1870"/>
                <a:chExt cx="637" cy="1107"/>
              </a:xfrm>
            </p:grpSpPr>
            <p:grpSp>
              <p:nvGrpSpPr>
                <p:cNvPr id="26751" name="Group 55"/>
                <p:cNvGrpSpPr>
                  <a:grpSpLocks/>
                </p:cNvGrpSpPr>
                <p:nvPr/>
              </p:nvGrpSpPr>
              <p:grpSpPr bwMode="auto">
                <a:xfrm>
                  <a:off x="4433" y="2665"/>
                  <a:ext cx="607" cy="312"/>
                  <a:chOff x="4433" y="2665"/>
                  <a:chExt cx="607" cy="312"/>
                </a:xfrm>
              </p:grpSpPr>
              <p:sp>
                <p:nvSpPr>
                  <p:cNvPr id="26803" name="Freeform 49"/>
                  <p:cNvSpPr>
                    <a:spLocks/>
                  </p:cNvSpPr>
                  <p:nvPr/>
                </p:nvSpPr>
                <p:spPr bwMode="auto">
                  <a:xfrm>
                    <a:off x="4433" y="2665"/>
                    <a:ext cx="607" cy="312"/>
                  </a:xfrm>
                  <a:custGeom>
                    <a:avLst/>
                    <a:gdLst>
                      <a:gd name="T0" fmla="*/ 53 w 607"/>
                      <a:gd name="T1" fmla="*/ 309 h 312"/>
                      <a:gd name="T2" fmla="*/ 2 w 607"/>
                      <a:gd name="T3" fmla="*/ 302 h 312"/>
                      <a:gd name="T4" fmla="*/ 0 w 607"/>
                      <a:gd name="T5" fmla="*/ 232 h 312"/>
                      <a:gd name="T6" fmla="*/ 3 w 607"/>
                      <a:gd name="T7" fmla="*/ 179 h 312"/>
                      <a:gd name="T8" fmla="*/ 29 w 607"/>
                      <a:gd name="T9" fmla="*/ 147 h 312"/>
                      <a:gd name="T10" fmla="*/ 61 w 607"/>
                      <a:gd name="T11" fmla="*/ 129 h 312"/>
                      <a:gd name="T12" fmla="*/ 134 w 607"/>
                      <a:gd name="T13" fmla="*/ 98 h 312"/>
                      <a:gd name="T14" fmla="*/ 240 w 607"/>
                      <a:gd name="T15" fmla="*/ 69 h 312"/>
                      <a:gd name="T16" fmla="*/ 261 w 607"/>
                      <a:gd name="T17" fmla="*/ 67 h 312"/>
                      <a:gd name="T18" fmla="*/ 275 w 607"/>
                      <a:gd name="T19" fmla="*/ 69 h 312"/>
                      <a:gd name="T20" fmla="*/ 278 w 607"/>
                      <a:gd name="T21" fmla="*/ 63 h 312"/>
                      <a:gd name="T22" fmla="*/ 284 w 607"/>
                      <a:gd name="T23" fmla="*/ 56 h 312"/>
                      <a:gd name="T24" fmla="*/ 291 w 607"/>
                      <a:gd name="T25" fmla="*/ 57 h 312"/>
                      <a:gd name="T26" fmla="*/ 300 w 607"/>
                      <a:gd name="T27" fmla="*/ 59 h 312"/>
                      <a:gd name="T28" fmla="*/ 304 w 607"/>
                      <a:gd name="T29" fmla="*/ 46 h 312"/>
                      <a:gd name="T30" fmla="*/ 312 w 607"/>
                      <a:gd name="T31" fmla="*/ 39 h 312"/>
                      <a:gd name="T32" fmla="*/ 321 w 607"/>
                      <a:gd name="T33" fmla="*/ 37 h 312"/>
                      <a:gd name="T34" fmla="*/ 332 w 607"/>
                      <a:gd name="T35" fmla="*/ 37 h 312"/>
                      <a:gd name="T36" fmla="*/ 330 w 607"/>
                      <a:gd name="T37" fmla="*/ 27 h 312"/>
                      <a:gd name="T38" fmla="*/ 343 w 607"/>
                      <a:gd name="T39" fmla="*/ 0 h 312"/>
                      <a:gd name="T40" fmla="*/ 591 w 607"/>
                      <a:gd name="T41" fmla="*/ 7 h 312"/>
                      <a:gd name="T42" fmla="*/ 590 w 607"/>
                      <a:gd name="T43" fmla="*/ 37 h 312"/>
                      <a:gd name="T44" fmla="*/ 595 w 607"/>
                      <a:gd name="T45" fmla="*/ 63 h 312"/>
                      <a:gd name="T46" fmla="*/ 598 w 607"/>
                      <a:gd name="T47" fmla="*/ 81 h 312"/>
                      <a:gd name="T48" fmla="*/ 603 w 607"/>
                      <a:gd name="T49" fmla="*/ 105 h 312"/>
                      <a:gd name="T50" fmla="*/ 606 w 607"/>
                      <a:gd name="T51" fmla="*/ 143 h 312"/>
                      <a:gd name="T52" fmla="*/ 602 w 607"/>
                      <a:gd name="T53" fmla="*/ 165 h 312"/>
                      <a:gd name="T54" fmla="*/ 595 w 607"/>
                      <a:gd name="T55" fmla="*/ 186 h 312"/>
                      <a:gd name="T56" fmla="*/ 586 w 607"/>
                      <a:gd name="T57" fmla="*/ 203 h 312"/>
                      <a:gd name="T58" fmla="*/ 574 w 607"/>
                      <a:gd name="T59" fmla="*/ 210 h 312"/>
                      <a:gd name="T60" fmla="*/ 557 w 607"/>
                      <a:gd name="T61" fmla="*/ 216 h 312"/>
                      <a:gd name="T62" fmla="*/ 533 w 607"/>
                      <a:gd name="T63" fmla="*/ 224 h 312"/>
                      <a:gd name="T64" fmla="*/ 522 w 607"/>
                      <a:gd name="T65" fmla="*/ 239 h 312"/>
                      <a:gd name="T66" fmla="*/ 509 w 607"/>
                      <a:gd name="T67" fmla="*/ 252 h 312"/>
                      <a:gd name="T68" fmla="*/ 489 w 607"/>
                      <a:gd name="T69" fmla="*/ 262 h 312"/>
                      <a:gd name="T70" fmla="*/ 465 w 607"/>
                      <a:gd name="T71" fmla="*/ 271 h 312"/>
                      <a:gd name="T72" fmla="*/ 427 w 607"/>
                      <a:gd name="T73" fmla="*/ 276 h 312"/>
                      <a:gd name="T74" fmla="*/ 395 w 607"/>
                      <a:gd name="T75" fmla="*/ 276 h 312"/>
                      <a:gd name="T76" fmla="*/ 371 w 607"/>
                      <a:gd name="T77" fmla="*/ 273 h 312"/>
                      <a:gd name="T78" fmla="*/ 348 w 607"/>
                      <a:gd name="T79" fmla="*/ 271 h 312"/>
                      <a:gd name="T80" fmla="*/ 332 w 607"/>
                      <a:gd name="T81" fmla="*/ 281 h 312"/>
                      <a:gd name="T82" fmla="*/ 299 w 607"/>
                      <a:gd name="T83" fmla="*/ 279 h 312"/>
                      <a:gd name="T84" fmla="*/ 169 w 607"/>
                      <a:gd name="T85" fmla="*/ 300 h 312"/>
                      <a:gd name="T86" fmla="*/ 112 w 607"/>
                      <a:gd name="T87" fmla="*/ 311 h 312"/>
                      <a:gd name="T88" fmla="*/ 53 w 607"/>
                      <a:gd name="T89" fmla="*/ 309 h 3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607" h="312">
                        <a:moveTo>
                          <a:pt x="53" y="309"/>
                        </a:moveTo>
                        <a:lnTo>
                          <a:pt x="2" y="302"/>
                        </a:lnTo>
                        <a:lnTo>
                          <a:pt x="0" y="232"/>
                        </a:lnTo>
                        <a:lnTo>
                          <a:pt x="3" y="179"/>
                        </a:lnTo>
                        <a:lnTo>
                          <a:pt x="29" y="147"/>
                        </a:lnTo>
                        <a:lnTo>
                          <a:pt x="61" y="129"/>
                        </a:lnTo>
                        <a:lnTo>
                          <a:pt x="134" y="98"/>
                        </a:lnTo>
                        <a:lnTo>
                          <a:pt x="240" y="69"/>
                        </a:lnTo>
                        <a:lnTo>
                          <a:pt x="261" y="67"/>
                        </a:lnTo>
                        <a:lnTo>
                          <a:pt x="275" y="69"/>
                        </a:lnTo>
                        <a:lnTo>
                          <a:pt x="278" y="63"/>
                        </a:lnTo>
                        <a:lnTo>
                          <a:pt x="284" y="56"/>
                        </a:lnTo>
                        <a:lnTo>
                          <a:pt x="291" y="57"/>
                        </a:lnTo>
                        <a:lnTo>
                          <a:pt x="300" y="59"/>
                        </a:lnTo>
                        <a:lnTo>
                          <a:pt x="304" y="46"/>
                        </a:lnTo>
                        <a:lnTo>
                          <a:pt x="312" y="39"/>
                        </a:lnTo>
                        <a:lnTo>
                          <a:pt x="321" y="37"/>
                        </a:lnTo>
                        <a:lnTo>
                          <a:pt x="332" y="37"/>
                        </a:lnTo>
                        <a:lnTo>
                          <a:pt x="330" y="27"/>
                        </a:lnTo>
                        <a:lnTo>
                          <a:pt x="343" y="0"/>
                        </a:lnTo>
                        <a:lnTo>
                          <a:pt x="591" y="7"/>
                        </a:lnTo>
                        <a:lnTo>
                          <a:pt x="590" y="37"/>
                        </a:lnTo>
                        <a:lnTo>
                          <a:pt x="595" y="63"/>
                        </a:lnTo>
                        <a:lnTo>
                          <a:pt x="598" y="81"/>
                        </a:lnTo>
                        <a:lnTo>
                          <a:pt x="603" y="105"/>
                        </a:lnTo>
                        <a:lnTo>
                          <a:pt x="606" y="143"/>
                        </a:lnTo>
                        <a:lnTo>
                          <a:pt x="602" y="165"/>
                        </a:lnTo>
                        <a:lnTo>
                          <a:pt x="595" y="186"/>
                        </a:lnTo>
                        <a:lnTo>
                          <a:pt x="586" y="203"/>
                        </a:lnTo>
                        <a:lnTo>
                          <a:pt x="574" y="210"/>
                        </a:lnTo>
                        <a:lnTo>
                          <a:pt x="557" y="216"/>
                        </a:lnTo>
                        <a:lnTo>
                          <a:pt x="533" y="224"/>
                        </a:lnTo>
                        <a:lnTo>
                          <a:pt x="522" y="239"/>
                        </a:lnTo>
                        <a:lnTo>
                          <a:pt x="509" y="252"/>
                        </a:lnTo>
                        <a:lnTo>
                          <a:pt x="489" y="262"/>
                        </a:lnTo>
                        <a:lnTo>
                          <a:pt x="465" y="271"/>
                        </a:lnTo>
                        <a:lnTo>
                          <a:pt x="427" y="276"/>
                        </a:lnTo>
                        <a:lnTo>
                          <a:pt x="395" y="276"/>
                        </a:lnTo>
                        <a:lnTo>
                          <a:pt x="371" y="273"/>
                        </a:lnTo>
                        <a:lnTo>
                          <a:pt x="348" y="271"/>
                        </a:lnTo>
                        <a:lnTo>
                          <a:pt x="332" y="281"/>
                        </a:lnTo>
                        <a:lnTo>
                          <a:pt x="299" y="279"/>
                        </a:lnTo>
                        <a:lnTo>
                          <a:pt x="169" y="300"/>
                        </a:lnTo>
                        <a:lnTo>
                          <a:pt x="112" y="311"/>
                        </a:lnTo>
                        <a:lnTo>
                          <a:pt x="53" y="309"/>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04" name="Freeform 50"/>
                  <p:cNvSpPr>
                    <a:spLocks/>
                  </p:cNvSpPr>
                  <p:nvPr/>
                </p:nvSpPr>
                <p:spPr bwMode="auto">
                  <a:xfrm>
                    <a:off x="4437" y="2693"/>
                    <a:ext cx="587" cy="269"/>
                  </a:xfrm>
                  <a:custGeom>
                    <a:avLst/>
                    <a:gdLst>
                      <a:gd name="T0" fmla="*/ 568 w 587"/>
                      <a:gd name="T1" fmla="*/ 28 h 269"/>
                      <a:gd name="T2" fmla="*/ 582 w 587"/>
                      <a:gd name="T3" fmla="*/ 64 h 269"/>
                      <a:gd name="T4" fmla="*/ 570 w 587"/>
                      <a:gd name="T5" fmla="*/ 166 h 269"/>
                      <a:gd name="T6" fmla="*/ 538 w 587"/>
                      <a:gd name="T7" fmla="*/ 166 h 269"/>
                      <a:gd name="T8" fmla="*/ 501 w 587"/>
                      <a:gd name="T9" fmla="*/ 202 h 269"/>
                      <a:gd name="T10" fmla="*/ 417 w 587"/>
                      <a:gd name="T11" fmla="*/ 227 h 269"/>
                      <a:gd name="T12" fmla="*/ 338 w 587"/>
                      <a:gd name="T13" fmla="*/ 227 h 269"/>
                      <a:gd name="T14" fmla="*/ 368 w 587"/>
                      <a:gd name="T15" fmla="*/ 190 h 269"/>
                      <a:gd name="T16" fmla="*/ 330 w 587"/>
                      <a:gd name="T17" fmla="*/ 225 h 269"/>
                      <a:gd name="T18" fmla="*/ 291 w 587"/>
                      <a:gd name="T19" fmla="*/ 234 h 269"/>
                      <a:gd name="T20" fmla="*/ 318 w 587"/>
                      <a:gd name="T21" fmla="*/ 211 h 269"/>
                      <a:gd name="T22" fmla="*/ 275 w 587"/>
                      <a:gd name="T23" fmla="*/ 237 h 269"/>
                      <a:gd name="T24" fmla="*/ 141 w 587"/>
                      <a:gd name="T25" fmla="*/ 258 h 269"/>
                      <a:gd name="T26" fmla="*/ 142 w 587"/>
                      <a:gd name="T27" fmla="*/ 240 h 269"/>
                      <a:gd name="T28" fmla="*/ 139 w 587"/>
                      <a:gd name="T29" fmla="*/ 233 h 269"/>
                      <a:gd name="T30" fmla="*/ 92 w 587"/>
                      <a:gd name="T31" fmla="*/ 264 h 269"/>
                      <a:gd name="T32" fmla="*/ 135 w 587"/>
                      <a:gd name="T33" fmla="*/ 217 h 269"/>
                      <a:gd name="T34" fmla="*/ 86 w 587"/>
                      <a:gd name="T35" fmla="*/ 248 h 269"/>
                      <a:gd name="T36" fmla="*/ 61 w 587"/>
                      <a:gd name="T37" fmla="*/ 240 h 269"/>
                      <a:gd name="T38" fmla="*/ 52 w 587"/>
                      <a:gd name="T39" fmla="*/ 242 h 269"/>
                      <a:gd name="T40" fmla="*/ 17 w 587"/>
                      <a:gd name="T41" fmla="*/ 256 h 269"/>
                      <a:gd name="T42" fmla="*/ 0 w 587"/>
                      <a:gd name="T43" fmla="*/ 218 h 269"/>
                      <a:gd name="T44" fmla="*/ 12 w 587"/>
                      <a:gd name="T45" fmla="*/ 141 h 269"/>
                      <a:gd name="T46" fmla="*/ 85 w 587"/>
                      <a:gd name="T47" fmla="*/ 96 h 269"/>
                      <a:gd name="T48" fmla="*/ 228 w 587"/>
                      <a:gd name="T49" fmla="*/ 47 h 269"/>
                      <a:gd name="T50" fmla="*/ 277 w 587"/>
                      <a:gd name="T51" fmla="*/ 67 h 269"/>
                      <a:gd name="T52" fmla="*/ 298 w 587"/>
                      <a:gd name="T53" fmla="*/ 70 h 269"/>
                      <a:gd name="T54" fmla="*/ 273 w 587"/>
                      <a:gd name="T55" fmla="*/ 42 h 269"/>
                      <a:gd name="T56" fmla="*/ 288 w 587"/>
                      <a:gd name="T57" fmla="*/ 35 h 269"/>
                      <a:gd name="T58" fmla="*/ 304 w 587"/>
                      <a:gd name="T59" fmla="*/ 52 h 269"/>
                      <a:gd name="T60" fmla="*/ 306 w 587"/>
                      <a:gd name="T61" fmla="*/ 44 h 269"/>
                      <a:gd name="T62" fmla="*/ 303 w 587"/>
                      <a:gd name="T63" fmla="*/ 21 h 269"/>
                      <a:gd name="T64" fmla="*/ 339 w 587"/>
                      <a:gd name="T65" fmla="*/ 36 h 269"/>
                      <a:gd name="T66" fmla="*/ 335 w 587"/>
                      <a:gd name="T67" fmla="*/ 20 h 269"/>
                      <a:gd name="T68" fmla="*/ 328 w 587"/>
                      <a:gd name="T69" fmla="*/ 0 h 269"/>
                      <a:gd name="T70" fmla="*/ 365 w 587"/>
                      <a:gd name="T71" fmla="*/ 17 h 269"/>
                      <a:gd name="T72" fmla="*/ 433 w 587"/>
                      <a:gd name="T73" fmla="*/ 33 h 269"/>
                      <a:gd name="T74" fmla="*/ 448 w 587"/>
                      <a:gd name="T75" fmla="*/ 11 h 269"/>
                      <a:gd name="T76" fmla="*/ 465 w 587"/>
                      <a:gd name="T77" fmla="*/ 36 h 269"/>
                      <a:gd name="T78" fmla="*/ 499 w 587"/>
                      <a:gd name="T79" fmla="*/ 20 h 269"/>
                      <a:gd name="T80" fmla="*/ 513 w 587"/>
                      <a:gd name="T81" fmla="*/ 42 h 269"/>
                      <a:gd name="T82" fmla="*/ 556 w 587"/>
                      <a:gd name="T83" fmla="*/ 35 h 269"/>
                      <a:gd name="T84" fmla="*/ 566 w 587"/>
                      <a:gd name="T85" fmla="*/ 10 h 26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87" h="269">
                        <a:moveTo>
                          <a:pt x="566" y="10"/>
                        </a:moveTo>
                        <a:lnTo>
                          <a:pt x="568" y="28"/>
                        </a:lnTo>
                        <a:lnTo>
                          <a:pt x="574" y="21"/>
                        </a:lnTo>
                        <a:lnTo>
                          <a:pt x="582" y="64"/>
                        </a:lnTo>
                        <a:lnTo>
                          <a:pt x="586" y="114"/>
                        </a:lnTo>
                        <a:lnTo>
                          <a:pt x="570" y="166"/>
                        </a:lnTo>
                        <a:lnTo>
                          <a:pt x="534" y="178"/>
                        </a:lnTo>
                        <a:lnTo>
                          <a:pt x="538" y="166"/>
                        </a:lnTo>
                        <a:lnTo>
                          <a:pt x="519" y="184"/>
                        </a:lnTo>
                        <a:lnTo>
                          <a:pt x="501" y="202"/>
                        </a:lnTo>
                        <a:lnTo>
                          <a:pt x="464" y="222"/>
                        </a:lnTo>
                        <a:lnTo>
                          <a:pt x="417" y="227"/>
                        </a:lnTo>
                        <a:lnTo>
                          <a:pt x="361" y="230"/>
                        </a:lnTo>
                        <a:lnTo>
                          <a:pt x="338" y="227"/>
                        </a:lnTo>
                        <a:lnTo>
                          <a:pt x="359" y="217"/>
                        </a:lnTo>
                        <a:lnTo>
                          <a:pt x="368" y="190"/>
                        </a:lnTo>
                        <a:lnTo>
                          <a:pt x="351" y="212"/>
                        </a:lnTo>
                        <a:lnTo>
                          <a:pt x="330" y="225"/>
                        </a:lnTo>
                        <a:lnTo>
                          <a:pt x="311" y="237"/>
                        </a:lnTo>
                        <a:lnTo>
                          <a:pt x="291" y="234"/>
                        </a:lnTo>
                        <a:lnTo>
                          <a:pt x="304" y="223"/>
                        </a:lnTo>
                        <a:lnTo>
                          <a:pt x="318" y="211"/>
                        </a:lnTo>
                        <a:lnTo>
                          <a:pt x="296" y="219"/>
                        </a:lnTo>
                        <a:lnTo>
                          <a:pt x="275" y="237"/>
                        </a:lnTo>
                        <a:lnTo>
                          <a:pt x="208" y="247"/>
                        </a:lnTo>
                        <a:lnTo>
                          <a:pt x="141" y="258"/>
                        </a:lnTo>
                        <a:lnTo>
                          <a:pt x="117" y="256"/>
                        </a:lnTo>
                        <a:lnTo>
                          <a:pt x="142" y="240"/>
                        </a:lnTo>
                        <a:lnTo>
                          <a:pt x="167" y="234"/>
                        </a:lnTo>
                        <a:lnTo>
                          <a:pt x="139" y="233"/>
                        </a:lnTo>
                        <a:lnTo>
                          <a:pt x="118" y="243"/>
                        </a:lnTo>
                        <a:lnTo>
                          <a:pt x="92" y="264"/>
                        </a:lnTo>
                        <a:lnTo>
                          <a:pt x="110" y="233"/>
                        </a:lnTo>
                        <a:lnTo>
                          <a:pt x="135" y="217"/>
                        </a:lnTo>
                        <a:lnTo>
                          <a:pt x="103" y="223"/>
                        </a:lnTo>
                        <a:lnTo>
                          <a:pt x="86" y="248"/>
                        </a:lnTo>
                        <a:lnTo>
                          <a:pt x="83" y="268"/>
                        </a:lnTo>
                        <a:lnTo>
                          <a:pt x="61" y="240"/>
                        </a:lnTo>
                        <a:lnTo>
                          <a:pt x="40" y="227"/>
                        </a:lnTo>
                        <a:lnTo>
                          <a:pt x="52" y="242"/>
                        </a:lnTo>
                        <a:lnTo>
                          <a:pt x="69" y="268"/>
                        </a:lnTo>
                        <a:lnTo>
                          <a:pt x="17" y="256"/>
                        </a:lnTo>
                        <a:lnTo>
                          <a:pt x="7" y="251"/>
                        </a:lnTo>
                        <a:lnTo>
                          <a:pt x="0" y="218"/>
                        </a:lnTo>
                        <a:lnTo>
                          <a:pt x="4" y="171"/>
                        </a:lnTo>
                        <a:lnTo>
                          <a:pt x="12" y="141"/>
                        </a:lnTo>
                        <a:lnTo>
                          <a:pt x="44" y="117"/>
                        </a:lnTo>
                        <a:lnTo>
                          <a:pt x="85" y="96"/>
                        </a:lnTo>
                        <a:lnTo>
                          <a:pt x="164" y="67"/>
                        </a:lnTo>
                        <a:lnTo>
                          <a:pt x="228" y="47"/>
                        </a:lnTo>
                        <a:lnTo>
                          <a:pt x="262" y="44"/>
                        </a:lnTo>
                        <a:lnTo>
                          <a:pt x="277" y="67"/>
                        </a:lnTo>
                        <a:lnTo>
                          <a:pt x="321" y="92"/>
                        </a:lnTo>
                        <a:lnTo>
                          <a:pt x="298" y="70"/>
                        </a:lnTo>
                        <a:lnTo>
                          <a:pt x="279" y="58"/>
                        </a:lnTo>
                        <a:lnTo>
                          <a:pt x="273" y="42"/>
                        </a:lnTo>
                        <a:lnTo>
                          <a:pt x="275" y="35"/>
                        </a:lnTo>
                        <a:lnTo>
                          <a:pt x="288" y="35"/>
                        </a:lnTo>
                        <a:lnTo>
                          <a:pt x="296" y="44"/>
                        </a:lnTo>
                        <a:lnTo>
                          <a:pt x="304" y="52"/>
                        </a:lnTo>
                        <a:lnTo>
                          <a:pt x="324" y="61"/>
                        </a:lnTo>
                        <a:lnTo>
                          <a:pt x="306" y="44"/>
                        </a:lnTo>
                        <a:lnTo>
                          <a:pt x="298" y="30"/>
                        </a:lnTo>
                        <a:lnTo>
                          <a:pt x="303" y="21"/>
                        </a:lnTo>
                        <a:lnTo>
                          <a:pt x="319" y="16"/>
                        </a:lnTo>
                        <a:lnTo>
                          <a:pt x="339" y="36"/>
                        </a:lnTo>
                        <a:lnTo>
                          <a:pt x="359" y="50"/>
                        </a:lnTo>
                        <a:lnTo>
                          <a:pt x="335" y="20"/>
                        </a:lnTo>
                        <a:lnTo>
                          <a:pt x="328" y="9"/>
                        </a:lnTo>
                        <a:lnTo>
                          <a:pt x="328" y="0"/>
                        </a:lnTo>
                        <a:lnTo>
                          <a:pt x="347" y="3"/>
                        </a:lnTo>
                        <a:lnTo>
                          <a:pt x="365" y="17"/>
                        </a:lnTo>
                        <a:lnTo>
                          <a:pt x="377" y="27"/>
                        </a:lnTo>
                        <a:lnTo>
                          <a:pt x="433" y="33"/>
                        </a:lnTo>
                        <a:lnTo>
                          <a:pt x="431" y="17"/>
                        </a:lnTo>
                        <a:lnTo>
                          <a:pt x="448" y="11"/>
                        </a:lnTo>
                        <a:lnTo>
                          <a:pt x="448" y="32"/>
                        </a:lnTo>
                        <a:lnTo>
                          <a:pt x="465" y="36"/>
                        </a:lnTo>
                        <a:lnTo>
                          <a:pt x="501" y="42"/>
                        </a:lnTo>
                        <a:lnTo>
                          <a:pt x="499" y="20"/>
                        </a:lnTo>
                        <a:lnTo>
                          <a:pt x="512" y="20"/>
                        </a:lnTo>
                        <a:lnTo>
                          <a:pt x="513" y="42"/>
                        </a:lnTo>
                        <a:lnTo>
                          <a:pt x="534" y="41"/>
                        </a:lnTo>
                        <a:lnTo>
                          <a:pt x="556" y="35"/>
                        </a:lnTo>
                        <a:lnTo>
                          <a:pt x="557" y="17"/>
                        </a:lnTo>
                        <a:lnTo>
                          <a:pt x="566" y="10"/>
                        </a:lnTo>
                      </a:path>
                    </a:pathLst>
                  </a:custGeom>
                  <a:solidFill>
                    <a:srgbClr val="8080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05" name="Freeform 51"/>
                  <p:cNvSpPr>
                    <a:spLocks/>
                  </p:cNvSpPr>
                  <p:nvPr/>
                </p:nvSpPr>
                <p:spPr bwMode="auto">
                  <a:xfrm>
                    <a:off x="4867" y="2794"/>
                    <a:ext cx="74" cy="9"/>
                  </a:xfrm>
                  <a:custGeom>
                    <a:avLst/>
                    <a:gdLst>
                      <a:gd name="T0" fmla="*/ 73 w 74"/>
                      <a:gd name="T1" fmla="*/ 0 h 9"/>
                      <a:gd name="T2" fmla="*/ 39 w 74"/>
                      <a:gd name="T3" fmla="*/ 8 h 9"/>
                      <a:gd name="T4" fmla="*/ 0 w 74"/>
                      <a:gd name="T5" fmla="*/ 6 h 9"/>
                      <a:gd name="T6" fmla="*/ 73 w 74"/>
                      <a:gd name="T7" fmla="*/ 0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4" h="9">
                        <a:moveTo>
                          <a:pt x="73" y="0"/>
                        </a:moveTo>
                        <a:lnTo>
                          <a:pt x="39" y="8"/>
                        </a:lnTo>
                        <a:lnTo>
                          <a:pt x="0" y="6"/>
                        </a:lnTo>
                        <a:lnTo>
                          <a:pt x="73"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06" name="Freeform 52"/>
                  <p:cNvSpPr>
                    <a:spLocks/>
                  </p:cNvSpPr>
                  <p:nvPr/>
                </p:nvSpPr>
                <p:spPr bwMode="auto">
                  <a:xfrm>
                    <a:off x="4979" y="2768"/>
                    <a:ext cx="42" cy="12"/>
                  </a:xfrm>
                  <a:custGeom>
                    <a:avLst/>
                    <a:gdLst>
                      <a:gd name="T0" fmla="*/ 41 w 42"/>
                      <a:gd name="T1" fmla="*/ 0 h 12"/>
                      <a:gd name="T2" fmla="*/ 31 w 42"/>
                      <a:gd name="T3" fmla="*/ 7 h 12"/>
                      <a:gd name="T4" fmla="*/ 0 w 42"/>
                      <a:gd name="T5" fmla="*/ 10 h 12"/>
                      <a:gd name="T6" fmla="*/ 32 w 42"/>
                      <a:gd name="T7" fmla="*/ 11 h 12"/>
                      <a:gd name="T8" fmla="*/ 41 w 42"/>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 h="12">
                        <a:moveTo>
                          <a:pt x="41" y="0"/>
                        </a:moveTo>
                        <a:lnTo>
                          <a:pt x="31" y="7"/>
                        </a:lnTo>
                        <a:lnTo>
                          <a:pt x="0" y="10"/>
                        </a:lnTo>
                        <a:lnTo>
                          <a:pt x="32" y="11"/>
                        </a:lnTo>
                        <a:lnTo>
                          <a:pt x="41"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07" name="Freeform 53"/>
                  <p:cNvSpPr>
                    <a:spLocks/>
                  </p:cNvSpPr>
                  <p:nvPr/>
                </p:nvSpPr>
                <p:spPr bwMode="auto">
                  <a:xfrm>
                    <a:off x="4745" y="2753"/>
                    <a:ext cx="70" cy="41"/>
                  </a:xfrm>
                  <a:custGeom>
                    <a:avLst/>
                    <a:gdLst>
                      <a:gd name="T0" fmla="*/ 69 w 70"/>
                      <a:gd name="T1" fmla="*/ 0 h 41"/>
                      <a:gd name="T2" fmla="*/ 39 w 70"/>
                      <a:gd name="T3" fmla="*/ 4 h 41"/>
                      <a:gd name="T4" fmla="*/ 32 w 70"/>
                      <a:gd name="T5" fmla="*/ 8 h 41"/>
                      <a:gd name="T6" fmla="*/ 32 w 70"/>
                      <a:gd name="T7" fmla="*/ 22 h 41"/>
                      <a:gd name="T8" fmla="*/ 30 w 70"/>
                      <a:gd name="T9" fmla="*/ 35 h 41"/>
                      <a:gd name="T10" fmla="*/ 0 w 70"/>
                      <a:gd name="T11" fmla="*/ 40 h 41"/>
                      <a:gd name="T12" fmla="*/ 36 w 70"/>
                      <a:gd name="T13" fmla="*/ 38 h 41"/>
                      <a:gd name="T14" fmla="*/ 41 w 70"/>
                      <a:gd name="T15" fmla="*/ 13 h 41"/>
                      <a:gd name="T16" fmla="*/ 69 w 70"/>
                      <a:gd name="T17" fmla="*/ 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41">
                        <a:moveTo>
                          <a:pt x="69" y="0"/>
                        </a:moveTo>
                        <a:lnTo>
                          <a:pt x="39" y="4"/>
                        </a:lnTo>
                        <a:lnTo>
                          <a:pt x="32" y="8"/>
                        </a:lnTo>
                        <a:lnTo>
                          <a:pt x="32" y="22"/>
                        </a:lnTo>
                        <a:lnTo>
                          <a:pt x="30" y="35"/>
                        </a:lnTo>
                        <a:lnTo>
                          <a:pt x="0" y="40"/>
                        </a:lnTo>
                        <a:lnTo>
                          <a:pt x="36" y="38"/>
                        </a:lnTo>
                        <a:lnTo>
                          <a:pt x="41" y="13"/>
                        </a:lnTo>
                        <a:lnTo>
                          <a:pt x="69"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08" name="Freeform 54"/>
                  <p:cNvSpPr>
                    <a:spLocks/>
                  </p:cNvSpPr>
                  <p:nvPr/>
                </p:nvSpPr>
                <p:spPr bwMode="auto">
                  <a:xfrm>
                    <a:off x="4498" y="2862"/>
                    <a:ext cx="240" cy="64"/>
                  </a:xfrm>
                  <a:custGeom>
                    <a:avLst/>
                    <a:gdLst>
                      <a:gd name="T0" fmla="*/ 239 w 240"/>
                      <a:gd name="T1" fmla="*/ 0 h 64"/>
                      <a:gd name="T2" fmla="*/ 178 w 240"/>
                      <a:gd name="T3" fmla="*/ 3 h 64"/>
                      <a:gd name="T4" fmla="*/ 116 w 240"/>
                      <a:gd name="T5" fmla="*/ 19 h 64"/>
                      <a:gd name="T6" fmla="*/ 70 w 240"/>
                      <a:gd name="T7" fmla="*/ 21 h 64"/>
                      <a:gd name="T8" fmla="*/ 32 w 240"/>
                      <a:gd name="T9" fmla="*/ 29 h 64"/>
                      <a:gd name="T10" fmla="*/ 18 w 240"/>
                      <a:gd name="T11" fmla="*/ 51 h 64"/>
                      <a:gd name="T12" fmla="*/ 0 w 240"/>
                      <a:gd name="T13" fmla="*/ 63 h 64"/>
                      <a:gd name="T14" fmla="*/ 18 w 240"/>
                      <a:gd name="T15" fmla="*/ 59 h 64"/>
                      <a:gd name="T16" fmla="*/ 35 w 240"/>
                      <a:gd name="T17" fmla="*/ 35 h 64"/>
                      <a:gd name="T18" fmla="*/ 85 w 240"/>
                      <a:gd name="T19" fmla="*/ 24 h 64"/>
                      <a:gd name="T20" fmla="*/ 116 w 240"/>
                      <a:gd name="T21" fmla="*/ 24 h 64"/>
                      <a:gd name="T22" fmla="*/ 140 w 240"/>
                      <a:gd name="T23" fmla="*/ 19 h 64"/>
                      <a:gd name="T24" fmla="*/ 182 w 240"/>
                      <a:gd name="T25" fmla="*/ 7 h 64"/>
                      <a:gd name="T26" fmla="*/ 239 w 240"/>
                      <a:gd name="T27" fmla="*/ 0 h 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40" h="64">
                        <a:moveTo>
                          <a:pt x="239" y="0"/>
                        </a:moveTo>
                        <a:lnTo>
                          <a:pt x="178" y="3"/>
                        </a:lnTo>
                        <a:lnTo>
                          <a:pt x="116" y="19"/>
                        </a:lnTo>
                        <a:lnTo>
                          <a:pt x="70" y="21"/>
                        </a:lnTo>
                        <a:lnTo>
                          <a:pt x="32" y="29"/>
                        </a:lnTo>
                        <a:lnTo>
                          <a:pt x="18" y="51"/>
                        </a:lnTo>
                        <a:lnTo>
                          <a:pt x="0" y="63"/>
                        </a:lnTo>
                        <a:lnTo>
                          <a:pt x="18" y="59"/>
                        </a:lnTo>
                        <a:lnTo>
                          <a:pt x="35" y="35"/>
                        </a:lnTo>
                        <a:lnTo>
                          <a:pt x="85" y="24"/>
                        </a:lnTo>
                        <a:lnTo>
                          <a:pt x="116" y="24"/>
                        </a:lnTo>
                        <a:lnTo>
                          <a:pt x="140" y="19"/>
                        </a:lnTo>
                        <a:lnTo>
                          <a:pt x="182" y="7"/>
                        </a:lnTo>
                        <a:lnTo>
                          <a:pt x="239"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nvGrpSpPr>
                <p:cNvPr id="26752" name="Group 69"/>
                <p:cNvGrpSpPr>
                  <a:grpSpLocks/>
                </p:cNvGrpSpPr>
                <p:nvPr/>
              </p:nvGrpSpPr>
              <p:grpSpPr bwMode="auto">
                <a:xfrm>
                  <a:off x="4537" y="2327"/>
                  <a:ext cx="250" cy="158"/>
                  <a:chOff x="4537" y="2327"/>
                  <a:chExt cx="250" cy="158"/>
                </a:xfrm>
              </p:grpSpPr>
              <p:grpSp>
                <p:nvGrpSpPr>
                  <p:cNvPr id="26790" name="Group 65"/>
                  <p:cNvGrpSpPr>
                    <a:grpSpLocks/>
                  </p:cNvGrpSpPr>
                  <p:nvPr/>
                </p:nvGrpSpPr>
                <p:grpSpPr bwMode="auto">
                  <a:xfrm>
                    <a:off x="4537" y="2327"/>
                    <a:ext cx="218" cy="127"/>
                    <a:chOff x="4537" y="2327"/>
                    <a:chExt cx="218" cy="127"/>
                  </a:xfrm>
                </p:grpSpPr>
                <p:sp>
                  <p:nvSpPr>
                    <p:cNvPr id="26794" name="Freeform 56"/>
                    <p:cNvSpPr>
                      <a:spLocks/>
                    </p:cNvSpPr>
                    <p:nvPr/>
                  </p:nvSpPr>
                  <p:spPr bwMode="auto">
                    <a:xfrm>
                      <a:off x="4537" y="2327"/>
                      <a:ext cx="218" cy="127"/>
                    </a:xfrm>
                    <a:custGeom>
                      <a:avLst/>
                      <a:gdLst>
                        <a:gd name="T0" fmla="*/ 197 w 218"/>
                        <a:gd name="T1" fmla="*/ 126 h 127"/>
                        <a:gd name="T2" fmla="*/ 185 w 218"/>
                        <a:gd name="T3" fmla="*/ 123 h 127"/>
                        <a:gd name="T4" fmla="*/ 174 w 218"/>
                        <a:gd name="T5" fmla="*/ 117 h 127"/>
                        <a:gd name="T6" fmla="*/ 163 w 218"/>
                        <a:gd name="T7" fmla="*/ 115 h 127"/>
                        <a:gd name="T8" fmla="*/ 145 w 218"/>
                        <a:gd name="T9" fmla="*/ 118 h 127"/>
                        <a:gd name="T10" fmla="*/ 132 w 218"/>
                        <a:gd name="T11" fmla="*/ 117 h 127"/>
                        <a:gd name="T12" fmla="*/ 123 w 218"/>
                        <a:gd name="T13" fmla="*/ 114 h 127"/>
                        <a:gd name="T14" fmla="*/ 116 w 218"/>
                        <a:gd name="T15" fmla="*/ 111 h 127"/>
                        <a:gd name="T16" fmla="*/ 108 w 218"/>
                        <a:gd name="T17" fmla="*/ 107 h 127"/>
                        <a:gd name="T18" fmla="*/ 100 w 218"/>
                        <a:gd name="T19" fmla="*/ 98 h 127"/>
                        <a:gd name="T20" fmla="*/ 94 w 218"/>
                        <a:gd name="T21" fmla="*/ 91 h 127"/>
                        <a:gd name="T22" fmla="*/ 84 w 218"/>
                        <a:gd name="T23" fmla="*/ 82 h 127"/>
                        <a:gd name="T24" fmla="*/ 69 w 218"/>
                        <a:gd name="T25" fmla="*/ 85 h 127"/>
                        <a:gd name="T26" fmla="*/ 60 w 218"/>
                        <a:gd name="T27" fmla="*/ 85 h 127"/>
                        <a:gd name="T28" fmla="*/ 55 w 218"/>
                        <a:gd name="T29" fmla="*/ 84 h 127"/>
                        <a:gd name="T30" fmla="*/ 53 w 218"/>
                        <a:gd name="T31" fmla="*/ 81 h 127"/>
                        <a:gd name="T32" fmla="*/ 51 w 218"/>
                        <a:gd name="T33" fmla="*/ 76 h 127"/>
                        <a:gd name="T34" fmla="*/ 52 w 218"/>
                        <a:gd name="T35" fmla="*/ 72 h 127"/>
                        <a:gd name="T36" fmla="*/ 55 w 218"/>
                        <a:gd name="T37" fmla="*/ 66 h 127"/>
                        <a:gd name="T38" fmla="*/ 60 w 218"/>
                        <a:gd name="T39" fmla="*/ 64 h 127"/>
                        <a:gd name="T40" fmla="*/ 72 w 218"/>
                        <a:gd name="T41" fmla="*/ 63 h 127"/>
                        <a:gd name="T42" fmla="*/ 86 w 218"/>
                        <a:gd name="T43" fmla="*/ 57 h 127"/>
                        <a:gd name="T44" fmla="*/ 74 w 218"/>
                        <a:gd name="T45" fmla="*/ 47 h 127"/>
                        <a:gd name="T46" fmla="*/ 61 w 218"/>
                        <a:gd name="T47" fmla="*/ 40 h 127"/>
                        <a:gd name="T48" fmla="*/ 49 w 218"/>
                        <a:gd name="T49" fmla="*/ 41 h 127"/>
                        <a:gd name="T50" fmla="*/ 35 w 218"/>
                        <a:gd name="T51" fmla="*/ 40 h 127"/>
                        <a:gd name="T52" fmla="*/ 27 w 218"/>
                        <a:gd name="T53" fmla="*/ 43 h 127"/>
                        <a:gd name="T54" fmla="*/ 16 w 218"/>
                        <a:gd name="T55" fmla="*/ 44 h 127"/>
                        <a:gd name="T56" fmla="*/ 12 w 218"/>
                        <a:gd name="T57" fmla="*/ 40 h 127"/>
                        <a:gd name="T58" fmla="*/ 11 w 218"/>
                        <a:gd name="T59" fmla="*/ 35 h 127"/>
                        <a:gd name="T60" fmla="*/ 5 w 218"/>
                        <a:gd name="T61" fmla="*/ 35 h 127"/>
                        <a:gd name="T62" fmla="*/ 2 w 218"/>
                        <a:gd name="T63" fmla="*/ 34 h 127"/>
                        <a:gd name="T64" fmla="*/ 0 w 218"/>
                        <a:gd name="T65" fmla="*/ 29 h 127"/>
                        <a:gd name="T66" fmla="*/ 1 w 218"/>
                        <a:gd name="T67" fmla="*/ 24 h 127"/>
                        <a:gd name="T68" fmla="*/ 4 w 218"/>
                        <a:gd name="T69" fmla="*/ 22 h 127"/>
                        <a:gd name="T70" fmla="*/ 10 w 218"/>
                        <a:gd name="T71" fmla="*/ 19 h 127"/>
                        <a:gd name="T72" fmla="*/ 15 w 218"/>
                        <a:gd name="T73" fmla="*/ 15 h 127"/>
                        <a:gd name="T74" fmla="*/ 21 w 218"/>
                        <a:gd name="T75" fmla="*/ 11 h 127"/>
                        <a:gd name="T76" fmla="*/ 27 w 218"/>
                        <a:gd name="T77" fmla="*/ 9 h 127"/>
                        <a:gd name="T78" fmla="*/ 33 w 218"/>
                        <a:gd name="T79" fmla="*/ 9 h 127"/>
                        <a:gd name="T80" fmla="*/ 59 w 218"/>
                        <a:gd name="T81" fmla="*/ 3 h 127"/>
                        <a:gd name="T82" fmla="*/ 64 w 218"/>
                        <a:gd name="T83" fmla="*/ 1 h 127"/>
                        <a:gd name="T84" fmla="*/ 71 w 218"/>
                        <a:gd name="T85" fmla="*/ 0 h 127"/>
                        <a:gd name="T86" fmla="*/ 77 w 218"/>
                        <a:gd name="T87" fmla="*/ 1 h 127"/>
                        <a:gd name="T88" fmla="*/ 85 w 218"/>
                        <a:gd name="T89" fmla="*/ 4 h 127"/>
                        <a:gd name="T90" fmla="*/ 108 w 218"/>
                        <a:gd name="T91" fmla="*/ 19 h 127"/>
                        <a:gd name="T92" fmla="*/ 119 w 218"/>
                        <a:gd name="T93" fmla="*/ 21 h 127"/>
                        <a:gd name="T94" fmla="*/ 128 w 218"/>
                        <a:gd name="T95" fmla="*/ 23 h 127"/>
                        <a:gd name="T96" fmla="*/ 136 w 218"/>
                        <a:gd name="T97" fmla="*/ 29 h 127"/>
                        <a:gd name="T98" fmla="*/ 140 w 218"/>
                        <a:gd name="T99" fmla="*/ 36 h 127"/>
                        <a:gd name="T100" fmla="*/ 159 w 218"/>
                        <a:gd name="T101" fmla="*/ 51 h 127"/>
                        <a:gd name="T102" fmla="*/ 168 w 218"/>
                        <a:gd name="T103" fmla="*/ 58 h 127"/>
                        <a:gd name="T104" fmla="*/ 179 w 218"/>
                        <a:gd name="T105" fmla="*/ 72 h 127"/>
                        <a:gd name="T106" fmla="*/ 186 w 218"/>
                        <a:gd name="T107" fmla="*/ 76 h 127"/>
                        <a:gd name="T108" fmla="*/ 217 w 218"/>
                        <a:gd name="T109" fmla="*/ 77 h 127"/>
                        <a:gd name="T110" fmla="*/ 197 w 218"/>
                        <a:gd name="T111" fmla="*/ 126 h 1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18" h="127">
                          <a:moveTo>
                            <a:pt x="197" y="126"/>
                          </a:moveTo>
                          <a:lnTo>
                            <a:pt x="185" y="123"/>
                          </a:lnTo>
                          <a:lnTo>
                            <a:pt x="174" y="117"/>
                          </a:lnTo>
                          <a:lnTo>
                            <a:pt x="163" y="115"/>
                          </a:lnTo>
                          <a:lnTo>
                            <a:pt x="145" y="118"/>
                          </a:lnTo>
                          <a:lnTo>
                            <a:pt x="132" y="117"/>
                          </a:lnTo>
                          <a:lnTo>
                            <a:pt x="123" y="114"/>
                          </a:lnTo>
                          <a:lnTo>
                            <a:pt x="116" y="111"/>
                          </a:lnTo>
                          <a:lnTo>
                            <a:pt x="108" y="107"/>
                          </a:lnTo>
                          <a:lnTo>
                            <a:pt x="100" y="98"/>
                          </a:lnTo>
                          <a:lnTo>
                            <a:pt x="94" y="91"/>
                          </a:lnTo>
                          <a:lnTo>
                            <a:pt x="84" y="82"/>
                          </a:lnTo>
                          <a:lnTo>
                            <a:pt x="69" y="85"/>
                          </a:lnTo>
                          <a:lnTo>
                            <a:pt x="60" y="85"/>
                          </a:lnTo>
                          <a:lnTo>
                            <a:pt x="55" y="84"/>
                          </a:lnTo>
                          <a:lnTo>
                            <a:pt x="53" y="81"/>
                          </a:lnTo>
                          <a:lnTo>
                            <a:pt x="51" y="76"/>
                          </a:lnTo>
                          <a:lnTo>
                            <a:pt x="52" y="72"/>
                          </a:lnTo>
                          <a:lnTo>
                            <a:pt x="55" y="66"/>
                          </a:lnTo>
                          <a:lnTo>
                            <a:pt x="60" y="64"/>
                          </a:lnTo>
                          <a:lnTo>
                            <a:pt x="72" y="63"/>
                          </a:lnTo>
                          <a:lnTo>
                            <a:pt x="86" y="57"/>
                          </a:lnTo>
                          <a:lnTo>
                            <a:pt x="74" y="47"/>
                          </a:lnTo>
                          <a:lnTo>
                            <a:pt x="61" y="40"/>
                          </a:lnTo>
                          <a:lnTo>
                            <a:pt x="49" y="41"/>
                          </a:lnTo>
                          <a:lnTo>
                            <a:pt x="35" y="40"/>
                          </a:lnTo>
                          <a:lnTo>
                            <a:pt x="27" y="43"/>
                          </a:lnTo>
                          <a:lnTo>
                            <a:pt x="16" y="44"/>
                          </a:lnTo>
                          <a:lnTo>
                            <a:pt x="12" y="40"/>
                          </a:lnTo>
                          <a:lnTo>
                            <a:pt x="11" y="35"/>
                          </a:lnTo>
                          <a:lnTo>
                            <a:pt x="5" y="35"/>
                          </a:lnTo>
                          <a:lnTo>
                            <a:pt x="2" y="34"/>
                          </a:lnTo>
                          <a:lnTo>
                            <a:pt x="0" y="29"/>
                          </a:lnTo>
                          <a:lnTo>
                            <a:pt x="1" y="24"/>
                          </a:lnTo>
                          <a:lnTo>
                            <a:pt x="4" y="22"/>
                          </a:lnTo>
                          <a:lnTo>
                            <a:pt x="10" y="19"/>
                          </a:lnTo>
                          <a:lnTo>
                            <a:pt x="15" y="15"/>
                          </a:lnTo>
                          <a:lnTo>
                            <a:pt x="21" y="11"/>
                          </a:lnTo>
                          <a:lnTo>
                            <a:pt x="27" y="9"/>
                          </a:lnTo>
                          <a:lnTo>
                            <a:pt x="33" y="9"/>
                          </a:lnTo>
                          <a:lnTo>
                            <a:pt x="59" y="3"/>
                          </a:lnTo>
                          <a:lnTo>
                            <a:pt x="64" y="1"/>
                          </a:lnTo>
                          <a:lnTo>
                            <a:pt x="71" y="0"/>
                          </a:lnTo>
                          <a:lnTo>
                            <a:pt x="77" y="1"/>
                          </a:lnTo>
                          <a:lnTo>
                            <a:pt x="85" y="4"/>
                          </a:lnTo>
                          <a:lnTo>
                            <a:pt x="108" y="19"/>
                          </a:lnTo>
                          <a:lnTo>
                            <a:pt x="119" y="21"/>
                          </a:lnTo>
                          <a:lnTo>
                            <a:pt x="128" y="23"/>
                          </a:lnTo>
                          <a:lnTo>
                            <a:pt x="136" y="29"/>
                          </a:lnTo>
                          <a:lnTo>
                            <a:pt x="140" y="36"/>
                          </a:lnTo>
                          <a:lnTo>
                            <a:pt x="159" y="51"/>
                          </a:lnTo>
                          <a:lnTo>
                            <a:pt x="168" y="58"/>
                          </a:lnTo>
                          <a:lnTo>
                            <a:pt x="179" y="72"/>
                          </a:lnTo>
                          <a:lnTo>
                            <a:pt x="186" y="76"/>
                          </a:lnTo>
                          <a:lnTo>
                            <a:pt x="217" y="77"/>
                          </a:lnTo>
                          <a:lnTo>
                            <a:pt x="197" y="126"/>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95" name="Freeform 57"/>
                    <p:cNvSpPr>
                      <a:spLocks/>
                    </p:cNvSpPr>
                    <p:nvPr/>
                  </p:nvSpPr>
                  <p:spPr bwMode="auto">
                    <a:xfrm>
                      <a:off x="4621" y="2382"/>
                      <a:ext cx="45" cy="8"/>
                    </a:xfrm>
                    <a:custGeom>
                      <a:avLst/>
                      <a:gdLst>
                        <a:gd name="T0" fmla="*/ 0 w 45"/>
                        <a:gd name="T1" fmla="*/ 0 h 8"/>
                        <a:gd name="T2" fmla="*/ 1 w 45"/>
                        <a:gd name="T3" fmla="*/ 2 h 8"/>
                        <a:gd name="T4" fmla="*/ 9 w 45"/>
                        <a:gd name="T5" fmla="*/ 2 h 8"/>
                        <a:gd name="T6" fmla="*/ 12 w 45"/>
                        <a:gd name="T7" fmla="*/ 3 h 8"/>
                        <a:gd name="T8" fmla="*/ 19 w 45"/>
                        <a:gd name="T9" fmla="*/ 5 h 8"/>
                        <a:gd name="T10" fmla="*/ 27 w 45"/>
                        <a:gd name="T11" fmla="*/ 6 h 8"/>
                        <a:gd name="T12" fmla="*/ 36 w 45"/>
                        <a:gd name="T13" fmla="*/ 6 h 8"/>
                        <a:gd name="T14" fmla="*/ 44 w 45"/>
                        <a:gd name="T15" fmla="*/ 7 h 8"/>
                        <a:gd name="T16" fmla="*/ 38 w 45"/>
                        <a:gd name="T17" fmla="*/ 5 h 8"/>
                        <a:gd name="T18" fmla="*/ 30 w 45"/>
                        <a:gd name="T19" fmla="*/ 5 h 8"/>
                        <a:gd name="T20" fmla="*/ 25 w 45"/>
                        <a:gd name="T21" fmla="*/ 5 h 8"/>
                        <a:gd name="T22" fmla="*/ 19 w 45"/>
                        <a:gd name="T23" fmla="*/ 3 h 8"/>
                        <a:gd name="T24" fmla="*/ 13 w 45"/>
                        <a:gd name="T25" fmla="*/ 1 h 8"/>
                        <a:gd name="T26" fmla="*/ 10 w 45"/>
                        <a:gd name="T27" fmla="*/ 0 h 8"/>
                        <a:gd name="T28" fmla="*/ 0 w 45"/>
                        <a:gd name="T29" fmla="*/ 0 h 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5" h="8">
                          <a:moveTo>
                            <a:pt x="0" y="0"/>
                          </a:moveTo>
                          <a:lnTo>
                            <a:pt x="1" y="2"/>
                          </a:lnTo>
                          <a:lnTo>
                            <a:pt x="9" y="2"/>
                          </a:lnTo>
                          <a:lnTo>
                            <a:pt x="12" y="3"/>
                          </a:lnTo>
                          <a:lnTo>
                            <a:pt x="19" y="5"/>
                          </a:lnTo>
                          <a:lnTo>
                            <a:pt x="27" y="6"/>
                          </a:lnTo>
                          <a:lnTo>
                            <a:pt x="36" y="6"/>
                          </a:lnTo>
                          <a:lnTo>
                            <a:pt x="44" y="7"/>
                          </a:lnTo>
                          <a:lnTo>
                            <a:pt x="38" y="5"/>
                          </a:lnTo>
                          <a:lnTo>
                            <a:pt x="30" y="5"/>
                          </a:lnTo>
                          <a:lnTo>
                            <a:pt x="25" y="5"/>
                          </a:lnTo>
                          <a:lnTo>
                            <a:pt x="19" y="3"/>
                          </a:lnTo>
                          <a:lnTo>
                            <a:pt x="13" y="1"/>
                          </a:lnTo>
                          <a:lnTo>
                            <a:pt x="10" y="0"/>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96" name="Freeform 58"/>
                    <p:cNvSpPr>
                      <a:spLocks/>
                    </p:cNvSpPr>
                    <p:nvPr/>
                  </p:nvSpPr>
                  <p:spPr bwMode="auto">
                    <a:xfrm>
                      <a:off x="4599" y="2395"/>
                      <a:ext cx="3" cy="1"/>
                    </a:xfrm>
                    <a:custGeom>
                      <a:avLst/>
                      <a:gdLst>
                        <a:gd name="T0" fmla="*/ 2 w 3"/>
                        <a:gd name="T1" fmla="*/ 0 h 1"/>
                        <a:gd name="T2" fmla="*/ 1 w 3"/>
                        <a:gd name="T3" fmla="*/ 0 h 1"/>
                        <a:gd name="T4" fmla="*/ 1 w 3"/>
                        <a:gd name="T5" fmla="*/ 0 h 1"/>
                        <a:gd name="T6" fmla="*/ 2 w 3"/>
                        <a:gd name="T7" fmla="*/ 0 h 1"/>
                        <a:gd name="T8" fmla="*/ 0 w 3"/>
                        <a:gd name="T9" fmla="*/ 0 h 1"/>
                        <a:gd name="T10" fmla="*/ 0 w 3"/>
                        <a:gd name="T11" fmla="*/ 0 h 1"/>
                        <a:gd name="T12" fmla="*/ 2 w 3"/>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1">
                          <a:moveTo>
                            <a:pt x="2" y="0"/>
                          </a:moveTo>
                          <a:lnTo>
                            <a:pt x="1" y="0"/>
                          </a:lnTo>
                          <a:lnTo>
                            <a:pt x="2" y="0"/>
                          </a:lnTo>
                          <a:lnTo>
                            <a:pt x="0" y="0"/>
                          </a:lnTo>
                          <a:lnTo>
                            <a:pt x="2"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97" name="Freeform 59"/>
                    <p:cNvSpPr>
                      <a:spLocks/>
                    </p:cNvSpPr>
                    <p:nvPr/>
                  </p:nvSpPr>
                  <p:spPr bwMode="auto">
                    <a:xfrm>
                      <a:off x="4547" y="2346"/>
                      <a:ext cx="23" cy="8"/>
                    </a:xfrm>
                    <a:custGeom>
                      <a:avLst/>
                      <a:gdLst>
                        <a:gd name="T0" fmla="*/ 0 w 23"/>
                        <a:gd name="T1" fmla="*/ 7 h 8"/>
                        <a:gd name="T2" fmla="*/ 2 w 23"/>
                        <a:gd name="T3" fmla="*/ 7 h 8"/>
                        <a:gd name="T4" fmla="*/ 5 w 23"/>
                        <a:gd name="T5" fmla="*/ 5 h 8"/>
                        <a:gd name="T6" fmla="*/ 10 w 23"/>
                        <a:gd name="T7" fmla="*/ 4 h 8"/>
                        <a:gd name="T8" fmla="*/ 12 w 23"/>
                        <a:gd name="T9" fmla="*/ 2 h 8"/>
                        <a:gd name="T10" fmla="*/ 14 w 23"/>
                        <a:gd name="T11" fmla="*/ 1 h 8"/>
                        <a:gd name="T12" fmla="*/ 18 w 23"/>
                        <a:gd name="T13" fmla="*/ 0 h 8"/>
                        <a:gd name="T14" fmla="*/ 22 w 23"/>
                        <a:gd name="T15" fmla="*/ 0 h 8"/>
                        <a:gd name="T16" fmla="*/ 18 w 23"/>
                        <a:gd name="T17" fmla="*/ 0 h 8"/>
                        <a:gd name="T18" fmla="*/ 12 w 23"/>
                        <a:gd name="T19" fmla="*/ 0 h 8"/>
                        <a:gd name="T20" fmla="*/ 10 w 23"/>
                        <a:gd name="T21" fmla="*/ 1 h 8"/>
                        <a:gd name="T22" fmla="*/ 7 w 23"/>
                        <a:gd name="T23" fmla="*/ 3 h 8"/>
                        <a:gd name="T24" fmla="*/ 0 w 23"/>
                        <a:gd name="T25" fmla="*/ 7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 h="8">
                          <a:moveTo>
                            <a:pt x="0" y="7"/>
                          </a:moveTo>
                          <a:lnTo>
                            <a:pt x="2" y="7"/>
                          </a:lnTo>
                          <a:lnTo>
                            <a:pt x="5" y="5"/>
                          </a:lnTo>
                          <a:lnTo>
                            <a:pt x="10" y="4"/>
                          </a:lnTo>
                          <a:lnTo>
                            <a:pt x="12" y="2"/>
                          </a:lnTo>
                          <a:lnTo>
                            <a:pt x="14" y="1"/>
                          </a:lnTo>
                          <a:lnTo>
                            <a:pt x="18" y="0"/>
                          </a:lnTo>
                          <a:lnTo>
                            <a:pt x="22" y="0"/>
                          </a:lnTo>
                          <a:lnTo>
                            <a:pt x="18" y="0"/>
                          </a:lnTo>
                          <a:lnTo>
                            <a:pt x="12" y="0"/>
                          </a:lnTo>
                          <a:lnTo>
                            <a:pt x="10" y="1"/>
                          </a:lnTo>
                          <a:lnTo>
                            <a:pt x="7" y="3"/>
                          </a:lnTo>
                          <a:lnTo>
                            <a:pt x="0" y="7"/>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98" name="Freeform 60"/>
                    <p:cNvSpPr>
                      <a:spLocks/>
                    </p:cNvSpPr>
                    <p:nvPr/>
                  </p:nvSpPr>
                  <p:spPr bwMode="auto">
                    <a:xfrm>
                      <a:off x="4591" y="2339"/>
                      <a:ext cx="41" cy="7"/>
                    </a:xfrm>
                    <a:custGeom>
                      <a:avLst/>
                      <a:gdLst>
                        <a:gd name="T0" fmla="*/ 0 w 41"/>
                        <a:gd name="T1" fmla="*/ 1 h 7"/>
                        <a:gd name="T2" fmla="*/ 8 w 41"/>
                        <a:gd name="T3" fmla="*/ 1 h 7"/>
                        <a:gd name="T4" fmla="*/ 13 w 41"/>
                        <a:gd name="T5" fmla="*/ 0 h 7"/>
                        <a:gd name="T6" fmla="*/ 16 w 41"/>
                        <a:gd name="T7" fmla="*/ 0 h 7"/>
                        <a:gd name="T8" fmla="*/ 21 w 41"/>
                        <a:gd name="T9" fmla="*/ 0 h 7"/>
                        <a:gd name="T10" fmla="*/ 23 w 41"/>
                        <a:gd name="T11" fmla="*/ 2 h 7"/>
                        <a:gd name="T12" fmla="*/ 27 w 41"/>
                        <a:gd name="T13" fmla="*/ 3 h 7"/>
                        <a:gd name="T14" fmla="*/ 35 w 41"/>
                        <a:gd name="T15" fmla="*/ 5 h 7"/>
                        <a:gd name="T16" fmla="*/ 40 w 41"/>
                        <a:gd name="T17" fmla="*/ 5 h 7"/>
                        <a:gd name="T18" fmla="*/ 34 w 41"/>
                        <a:gd name="T19" fmla="*/ 6 h 7"/>
                        <a:gd name="T20" fmla="*/ 31 w 41"/>
                        <a:gd name="T21" fmla="*/ 6 h 7"/>
                        <a:gd name="T22" fmla="*/ 23 w 41"/>
                        <a:gd name="T23" fmla="*/ 3 h 7"/>
                        <a:gd name="T24" fmla="*/ 19 w 41"/>
                        <a:gd name="T25" fmla="*/ 1 h 7"/>
                        <a:gd name="T26" fmla="*/ 13 w 41"/>
                        <a:gd name="T27" fmla="*/ 1 h 7"/>
                        <a:gd name="T28" fmla="*/ 8 w 41"/>
                        <a:gd name="T29" fmla="*/ 1 h 7"/>
                        <a:gd name="T30" fmla="*/ 0 w 41"/>
                        <a:gd name="T31" fmla="*/ 1 h 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1" h="7">
                          <a:moveTo>
                            <a:pt x="0" y="1"/>
                          </a:moveTo>
                          <a:lnTo>
                            <a:pt x="8" y="1"/>
                          </a:lnTo>
                          <a:lnTo>
                            <a:pt x="13" y="0"/>
                          </a:lnTo>
                          <a:lnTo>
                            <a:pt x="16" y="0"/>
                          </a:lnTo>
                          <a:lnTo>
                            <a:pt x="21" y="0"/>
                          </a:lnTo>
                          <a:lnTo>
                            <a:pt x="23" y="2"/>
                          </a:lnTo>
                          <a:lnTo>
                            <a:pt x="27" y="3"/>
                          </a:lnTo>
                          <a:lnTo>
                            <a:pt x="35" y="5"/>
                          </a:lnTo>
                          <a:lnTo>
                            <a:pt x="40" y="5"/>
                          </a:lnTo>
                          <a:lnTo>
                            <a:pt x="34" y="6"/>
                          </a:lnTo>
                          <a:lnTo>
                            <a:pt x="31" y="6"/>
                          </a:lnTo>
                          <a:lnTo>
                            <a:pt x="23" y="3"/>
                          </a:lnTo>
                          <a:lnTo>
                            <a:pt x="19" y="1"/>
                          </a:lnTo>
                          <a:lnTo>
                            <a:pt x="13" y="1"/>
                          </a:lnTo>
                          <a:lnTo>
                            <a:pt x="8" y="1"/>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99" name="Freeform 61"/>
                    <p:cNvSpPr>
                      <a:spLocks/>
                    </p:cNvSpPr>
                    <p:nvPr/>
                  </p:nvSpPr>
                  <p:spPr bwMode="auto">
                    <a:xfrm>
                      <a:off x="4555" y="2355"/>
                      <a:ext cx="2" cy="3"/>
                    </a:xfrm>
                    <a:custGeom>
                      <a:avLst/>
                      <a:gdLst>
                        <a:gd name="T0" fmla="*/ 1 w 2"/>
                        <a:gd name="T1" fmla="*/ 0 h 3"/>
                        <a:gd name="T2" fmla="*/ 1 w 2"/>
                        <a:gd name="T3" fmla="*/ 1 h 3"/>
                        <a:gd name="T4" fmla="*/ 1 w 2"/>
                        <a:gd name="T5" fmla="*/ 2 h 3"/>
                        <a:gd name="T6" fmla="*/ 0 w 2"/>
                        <a:gd name="T7" fmla="*/ 2 h 3"/>
                        <a:gd name="T8" fmla="*/ 1 w 2"/>
                        <a:gd name="T9" fmla="*/ 1 h 3"/>
                        <a:gd name="T10" fmla="*/ 1 w 2"/>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1" y="0"/>
                          </a:moveTo>
                          <a:lnTo>
                            <a:pt x="1" y="1"/>
                          </a:lnTo>
                          <a:lnTo>
                            <a:pt x="1" y="2"/>
                          </a:lnTo>
                          <a:lnTo>
                            <a:pt x="0" y="2"/>
                          </a:lnTo>
                          <a:lnTo>
                            <a:pt x="1" y="1"/>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00" name="Freeform 62"/>
                    <p:cNvSpPr>
                      <a:spLocks/>
                    </p:cNvSpPr>
                    <p:nvPr/>
                  </p:nvSpPr>
                  <p:spPr bwMode="auto">
                    <a:xfrm>
                      <a:off x="4544" y="2346"/>
                      <a:ext cx="2" cy="2"/>
                    </a:xfrm>
                    <a:custGeom>
                      <a:avLst/>
                      <a:gdLst>
                        <a:gd name="T0" fmla="*/ 1 w 2"/>
                        <a:gd name="T1" fmla="*/ 1 h 2"/>
                        <a:gd name="T2" fmla="*/ 1 w 2"/>
                        <a:gd name="T3" fmla="*/ 0 h 2"/>
                        <a:gd name="T4" fmla="*/ 1 w 2"/>
                        <a:gd name="T5" fmla="*/ 0 h 2"/>
                        <a:gd name="T6" fmla="*/ 0 w 2"/>
                        <a:gd name="T7" fmla="*/ 1 h 2"/>
                        <a:gd name="T8" fmla="*/ 0 w 2"/>
                        <a:gd name="T9" fmla="*/ 1 h 2"/>
                        <a:gd name="T10" fmla="*/ 1 w 2"/>
                        <a:gd name="T11" fmla="*/ 1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1" y="1"/>
                          </a:moveTo>
                          <a:lnTo>
                            <a:pt x="1" y="0"/>
                          </a:lnTo>
                          <a:lnTo>
                            <a:pt x="0" y="1"/>
                          </a:lnTo>
                          <a:lnTo>
                            <a:pt x="1"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01" name="Freeform 63"/>
                    <p:cNvSpPr>
                      <a:spLocks/>
                    </p:cNvSpPr>
                    <p:nvPr/>
                  </p:nvSpPr>
                  <p:spPr bwMode="auto">
                    <a:xfrm>
                      <a:off x="4664" y="2359"/>
                      <a:ext cx="4" cy="7"/>
                    </a:xfrm>
                    <a:custGeom>
                      <a:avLst/>
                      <a:gdLst>
                        <a:gd name="T0" fmla="*/ 0 w 4"/>
                        <a:gd name="T1" fmla="*/ 0 h 7"/>
                        <a:gd name="T2" fmla="*/ 1 w 4"/>
                        <a:gd name="T3" fmla="*/ 3 h 7"/>
                        <a:gd name="T4" fmla="*/ 2 w 4"/>
                        <a:gd name="T5" fmla="*/ 6 h 7"/>
                        <a:gd name="T6" fmla="*/ 3 w 4"/>
                        <a:gd name="T7" fmla="*/ 6 h 7"/>
                        <a:gd name="T8" fmla="*/ 0 w 4"/>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7">
                          <a:moveTo>
                            <a:pt x="0" y="0"/>
                          </a:moveTo>
                          <a:lnTo>
                            <a:pt x="1" y="3"/>
                          </a:lnTo>
                          <a:lnTo>
                            <a:pt x="2" y="6"/>
                          </a:lnTo>
                          <a:lnTo>
                            <a:pt x="3" y="6"/>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802" name="Freeform 64"/>
                    <p:cNvSpPr>
                      <a:spLocks/>
                    </p:cNvSpPr>
                    <p:nvPr/>
                  </p:nvSpPr>
                  <p:spPr bwMode="auto">
                    <a:xfrm>
                      <a:off x="4702" y="2420"/>
                      <a:ext cx="7" cy="6"/>
                    </a:xfrm>
                    <a:custGeom>
                      <a:avLst/>
                      <a:gdLst>
                        <a:gd name="T0" fmla="*/ 6 w 7"/>
                        <a:gd name="T1" fmla="*/ 0 h 6"/>
                        <a:gd name="T2" fmla="*/ 2 w 7"/>
                        <a:gd name="T3" fmla="*/ 2 h 6"/>
                        <a:gd name="T4" fmla="*/ 0 w 7"/>
                        <a:gd name="T5" fmla="*/ 5 h 6"/>
                        <a:gd name="T6" fmla="*/ 6 w 7"/>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6">
                          <a:moveTo>
                            <a:pt x="6" y="0"/>
                          </a:moveTo>
                          <a:lnTo>
                            <a:pt x="2" y="2"/>
                          </a:lnTo>
                          <a:lnTo>
                            <a:pt x="0" y="5"/>
                          </a:lnTo>
                          <a:lnTo>
                            <a:pt x="6"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nvGrpSpPr>
                  <p:cNvPr id="26791" name="Group 68"/>
                  <p:cNvGrpSpPr>
                    <a:grpSpLocks/>
                  </p:cNvGrpSpPr>
                  <p:nvPr/>
                </p:nvGrpSpPr>
                <p:grpSpPr bwMode="auto">
                  <a:xfrm>
                    <a:off x="4723" y="2395"/>
                    <a:ext cx="64" cy="90"/>
                    <a:chOff x="4723" y="2395"/>
                    <a:chExt cx="64" cy="90"/>
                  </a:xfrm>
                </p:grpSpPr>
                <p:sp>
                  <p:nvSpPr>
                    <p:cNvPr id="26792" name="Freeform 66"/>
                    <p:cNvSpPr>
                      <a:spLocks/>
                    </p:cNvSpPr>
                    <p:nvPr/>
                  </p:nvSpPr>
                  <p:spPr bwMode="auto">
                    <a:xfrm>
                      <a:off x="4723" y="2395"/>
                      <a:ext cx="64" cy="90"/>
                    </a:xfrm>
                    <a:custGeom>
                      <a:avLst/>
                      <a:gdLst>
                        <a:gd name="T0" fmla="*/ 22 w 64"/>
                        <a:gd name="T1" fmla="*/ 6 h 90"/>
                        <a:gd name="T2" fmla="*/ 12 w 64"/>
                        <a:gd name="T3" fmla="*/ 19 h 90"/>
                        <a:gd name="T4" fmla="*/ 7 w 64"/>
                        <a:gd name="T5" fmla="*/ 29 h 90"/>
                        <a:gd name="T6" fmla="*/ 3 w 64"/>
                        <a:gd name="T7" fmla="*/ 46 h 90"/>
                        <a:gd name="T8" fmla="*/ 3 w 64"/>
                        <a:gd name="T9" fmla="*/ 56 h 90"/>
                        <a:gd name="T10" fmla="*/ 0 w 64"/>
                        <a:gd name="T11" fmla="*/ 70 h 90"/>
                        <a:gd name="T12" fmla="*/ 51 w 64"/>
                        <a:gd name="T13" fmla="*/ 89 h 90"/>
                        <a:gd name="T14" fmla="*/ 63 w 64"/>
                        <a:gd name="T15" fmla="*/ 0 h 90"/>
                        <a:gd name="T16" fmla="*/ 42 w 64"/>
                        <a:gd name="T17" fmla="*/ 6 h 90"/>
                        <a:gd name="T18" fmla="*/ 22 w 64"/>
                        <a:gd name="T19" fmla="*/ 6 h 9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4" h="90">
                          <a:moveTo>
                            <a:pt x="22" y="6"/>
                          </a:moveTo>
                          <a:lnTo>
                            <a:pt x="12" y="19"/>
                          </a:lnTo>
                          <a:lnTo>
                            <a:pt x="7" y="29"/>
                          </a:lnTo>
                          <a:lnTo>
                            <a:pt x="3" y="46"/>
                          </a:lnTo>
                          <a:lnTo>
                            <a:pt x="3" y="56"/>
                          </a:lnTo>
                          <a:lnTo>
                            <a:pt x="0" y="70"/>
                          </a:lnTo>
                          <a:lnTo>
                            <a:pt x="51" y="89"/>
                          </a:lnTo>
                          <a:lnTo>
                            <a:pt x="63" y="0"/>
                          </a:lnTo>
                          <a:lnTo>
                            <a:pt x="42" y="6"/>
                          </a:lnTo>
                          <a:lnTo>
                            <a:pt x="22" y="6"/>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93" name="Freeform 67"/>
                    <p:cNvSpPr>
                      <a:spLocks/>
                    </p:cNvSpPr>
                    <p:nvPr/>
                  </p:nvSpPr>
                  <p:spPr bwMode="auto">
                    <a:xfrm>
                      <a:off x="4729" y="2403"/>
                      <a:ext cx="44" cy="66"/>
                    </a:xfrm>
                    <a:custGeom>
                      <a:avLst/>
                      <a:gdLst>
                        <a:gd name="T0" fmla="*/ 17 w 44"/>
                        <a:gd name="T1" fmla="*/ 2 h 66"/>
                        <a:gd name="T2" fmla="*/ 9 w 44"/>
                        <a:gd name="T3" fmla="*/ 12 h 66"/>
                        <a:gd name="T4" fmla="*/ 3 w 44"/>
                        <a:gd name="T5" fmla="*/ 28 h 66"/>
                        <a:gd name="T6" fmla="*/ 2 w 44"/>
                        <a:gd name="T7" fmla="*/ 38 h 66"/>
                        <a:gd name="T8" fmla="*/ 0 w 44"/>
                        <a:gd name="T9" fmla="*/ 51 h 66"/>
                        <a:gd name="T10" fmla="*/ 35 w 44"/>
                        <a:gd name="T11" fmla="*/ 65 h 66"/>
                        <a:gd name="T12" fmla="*/ 43 w 44"/>
                        <a:gd name="T13" fmla="*/ 0 h 66"/>
                        <a:gd name="T14" fmla="*/ 30 w 44"/>
                        <a:gd name="T15" fmla="*/ 3 h 66"/>
                        <a:gd name="T16" fmla="*/ 17 w 44"/>
                        <a:gd name="T17" fmla="*/ 2 h 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4" h="66">
                          <a:moveTo>
                            <a:pt x="17" y="2"/>
                          </a:moveTo>
                          <a:lnTo>
                            <a:pt x="9" y="12"/>
                          </a:lnTo>
                          <a:lnTo>
                            <a:pt x="3" y="28"/>
                          </a:lnTo>
                          <a:lnTo>
                            <a:pt x="2" y="38"/>
                          </a:lnTo>
                          <a:lnTo>
                            <a:pt x="0" y="51"/>
                          </a:lnTo>
                          <a:lnTo>
                            <a:pt x="35" y="65"/>
                          </a:lnTo>
                          <a:lnTo>
                            <a:pt x="43" y="0"/>
                          </a:lnTo>
                          <a:lnTo>
                            <a:pt x="30" y="3"/>
                          </a:lnTo>
                          <a:lnTo>
                            <a:pt x="17" y="2"/>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sp>
              <p:nvSpPr>
                <p:cNvPr id="26753" name="Freeform 70"/>
                <p:cNvSpPr>
                  <a:spLocks/>
                </p:cNvSpPr>
                <p:nvPr/>
              </p:nvSpPr>
              <p:spPr bwMode="auto">
                <a:xfrm>
                  <a:off x="4779" y="1908"/>
                  <a:ext cx="215" cy="270"/>
                </a:xfrm>
                <a:custGeom>
                  <a:avLst/>
                  <a:gdLst>
                    <a:gd name="T0" fmla="*/ 70 w 215"/>
                    <a:gd name="T1" fmla="*/ 8 h 270"/>
                    <a:gd name="T2" fmla="*/ 52 w 215"/>
                    <a:gd name="T3" fmla="*/ 24 h 270"/>
                    <a:gd name="T4" fmla="*/ 41 w 215"/>
                    <a:gd name="T5" fmla="*/ 44 h 270"/>
                    <a:gd name="T6" fmla="*/ 32 w 215"/>
                    <a:gd name="T7" fmla="*/ 64 h 270"/>
                    <a:gd name="T8" fmla="*/ 27 w 215"/>
                    <a:gd name="T9" fmla="*/ 75 h 270"/>
                    <a:gd name="T10" fmla="*/ 27 w 215"/>
                    <a:gd name="T11" fmla="*/ 86 h 270"/>
                    <a:gd name="T12" fmla="*/ 31 w 215"/>
                    <a:gd name="T13" fmla="*/ 100 h 270"/>
                    <a:gd name="T14" fmla="*/ 22 w 215"/>
                    <a:gd name="T15" fmla="*/ 111 h 270"/>
                    <a:gd name="T16" fmla="*/ 7 w 215"/>
                    <a:gd name="T17" fmla="*/ 140 h 270"/>
                    <a:gd name="T18" fmla="*/ 0 w 215"/>
                    <a:gd name="T19" fmla="*/ 156 h 270"/>
                    <a:gd name="T20" fmla="*/ 0 w 215"/>
                    <a:gd name="T21" fmla="*/ 161 h 270"/>
                    <a:gd name="T22" fmla="*/ 2 w 215"/>
                    <a:gd name="T23" fmla="*/ 166 h 270"/>
                    <a:gd name="T24" fmla="*/ 8 w 215"/>
                    <a:gd name="T25" fmla="*/ 168 h 270"/>
                    <a:gd name="T26" fmla="*/ 17 w 215"/>
                    <a:gd name="T27" fmla="*/ 168 h 270"/>
                    <a:gd name="T28" fmla="*/ 23 w 215"/>
                    <a:gd name="T29" fmla="*/ 170 h 270"/>
                    <a:gd name="T30" fmla="*/ 22 w 215"/>
                    <a:gd name="T31" fmla="*/ 182 h 270"/>
                    <a:gd name="T32" fmla="*/ 19 w 215"/>
                    <a:gd name="T33" fmla="*/ 196 h 270"/>
                    <a:gd name="T34" fmla="*/ 25 w 215"/>
                    <a:gd name="T35" fmla="*/ 203 h 270"/>
                    <a:gd name="T36" fmla="*/ 23 w 215"/>
                    <a:gd name="T37" fmla="*/ 213 h 270"/>
                    <a:gd name="T38" fmla="*/ 27 w 215"/>
                    <a:gd name="T39" fmla="*/ 220 h 270"/>
                    <a:gd name="T40" fmla="*/ 32 w 215"/>
                    <a:gd name="T41" fmla="*/ 238 h 270"/>
                    <a:gd name="T42" fmla="*/ 38 w 215"/>
                    <a:gd name="T43" fmla="*/ 243 h 270"/>
                    <a:gd name="T44" fmla="*/ 48 w 215"/>
                    <a:gd name="T45" fmla="*/ 243 h 270"/>
                    <a:gd name="T46" fmla="*/ 63 w 215"/>
                    <a:gd name="T47" fmla="*/ 240 h 270"/>
                    <a:gd name="T48" fmla="*/ 78 w 215"/>
                    <a:gd name="T49" fmla="*/ 238 h 270"/>
                    <a:gd name="T50" fmla="*/ 76 w 215"/>
                    <a:gd name="T51" fmla="*/ 269 h 270"/>
                    <a:gd name="T52" fmla="*/ 190 w 215"/>
                    <a:gd name="T53" fmla="*/ 227 h 270"/>
                    <a:gd name="T54" fmla="*/ 181 w 215"/>
                    <a:gd name="T55" fmla="*/ 202 h 270"/>
                    <a:gd name="T56" fmla="*/ 183 w 215"/>
                    <a:gd name="T57" fmla="*/ 183 h 270"/>
                    <a:gd name="T58" fmla="*/ 214 w 215"/>
                    <a:gd name="T59" fmla="*/ 147 h 270"/>
                    <a:gd name="T60" fmla="*/ 214 w 215"/>
                    <a:gd name="T61" fmla="*/ 51 h 270"/>
                    <a:gd name="T62" fmla="*/ 193 w 215"/>
                    <a:gd name="T63" fmla="*/ 25 h 270"/>
                    <a:gd name="T64" fmla="*/ 167 w 215"/>
                    <a:gd name="T65" fmla="*/ 12 h 270"/>
                    <a:gd name="T66" fmla="*/ 139 w 215"/>
                    <a:gd name="T67" fmla="*/ 0 h 270"/>
                    <a:gd name="T68" fmla="*/ 103 w 215"/>
                    <a:gd name="T69" fmla="*/ 6 h 270"/>
                    <a:gd name="T70" fmla="*/ 70 w 215"/>
                    <a:gd name="T71" fmla="*/ 8 h 27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5" h="270">
                      <a:moveTo>
                        <a:pt x="70" y="8"/>
                      </a:moveTo>
                      <a:lnTo>
                        <a:pt x="52" y="24"/>
                      </a:lnTo>
                      <a:lnTo>
                        <a:pt x="41" y="44"/>
                      </a:lnTo>
                      <a:lnTo>
                        <a:pt x="32" y="64"/>
                      </a:lnTo>
                      <a:lnTo>
                        <a:pt x="27" y="75"/>
                      </a:lnTo>
                      <a:lnTo>
                        <a:pt x="27" y="86"/>
                      </a:lnTo>
                      <a:lnTo>
                        <a:pt x="31" y="100"/>
                      </a:lnTo>
                      <a:lnTo>
                        <a:pt x="22" y="111"/>
                      </a:lnTo>
                      <a:lnTo>
                        <a:pt x="7" y="140"/>
                      </a:lnTo>
                      <a:lnTo>
                        <a:pt x="0" y="156"/>
                      </a:lnTo>
                      <a:lnTo>
                        <a:pt x="0" y="161"/>
                      </a:lnTo>
                      <a:lnTo>
                        <a:pt x="2" y="166"/>
                      </a:lnTo>
                      <a:lnTo>
                        <a:pt x="8" y="168"/>
                      </a:lnTo>
                      <a:lnTo>
                        <a:pt x="17" y="168"/>
                      </a:lnTo>
                      <a:lnTo>
                        <a:pt x="23" y="170"/>
                      </a:lnTo>
                      <a:lnTo>
                        <a:pt x="22" y="182"/>
                      </a:lnTo>
                      <a:lnTo>
                        <a:pt x="19" y="196"/>
                      </a:lnTo>
                      <a:lnTo>
                        <a:pt x="25" y="203"/>
                      </a:lnTo>
                      <a:lnTo>
                        <a:pt x="23" y="213"/>
                      </a:lnTo>
                      <a:lnTo>
                        <a:pt x="27" y="220"/>
                      </a:lnTo>
                      <a:lnTo>
                        <a:pt x="32" y="238"/>
                      </a:lnTo>
                      <a:lnTo>
                        <a:pt x="38" y="243"/>
                      </a:lnTo>
                      <a:lnTo>
                        <a:pt x="48" y="243"/>
                      </a:lnTo>
                      <a:lnTo>
                        <a:pt x="63" y="240"/>
                      </a:lnTo>
                      <a:lnTo>
                        <a:pt x="78" y="238"/>
                      </a:lnTo>
                      <a:lnTo>
                        <a:pt x="76" y="269"/>
                      </a:lnTo>
                      <a:lnTo>
                        <a:pt x="190" y="227"/>
                      </a:lnTo>
                      <a:lnTo>
                        <a:pt x="181" y="202"/>
                      </a:lnTo>
                      <a:lnTo>
                        <a:pt x="183" y="183"/>
                      </a:lnTo>
                      <a:lnTo>
                        <a:pt x="214" y="147"/>
                      </a:lnTo>
                      <a:lnTo>
                        <a:pt x="214" y="51"/>
                      </a:lnTo>
                      <a:lnTo>
                        <a:pt x="193" y="25"/>
                      </a:lnTo>
                      <a:lnTo>
                        <a:pt x="167" y="12"/>
                      </a:lnTo>
                      <a:lnTo>
                        <a:pt x="139" y="0"/>
                      </a:lnTo>
                      <a:lnTo>
                        <a:pt x="103" y="6"/>
                      </a:lnTo>
                      <a:lnTo>
                        <a:pt x="70" y="8"/>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54" name="Freeform 71"/>
                <p:cNvSpPr>
                  <a:spLocks/>
                </p:cNvSpPr>
                <p:nvPr/>
              </p:nvSpPr>
              <p:spPr bwMode="auto">
                <a:xfrm>
                  <a:off x="4791" y="2065"/>
                  <a:ext cx="5" cy="6"/>
                </a:xfrm>
                <a:custGeom>
                  <a:avLst/>
                  <a:gdLst>
                    <a:gd name="T0" fmla="*/ 0 w 5"/>
                    <a:gd name="T1" fmla="*/ 3 h 6"/>
                    <a:gd name="T2" fmla="*/ 1 w 5"/>
                    <a:gd name="T3" fmla="*/ 0 h 6"/>
                    <a:gd name="T4" fmla="*/ 3 w 5"/>
                    <a:gd name="T5" fmla="*/ 2 h 6"/>
                    <a:gd name="T6" fmla="*/ 4 w 5"/>
                    <a:gd name="T7" fmla="*/ 0 h 6"/>
                    <a:gd name="T8" fmla="*/ 4 w 5"/>
                    <a:gd name="T9" fmla="*/ 3 h 6"/>
                    <a:gd name="T10" fmla="*/ 3 w 5"/>
                    <a:gd name="T11" fmla="*/ 5 h 6"/>
                    <a:gd name="T12" fmla="*/ 0 w 5"/>
                    <a:gd name="T13" fmla="*/ 3 h 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6">
                      <a:moveTo>
                        <a:pt x="0" y="3"/>
                      </a:moveTo>
                      <a:lnTo>
                        <a:pt x="1" y="0"/>
                      </a:lnTo>
                      <a:lnTo>
                        <a:pt x="3" y="2"/>
                      </a:lnTo>
                      <a:lnTo>
                        <a:pt x="4" y="0"/>
                      </a:lnTo>
                      <a:lnTo>
                        <a:pt x="4" y="3"/>
                      </a:lnTo>
                      <a:lnTo>
                        <a:pt x="3" y="5"/>
                      </a:lnTo>
                      <a:lnTo>
                        <a:pt x="0" y="3"/>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55" name="Freeform 72"/>
                <p:cNvSpPr>
                  <a:spLocks/>
                </p:cNvSpPr>
                <p:nvPr/>
              </p:nvSpPr>
              <p:spPr bwMode="auto">
                <a:xfrm>
                  <a:off x="4799" y="2060"/>
                  <a:ext cx="4" cy="3"/>
                </a:xfrm>
                <a:custGeom>
                  <a:avLst/>
                  <a:gdLst>
                    <a:gd name="T0" fmla="*/ 3 w 4"/>
                    <a:gd name="T1" fmla="*/ 0 h 3"/>
                    <a:gd name="T2" fmla="*/ 1 w 4"/>
                    <a:gd name="T3" fmla="*/ 0 h 3"/>
                    <a:gd name="T4" fmla="*/ 1 w 4"/>
                    <a:gd name="T5" fmla="*/ 1 h 3"/>
                    <a:gd name="T6" fmla="*/ 1 w 4"/>
                    <a:gd name="T7" fmla="*/ 2 h 3"/>
                    <a:gd name="T8" fmla="*/ 0 w 4"/>
                    <a:gd name="T9" fmla="*/ 1 h 3"/>
                    <a:gd name="T10" fmla="*/ 0 w 4"/>
                    <a:gd name="T11" fmla="*/ 0 h 3"/>
                    <a:gd name="T12" fmla="*/ 3 w 4"/>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3">
                      <a:moveTo>
                        <a:pt x="3" y="0"/>
                      </a:moveTo>
                      <a:lnTo>
                        <a:pt x="1" y="0"/>
                      </a:lnTo>
                      <a:lnTo>
                        <a:pt x="1" y="1"/>
                      </a:lnTo>
                      <a:lnTo>
                        <a:pt x="1" y="2"/>
                      </a:lnTo>
                      <a:lnTo>
                        <a:pt x="0" y="1"/>
                      </a:lnTo>
                      <a:lnTo>
                        <a:pt x="0" y="0"/>
                      </a:lnTo>
                      <a:lnTo>
                        <a:pt x="3"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56" name="Freeform 73"/>
                <p:cNvSpPr>
                  <a:spLocks/>
                </p:cNvSpPr>
                <p:nvPr/>
              </p:nvSpPr>
              <p:spPr bwMode="auto">
                <a:xfrm>
                  <a:off x="4808" y="2027"/>
                  <a:ext cx="3" cy="13"/>
                </a:xfrm>
                <a:custGeom>
                  <a:avLst/>
                  <a:gdLst>
                    <a:gd name="T0" fmla="*/ 0 w 3"/>
                    <a:gd name="T1" fmla="*/ 0 h 13"/>
                    <a:gd name="T2" fmla="*/ 1 w 3"/>
                    <a:gd name="T3" fmla="*/ 7 h 13"/>
                    <a:gd name="T4" fmla="*/ 2 w 3"/>
                    <a:gd name="T5" fmla="*/ 12 h 13"/>
                    <a:gd name="T6" fmla="*/ 1 w 3"/>
                    <a:gd name="T7" fmla="*/ 8 h 13"/>
                    <a:gd name="T8" fmla="*/ 0 w 3"/>
                    <a:gd name="T9" fmla="*/ 0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13">
                      <a:moveTo>
                        <a:pt x="0" y="0"/>
                      </a:moveTo>
                      <a:lnTo>
                        <a:pt x="1" y="7"/>
                      </a:lnTo>
                      <a:lnTo>
                        <a:pt x="2" y="12"/>
                      </a:lnTo>
                      <a:lnTo>
                        <a:pt x="1" y="8"/>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57" name="Freeform 74"/>
                <p:cNvSpPr>
                  <a:spLocks/>
                </p:cNvSpPr>
                <p:nvPr/>
              </p:nvSpPr>
              <p:spPr bwMode="auto">
                <a:xfrm>
                  <a:off x="4815" y="2007"/>
                  <a:ext cx="16" cy="10"/>
                </a:xfrm>
                <a:custGeom>
                  <a:avLst/>
                  <a:gdLst>
                    <a:gd name="T0" fmla="*/ 0 w 16"/>
                    <a:gd name="T1" fmla="*/ 0 h 10"/>
                    <a:gd name="T2" fmla="*/ 3 w 16"/>
                    <a:gd name="T3" fmla="*/ 5 h 10"/>
                    <a:gd name="T4" fmla="*/ 3 w 16"/>
                    <a:gd name="T5" fmla="*/ 6 h 10"/>
                    <a:gd name="T6" fmla="*/ 3 w 16"/>
                    <a:gd name="T7" fmla="*/ 7 h 10"/>
                    <a:gd name="T8" fmla="*/ 1 w 16"/>
                    <a:gd name="T9" fmla="*/ 9 h 10"/>
                    <a:gd name="T10" fmla="*/ 3 w 16"/>
                    <a:gd name="T11" fmla="*/ 6 h 10"/>
                    <a:gd name="T12" fmla="*/ 7 w 16"/>
                    <a:gd name="T13" fmla="*/ 6 h 10"/>
                    <a:gd name="T14" fmla="*/ 10 w 16"/>
                    <a:gd name="T15" fmla="*/ 5 h 10"/>
                    <a:gd name="T16" fmla="*/ 15 w 16"/>
                    <a:gd name="T17" fmla="*/ 5 h 10"/>
                    <a:gd name="T18" fmla="*/ 10 w 16"/>
                    <a:gd name="T19" fmla="*/ 2 h 10"/>
                    <a:gd name="T20" fmla="*/ 0 w 16"/>
                    <a:gd name="T21" fmla="*/ 0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 h="10">
                      <a:moveTo>
                        <a:pt x="0" y="0"/>
                      </a:moveTo>
                      <a:lnTo>
                        <a:pt x="3" y="5"/>
                      </a:lnTo>
                      <a:lnTo>
                        <a:pt x="3" y="6"/>
                      </a:lnTo>
                      <a:lnTo>
                        <a:pt x="3" y="7"/>
                      </a:lnTo>
                      <a:lnTo>
                        <a:pt x="1" y="9"/>
                      </a:lnTo>
                      <a:lnTo>
                        <a:pt x="3" y="6"/>
                      </a:lnTo>
                      <a:lnTo>
                        <a:pt x="7" y="6"/>
                      </a:lnTo>
                      <a:lnTo>
                        <a:pt x="10" y="5"/>
                      </a:lnTo>
                      <a:lnTo>
                        <a:pt x="15" y="5"/>
                      </a:lnTo>
                      <a:lnTo>
                        <a:pt x="10" y="2"/>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58" name="Freeform 75"/>
                <p:cNvSpPr>
                  <a:spLocks/>
                </p:cNvSpPr>
                <p:nvPr/>
              </p:nvSpPr>
              <p:spPr bwMode="auto">
                <a:xfrm>
                  <a:off x="4809" y="1982"/>
                  <a:ext cx="32" cy="9"/>
                </a:xfrm>
                <a:custGeom>
                  <a:avLst/>
                  <a:gdLst>
                    <a:gd name="T0" fmla="*/ 0 w 32"/>
                    <a:gd name="T1" fmla="*/ 4 h 9"/>
                    <a:gd name="T2" fmla="*/ 2 w 32"/>
                    <a:gd name="T3" fmla="*/ 7 h 9"/>
                    <a:gd name="T4" fmla="*/ 5 w 32"/>
                    <a:gd name="T5" fmla="*/ 8 h 9"/>
                    <a:gd name="T6" fmla="*/ 10 w 32"/>
                    <a:gd name="T7" fmla="*/ 6 h 9"/>
                    <a:gd name="T8" fmla="*/ 16 w 32"/>
                    <a:gd name="T9" fmla="*/ 4 h 9"/>
                    <a:gd name="T10" fmla="*/ 26 w 32"/>
                    <a:gd name="T11" fmla="*/ 4 h 9"/>
                    <a:gd name="T12" fmla="*/ 31 w 32"/>
                    <a:gd name="T13" fmla="*/ 4 h 9"/>
                    <a:gd name="T14" fmla="*/ 23 w 32"/>
                    <a:gd name="T15" fmla="*/ 2 h 9"/>
                    <a:gd name="T16" fmla="*/ 17 w 32"/>
                    <a:gd name="T17" fmla="*/ 1 h 9"/>
                    <a:gd name="T18" fmla="*/ 18 w 32"/>
                    <a:gd name="T19" fmla="*/ 0 h 9"/>
                    <a:gd name="T20" fmla="*/ 14 w 32"/>
                    <a:gd name="T21" fmla="*/ 2 h 9"/>
                    <a:gd name="T22" fmla="*/ 14 w 32"/>
                    <a:gd name="T23" fmla="*/ 1 h 9"/>
                    <a:gd name="T24" fmla="*/ 9 w 32"/>
                    <a:gd name="T25" fmla="*/ 2 h 9"/>
                    <a:gd name="T26" fmla="*/ 6 w 32"/>
                    <a:gd name="T27" fmla="*/ 2 h 9"/>
                    <a:gd name="T28" fmla="*/ 0 w 32"/>
                    <a:gd name="T29" fmla="*/ 4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2" h="9">
                      <a:moveTo>
                        <a:pt x="0" y="4"/>
                      </a:moveTo>
                      <a:lnTo>
                        <a:pt x="2" y="7"/>
                      </a:lnTo>
                      <a:lnTo>
                        <a:pt x="5" y="8"/>
                      </a:lnTo>
                      <a:lnTo>
                        <a:pt x="10" y="6"/>
                      </a:lnTo>
                      <a:lnTo>
                        <a:pt x="16" y="4"/>
                      </a:lnTo>
                      <a:lnTo>
                        <a:pt x="26" y="4"/>
                      </a:lnTo>
                      <a:lnTo>
                        <a:pt x="31" y="4"/>
                      </a:lnTo>
                      <a:lnTo>
                        <a:pt x="23" y="2"/>
                      </a:lnTo>
                      <a:lnTo>
                        <a:pt x="17" y="1"/>
                      </a:lnTo>
                      <a:lnTo>
                        <a:pt x="18" y="0"/>
                      </a:lnTo>
                      <a:lnTo>
                        <a:pt x="14" y="2"/>
                      </a:lnTo>
                      <a:lnTo>
                        <a:pt x="14" y="1"/>
                      </a:lnTo>
                      <a:lnTo>
                        <a:pt x="9" y="2"/>
                      </a:lnTo>
                      <a:lnTo>
                        <a:pt x="6" y="2"/>
                      </a:lnTo>
                      <a:lnTo>
                        <a:pt x="0" y="4"/>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59" name="Freeform 76"/>
                <p:cNvSpPr>
                  <a:spLocks/>
                </p:cNvSpPr>
                <p:nvPr/>
              </p:nvSpPr>
              <p:spPr bwMode="auto">
                <a:xfrm>
                  <a:off x="4897" y="2004"/>
                  <a:ext cx="15" cy="46"/>
                </a:xfrm>
                <a:custGeom>
                  <a:avLst/>
                  <a:gdLst>
                    <a:gd name="T0" fmla="*/ 0 w 15"/>
                    <a:gd name="T1" fmla="*/ 8 h 46"/>
                    <a:gd name="T2" fmla="*/ 4 w 15"/>
                    <a:gd name="T3" fmla="*/ 3 h 46"/>
                    <a:gd name="T4" fmla="*/ 10 w 15"/>
                    <a:gd name="T5" fmla="*/ 4 h 46"/>
                    <a:gd name="T6" fmla="*/ 12 w 15"/>
                    <a:gd name="T7" fmla="*/ 12 h 46"/>
                    <a:gd name="T8" fmla="*/ 13 w 15"/>
                    <a:gd name="T9" fmla="*/ 22 h 46"/>
                    <a:gd name="T10" fmla="*/ 12 w 15"/>
                    <a:gd name="T11" fmla="*/ 30 h 46"/>
                    <a:gd name="T12" fmla="*/ 11 w 15"/>
                    <a:gd name="T13" fmla="*/ 37 h 46"/>
                    <a:gd name="T14" fmla="*/ 8 w 15"/>
                    <a:gd name="T15" fmla="*/ 26 h 46"/>
                    <a:gd name="T16" fmla="*/ 6 w 15"/>
                    <a:gd name="T17" fmla="*/ 20 h 46"/>
                    <a:gd name="T18" fmla="*/ 1 w 15"/>
                    <a:gd name="T19" fmla="*/ 17 h 46"/>
                    <a:gd name="T20" fmla="*/ 4 w 15"/>
                    <a:gd name="T21" fmla="*/ 25 h 46"/>
                    <a:gd name="T22" fmla="*/ 8 w 15"/>
                    <a:gd name="T23" fmla="*/ 31 h 46"/>
                    <a:gd name="T24" fmla="*/ 9 w 15"/>
                    <a:gd name="T25" fmla="*/ 38 h 46"/>
                    <a:gd name="T26" fmla="*/ 7 w 15"/>
                    <a:gd name="T27" fmla="*/ 44 h 46"/>
                    <a:gd name="T28" fmla="*/ 5 w 15"/>
                    <a:gd name="T29" fmla="*/ 45 h 46"/>
                    <a:gd name="T30" fmla="*/ 11 w 15"/>
                    <a:gd name="T31" fmla="*/ 42 h 46"/>
                    <a:gd name="T32" fmla="*/ 14 w 15"/>
                    <a:gd name="T33" fmla="*/ 33 h 46"/>
                    <a:gd name="T34" fmla="*/ 14 w 15"/>
                    <a:gd name="T35" fmla="*/ 20 h 46"/>
                    <a:gd name="T36" fmla="*/ 14 w 15"/>
                    <a:gd name="T37" fmla="*/ 9 h 46"/>
                    <a:gd name="T38" fmla="*/ 11 w 15"/>
                    <a:gd name="T39" fmla="*/ 2 h 46"/>
                    <a:gd name="T40" fmla="*/ 6 w 15"/>
                    <a:gd name="T41" fmla="*/ 0 h 46"/>
                    <a:gd name="T42" fmla="*/ 2 w 15"/>
                    <a:gd name="T43" fmla="*/ 1 h 46"/>
                    <a:gd name="T44" fmla="*/ 0 w 15"/>
                    <a:gd name="T45" fmla="*/ 8 h 4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5" h="46">
                      <a:moveTo>
                        <a:pt x="0" y="8"/>
                      </a:moveTo>
                      <a:lnTo>
                        <a:pt x="4" y="3"/>
                      </a:lnTo>
                      <a:lnTo>
                        <a:pt x="10" y="4"/>
                      </a:lnTo>
                      <a:lnTo>
                        <a:pt x="12" y="12"/>
                      </a:lnTo>
                      <a:lnTo>
                        <a:pt x="13" y="22"/>
                      </a:lnTo>
                      <a:lnTo>
                        <a:pt x="12" y="30"/>
                      </a:lnTo>
                      <a:lnTo>
                        <a:pt x="11" y="37"/>
                      </a:lnTo>
                      <a:lnTo>
                        <a:pt x="8" y="26"/>
                      </a:lnTo>
                      <a:lnTo>
                        <a:pt x="6" y="20"/>
                      </a:lnTo>
                      <a:lnTo>
                        <a:pt x="1" y="17"/>
                      </a:lnTo>
                      <a:lnTo>
                        <a:pt x="4" y="25"/>
                      </a:lnTo>
                      <a:lnTo>
                        <a:pt x="8" y="31"/>
                      </a:lnTo>
                      <a:lnTo>
                        <a:pt x="9" y="38"/>
                      </a:lnTo>
                      <a:lnTo>
                        <a:pt x="7" y="44"/>
                      </a:lnTo>
                      <a:lnTo>
                        <a:pt x="5" y="45"/>
                      </a:lnTo>
                      <a:lnTo>
                        <a:pt x="11" y="42"/>
                      </a:lnTo>
                      <a:lnTo>
                        <a:pt x="14" y="33"/>
                      </a:lnTo>
                      <a:lnTo>
                        <a:pt x="14" y="20"/>
                      </a:lnTo>
                      <a:lnTo>
                        <a:pt x="14" y="9"/>
                      </a:lnTo>
                      <a:lnTo>
                        <a:pt x="11" y="2"/>
                      </a:lnTo>
                      <a:lnTo>
                        <a:pt x="6" y="0"/>
                      </a:lnTo>
                      <a:lnTo>
                        <a:pt x="2" y="1"/>
                      </a:lnTo>
                      <a:lnTo>
                        <a:pt x="0" y="8"/>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60" name="Freeform 77"/>
                <p:cNvSpPr>
                  <a:spLocks/>
                </p:cNvSpPr>
                <p:nvPr/>
              </p:nvSpPr>
              <p:spPr bwMode="auto">
                <a:xfrm>
                  <a:off x="4890" y="1995"/>
                  <a:ext cx="30" cy="65"/>
                </a:xfrm>
                <a:custGeom>
                  <a:avLst/>
                  <a:gdLst>
                    <a:gd name="T0" fmla="*/ 0 w 30"/>
                    <a:gd name="T1" fmla="*/ 16 h 65"/>
                    <a:gd name="T2" fmla="*/ 5 w 30"/>
                    <a:gd name="T3" fmla="*/ 5 h 65"/>
                    <a:gd name="T4" fmla="*/ 13 w 30"/>
                    <a:gd name="T5" fmla="*/ 3 h 65"/>
                    <a:gd name="T6" fmla="*/ 22 w 30"/>
                    <a:gd name="T7" fmla="*/ 4 h 65"/>
                    <a:gd name="T8" fmla="*/ 25 w 30"/>
                    <a:gd name="T9" fmla="*/ 11 h 65"/>
                    <a:gd name="T10" fmla="*/ 27 w 30"/>
                    <a:gd name="T11" fmla="*/ 20 h 65"/>
                    <a:gd name="T12" fmla="*/ 27 w 30"/>
                    <a:gd name="T13" fmla="*/ 28 h 65"/>
                    <a:gd name="T14" fmla="*/ 26 w 30"/>
                    <a:gd name="T15" fmla="*/ 33 h 65"/>
                    <a:gd name="T16" fmla="*/ 26 w 30"/>
                    <a:gd name="T17" fmla="*/ 41 h 65"/>
                    <a:gd name="T18" fmla="*/ 24 w 30"/>
                    <a:gd name="T19" fmla="*/ 50 h 65"/>
                    <a:gd name="T20" fmla="*/ 18 w 30"/>
                    <a:gd name="T21" fmla="*/ 59 h 65"/>
                    <a:gd name="T22" fmla="*/ 14 w 30"/>
                    <a:gd name="T23" fmla="*/ 59 h 65"/>
                    <a:gd name="T24" fmla="*/ 9 w 30"/>
                    <a:gd name="T25" fmla="*/ 59 h 65"/>
                    <a:gd name="T26" fmla="*/ 9 w 30"/>
                    <a:gd name="T27" fmla="*/ 60 h 65"/>
                    <a:gd name="T28" fmla="*/ 13 w 30"/>
                    <a:gd name="T29" fmla="*/ 64 h 65"/>
                    <a:gd name="T30" fmla="*/ 17 w 30"/>
                    <a:gd name="T31" fmla="*/ 63 h 65"/>
                    <a:gd name="T32" fmla="*/ 23 w 30"/>
                    <a:gd name="T33" fmla="*/ 60 h 65"/>
                    <a:gd name="T34" fmla="*/ 27 w 30"/>
                    <a:gd name="T35" fmla="*/ 51 h 65"/>
                    <a:gd name="T36" fmla="*/ 28 w 30"/>
                    <a:gd name="T37" fmla="*/ 36 h 65"/>
                    <a:gd name="T38" fmla="*/ 29 w 30"/>
                    <a:gd name="T39" fmla="*/ 26 h 65"/>
                    <a:gd name="T40" fmla="*/ 29 w 30"/>
                    <a:gd name="T41" fmla="*/ 18 h 65"/>
                    <a:gd name="T42" fmla="*/ 27 w 30"/>
                    <a:gd name="T43" fmla="*/ 10 h 65"/>
                    <a:gd name="T44" fmla="*/ 24 w 30"/>
                    <a:gd name="T45" fmla="*/ 3 h 65"/>
                    <a:gd name="T46" fmla="*/ 16 w 30"/>
                    <a:gd name="T47" fmla="*/ 0 h 65"/>
                    <a:gd name="T48" fmla="*/ 5 w 30"/>
                    <a:gd name="T49" fmla="*/ 2 h 65"/>
                    <a:gd name="T50" fmla="*/ 1 w 30"/>
                    <a:gd name="T51" fmla="*/ 5 h 65"/>
                    <a:gd name="T52" fmla="*/ 0 w 30"/>
                    <a:gd name="T53" fmla="*/ 16 h 6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0" h="65">
                      <a:moveTo>
                        <a:pt x="0" y="16"/>
                      </a:moveTo>
                      <a:lnTo>
                        <a:pt x="5" y="5"/>
                      </a:lnTo>
                      <a:lnTo>
                        <a:pt x="13" y="3"/>
                      </a:lnTo>
                      <a:lnTo>
                        <a:pt x="22" y="4"/>
                      </a:lnTo>
                      <a:lnTo>
                        <a:pt x="25" y="11"/>
                      </a:lnTo>
                      <a:lnTo>
                        <a:pt x="27" y="20"/>
                      </a:lnTo>
                      <a:lnTo>
                        <a:pt x="27" y="28"/>
                      </a:lnTo>
                      <a:lnTo>
                        <a:pt x="26" y="33"/>
                      </a:lnTo>
                      <a:lnTo>
                        <a:pt x="26" y="41"/>
                      </a:lnTo>
                      <a:lnTo>
                        <a:pt x="24" y="50"/>
                      </a:lnTo>
                      <a:lnTo>
                        <a:pt x="18" y="59"/>
                      </a:lnTo>
                      <a:lnTo>
                        <a:pt x="14" y="59"/>
                      </a:lnTo>
                      <a:lnTo>
                        <a:pt x="9" y="59"/>
                      </a:lnTo>
                      <a:lnTo>
                        <a:pt x="9" y="60"/>
                      </a:lnTo>
                      <a:lnTo>
                        <a:pt x="13" y="64"/>
                      </a:lnTo>
                      <a:lnTo>
                        <a:pt x="17" y="63"/>
                      </a:lnTo>
                      <a:lnTo>
                        <a:pt x="23" y="60"/>
                      </a:lnTo>
                      <a:lnTo>
                        <a:pt x="27" y="51"/>
                      </a:lnTo>
                      <a:lnTo>
                        <a:pt x="28" y="36"/>
                      </a:lnTo>
                      <a:lnTo>
                        <a:pt x="29" y="26"/>
                      </a:lnTo>
                      <a:lnTo>
                        <a:pt x="29" y="18"/>
                      </a:lnTo>
                      <a:lnTo>
                        <a:pt x="27" y="10"/>
                      </a:lnTo>
                      <a:lnTo>
                        <a:pt x="24" y="3"/>
                      </a:lnTo>
                      <a:lnTo>
                        <a:pt x="16" y="0"/>
                      </a:lnTo>
                      <a:lnTo>
                        <a:pt x="5" y="2"/>
                      </a:lnTo>
                      <a:lnTo>
                        <a:pt x="1" y="5"/>
                      </a:lnTo>
                      <a:lnTo>
                        <a:pt x="0" y="16"/>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61" name="Freeform 78"/>
                <p:cNvSpPr>
                  <a:spLocks/>
                </p:cNvSpPr>
                <p:nvPr/>
              </p:nvSpPr>
              <p:spPr bwMode="auto">
                <a:xfrm>
                  <a:off x="4871" y="2072"/>
                  <a:ext cx="27" cy="53"/>
                </a:xfrm>
                <a:custGeom>
                  <a:avLst/>
                  <a:gdLst>
                    <a:gd name="T0" fmla="*/ 26 w 27"/>
                    <a:gd name="T1" fmla="*/ 0 h 53"/>
                    <a:gd name="T2" fmla="*/ 23 w 27"/>
                    <a:gd name="T3" fmla="*/ 11 h 53"/>
                    <a:gd name="T4" fmla="*/ 18 w 27"/>
                    <a:gd name="T5" fmla="*/ 23 h 53"/>
                    <a:gd name="T6" fmla="*/ 11 w 27"/>
                    <a:gd name="T7" fmla="*/ 34 h 53"/>
                    <a:gd name="T8" fmla="*/ 4 w 27"/>
                    <a:gd name="T9" fmla="*/ 48 h 53"/>
                    <a:gd name="T10" fmla="*/ 0 w 27"/>
                    <a:gd name="T11" fmla="*/ 52 h 53"/>
                    <a:gd name="T12" fmla="*/ 9 w 27"/>
                    <a:gd name="T13" fmla="*/ 46 h 53"/>
                    <a:gd name="T14" fmla="*/ 16 w 27"/>
                    <a:gd name="T15" fmla="*/ 34 h 53"/>
                    <a:gd name="T16" fmla="*/ 22 w 27"/>
                    <a:gd name="T17" fmla="*/ 20 h 53"/>
                    <a:gd name="T18" fmla="*/ 26 w 27"/>
                    <a:gd name="T19" fmla="*/ 0 h 5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 h="53">
                      <a:moveTo>
                        <a:pt x="26" y="0"/>
                      </a:moveTo>
                      <a:lnTo>
                        <a:pt x="23" y="11"/>
                      </a:lnTo>
                      <a:lnTo>
                        <a:pt x="18" y="23"/>
                      </a:lnTo>
                      <a:lnTo>
                        <a:pt x="11" y="34"/>
                      </a:lnTo>
                      <a:lnTo>
                        <a:pt x="4" y="48"/>
                      </a:lnTo>
                      <a:lnTo>
                        <a:pt x="0" y="52"/>
                      </a:lnTo>
                      <a:lnTo>
                        <a:pt x="9" y="46"/>
                      </a:lnTo>
                      <a:lnTo>
                        <a:pt x="16" y="34"/>
                      </a:lnTo>
                      <a:lnTo>
                        <a:pt x="22" y="20"/>
                      </a:lnTo>
                      <a:lnTo>
                        <a:pt x="26"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62" name="Freeform 79"/>
                <p:cNvSpPr>
                  <a:spLocks/>
                </p:cNvSpPr>
                <p:nvPr/>
              </p:nvSpPr>
              <p:spPr bwMode="auto">
                <a:xfrm>
                  <a:off x="4815" y="1870"/>
                  <a:ext cx="187" cy="216"/>
                </a:xfrm>
                <a:custGeom>
                  <a:avLst/>
                  <a:gdLst>
                    <a:gd name="T0" fmla="*/ 15 w 187"/>
                    <a:gd name="T1" fmla="*/ 62 h 216"/>
                    <a:gd name="T2" fmla="*/ 43 w 187"/>
                    <a:gd name="T3" fmla="*/ 57 h 216"/>
                    <a:gd name="T4" fmla="*/ 62 w 187"/>
                    <a:gd name="T5" fmla="*/ 60 h 216"/>
                    <a:gd name="T6" fmla="*/ 74 w 187"/>
                    <a:gd name="T7" fmla="*/ 75 h 216"/>
                    <a:gd name="T8" fmla="*/ 66 w 187"/>
                    <a:gd name="T9" fmla="*/ 93 h 216"/>
                    <a:gd name="T10" fmla="*/ 58 w 187"/>
                    <a:gd name="T11" fmla="*/ 100 h 216"/>
                    <a:gd name="T12" fmla="*/ 55 w 187"/>
                    <a:gd name="T13" fmla="*/ 118 h 216"/>
                    <a:gd name="T14" fmla="*/ 60 w 187"/>
                    <a:gd name="T15" fmla="*/ 129 h 216"/>
                    <a:gd name="T16" fmla="*/ 56 w 187"/>
                    <a:gd name="T17" fmla="*/ 146 h 216"/>
                    <a:gd name="T18" fmla="*/ 67 w 187"/>
                    <a:gd name="T19" fmla="*/ 146 h 216"/>
                    <a:gd name="T20" fmla="*/ 71 w 187"/>
                    <a:gd name="T21" fmla="*/ 126 h 216"/>
                    <a:gd name="T22" fmla="*/ 78 w 187"/>
                    <a:gd name="T23" fmla="*/ 118 h 216"/>
                    <a:gd name="T24" fmla="*/ 91 w 187"/>
                    <a:gd name="T25" fmla="*/ 118 h 216"/>
                    <a:gd name="T26" fmla="*/ 105 w 187"/>
                    <a:gd name="T27" fmla="*/ 121 h 216"/>
                    <a:gd name="T28" fmla="*/ 109 w 187"/>
                    <a:gd name="T29" fmla="*/ 135 h 216"/>
                    <a:gd name="T30" fmla="*/ 111 w 187"/>
                    <a:gd name="T31" fmla="*/ 152 h 216"/>
                    <a:gd name="T32" fmla="*/ 109 w 187"/>
                    <a:gd name="T33" fmla="*/ 166 h 216"/>
                    <a:gd name="T34" fmla="*/ 109 w 187"/>
                    <a:gd name="T35" fmla="*/ 175 h 216"/>
                    <a:gd name="T36" fmla="*/ 110 w 187"/>
                    <a:gd name="T37" fmla="*/ 187 h 216"/>
                    <a:gd name="T38" fmla="*/ 119 w 187"/>
                    <a:gd name="T39" fmla="*/ 197 h 216"/>
                    <a:gd name="T40" fmla="*/ 126 w 187"/>
                    <a:gd name="T41" fmla="*/ 203 h 216"/>
                    <a:gd name="T42" fmla="*/ 142 w 187"/>
                    <a:gd name="T43" fmla="*/ 215 h 216"/>
                    <a:gd name="T44" fmla="*/ 173 w 187"/>
                    <a:gd name="T45" fmla="*/ 179 h 216"/>
                    <a:gd name="T46" fmla="*/ 181 w 187"/>
                    <a:gd name="T47" fmla="*/ 149 h 216"/>
                    <a:gd name="T48" fmla="*/ 184 w 187"/>
                    <a:gd name="T49" fmla="*/ 102 h 216"/>
                    <a:gd name="T50" fmla="*/ 186 w 187"/>
                    <a:gd name="T51" fmla="*/ 69 h 216"/>
                    <a:gd name="T52" fmla="*/ 183 w 187"/>
                    <a:gd name="T53" fmla="*/ 37 h 216"/>
                    <a:gd name="T54" fmla="*/ 174 w 187"/>
                    <a:gd name="T55" fmla="*/ 18 h 216"/>
                    <a:gd name="T56" fmla="*/ 156 w 187"/>
                    <a:gd name="T57" fmla="*/ 7 h 216"/>
                    <a:gd name="T58" fmla="*/ 139 w 187"/>
                    <a:gd name="T59" fmla="*/ 2 h 216"/>
                    <a:gd name="T60" fmla="*/ 106 w 187"/>
                    <a:gd name="T61" fmla="*/ 0 h 216"/>
                    <a:gd name="T62" fmla="*/ 75 w 187"/>
                    <a:gd name="T63" fmla="*/ 1 h 216"/>
                    <a:gd name="T64" fmla="*/ 35 w 187"/>
                    <a:gd name="T65" fmla="*/ 10 h 216"/>
                    <a:gd name="T66" fmla="*/ 18 w 187"/>
                    <a:gd name="T67" fmla="*/ 19 h 216"/>
                    <a:gd name="T68" fmla="*/ 9 w 187"/>
                    <a:gd name="T69" fmla="*/ 30 h 216"/>
                    <a:gd name="T70" fmla="*/ 0 w 187"/>
                    <a:gd name="T71" fmla="*/ 44 h 216"/>
                    <a:gd name="T72" fmla="*/ 2 w 187"/>
                    <a:gd name="T73" fmla="*/ 53 h 216"/>
                    <a:gd name="T74" fmla="*/ 15 w 187"/>
                    <a:gd name="T75" fmla="*/ 62 h 21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87" h="216">
                      <a:moveTo>
                        <a:pt x="15" y="62"/>
                      </a:moveTo>
                      <a:lnTo>
                        <a:pt x="43" y="57"/>
                      </a:lnTo>
                      <a:lnTo>
                        <a:pt x="62" y="60"/>
                      </a:lnTo>
                      <a:lnTo>
                        <a:pt x="74" y="75"/>
                      </a:lnTo>
                      <a:lnTo>
                        <a:pt x="66" y="93"/>
                      </a:lnTo>
                      <a:lnTo>
                        <a:pt x="58" y="100"/>
                      </a:lnTo>
                      <a:lnTo>
                        <a:pt x="55" y="118"/>
                      </a:lnTo>
                      <a:lnTo>
                        <a:pt x="60" y="129"/>
                      </a:lnTo>
                      <a:lnTo>
                        <a:pt x="56" y="146"/>
                      </a:lnTo>
                      <a:lnTo>
                        <a:pt x="67" y="146"/>
                      </a:lnTo>
                      <a:lnTo>
                        <a:pt x="71" y="126"/>
                      </a:lnTo>
                      <a:lnTo>
                        <a:pt x="78" y="118"/>
                      </a:lnTo>
                      <a:lnTo>
                        <a:pt x="91" y="118"/>
                      </a:lnTo>
                      <a:lnTo>
                        <a:pt x="105" y="121"/>
                      </a:lnTo>
                      <a:lnTo>
                        <a:pt x="109" y="135"/>
                      </a:lnTo>
                      <a:lnTo>
                        <a:pt x="111" y="152"/>
                      </a:lnTo>
                      <a:lnTo>
                        <a:pt x="109" y="166"/>
                      </a:lnTo>
                      <a:lnTo>
                        <a:pt x="109" y="175"/>
                      </a:lnTo>
                      <a:lnTo>
                        <a:pt x="110" y="187"/>
                      </a:lnTo>
                      <a:lnTo>
                        <a:pt x="119" y="197"/>
                      </a:lnTo>
                      <a:lnTo>
                        <a:pt x="126" y="203"/>
                      </a:lnTo>
                      <a:lnTo>
                        <a:pt x="142" y="215"/>
                      </a:lnTo>
                      <a:lnTo>
                        <a:pt x="173" y="179"/>
                      </a:lnTo>
                      <a:lnTo>
                        <a:pt x="181" y="149"/>
                      </a:lnTo>
                      <a:lnTo>
                        <a:pt x="184" y="102"/>
                      </a:lnTo>
                      <a:lnTo>
                        <a:pt x="186" y="69"/>
                      </a:lnTo>
                      <a:lnTo>
                        <a:pt x="183" y="37"/>
                      </a:lnTo>
                      <a:lnTo>
                        <a:pt x="174" y="18"/>
                      </a:lnTo>
                      <a:lnTo>
                        <a:pt x="156" y="7"/>
                      </a:lnTo>
                      <a:lnTo>
                        <a:pt x="139" y="2"/>
                      </a:lnTo>
                      <a:lnTo>
                        <a:pt x="106" y="0"/>
                      </a:lnTo>
                      <a:lnTo>
                        <a:pt x="75" y="1"/>
                      </a:lnTo>
                      <a:lnTo>
                        <a:pt x="35" y="10"/>
                      </a:lnTo>
                      <a:lnTo>
                        <a:pt x="18" y="19"/>
                      </a:lnTo>
                      <a:lnTo>
                        <a:pt x="9" y="30"/>
                      </a:lnTo>
                      <a:lnTo>
                        <a:pt x="0" y="44"/>
                      </a:lnTo>
                      <a:lnTo>
                        <a:pt x="2" y="53"/>
                      </a:lnTo>
                      <a:lnTo>
                        <a:pt x="15" y="62"/>
                      </a:lnTo>
                    </a:path>
                  </a:pathLst>
                </a:custGeom>
                <a:solidFill>
                  <a:srgbClr val="603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63" name="Freeform 80"/>
                <p:cNvSpPr>
                  <a:spLocks/>
                </p:cNvSpPr>
                <p:nvPr/>
              </p:nvSpPr>
              <p:spPr bwMode="auto">
                <a:xfrm>
                  <a:off x="4820" y="1872"/>
                  <a:ext cx="178" cy="208"/>
                </a:xfrm>
                <a:custGeom>
                  <a:avLst/>
                  <a:gdLst>
                    <a:gd name="T0" fmla="*/ 8 w 178"/>
                    <a:gd name="T1" fmla="*/ 32 h 208"/>
                    <a:gd name="T2" fmla="*/ 4 w 178"/>
                    <a:gd name="T3" fmla="*/ 49 h 208"/>
                    <a:gd name="T4" fmla="*/ 45 w 178"/>
                    <a:gd name="T5" fmla="*/ 51 h 208"/>
                    <a:gd name="T6" fmla="*/ 80 w 178"/>
                    <a:gd name="T7" fmla="*/ 40 h 208"/>
                    <a:gd name="T8" fmla="*/ 64 w 178"/>
                    <a:gd name="T9" fmla="*/ 48 h 208"/>
                    <a:gd name="T10" fmla="*/ 59 w 178"/>
                    <a:gd name="T11" fmla="*/ 55 h 208"/>
                    <a:gd name="T12" fmla="*/ 77 w 178"/>
                    <a:gd name="T13" fmla="*/ 53 h 208"/>
                    <a:gd name="T14" fmla="*/ 81 w 178"/>
                    <a:gd name="T15" fmla="*/ 56 h 208"/>
                    <a:gd name="T16" fmla="*/ 71 w 178"/>
                    <a:gd name="T17" fmla="*/ 70 h 208"/>
                    <a:gd name="T18" fmla="*/ 75 w 178"/>
                    <a:gd name="T19" fmla="*/ 73 h 208"/>
                    <a:gd name="T20" fmla="*/ 65 w 178"/>
                    <a:gd name="T21" fmla="*/ 91 h 208"/>
                    <a:gd name="T22" fmla="*/ 97 w 178"/>
                    <a:gd name="T23" fmla="*/ 82 h 208"/>
                    <a:gd name="T24" fmla="*/ 55 w 178"/>
                    <a:gd name="T25" fmla="*/ 100 h 208"/>
                    <a:gd name="T26" fmla="*/ 78 w 178"/>
                    <a:gd name="T27" fmla="*/ 97 h 208"/>
                    <a:gd name="T28" fmla="*/ 57 w 178"/>
                    <a:gd name="T29" fmla="*/ 109 h 208"/>
                    <a:gd name="T30" fmla="*/ 64 w 178"/>
                    <a:gd name="T31" fmla="*/ 116 h 208"/>
                    <a:gd name="T32" fmla="*/ 99 w 178"/>
                    <a:gd name="T33" fmla="*/ 111 h 208"/>
                    <a:gd name="T34" fmla="*/ 123 w 178"/>
                    <a:gd name="T35" fmla="*/ 115 h 208"/>
                    <a:gd name="T36" fmla="*/ 122 w 178"/>
                    <a:gd name="T37" fmla="*/ 122 h 208"/>
                    <a:gd name="T38" fmla="*/ 128 w 178"/>
                    <a:gd name="T39" fmla="*/ 127 h 208"/>
                    <a:gd name="T40" fmla="*/ 107 w 178"/>
                    <a:gd name="T41" fmla="*/ 142 h 208"/>
                    <a:gd name="T42" fmla="*/ 126 w 178"/>
                    <a:gd name="T43" fmla="*/ 142 h 208"/>
                    <a:gd name="T44" fmla="*/ 107 w 178"/>
                    <a:gd name="T45" fmla="*/ 165 h 208"/>
                    <a:gd name="T46" fmla="*/ 121 w 178"/>
                    <a:gd name="T47" fmla="*/ 164 h 208"/>
                    <a:gd name="T48" fmla="*/ 115 w 178"/>
                    <a:gd name="T49" fmla="*/ 189 h 208"/>
                    <a:gd name="T50" fmla="*/ 138 w 178"/>
                    <a:gd name="T51" fmla="*/ 152 h 208"/>
                    <a:gd name="T52" fmla="*/ 117 w 178"/>
                    <a:gd name="T53" fmla="*/ 193 h 208"/>
                    <a:gd name="T54" fmla="*/ 143 w 178"/>
                    <a:gd name="T55" fmla="*/ 178 h 208"/>
                    <a:gd name="T56" fmla="*/ 137 w 178"/>
                    <a:gd name="T57" fmla="*/ 194 h 208"/>
                    <a:gd name="T58" fmla="*/ 150 w 178"/>
                    <a:gd name="T59" fmla="*/ 193 h 208"/>
                    <a:gd name="T60" fmla="*/ 172 w 178"/>
                    <a:gd name="T61" fmla="*/ 124 h 208"/>
                    <a:gd name="T62" fmla="*/ 162 w 178"/>
                    <a:gd name="T63" fmla="*/ 82 h 208"/>
                    <a:gd name="T64" fmla="*/ 143 w 178"/>
                    <a:gd name="T65" fmla="*/ 86 h 208"/>
                    <a:gd name="T66" fmla="*/ 175 w 178"/>
                    <a:gd name="T67" fmla="*/ 72 h 208"/>
                    <a:gd name="T68" fmla="*/ 153 w 178"/>
                    <a:gd name="T69" fmla="*/ 46 h 208"/>
                    <a:gd name="T70" fmla="*/ 139 w 178"/>
                    <a:gd name="T71" fmla="*/ 46 h 208"/>
                    <a:gd name="T72" fmla="*/ 168 w 178"/>
                    <a:gd name="T73" fmla="*/ 22 h 208"/>
                    <a:gd name="T74" fmla="*/ 134 w 178"/>
                    <a:gd name="T75" fmla="*/ 13 h 208"/>
                    <a:gd name="T76" fmla="*/ 144 w 178"/>
                    <a:gd name="T77" fmla="*/ 6 h 208"/>
                    <a:gd name="T78" fmla="*/ 100 w 178"/>
                    <a:gd name="T79" fmla="*/ 5 h 208"/>
                    <a:gd name="T80" fmla="*/ 83 w 178"/>
                    <a:gd name="T81" fmla="*/ 11 h 208"/>
                    <a:gd name="T82" fmla="*/ 79 w 178"/>
                    <a:gd name="T83" fmla="*/ 1 h 208"/>
                    <a:gd name="T84" fmla="*/ 46 w 178"/>
                    <a:gd name="T85" fmla="*/ 17 h 208"/>
                    <a:gd name="T86" fmla="*/ 52 w 178"/>
                    <a:gd name="T87" fmla="*/ 6 h 20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8" h="208">
                      <a:moveTo>
                        <a:pt x="30" y="13"/>
                      </a:moveTo>
                      <a:lnTo>
                        <a:pt x="14" y="20"/>
                      </a:lnTo>
                      <a:lnTo>
                        <a:pt x="8" y="32"/>
                      </a:lnTo>
                      <a:lnTo>
                        <a:pt x="3" y="39"/>
                      </a:lnTo>
                      <a:lnTo>
                        <a:pt x="0" y="45"/>
                      </a:lnTo>
                      <a:lnTo>
                        <a:pt x="4" y="49"/>
                      </a:lnTo>
                      <a:lnTo>
                        <a:pt x="11" y="55"/>
                      </a:lnTo>
                      <a:lnTo>
                        <a:pt x="31" y="51"/>
                      </a:lnTo>
                      <a:lnTo>
                        <a:pt x="45" y="51"/>
                      </a:lnTo>
                      <a:lnTo>
                        <a:pt x="55" y="46"/>
                      </a:lnTo>
                      <a:lnTo>
                        <a:pt x="69" y="41"/>
                      </a:lnTo>
                      <a:lnTo>
                        <a:pt x="80" y="40"/>
                      </a:lnTo>
                      <a:lnTo>
                        <a:pt x="96" y="41"/>
                      </a:lnTo>
                      <a:lnTo>
                        <a:pt x="75" y="45"/>
                      </a:lnTo>
                      <a:lnTo>
                        <a:pt x="64" y="48"/>
                      </a:lnTo>
                      <a:lnTo>
                        <a:pt x="56" y="51"/>
                      </a:lnTo>
                      <a:lnTo>
                        <a:pt x="55" y="52"/>
                      </a:lnTo>
                      <a:lnTo>
                        <a:pt x="59" y="55"/>
                      </a:lnTo>
                      <a:lnTo>
                        <a:pt x="64" y="60"/>
                      </a:lnTo>
                      <a:lnTo>
                        <a:pt x="71" y="55"/>
                      </a:lnTo>
                      <a:lnTo>
                        <a:pt x="77" y="53"/>
                      </a:lnTo>
                      <a:lnTo>
                        <a:pt x="91" y="50"/>
                      </a:lnTo>
                      <a:lnTo>
                        <a:pt x="95" y="50"/>
                      </a:lnTo>
                      <a:lnTo>
                        <a:pt x="81" y="56"/>
                      </a:lnTo>
                      <a:lnTo>
                        <a:pt x="72" y="61"/>
                      </a:lnTo>
                      <a:lnTo>
                        <a:pt x="67" y="65"/>
                      </a:lnTo>
                      <a:lnTo>
                        <a:pt x="71" y="70"/>
                      </a:lnTo>
                      <a:lnTo>
                        <a:pt x="81" y="66"/>
                      </a:lnTo>
                      <a:lnTo>
                        <a:pt x="91" y="64"/>
                      </a:lnTo>
                      <a:lnTo>
                        <a:pt x="75" y="73"/>
                      </a:lnTo>
                      <a:lnTo>
                        <a:pt x="69" y="77"/>
                      </a:lnTo>
                      <a:lnTo>
                        <a:pt x="68" y="86"/>
                      </a:lnTo>
                      <a:lnTo>
                        <a:pt x="65" y="91"/>
                      </a:lnTo>
                      <a:lnTo>
                        <a:pt x="75" y="85"/>
                      </a:lnTo>
                      <a:lnTo>
                        <a:pt x="83" y="83"/>
                      </a:lnTo>
                      <a:lnTo>
                        <a:pt x="97" y="82"/>
                      </a:lnTo>
                      <a:lnTo>
                        <a:pt x="76" y="90"/>
                      </a:lnTo>
                      <a:lnTo>
                        <a:pt x="63" y="94"/>
                      </a:lnTo>
                      <a:lnTo>
                        <a:pt x="55" y="100"/>
                      </a:lnTo>
                      <a:lnTo>
                        <a:pt x="54" y="108"/>
                      </a:lnTo>
                      <a:lnTo>
                        <a:pt x="64" y="102"/>
                      </a:lnTo>
                      <a:lnTo>
                        <a:pt x="78" y="97"/>
                      </a:lnTo>
                      <a:lnTo>
                        <a:pt x="85" y="97"/>
                      </a:lnTo>
                      <a:lnTo>
                        <a:pt x="69" y="103"/>
                      </a:lnTo>
                      <a:lnTo>
                        <a:pt x="57" y="109"/>
                      </a:lnTo>
                      <a:lnTo>
                        <a:pt x="53" y="115"/>
                      </a:lnTo>
                      <a:lnTo>
                        <a:pt x="55" y="119"/>
                      </a:lnTo>
                      <a:lnTo>
                        <a:pt x="64" y="116"/>
                      </a:lnTo>
                      <a:lnTo>
                        <a:pt x="73" y="111"/>
                      </a:lnTo>
                      <a:lnTo>
                        <a:pt x="91" y="110"/>
                      </a:lnTo>
                      <a:lnTo>
                        <a:pt x="99" y="111"/>
                      </a:lnTo>
                      <a:lnTo>
                        <a:pt x="116" y="112"/>
                      </a:lnTo>
                      <a:lnTo>
                        <a:pt x="136" y="109"/>
                      </a:lnTo>
                      <a:lnTo>
                        <a:pt x="123" y="115"/>
                      </a:lnTo>
                      <a:lnTo>
                        <a:pt x="102" y="118"/>
                      </a:lnTo>
                      <a:lnTo>
                        <a:pt x="107" y="127"/>
                      </a:lnTo>
                      <a:lnTo>
                        <a:pt x="122" y="122"/>
                      </a:lnTo>
                      <a:lnTo>
                        <a:pt x="137" y="116"/>
                      </a:lnTo>
                      <a:lnTo>
                        <a:pt x="146" y="111"/>
                      </a:lnTo>
                      <a:lnTo>
                        <a:pt x="128" y="127"/>
                      </a:lnTo>
                      <a:lnTo>
                        <a:pt x="117" y="131"/>
                      </a:lnTo>
                      <a:lnTo>
                        <a:pt x="107" y="134"/>
                      </a:lnTo>
                      <a:lnTo>
                        <a:pt x="107" y="142"/>
                      </a:lnTo>
                      <a:lnTo>
                        <a:pt x="122" y="140"/>
                      </a:lnTo>
                      <a:lnTo>
                        <a:pt x="133" y="137"/>
                      </a:lnTo>
                      <a:lnTo>
                        <a:pt x="126" y="142"/>
                      </a:lnTo>
                      <a:lnTo>
                        <a:pt x="114" y="145"/>
                      </a:lnTo>
                      <a:lnTo>
                        <a:pt x="107" y="146"/>
                      </a:lnTo>
                      <a:lnTo>
                        <a:pt x="107" y="165"/>
                      </a:lnTo>
                      <a:lnTo>
                        <a:pt x="122" y="159"/>
                      </a:lnTo>
                      <a:lnTo>
                        <a:pt x="132" y="154"/>
                      </a:lnTo>
                      <a:lnTo>
                        <a:pt x="121" y="164"/>
                      </a:lnTo>
                      <a:lnTo>
                        <a:pt x="106" y="170"/>
                      </a:lnTo>
                      <a:lnTo>
                        <a:pt x="107" y="179"/>
                      </a:lnTo>
                      <a:lnTo>
                        <a:pt x="115" y="189"/>
                      </a:lnTo>
                      <a:lnTo>
                        <a:pt x="122" y="178"/>
                      </a:lnTo>
                      <a:lnTo>
                        <a:pt x="132" y="165"/>
                      </a:lnTo>
                      <a:lnTo>
                        <a:pt x="138" y="152"/>
                      </a:lnTo>
                      <a:lnTo>
                        <a:pt x="132" y="171"/>
                      </a:lnTo>
                      <a:lnTo>
                        <a:pt x="126" y="179"/>
                      </a:lnTo>
                      <a:lnTo>
                        <a:pt x="117" y="193"/>
                      </a:lnTo>
                      <a:lnTo>
                        <a:pt x="123" y="202"/>
                      </a:lnTo>
                      <a:lnTo>
                        <a:pt x="135" y="192"/>
                      </a:lnTo>
                      <a:lnTo>
                        <a:pt x="143" y="178"/>
                      </a:lnTo>
                      <a:lnTo>
                        <a:pt x="150" y="164"/>
                      </a:lnTo>
                      <a:lnTo>
                        <a:pt x="144" y="185"/>
                      </a:lnTo>
                      <a:lnTo>
                        <a:pt x="137" y="194"/>
                      </a:lnTo>
                      <a:lnTo>
                        <a:pt x="129" y="203"/>
                      </a:lnTo>
                      <a:lnTo>
                        <a:pt x="136" y="207"/>
                      </a:lnTo>
                      <a:lnTo>
                        <a:pt x="150" y="193"/>
                      </a:lnTo>
                      <a:lnTo>
                        <a:pt x="164" y="170"/>
                      </a:lnTo>
                      <a:lnTo>
                        <a:pt x="168" y="154"/>
                      </a:lnTo>
                      <a:lnTo>
                        <a:pt x="172" y="124"/>
                      </a:lnTo>
                      <a:lnTo>
                        <a:pt x="174" y="102"/>
                      </a:lnTo>
                      <a:lnTo>
                        <a:pt x="177" y="77"/>
                      </a:lnTo>
                      <a:lnTo>
                        <a:pt x="162" y="82"/>
                      </a:lnTo>
                      <a:lnTo>
                        <a:pt x="145" y="90"/>
                      </a:lnTo>
                      <a:lnTo>
                        <a:pt x="121" y="96"/>
                      </a:lnTo>
                      <a:lnTo>
                        <a:pt x="143" y="86"/>
                      </a:lnTo>
                      <a:lnTo>
                        <a:pt x="151" y="80"/>
                      </a:lnTo>
                      <a:lnTo>
                        <a:pt x="167" y="74"/>
                      </a:lnTo>
                      <a:lnTo>
                        <a:pt x="175" y="72"/>
                      </a:lnTo>
                      <a:lnTo>
                        <a:pt x="175" y="59"/>
                      </a:lnTo>
                      <a:lnTo>
                        <a:pt x="173" y="41"/>
                      </a:lnTo>
                      <a:lnTo>
                        <a:pt x="153" y="46"/>
                      </a:lnTo>
                      <a:lnTo>
                        <a:pt x="141" y="50"/>
                      </a:lnTo>
                      <a:lnTo>
                        <a:pt x="124" y="59"/>
                      </a:lnTo>
                      <a:lnTo>
                        <a:pt x="139" y="46"/>
                      </a:lnTo>
                      <a:lnTo>
                        <a:pt x="156" y="40"/>
                      </a:lnTo>
                      <a:lnTo>
                        <a:pt x="172" y="36"/>
                      </a:lnTo>
                      <a:lnTo>
                        <a:pt x="168" y="22"/>
                      </a:lnTo>
                      <a:lnTo>
                        <a:pt x="164" y="14"/>
                      </a:lnTo>
                      <a:lnTo>
                        <a:pt x="148" y="10"/>
                      </a:lnTo>
                      <a:lnTo>
                        <a:pt x="134" y="13"/>
                      </a:lnTo>
                      <a:lnTo>
                        <a:pt x="121" y="25"/>
                      </a:lnTo>
                      <a:lnTo>
                        <a:pt x="129" y="12"/>
                      </a:lnTo>
                      <a:lnTo>
                        <a:pt x="144" y="6"/>
                      </a:lnTo>
                      <a:lnTo>
                        <a:pt x="128" y="2"/>
                      </a:lnTo>
                      <a:lnTo>
                        <a:pt x="117" y="1"/>
                      </a:lnTo>
                      <a:lnTo>
                        <a:pt x="100" y="5"/>
                      </a:lnTo>
                      <a:lnTo>
                        <a:pt x="89" y="13"/>
                      </a:lnTo>
                      <a:lnTo>
                        <a:pt x="71" y="16"/>
                      </a:lnTo>
                      <a:lnTo>
                        <a:pt x="83" y="11"/>
                      </a:lnTo>
                      <a:lnTo>
                        <a:pt x="92" y="5"/>
                      </a:lnTo>
                      <a:lnTo>
                        <a:pt x="97" y="0"/>
                      </a:lnTo>
                      <a:lnTo>
                        <a:pt x="79" y="1"/>
                      </a:lnTo>
                      <a:lnTo>
                        <a:pt x="65" y="2"/>
                      </a:lnTo>
                      <a:lnTo>
                        <a:pt x="55" y="8"/>
                      </a:lnTo>
                      <a:lnTo>
                        <a:pt x="46" y="17"/>
                      </a:lnTo>
                      <a:lnTo>
                        <a:pt x="38" y="31"/>
                      </a:lnTo>
                      <a:lnTo>
                        <a:pt x="42" y="15"/>
                      </a:lnTo>
                      <a:lnTo>
                        <a:pt x="52" y="6"/>
                      </a:lnTo>
                      <a:lnTo>
                        <a:pt x="30" y="13"/>
                      </a:lnTo>
                    </a:path>
                  </a:pathLst>
                </a:custGeom>
                <a:solidFill>
                  <a:srgbClr val="A05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nvGrpSpPr>
                <p:cNvPr id="26764" name="Group 91"/>
                <p:cNvGrpSpPr>
                  <a:grpSpLocks/>
                </p:cNvGrpSpPr>
                <p:nvPr/>
              </p:nvGrpSpPr>
              <p:grpSpPr bwMode="auto">
                <a:xfrm>
                  <a:off x="4430" y="2414"/>
                  <a:ext cx="203" cy="143"/>
                  <a:chOff x="4430" y="2414"/>
                  <a:chExt cx="203" cy="143"/>
                </a:xfrm>
              </p:grpSpPr>
              <p:sp>
                <p:nvSpPr>
                  <p:cNvPr id="26780" name="Freeform 81"/>
                  <p:cNvSpPr>
                    <a:spLocks/>
                  </p:cNvSpPr>
                  <p:nvPr/>
                </p:nvSpPr>
                <p:spPr bwMode="auto">
                  <a:xfrm>
                    <a:off x="4430" y="2414"/>
                    <a:ext cx="203" cy="143"/>
                  </a:xfrm>
                  <a:custGeom>
                    <a:avLst/>
                    <a:gdLst>
                      <a:gd name="T0" fmla="*/ 202 w 203"/>
                      <a:gd name="T1" fmla="*/ 85 h 143"/>
                      <a:gd name="T2" fmla="*/ 177 w 203"/>
                      <a:gd name="T3" fmla="*/ 78 h 143"/>
                      <a:gd name="T4" fmla="*/ 167 w 203"/>
                      <a:gd name="T5" fmla="*/ 76 h 143"/>
                      <a:gd name="T6" fmla="*/ 161 w 203"/>
                      <a:gd name="T7" fmla="*/ 70 h 143"/>
                      <a:gd name="T8" fmla="*/ 155 w 203"/>
                      <a:gd name="T9" fmla="*/ 61 h 143"/>
                      <a:gd name="T10" fmla="*/ 143 w 203"/>
                      <a:gd name="T11" fmla="*/ 48 h 143"/>
                      <a:gd name="T12" fmla="*/ 121 w 203"/>
                      <a:gd name="T13" fmla="*/ 27 h 143"/>
                      <a:gd name="T14" fmla="*/ 117 w 203"/>
                      <a:gd name="T15" fmla="*/ 20 h 143"/>
                      <a:gd name="T16" fmla="*/ 112 w 203"/>
                      <a:gd name="T17" fmla="*/ 13 h 143"/>
                      <a:gd name="T18" fmla="*/ 100 w 203"/>
                      <a:gd name="T19" fmla="*/ 11 h 143"/>
                      <a:gd name="T20" fmla="*/ 65 w 203"/>
                      <a:gd name="T21" fmla="*/ 4 h 143"/>
                      <a:gd name="T22" fmla="*/ 55 w 203"/>
                      <a:gd name="T23" fmla="*/ 0 h 143"/>
                      <a:gd name="T24" fmla="*/ 47 w 203"/>
                      <a:gd name="T25" fmla="*/ 5 h 143"/>
                      <a:gd name="T26" fmla="*/ 42 w 203"/>
                      <a:gd name="T27" fmla="*/ 9 h 143"/>
                      <a:gd name="T28" fmla="*/ 22 w 203"/>
                      <a:gd name="T29" fmla="*/ 18 h 143"/>
                      <a:gd name="T30" fmla="*/ 13 w 203"/>
                      <a:gd name="T31" fmla="*/ 21 h 143"/>
                      <a:gd name="T32" fmla="*/ 10 w 203"/>
                      <a:gd name="T33" fmla="*/ 25 h 143"/>
                      <a:gd name="T34" fmla="*/ 7 w 203"/>
                      <a:gd name="T35" fmla="*/ 38 h 143"/>
                      <a:gd name="T36" fmla="*/ 4 w 203"/>
                      <a:gd name="T37" fmla="*/ 45 h 143"/>
                      <a:gd name="T38" fmla="*/ 2 w 203"/>
                      <a:gd name="T39" fmla="*/ 49 h 143"/>
                      <a:gd name="T40" fmla="*/ 0 w 203"/>
                      <a:gd name="T41" fmla="*/ 56 h 143"/>
                      <a:gd name="T42" fmla="*/ 0 w 203"/>
                      <a:gd name="T43" fmla="*/ 61 h 143"/>
                      <a:gd name="T44" fmla="*/ 4 w 203"/>
                      <a:gd name="T45" fmla="*/ 64 h 143"/>
                      <a:gd name="T46" fmla="*/ 12 w 203"/>
                      <a:gd name="T47" fmla="*/ 64 h 143"/>
                      <a:gd name="T48" fmla="*/ 25 w 203"/>
                      <a:gd name="T49" fmla="*/ 57 h 143"/>
                      <a:gd name="T50" fmla="*/ 42 w 203"/>
                      <a:gd name="T51" fmla="*/ 53 h 143"/>
                      <a:gd name="T52" fmla="*/ 57 w 203"/>
                      <a:gd name="T53" fmla="*/ 56 h 143"/>
                      <a:gd name="T54" fmla="*/ 41 w 203"/>
                      <a:gd name="T55" fmla="*/ 60 h 143"/>
                      <a:gd name="T56" fmla="*/ 30 w 203"/>
                      <a:gd name="T57" fmla="*/ 64 h 143"/>
                      <a:gd name="T58" fmla="*/ 17 w 203"/>
                      <a:gd name="T59" fmla="*/ 70 h 143"/>
                      <a:gd name="T60" fmla="*/ 14 w 203"/>
                      <a:gd name="T61" fmla="*/ 75 h 143"/>
                      <a:gd name="T62" fmla="*/ 14 w 203"/>
                      <a:gd name="T63" fmla="*/ 81 h 143"/>
                      <a:gd name="T64" fmla="*/ 19 w 203"/>
                      <a:gd name="T65" fmla="*/ 85 h 143"/>
                      <a:gd name="T66" fmla="*/ 25 w 203"/>
                      <a:gd name="T67" fmla="*/ 84 h 143"/>
                      <a:gd name="T68" fmla="*/ 43 w 203"/>
                      <a:gd name="T69" fmla="*/ 78 h 143"/>
                      <a:gd name="T70" fmla="*/ 59 w 203"/>
                      <a:gd name="T71" fmla="*/ 77 h 143"/>
                      <a:gd name="T72" fmla="*/ 72 w 203"/>
                      <a:gd name="T73" fmla="*/ 78 h 143"/>
                      <a:gd name="T74" fmla="*/ 79 w 203"/>
                      <a:gd name="T75" fmla="*/ 84 h 143"/>
                      <a:gd name="T76" fmla="*/ 87 w 203"/>
                      <a:gd name="T77" fmla="*/ 93 h 143"/>
                      <a:gd name="T78" fmla="*/ 93 w 203"/>
                      <a:gd name="T79" fmla="*/ 104 h 143"/>
                      <a:gd name="T80" fmla="*/ 100 w 203"/>
                      <a:gd name="T81" fmla="*/ 114 h 143"/>
                      <a:gd name="T82" fmla="*/ 105 w 203"/>
                      <a:gd name="T83" fmla="*/ 123 h 143"/>
                      <a:gd name="T84" fmla="*/ 115 w 203"/>
                      <a:gd name="T85" fmla="*/ 130 h 143"/>
                      <a:gd name="T86" fmla="*/ 124 w 203"/>
                      <a:gd name="T87" fmla="*/ 133 h 143"/>
                      <a:gd name="T88" fmla="*/ 134 w 203"/>
                      <a:gd name="T89" fmla="*/ 134 h 143"/>
                      <a:gd name="T90" fmla="*/ 146 w 203"/>
                      <a:gd name="T91" fmla="*/ 133 h 143"/>
                      <a:gd name="T92" fmla="*/ 156 w 203"/>
                      <a:gd name="T93" fmla="*/ 132 h 143"/>
                      <a:gd name="T94" fmla="*/ 168 w 203"/>
                      <a:gd name="T95" fmla="*/ 135 h 143"/>
                      <a:gd name="T96" fmla="*/ 202 w 203"/>
                      <a:gd name="T97" fmla="*/ 142 h 143"/>
                      <a:gd name="T98" fmla="*/ 202 w 203"/>
                      <a:gd name="T99" fmla="*/ 85 h 14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03" h="143">
                        <a:moveTo>
                          <a:pt x="202" y="85"/>
                        </a:moveTo>
                        <a:lnTo>
                          <a:pt x="177" y="78"/>
                        </a:lnTo>
                        <a:lnTo>
                          <a:pt x="167" y="76"/>
                        </a:lnTo>
                        <a:lnTo>
                          <a:pt x="161" y="70"/>
                        </a:lnTo>
                        <a:lnTo>
                          <a:pt x="155" y="61"/>
                        </a:lnTo>
                        <a:lnTo>
                          <a:pt x="143" y="48"/>
                        </a:lnTo>
                        <a:lnTo>
                          <a:pt x="121" y="27"/>
                        </a:lnTo>
                        <a:lnTo>
                          <a:pt x="117" y="20"/>
                        </a:lnTo>
                        <a:lnTo>
                          <a:pt x="112" y="13"/>
                        </a:lnTo>
                        <a:lnTo>
                          <a:pt x="100" y="11"/>
                        </a:lnTo>
                        <a:lnTo>
                          <a:pt x="65" y="4"/>
                        </a:lnTo>
                        <a:lnTo>
                          <a:pt x="55" y="0"/>
                        </a:lnTo>
                        <a:lnTo>
                          <a:pt x="47" y="5"/>
                        </a:lnTo>
                        <a:lnTo>
                          <a:pt x="42" y="9"/>
                        </a:lnTo>
                        <a:lnTo>
                          <a:pt x="22" y="18"/>
                        </a:lnTo>
                        <a:lnTo>
                          <a:pt x="13" y="21"/>
                        </a:lnTo>
                        <a:lnTo>
                          <a:pt x="10" y="25"/>
                        </a:lnTo>
                        <a:lnTo>
                          <a:pt x="7" y="38"/>
                        </a:lnTo>
                        <a:lnTo>
                          <a:pt x="4" y="45"/>
                        </a:lnTo>
                        <a:lnTo>
                          <a:pt x="2" y="49"/>
                        </a:lnTo>
                        <a:lnTo>
                          <a:pt x="0" y="56"/>
                        </a:lnTo>
                        <a:lnTo>
                          <a:pt x="0" y="61"/>
                        </a:lnTo>
                        <a:lnTo>
                          <a:pt x="4" y="64"/>
                        </a:lnTo>
                        <a:lnTo>
                          <a:pt x="12" y="64"/>
                        </a:lnTo>
                        <a:lnTo>
                          <a:pt x="25" y="57"/>
                        </a:lnTo>
                        <a:lnTo>
                          <a:pt x="42" y="53"/>
                        </a:lnTo>
                        <a:lnTo>
                          <a:pt x="57" y="56"/>
                        </a:lnTo>
                        <a:lnTo>
                          <a:pt x="41" y="60"/>
                        </a:lnTo>
                        <a:lnTo>
                          <a:pt x="30" y="64"/>
                        </a:lnTo>
                        <a:lnTo>
                          <a:pt x="17" y="70"/>
                        </a:lnTo>
                        <a:lnTo>
                          <a:pt x="14" y="75"/>
                        </a:lnTo>
                        <a:lnTo>
                          <a:pt x="14" y="81"/>
                        </a:lnTo>
                        <a:lnTo>
                          <a:pt x="19" y="85"/>
                        </a:lnTo>
                        <a:lnTo>
                          <a:pt x="25" y="84"/>
                        </a:lnTo>
                        <a:lnTo>
                          <a:pt x="43" y="78"/>
                        </a:lnTo>
                        <a:lnTo>
                          <a:pt x="59" y="77"/>
                        </a:lnTo>
                        <a:lnTo>
                          <a:pt x="72" y="78"/>
                        </a:lnTo>
                        <a:lnTo>
                          <a:pt x="79" y="84"/>
                        </a:lnTo>
                        <a:lnTo>
                          <a:pt x="87" y="93"/>
                        </a:lnTo>
                        <a:lnTo>
                          <a:pt x="93" y="104"/>
                        </a:lnTo>
                        <a:lnTo>
                          <a:pt x="100" y="114"/>
                        </a:lnTo>
                        <a:lnTo>
                          <a:pt x="105" y="123"/>
                        </a:lnTo>
                        <a:lnTo>
                          <a:pt x="115" y="130"/>
                        </a:lnTo>
                        <a:lnTo>
                          <a:pt x="124" y="133"/>
                        </a:lnTo>
                        <a:lnTo>
                          <a:pt x="134" y="134"/>
                        </a:lnTo>
                        <a:lnTo>
                          <a:pt x="146" y="133"/>
                        </a:lnTo>
                        <a:lnTo>
                          <a:pt x="156" y="132"/>
                        </a:lnTo>
                        <a:lnTo>
                          <a:pt x="168" y="135"/>
                        </a:lnTo>
                        <a:lnTo>
                          <a:pt x="202" y="142"/>
                        </a:lnTo>
                        <a:lnTo>
                          <a:pt x="202" y="85"/>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81" name="Freeform 82"/>
                  <p:cNvSpPr>
                    <a:spLocks/>
                  </p:cNvSpPr>
                  <p:nvPr/>
                </p:nvSpPr>
                <p:spPr bwMode="auto">
                  <a:xfrm>
                    <a:off x="4439" y="2440"/>
                    <a:ext cx="57" cy="10"/>
                  </a:xfrm>
                  <a:custGeom>
                    <a:avLst/>
                    <a:gdLst>
                      <a:gd name="T0" fmla="*/ 0 w 57"/>
                      <a:gd name="T1" fmla="*/ 9 h 10"/>
                      <a:gd name="T2" fmla="*/ 10 w 57"/>
                      <a:gd name="T3" fmla="*/ 6 h 10"/>
                      <a:gd name="T4" fmla="*/ 18 w 57"/>
                      <a:gd name="T5" fmla="*/ 5 h 10"/>
                      <a:gd name="T6" fmla="*/ 27 w 57"/>
                      <a:gd name="T7" fmla="*/ 3 h 10"/>
                      <a:gd name="T8" fmla="*/ 35 w 57"/>
                      <a:gd name="T9" fmla="*/ 2 h 10"/>
                      <a:gd name="T10" fmla="*/ 48 w 57"/>
                      <a:gd name="T11" fmla="*/ 3 h 10"/>
                      <a:gd name="T12" fmla="*/ 56 w 57"/>
                      <a:gd name="T13" fmla="*/ 3 h 10"/>
                      <a:gd name="T14" fmla="*/ 44 w 57"/>
                      <a:gd name="T15" fmla="*/ 1 h 10"/>
                      <a:gd name="T16" fmla="*/ 32 w 57"/>
                      <a:gd name="T17" fmla="*/ 0 h 10"/>
                      <a:gd name="T18" fmla="*/ 18 w 57"/>
                      <a:gd name="T19" fmla="*/ 4 h 10"/>
                      <a:gd name="T20" fmla="*/ 10 w 57"/>
                      <a:gd name="T21" fmla="*/ 5 h 10"/>
                      <a:gd name="T22" fmla="*/ 1 w 57"/>
                      <a:gd name="T23" fmla="*/ 8 h 10"/>
                      <a:gd name="T24" fmla="*/ 0 w 57"/>
                      <a:gd name="T25" fmla="*/ 9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 h="10">
                        <a:moveTo>
                          <a:pt x="0" y="9"/>
                        </a:moveTo>
                        <a:lnTo>
                          <a:pt x="10" y="6"/>
                        </a:lnTo>
                        <a:lnTo>
                          <a:pt x="18" y="5"/>
                        </a:lnTo>
                        <a:lnTo>
                          <a:pt x="27" y="3"/>
                        </a:lnTo>
                        <a:lnTo>
                          <a:pt x="35" y="2"/>
                        </a:lnTo>
                        <a:lnTo>
                          <a:pt x="48" y="3"/>
                        </a:lnTo>
                        <a:lnTo>
                          <a:pt x="56" y="3"/>
                        </a:lnTo>
                        <a:lnTo>
                          <a:pt x="44" y="1"/>
                        </a:lnTo>
                        <a:lnTo>
                          <a:pt x="32" y="0"/>
                        </a:lnTo>
                        <a:lnTo>
                          <a:pt x="18" y="4"/>
                        </a:lnTo>
                        <a:lnTo>
                          <a:pt x="10" y="5"/>
                        </a:lnTo>
                        <a:lnTo>
                          <a:pt x="1" y="8"/>
                        </a:lnTo>
                        <a:lnTo>
                          <a:pt x="0" y="9"/>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82" name="Freeform 83"/>
                  <p:cNvSpPr>
                    <a:spLocks/>
                  </p:cNvSpPr>
                  <p:nvPr/>
                </p:nvSpPr>
                <p:spPr bwMode="auto">
                  <a:xfrm>
                    <a:off x="4474" y="2421"/>
                    <a:ext cx="47" cy="5"/>
                  </a:xfrm>
                  <a:custGeom>
                    <a:avLst/>
                    <a:gdLst>
                      <a:gd name="T0" fmla="*/ 13 w 47"/>
                      <a:gd name="T1" fmla="*/ 0 h 5"/>
                      <a:gd name="T2" fmla="*/ 7 w 47"/>
                      <a:gd name="T3" fmla="*/ 0 h 5"/>
                      <a:gd name="T4" fmla="*/ 0 w 47"/>
                      <a:gd name="T5" fmla="*/ 1 h 5"/>
                      <a:gd name="T6" fmla="*/ 5 w 47"/>
                      <a:gd name="T7" fmla="*/ 1 h 5"/>
                      <a:gd name="T8" fmla="*/ 12 w 47"/>
                      <a:gd name="T9" fmla="*/ 0 h 5"/>
                      <a:gd name="T10" fmla="*/ 27 w 47"/>
                      <a:gd name="T11" fmla="*/ 2 h 5"/>
                      <a:gd name="T12" fmla="*/ 35 w 47"/>
                      <a:gd name="T13" fmla="*/ 3 h 5"/>
                      <a:gd name="T14" fmla="*/ 44 w 47"/>
                      <a:gd name="T15" fmla="*/ 4 h 5"/>
                      <a:gd name="T16" fmla="*/ 46 w 47"/>
                      <a:gd name="T17" fmla="*/ 3 h 5"/>
                      <a:gd name="T18" fmla="*/ 36 w 47"/>
                      <a:gd name="T19" fmla="*/ 2 h 5"/>
                      <a:gd name="T20" fmla="*/ 24 w 47"/>
                      <a:gd name="T21" fmla="*/ 1 h 5"/>
                      <a:gd name="T22" fmla="*/ 13 w 47"/>
                      <a:gd name="T23" fmla="*/ 0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7" h="5">
                        <a:moveTo>
                          <a:pt x="13" y="0"/>
                        </a:moveTo>
                        <a:lnTo>
                          <a:pt x="7" y="0"/>
                        </a:lnTo>
                        <a:lnTo>
                          <a:pt x="0" y="1"/>
                        </a:lnTo>
                        <a:lnTo>
                          <a:pt x="5" y="1"/>
                        </a:lnTo>
                        <a:lnTo>
                          <a:pt x="12" y="0"/>
                        </a:lnTo>
                        <a:lnTo>
                          <a:pt x="27" y="2"/>
                        </a:lnTo>
                        <a:lnTo>
                          <a:pt x="35" y="3"/>
                        </a:lnTo>
                        <a:lnTo>
                          <a:pt x="44" y="4"/>
                        </a:lnTo>
                        <a:lnTo>
                          <a:pt x="46" y="3"/>
                        </a:lnTo>
                        <a:lnTo>
                          <a:pt x="36" y="2"/>
                        </a:lnTo>
                        <a:lnTo>
                          <a:pt x="24" y="1"/>
                        </a:lnTo>
                        <a:lnTo>
                          <a:pt x="13"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83" name="Freeform 84"/>
                  <p:cNvSpPr>
                    <a:spLocks/>
                  </p:cNvSpPr>
                  <p:nvPr/>
                </p:nvSpPr>
                <p:spPr bwMode="auto">
                  <a:xfrm>
                    <a:off x="4484" y="2463"/>
                    <a:ext cx="15" cy="3"/>
                  </a:xfrm>
                  <a:custGeom>
                    <a:avLst/>
                    <a:gdLst>
                      <a:gd name="T0" fmla="*/ 0 w 15"/>
                      <a:gd name="T1" fmla="*/ 1 h 3"/>
                      <a:gd name="T2" fmla="*/ 1 w 15"/>
                      <a:gd name="T3" fmla="*/ 0 h 3"/>
                      <a:gd name="T4" fmla="*/ 7 w 15"/>
                      <a:gd name="T5" fmla="*/ 1 h 3"/>
                      <a:gd name="T6" fmla="*/ 12 w 15"/>
                      <a:gd name="T7" fmla="*/ 1 h 3"/>
                      <a:gd name="T8" fmla="*/ 14 w 15"/>
                      <a:gd name="T9" fmla="*/ 2 h 3"/>
                      <a:gd name="T10" fmla="*/ 10 w 15"/>
                      <a:gd name="T11" fmla="*/ 2 h 3"/>
                      <a:gd name="T12" fmla="*/ 0 w 15"/>
                      <a:gd name="T13" fmla="*/ 1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3">
                        <a:moveTo>
                          <a:pt x="0" y="1"/>
                        </a:moveTo>
                        <a:lnTo>
                          <a:pt x="1" y="0"/>
                        </a:lnTo>
                        <a:lnTo>
                          <a:pt x="7" y="1"/>
                        </a:lnTo>
                        <a:lnTo>
                          <a:pt x="12" y="1"/>
                        </a:lnTo>
                        <a:lnTo>
                          <a:pt x="14" y="2"/>
                        </a:lnTo>
                        <a:lnTo>
                          <a:pt x="10" y="2"/>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84" name="Freeform 85"/>
                  <p:cNvSpPr>
                    <a:spLocks/>
                  </p:cNvSpPr>
                  <p:nvPr/>
                </p:nvSpPr>
                <p:spPr bwMode="auto">
                  <a:xfrm>
                    <a:off x="4435" y="2460"/>
                    <a:ext cx="4" cy="4"/>
                  </a:xfrm>
                  <a:custGeom>
                    <a:avLst/>
                    <a:gdLst>
                      <a:gd name="T0" fmla="*/ 0 w 4"/>
                      <a:gd name="T1" fmla="*/ 0 h 4"/>
                      <a:gd name="T2" fmla="*/ 0 w 4"/>
                      <a:gd name="T3" fmla="*/ 1 h 4"/>
                      <a:gd name="T4" fmla="*/ 1 w 4"/>
                      <a:gd name="T5" fmla="*/ 2 h 4"/>
                      <a:gd name="T6" fmla="*/ 3 w 4"/>
                      <a:gd name="T7" fmla="*/ 3 h 4"/>
                      <a:gd name="T8" fmla="*/ 0 w 4"/>
                      <a:gd name="T9" fmla="*/ 0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0" y="0"/>
                        </a:moveTo>
                        <a:lnTo>
                          <a:pt x="0" y="1"/>
                        </a:lnTo>
                        <a:lnTo>
                          <a:pt x="1" y="2"/>
                        </a:lnTo>
                        <a:lnTo>
                          <a:pt x="3" y="3"/>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85" name="Freeform 86"/>
                  <p:cNvSpPr>
                    <a:spLocks/>
                  </p:cNvSpPr>
                  <p:nvPr/>
                </p:nvSpPr>
                <p:spPr bwMode="auto">
                  <a:xfrm>
                    <a:off x="4450" y="2485"/>
                    <a:ext cx="5" cy="2"/>
                  </a:xfrm>
                  <a:custGeom>
                    <a:avLst/>
                    <a:gdLst>
                      <a:gd name="T0" fmla="*/ 0 w 5"/>
                      <a:gd name="T1" fmla="*/ 1 h 2"/>
                      <a:gd name="T2" fmla="*/ 1 w 5"/>
                      <a:gd name="T3" fmla="*/ 1 h 2"/>
                      <a:gd name="T4" fmla="*/ 4 w 5"/>
                      <a:gd name="T5" fmla="*/ 0 h 2"/>
                      <a:gd name="T6" fmla="*/ 0 w 5"/>
                      <a:gd name="T7" fmla="*/ 1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2">
                        <a:moveTo>
                          <a:pt x="0" y="1"/>
                        </a:moveTo>
                        <a:lnTo>
                          <a:pt x="1" y="1"/>
                        </a:lnTo>
                        <a:lnTo>
                          <a:pt x="4" y="0"/>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86" name="Freeform 87"/>
                  <p:cNvSpPr>
                    <a:spLocks/>
                  </p:cNvSpPr>
                  <p:nvPr/>
                </p:nvSpPr>
                <p:spPr bwMode="auto">
                  <a:xfrm>
                    <a:off x="4526" y="2449"/>
                    <a:ext cx="3" cy="8"/>
                  </a:xfrm>
                  <a:custGeom>
                    <a:avLst/>
                    <a:gdLst>
                      <a:gd name="T0" fmla="*/ 0 w 3"/>
                      <a:gd name="T1" fmla="*/ 0 h 8"/>
                      <a:gd name="T2" fmla="*/ 0 w 3"/>
                      <a:gd name="T3" fmla="*/ 2 h 8"/>
                      <a:gd name="T4" fmla="*/ 0 w 3"/>
                      <a:gd name="T5" fmla="*/ 4 h 8"/>
                      <a:gd name="T6" fmla="*/ 2 w 3"/>
                      <a:gd name="T7" fmla="*/ 7 h 8"/>
                      <a:gd name="T8" fmla="*/ 0 w 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8">
                        <a:moveTo>
                          <a:pt x="0" y="0"/>
                        </a:moveTo>
                        <a:lnTo>
                          <a:pt x="0" y="2"/>
                        </a:lnTo>
                        <a:lnTo>
                          <a:pt x="0" y="4"/>
                        </a:lnTo>
                        <a:lnTo>
                          <a:pt x="2" y="7"/>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87" name="Freeform 88"/>
                  <p:cNvSpPr>
                    <a:spLocks/>
                  </p:cNvSpPr>
                  <p:nvPr/>
                </p:nvSpPr>
                <p:spPr bwMode="auto">
                  <a:xfrm>
                    <a:off x="4545" y="2449"/>
                    <a:ext cx="26" cy="31"/>
                  </a:xfrm>
                  <a:custGeom>
                    <a:avLst/>
                    <a:gdLst>
                      <a:gd name="T0" fmla="*/ 0 w 26"/>
                      <a:gd name="T1" fmla="*/ 0 h 31"/>
                      <a:gd name="T2" fmla="*/ 5 w 26"/>
                      <a:gd name="T3" fmla="*/ 9 h 31"/>
                      <a:gd name="T4" fmla="*/ 9 w 26"/>
                      <a:gd name="T5" fmla="*/ 17 h 31"/>
                      <a:gd name="T6" fmla="*/ 25 w 26"/>
                      <a:gd name="T7" fmla="*/ 30 h 31"/>
                      <a:gd name="T8" fmla="*/ 10 w 26"/>
                      <a:gd name="T9" fmla="*/ 14 h 31"/>
                      <a:gd name="T10" fmla="*/ 0 w 26"/>
                      <a:gd name="T11" fmla="*/ 0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31">
                        <a:moveTo>
                          <a:pt x="0" y="0"/>
                        </a:moveTo>
                        <a:lnTo>
                          <a:pt x="5" y="9"/>
                        </a:lnTo>
                        <a:lnTo>
                          <a:pt x="9" y="17"/>
                        </a:lnTo>
                        <a:lnTo>
                          <a:pt x="25" y="30"/>
                        </a:lnTo>
                        <a:lnTo>
                          <a:pt x="10" y="14"/>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88" name="Freeform 89"/>
                  <p:cNvSpPr>
                    <a:spLocks/>
                  </p:cNvSpPr>
                  <p:nvPr/>
                </p:nvSpPr>
                <p:spPr bwMode="auto">
                  <a:xfrm>
                    <a:off x="4586" y="2503"/>
                    <a:ext cx="1" cy="20"/>
                  </a:xfrm>
                  <a:custGeom>
                    <a:avLst/>
                    <a:gdLst>
                      <a:gd name="T0" fmla="*/ 0 w 1"/>
                      <a:gd name="T1" fmla="*/ 0 h 20"/>
                      <a:gd name="T2" fmla="*/ 0 w 1"/>
                      <a:gd name="T3" fmla="*/ 6 h 20"/>
                      <a:gd name="T4" fmla="*/ 0 w 1"/>
                      <a:gd name="T5" fmla="*/ 13 h 20"/>
                      <a:gd name="T6" fmla="*/ 0 w 1"/>
                      <a:gd name="T7" fmla="*/ 19 h 20"/>
                      <a:gd name="T8" fmla="*/ 0 w 1"/>
                      <a:gd name="T9" fmla="*/ 11 h 20"/>
                      <a:gd name="T10" fmla="*/ 0 w 1"/>
                      <a:gd name="T11" fmla="*/ 4 h 20"/>
                      <a:gd name="T12" fmla="*/ 0 w 1"/>
                      <a:gd name="T13" fmla="*/ 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20">
                        <a:moveTo>
                          <a:pt x="0" y="0"/>
                        </a:moveTo>
                        <a:lnTo>
                          <a:pt x="0" y="6"/>
                        </a:lnTo>
                        <a:lnTo>
                          <a:pt x="0" y="13"/>
                        </a:lnTo>
                        <a:lnTo>
                          <a:pt x="0" y="19"/>
                        </a:lnTo>
                        <a:lnTo>
                          <a:pt x="0" y="11"/>
                        </a:lnTo>
                        <a:lnTo>
                          <a:pt x="0" y="4"/>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89" name="Freeform 90"/>
                  <p:cNvSpPr>
                    <a:spLocks/>
                  </p:cNvSpPr>
                  <p:nvPr/>
                </p:nvSpPr>
                <p:spPr bwMode="auto">
                  <a:xfrm>
                    <a:off x="4510" y="2475"/>
                    <a:ext cx="5" cy="3"/>
                  </a:xfrm>
                  <a:custGeom>
                    <a:avLst/>
                    <a:gdLst>
                      <a:gd name="T0" fmla="*/ 1 w 5"/>
                      <a:gd name="T1" fmla="*/ 0 h 3"/>
                      <a:gd name="T2" fmla="*/ 0 w 5"/>
                      <a:gd name="T3" fmla="*/ 1 h 3"/>
                      <a:gd name="T4" fmla="*/ 4 w 5"/>
                      <a:gd name="T5" fmla="*/ 2 h 3"/>
                      <a:gd name="T6" fmla="*/ 1 w 5"/>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
                        <a:moveTo>
                          <a:pt x="1" y="0"/>
                        </a:moveTo>
                        <a:lnTo>
                          <a:pt x="0" y="1"/>
                        </a:lnTo>
                        <a:lnTo>
                          <a:pt x="4" y="2"/>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nvGrpSpPr>
                <p:cNvPr id="26765" name="Group 106"/>
                <p:cNvGrpSpPr>
                  <a:grpSpLocks/>
                </p:cNvGrpSpPr>
                <p:nvPr/>
              </p:nvGrpSpPr>
              <p:grpSpPr bwMode="auto">
                <a:xfrm>
                  <a:off x="4601" y="2103"/>
                  <a:ext cx="466" cy="611"/>
                  <a:chOff x="4601" y="2103"/>
                  <a:chExt cx="466" cy="611"/>
                </a:xfrm>
              </p:grpSpPr>
              <p:sp>
                <p:nvSpPr>
                  <p:cNvPr id="26766" name="Freeform 92"/>
                  <p:cNvSpPr>
                    <a:spLocks/>
                  </p:cNvSpPr>
                  <p:nvPr/>
                </p:nvSpPr>
                <p:spPr bwMode="auto">
                  <a:xfrm>
                    <a:off x="4800" y="2103"/>
                    <a:ext cx="8" cy="5"/>
                  </a:xfrm>
                  <a:custGeom>
                    <a:avLst/>
                    <a:gdLst>
                      <a:gd name="T0" fmla="*/ 0 w 8"/>
                      <a:gd name="T1" fmla="*/ 0 h 5"/>
                      <a:gd name="T2" fmla="*/ 2 w 8"/>
                      <a:gd name="T3" fmla="*/ 1 h 5"/>
                      <a:gd name="T4" fmla="*/ 4 w 8"/>
                      <a:gd name="T5" fmla="*/ 2 h 5"/>
                      <a:gd name="T6" fmla="*/ 6 w 8"/>
                      <a:gd name="T7" fmla="*/ 3 h 5"/>
                      <a:gd name="T8" fmla="*/ 7 w 8"/>
                      <a:gd name="T9" fmla="*/ 4 h 5"/>
                      <a:gd name="T10" fmla="*/ 5 w 8"/>
                      <a:gd name="T11" fmla="*/ 4 h 5"/>
                      <a:gd name="T12" fmla="*/ 2 w 8"/>
                      <a:gd name="T13" fmla="*/ 3 h 5"/>
                      <a:gd name="T14" fmla="*/ 0 w 8"/>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 h="5">
                        <a:moveTo>
                          <a:pt x="0" y="0"/>
                        </a:moveTo>
                        <a:lnTo>
                          <a:pt x="2" y="1"/>
                        </a:lnTo>
                        <a:lnTo>
                          <a:pt x="4" y="2"/>
                        </a:lnTo>
                        <a:lnTo>
                          <a:pt x="6" y="3"/>
                        </a:lnTo>
                        <a:lnTo>
                          <a:pt x="7" y="4"/>
                        </a:lnTo>
                        <a:lnTo>
                          <a:pt x="5" y="4"/>
                        </a:lnTo>
                        <a:lnTo>
                          <a:pt x="2" y="3"/>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67" name="Freeform 93"/>
                  <p:cNvSpPr>
                    <a:spLocks/>
                  </p:cNvSpPr>
                  <p:nvPr/>
                </p:nvSpPr>
                <p:spPr bwMode="auto">
                  <a:xfrm>
                    <a:off x="4800" y="2122"/>
                    <a:ext cx="5" cy="1"/>
                  </a:xfrm>
                  <a:custGeom>
                    <a:avLst/>
                    <a:gdLst>
                      <a:gd name="T0" fmla="*/ 4 w 5"/>
                      <a:gd name="T1" fmla="*/ 0 h 1"/>
                      <a:gd name="T2" fmla="*/ 0 w 5"/>
                      <a:gd name="T3" fmla="*/ 0 h 1"/>
                      <a:gd name="T4" fmla="*/ 0 w 5"/>
                      <a:gd name="T5" fmla="*/ 0 h 1"/>
                      <a:gd name="T6" fmla="*/ 4 w 5"/>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1">
                        <a:moveTo>
                          <a:pt x="4" y="0"/>
                        </a:moveTo>
                        <a:lnTo>
                          <a:pt x="0" y="0"/>
                        </a:lnTo>
                        <a:lnTo>
                          <a:pt x="4"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68" name="Freeform 94"/>
                  <p:cNvSpPr>
                    <a:spLocks/>
                  </p:cNvSpPr>
                  <p:nvPr/>
                </p:nvSpPr>
                <p:spPr bwMode="auto">
                  <a:xfrm>
                    <a:off x="4742" y="2183"/>
                    <a:ext cx="126" cy="361"/>
                  </a:xfrm>
                  <a:custGeom>
                    <a:avLst/>
                    <a:gdLst>
                      <a:gd name="T0" fmla="*/ 107 w 126"/>
                      <a:gd name="T1" fmla="*/ 0 h 361"/>
                      <a:gd name="T2" fmla="*/ 95 w 126"/>
                      <a:gd name="T3" fmla="*/ 15 h 361"/>
                      <a:gd name="T4" fmla="*/ 92 w 126"/>
                      <a:gd name="T5" fmla="*/ 36 h 361"/>
                      <a:gd name="T6" fmla="*/ 74 w 126"/>
                      <a:gd name="T7" fmla="*/ 57 h 361"/>
                      <a:gd name="T8" fmla="*/ 37 w 126"/>
                      <a:gd name="T9" fmla="*/ 154 h 361"/>
                      <a:gd name="T10" fmla="*/ 17 w 126"/>
                      <a:gd name="T11" fmla="*/ 242 h 361"/>
                      <a:gd name="T12" fmla="*/ 0 w 126"/>
                      <a:gd name="T13" fmla="*/ 360 h 361"/>
                      <a:gd name="T14" fmla="*/ 52 w 126"/>
                      <a:gd name="T15" fmla="*/ 307 h 361"/>
                      <a:gd name="T16" fmla="*/ 125 w 126"/>
                      <a:gd name="T17" fmla="*/ 47 h 361"/>
                      <a:gd name="T18" fmla="*/ 107 w 126"/>
                      <a:gd name="T19" fmla="*/ 0 h 3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6" h="361">
                        <a:moveTo>
                          <a:pt x="107" y="0"/>
                        </a:moveTo>
                        <a:lnTo>
                          <a:pt x="95" y="15"/>
                        </a:lnTo>
                        <a:lnTo>
                          <a:pt x="92" y="36"/>
                        </a:lnTo>
                        <a:lnTo>
                          <a:pt x="74" y="57"/>
                        </a:lnTo>
                        <a:lnTo>
                          <a:pt x="37" y="154"/>
                        </a:lnTo>
                        <a:lnTo>
                          <a:pt x="17" y="242"/>
                        </a:lnTo>
                        <a:lnTo>
                          <a:pt x="0" y="360"/>
                        </a:lnTo>
                        <a:lnTo>
                          <a:pt x="52" y="307"/>
                        </a:lnTo>
                        <a:lnTo>
                          <a:pt x="125" y="47"/>
                        </a:lnTo>
                        <a:lnTo>
                          <a:pt x="107" y="0"/>
                        </a:lnTo>
                      </a:path>
                    </a:pathLst>
                  </a:custGeom>
                  <a:solidFill>
                    <a:srgbClr val="4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69" name="Freeform 95"/>
                  <p:cNvSpPr>
                    <a:spLocks/>
                  </p:cNvSpPr>
                  <p:nvPr/>
                </p:nvSpPr>
                <p:spPr bwMode="auto">
                  <a:xfrm>
                    <a:off x="4601" y="2114"/>
                    <a:ext cx="466" cy="600"/>
                  </a:xfrm>
                  <a:custGeom>
                    <a:avLst/>
                    <a:gdLst>
                      <a:gd name="T0" fmla="*/ 379 w 466"/>
                      <a:gd name="T1" fmla="*/ 32 h 600"/>
                      <a:gd name="T2" fmla="*/ 365 w 466"/>
                      <a:gd name="T3" fmla="*/ 0 h 600"/>
                      <a:gd name="T4" fmla="*/ 251 w 466"/>
                      <a:gd name="T5" fmla="*/ 55 h 600"/>
                      <a:gd name="T6" fmla="*/ 246 w 466"/>
                      <a:gd name="T7" fmla="*/ 97 h 600"/>
                      <a:gd name="T8" fmla="*/ 237 w 466"/>
                      <a:gd name="T9" fmla="*/ 111 h 600"/>
                      <a:gd name="T10" fmla="*/ 224 w 466"/>
                      <a:gd name="T11" fmla="*/ 128 h 600"/>
                      <a:gd name="T12" fmla="*/ 217 w 466"/>
                      <a:gd name="T13" fmla="*/ 158 h 600"/>
                      <a:gd name="T14" fmla="*/ 191 w 466"/>
                      <a:gd name="T15" fmla="*/ 227 h 600"/>
                      <a:gd name="T16" fmla="*/ 171 w 466"/>
                      <a:gd name="T17" fmla="*/ 309 h 600"/>
                      <a:gd name="T18" fmla="*/ 162 w 466"/>
                      <a:gd name="T19" fmla="*/ 364 h 600"/>
                      <a:gd name="T20" fmla="*/ 71 w 466"/>
                      <a:gd name="T21" fmla="*/ 366 h 600"/>
                      <a:gd name="T22" fmla="*/ 56 w 466"/>
                      <a:gd name="T23" fmla="*/ 376 h 600"/>
                      <a:gd name="T24" fmla="*/ 14 w 466"/>
                      <a:gd name="T25" fmla="*/ 376 h 600"/>
                      <a:gd name="T26" fmla="*/ 2 w 466"/>
                      <a:gd name="T27" fmla="*/ 398 h 600"/>
                      <a:gd name="T28" fmla="*/ 0 w 466"/>
                      <a:gd name="T29" fmla="*/ 423 h 600"/>
                      <a:gd name="T30" fmla="*/ 5 w 466"/>
                      <a:gd name="T31" fmla="*/ 445 h 600"/>
                      <a:gd name="T32" fmla="*/ 43 w 466"/>
                      <a:gd name="T33" fmla="*/ 454 h 600"/>
                      <a:gd name="T34" fmla="*/ 61 w 466"/>
                      <a:gd name="T35" fmla="*/ 485 h 600"/>
                      <a:gd name="T36" fmla="*/ 98 w 466"/>
                      <a:gd name="T37" fmla="*/ 496 h 600"/>
                      <a:gd name="T38" fmla="*/ 125 w 466"/>
                      <a:gd name="T39" fmla="*/ 496 h 600"/>
                      <a:gd name="T40" fmla="*/ 156 w 466"/>
                      <a:gd name="T41" fmla="*/ 502 h 600"/>
                      <a:gd name="T42" fmla="*/ 158 w 466"/>
                      <a:gd name="T43" fmla="*/ 517 h 600"/>
                      <a:gd name="T44" fmla="*/ 156 w 466"/>
                      <a:gd name="T45" fmla="*/ 549 h 600"/>
                      <a:gd name="T46" fmla="*/ 160 w 466"/>
                      <a:gd name="T47" fmla="*/ 570 h 600"/>
                      <a:gd name="T48" fmla="*/ 176 w 466"/>
                      <a:gd name="T49" fmla="*/ 572 h 600"/>
                      <a:gd name="T50" fmla="*/ 196 w 466"/>
                      <a:gd name="T51" fmla="*/ 576 h 600"/>
                      <a:gd name="T52" fmla="*/ 217 w 466"/>
                      <a:gd name="T53" fmla="*/ 597 h 600"/>
                      <a:gd name="T54" fmla="*/ 241 w 466"/>
                      <a:gd name="T55" fmla="*/ 597 h 600"/>
                      <a:gd name="T56" fmla="*/ 262 w 466"/>
                      <a:gd name="T57" fmla="*/ 594 h 600"/>
                      <a:gd name="T58" fmla="*/ 295 w 466"/>
                      <a:gd name="T59" fmla="*/ 583 h 600"/>
                      <a:gd name="T60" fmla="*/ 332 w 466"/>
                      <a:gd name="T61" fmla="*/ 587 h 600"/>
                      <a:gd name="T62" fmla="*/ 369 w 466"/>
                      <a:gd name="T63" fmla="*/ 599 h 600"/>
                      <a:gd name="T64" fmla="*/ 403 w 466"/>
                      <a:gd name="T65" fmla="*/ 590 h 600"/>
                      <a:gd name="T66" fmla="*/ 427 w 466"/>
                      <a:gd name="T67" fmla="*/ 559 h 600"/>
                      <a:gd name="T68" fmla="*/ 425 w 466"/>
                      <a:gd name="T69" fmla="*/ 525 h 600"/>
                      <a:gd name="T70" fmla="*/ 434 w 466"/>
                      <a:gd name="T71" fmla="*/ 483 h 600"/>
                      <a:gd name="T72" fmla="*/ 439 w 466"/>
                      <a:gd name="T73" fmla="*/ 429 h 600"/>
                      <a:gd name="T74" fmla="*/ 450 w 466"/>
                      <a:gd name="T75" fmla="*/ 378 h 600"/>
                      <a:gd name="T76" fmla="*/ 465 w 466"/>
                      <a:gd name="T77" fmla="*/ 303 h 600"/>
                      <a:gd name="T78" fmla="*/ 463 w 466"/>
                      <a:gd name="T79" fmla="*/ 227 h 600"/>
                      <a:gd name="T80" fmla="*/ 463 w 466"/>
                      <a:gd name="T81" fmla="*/ 160 h 600"/>
                      <a:gd name="T82" fmla="*/ 460 w 466"/>
                      <a:gd name="T83" fmla="*/ 113 h 600"/>
                      <a:gd name="T84" fmla="*/ 450 w 466"/>
                      <a:gd name="T85" fmla="*/ 93 h 600"/>
                      <a:gd name="T86" fmla="*/ 430 w 466"/>
                      <a:gd name="T87" fmla="*/ 76 h 600"/>
                      <a:gd name="T88" fmla="*/ 406 w 466"/>
                      <a:gd name="T89" fmla="*/ 48 h 600"/>
                      <a:gd name="T90" fmla="*/ 379 w 466"/>
                      <a:gd name="T91" fmla="*/ 32 h 6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66" h="600">
                        <a:moveTo>
                          <a:pt x="379" y="32"/>
                        </a:moveTo>
                        <a:lnTo>
                          <a:pt x="365" y="0"/>
                        </a:lnTo>
                        <a:lnTo>
                          <a:pt x="251" y="55"/>
                        </a:lnTo>
                        <a:lnTo>
                          <a:pt x="246" y="97"/>
                        </a:lnTo>
                        <a:lnTo>
                          <a:pt x="237" y="111"/>
                        </a:lnTo>
                        <a:lnTo>
                          <a:pt x="224" y="128"/>
                        </a:lnTo>
                        <a:lnTo>
                          <a:pt x="217" y="158"/>
                        </a:lnTo>
                        <a:lnTo>
                          <a:pt x="191" y="227"/>
                        </a:lnTo>
                        <a:lnTo>
                          <a:pt x="171" y="309"/>
                        </a:lnTo>
                        <a:lnTo>
                          <a:pt x="162" y="364"/>
                        </a:lnTo>
                        <a:lnTo>
                          <a:pt x="71" y="366"/>
                        </a:lnTo>
                        <a:lnTo>
                          <a:pt x="56" y="376"/>
                        </a:lnTo>
                        <a:lnTo>
                          <a:pt x="14" y="376"/>
                        </a:lnTo>
                        <a:lnTo>
                          <a:pt x="2" y="398"/>
                        </a:lnTo>
                        <a:lnTo>
                          <a:pt x="0" y="423"/>
                        </a:lnTo>
                        <a:lnTo>
                          <a:pt x="5" y="445"/>
                        </a:lnTo>
                        <a:lnTo>
                          <a:pt x="43" y="454"/>
                        </a:lnTo>
                        <a:lnTo>
                          <a:pt x="61" y="485"/>
                        </a:lnTo>
                        <a:lnTo>
                          <a:pt x="98" y="496"/>
                        </a:lnTo>
                        <a:lnTo>
                          <a:pt x="125" y="496"/>
                        </a:lnTo>
                        <a:lnTo>
                          <a:pt x="156" y="502"/>
                        </a:lnTo>
                        <a:lnTo>
                          <a:pt x="158" y="517"/>
                        </a:lnTo>
                        <a:lnTo>
                          <a:pt x="156" y="549"/>
                        </a:lnTo>
                        <a:lnTo>
                          <a:pt x="160" y="570"/>
                        </a:lnTo>
                        <a:lnTo>
                          <a:pt x="176" y="572"/>
                        </a:lnTo>
                        <a:lnTo>
                          <a:pt x="196" y="576"/>
                        </a:lnTo>
                        <a:lnTo>
                          <a:pt x="217" y="597"/>
                        </a:lnTo>
                        <a:lnTo>
                          <a:pt x="241" y="597"/>
                        </a:lnTo>
                        <a:lnTo>
                          <a:pt x="262" y="594"/>
                        </a:lnTo>
                        <a:lnTo>
                          <a:pt x="295" y="583"/>
                        </a:lnTo>
                        <a:lnTo>
                          <a:pt x="332" y="587"/>
                        </a:lnTo>
                        <a:lnTo>
                          <a:pt x="369" y="599"/>
                        </a:lnTo>
                        <a:lnTo>
                          <a:pt x="403" y="590"/>
                        </a:lnTo>
                        <a:lnTo>
                          <a:pt x="427" y="559"/>
                        </a:lnTo>
                        <a:lnTo>
                          <a:pt x="425" y="525"/>
                        </a:lnTo>
                        <a:lnTo>
                          <a:pt x="434" y="483"/>
                        </a:lnTo>
                        <a:lnTo>
                          <a:pt x="439" y="429"/>
                        </a:lnTo>
                        <a:lnTo>
                          <a:pt x="450" y="378"/>
                        </a:lnTo>
                        <a:lnTo>
                          <a:pt x="465" y="303"/>
                        </a:lnTo>
                        <a:lnTo>
                          <a:pt x="463" y="227"/>
                        </a:lnTo>
                        <a:lnTo>
                          <a:pt x="463" y="160"/>
                        </a:lnTo>
                        <a:lnTo>
                          <a:pt x="460" y="113"/>
                        </a:lnTo>
                        <a:lnTo>
                          <a:pt x="450" y="93"/>
                        </a:lnTo>
                        <a:lnTo>
                          <a:pt x="430" y="76"/>
                        </a:lnTo>
                        <a:lnTo>
                          <a:pt x="406" y="48"/>
                        </a:lnTo>
                        <a:lnTo>
                          <a:pt x="379" y="32"/>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70" name="Freeform 96"/>
                  <p:cNvSpPr>
                    <a:spLocks/>
                  </p:cNvSpPr>
                  <p:nvPr/>
                </p:nvSpPr>
                <p:spPr bwMode="auto">
                  <a:xfrm>
                    <a:off x="4765" y="2150"/>
                    <a:ext cx="286" cy="551"/>
                  </a:xfrm>
                  <a:custGeom>
                    <a:avLst/>
                    <a:gdLst>
                      <a:gd name="T0" fmla="*/ 37 w 286"/>
                      <a:gd name="T1" fmla="*/ 454 h 551"/>
                      <a:gd name="T2" fmla="*/ 104 w 286"/>
                      <a:gd name="T3" fmla="*/ 448 h 551"/>
                      <a:gd name="T4" fmla="*/ 161 w 286"/>
                      <a:gd name="T5" fmla="*/ 428 h 551"/>
                      <a:gd name="T6" fmla="*/ 185 w 286"/>
                      <a:gd name="T7" fmla="*/ 378 h 551"/>
                      <a:gd name="T8" fmla="*/ 177 w 286"/>
                      <a:gd name="T9" fmla="*/ 346 h 551"/>
                      <a:gd name="T10" fmla="*/ 222 w 286"/>
                      <a:gd name="T11" fmla="*/ 275 h 551"/>
                      <a:gd name="T12" fmla="*/ 180 w 286"/>
                      <a:gd name="T13" fmla="*/ 307 h 551"/>
                      <a:gd name="T14" fmla="*/ 202 w 286"/>
                      <a:gd name="T15" fmla="*/ 243 h 551"/>
                      <a:gd name="T16" fmla="*/ 237 w 286"/>
                      <a:gd name="T17" fmla="*/ 164 h 551"/>
                      <a:gd name="T18" fmla="*/ 185 w 286"/>
                      <a:gd name="T19" fmla="*/ 232 h 551"/>
                      <a:gd name="T20" fmla="*/ 177 w 286"/>
                      <a:gd name="T21" fmla="*/ 124 h 551"/>
                      <a:gd name="T22" fmla="*/ 151 w 286"/>
                      <a:gd name="T23" fmla="*/ 87 h 551"/>
                      <a:gd name="T24" fmla="*/ 113 w 286"/>
                      <a:gd name="T25" fmla="*/ 70 h 551"/>
                      <a:gd name="T26" fmla="*/ 186 w 286"/>
                      <a:gd name="T27" fmla="*/ 41 h 551"/>
                      <a:gd name="T28" fmla="*/ 220 w 286"/>
                      <a:gd name="T29" fmla="*/ 74 h 551"/>
                      <a:gd name="T30" fmla="*/ 198 w 286"/>
                      <a:gd name="T31" fmla="*/ 41 h 551"/>
                      <a:gd name="T32" fmla="*/ 158 w 286"/>
                      <a:gd name="T33" fmla="*/ 27 h 551"/>
                      <a:gd name="T34" fmla="*/ 186 w 286"/>
                      <a:gd name="T35" fmla="*/ 15 h 551"/>
                      <a:gd name="T36" fmla="*/ 211 w 286"/>
                      <a:gd name="T37" fmla="*/ 0 h 551"/>
                      <a:gd name="T38" fmla="*/ 244 w 286"/>
                      <a:gd name="T39" fmla="*/ 31 h 551"/>
                      <a:gd name="T40" fmla="*/ 274 w 286"/>
                      <a:gd name="T41" fmla="*/ 60 h 551"/>
                      <a:gd name="T42" fmla="*/ 285 w 286"/>
                      <a:gd name="T43" fmla="*/ 109 h 551"/>
                      <a:gd name="T44" fmla="*/ 283 w 286"/>
                      <a:gd name="T45" fmla="*/ 206 h 551"/>
                      <a:gd name="T46" fmla="*/ 272 w 286"/>
                      <a:gd name="T47" fmla="*/ 320 h 551"/>
                      <a:gd name="T48" fmla="*/ 257 w 286"/>
                      <a:gd name="T49" fmla="*/ 433 h 551"/>
                      <a:gd name="T50" fmla="*/ 250 w 286"/>
                      <a:gd name="T51" fmla="*/ 503 h 551"/>
                      <a:gd name="T52" fmla="*/ 233 w 286"/>
                      <a:gd name="T53" fmla="*/ 535 h 551"/>
                      <a:gd name="T54" fmla="*/ 196 w 286"/>
                      <a:gd name="T55" fmla="*/ 550 h 551"/>
                      <a:gd name="T56" fmla="*/ 172 w 286"/>
                      <a:gd name="T57" fmla="*/ 542 h 551"/>
                      <a:gd name="T58" fmla="*/ 152 w 286"/>
                      <a:gd name="T59" fmla="*/ 514 h 551"/>
                      <a:gd name="T60" fmla="*/ 145 w 286"/>
                      <a:gd name="T61" fmla="*/ 505 h 551"/>
                      <a:gd name="T62" fmla="*/ 115 w 286"/>
                      <a:gd name="T63" fmla="*/ 534 h 551"/>
                      <a:gd name="T64" fmla="*/ 78 w 286"/>
                      <a:gd name="T65" fmla="*/ 544 h 551"/>
                      <a:gd name="T66" fmla="*/ 48 w 286"/>
                      <a:gd name="T67" fmla="*/ 538 h 551"/>
                      <a:gd name="T68" fmla="*/ 67 w 286"/>
                      <a:gd name="T69" fmla="*/ 516 h 551"/>
                      <a:gd name="T70" fmla="*/ 98 w 286"/>
                      <a:gd name="T71" fmla="*/ 476 h 551"/>
                      <a:gd name="T72" fmla="*/ 50 w 286"/>
                      <a:gd name="T73" fmla="*/ 509 h 551"/>
                      <a:gd name="T74" fmla="*/ 9 w 286"/>
                      <a:gd name="T75" fmla="*/ 523 h 551"/>
                      <a:gd name="T76" fmla="*/ 0 w 286"/>
                      <a:gd name="T77" fmla="*/ 503 h 55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86" h="551">
                        <a:moveTo>
                          <a:pt x="0" y="461"/>
                        </a:moveTo>
                        <a:lnTo>
                          <a:pt x="37" y="454"/>
                        </a:lnTo>
                        <a:lnTo>
                          <a:pt x="69" y="452"/>
                        </a:lnTo>
                        <a:lnTo>
                          <a:pt x="104" y="448"/>
                        </a:lnTo>
                        <a:lnTo>
                          <a:pt x="143" y="443"/>
                        </a:lnTo>
                        <a:lnTo>
                          <a:pt x="161" y="428"/>
                        </a:lnTo>
                        <a:lnTo>
                          <a:pt x="209" y="358"/>
                        </a:lnTo>
                        <a:lnTo>
                          <a:pt x="185" y="378"/>
                        </a:lnTo>
                        <a:lnTo>
                          <a:pt x="168" y="395"/>
                        </a:lnTo>
                        <a:lnTo>
                          <a:pt x="177" y="346"/>
                        </a:lnTo>
                        <a:lnTo>
                          <a:pt x="195" y="326"/>
                        </a:lnTo>
                        <a:lnTo>
                          <a:pt x="222" y="275"/>
                        </a:lnTo>
                        <a:lnTo>
                          <a:pt x="196" y="300"/>
                        </a:lnTo>
                        <a:lnTo>
                          <a:pt x="180" y="307"/>
                        </a:lnTo>
                        <a:lnTo>
                          <a:pt x="185" y="271"/>
                        </a:lnTo>
                        <a:lnTo>
                          <a:pt x="202" y="243"/>
                        </a:lnTo>
                        <a:lnTo>
                          <a:pt x="220" y="224"/>
                        </a:lnTo>
                        <a:lnTo>
                          <a:pt x="237" y="164"/>
                        </a:lnTo>
                        <a:lnTo>
                          <a:pt x="203" y="213"/>
                        </a:lnTo>
                        <a:lnTo>
                          <a:pt x="185" y="232"/>
                        </a:lnTo>
                        <a:lnTo>
                          <a:pt x="182" y="155"/>
                        </a:lnTo>
                        <a:lnTo>
                          <a:pt x="177" y="124"/>
                        </a:lnTo>
                        <a:lnTo>
                          <a:pt x="166" y="109"/>
                        </a:lnTo>
                        <a:lnTo>
                          <a:pt x="151" y="87"/>
                        </a:lnTo>
                        <a:lnTo>
                          <a:pt x="125" y="76"/>
                        </a:lnTo>
                        <a:lnTo>
                          <a:pt x="113" y="70"/>
                        </a:lnTo>
                        <a:lnTo>
                          <a:pt x="149" y="31"/>
                        </a:lnTo>
                        <a:lnTo>
                          <a:pt x="186" y="41"/>
                        </a:lnTo>
                        <a:lnTo>
                          <a:pt x="211" y="58"/>
                        </a:lnTo>
                        <a:lnTo>
                          <a:pt x="220" y="74"/>
                        </a:lnTo>
                        <a:lnTo>
                          <a:pt x="213" y="49"/>
                        </a:lnTo>
                        <a:lnTo>
                          <a:pt x="198" y="41"/>
                        </a:lnTo>
                        <a:lnTo>
                          <a:pt x="175" y="31"/>
                        </a:lnTo>
                        <a:lnTo>
                          <a:pt x="158" y="27"/>
                        </a:lnTo>
                        <a:lnTo>
                          <a:pt x="168" y="20"/>
                        </a:lnTo>
                        <a:lnTo>
                          <a:pt x="186" y="15"/>
                        </a:lnTo>
                        <a:lnTo>
                          <a:pt x="202" y="8"/>
                        </a:lnTo>
                        <a:lnTo>
                          <a:pt x="211" y="0"/>
                        </a:lnTo>
                        <a:lnTo>
                          <a:pt x="232" y="17"/>
                        </a:lnTo>
                        <a:lnTo>
                          <a:pt x="244" y="31"/>
                        </a:lnTo>
                        <a:lnTo>
                          <a:pt x="257" y="49"/>
                        </a:lnTo>
                        <a:lnTo>
                          <a:pt x="274" y="60"/>
                        </a:lnTo>
                        <a:lnTo>
                          <a:pt x="278" y="79"/>
                        </a:lnTo>
                        <a:lnTo>
                          <a:pt x="285" y="109"/>
                        </a:lnTo>
                        <a:lnTo>
                          <a:pt x="285" y="157"/>
                        </a:lnTo>
                        <a:lnTo>
                          <a:pt x="283" y="206"/>
                        </a:lnTo>
                        <a:lnTo>
                          <a:pt x="282" y="263"/>
                        </a:lnTo>
                        <a:lnTo>
                          <a:pt x="272" y="320"/>
                        </a:lnTo>
                        <a:lnTo>
                          <a:pt x="262" y="380"/>
                        </a:lnTo>
                        <a:lnTo>
                          <a:pt x="257" y="433"/>
                        </a:lnTo>
                        <a:lnTo>
                          <a:pt x="248" y="469"/>
                        </a:lnTo>
                        <a:lnTo>
                          <a:pt x="250" y="503"/>
                        </a:lnTo>
                        <a:lnTo>
                          <a:pt x="246" y="521"/>
                        </a:lnTo>
                        <a:lnTo>
                          <a:pt x="233" y="535"/>
                        </a:lnTo>
                        <a:lnTo>
                          <a:pt x="218" y="548"/>
                        </a:lnTo>
                        <a:lnTo>
                          <a:pt x="196" y="550"/>
                        </a:lnTo>
                        <a:lnTo>
                          <a:pt x="186" y="544"/>
                        </a:lnTo>
                        <a:lnTo>
                          <a:pt x="172" y="542"/>
                        </a:lnTo>
                        <a:lnTo>
                          <a:pt x="137" y="534"/>
                        </a:lnTo>
                        <a:lnTo>
                          <a:pt x="152" y="514"/>
                        </a:lnTo>
                        <a:lnTo>
                          <a:pt x="168" y="484"/>
                        </a:lnTo>
                        <a:lnTo>
                          <a:pt x="145" y="505"/>
                        </a:lnTo>
                        <a:lnTo>
                          <a:pt x="126" y="523"/>
                        </a:lnTo>
                        <a:lnTo>
                          <a:pt x="115" y="534"/>
                        </a:lnTo>
                        <a:lnTo>
                          <a:pt x="97" y="544"/>
                        </a:lnTo>
                        <a:lnTo>
                          <a:pt x="78" y="544"/>
                        </a:lnTo>
                        <a:lnTo>
                          <a:pt x="58" y="544"/>
                        </a:lnTo>
                        <a:lnTo>
                          <a:pt x="48" y="538"/>
                        </a:lnTo>
                        <a:lnTo>
                          <a:pt x="42" y="531"/>
                        </a:lnTo>
                        <a:lnTo>
                          <a:pt x="67" y="516"/>
                        </a:lnTo>
                        <a:lnTo>
                          <a:pt x="91" y="488"/>
                        </a:lnTo>
                        <a:lnTo>
                          <a:pt x="98" y="476"/>
                        </a:lnTo>
                        <a:lnTo>
                          <a:pt x="79" y="482"/>
                        </a:lnTo>
                        <a:lnTo>
                          <a:pt x="50" y="509"/>
                        </a:lnTo>
                        <a:lnTo>
                          <a:pt x="37" y="521"/>
                        </a:lnTo>
                        <a:lnTo>
                          <a:pt x="9" y="523"/>
                        </a:lnTo>
                        <a:lnTo>
                          <a:pt x="0" y="517"/>
                        </a:lnTo>
                        <a:lnTo>
                          <a:pt x="0" y="503"/>
                        </a:lnTo>
                        <a:lnTo>
                          <a:pt x="0" y="461"/>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71" name="Freeform 97"/>
                  <p:cNvSpPr>
                    <a:spLocks/>
                  </p:cNvSpPr>
                  <p:nvPr/>
                </p:nvSpPr>
                <p:spPr bwMode="auto">
                  <a:xfrm>
                    <a:off x="4951" y="2427"/>
                    <a:ext cx="78" cy="251"/>
                  </a:xfrm>
                  <a:custGeom>
                    <a:avLst/>
                    <a:gdLst>
                      <a:gd name="T0" fmla="*/ 0 w 78"/>
                      <a:gd name="T1" fmla="*/ 250 h 251"/>
                      <a:gd name="T2" fmla="*/ 14 w 78"/>
                      <a:gd name="T3" fmla="*/ 242 h 251"/>
                      <a:gd name="T4" fmla="*/ 28 w 78"/>
                      <a:gd name="T5" fmla="*/ 222 h 251"/>
                      <a:gd name="T6" fmla="*/ 41 w 78"/>
                      <a:gd name="T7" fmla="*/ 185 h 251"/>
                      <a:gd name="T8" fmla="*/ 48 w 78"/>
                      <a:gd name="T9" fmla="*/ 154 h 251"/>
                      <a:gd name="T10" fmla="*/ 58 w 78"/>
                      <a:gd name="T11" fmla="*/ 120 h 251"/>
                      <a:gd name="T12" fmla="*/ 63 w 78"/>
                      <a:gd name="T13" fmla="*/ 87 h 251"/>
                      <a:gd name="T14" fmla="*/ 71 w 78"/>
                      <a:gd name="T15" fmla="*/ 37 h 251"/>
                      <a:gd name="T16" fmla="*/ 77 w 78"/>
                      <a:gd name="T17" fmla="*/ 0 h 251"/>
                      <a:gd name="T18" fmla="*/ 61 w 78"/>
                      <a:gd name="T19" fmla="*/ 74 h 251"/>
                      <a:gd name="T20" fmla="*/ 48 w 78"/>
                      <a:gd name="T21" fmla="*/ 130 h 251"/>
                      <a:gd name="T22" fmla="*/ 33 w 78"/>
                      <a:gd name="T23" fmla="*/ 169 h 251"/>
                      <a:gd name="T24" fmla="*/ 10 w 78"/>
                      <a:gd name="T25" fmla="*/ 209 h 251"/>
                      <a:gd name="T26" fmla="*/ 0 w 78"/>
                      <a:gd name="T27" fmla="*/ 250 h 2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8" h="251">
                        <a:moveTo>
                          <a:pt x="0" y="250"/>
                        </a:moveTo>
                        <a:lnTo>
                          <a:pt x="14" y="242"/>
                        </a:lnTo>
                        <a:lnTo>
                          <a:pt x="28" y="222"/>
                        </a:lnTo>
                        <a:lnTo>
                          <a:pt x="41" y="185"/>
                        </a:lnTo>
                        <a:lnTo>
                          <a:pt x="48" y="154"/>
                        </a:lnTo>
                        <a:lnTo>
                          <a:pt x="58" y="120"/>
                        </a:lnTo>
                        <a:lnTo>
                          <a:pt x="63" y="87"/>
                        </a:lnTo>
                        <a:lnTo>
                          <a:pt x="71" y="37"/>
                        </a:lnTo>
                        <a:lnTo>
                          <a:pt x="77" y="0"/>
                        </a:lnTo>
                        <a:lnTo>
                          <a:pt x="61" y="74"/>
                        </a:lnTo>
                        <a:lnTo>
                          <a:pt x="48" y="130"/>
                        </a:lnTo>
                        <a:lnTo>
                          <a:pt x="33" y="169"/>
                        </a:lnTo>
                        <a:lnTo>
                          <a:pt x="10" y="209"/>
                        </a:lnTo>
                        <a:lnTo>
                          <a:pt x="0" y="250"/>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72" name="Freeform 98"/>
                  <p:cNvSpPr>
                    <a:spLocks/>
                  </p:cNvSpPr>
                  <p:nvPr/>
                </p:nvSpPr>
                <p:spPr bwMode="auto">
                  <a:xfrm>
                    <a:off x="4609" y="2219"/>
                    <a:ext cx="332" cy="381"/>
                  </a:xfrm>
                  <a:custGeom>
                    <a:avLst/>
                    <a:gdLst>
                      <a:gd name="T0" fmla="*/ 231 w 332"/>
                      <a:gd name="T1" fmla="*/ 15 h 381"/>
                      <a:gd name="T2" fmla="*/ 203 w 332"/>
                      <a:gd name="T3" fmla="*/ 71 h 381"/>
                      <a:gd name="T4" fmla="*/ 209 w 332"/>
                      <a:gd name="T5" fmla="*/ 125 h 381"/>
                      <a:gd name="T6" fmla="*/ 205 w 332"/>
                      <a:gd name="T7" fmla="*/ 187 h 381"/>
                      <a:gd name="T8" fmla="*/ 205 w 332"/>
                      <a:gd name="T9" fmla="*/ 204 h 381"/>
                      <a:gd name="T10" fmla="*/ 209 w 332"/>
                      <a:gd name="T11" fmla="*/ 224 h 381"/>
                      <a:gd name="T12" fmla="*/ 194 w 332"/>
                      <a:gd name="T13" fmla="*/ 239 h 381"/>
                      <a:gd name="T14" fmla="*/ 182 w 332"/>
                      <a:gd name="T15" fmla="*/ 256 h 381"/>
                      <a:gd name="T16" fmla="*/ 161 w 332"/>
                      <a:gd name="T17" fmla="*/ 256 h 381"/>
                      <a:gd name="T18" fmla="*/ 86 w 332"/>
                      <a:gd name="T19" fmla="*/ 260 h 381"/>
                      <a:gd name="T20" fmla="*/ 48 w 332"/>
                      <a:gd name="T21" fmla="*/ 272 h 381"/>
                      <a:gd name="T22" fmla="*/ 0 w 332"/>
                      <a:gd name="T23" fmla="*/ 286 h 381"/>
                      <a:gd name="T24" fmla="*/ 2 w 332"/>
                      <a:gd name="T25" fmla="*/ 329 h 381"/>
                      <a:gd name="T26" fmla="*/ 30 w 332"/>
                      <a:gd name="T27" fmla="*/ 320 h 381"/>
                      <a:gd name="T28" fmla="*/ 37 w 332"/>
                      <a:gd name="T29" fmla="*/ 300 h 381"/>
                      <a:gd name="T30" fmla="*/ 41 w 332"/>
                      <a:gd name="T31" fmla="*/ 337 h 381"/>
                      <a:gd name="T32" fmla="*/ 61 w 332"/>
                      <a:gd name="T33" fmla="*/ 366 h 381"/>
                      <a:gd name="T34" fmla="*/ 113 w 332"/>
                      <a:gd name="T35" fmla="*/ 378 h 381"/>
                      <a:gd name="T36" fmla="*/ 107 w 332"/>
                      <a:gd name="T37" fmla="*/ 357 h 381"/>
                      <a:gd name="T38" fmla="*/ 79 w 332"/>
                      <a:gd name="T39" fmla="*/ 320 h 381"/>
                      <a:gd name="T40" fmla="*/ 102 w 332"/>
                      <a:gd name="T41" fmla="*/ 304 h 381"/>
                      <a:gd name="T42" fmla="*/ 113 w 332"/>
                      <a:gd name="T43" fmla="*/ 339 h 381"/>
                      <a:gd name="T44" fmla="*/ 151 w 332"/>
                      <a:gd name="T45" fmla="*/ 376 h 381"/>
                      <a:gd name="T46" fmla="*/ 201 w 332"/>
                      <a:gd name="T47" fmla="*/ 376 h 381"/>
                      <a:gd name="T48" fmla="*/ 146 w 332"/>
                      <a:gd name="T49" fmla="*/ 333 h 381"/>
                      <a:gd name="T50" fmla="*/ 123 w 332"/>
                      <a:gd name="T51" fmla="*/ 304 h 381"/>
                      <a:gd name="T52" fmla="*/ 136 w 332"/>
                      <a:gd name="T53" fmla="*/ 290 h 381"/>
                      <a:gd name="T54" fmla="*/ 155 w 332"/>
                      <a:gd name="T55" fmla="*/ 318 h 381"/>
                      <a:gd name="T56" fmla="*/ 190 w 332"/>
                      <a:gd name="T57" fmla="*/ 350 h 381"/>
                      <a:gd name="T58" fmla="*/ 221 w 332"/>
                      <a:gd name="T59" fmla="*/ 367 h 381"/>
                      <a:gd name="T60" fmla="*/ 260 w 332"/>
                      <a:gd name="T61" fmla="*/ 372 h 381"/>
                      <a:gd name="T62" fmla="*/ 235 w 332"/>
                      <a:gd name="T63" fmla="*/ 350 h 381"/>
                      <a:gd name="T64" fmla="*/ 205 w 332"/>
                      <a:gd name="T65" fmla="*/ 320 h 381"/>
                      <a:gd name="T66" fmla="*/ 214 w 332"/>
                      <a:gd name="T67" fmla="*/ 304 h 381"/>
                      <a:gd name="T68" fmla="*/ 228 w 332"/>
                      <a:gd name="T69" fmla="*/ 331 h 381"/>
                      <a:gd name="T70" fmla="*/ 259 w 332"/>
                      <a:gd name="T71" fmla="*/ 356 h 381"/>
                      <a:gd name="T72" fmla="*/ 296 w 332"/>
                      <a:gd name="T73" fmla="*/ 359 h 381"/>
                      <a:gd name="T74" fmla="*/ 315 w 332"/>
                      <a:gd name="T75" fmla="*/ 324 h 381"/>
                      <a:gd name="T76" fmla="*/ 248 w 332"/>
                      <a:gd name="T77" fmla="*/ 312 h 381"/>
                      <a:gd name="T78" fmla="*/ 207 w 332"/>
                      <a:gd name="T79" fmla="*/ 284 h 381"/>
                      <a:gd name="T80" fmla="*/ 200 w 332"/>
                      <a:gd name="T81" fmla="*/ 260 h 381"/>
                      <a:gd name="T82" fmla="*/ 216 w 332"/>
                      <a:gd name="T83" fmla="*/ 272 h 381"/>
                      <a:gd name="T84" fmla="*/ 262 w 332"/>
                      <a:gd name="T85" fmla="*/ 306 h 381"/>
                      <a:gd name="T86" fmla="*/ 315 w 332"/>
                      <a:gd name="T87" fmla="*/ 324 h 381"/>
                      <a:gd name="T88" fmla="*/ 326 w 332"/>
                      <a:gd name="T89" fmla="*/ 251 h 381"/>
                      <a:gd name="T90" fmla="*/ 296 w 332"/>
                      <a:gd name="T91" fmla="*/ 243 h 381"/>
                      <a:gd name="T92" fmla="*/ 231 w 332"/>
                      <a:gd name="T93" fmla="*/ 249 h 381"/>
                      <a:gd name="T94" fmla="*/ 221 w 332"/>
                      <a:gd name="T95" fmla="*/ 235 h 381"/>
                      <a:gd name="T96" fmla="*/ 255 w 332"/>
                      <a:gd name="T97" fmla="*/ 241 h 381"/>
                      <a:gd name="T98" fmla="*/ 326 w 332"/>
                      <a:gd name="T99" fmla="*/ 224 h 381"/>
                      <a:gd name="T100" fmla="*/ 330 w 332"/>
                      <a:gd name="T101" fmla="*/ 159 h 381"/>
                      <a:gd name="T102" fmla="*/ 328 w 332"/>
                      <a:gd name="T103" fmla="*/ 86 h 381"/>
                      <a:gd name="T104" fmla="*/ 292 w 332"/>
                      <a:gd name="T105" fmla="*/ 50 h 381"/>
                      <a:gd name="T106" fmla="*/ 328 w 332"/>
                      <a:gd name="T107" fmla="*/ 66 h 381"/>
                      <a:gd name="T108" fmla="*/ 309 w 332"/>
                      <a:gd name="T109" fmla="*/ 23 h 381"/>
                      <a:gd name="T110" fmla="*/ 270 w 332"/>
                      <a:gd name="T111" fmla="*/ 0 h 38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32" h="381">
                        <a:moveTo>
                          <a:pt x="270" y="0"/>
                        </a:moveTo>
                        <a:lnTo>
                          <a:pt x="231" y="15"/>
                        </a:lnTo>
                        <a:lnTo>
                          <a:pt x="214" y="33"/>
                        </a:lnTo>
                        <a:lnTo>
                          <a:pt x="203" y="71"/>
                        </a:lnTo>
                        <a:lnTo>
                          <a:pt x="203" y="105"/>
                        </a:lnTo>
                        <a:lnTo>
                          <a:pt x="209" y="125"/>
                        </a:lnTo>
                        <a:lnTo>
                          <a:pt x="205" y="160"/>
                        </a:lnTo>
                        <a:lnTo>
                          <a:pt x="205" y="187"/>
                        </a:lnTo>
                        <a:lnTo>
                          <a:pt x="211" y="194"/>
                        </a:lnTo>
                        <a:lnTo>
                          <a:pt x="205" y="204"/>
                        </a:lnTo>
                        <a:lnTo>
                          <a:pt x="201" y="214"/>
                        </a:lnTo>
                        <a:lnTo>
                          <a:pt x="209" y="224"/>
                        </a:lnTo>
                        <a:lnTo>
                          <a:pt x="209" y="235"/>
                        </a:lnTo>
                        <a:lnTo>
                          <a:pt x="194" y="239"/>
                        </a:lnTo>
                        <a:lnTo>
                          <a:pt x="196" y="249"/>
                        </a:lnTo>
                        <a:lnTo>
                          <a:pt x="182" y="256"/>
                        </a:lnTo>
                        <a:lnTo>
                          <a:pt x="169" y="251"/>
                        </a:lnTo>
                        <a:lnTo>
                          <a:pt x="161" y="256"/>
                        </a:lnTo>
                        <a:lnTo>
                          <a:pt x="121" y="261"/>
                        </a:lnTo>
                        <a:lnTo>
                          <a:pt x="86" y="260"/>
                        </a:lnTo>
                        <a:lnTo>
                          <a:pt x="62" y="261"/>
                        </a:lnTo>
                        <a:lnTo>
                          <a:pt x="48" y="272"/>
                        </a:lnTo>
                        <a:lnTo>
                          <a:pt x="13" y="272"/>
                        </a:lnTo>
                        <a:lnTo>
                          <a:pt x="0" y="286"/>
                        </a:lnTo>
                        <a:lnTo>
                          <a:pt x="0" y="302"/>
                        </a:lnTo>
                        <a:lnTo>
                          <a:pt x="2" y="329"/>
                        </a:lnTo>
                        <a:lnTo>
                          <a:pt x="30" y="337"/>
                        </a:lnTo>
                        <a:lnTo>
                          <a:pt x="30" y="320"/>
                        </a:lnTo>
                        <a:lnTo>
                          <a:pt x="32" y="306"/>
                        </a:lnTo>
                        <a:lnTo>
                          <a:pt x="37" y="300"/>
                        </a:lnTo>
                        <a:lnTo>
                          <a:pt x="40" y="316"/>
                        </a:lnTo>
                        <a:lnTo>
                          <a:pt x="41" y="337"/>
                        </a:lnTo>
                        <a:lnTo>
                          <a:pt x="48" y="350"/>
                        </a:lnTo>
                        <a:lnTo>
                          <a:pt x="61" y="366"/>
                        </a:lnTo>
                        <a:lnTo>
                          <a:pt x="91" y="374"/>
                        </a:lnTo>
                        <a:lnTo>
                          <a:pt x="113" y="378"/>
                        </a:lnTo>
                        <a:lnTo>
                          <a:pt x="141" y="380"/>
                        </a:lnTo>
                        <a:lnTo>
                          <a:pt x="107" y="357"/>
                        </a:lnTo>
                        <a:lnTo>
                          <a:pt x="84" y="337"/>
                        </a:lnTo>
                        <a:lnTo>
                          <a:pt x="79" y="320"/>
                        </a:lnTo>
                        <a:lnTo>
                          <a:pt x="82" y="306"/>
                        </a:lnTo>
                        <a:lnTo>
                          <a:pt x="102" y="304"/>
                        </a:lnTo>
                        <a:lnTo>
                          <a:pt x="108" y="320"/>
                        </a:lnTo>
                        <a:lnTo>
                          <a:pt x="113" y="339"/>
                        </a:lnTo>
                        <a:lnTo>
                          <a:pt x="132" y="359"/>
                        </a:lnTo>
                        <a:lnTo>
                          <a:pt x="151" y="376"/>
                        </a:lnTo>
                        <a:lnTo>
                          <a:pt x="172" y="378"/>
                        </a:lnTo>
                        <a:lnTo>
                          <a:pt x="201" y="376"/>
                        </a:lnTo>
                        <a:lnTo>
                          <a:pt x="169" y="347"/>
                        </a:lnTo>
                        <a:lnTo>
                          <a:pt x="146" y="333"/>
                        </a:lnTo>
                        <a:lnTo>
                          <a:pt x="128" y="316"/>
                        </a:lnTo>
                        <a:lnTo>
                          <a:pt x="123" y="304"/>
                        </a:lnTo>
                        <a:lnTo>
                          <a:pt x="125" y="292"/>
                        </a:lnTo>
                        <a:lnTo>
                          <a:pt x="136" y="290"/>
                        </a:lnTo>
                        <a:lnTo>
                          <a:pt x="147" y="302"/>
                        </a:lnTo>
                        <a:lnTo>
                          <a:pt x="155" y="318"/>
                        </a:lnTo>
                        <a:lnTo>
                          <a:pt x="172" y="339"/>
                        </a:lnTo>
                        <a:lnTo>
                          <a:pt x="190" y="350"/>
                        </a:lnTo>
                        <a:lnTo>
                          <a:pt x="205" y="359"/>
                        </a:lnTo>
                        <a:lnTo>
                          <a:pt x="221" y="367"/>
                        </a:lnTo>
                        <a:lnTo>
                          <a:pt x="239" y="372"/>
                        </a:lnTo>
                        <a:lnTo>
                          <a:pt x="260" y="372"/>
                        </a:lnTo>
                        <a:lnTo>
                          <a:pt x="281" y="367"/>
                        </a:lnTo>
                        <a:lnTo>
                          <a:pt x="235" y="350"/>
                        </a:lnTo>
                        <a:lnTo>
                          <a:pt x="218" y="339"/>
                        </a:lnTo>
                        <a:lnTo>
                          <a:pt x="205" y="320"/>
                        </a:lnTo>
                        <a:lnTo>
                          <a:pt x="203" y="304"/>
                        </a:lnTo>
                        <a:lnTo>
                          <a:pt x="214" y="304"/>
                        </a:lnTo>
                        <a:lnTo>
                          <a:pt x="220" y="318"/>
                        </a:lnTo>
                        <a:lnTo>
                          <a:pt x="228" y="331"/>
                        </a:lnTo>
                        <a:lnTo>
                          <a:pt x="242" y="344"/>
                        </a:lnTo>
                        <a:lnTo>
                          <a:pt x="259" y="356"/>
                        </a:lnTo>
                        <a:lnTo>
                          <a:pt x="279" y="366"/>
                        </a:lnTo>
                        <a:lnTo>
                          <a:pt x="296" y="359"/>
                        </a:lnTo>
                        <a:lnTo>
                          <a:pt x="303" y="350"/>
                        </a:lnTo>
                        <a:lnTo>
                          <a:pt x="315" y="324"/>
                        </a:lnTo>
                        <a:lnTo>
                          <a:pt x="292" y="318"/>
                        </a:lnTo>
                        <a:lnTo>
                          <a:pt x="248" y="312"/>
                        </a:lnTo>
                        <a:lnTo>
                          <a:pt x="221" y="298"/>
                        </a:lnTo>
                        <a:lnTo>
                          <a:pt x="207" y="284"/>
                        </a:lnTo>
                        <a:lnTo>
                          <a:pt x="201" y="267"/>
                        </a:lnTo>
                        <a:lnTo>
                          <a:pt x="200" y="260"/>
                        </a:lnTo>
                        <a:lnTo>
                          <a:pt x="207" y="260"/>
                        </a:lnTo>
                        <a:lnTo>
                          <a:pt x="216" y="272"/>
                        </a:lnTo>
                        <a:lnTo>
                          <a:pt x="230" y="294"/>
                        </a:lnTo>
                        <a:lnTo>
                          <a:pt x="262" y="306"/>
                        </a:lnTo>
                        <a:lnTo>
                          <a:pt x="292" y="317"/>
                        </a:lnTo>
                        <a:lnTo>
                          <a:pt x="315" y="324"/>
                        </a:lnTo>
                        <a:lnTo>
                          <a:pt x="324" y="282"/>
                        </a:lnTo>
                        <a:lnTo>
                          <a:pt x="326" y="251"/>
                        </a:lnTo>
                        <a:lnTo>
                          <a:pt x="326" y="224"/>
                        </a:lnTo>
                        <a:lnTo>
                          <a:pt x="296" y="243"/>
                        </a:lnTo>
                        <a:lnTo>
                          <a:pt x="260" y="251"/>
                        </a:lnTo>
                        <a:lnTo>
                          <a:pt x="231" y="249"/>
                        </a:lnTo>
                        <a:lnTo>
                          <a:pt x="225" y="245"/>
                        </a:lnTo>
                        <a:lnTo>
                          <a:pt x="221" y="235"/>
                        </a:lnTo>
                        <a:lnTo>
                          <a:pt x="237" y="235"/>
                        </a:lnTo>
                        <a:lnTo>
                          <a:pt x="255" y="241"/>
                        </a:lnTo>
                        <a:lnTo>
                          <a:pt x="297" y="243"/>
                        </a:lnTo>
                        <a:lnTo>
                          <a:pt x="326" y="224"/>
                        </a:lnTo>
                        <a:lnTo>
                          <a:pt x="328" y="185"/>
                        </a:lnTo>
                        <a:lnTo>
                          <a:pt x="330" y="159"/>
                        </a:lnTo>
                        <a:lnTo>
                          <a:pt x="331" y="131"/>
                        </a:lnTo>
                        <a:lnTo>
                          <a:pt x="328" y="86"/>
                        </a:lnTo>
                        <a:lnTo>
                          <a:pt x="319" y="71"/>
                        </a:lnTo>
                        <a:lnTo>
                          <a:pt x="292" y="50"/>
                        </a:lnTo>
                        <a:lnTo>
                          <a:pt x="301" y="52"/>
                        </a:lnTo>
                        <a:lnTo>
                          <a:pt x="328" y="66"/>
                        </a:lnTo>
                        <a:lnTo>
                          <a:pt x="317" y="37"/>
                        </a:lnTo>
                        <a:lnTo>
                          <a:pt x="309" y="23"/>
                        </a:lnTo>
                        <a:lnTo>
                          <a:pt x="301" y="13"/>
                        </a:lnTo>
                        <a:lnTo>
                          <a:pt x="270" y="0"/>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73" name="Freeform 99"/>
                  <p:cNvSpPr>
                    <a:spLocks/>
                  </p:cNvSpPr>
                  <p:nvPr/>
                </p:nvSpPr>
                <p:spPr bwMode="auto">
                  <a:xfrm>
                    <a:off x="4840" y="2364"/>
                    <a:ext cx="79" cy="81"/>
                  </a:xfrm>
                  <a:custGeom>
                    <a:avLst/>
                    <a:gdLst>
                      <a:gd name="T0" fmla="*/ 0 w 79"/>
                      <a:gd name="T1" fmla="*/ 0 h 81"/>
                      <a:gd name="T2" fmla="*/ 0 w 79"/>
                      <a:gd name="T3" fmla="*/ 6 h 81"/>
                      <a:gd name="T4" fmla="*/ 10 w 79"/>
                      <a:gd name="T5" fmla="*/ 22 h 81"/>
                      <a:gd name="T6" fmla="*/ 20 w 79"/>
                      <a:gd name="T7" fmla="*/ 30 h 81"/>
                      <a:gd name="T8" fmla="*/ 40 w 79"/>
                      <a:gd name="T9" fmla="*/ 48 h 81"/>
                      <a:gd name="T10" fmla="*/ 49 w 79"/>
                      <a:gd name="T11" fmla="*/ 55 h 81"/>
                      <a:gd name="T12" fmla="*/ 68 w 79"/>
                      <a:gd name="T13" fmla="*/ 73 h 81"/>
                      <a:gd name="T14" fmla="*/ 47 w 79"/>
                      <a:gd name="T15" fmla="*/ 65 h 81"/>
                      <a:gd name="T16" fmla="*/ 25 w 79"/>
                      <a:gd name="T17" fmla="*/ 57 h 81"/>
                      <a:gd name="T18" fmla="*/ 5 w 79"/>
                      <a:gd name="T19" fmla="*/ 55 h 81"/>
                      <a:gd name="T20" fmla="*/ 6 w 79"/>
                      <a:gd name="T21" fmla="*/ 63 h 81"/>
                      <a:gd name="T22" fmla="*/ 40 w 79"/>
                      <a:gd name="T23" fmla="*/ 70 h 81"/>
                      <a:gd name="T24" fmla="*/ 58 w 79"/>
                      <a:gd name="T25" fmla="*/ 78 h 81"/>
                      <a:gd name="T26" fmla="*/ 68 w 79"/>
                      <a:gd name="T27" fmla="*/ 80 h 81"/>
                      <a:gd name="T28" fmla="*/ 77 w 79"/>
                      <a:gd name="T29" fmla="*/ 76 h 81"/>
                      <a:gd name="T30" fmla="*/ 78 w 79"/>
                      <a:gd name="T31" fmla="*/ 67 h 81"/>
                      <a:gd name="T32" fmla="*/ 71 w 79"/>
                      <a:gd name="T33" fmla="*/ 60 h 81"/>
                      <a:gd name="T34" fmla="*/ 61 w 79"/>
                      <a:gd name="T35" fmla="*/ 49 h 81"/>
                      <a:gd name="T36" fmla="*/ 50 w 79"/>
                      <a:gd name="T37" fmla="*/ 34 h 81"/>
                      <a:gd name="T38" fmla="*/ 38 w 79"/>
                      <a:gd name="T39" fmla="*/ 16 h 81"/>
                      <a:gd name="T40" fmla="*/ 24 w 79"/>
                      <a:gd name="T41" fmla="*/ 5 h 81"/>
                      <a:gd name="T42" fmla="*/ 9 w 79"/>
                      <a:gd name="T43" fmla="*/ 1 h 81"/>
                      <a:gd name="T44" fmla="*/ 0 w 79"/>
                      <a:gd name="T45" fmla="*/ 0 h 8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9" h="81">
                        <a:moveTo>
                          <a:pt x="0" y="0"/>
                        </a:moveTo>
                        <a:lnTo>
                          <a:pt x="0" y="6"/>
                        </a:lnTo>
                        <a:lnTo>
                          <a:pt x="10" y="22"/>
                        </a:lnTo>
                        <a:lnTo>
                          <a:pt x="20" y="30"/>
                        </a:lnTo>
                        <a:lnTo>
                          <a:pt x="40" y="48"/>
                        </a:lnTo>
                        <a:lnTo>
                          <a:pt x="49" y="55"/>
                        </a:lnTo>
                        <a:lnTo>
                          <a:pt x="68" y="73"/>
                        </a:lnTo>
                        <a:lnTo>
                          <a:pt x="47" y="65"/>
                        </a:lnTo>
                        <a:lnTo>
                          <a:pt x="25" y="57"/>
                        </a:lnTo>
                        <a:lnTo>
                          <a:pt x="5" y="55"/>
                        </a:lnTo>
                        <a:lnTo>
                          <a:pt x="6" y="63"/>
                        </a:lnTo>
                        <a:lnTo>
                          <a:pt x="40" y="70"/>
                        </a:lnTo>
                        <a:lnTo>
                          <a:pt x="58" y="78"/>
                        </a:lnTo>
                        <a:lnTo>
                          <a:pt x="68" y="80"/>
                        </a:lnTo>
                        <a:lnTo>
                          <a:pt x="77" y="76"/>
                        </a:lnTo>
                        <a:lnTo>
                          <a:pt x="78" y="67"/>
                        </a:lnTo>
                        <a:lnTo>
                          <a:pt x="71" y="60"/>
                        </a:lnTo>
                        <a:lnTo>
                          <a:pt x="61" y="49"/>
                        </a:lnTo>
                        <a:lnTo>
                          <a:pt x="50" y="34"/>
                        </a:lnTo>
                        <a:lnTo>
                          <a:pt x="38" y="16"/>
                        </a:lnTo>
                        <a:lnTo>
                          <a:pt x="24" y="5"/>
                        </a:lnTo>
                        <a:lnTo>
                          <a:pt x="9" y="1"/>
                        </a:lnTo>
                        <a:lnTo>
                          <a:pt x="0" y="0"/>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74" name="Freeform 100"/>
                  <p:cNvSpPr>
                    <a:spLocks/>
                  </p:cNvSpPr>
                  <p:nvPr/>
                </p:nvSpPr>
                <p:spPr bwMode="auto">
                  <a:xfrm>
                    <a:off x="4845" y="2291"/>
                    <a:ext cx="71" cy="108"/>
                  </a:xfrm>
                  <a:custGeom>
                    <a:avLst/>
                    <a:gdLst>
                      <a:gd name="T0" fmla="*/ 13 w 71"/>
                      <a:gd name="T1" fmla="*/ 0 h 108"/>
                      <a:gd name="T2" fmla="*/ 4 w 71"/>
                      <a:gd name="T3" fmla="*/ 2 h 108"/>
                      <a:gd name="T4" fmla="*/ 0 w 71"/>
                      <a:gd name="T5" fmla="*/ 11 h 108"/>
                      <a:gd name="T6" fmla="*/ 1 w 71"/>
                      <a:gd name="T7" fmla="*/ 20 h 108"/>
                      <a:gd name="T8" fmla="*/ 6 w 71"/>
                      <a:gd name="T9" fmla="*/ 31 h 108"/>
                      <a:gd name="T10" fmla="*/ 14 w 71"/>
                      <a:gd name="T11" fmla="*/ 34 h 108"/>
                      <a:gd name="T12" fmla="*/ 30 w 71"/>
                      <a:gd name="T13" fmla="*/ 46 h 108"/>
                      <a:gd name="T14" fmla="*/ 45 w 71"/>
                      <a:gd name="T15" fmla="*/ 60 h 108"/>
                      <a:gd name="T16" fmla="*/ 55 w 71"/>
                      <a:gd name="T17" fmla="*/ 80 h 108"/>
                      <a:gd name="T18" fmla="*/ 66 w 71"/>
                      <a:gd name="T19" fmla="*/ 100 h 108"/>
                      <a:gd name="T20" fmla="*/ 70 w 71"/>
                      <a:gd name="T21" fmla="*/ 107 h 108"/>
                      <a:gd name="T22" fmla="*/ 66 w 71"/>
                      <a:gd name="T23" fmla="*/ 83 h 108"/>
                      <a:gd name="T24" fmla="*/ 64 w 71"/>
                      <a:gd name="T25" fmla="*/ 61 h 108"/>
                      <a:gd name="T26" fmla="*/ 58 w 71"/>
                      <a:gd name="T27" fmla="*/ 43 h 108"/>
                      <a:gd name="T28" fmla="*/ 48 w 71"/>
                      <a:gd name="T29" fmla="*/ 26 h 108"/>
                      <a:gd name="T30" fmla="*/ 23 w 71"/>
                      <a:gd name="T31" fmla="*/ 3 h 108"/>
                      <a:gd name="T32" fmla="*/ 13 w 71"/>
                      <a:gd name="T33" fmla="*/ 0 h 10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1" h="108">
                        <a:moveTo>
                          <a:pt x="13" y="0"/>
                        </a:moveTo>
                        <a:lnTo>
                          <a:pt x="4" y="2"/>
                        </a:lnTo>
                        <a:lnTo>
                          <a:pt x="0" y="11"/>
                        </a:lnTo>
                        <a:lnTo>
                          <a:pt x="1" y="20"/>
                        </a:lnTo>
                        <a:lnTo>
                          <a:pt x="6" y="31"/>
                        </a:lnTo>
                        <a:lnTo>
                          <a:pt x="14" y="34"/>
                        </a:lnTo>
                        <a:lnTo>
                          <a:pt x="30" y="46"/>
                        </a:lnTo>
                        <a:lnTo>
                          <a:pt x="45" y="60"/>
                        </a:lnTo>
                        <a:lnTo>
                          <a:pt x="55" y="80"/>
                        </a:lnTo>
                        <a:lnTo>
                          <a:pt x="66" y="100"/>
                        </a:lnTo>
                        <a:lnTo>
                          <a:pt x="70" y="107"/>
                        </a:lnTo>
                        <a:lnTo>
                          <a:pt x="66" y="83"/>
                        </a:lnTo>
                        <a:lnTo>
                          <a:pt x="64" y="61"/>
                        </a:lnTo>
                        <a:lnTo>
                          <a:pt x="58" y="43"/>
                        </a:lnTo>
                        <a:lnTo>
                          <a:pt x="48" y="26"/>
                        </a:lnTo>
                        <a:lnTo>
                          <a:pt x="23" y="3"/>
                        </a:lnTo>
                        <a:lnTo>
                          <a:pt x="13" y="0"/>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75" name="Freeform 101"/>
                  <p:cNvSpPr>
                    <a:spLocks/>
                  </p:cNvSpPr>
                  <p:nvPr/>
                </p:nvSpPr>
                <p:spPr bwMode="auto">
                  <a:xfrm>
                    <a:off x="4831" y="2177"/>
                    <a:ext cx="76" cy="60"/>
                  </a:xfrm>
                  <a:custGeom>
                    <a:avLst/>
                    <a:gdLst>
                      <a:gd name="T0" fmla="*/ 0 w 76"/>
                      <a:gd name="T1" fmla="*/ 59 h 60"/>
                      <a:gd name="T2" fmla="*/ 13 w 76"/>
                      <a:gd name="T3" fmla="*/ 46 h 60"/>
                      <a:gd name="T4" fmla="*/ 33 w 76"/>
                      <a:gd name="T5" fmla="*/ 37 h 60"/>
                      <a:gd name="T6" fmla="*/ 48 w 76"/>
                      <a:gd name="T7" fmla="*/ 33 h 60"/>
                      <a:gd name="T8" fmla="*/ 75 w 76"/>
                      <a:gd name="T9" fmla="*/ 0 h 60"/>
                      <a:gd name="T10" fmla="*/ 55 w 76"/>
                      <a:gd name="T11" fmla="*/ 13 h 60"/>
                      <a:gd name="T12" fmla="*/ 37 w 76"/>
                      <a:gd name="T13" fmla="*/ 22 h 60"/>
                      <a:gd name="T14" fmla="*/ 23 w 76"/>
                      <a:gd name="T15" fmla="*/ 29 h 60"/>
                      <a:gd name="T16" fmla="*/ 17 w 76"/>
                      <a:gd name="T17" fmla="*/ 37 h 60"/>
                      <a:gd name="T18" fmla="*/ 0 w 76"/>
                      <a:gd name="T19" fmla="*/ 5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6" h="60">
                        <a:moveTo>
                          <a:pt x="0" y="59"/>
                        </a:moveTo>
                        <a:lnTo>
                          <a:pt x="13" y="46"/>
                        </a:lnTo>
                        <a:lnTo>
                          <a:pt x="33" y="37"/>
                        </a:lnTo>
                        <a:lnTo>
                          <a:pt x="48" y="33"/>
                        </a:lnTo>
                        <a:lnTo>
                          <a:pt x="75" y="0"/>
                        </a:lnTo>
                        <a:lnTo>
                          <a:pt x="55" y="13"/>
                        </a:lnTo>
                        <a:lnTo>
                          <a:pt x="37" y="22"/>
                        </a:lnTo>
                        <a:lnTo>
                          <a:pt x="23" y="29"/>
                        </a:lnTo>
                        <a:lnTo>
                          <a:pt x="17" y="37"/>
                        </a:lnTo>
                        <a:lnTo>
                          <a:pt x="0" y="59"/>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76" name="Freeform 102"/>
                  <p:cNvSpPr>
                    <a:spLocks/>
                  </p:cNvSpPr>
                  <p:nvPr/>
                </p:nvSpPr>
                <p:spPr bwMode="auto">
                  <a:xfrm>
                    <a:off x="4768" y="2299"/>
                    <a:ext cx="40" cy="165"/>
                  </a:xfrm>
                  <a:custGeom>
                    <a:avLst/>
                    <a:gdLst>
                      <a:gd name="T0" fmla="*/ 0 w 40"/>
                      <a:gd name="T1" fmla="*/ 164 h 165"/>
                      <a:gd name="T2" fmla="*/ 19 w 40"/>
                      <a:gd name="T3" fmla="*/ 164 h 165"/>
                      <a:gd name="T4" fmla="*/ 26 w 40"/>
                      <a:gd name="T5" fmla="*/ 162 h 165"/>
                      <a:gd name="T6" fmla="*/ 26 w 40"/>
                      <a:gd name="T7" fmla="*/ 155 h 165"/>
                      <a:gd name="T8" fmla="*/ 30 w 40"/>
                      <a:gd name="T9" fmla="*/ 150 h 165"/>
                      <a:gd name="T10" fmla="*/ 36 w 40"/>
                      <a:gd name="T11" fmla="*/ 144 h 165"/>
                      <a:gd name="T12" fmla="*/ 33 w 40"/>
                      <a:gd name="T13" fmla="*/ 138 h 165"/>
                      <a:gd name="T14" fmla="*/ 33 w 40"/>
                      <a:gd name="T15" fmla="*/ 130 h 165"/>
                      <a:gd name="T16" fmla="*/ 37 w 40"/>
                      <a:gd name="T17" fmla="*/ 120 h 165"/>
                      <a:gd name="T18" fmla="*/ 37 w 40"/>
                      <a:gd name="T19" fmla="*/ 110 h 165"/>
                      <a:gd name="T20" fmla="*/ 35 w 40"/>
                      <a:gd name="T21" fmla="*/ 97 h 165"/>
                      <a:gd name="T22" fmla="*/ 35 w 40"/>
                      <a:gd name="T23" fmla="*/ 72 h 165"/>
                      <a:gd name="T24" fmla="*/ 39 w 40"/>
                      <a:gd name="T25" fmla="*/ 48 h 165"/>
                      <a:gd name="T26" fmla="*/ 37 w 40"/>
                      <a:gd name="T27" fmla="*/ 30 h 165"/>
                      <a:gd name="T28" fmla="*/ 37 w 40"/>
                      <a:gd name="T29" fmla="*/ 0 h 165"/>
                      <a:gd name="T30" fmla="*/ 26 w 40"/>
                      <a:gd name="T31" fmla="*/ 46 h 165"/>
                      <a:gd name="T32" fmla="*/ 15 w 40"/>
                      <a:gd name="T33" fmla="*/ 88 h 165"/>
                      <a:gd name="T34" fmla="*/ 7 w 40"/>
                      <a:gd name="T35" fmla="*/ 133 h 165"/>
                      <a:gd name="T36" fmla="*/ 0 w 40"/>
                      <a:gd name="T37" fmla="*/ 164 h 1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165">
                        <a:moveTo>
                          <a:pt x="0" y="164"/>
                        </a:moveTo>
                        <a:lnTo>
                          <a:pt x="19" y="164"/>
                        </a:lnTo>
                        <a:lnTo>
                          <a:pt x="26" y="162"/>
                        </a:lnTo>
                        <a:lnTo>
                          <a:pt x="26" y="155"/>
                        </a:lnTo>
                        <a:lnTo>
                          <a:pt x="30" y="150"/>
                        </a:lnTo>
                        <a:lnTo>
                          <a:pt x="36" y="144"/>
                        </a:lnTo>
                        <a:lnTo>
                          <a:pt x="33" y="138"/>
                        </a:lnTo>
                        <a:lnTo>
                          <a:pt x="33" y="130"/>
                        </a:lnTo>
                        <a:lnTo>
                          <a:pt x="37" y="120"/>
                        </a:lnTo>
                        <a:lnTo>
                          <a:pt x="37" y="110"/>
                        </a:lnTo>
                        <a:lnTo>
                          <a:pt x="35" y="97"/>
                        </a:lnTo>
                        <a:lnTo>
                          <a:pt x="35" y="72"/>
                        </a:lnTo>
                        <a:lnTo>
                          <a:pt x="39" y="48"/>
                        </a:lnTo>
                        <a:lnTo>
                          <a:pt x="37" y="30"/>
                        </a:lnTo>
                        <a:lnTo>
                          <a:pt x="37" y="0"/>
                        </a:lnTo>
                        <a:lnTo>
                          <a:pt x="26" y="46"/>
                        </a:lnTo>
                        <a:lnTo>
                          <a:pt x="15" y="88"/>
                        </a:lnTo>
                        <a:lnTo>
                          <a:pt x="7" y="133"/>
                        </a:lnTo>
                        <a:lnTo>
                          <a:pt x="0" y="164"/>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77" name="Freeform 103"/>
                  <p:cNvSpPr>
                    <a:spLocks/>
                  </p:cNvSpPr>
                  <p:nvPr/>
                </p:nvSpPr>
                <p:spPr bwMode="auto">
                  <a:xfrm>
                    <a:off x="4837" y="2484"/>
                    <a:ext cx="77" cy="26"/>
                  </a:xfrm>
                  <a:custGeom>
                    <a:avLst/>
                    <a:gdLst>
                      <a:gd name="T0" fmla="*/ 61 w 77"/>
                      <a:gd name="T1" fmla="*/ 12 h 26"/>
                      <a:gd name="T2" fmla="*/ 44 w 77"/>
                      <a:gd name="T3" fmla="*/ 5 h 26"/>
                      <a:gd name="T4" fmla="*/ 29 w 77"/>
                      <a:gd name="T5" fmla="*/ 2 h 26"/>
                      <a:gd name="T6" fmla="*/ 9 w 77"/>
                      <a:gd name="T7" fmla="*/ 0 h 26"/>
                      <a:gd name="T8" fmla="*/ 0 w 77"/>
                      <a:gd name="T9" fmla="*/ 2 h 26"/>
                      <a:gd name="T10" fmla="*/ 5 w 77"/>
                      <a:gd name="T11" fmla="*/ 10 h 26"/>
                      <a:gd name="T12" fmla="*/ 12 w 77"/>
                      <a:gd name="T13" fmla="*/ 16 h 26"/>
                      <a:gd name="T14" fmla="*/ 30 w 77"/>
                      <a:gd name="T15" fmla="*/ 20 h 26"/>
                      <a:gd name="T16" fmla="*/ 58 w 77"/>
                      <a:gd name="T17" fmla="*/ 25 h 26"/>
                      <a:gd name="T18" fmla="*/ 76 w 77"/>
                      <a:gd name="T19" fmla="*/ 23 h 26"/>
                      <a:gd name="T20" fmla="*/ 61 w 77"/>
                      <a:gd name="T21" fmla="*/ 12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7" h="26">
                        <a:moveTo>
                          <a:pt x="61" y="12"/>
                        </a:moveTo>
                        <a:lnTo>
                          <a:pt x="44" y="5"/>
                        </a:lnTo>
                        <a:lnTo>
                          <a:pt x="29" y="2"/>
                        </a:lnTo>
                        <a:lnTo>
                          <a:pt x="9" y="0"/>
                        </a:lnTo>
                        <a:lnTo>
                          <a:pt x="0" y="2"/>
                        </a:lnTo>
                        <a:lnTo>
                          <a:pt x="5" y="10"/>
                        </a:lnTo>
                        <a:lnTo>
                          <a:pt x="12" y="16"/>
                        </a:lnTo>
                        <a:lnTo>
                          <a:pt x="30" y="20"/>
                        </a:lnTo>
                        <a:lnTo>
                          <a:pt x="58" y="25"/>
                        </a:lnTo>
                        <a:lnTo>
                          <a:pt x="76" y="23"/>
                        </a:lnTo>
                        <a:lnTo>
                          <a:pt x="61" y="12"/>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78" name="Freeform 104"/>
                  <p:cNvSpPr>
                    <a:spLocks/>
                  </p:cNvSpPr>
                  <p:nvPr/>
                </p:nvSpPr>
                <p:spPr bwMode="auto">
                  <a:xfrm>
                    <a:off x="4768" y="2502"/>
                    <a:ext cx="44" cy="64"/>
                  </a:xfrm>
                  <a:custGeom>
                    <a:avLst/>
                    <a:gdLst>
                      <a:gd name="T0" fmla="*/ 19 w 44"/>
                      <a:gd name="T1" fmla="*/ 17 h 64"/>
                      <a:gd name="T2" fmla="*/ 14 w 44"/>
                      <a:gd name="T3" fmla="*/ 4 h 64"/>
                      <a:gd name="T4" fmla="*/ 7 w 44"/>
                      <a:gd name="T5" fmla="*/ 0 h 64"/>
                      <a:gd name="T6" fmla="*/ 1 w 44"/>
                      <a:gd name="T7" fmla="*/ 3 h 64"/>
                      <a:gd name="T8" fmla="*/ 0 w 44"/>
                      <a:gd name="T9" fmla="*/ 10 h 64"/>
                      <a:gd name="T10" fmla="*/ 3 w 44"/>
                      <a:gd name="T11" fmla="*/ 22 h 64"/>
                      <a:gd name="T12" fmla="*/ 10 w 44"/>
                      <a:gd name="T13" fmla="*/ 34 h 64"/>
                      <a:gd name="T14" fmla="*/ 18 w 44"/>
                      <a:gd name="T15" fmla="*/ 43 h 64"/>
                      <a:gd name="T16" fmla="*/ 28 w 44"/>
                      <a:gd name="T17" fmla="*/ 54 h 64"/>
                      <a:gd name="T18" fmla="*/ 43 w 44"/>
                      <a:gd name="T19" fmla="*/ 63 h 64"/>
                      <a:gd name="T20" fmla="*/ 30 w 44"/>
                      <a:gd name="T21" fmla="*/ 44 h 64"/>
                      <a:gd name="T22" fmla="*/ 24 w 44"/>
                      <a:gd name="T23" fmla="*/ 32 h 64"/>
                      <a:gd name="T24" fmla="*/ 19 w 44"/>
                      <a:gd name="T25" fmla="*/ 17 h 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4" h="64">
                        <a:moveTo>
                          <a:pt x="19" y="17"/>
                        </a:moveTo>
                        <a:lnTo>
                          <a:pt x="14" y="4"/>
                        </a:lnTo>
                        <a:lnTo>
                          <a:pt x="7" y="0"/>
                        </a:lnTo>
                        <a:lnTo>
                          <a:pt x="1" y="3"/>
                        </a:lnTo>
                        <a:lnTo>
                          <a:pt x="0" y="10"/>
                        </a:lnTo>
                        <a:lnTo>
                          <a:pt x="3" y="22"/>
                        </a:lnTo>
                        <a:lnTo>
                          <a:pt x="10" y="34"/>
                        </a:lnTo>
                        <a:lnTo>
                          <a:pt x="18" y="43"/>
                        </a:lnTo>
                        <a:lnTo>
                          <a:pt x="28" y="54"/>
                        </a:lnTo>
                        <a:lnTo>
                          <a:pt x="43" y="63"/>
                        </a:lnTo>
                        <a:lnTo>
                          <a:pt x="30" y="44"/>
                        </a:lnTo>
                        <a:lnTo>
                          <a:pt x="24" y="32"/>
                        </a:lnTo>
                        <a:lnTo>
                          <a:pt x="19" y="17"/>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79" name="Freeform 105"/>
                  <p:cNvSpPr>
                    <a:spLocks/>
                  </p:cNvSpPr>
                  <p:nvPr/>
                </p:nvSpPr>
                <p:spPr bwMode="auto">
                  <a:xfrm>
                    <a:off x="4851" y="2121"/>
                    <a:ext cx="114" cy="80"/>
                  </a:xfrm>
                  <a:custGeom>
                    <a:avLst/>
                    <a:gdLst>
                      <a:gd name="T0" fmla="*/ 0 w 114"/>
                      <a:gd name="T1" fmla="*/ 79 h 80"/>
                      <a:gd name="T2" fmla="*/ 4 w 114"/>
                      <a:gd name="T3" fmla="*/ 46 h 80"/>
                      <a:gd name="T4" fmla="*/ 27 w 114"/>
                      <a:gd name="T5" fmla="*/ 35 h 80"/>
                      <a:gd name="T6" fmla="*/ 60 w 114"/>
                      <a:gd name="T7" fmla="*/ 21 h 80"/>
                      <a:gd name="T8" fmla="*/ 82 w 114"/>
                      <a:gd name="T9" fmla="*/ 11 h 80"/>
                      <a:gd name="T10" fmla="*/ 105 w 114"/>
                      <a:gd name="T11" fmla="*/ 0 h 80"/>
                      <a:gd name="T12" fmla="*/ 113 w 114"/>
                      <a:gd name="T13" fmla="*/ 23 h 80"/>
                      <a:gd name="T14" fmla="*/ 92 w 114"/>
                      <a:gd name="T15" fmla="*/ 36 h 80"/>
                      <a:gd name="T16" fmla="*/ 68 w 114"/>
                      <a:gd name="T17" fmla="*/ 45 h 80"/>
                      <a:gd name="T18" fmla="*/ 49 w 114"/>
                      <a:gd name="T19" fmla="*/ 52 h 80"/>
                      <a:gd name="T20" fmla="*/ 27 w 114"/>
                      <a:gd name="T21" fmla="*/ 65 h 80"/>
                      <a:gd name="T22" fmla="*/ 0 w 114"/>
                      <a:gd name="T23" fmla="*/ 79 h 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4" h="80">
                        <a:moveTo>
                          <a:pt x="0" y="79"/>
                        </a:moveTo>
                        <a:lnTo>
                          <a:pt x="4" y="46"/>
                        </a:lnTo>
                        <a:lnTo>
                          <a:pt x="27" y="35"/>
                        </a:lnTo>
                        <a:lnTo>
                          <a:pt x="60" y="21"/>
                        </a:lnTo>
                        <a:lnTo>
                          <a:pt x="82" y="11"/>
                        </a:lnTo>
                        <a:lnTo>
                          <a:pt x="105" y="0"/>
                        </a:lnTo>
                        <a:lnTo>
                          <a:pt x="113" y="23"/>
                        </a:lnTo>
                        <a:lnTo>
                          <a:pt x="92" y="36"/>
                        </a:lnTo>
                        <a:lnTo>
                          <a:pt x="68" y="45"/>
                        </a:lnTo>
                        <a:lnTo>
                          <a:pt x="49" y="52"/>
                        </a:lnTo>
                        <a:lnTo>
                          <a:pt x="27" y="65"/>
                        </a:lnTo>
                        <a:lnTo>
                          <a:pt x="0" y="79"/>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grpSp>
            <p:nvGrpSpPr>
              <p:cNvPr id="26748" name="Group 110"/>
              <p:cNvGrpSpPr>
                <a:grpSpLocks/>
              </p:cNvGrpSpPr>
              <p:nvPr/>
            </p:nvGrpSpPr>
            <p:grpSpPr bwMode="auto">
              <a:xfrm>
                <a:off x="4860" y="2527"/>
                <a:ext cx="251" cy="390"/>
                <a:chOff x="4860" y="2527"/>
                <a:chExt cx="251" cy="390"/>
              </a:xfrm>
            </p:grpSpPr>
            <p:sp>
              <p:nvSpPr>
                <p:cNvPr id="26749" name="Freeform 108"/>
                <p:cNvSpPr>
                  <a:spLocks/>
                </p:cNvSpPr>
                <p:nvPr/>
              </p:nvSpPr>
              <p:spPr bwMode="auto">
                <a:xfrm>
                  <a:off x="4860" y="2527"/>
                  <a:ext cx="251" cy="390"/>
                </a:xfrm>
                <a:custGeom>
                  <a:avLst/>
                  <a:gdLst>
                    <a:gd name="T0" fmla="*/ 111 w 251"/>
                    <a:gd name="T1" fmla="*/ 57 h 390"/>
                    <a:gd name="T2" fmla="*/ 157 w 251"/>
                    <a:gd name="T3" fmla="*/ 53 h 390"/>
                    <a:gd name="T4" fmla="*/ 184 w 251"/>
                    <a:gd name="T5" fmla="*/ 44 h 390"/>
                    <a:gd name="T6" fmla="*/ 193 w 251"/>
                    <a:gd name="T7" fmla="*/ 30 h 390"/>
                    <a:gd name="T8" fmla="*/ 193 w 251"/>
                    <a:gd name="T9" fmla="*/ 17 h 390"/>
                    <a:gd name="T10" fmla="*/ 201 w 251"/>
                    <a:gd name="T11" fmla="*/ 7 h 390"/>
                    <a:gd name="T12" fmla="*/ 226 w 251"/>
                    <a:gd name="T13" fmla="*/ 0 h 390"/>
                    <a:gd name="T14" fmla="*/ 250 w 251"/>
                    <a:gd name="T15" fmla="*/ 2 h 390"/>
                    <a:gd name="T16" fmla="*/ 221 w 251"/>
                    <a:gd name="T17" fmla="*/ 303 h 390"/>
                    <a:gd name="T18" fmla="*/ 201 w 251"/>
                    <a:gd name="T19" fmla="*/ 330 h 390"/>
                    <a:gd name="T20" fmla="*/ 175 w 251"/>
                    <a:gd name="T21" fmla="*/ 358 h 390"/>
                    <a:gd name="T22" fmla="*/ 139 w 251"/>
                    <a:gd name="T23" fmla="*/ 379 h 390"/>
                    <a:gd name="T24" fmla="*/ 96 w 251"/>
                    <a:gd name="T25" fmla="*/ 385 h 390"/>
                    <a:gd name="T26" fmla="*/ 40 w 251"/>
                    <a:gd name="T27" fmla="*/ 389 h 390"/>
                    <a:gd name="T28" fmla="*/ 7 w 251"/>
                    <a:gd name="T29" fmla="*/ 383 h 390"/>
                    <a:gd name="T30" fmla="*/ 0 w 251"/>
                    <a:gd name="T31" fmla="*/ 361 h 390"/>
                    <a:gd name="T32" fmla="*/ 3 w 251"/>
                    <a:gd name="T33" fmla="*/ 334 h 390"/>
                    <a:gd name="T34" fmla="*/ 27 w 251"/>
                    <a:gd name="T35" fmla="*/ 250 h 390"/>
                    <a:gd name="T36" fmla="*/ 47 w 251"/>
                    <a:gd name="T37" fmla="*/ 167 h 390"/>
                    <a:gd name="T38" fmla="*/ 56 w 251"/>
                    <a:gd name="T39" fmla="*/ 103 h 390"/>
                    <a:gd name="T40" fmla="*/ 56 w 251"/>
                    <a:gd name="T41" fmla="*/ 86 h 390"/>
                    <a:gd name="T42" fmla="*/ 69 w 251"/>
                    <a:gd name="T43" fmla="*/ 63 h 390"/>
                    <a:gd name="T44" fmla="*/ 84 w 251"/>
                    <a:gd name="T45" fmla="*/ 57 h 390"/>
                    <a:gd name="T46" fmla="*/ 111 w 251"/>
                    <a:gd name="T47" fmla="*/ 57 h 39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51" h="390">
                      <a:moveTo>
                        <a:pt x="111" y="57"/>
                      </a:moveTo>
                      <a:lnTo>
                        <a:pt x="157" y="53"/>
                      </a:lnTo>
                      <a:lnTo>
                        <a:pt x="184" y="44"/>
                      </a:lnTo>
                      <a:lnTo>
                        <a:pt x="193" y="30"/>
                      </a:lnTo>
                      <a:lnTo>
                        <a:pt x="193" y="17"/>
                      </a:lnTo>
                      <a:lnTo>
                        <a:pt x="201" y="7"/>
                      </a:lnTo>
                      <a:lnTo>
                        <a:pt x="226" y="0"/>
                      </a:lnTo>
                      <a:lnTo>
                        <a:pt x="250" y="2"/>
                      </a:lnTo>
                      <a:lnTo>
                        <a:pt x="221" y="303"/>
                      </a:lnTo>
                      <a:lnTo>
                        <a:pt x="201" y="330"/>
                      </a:lnTo>
                      <a:lnTo>
                        <a:pt x="175" y="358"/>
                      </a:lnTo>
                      <a:lnTo>
                        <a:pt x="139" y="379"/>
                      </a:lnTo>
                      <a:lnTo>
                        <a:pt x="96" y="385"/>
                      </a:lnTo>
                      <a:lnTo>
                        <a:pt x="40" y="389"/>
                      </a:lnTo>
                      <a:lnTo>
                        <a:pt x="7" y="383"/>
                      </a:lnTo>
                      <a:lnTo>
                        <a:pt x="0" y="361"/>
                      </a:lnTo>
                      <a:lnTo>
                        <a:pt x="3" y="334"/>
                      </a:lnTo>
                      <a:lnTo>
                        <a:pt x="27" y="250"/>
                      </a:lnTo>
                      <a:lnTo>
                        <a:pt x="47" y="167"/>
                      </a:lnTo>
                      <a:lnTo>
                        <a:pt x="56" y="103"/>
                      </a:lnTo>
                      <a:lnTo>
                        <a:pt x="56" y="86"/>
                      </a:lnTo>
                      <a:lnTo>
                        <a:pt x="69" y="63"/>
                      </a:lnTo>
                      <a:lnTo>
                        <a:pt x="84" y="57"/>
                      </a:lnTo>
                      <a:lnTo>
                        <a:pt x="111" y="57"/>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50" name="Freeform 109"/>
                <p:cNvSpPr>
                  <a:spLocks/>
                </p:cNvSpPr>
                <p:nvPr/>
              </p:nvSpPr>
              <p:spPr bwMode="auto">
                <a:xfrm>
                  <a:off x="4889" y="2546"/>
                  <a:ext cx="208" cy="350"/>
                </a:xfrm>
                <a:custGeom>
                  <a:avLst/>
                  <a:gdLst>
                    <a:gd name="T0" fmla="*/ 71 w 208"/>
                    <a:gd name="T1" fmla="*/ 70 h 350"/>
                    <a:gd name="T2" fmla="*/ 111 w 208"/>
                    <a:gd name="T3" fmla="*/ 67 h 350"/>
                    <a:gd name="T4" fmla="*/ 151 w 208"/>
                    <a:gd name="T5" fmla="*/ 60 h 350"/>
                    <a:gd name="T6" fmla="*/ 175 w 208"/>
                    <a:gd name="T7" fmla="*/ 45 h 350"/>
                    <a:gd name="T8" fmla="*/ 189 w 208"/>
                    <a:gd name="T9" fmla="*/ 33 h 350"/>
                    <a:gd name="T10" fmla="*/ 207 w 208"/>
                    <a:gd name="T11" fmla="*/ 0 h 350"/>
                    <a:gd name="T12" fmla="*/ 180 w 208"/>
                    <a:gd name="T13" fmla="*/ 269 h 350"/>
                    <a:gd name="T14" fmla="*/ 163 w 208"/>
                    <a:gd name="T15" fmla="*/ 293 h 350"/>
                    <a:gd name="T16" fmla="*/ 143 w 208"/>
                    <a:gd name="T17" fmla="*/ 316 h 350"/>
                    <a:gd name="T18" fmla="*/ 119 w 208"/>
                    <a:gd name="T19" fmla="*/ 332 h 350"/>
                    <a:gd name="T20" fmla="*/ 98 w 208"/>
                    <a:gd name="T21" fmla="*/ 340 h 350"/>
                    <a:gd name="T22" fmla="*/ 71 w 208"/>
                    <a:gd name="T23" fmla="*/ 344 h 350"/>
                    <a:gd name="T24" fmla="*/ 47 w 208"/>
                    <a:gd name="T25" fmla="*/ 349 h 350"/>
                    <a:gd name="T26" fmla="*/ 19 w 208"/>
                    <a:gd name="T27" fmla="*/ 349 h 350"/>
                    <a:gd name="T28" fmla="*/ 7 w 208"/>
                    <a:gd name="T29" fmla="*/ 344 h 350"/>
                    <a:gd name="T30" fmla="*/ 0 w 208"/>
                    <a:gd name="T31" fmla="*/ 332 h 350"/>
                    <a:gd name="T32" fmla="*/ 3 w 208"/>
                    <a:gd name="T33" fmla="*/ 312 h 350"/>
                    <a:gd name="T34" fmla="*/ 21 w 208"/>
                    <a:gd name="T35" fmla="*/ 264 h 350"/>
                    <a:gd name="T36" fmla="*/ 51 w 208"/>
                    <a:gd name="T37" fmla="*/ 105 h 350"/>
                    <a:gd name="T38" fmla="*/ 56 w 208"/>
                    <a:gd name="T39" fmla="*/ 82 h 350"/>
                    <a:gd name="T40" fmla="*/ 71 w 208"/>
                    <a:gd name="T41" fmla="*/ 70 h 3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08" h="350">
                      <a:moveTo>
                        <a:pt x="71" y="70"/>
                      </a:moveTo>
                      <a:lnTo>
                        <a:pt x="111" y="67"/>
                      </a:lnTo>
                      <a:lnTo>
                        <a:pt x="151" y="60"/>
                      </a:lnTo>
                      <a:lnTo>
                        <a:pt x="175" y="45"/>
                      </a:lnTo>
                      <a:lnTo>
                        <a:pt x="189" y="33"/>
                      </a:lnTo>
                      <a:lnTo>
                        <a:pt x="207" y="0"/>
                      </a:lnTo>
                      <a:lnTo>
                        <a:pt x="180" y="269"/>
                      </a:lnTo>
                      <a:lnTo>
                        <a:pt x="163" y="293"/>
                      </a:lnTo>
                      <a:lnTo>
                        <a:pt x="143" y="316"/>
                      </a:lnTo>
                      <a:lnTo>
                        <a:pt x="119" y="332"/>
                      </a:lnTo>
                      <a:lnTo>
                        <a:pt x="98" y="340"/>
                      </a:lnTo>
                      <a:lnTo>
                        <a:pt x="71" y="344"/>
                      </a:lnTo>
                      <a:lnTo>
                        <a:pt x="47" y="349"/>
                      </a:lnTo>
                      <a:lnTo>
                        <a:pt x="19" y="349"/>
                      </a:lnTo>
                      <a:lnTo>
                        <a:pt x="7" y="344"/>
                      </a:lnTo>
                      <a:lnTo>
                        <a:pt x="0" y="332"/>
                      </a:lnTo>
                      <a:lnTo>
                        <a:pt x="3" y="312"/>
                      </a:lnTo>
                      <a:lnTo>
                        <a:pt x="21" y="264"/>
                      </a:lnTo>
                      <a:lnTo>
                        <a:pt x="51" y="105"/>
                      </a:lnTo>
                      <a:lnTo>
                        <a:pt x="56" y="82"/>
                      </a:lnTo>
                      <a:lnTo>
                        <a:pt x="71" y="7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sp>
          <p:nvSpPr>
            <p:cNvPr id="26647" name="Line 13"/>
            <p:cNvSpPr>
              <a:spLocks noChangeShapeType="1"/>
            </p:cNvSpPr>
            <p:nvPr/>
          </p:nvSpPr>
          <p:spPr bwMode="auto">
            <a:xfrm flipH="1" flipV="1">
              <a:off x="3126960" y="2038043"/>
              <a:ext cx="618915" cy="276889"/>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648" name="Line 15"/>
            <p:cNvSpPr>
              <a:spLocks noChangeShapeType="1"/>
            </p:cNvSpPr>
            <p:nvPr/>
          </p:nvSpPr>
          <p:spPr bwMode="auto">
            <a:xfrm flipH="1" flipV="1">
              <a:off x="1964227" y="2470639"/>
              <a:ext cx="757410" cy="411032"/>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649" name="Line 16"/>
            <p:cNvSpPr>
              <a:spLocks noChangeShapeType="1"/>
            </p:cNvSpPr>
            <p:nvPr/>
          </p:nvSpPr>
          <p:spPr bwMode="auto">
            <a:xfrm flipH="1">
              <a:off x="1976265" y="2051538"/>
              <a:ext cx="1150695" cy="40798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grpSp>
          <p:nvGrpSpPr>
            <p:cNvPr id="26650" name="Group 111"/>
            <p:cNvGrpSpPr>
              <a:grpSpLocks/>
            </p:cNvGrpSpPr>
            <p:nvPr/>
          </p:nvGrpSpPr>
          <p:grpSpPr bwMode="auto">
            <a:xfrm flipH="1">
              <a:off x="631388" y="1664189"/>
              <a:ext cx="1449784" cy="1757362"/>
              <a:chOff x="4268" y="1870"/>
              <a:chExt cx="843" cy="1107"/>
            </a:xfrm>
          </p:grpSpPr>
          <p:grpSp>
            <p:nvGrpSpPr>
              <p:cNvPr id="26652" name="Group 48"/>
              <p:cNvGrpSpPr>
                <a:grpSpLocks/>
              </p:cNvGrpSpPr>
              <p:nvPr/>
            </p:nvGrpSpPr>
            <p:grpSpPr bwMode="auto">
              <a:xfrm>
                <a:off x="4268" y="2303"/>
                <a:ext cx="469" cy="277"/>
                <a:chOff x="4268" y="2303"/>
                <a:chExt cx="469" cy="277"/>
              </a:xfrm>
            </p:grpSpPr>
            <p:grpSp>
              <p:nvGrpSpPr>
                <p:cNvPr id="26715" name="Group 19"/>
                <p:cNvGrpSpPr>
                  <a:grpSpLocks/>
                </p:cNvGrpSpPr>
                <p:nvPr/>
              </p:nvGrpSpPr>
              <p:grpSpPr bwMode="auto">
                <a:xfrm>
                  <a:off x="4298" y="2453"/>
                  <a:ext cx="77" cy="66"/>
                  <a:chOff x="4298" y="2453"/>
                  <a:chExt cx="77" cy="66"/>
                </a:xfrm>
              </p:grpSpPr>
              <p:sp>
                <p:nvSpPr>
                  <p:cNvPr id="26744" name="Freeform 17"/>
                  <p:cNvSpPr>
                    <a:spLocks/>
                  </p:cNvSpPr>
                  <p:nvPr/>
                </p:nvSpPr>
                <p:spPr bwMode="auto">
                  <a:xfrm>
                    <a:off x="4298" y="2453"/>
                    <a:ext cx="23" cy="66"/>
                  </a:xfrm>
                  <a:custGeom>
                    <a:avLst/>
                    <a:gdLst>
                      <a:gd name="T0" fmla="*/ 7 w 23"/>
                      <a:gd name="T1" fmla="*/ 0 h 66"/>
                      <a:gd name="T2" fmla="*/ 0 w 23"/>
                      <a:gd name="T3" fmla="*/ 61 h 66"/>
                      <a:gd name="T4" fmla="*/ 16 w 23"/>
                      <a:gd name="T5" fmla="*/ 65 h 66"/>
                      <a:gd name="T6" fmla="*/ 22 w 23"/>
                      <a:gd name="T7" fmla="*/ 3 h 66"/>
                      <a:gd name="T8" fmla="*/ 7 w 23"/>
                      <a:gd name="T9" fmla="*/ 0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66">
                        <a:moveTo>
                          <a:pt x="7" y="0"/>
                        </a:moveTo>
                        <a:lnTo>
                          <a:pt x="0" y="61"/>
                        </a:lnTo>
                        <a:lnTo>
                          <a:pt x="16" y="65"/>
                        </a:lnTo>
                        <a:lnTo>
                          <a:pt x="22" y="3"/>
                        </a:lnTo>
                        <a:lnTo>
                          <a:pt x="7"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45" name="Freeform 18"/>
                  <p:cNvSpPr>
                    <a:spLocks/>
                  </p:cNvSpPr>
                  <p:nvPr/>
                </p:nvSpPr>
                <p:spPr bwMode="auto">
                  <a:xfrm>
                    <a:off x="4314" y="2462"/>
                    <a:ext cx="61" cy="57"/>
                  </a:xfrm>
                  <a:custGeom>
                    <a:avLst/>
                    <a:gdLst>
                      <a:gd name="T0" fmla="*/ 5 w 61"/>
                      <a:gd name="T1" fmla="*/ 1 h 57"/>
                      <a:gd name="T2" fmla="*/ 0 w 61"/>
                      <a:gd name="T3" fmla="*/ 56 h 57"/>
                      <a:gd name="T4" fmla="*/ 60 w 61"/>
                      <a:gd name="T5" fmla="*/ 28 h 57"/>
                      <a:gd name="T6" fmla="*/ 37 w 61"/>
                      <a:gd name="T7" fmla="*/ 19 h 57"/>
                      <a:gd name="T8" fmla="*/ 15 w 61"/>
                      <a:gd name="T9" fmla="*/ 32 h 57"/>
                      <a:gd name="T10" fmla="*/ 22 w 61"/>
                      <a:gd name="T11" fmla="*/ 0 h 57"/>
                      <a:gd name="T12" fmla="*/ 5 w 61"/>
                      <a:gd name="T13" fmla="*/ 1 h 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 h="57">
                        <a:moveTo>
                          <a:pt x="5" y="1"/>
                        </a:moveTo>
                        <a:lnTo>
                          <a:pt x="0" y="56"/>
                        </a:lnTo>
                        <a:lnTo>
                          <a:pt x="60" y="28"/>
                        </a:lnTo>
                        <a:lnTo>
                          <a:pt x="37" y="19"/>
                        </a:lnTo>
                        <a:lnTo>
                          <a:pt x="15" y="32"/>
                        </a:lnTo>
                        <a:lnTo>
                          <a:pt x="22" y="0"/>
                        </a:lnTo>
                        <a:lnTo>
                          <a:pt x="5" y="1"/>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nvGrpSpPr>
                <p:cNvPr id="26716" name="Group 47"/>
                <p:cNvGrpSpPr>
                  <a:grpSpLocks/>
                </p:cNvGrpSpPr>
                <p:nvPr/>
              </p:nvGrpSpPr>
              <p:grpSpPr bwMode="auto">
                <a:xfrm>
                  <a:off x="4268" y="2303"/>
                  <a:ext cx="469" cy="277"/>
                  <a:chOff x="4268" y="2303"/>
                  <a:chExt cx="469" cy="277"/>
                </a:xfrm>
              </p:grpSpPr>
              <p:sp>
                <p:nvSpPr>
                  <p:cNvPr id="26717" name="Freeform 20"/>
                  <p:cNvSpPr>
                    <a:spLocks/>
                  </p:cNvSpPr>
                  <p:nvPr/>
                </p:nvSpPr>
                <p:spPr bwMode="auto">
                  <a:xfrm>
                    <a:off x="4276" y="2303"/>
                    <a:ext cx="460" cy="245"/>
                  </a:xfrm>
                  <a:custGeom>
                    <a:avLst/>
                    <a:gdLst>
                      <a:gd name="T0" fmla="*/ 0 w 460"/>
                      <a:gd name="T1" fmla="*/ 103 h 245"/>
                      <a:gd name="T2" fmla="*/ 220 w 460"/>
                      <a:gd name="T3" fmla="*/ 244 h 245"/>
                      <a:gd name="T4" fmla="*/ 459 w 460"/>
                      <a:gd name="T5" fmla="*/ 106 h 245"/>
                      <a:gd name="T6" fmla="*/ 276 w 460"/>
                      <a:gd name="T7" fmla="*/ 0 h 245"/>
                      <a:gd name="T8" fmla="*/ 0 w 460"/>
                      <a:gd name="T9" fmla="*/ 103 h 2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0" h="245">
                        <a:moveTo>
                          <a:pt x="0" y="103"/>
                        </a:moveTo>
                        <a:lnTo>
                          <a:pt x="220" y="244"/>
                        </a:lnTo>
                        <a:lnTo>
                          <a:pt x="459" y="106"/>
                        </a:lnTo>
                        <a:lnTo>
                          <a:pt x="276" y="0"/>
                        </a:lnTo>
                        <a:lnTo>
                          <a:pt x="0" y="103"/>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18" name="Freeform 21"/>
                  <p:cNvSpPr>
                    <a:spLocks/>
                  </p:cNvSpPr>
                  <p:nvPr/>
                </p:nvSpPr>
                <p:spPr bwMode="auto">
                  <a:xfrm>
                    <a:off x="4268" y="2405"/>
                    <a:ext cx="231" cy="174"/>
                  </a:xfrm>
                  <a:custGeom>
                    <a:avLst/>
                    <a:gdLst>
                      <a:gd name="T0" fmla="*/ 8 w 231"/>
                      <a:gd name="T1" fmla="*/ 0 h 174"/>
                      <a:gd name="T2" fmla="*/ 230 w 231"/>
                      <a:gd name="T3" fmla="*/ 143 h 174"/>
                      <a:gd name="T4" fmla="*/ 223 w 231"/>
                      <a:gd name="T5" fmla="*/ 173 h 174"/>
                      <a:gd name="T6" fmla="*/ 0 w 231"/>
                      <a:gd name="T7" fmla="*/ 28 h 174"/>
                      <a:gd name="T8" fmla="*/ 8 w 231"/>
                      <a:gd name="T9" fmla="*/ 0 h 1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1" h="174">
                        <a:moveTo>
                          <a:pt x="8" y="0"/>
                        </a:moveTo>
                        <a:lnTo>
                          <a:pt x="230" y="143"/>
                        </a:lnTo>
                        <a:lnTo>
                          <a:pt x="223" y="173"/>
                        </a:lnTo>
                        <a:lnTo>
                          <a:pt x="0" y="28"/>
                        </a:lnTo>
                        <a:lnTo>
                          <a:pt x="8"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19" name="Freeform 22"/>
                  <p:cNvSpPr>
                    <a:spLocks/>
                  </p:cNvSpPr>
                  <p:nvPr/>
                </p:nvSpPr>
                <p:spPr bwMode="auto">
                  <a:xfrm>
                    <a:off x="4491" y="2409"/>
                    <a:ext cx="246" cy="171"/>
                  </a:xfrm>
                  <a:custGeom>
                    <a:avLst/>
                    <a:gdLst>
                      <a:gd name="T0" fmla="*/ 0 w 246"/>
                      <a:gd name="T1" fmla="*/ 170 h 171"/>
                      <a:gd name="T2" fmla="*/ 7 w 246"/>
                      <a:gd name="T3" fmla="*/ 138 h 171"/>
                      <a:gd name="T4" fmla="*/ 245 w 246"/>
                      <a:gd name="T5" fmla="*/ 0 h 171"/>
                      <a:gd name="T6" fmla="*/ 237 w 246"/>
                      <a:gd name="T7" fmla="*/ 26 h 171"/>
                      <a:gd name="T8" fmla="*/ 0 w 246"/>
                      <a:gd name="T9" fmla="*/ 170 h 1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 h="171">
                        <a:moveTo>
                          <a:pt x="0" y="170"/>
                        </a:moveTo>
                        <a:lnTo>
                          <a:pt x="7" y="138"/>
                        </a:lnTo>
                        <a:lnTo>
                          <a:pt x="245" y="0"/>
                        </a:lnTo>
                        <a:lnTo>
                          <a:pt x="237" y="26"/>
                        </a:lnTo>
                        <a:lnTo>
                          <a:pt x="0" y="170"/>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20" name="Freeform 23"/>
                  <p:cNvSpPr>
                    <a:spLocks/>
                  </p:cNvSpPr>
                  <p:nvPr/>
                </p:nvSpPr>
                <p:spPr bwMode="auto">
                  <a:xfrm>
                    <a:off x="4366" y="2418"/>
                    <a:ext cx="177" cy="100"/>
                  </a:xfrm>
                  <a:custGeom>
                    <a:avLst/>
                    <a:gdLst>
                      <a:gd name="T0" fmla="*/ 0 w 177"/>
                      <a:gd name="T1" fmla="*/ 26 h 100"/>
                      <a:gd name="T2" fmla="*/ 60 w 177"/>
                      <a:gd name="T3" fmla="*/ 0 h 100"/>
                      <a:gd name="T4" fmla="*/ 176 w 177"/>
                      <a:gd name="T5" fmla="*/ 69 h 100"/>
                      <a:gd name="T6" fmla="*/ 118 w 177"/>
                      <a:gd name="T7" fmla="*/ 99 h 100"/>
                      <a:gd name="T8" fmla="*/ 0 w 177"/>
                      <a:gd name="T9" fmla="*/ 26 h 1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 h="100">
                        <a:moveTo>
                          <a:pt x="0" y="26"/>
                        </a:moveTo>
                        <a:lnTo>
                          <a:pt x="60" y="0"/>
                        </a:lnTo>
                        <a:lnTo>
                          <a:pt x="176" y="69"/>
                        </a:lnTo>
                        <a:lnTo>
                          <a:pt x="118" y="99"/>
                        </a:lnTo>
                        <a:lnTo>
                          <a:pt x="0" y="26"/>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21" name="Freeform 24"/>
                  <p:cNvSpPr>
                    <a:spLocks/>
                  </p:cNvSpPr>
                  <p:nvPr/>
                </p:nvSpPr>
                <p:spPr bwMode="auto">
                  <a:xfrm>
                    <a:off x="4441" y="2342"/>
                    <a:ext cx="264" cy="138"/>
                  </a:xfrm>
                  <a:custGeom>
                    <a:avLst/>
                    <a:gdLst>
                      <a:gd name="T0" fmla="*/ 0 w 264"/>
                      <a:gd name="T1" fmla="*/ 66 h 138"/>
                      <a:gd name="T2" fmla="*/ 115 w 264"/>
                      <a:gd name="T3" fmla="*/ 137 h 138"/>
                      <a:gd name="T4" fmla="*/ 263 w 264"/>
                      <a:gd name="T5" fmla="*/ 59 h 138"/>
                      <a:gd name="T6" fmla="*/ 155 w 264"/>
                      <a:gd name="T7" fmla="*/ 0 h 138"/>
                      <a:gd name="T8" fmla="*/ 0 w 264"/>
                      <a:gd name="T9" fmla="*/ 66 h 1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4" h="138">
                        <a:moveTo>
                          <a:pt x="0" y="66"/>
                        </a:moveTo>
                        <a:lnTo>
                          <a:pt x="115" y="137"/>
                        </a:lnTo>
                        <a:lnTo>
                          <a:pt x="263" y="59"/>
                        </a:lnTo>
                        <a:lnTo>
                          <a:pt x="155" y="0"/>
                        </a:lnTo>
                        <a:lnTo>
                          <a:pt x="0" y="66"/>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22" name="Freeform 25"/>
                  <p:cNvSpPr>
                    <a:spLocks/>
                  </p:cNvSpPr>
                  <p:nvPr/>
                </p:nvSpPr>
                <p:spPr bwMode="auto">
                  <a:xfrm>
                    <a:off x="4298" y="2311"/>
                    <a:ext cx="293" cy="125"/>
                  </a:xfrm>
                  <a:custGeom>
                    <a:avLst/>
                    <a:gdLst>
                      <a:gd name="T0" fmla="*/ 61 w 293"/>
                      <a:gd name="T1" fmla="*/ 124 h 125"/>
                      <a:gd name="T2" fmla="*/ 0 w 293"/>
                      <a:gd name="T3" fmla="*/ 89 h 125"/>
                      <a:gd name="T4" fmla="*/ 244 w 293"/>
                      <a:gd name="T5" fmla="*/ 0 h 125"/>
                      <a:gd name="T6" fmla="*/ 292 w 293"/>
                      <a:gd name="T7" fmla="*/ 25 h 125"/>
                      <a:gd name="T8" fmla="*/ 61 w 293"/>
                      <a:gd name="T9" fmla="*/ 124 h 1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3" h="125">
                        <a:moveTo>
                          <a:pt x="61" y="124"/>
                        </a:moveTo>
                        <a:lnTo>
                          <a:pt x="0" y="89"/>
                        </a:lnTo>
                        <a:lnTo>
                          <a:pt x="244" y="0"/>
                        </a:lnTo>
                        <a:lnTo>
                          <a:pt x="292" y="25"/>
                        </a:lnTo>
                        <a:lnTo>
                          <a:pt x="61" y="124"/>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23" name="Line 26"/>
                  <p:cNvSpPr>
                    <a:spLocks noChangeShapeType="1"/>
                  </p:cNvSpPr>
                  <p:nvPr/>
                </p:nvSpPr>
                <p:spPr bwMode="auto">
                  <a:xfrm flipV="1">
                    <a:off x="4311" y="2311"/>
                    <a:ext cx="250" cy="111"/>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724" name="Line 27"/>
                  <p:cNvSpPr>
                    <a:spLocks noChangeShapeType="1"/>
                  </p:cNvSpPr>
                  <p:nvPr/>
                </p:nvSpPr>
                <p:spPr bwMode="auto">
                  <a:xfrm flipV="1">
                    <a:off x="4332" y="2319"/>
                    <a:ext cx="242" cy="112"/>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725" name="Line 28"/>
                  <p:cNvSpPr>
                    <a:spLocks noChangeShapeType="1"/>
                  </p:cNvSpPr>
                  <p:nvPr/>
                </p:nvSpPr>
                <p:spPr bwMode="auto">
                  <a:xfrm flipV="1">
                    <a:off x="4348" y="2326"/>
                    <a:ext cx="237" cy="11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726" name="Line 29"/>
                  <p:cNvSpPr>
                    <a:spLocks noChangeShapeType="1"/>
                  </p:cNvSpPr>
                  <p:nvPr/>
                </p:nvSpPr>
                <p:spPr bwMode="auto">
                  <a:xfrm flipV="1">
                    <a:off x="4384" y="2345"/>
                    <a:ext cx="227" cy="11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727" name="Line 30"/>
                  <p:cNvSpPr>
                    <a:spLocks noChangeShapeType="1"/>
                  </p:cNvSpPr>
                  <p:nvPr/>
                </p:nvSpPr>
                <p:spPr bwMode="auto">
                  <a:xfrm flipV="1">
                    <a:off x="4404" y="2357"/>
                    <a:ext cx="226" cy="11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728" name="Line 31"/>
                  <p:cNvSpPr>
                    <a:spLocks noChangeShapeType="1"/>
                  </p:cNvSpPr>
                  <p:nvPr/>
                </p:nvSpPr>
                <p:spPr bwMode="auto">
                  <a:xfrm flipV="1">
                    <a:off x="4430" y="2372"/>
                    <a:ext cx="206" cy="11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729" name="Line 32"/>
                  <p:cNvSpPr>
                    <a:spLocks noChangeShapeType="1"/>
                  </p:cNvSpPr>
                  <p:nvPr/>
                </p:nvSpPr>
                <p:spPr bwMode="auto">
                  <a:xfrm flipV="1">
                    <a:off x="4453" y="2383"/>
                    <a:ext cx="199" cy="11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730" name="Line 33"/>
                  <p:cNvSpPr>
                    <a:spLocks noChangeShapeType="1"/>
                  </p:cNvSpPr>
                  <p:nvPr/>
                </p:nvSpPr>
                <p:spPr bwMode="auto">
                  <a:xfrm flipV="1">
                    <a:off x="4479" y="2396"/>
                    <a:ext cx="193" cy="113"/>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731" name="Line 34"/>
                  <p:cNvSpPr>
                    <a:spLocks noChangeShapeType="1"/>
                  </p:cNvSpPr>
                  <p:nvPr/>
                </p:nvSpPr>
                <p:spPr bwMode="auto">
                  <a:xfrm>
                    <a:off x="4391" y="2440"/>
                    <a:ext cx="116" cy="73"/>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732" name="Line 35"/>
                  <p:cNvSpPr>
                    <a:spLocks noChangeShapeType="1"/>
                  </p:cNvSpPr>
                  <p:nvPr/>
                </p:nvSpPr>
                <p:spPr bwMode="auto">
                  <a:xfrm>
                    <a:off x="4417" y="2430"/>
                    <a:ext cx="114" cy="70"/>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733" name="Line 36"/>
                  <p:cNvSpPr>
                    <a:spLocks noChangeShapeType="1"/>
                  </p:cNvSpPr>
                  <p:nvPr/>
                </p:nvSpPr>
                <p:spPr bwMode="auto">
                  <a:xfrm>
                    <a:off x="4471" y="2406"/>
                    <a:ext cx="110" cy="6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734" name="Line 37"/>
                  <p:cNvSpPr>
                    <a:spLocks noChangeShapeType="1"/>
                  </p:cNvSpPr>
                  <p:nvPr/>
                </p:nvSpPr>
                <p:spPr bwMode="auto">
                  <a:xfrm>
                    <a:off x="4499" y="2394"/>
                    <a:ext cx="109" cy="6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735" name="Line 38"/>
                  <p:cNvSpPr>
                    <a:spLocks noChangeShapeType="1"/>
                  </p:cNvSpPr>
                  <p:nvPr/>
                </p:nvSpPr>
                <p:spPr bwMode="auto">
                  <a:xfrm>
                    <a:off x="4526" y="2382"/>
                    <a:ext cx="107" cy="6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736" name="Line 39"/>
                  <p:cNvSpPr>
                    <a:spLocks noChangeShapeType="1"/>
                  </p:cNvSpPr>
                  <p:nvPr/>
                </p:nvSpPr>
                <p:spPr bwMode="auto">
                  <a:xfrm>
                    <a:off x="4551" y="2370"/>
                    <a:ext cx="105" cy="62"/>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737" name="Line 40"/>
                  <p:cNvSpPr>
                    <a:spLocks noChangeShapeType="1"/>
                  </p:cNvSpPr>
                  <p:nvPr/>
                </p:nvSpPr>
                <p:spPr bwMode="auto">
                  <a:xfrm>
                    <a:off x="4577" y="2359"/>
                    <a:ext cx="104" cy="5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738" name="Line 41"/>
                  <p:cNvSpPr>
                    <a:spLocks noChangeShapeType="1"/>
                  </p:cNvSpPr>
                  <p:nvPr/>
                </p:nvSpPr>
                <p:spPr bwMode="auto">
                  <a:xfrm>
                    <a:off x="4339" y="2395"/>
                    <a:ext cx="53" cy="2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739" name="Line 42"/>
                  <p:cNvSpPr>
                    <a:spLocks noChangeShapeType="1"/>
                  </p:cNvSpPr>
                  <p:nvPr/>
                </p:nvSpPr>
                <p:spPr bwMode="auto">
                  <a:xfrm>
                    <a:off x="4377" y="2381"/>
                    <a:ext cx="50" cy="2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740" name="Line 43"/>
                  <p:cNvSpPr>
                    <a:spLocks noChangeShapeType="1"/>
                  </p:cNvSpPr>
                  <p:nvPr/>
                </p:nvSpPr>
                <p:spPr bwMode="auto">
                  <a:xfrm>
                    <a:off x="4412" y="2368"/>
                    <a:ext cx="50" cy="2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741" name="Line 44"/>
                  <p:cNvSpPr>
                    <a:spLocks noChangeShapeType="1"/>
                  </p:cNvSpPr>
                  <p:nvPr/>
                </p:nvSpPr>
                <p:spPr bwMode="auto">
                  <a:xfrm>
                    <a:off x="4446" y="2354"/>
                    <a:ext cx="50" cy="2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742" name="Line 45"/>
                  <p:cNvSpPr>
                    <a:spLocks noChangeShapeType="1"/>
                  </p:cNvSpPr>
                  <p:nvPr/>
                </p:nvSpPr>
                <p:spPr bwMode="auto">
                  <a:xfrm>
                    <a:off x="4482" y="2341"/>
                    <a:ext cx="46" cy="2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6743" name="Line 46"/>
                  <p:cNvSpPr>
                    <a:spLocks noChangeShapeType="1"/>
                  </p:cNvSpPr>
                  <p:nvPr/>
                </p:nvSpPr>
                <p:spPr bwMode="auto">
                  <a:xfrm>
                    <a:off x="4522" y="2326"/>
                    <a:ext cx="43" cy="2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grpSp>
          </p:grpSp>
          <p:grpSp>
            <p:nvGrpSpPr>
              <p:cNvPr id="26653" name="Group 107"/>
              <p:cNvGrpSpPr>
                <a:grpSpLocks/>
              </p:cNvGrpSpPr>
              <p:nvPr/>
            </p:nvGrpSpPr>
            <p:grpSpPr bwMode="auto">
              <a:xfrm>
                <a:off x="4430" y="1870"/>
                <a:ext cx="637" cy="1107"/>
                <a:chOff x="4430" y="1870"/>
                <a:chExt cx="637" cy="1107"/>
              </a:xfrm>
            </p:grpSpPr>
            <p:grpSp>
              <p:nvGrpSpPr>
                <p:cNvPr id="26657" name="Group 55"/>
                <p:cNvGrpSpPr>
                  <a:grpSpLocks/>
                </p:cNvGrpSpPr>
                <p:nvPr/>
              </p:nvGrpSpPr>
              <p:grpSpPr bwMode="auto">
                <a:xfrm>
                  <a:off x="4433" y="2665"/>
                  <a:ext cx="607" cy="312"/>
                  <a:chOff x="4433" y="2665"/>
                  <a:chExt cx="607" cy="312"/>
                </a:xfrm>
              </p:grpSpPr>
              <p:sp>
                <p:nvSpPr>
                  <p:cNvPr id="26709" name="Freeform 49"/>
                  <p:cNvSpPr>
                    <a:spLocks/>
                  </p:cNvSpPr>
                  <p:nvPr/>
                </p:nvSpPr>
                <p:spPr bwMode="auto">
                  <a:xfrm>
                    <a:off x="4433" y="2665"/>
                    <a:ext cx="607" cy="312"/>
                  </a:xfrm>
                  <a:custGeom>
                    <a:avLst/>
                    <a:gdLst>
                      <a:gd name="T0" fmla="*/ 53 w 607"/>
                      <a:gd name="T1" fmla="*/ 309 h 312"/>
                      <a:gd name="T2" fmla="*/ 2 w 607"/>
                      <a:gd name="T3" fmla="*/ 302 h 312"/>
                      <a:gd name="T4" fmla="*/ 0 w 607"/>
                      <a:gd name="T5" fmla="*/ 232 h 312"/>
                      <a:gd name="T6" fmla="*/ 3 w 607"/>
                      <a:gd name="T7" fmla="*/ 179 h 312"/>
                      <a:gd name="T8" fmla="*/ 29 w 607"/>
                      <a:gd name="T9" fmla="*/ 147 h 312"/>
                      <a:gd name="T10" fmla="*/ 61 w 607"/>
                      <a:gd name="T11" fmla="*/ 129 h 312"/>
                      <a:gd name="T12" fmla="*/ 134 w 607"/>
                      <a:gd name="T13" fmla="*/ 98 h 312"/>
                      <a:gd name="T14" fmla="*/ 240 w 607"/>
                      <a:gd name="T15" fmla="*/ 69 h 312"/>
                      <a:gd name="T16" fmla="*/ 261 w 607"/>
                      <a:gd name="T17" fmla="*/ 67 h 312"/>
                      <a:gd name="T18" fmla="*/ 275 w 607"/>
                      <a:gd name="T19" fmla="*/ 69 h 312"/>
                      <a:gd name="T20" fmla="*/ 278 w 607"/>
                      <a:gd name="T21" fmla="*/ 63 h 312"/>
                      <a:gd name="T22" fmla="*/ 284 w 607"/>
                      <a:gd name="T23" fmla="*/ 56 h 312"/>
                      <a:gd name="T24" fmla="*/ 291 w 607"/>
                      <a:gd name="T25" fmla="*/ 57 h 312"/>
                      <a:gd name="T26" fmla="*/ 300 w 607"/>
                      <a:gd name="T27" fmla="*/ 59 h 312"/>
                      <a:gd name="T28" fmla="*/ 304 w 607"/>
                      <a:gd name="T29" fmla="*/ 46 h 312"/>
                      <a:gd name="T30" fmla="*/ 312 w 607"/>
                      <a:gd name="T31" fmla="*/ 39 h 312"/>
                      <a:gd name="T32" fmla="*/ 321 w 607"/>
                      <a:gd name="T33" fmla="*/ 37 h 312"/>
                      <a:gd name="T34" fmla="*/ 332 w 607"/>
                      <a:gd name="T35" fmla="*/ 37 h 312"/>
                      <a:gd name="T36" fmla="*/ 330 w 607"/>
                      <a:gd name="T37" fmla="*/ 27 h 312"/>
                      <a:gd name="T38" fmla="*/ 343 w 607"/>
                      <a:gd name="T39" fmla="*/ 0 h 312"/>
                      <a:gd name="T40" fmla="*/ 591 w 607"/>
                      <a:gd name="T41" fmla="*/ 7 h 312"/>
                      <a:gd name="T42" fmla="*/ 590 w 607"/>
                      <a:gd name="T43" fmla="*/ 37 h 312"/>
                      <a:gd name="T44" fmla="*/ 595 w 607"/>
                      <a:gd name="T45" fmla="*/ 63 h 312"/>
                      <a:gd name="T46" fmla="*/ 598 w 607"/>
                      <a:gd name="T47" fmla="*/ 81 h 312"/>
                      <a:gd name="T48" fmla="*/ 603 w 607"/>
                      <a:gd name="T49" fmla="*/ 105 h 312"/>
                      <a:gd name="T50" fmla="*/ 606 w 607"/>
                      <a:gd name="T51" fmla="*/ 143 h 312"/>
                      <a:gd name="T52" fmla="*/ 602 w 607"/>
                      <a:gd name="T53" fmla="*/ 165 h 312"/>
                      <a:gd name="T54" fmla="*/ 595 w 607"/>
                      <a:gd name="T55" fmla="*/ 186 h 312"/>
                      <a:gd name="T56" fmla="*/ 586 w 607"/>
                      <a:gd name="T57" fmla="*/ 203 h 312"/>
                      <a:gd name="T58" fmla="*/ 574 w 607"/>
                      <a:gd name="T59" fmla="*/ 210 h 312"/>
                      <a:gd name="T60" fmla="*/ 557 w 607"/>
                      <a:gd name="T61" fmla="*/ 216 h 312"/>
                      <a:gd name="T62" fmla="*/ 533 w 607"/>
                      <a:gd name="T63" fmla="*/ 224 h 312"/>
                      <a:gd name="T64" fmla="*/ 522 w 607"/>
                      <a:gd name="T65" fmla="*/ 239 h 312"/>
                      <a:gd name="T66" fmla="*/ 509 w 607"/>
                      <a:gd name="T67" fmla="*/ 252 h 312"/>
                      <a:gd name="T68" fmla="*/ 489 w 607"/>
                      <a:gd name="T69" fmla="*/ 262 h 312"/>
                      <a:gd name="T70" fmla="*/ 465 w 607"/>
                      <a:gd name="T71" fmla="*/ 271 h 312"/>
                      <a:gd name="T72" fmla="*/ 427 w 607"/>
                      <a:gd name="T73" fmla="*/ 276 h 312"/>
                      <a:gd name="T74" fmla="*/ 395 w 607"/>
                      <a:gd name="T75" fmla="*/ 276 h 312"/>
                      <a:gd name="T76" fmla="*/ 371 w 607"/>
                      <a:gd name="T77" fmla="*/ 273 h 312"/>
                      <a:gd name="T78" fmla="*/ 348 w 607"/>
                      <a:gd name="T79" fmla="*/ 271 h 312"/>
                      <a:gd name="T80" fmla="*/ 332 w 607"/>
                      <a:gd name="T81" fmla="*/ 281 h 312"/>
                      <a:gd name="T82" fmla="*/ 299 w 607"/>
                      <a:gd name="T83" fmla="*/ 279 h 312"/>
                      <a:gd name="T84" fmla="*/ 169 w 607"/>
                      <a:gd name="T85" fmla="*/ 300 h 312"/>
                      <a:gd name="T86" fmla="*/ 112 w 607"/>
                      <a:gd name="T87" fmla="*/ 311 h 312"/>
                      <a:gd name="T88" fmla="*/ 53 w 607"/>
                      <a:gd name="T89" fmla="*/ 309 h 3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607" h="312">
                        <a:moveTo>
                          <a:pt x="53" y="309"/>
                        </a:moveTo>
                        <a:lnTo>
                          <a:pt x="2" y="302"/>
                        </a:lnTo>
                        <a:lnTo>
                          <a:pt x="0" y="232"/>
                        </a:lnTo>
                        <a:lnTo>
                          <a:pt x="3" y="179"/>
                        </a:lnTo>
                        <a:lnTo>
                          <a:pt x="29" y="147"/>
                        </a:lnTo>
                        <a:lnTo>
                          <a:pt x="61" y="129"/>
                        </a:lnTo>
                        <a:lnTo>
                          <a:pt x="134" y="98"/>
                        </a:lnTo>
                        <a:lnTo>
                          <a:pt x="240" y="69"/>
                        </a:lnTo>
                        <a:lnTo>
                          <a:pt x="261" y="67"/>
                        </a:lnTo>
                        <a:lnTo>
                          <a:pt x="275" y="69"/>
                        </a:lnTo>
                        <a:lnTo>
                          <a:pt x="278" y="63"/>
                        </a:lnTo>
                        <a:lnTo>
                          <a:pt x="284" y="56"/>
                        </a:lnTo>
                        <a:lnTo>
                          <a:pt x="291" y="57"/>
                        </a:lnTo>
                        <a:lnTo>
                          <a:pt x="300" y="59"/>
                        </a:lnTo>
                        <a:lnTo>
                          <a:pt x="304" y="46"/>
                        </a:lnTo>
                        <a:lnTo>
                          <a:pt x="312" y="39"/>
                        </a:lnTo>
                        <a:lnTo>
                          <a:pt x="321" y="37"/>
                        </a:lnTo>
                        <a:lnTo>
                          <a:pt x="332" y="37"/>
                        </a:lnTo>
                        <a:lnTo>
                          <a:pt x="330" y="27"/>
                        </a:lnTo>
                        <a:lnTo>
                          <a:pt x="343" y="0"/>
                        </a:lnTo>
                        <a:lnTo>
                          <a:pt x="591" y="7"/>
                        </a:lnTo>
                        <a:lnTo>
                          <a:pt x="590" y="37"/>
                        </a:lnTo>
                        <a:lnTo>
                          <a:pt x="595" y="63"/>
                        </a:lnTo>
                        <a:lnTo>
                          <a:pt x="598" y="81"/>
                        </a:lnTo>
                        <a:lnTo>
                          <a:pt x="603" y="105"/>
                        </a:lnTo>
                        <a:lnTo>
                          <a:pt x="606" y="143"/>
                        </a:lnTo>
                        <a:lnTo>
                          <a:pt x="602" y="165"/>
                        </a:lnTo>
                        <a:lnTo>
                          <a:pt x="595" y="186"/>
                        </a:lnTo>
                        <a:lnTo>
                          <a:pt x="586" y="203"/>
                        </a:lnTo>
                        <a:lnTo>
                          <a:pt x="574" y="210"/>
                        </a:lnTo>
                        <a:lnTo>
                          <a:pt x="557" y="216"/>
                        </a:lnTo>
                        <a:lnTo>
                          <a:pt x="533" y="224"/>
                        </a:lnTo>
                        <a:lnTo>
                          <a:pt x="522" y="239"/>
                        </a:lnTo>
                        <a:lnTo>
                          <a:pt x="509" y="252"/>
                        </a:lnTo>
                        <a:lnTo>
                          <a:pt x="489" y="262"/>
                        </a:lnTo>
                        <a:lnTo>
                          <a:pt x="465" y="271"/>
                        </a:lnTo>
                        <a:lnTo>
                          <a:pt x="427" y="276"/>
                        </a:lnTo>
                        <a:lnTo>
                          <a:pt x="395" y="276"/>
                        </a:lnTo>
                        <a:lnTo>
                          <a:pt x="371" y="273"/>
                        </a:lnTo>
                        <a:lnTo>
                          <a:pt x="348" y="271"/>
                        </a:lnTo>
                        <a:lnTo>
                          <a:pt x="332" y="281"/>
                        </a:lnTo>
                        <a:lnTo>
                          <a:pt x="299" y="279"/>
                        </a:lnTo>
                        <a:lnTo>
                          <a:pt x="169" y="300"/>
                        </a:lnTo>
                        <a:lnTo>
                          <a:pt x="112" y="311"/>
                        </a:lnTo>
                        <a:lnTo>
                          <a:pt x="53" y="309"/>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10" name="Freeform 50"/>
                  <p:cNvSpPr>
                    <a:spLocks/>
                  </p:cNvSpPr>
                  <p:nvPr/>
                </p:nvSpPr>
                <p:spPr bwMode="auto">
                  <a:xfrm>
                    <a:off x="4437" y="2693"/>
                    <a:ext cx="587" cy="269"/>
                  </a:xfrm>
                  <a:custGeom>
                    <a:avLst/>
                    <a:gdLst>
                      <a:gd name="T0" fmla="*/ 568 w 587"/>
                      <a:gd name="T1" fmla="*/ 28 h 269"/>
                      <a:gd name="T2" fmla="*/ 582 w 587"/>
                      <a:gd name="T3" fmla="*/ 64 h 269"/>
                      <a:gd name="T4" fmla="*/ 570 w 587"/>
                      <a:gd name="T5" fmla="*/ 166 h 269"/>
                      <a:gd name="T6" fmla="*/ 538 w 587"/>
                      <a:gd name="T7" fmla="*/ 166 h 269"/>
                      <a:gd name="T8" fmla="*/ 501 w 587"/>
                      <a:gd name="T9" fmla="*/ 202 h 269"/>
                      <a:gd name="T10" fmla="*/ 417 w 587"/>
                      <a:gd name="T11" fmla="*/ 227 h 269"/>
                      <a:gd name="T12" fmla="*/ 338 w 587"/>
                      <a:gd name="T13" fmla="*/ 227 h 269"/>
                      <a:gd name="T14" fmla="*/ 368 w 587"/>
                      <a:gd name="T15" fmla="*/ 190 h 269"/>
                      <a:gd name="T16" fmla="*/ 330 w 587"/>
                      <a:gd name="T17" fmla="*/ 225 h 269"/>
                      <a:gd name="T18" fmla="*/ 291 w 587"/>
                      <a:gd name="T19" fmla="*/ 234 h 269"/>
                      <a:gd name="T20" fmla="*/ 318 w 587"/>
                      <a:gd name="T21" fmla="*/ 211 h 269"/>
                      <a:gd name="T22" fmla="*/ 275 w 587"/>
                      <a:gd name="T23" fmla="*/ 237 h 269"/>
                      <a:gd name="T24" fmla="*/ 141 w 587"/>
                      <a:gd name="T25" fmla="*/ 258 h 269"/>
                      <a:gd name="T26" fmla="*/ 142 w 587"/>
                      <a:gd name="T27" fmla="*/ 240 h 269"/>
                      <a:gd name="T28" fmla="*/ 139 w 587"/>
                      <a:gd name="T29" fmla="*/ 233 h 269"/>
                      <a:gd name="T30" fmla="*/ 92 w 587"/>
                      <a:gd name="T31" fmla="*/ 264 h 269"/>
                      <a:gd name="T32" fmla="*/ 135 w 587"/>
                      <a:gd name="T33" fmla="*/ 217 h 269"/>
                      <a:gd name="T34" fmla="*/ 86 w 587"/>
                      <a:gd name="T35" fmla="*/ 248 h 269"/>
                      <a:gd name="T36" fmla="*/ 61 w 587"/>
                      <a:gd name="T37" fmla="*/ 240 h 269"/>
                      <a:gd name="T38" fmla="*/ 52 w 587"/>
                      <a:gd name="T39" fmla="*/ 242 h 269"/>
                      <a:gd name="T40" fmla="*/ 17 w 587"/>
                      <a:gd name="T41" fmla="*/ 256 h 269"/>
                      <a:gd name="T42" fmla="*/ 0 w 587"/>
                      <a:gd name="T43" fmla="*/ 218 h 269"/>
                      <a:gd name="T44" fmla="*/ 12 w 587"/>
                      <a:gd name="T45" fmla="*/ 141 h 269"/>
                      <a:gd name="T46" fmla="*/ 85 w 587"/>
                      <a:gd name="T47" fmla="*/ 96 h 269"/>
                      <a:gd name="T48" fmla="*/ 228 w 587"/>
                      <a:gd name="T49" fmla="*/ 47 h 269"/>
                      <a:gd name="T50" fmla="*/ 277 w 587"/>
                      <a:gd name="T51" fmla="*/ 67 h 269"/>
                      <a:gd name="T52" fmla="*/ 298 w 587"/>
                      <a:gd name="T53" fmla="*/ 70 h 269"/>
                      <a:gd name="T54" fmla="*/ 273 w 587"/>
                      <a:gd name="T55" fmla="*/ 42 h 269"/>
                      <a:gd name="T56" fmla="*/ 288 w 587"/>
                      <a:gd name="T57" fmla="*/ 35 h 269"/>
                      <a:gd name="T58" fmla="*/ 304 w 587"/>
                      <a:gd name="T59" fmla="*/ 52 h 269"/>
                      <a:gd name="T60" fmla="*/ 306 w 587"/>
                      <a:gd name="T61" fmla="*/ 44 h 269"/>
                      <a:gd name="T62" fmla="*/ 303 w 587"/>
                      <a:gd name="T63" fmla="*/ 21 h 269"/>
                      <a:gd name="T64" fmla="*/ 339 w 587"/>
                      <a:gd name="T65" fmla="*/ 36 h 269"/>
                      <a:gd name="T66" fmla="*/ 335 w 587"/>
                      <a:gd name="T67" fmla="*/ 20 h 269"/>
                      <a:gd name="T68" fmla="*/ 328 w 587"/>
                      <a:gd name="T69" fmla="*/ 0 h 269"/>
                      <a:gd name="T70" fmla="*/ 365 w 587"/>
                      <a:gd name="T71" fmla="*/ 17 h 269"/>
                      <a:gd name="T72" fmla="*/ 433 w 587"/>
                      <a:gd name="T73" fmla="*/ 33 h 269"/>
                      <a:gd name="T74" fmla="*/ 448 w 587"/>
                      <a:gd name="T75" fmla="*/ 11 h 269"/>
                      <a:gd name="T76" fmla="*/ 465 w 587"/>
                      <a:gd name="T77" fmla="*/ 36 h 269"/>
                      <a:gd name="T78" fmla="*/ 499 w 587"/>
                      <a:gd name="T79" fmla="*/ 20 h 269"/>
                      <a:gd name="T80" fmla="*/ 513 w 587"/>
                      <a:gd name="T81" fmla="*/ 42 h 269"/>
                      <a:gd name="T82" fmla="*/ 556 w 587"/>
                      <a:gd name="T83" fmla="*/ 35 h 269"/>
                      <a:gd name="T84" fmla="*/ 566 w 587"/>
                      <a:gd name="T85" fmla="*/ 10 h 26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87" h="269">
                        <a:moveTo>
                          <a:pt x="566" y="10"/>
                        </a:moveTo>
                        <a:lnTo>
                          <a:pt x="568" y="28"/>
                        </a:lnTo>
                        <a:lnTo>
                          <a:pt x="574" y="21"/>
                        </a:lnTo>
                        <a:lnTo>
                          <a:pt x="582" y="64"/>
                        </a:lnTo>
                        <a:lnTo>
                          <a:pt x="586" y="114"/>
                        </a:lnTo>
                        <a:lnTo>
                          <a:pt x="570" y="166"/>
                        </a:lnTo>
                        <a:lnTo>
                          <a:pt x="534" y="178"/>
                        </a:lnTo>
                        <a:lnTo>
                          <a:pt x="538" y="166"/>
                        </a:lnTo>
                        <a:lnTo>
                          <a:pt x="519" y="184"/>
                        </a:lnTo>
                        <a:lnTo>
                          <a:pt x="501" y="202"/>
                        </a:lnTo>
                        <a:lnTo>
                          <a:pt x="464" y="222"/>
                        </a:lnTo>
                        <a:lnTo>
                          <a:pt x="417" y="227"/>
                        </a:lnTo>
                        <a:lnTo>
                          <a:pt x="361" y="230"/>
                        </a:lnTo>
                        <a:lnTo>
                          <a:pt x="338" y="227"/>
                        </a:lnTo>
                        <a:lnTo>
                          <a:pt x="359" y="217"/>
                        </a:lnTo>
                        <a:lnTo>
                          <a:pt x="368" y="190"/>
                        </a:lnTo>
                        <a:lnTo>
                          <a:pt x="351" y="212"/>
                        </a:lnTo>
                        <a:lnTo>
                          <a:pt x="330" y="225"/>
                        </a:lnTo>
                        <a:lnTo>
                          <a:pt x="311" y="237"/>
                        </a:lnTo>
                        <a:lnTo>
                          <a:pt x="291" y="234"/>
                        </a:lnTo>
                        <a:lnTo>
                          <a:pt x="304" y="223"/>
                        </a:lnTo>
                        <a:lnTo>
                          <a:pt x="318" y="211"/>
                        </a:lnTo>
                        <a:lnTo>
                          <a:pt x="296" y="219"/>
                        </a:lnTo>
                        <a:lnTo>
                          <a:pt x="275" y="237"/>
                        </a:lnTo>
                        <a:lnTo>
                          <a:pt x="208" y="247"/>
                        </a:lnTo>
                        <a:lnTo>
                          <a:pt x="141" y="258"/>
                        </a:lnTo>
                        <a:lnTo>
                          <a:pt x="117" y="256"/>
                        </a:lnTo>
                        <a:lnTo>
                          <a:pt x="142" y="240"/>
                        </a:lnTo>
                        <a:lnTo>
                          <a:pt x="167" y="234"/>
                        </a:lnTo>
                        <a:lnTo>
                          <a:pt x="139" y="233"/>
                        </a:lnTo>
                        <a:lnTo>
                          <a:pt x="118" y="243"/>
                        </a:lnTo>
                        <a:lnTo>
                          <a:pt x="92" y="264"/>
                        </a:lnTo>
                        <a:lnTo>
                          <a:pt x="110" y="233"/>
                        </a:lnTo>
                        <a:lnTo>
                          <a:pt x="135" y="217"/>
                        </a:lnTo>
                        <a:lnTo>
                          <a:pt x="103" y="223"/>
                        </a:lnTo>
                        <a:lnTo>
                          <a:pt x="86" y="248"/>
                        </a:lnTo>
                        <a:lnTo>
                          <a:pt x="83" y="268"/>
                        </a:lnTo>
                        <a:lnTo>
                          <a:pt x="61" y="240"/>
                        </a:lnTo>
                        <a:lnTo>
                          <a:pt x="40" y="227"/>
                        </a:lnTo>
                        <a:lnTo>
                          <a:pt x="52" y="242"/>
                        </a:lnTo>
                        <a:lnTo>
                          <a:pt x="69" y="268"/>
                        </a:lnTo>
                        <a:lnTo>
                          <a:pt x="17" y="256"/>
                        </a:lnTo>
                        <a:lnTo>
                          <a:pt x="7" y="251"/>
                        </a:lnTo>
                        <a:lnTo>
                          <a:pt x="0" y="218"/>
                        </a:lnTo>
                        <a:lnTo>
                          <a:pt x="4" y="171"/>
                        </a:lnTo>
                        <a:lnTo>
                          <a:pt x="12" y="141"/>
                        </a:lnTo>
                        <a:lnTo>
                          <a:pt x="44" y="117"/>
                        </a:lnTo>
                        <a:lnTo>
                          <a:pt x="85" y="96"/>
                        </a:lnTo>
                        <a:lnTo>
                          <a:pt x="164" y="67"/>
                        </a:lnTo>
                        <a:lnTo>
                          <a:pt x="228" y="47"/>
                        </a:lnTo>
                        <a:lnTo>
                          <a:pt x="262" y="44"/>
                        </a:lnTo>
                        <a:lnTo>
                          <a:pt x="277" y="67"/>
                        </a:lnTo>
                        <a:lnTo>
                          <a:pt x="321" y="92"/>
                        </a:lnTo>
                        <a:lnTo>
                          <a:pt x="298" y="70"/>
                        </a:lnTo>
                        <a:lnTo>
                          <a:pt x="279" y="58"/>
                        </a:lnTo>
                        <a:lnTo>
                          <a:pt x="273" y="42"/>
                        </a:lnTo>
                        <a:lnTo>
                          <a:pt x="275" y="35"/>
                        </a:lnTo>
                        <a:lnTo>
                          <a:pt x="288" y="35"/>
                        </a:lnTo>
                        <a:lnTo>
                          <a:pt x="296" y="44"/>
                        </a:lnTo>
                        <a:lnTo>
                          <a:pt x="304" y="52"/>
                        </a:lnTo>
                        <a:lnTo>
                          <a:pt x="324" y="61"/>
                        </a:lnTo>
                        <a:lnTo>
                          <a:pt x="306" y="44"/>
                        </a:lnTo>
                        <a:lnTo>
                          <a:pt x="298" y="30"/>
                        </a:lnTo>
                        <a:lnTo>
                          <a:pt x="303" y="21"/>
                        </a:lnTo>
                        <a:lnTo>
                          <a:pt x="319" y="16"/>
                        </a:lnTo>
                        <a:lnTo>
                          <a:pt x="339" y="36"/>
                        </a:lnTo>
                        <a:lnTo>
                          <a:pt x="359" y="50"/>
                        </a:lnTo>
                        <a:lnTo>
                          <a:pt x="335" y="20"/>
                        </a:lnTo>
                        <a:lnTo>
                          <a:pt x="328" y="9"/>
                        </a:lnTo>
                        <a:lnTo>
                          <a:pt x="328" y="0"/>
                        </a:lnTo>
                        <a:lnTo>
                          <a:pt x="347" y="3"/>
                        </a:lnTo>
                        <a:lnTo>
                          <a:pt x="365" y="17"/>
                        </a:lnTo>
                        <a:lnTo>
                          <a:pt x="377" y="27"/>
                        </a:lnTo>
                        <a:lnTo>
                          <a:pt x="433" y="33"/>
                        </a:lnTo>
                        <a:lnTo>
                          <a:pt x="431" y="17"/>
                        </a:lnTo>
                        <a:lnTo>
                          <a:pt x="448" y="11"/>
                        </a:lnTo>
                        <a:lnTo>
                          <a:pt x="448" y="32"/>
                        </a:lnTo>
                        <a:lnTo>
                          <a:pt x="465" y="36"/>
                        </a:lnTo>
                        <a:lnTo>
                          <a:pt x="501" y="42"/>
                        </a:lnTo>
                        <a:lnTo>
                          <a:pt x="499" y="20"/>
                        </a:lnTo>
                        <a:lnTo>
                          <a:pt x="512" y="20"/>
                        </a:lnTo>
                        <a:lnTo>
                          <a:pt x="513" y="42"/>
                        </a:lnTo>
                        <a:lnTo>
                          <a:pt x="534" y="41"/>
                        </a:lnTo>
                        <a:lnTo>
                          <a:pt x="556" y="35"/>
                        </a:lnTo>
                        <a:lnTo>
                          <a:pt x="557" y="17"/>
                        </a:lnTo>
                        <a:lnTo>
                          <a:pt x="566" y="10"/>
                        </a:lnTo>
                      </a:path>
                    </a:pathLst>
                  </a:custGeom>
                  <a:solidFill>
                    <a:srgbClr val="8080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11" name="Freeform 51"/>
                  <p:cNvSpPr>
                    <a:spLocks/>
                  </p:cNvSpPr>
                  <p:nvPr/>
                </p:nvSpPr>
                <p:spPr bwMode="auto">
                  <a:xfrm>
                    <a:off x="4867" y="2794"/>
                    <a:ext cx="74" cy="9"/>
                  </a:xfrm>
                  <a:custGeom>
                    <a:avLst/>
                    <a:gdLst>
                      <a:gd name="T0" fmla="*/ 73 w 74"/>
                      <a:gd name="T1" fmla="*/ 0 h 9"/>
                      <a:gd name="T2" fmla="*/ 39 w 74"/>
                      <a:gd name="T3" fmla="*/ 8 h 9"/>
                      <a:gd name="T4" fmla="*/ 0 w 74"/>
                      <a:gd name="T5" fmla="*/ 6 h 9"/>
                      <a:gd name="T6" fmla="*/ 73 w 74"/>
                      <a:gd name="T7" fmla="*/ 0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4" h="9">
                        <a:moveTo>
                          <a:pt x="73" y="0"/>
                        </a:moveTo>
                        <a:lnTo>
                          <a:pt x="39" y="8"/>
                        </a:lnTo>
                        <a:lnTo>
                          <a:pt x="0" y="6"/>
                        </a:lnTo>
                        <a:lnTo>
                          <a:pt x="73"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12" name="Freeform 52"/>
                  <p:cNvSpPr>
                    <a:spLocks/>
                  </p:cNvSpPr>
                  <p:nvPr/>
                </p:nvSpPr>
                <p:spPr bwMode="auto">
                  <a:xfrm>
                    <a:off x="4979" y="2768"/>
                    <a:ext cx="42" cy="12"/>
                  </a:xfrm>
                  <a:custGeom>
                    <a:avLst/>
                    <a:gdLst>
                      <a:gd name="T0" fmla="*/ 41 w 42"/>
                      <a:gd name="T1" fmla="*/ 0 h 12"/>
                      <a:gd name="T2" fmla="*/ 31 w 42"/>
                      <a:gd name="T3" fmla="*/ 7 h 12"/>
                      <a:gd name="T4" fmla="*/ 0 w 42"/>
                      <a:gd name="T5" fmla="*/ 10 h 12"/>
                      <a:gd name="T6" fmla="*/ 32 w 42"/>
                      <a:gd name="T7" fmla="*/ 11 h 12"/>
                      <a:gd name="T8" fmla="*/ 41 w 42"/>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 h="12">
                        <a:moveTo>
                          <a:pt x="41" y="0"/>
                        </a:moveTo>
                        <a:lnTo>
                          <a:pt x="31" y="7"/>
                        </a:lnTo>
                        <a:lnTo>
                          <a:pt x="0" y="10"/>
                        </a:lnTo>
                        <a:lnTo>
                          <a:pt x="32" y="11"/>
                        </a:lnTo>
                        <a:lnTo>
                          <a:pt x="41"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13" name="Freeform 53"/>
                  <p:cNvSpPr>
                    <a:spLocks/>
                  </p:cNvSpPr>
                  <p:nvPr/>
                </p:nvSpPr>
                <p:spPr bwMode="auto">
                  <a:xfrm>
                    <a:off x="4745" y="2753"/>
                    <a:ext cx="70" cy="41"/>
                  </a:xfrm>
                  <a:custGeom>
                    <a:avLst/>
                    <a:gdLst>
                      <a:gd name="T0" fmla="*/ 69 w 70"/>
                      <a:gd name="T1" fmla="*/ 0 h 41"/>
                      <a:gd name="T2" fmla="*/ 39 w 70"/>
                      <a:gd name="T3" fmla="*/ 4 h 41"/>
                      <a:gd name="T4" fmla="*/ 32 w 70"/>
                      <a:gd name="T5" fmla="*/ 8 h 41"/>
                      <a:gd name="T6" fmla="*/ 32 w 70"/>
                      <a:gd name="T7" fmla="*/ 22 h 41"/>
                      <a:gd name="T8" fmla="*/ 30 w 70"/>
                      <a:gd name="T9" fmla="*/ 35 h 41"/>
                      <a:gd name="T10" fmla="*/ 0 w 70"/>
                      <a:gd name="T11" fmla="*/ 40 h 41"/>
                      <a:gd name="T12" fmla="*/ 36 w 70"/>
                      <a:gd name="T13" fmla="*/ 38 h 41"/>
                      <a:gd name="T14" fmla="*/ 41 w 70"/>
                      <a:gd name="T15" fmla="*/ 13 h 41"/>
                      <a:gd name="T16" fmla="*/ 69 w 70"/>
                      <a:gd name="T17" fmla="*/ 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41">
                        <a:moveTo>
                          <a:pt x="69" y="0"/>
                        </a:moveTo>
                        <a:lnTo>
                          <a:pt x="39" y="4"/>
                        </a:lnTo>
                        <a:lnTo>
                          <a:pt x="32" y="8"/>
                        </a:lnTo>
                        <a:lnTo>
                          <a:pt x="32" y="22"/>
                        </a:lnTo>
                        <a:lnTo>
                          <a:pt x="30" y="35"/>
                        </a:lnTo>
                        <a:lnTo>
                          <a:pt x="0" y="40"/>
                        </a:lnTo>
                        <a:lnTo>
                          <a:pt x="36" y="38"/>
                        </a:lnTo>
                        <a:lnTo>
                          <a:pt x="41" y="13"/>
                        </a:lnTo>
                        <a:lnTo>
                          <a:pt x="69"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14" name="Freeform 54"/>
                  <p:cNvSpPr>
                    <a:spLocks/>
                  </p:cNvSpPr>
                  <p:nvPr/>
                </p:nvSpPr>
                <p:spPr bwMode="auto">
                  <a:xfrm>
                    <a:off x="4498" y="2862"/>
                    <a:ext cx="240" cy="64"/>
                  </a:xfrm>
                  <a:custGeom>
                    <a:avLst/>
                    <a:gdLst>
                      <a:gd name="T0" fmla="*/ 239 w 240"/>
                      <a:gd name="T1" fmla="*/ 0 h 64"/>
                      <a:gd name="T2" fmla="*/ 178 w 240"/>
                      <a:gd name="T3" fmla="*/ 3 h 64"/>
                      <a:gd name="T4" fmla="*/ 116 w 240"/>
                      <a:gd name="T5" fmla="*/ 19 h 64"/>
                      <a:gd name="T6" fmla="*/ 70 w 240"/>
                      <a:gd name="T7" fmla="*/ 21 h 64"/>
                      <a:gd name="T8" fmla="*/ 32 w 240"/>
                      <a:gd name="T9" fmla="*/ 29 h 64"/>
                      <a:gd name="T10" fmla="*/ 18 w 240"/>
                      <a:gd name="T11" fmla="*/ 51 h 64"/>
                      <a:gd name="T12" fmla="*/ 0 w 240"/>
                      <a:gd name="T13" fmla="*/ 63 h 64"/>
                      <a:gd name="T14" fmla="*/ 18 w 240"/>
                      <a:gd name="T15" fmla="*/ 59 h 64"/>
                      <a:gd name="T16" fmla="*/ 35 w 240"/>
                      <a:gd name="T17" fmla="*/ 35 h 64"/>
                      <a:gd name="T18" fmla="*/ 85 w 240"/>
                      <a:gd name="T19" fmla="*/ 24 h 64"/>
                      <a:gd name="T20" fmla="*/ 116 w 240"/>
                      <a:gd name="T21" fmla="*/ 24 h 64"/>
                      <a:gd name="T22" fmla="*/ 140 w 240"/>
                      <a:gd name="T23" fmla="*/ 19 h 64"/>
                      <a:gd name="T24" fmla="*/ 182 w 240"/>
                      <a:gd name="T25" fmla="*/ 7 h 64"/>
                      <a:gd name="T26" fmla="*/ 239 w 240"/>
                      <a:gd name="T27" fmla="*/ 0 h 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40" h="64">
                        <a:moveTo>
                          <a:pt x="239" y="0"/>
                        </a:moveTo>
                        <a:lnTo>
                          <a:pt x="178" y="3"/>
                        </a:lnTo>
                        <a:lnTo>
                          <a:pt x="116" y="19"/>
                        </a:lnTo>
                        <a:lnTo>
                          <a:pt x="70" y="21"/>
                        </a:lnTo>
                        <a:lnTo>
                          <a:pt x="32" y="29"/>
                        </a:lnTo>
                        <a:lnTo>
                          <a:pt x="18" y="51"/>
                        </a:lnTo>
                        <a:lnTo>
                          <a:pt x="0" y="63"/>
                        </a:lnTo>
                        <a:lnTo>
                          <a:pt x="18" y="59"/>
                        </a:lnTo>
                        <a:lnTo>
                          <a:pt x="35" y="35"/>
                        </a:lnTo>
                        <a:lnTo>
                          <a:pt x="85" y="24"/>
                        </a:lnTo>
                        <a:lnTo>
                          <a:pt x="116" y="24"/>
                        </a:lnTo>
                        <a:lnTo>
                          <a:pt x="140" y="19"/>
                        </a:lnTo>
                        <a:lnTo>
                          <a:pt x="182" y="7"/>
                        </a:lnTo>
                        <a:lnTo>
                          <a:pt x="239"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nvGrpSpPr>
                <p:cNvPr id="26658" name="Group 69"/>
                <p:cNvGrpSpPr>
                  <a:grpSpLocks/>
                </p:cNvGrpSpPr>
                <p:nvPr/>
              </p:nvGrpSpPr>
              <p:grpSpPr bwMode="auto">
                <a:xfrm>
                  <a:off x="4537" y="2327"/>
                  <a:ext cx="250" cy="158"/>
                  <a:chOff x="4537" y="2327"/>
                  <a:chExt cx="250" cy="158"/>
                </a:xfrm>
              </p:grpSpPr>
              <p:grpSp>
                <p:nvGrpSpPr>
                  <p:cNvPr id="26696" name="Group 65"/>
                  <p:cNvGrpSpPr>
                    <a:grpSpLocks/>
                  </p:cNvGrpSpPr>
                  <p:nvPr/>
                </p:nvGrpSpPr>
                <p:grpSpPr bwMode="auto">
                  <a:xfrm>
                    <a:off x="4537" y="2327"/>
                    <a:ext cx="218" cy="127"/>
                    <a:chOff x="4537" y="2327"/>
                    <a:chExt cx="218" cy="127"/>
                  </a:xfrm>
                </p:grpSpPr>
                <p:sp>
                  <p:nvSpPr>
                    <p:cNvPr id="26700" name="Freeform 56"/>
                    <p:cNvSpPr>
                      <a:spLocks/>
                    </p:cNvSpPr>
                    <p:nvPr/>
                  </p:nvSpPr>
                  <p:spPr bwMode="auto">
                    <a:xfrm>
                      <a:off x="4537" y="2327"/>
                      <a:ext cx="218" cy="127"/>
                    </a:xfrm>
                    <a:custGeom>
                      <a:avLst/>
                      <a:gdLst>
                        <a:gd name="T0" fmla="*/ 197 w 218"/>
                        <a:gd name="T1" fmla="*/ 126 h 127"/>
                        <a:gd name="T2" fmla="*/ 185 w 218"/>
                        <a:gd name="T3" fmla="*/ 123 h 127"/>
                        <a:gd name="T4" fmla="*/ 174 w 218"/>
                        <a:gd name="T5" fmla="*/ 117 h 127"/>
                        <a:gd name="T6" fmla="*/ 163 w 218"/>
                        <a:gd name="T7" fmla="*/ 115 h 127"/>
                        <a:gd name="T8" fmla="*/ 145 w 218"/>
                        <a:gd name="T9" fmla="*/ 118 h 127"/>
                        <a:gd name="T10" fmla="*/ 132 w 218"/>
                        <a:gd name="T11" fmla="*/ 117 h 127"/>
                        <a:gd name="T12" fmla="*/ 123 w 218"/>
                        <a:gd name="T13" fmla="*/ 114 h 127"/>
                        <a:gd name="T14" fmla="*/ 116 w 218"/>
                        <a:gd name="T15" fmla="*/ 111 h 127"/>
                        <a:gd name="T16" fmla="*/ 108 w 218"/>
                        <a:gd name="T17" fmla="*/ 107 h 127"/>
                        <a:gd name="T18" fmla="*/ 100 w 218"/>
                        <a:gd name="T19" fmla="*/ 98 h 127"/>
                        <a:gd name="T20" fmla="*/ 94 w 218"/>
                        <a:gd name="T21" fmla="*/ 91 h 127"/>
                        <a:gd name="T22" fmla="*/ 84 w 218"/>
                        <a:gd name="T23" fmla="*/ 82 h 127"/>
                        <a:gd name="T24" fmla="*/ 69 w 218"/>
                        <a:gd name="T25" fmla="*/ 85 h 127"/>
                        <a:gd name="T26" fmla="*/ 60 w 218"/>
                        <a:gd name="T27" fmla="*/ 85 h 127"/>
                        <a:gd name="T28" fmla="*/ 55 w 218"/>
                        <a:gd name="T29" fmla="*/ 84 h 127"/>
                        <a:gd name="T30" fmla="*/ 53 w 218"/>
                        <a:gd name="T31" fmla="*/ 81 h 127"/>
                        <a:gd name="T32" fmla="*/ 51 w 218"/>
                        <a:gd name="T33" fmla="*/ 76 h 127"/>
                        <a:gd name="T34" fmla="*/ 52 w 218"/>
                        <a:gd name="T35" fmla="*/ 72 h 127"/>
                        <a:gd name="T36" fmla="*/ 55 w 218"/>
                        <a:gd name="T37" fmla="*/ 66 h 127"/>
                        <a:gd name="T38" fmla="*/ 60 w 218"/>
                        <a:gd name="T39" fmla="*/ 64 h 127"/>
                        <a:gd name="T40" fmla="*/ 72 w 218"/>
                        <a:gd name="T41" fmla="*/ 63 h 127"/>
                        <a:gd name="T42" fmla="*/ 86 w 218"/>
                        <a:gd name="T43" fmla="*/ 57 h 127"/>
                        <a:gd name="T44" fmla="*/ 74 w 218"/>
                        <a:gd name="T45" fmla="*/ 47 h 127"/>
                        <a:gd name="T46" fmla="*/ 61 w 218"/>
                        <a:gd name="T47" fmla="*/ 40 h 127"/>
                        <a:gd name="T48" fmla="*/ 49 w 218"/>
                        <a:gd name="T49" fmla="*/ 41 h 127"/>
                        <a:gd name="T50" fmla="*/ 35 w 218"/>
                        <a:gd name="T51" fmla="*/ 40 h 127"/>
                        <a:gd name="T52" fmla="*/ 27 w 218"/>
                        <a:gd name="T53" fmla="*/ 43 h 127"/>
                        <a:gd name="T54" fmla="*/ 16 w 218"/>
                        <a:gd name="T55" fmla="*/ 44 h 127"/>
                        <a:gd name="T56" fmla="*/ 12 w 218"/>
                        <a:gd name="T57" fmla="*/ 40 h 127"/>
                        <a:gd name="T58" fmla="*/ 11 w 218"/>
                        <a:gd name="T59" fmla="*/ 35 h 127"/>
                        <a:gd name="T60" fmla="*/ 5 w 218"/>
                        <a:gd name="T61" fmla="*/ 35 h 127"/>
                        <a:gd name="T62" fmla="*/ 2 w 218"/>
                        <a:gd name="T63" fmla="*/ 34 h 127"/>
                        <a:gd name="T64" fmla="*/ 0 w 218"/>
                        <a:gd name="T65" fmla="*/ 29 h 127"/>
                        <a:gd name="T66" fmla="*/ 1 w 218"/>
                        <a:gd name="T67" fmla="*/ 24 h 127"/>
                        <a:gd name="T68" fmla="*/ 4 w 218"/>
                        <a:gd name="T69" fmla="*/ 22 h 127"/>
                        <a:gd name="T70" fmla="*/ 10 w 218"/>
                        <a:gd name="T71" fmla="*/ 19 h 127"/>
                        <a:gd name="T72" fmla="*/ 15 w 218"/>
                        <a:gd name="T73" fmla="*/ 15 h 127"/>
                        <a:gd name="T74" fmla="*/ 21 w 218"/>
                        <a:gd name="T75" fmla="*/ 11 h 127"/>
                        <a:gd name="T76" fmla="*/ 27 w 218"/>
                        <a:gd name="T77" fmla="*/ 9 h 127"/>
                        <a:gd name="T78" fmla="*/ 33 w 218"/>
                        <a:gd name="T79" fmla="*/ 9 h 127"/>
                        <a:gd name="T80" fmla="*/ 59 w 218"/>
                        <a:gd name="T81" fmla="*/ 3 h 127"/>
                        <a:gd name="T82" fmla="*/ 64 w 218"/>
                        <a:gd name="T83" fmla="*/ 1 h 127"/>
                        <a:gd name="T84" fmla="*/ 71 w 218"/>
                        <a:gd name="T85" fmla="*/ 0 h 127"/>
                        <a:gd name="T86" fmla="*/ 77 w 218"/>
                        <a:gd name="T87" fmla="*/ 1 h 127"/>
                        <a:gd name="T88" fmla="*/ 85 w 218"/>
                        <a:gd name="T89" fmla="*/ 4 h 127"/>
                        <a:gd name="T90" fmla="*/ 108 w 218"/>
                        <a:gd name="T91" fmla="*/ 19 h 127"/>
                        <a:gd name="T92" fmla="*/ 119 w 218"/>
                        <a:gd name="T93" fmla="*/ 21 h 127"/>
                        <a:gd name="T94" fmla="*/ 128 w 218"/>
                        <a:gd name="T95" fmla="*/ 23 h 127"/>
                        <a:gd name="T96" fmla="*/ 136 w 218"/>
                        <a:gd name="T97" fmla="*/ 29 h 127"/>
                        <a:gd name="T98" fmla="*/ 140 w 218"/>
                        <a:gd name="T99" fmla="*/ 36 h 127"/>
                        <a:gd name="T100" fmla="*/ 159 w 218"/>
                        <a:gd name="T101" fmla="*/ 51 h 127"/>
                        <a:gd name="T102" fmla="*/ 168 w 218"/>
                        <a:gd name="T103" fmla="*/ 58 h 127"/>
                        <a:gd name="T104" fmla="*/ 179 w 218"/>
                        <a:gd name="T105" fmla="*/ 72 h 127"/>
                        <a:gd name="T106" fmla="*/ 186 w 218"/>
                        <a:gd name="T107" fmla="*/ 76 h 127"/>
                        <a:gd name="T108" fmla="*/ 217 w 218"/>
                        <a:gd name="T109" fmla="*/ 77 h 127"/>
                        <a:gd name="T110" fmla="*/ 197 w 218"/>
                        <a:gd name="T111" fmla="*/ 126 h 1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18" h="127">
                          <a:moveTo>
                            <a:pt x="197" y="126"/>
                          </a:moveTo>
                          <a:lnTo>
                            <a:pt x="185" y="123"/>
                          </a:lnTo>
                          <a:lnTo>
                            <a:pt x="174" y="117"/>
                          </a:lnTo>
                          <a:lnTo>
                            <a:pt x="163" y="115"/>
                          </a:lnTo>
                          <a:lnTo>
                            <a:pt x="145" y="118"/>
                          </a:lnTo>
                          <a:lnTo>
                            <a:pt x="132" y="117"/>
                          </a:lnTo>
                          <a:lnTo>
                            <a:pt x="123" y="114"/>
                          </a:lnTo>
                          <a:lnTo>
                            <a:pt x="116" y="111"/>
                          </a:lnTo>
                          <a:lnTo>
                            <a:pt x="108" y="107"/>
                          </a:lnTo>
                          <a:lnTo>
                            <a:pt x="100" y="98"/>
                          </a:lnTo>
                          <a:lnTo>
                            <a:pt x="94" y="91"/>
                          </a:lnTo>
                          <a:lnTo>
                            <a:pt x="84" y="82"/>
                          </a:lnTo>
                          <a:lnTo>
                            <a:pt x="69" y="85"/>
                          </a:lnTo>
                          <a:lnTo>
                            <a:pt x="60" y="85"/>
                          </a:lnTo>
                          <a:lnTo>
                            <a:pt x="55" y="84"/>
                          </a:lnTo>
                          <a:lnTo>
                            <a:pt x="53" y="81"/>
                          </a:lnTo>
                          <a:lnTo>
                            <a:pt x="51" y="76"/>
                          </a:lnTo>
                          <a:lnTo>
                            <a:pt x="52" y="72"/>
                          </a:lnTo>
                          <a:lnTo>
                            <a:pt x="55" y="66"/>
                          </a:lnTo>
                          <a:lnTo>
                            <a:pt x="60" y="64"/>
                          </a:lnTo>
                          <a:lnTo>
                            <a:pt x="72" y="63"/>
                          </a:lnTo>
                          <a:lnTo>
                            <a:pt x="86" y="57"/>
                          </a:lnTo>
                          <a:lnTo>
                            <a:pt x="74" y="47"/>
                          </a:lnTo>
                          <a:lnTo>
                            <a:pt x="61" y="40"/>
                          </a:lnTo>
                          <a:lnTo>
                            <a:pt x="49" y="41"/>
                          </a:lnTo>
                          <a:lnTo>
                            <a:pt x="35" y="40"/>
                          </a:lnTo>
                          <a:lnTo>
                            <a:pt x="27" y="43"/>
                          </a:lnTo>
                          <a:lnTo>
                            <a:pt x="16" y="44"/>
                          </a:lnTo>
                          <a:lnTo>
                            <a:pt x="12" y="40"/>
                          </a:lnTo>
                          <a:lnTo>
                            <a:pt x="11" y="35"/>
                          </a:lnTo>
                          <a:lnTo>
                            <a:pt x="5" y="35"/>
                          </a:lnTo>
                          <a:lnTo>
                            <a:pt x="2" y="34"/>
                          </a:lnTo>
                          <a:lnTo>
                            <a:pt x="0" y="29"/>
                          </a:lnTo>
                          <a:lnTo>
                            <a:pt x="1" y="24"/>
                          </a:lnTo>
                          <a:lnTo>
                            <a:pt x="4" y="22"/>
                          </a:lnTo>
                          <a:lnTo>
                            <a:pt x="10" y="19"/>
                          </a:lnTo>
                          <a:lnTo>
                            <a:pt x="15" y="15"/>
                          </a:lnTo>
                          <a:lnTo>
                            <a:pt x="21" y="11"/>
                          </a:lnTo>
                          <a:lnTo>
                            <a:pt x="27" y="9"/>
                          </a:lnTo>
                          <a:lnTo>
                            <a:pt x="33" y="9"/>
                          </a:lnTo>
                          <a:lnTo>
                            <a:pt x="59" y="3"/>
                          </a:lnTo>
                          <a:lnTo>
                            <a:pt x="64" y="1"/>
                          </a:lnTo>
                          <a:lnTo>
                            <a:pt x="71" y="0"/>
                          </a:lnTo>
                          <a:lnTo>
                            <a:pt x="77" y="1"/>
                          </a:lnTo>
                          <a:lnTo>
                            <a:pt x="85" y="4"/>
                          </a:lnTo>
                          <a:lnTo>
                            <a:pt x="108" y="19"/>
                          </a:lnTo>
                          <a:lnTo>
                            <a:pt x="119" y="21"/>
                          </a:lnTo>
                          <a:lnTo>
                            <a:pt x="128" y="23"/>
                          </a:lnTo>
                          <a:lnTo>
                            <a:pt x="136" y="29"/>
                          </a:lnTo>
                          <a:lnTo>
                            <a:pt x="140" y="36"/>
                          </a:lnTo>
                          <a:lnTo>
                            <a:pt x="159" y="51"/>
                          </a:lnTo>
                          <a:lnTo>
                            <a:pt x="168" y="58"/>
                          </a:lnTo>
                          <a:lnTo>
                            <a:pt x="179" y="72"/>
                          </a:lnTo>
                          <a:lnTo>
                            <a:pt x="186" y="76"/>
                          </a:lnTo>
                          <a:lnTo>
                            <a:pt x="217" y="77"/>
                          </a:lnTo>
                          <a:lnTo>
                            <a:pt x="197" y="126"/>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01" name="Freeform 57"/>
                    <p:cNvSpPr>
                      <a:spLocks/>
                    </p:cNvSpPr>
                    <p:nvPr/>
                  </p:nvSpPr>
                  <p:spPr bwMode="auto">
                    <a:xfrm>
                      <a:off x="4621" y="2382"/>
                      <a:ext cx="45" cy="8"/>
                    </a:xfrm>
                    <a:custGeom>
                      <a:avLst/>
                      <a:gdLst>
                        <a:gd name="T0" fmla="*/ 0 w 45"/>
                        <a:gd name="T1" fmla="*/ 0 h 8"/>
                        <a:gd name="T2" fmla="*/ 1 w 45"/>
                        <a:gd name="T3" fmla="*/ 2 h 8"/>
                        <a:gd name="T4" fmla="*/ 9 w 45"/>
                        <a:gd name="T5" fmla="*/ 2 h 8"/>
                        <a:gd name="T6" fmla="*/ 12 w 45"/>
                        <a:gd name="T7" fmla="*/ 3 h 8"/>
                        <a:gd name="T8" fmla="*/ 19 w 45"/>
                        <a:gd name="T9" fmla="*/ 5 h 8"/>
                        <a:gd name="T10" fmla="*/ 27 w 45"/>
                        <a:gd name="T11" fmla="*/ 6 h 8"/>
                        <a:gd name="T12" fmla="*/ 36 w 45"/>
                        <a:gd name="T13" fmla="*/ 6 h 8"/>
                        <a:gd name="T14" fmla="*/ 44 w 45"/>
                        <a:gd name="T15" fmla="*/ 7 h 8"/>
                        <a:gd name="T16" fmla="*/ 38 w 45"/>
                        <a:gd name="T17" fmla="*/ 5 h 8"/>
                        <a:gd name="T18" fmla="*/ 30 w 45"/>
                        <a:gd name="T19" fmla="*/ 5 h 8"/>
                        <a:gd name="T20" fmla="*/ 25 w 45"/>
                        <a:gd name="T21" fmla="*/ 5 h 8"/>
                        <a:gd name="T22" fmla="*/ 19 w 45"/>
                        <a:gd name="T23" fmla="*/ 3 h 8"/>
                        <a:gd name="T24" fmla="*/ 13 w 45"/>
                        <a:gd name="T25" fmla="*/ 1 h 8"/>
                        <a:gd name="T26" fmla="*/ 10 w 45"/>
                        <a:gd name="T27" fmla="*/ 0 h 8"/>
                        <a:gd name="T28" fmla="*/ 0 w 45"/>
                        <a:gd name="T29" fmla="*/ 0 h 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5" h="8">
                          <a:moveTo>
                            <a:pt x="0" y="0"/>
                          </a:moveTo>
                          <a:lnTo>
                            <a:pt x="1" y="2"/>
                          </a:lnTo>
                          <a:lnTo>
                            <a:pt x="9" y="2"/>
                          </a:lnTo>
                          <a:lnTo>
                            <a:pt x="12" y="3"/>
                          </a:lnTo>
                          <a:lnTo>
                            <a:pt x="19" y="5"/>
                          </a:lnTo>
                          <a:lnTo>
                            <a:pt x="27" y="6"/>
                          </a:lnTo>
                          <a:lnTo>
                            <a:pt x="36" y="6"/>
                          </a:lnTo>
                          <a:lnTo>
                            <a:pt x="44" y="7"/>
                          </a:lnTo>
                          <a:lnTo>
                            <a:pt x="38" y="5"/>
                          </a:lnTo>
                          <a:lnTo>
                            <a:pt x="30" y="5"/>
                          </a:lnTo>
                          <a:lnTo>
                            <a:pt x="25" y="5"/>
                          </a:lnTo>
                          <a:lnTo>
                            <a:pt x="19" y="3"/>
                          </a:lnTo>
                          <a:lnTo>
                            <a:pt x="13" y="1"/>
                          </a:lnTo>
                          <a:lnTo>
                            <a:pt x="10" y="0"/>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02" name="Freeform 58"/>
                    <p:cNvSpPr>
                      <a:spLocks/>
                    </p:cNvSpPr>
                    <p:nvPr/>
                  </p:nvSpPr>
                  <p:spPr bwMode="auto">
                    <a:xfrm>
                      <a:off x="4599" y="2395"/>
                      <a:ext cx="3" cy="1"/>
                    </a:xfrm>
                    <a:custGeom>
                      <a:avLst/>
                      <a:gdLst>
                        <a:gd name="T0" fmla="*/ 2 w 3"/>
                        <a:gd name="T1" fmla="*/ 0 h 1"/>
                        <a:gd name="T2" fmla="*/ 1 w 3"/>
                        <a:gd name="T3" fmla="*/ 0 h 1"/>
                        <a:gd name="T4" fmla="*/ 1 w 3"/>
                        <a:gd name="T5" fmla="*/ 0 h 1"/>
                        <a:gd name="T6" fmla="*/ 2 w 3"/>
                        <a:gd name="T7" fmla="*/ 0 h 1"/>
                        <a:gd name="T8" fmla="*/ 0 w 3"/>
                        <a:gd name="T9" fmla="*/ 0 h 1"/>
                        <a:gd name="T10" fmla="*/ 0 w 3"/>
                        <a:gd name="T11" fmla="*/ 0 h 1"/>
                        <a:gd name="T12" fmla="*/ 2 w 3"/>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1">
                          <a:moveTo>
                            <a:pt x="2" y="0"/>
                          </a:moveTo>
                          <a:lnTo>
                            <a:pt x="1" y="0"/>
                          </a:lnTo>
                          <a:lnTo>
                            <a:pt x="2" y="0"/>
                          </a:lnTo>
                          <a:lnTo>
                            <a:pt x="0" y="0"/>
                          </a:lnTo>
                          <a:lnTo>
                            <a:pt x="2"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03" name="Freeform 59"/>
                    <p:cNvSpPr>
                      <a:spLocks/>
                    </p:cNvSpPr>
                    <p:nvPr/>
                  </p:nvSpPr>
                  <p:spPr bwMode="auto">
                    <a:xfrm>
                      <a:off x="4547" y="2346"/>
                      <a:ext cx="23" cy="8"/>
                    </a:xfrm>
                    <a:custGeom>
                      <a:avLst/>
                      <a:gdLst>
                        <a:gd name="T0" fmla="*/ 0 w 23"/>
                        <a:gd name="T1" fmla="*/ 7 h 8"/>
                        <a:gd name="T2" fmla="*/ 2 w 23"/>
                        <a:gd name="T3" fmla="*/ 7 h 8"/>
                        <a:gd name="T4" fmla="*/ 5 w 23"/>
                        <a:gd name="T5" fmla="*/ 5 h 8"/>
                        <a:gd name="T6" fmla="*/ 10 w 23"/>
                        <a:gd name="T7" fmla="*/ 4 h 8"/>
                        <a:gd name="T8" fmla="*/ 12 w 23"/>
                        <a:gd name="T9" fmla="*/ 2 h 8"/>
                        <a:gd name="T10" fmla="*/ 14 w 23"/>
                        <a:gd name="T11" fmla="*/ 1 h 8"/>
                        <a:gd name="T12" fmla="*/ 18 w 23"/>
                        <a:gd name="T13" fmla="*/ 0 h 8"/>
                        <a:gd name="T14" fmla="*/ 22 w 23"/>
                        <a:gd name="T15" fmla="*/ 0 h 8"/>
                        <a:gd name="T16" fmla="*/ 18 w 23"/>
                        <a:gd name="T17" fmla="*/ 0 h 8"/>
                        <a:gd name="T18" fmla="*/ 12 w 23"/>
                        <a:gd name="T19" fmla="*/ 0 h 8"/>
                        <a:gd name="T20" fmla="*/ 10 w 23"/>
                        <a:gd name="T21" fmla="*/ 1 h 8"/>
                        <a:gd name="T22" fmla="*/ 7 w 23"/>
                        <a:gd name="T23" fmla="*/ 3 h 8"/>
                        <a:gd name="T24" fmla="*/ 0 w 23"/>
                        <a:gd name="T25" fmla="*/ 7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 h="8">
                          <a:moveTo>
                            <a:pt x="0" y="7"/>
                          </a:moveTo>
                          <a:lnTo>
                            <a:pt x="2" y="7"/>
                          </a:lnTo>
                          <a:lnTo>
                            <a:pt x="5" y="5"/>
                          </a:lnTo>
                          <a:lnTo>
                            <a:pt x="10" y="4"/>
                          </a:lnTo>
                          <a:lnTo>
                            <a:pt x="12" y="2"/>
                          </a:lnTo>
                          <a:lnTo>
                            <a:pt x="14" y="1"/>
                          </a:lnTo>
                          <a:lnTo>
                            <a:pt x="18" y="0"/>
                          </a:lnTo>
                          <a:lnTo>
                            <a:pt x="22" y="0"/>
                          </a:lnTo>
                          <a:lnTo>
                            <a:pt x="18" y="0"/>
                          </a:lnTo>
                          <a:lnTo>
                            <a:pt x="12" y="0"/>
                          </a:lnTo>
                          <a:lnTo>
                            <a:pt x="10" y="1"/>
                          </a:lnTo>
                          <a:lnTo>
                            <a:pt x="7" y="3"/>
                          </a:lnTo>
                          <a:lnTo>
                            <a:pt x="0" y="7"/>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04" name="Freeform 60"/>
                    <p:cNvSpPr>
                      <a:spLocks/>
                    </p:cNvSpPr>
                    <p:nvPr/>
                  </p:nvSpPr>
                  <p:spPr bwMode="auto">
                    <a:xfrm>
                      <a:off x="4591" y="2339"/>
                      <a:ext cx="41" cy="7"/>
                    </a:xfrm>
                    <a:custGeom>
                      <a:avLst/>
                      <a:gdLst>
                        <a:gd name="T0" fmla="*/ 0 w 41"/>
                        <a:gd name="T1" fmla="*/ 1 h 7"/>
                        <a:gd name="T2" fmla="*/ 8 w 41"/>
                        <a:gd name="T3" fmla="*/ 1 h 7"/>
                        <a:gd name="T4" fmla="*/ 13 w 41"/>
                        <a:gd name="T5" fmla="*/ 0 h 7"/>
                        <a:gd name="T6" fmla="*/ 16 w 41"/>
                        <a:gd name="T7" fmla="*/ 0 h 7"/>
                        <a:gd name="T8" fmla="*/ 21 w 41"/>
                        <a:gd name="T9" fmla="*/ 0 h 7"/>
                        <a:gd name="T10" fmla="*/ 23 w 41"/>
                        <a:gd name="T11" fmla="*/ 2 h 7"/>
                        <a:gd name="T12" fmla="*/ 27 w 41"/>
                        <a:gd name="T13" fmla="*/ 3 h 7"/>
                        <a:gd name="T14" fmla="*/ 35 w 41"/>
                        <a:gd name="T15" fmla="*/ 5 h 7"/>
                        <a:gd name="T16" fmla="*/ 40 w 41"/>
                        <a:gd name="T17" fmla="*/ 5 h 7"/>
                        <a:gd name="T18" fmla="*/ 34 w 41"/>
                        <a:gd name="T19" fmla="*/ 6 h 7"/>
                        <a:gd name="T20" fmla="*/ 31 w 41"/>
                        <a:gd name="T21" fmla="*/ 6 h 7"/>
                        <a:gd name="T22" fmla="*/ 23 w 41"/>
                        <a:gd name="T23" fmla="*/ 3 h 7"/>
                        <a:gd name="T24" fmla="*/ 19 w 41"/>
                        <a:gd name="T25" fmla="*/ 1 h 7"/>
                        <a:gd name="T26" fmla="*/ 13 w 41"/>
                        <a:gd name="T27" fmla="*/ 1 h 7"/>
                        <a:gd name="T28" fmla="*/ 8 w 41"/>
                        <a:gd name="T29" fmla="*/ 1 h 7"/>
                        <a:gd name="T30" fmla="*/ 0 w 41"/>
                        <a:gd name="T31" fmla="*/ 1 h 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1" h="7">
                          <a:moveTo>
                            <a:pt x="0" y="1"/>
                          </a:moveTo>
                          <a:lnTo>
                            <a:pt x="8" y="1"/>
                          </a:lnTo>
                          <a:lnTo>
                            <a:pt x="13" y="0"/>
                          </a:lnTo>
                          <a:lnTo>
                            <a:pt x="16" y="0"/>
                          </a:lnTo>
                          <a:lnTo>
                            <a:pt x="21" y="0"/>
                          </a:lnTo>
                          <a:lnTo>
                            <a:pt x="23" y="2"/>
                          </a:lnTo>
                          <a:lnTo>
                            <a:pt x="27" y="3"/>
                          </a:lnTo>
                          <a:lnTo>
                            <a:pt x="35" y="5"/>
                          </a:lnTo>
                          <a:lnTo>
                            <a:pt x="40" y="5"/>
                          </a:lnTo>
                          <a:lnTo>
                            <a:pt x="34" y="6"/>
                          </a:lnTo>
                          <a:lnTo>
                            <a:pt x="31" y="6"/>
                          </a:lnTo>
                          <a:lnTo>
                            <a:pt x="23" y="3"/>
                          </a:lnTo>
                          <a:lnTo>
                            <a:pt x="19" y="1"/>
                          </a:lnTo>
                          <a:lnTo>
                            <a:pt x="13" y="1"/>
                          </a:lnTo>
                          <a:lnTo>
                            <a:pt x="8" y="1"/>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05" name="Freeform 61"/>
                    <p:cNvSpPr>
                      <a:spLocks/>
                    </p:cNvSpPr>
                    <p:nvPr/>
                  </p:nvSpPr>
                  <p:spPr bwMode="auto">
                    <a:xfrm>
                      <a:off x="4555" y="2355"/>
                      <a:ext cx="2" cy="3"/>
                    </a:xfrm>
                    <a:custGeom>
                      <a:avLst/>
                      <a:gdLst>
                        <a:gd name="T0" fmla="*/ 1 w 2"/>
                        <a:gd name="T1" fmla="*/ 0 h 3"/>
                        <a:gd name="T2" fmla="*/ 1 w 2"/>
                        <a:gd name="T3" fmla="*/ 1 h 3"/>
                        <a:gd name="T4" fmla="*/ 1 w 2"/>
                        <a:gd name="T5" fmla="*/ 2 h 3"/>
                        <a:gd name="T6" fmla="*/ 0 w 2"/>
                        <a:gd name="T7" fmla="*/ 2 h 3"/>
                        <a:gd name="T8" fmla="*/ 1 w 2"/>
                        <a:gd name="T9" fmla="*/ 1 h 3"/>
                        <a:gd name="T10" fmla="*/ 1 w 2"/>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1" y="0"/>
                          </a:moveTo>
                          <a:lnTo>
                            <a:pt x="1" y="1"/>
                          </a:lnTo>
                          <a:lnTo>
                            <a:pt x="1" y="2"/>
                          </a:lnTo>
                          <a:lnTo>
                            <a:pt x="0" y="2"/>
                          </a:lnTo>
                          <a:lnTo>
                            <a:pt x="1" y="1"/>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06" name="Freeform 62"/>
                    <p:cNvSpPr>
                      <a:spLocks/>
                    </p:cNvSpPr>
                    <p:nvPr/>
                  </p:nvSpPr>
                  <p:spPr bwMode="auto">
                    <a:xfrm>
                      <a:off x="4544" y="2346"/>
                      <a:ext cx="2" cy="2"/>
                    </a:xfrm>
                    <a:custGeom>
                      <a:avLst/>
                      <a:gdLst>
                        <a:gd name="T0" fmla="*/ 1 w 2"/>
                        <a:gd name="T1" fmla="*/ 1 h 2"/>
                        <a:gd name="T2" fmla="*/ 1 w 2"/>
                        <a:gd name="T3" fmla="*/ 0 h 2"/>
                        <a:gd name="T4" fmla="*/ 1 w 2"/>
                        <a:gd name="T5" fmla="*/ 0 h 2"/>
                        <a:gd name="T6" fmla="*/ 0 w 2"/>
                        <a:gd name="T7" fmla="*/ 1 h 2"/>
                        <a:gd name="T8" fmla="*/ 0 w 2"/>
                        <a:gd name="T9" fmla="*/ 1 h 2"/>
                        <a:gd name="T10" fmla="*/ 1 w 2"/>
                        <a:gd name="T11" fmla="*/ 1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1" y="1"/>
                          </a:moveTo>
                          <a:lnTo>
                            <a:pt x="1" y="0"/>
                          </a:lnTo>
                          <a:lnTo>
                            <a:pt x="0" y="1"/>
                          </a:lnTo>
                          <a:lnTo>
                            <a:pt x="1"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07" name="Freeform 63"/>
                    <p:cNvSpPr>
                      <a:spLocks/>
                    </p:cNvSpPr>
                    <p:nvPr/>
                  </p:nvSpPr>
                  <p:spPr bwMode="auto">
                    <a:xfrm>
                      <a:off x="4664" y="2359"/>
                      <a:ext cx="4" cy="7"/>
                    </a:xfrm>
                    <a:custGeom>
                      <a:avLst/>
                      <a:gdLst>
                        <a:gd name="T0" fmla="*/ 0 w 4"/>
                        <a:gd name="T1" fmla="*/ 0 h 7"/>
                        <a:gd name="T2" fmla="*/ 1 w 4"/>
                        <a:gd name="T3" fmla="*/ 3 h 7"/>
                        <a:gd name="T4" fmla="*/ 2 w 4"/>
                        <a:gd name="T5" fmla="*/ 6 h 7"/>
                        <a:gd name="T6" fmla="*/ 3 w 4"/>
                        <a:gd name="T7" fmla="*/ 6 h 7"/>
                        <a:gd name="T8" fmla="*/ 0 w 4"/>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7">
                          <a:moveTo>
                            <a:pt x="0" y="0"/>
                          </a:moveTo>
                          <a:lnTo>
                            <a:pt x="1" y="3"/>
                          </a:lnTo>
                          <a:lnTo>
                            <a:pt x="2" y="6"/>
                          </a:lnTo>
                          <a:lnTo>
                            <a:pt x="3" y="6"/>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708" name="Freeform 64"/>
                    <p:cNvSpPr>
                      <a:spLocks/>
                    </p:cNvSpPr>
                    <p:nvPr/>
                  </p:nvSpPr>
                  <p:spPr bwMode="auto">
                    <a:xfrm>
                      <a:off x="4702" y="2420"/>
                      <a:ext cx="7" cy="6"/>
                    </a:xfrm>
                    <a:custGeom>
                      <a:avLst/>
                      <a:gdLst>
                        <a:gd name="T0" fmla="*/ 6 w 7"/>
                        <a:gd name="T1" fmla="*/ 0 h 6"/>
                        <a:gd name="T2" fmla="*/ 2 w 7"/>
                        <a:gd name="T3" fmla="*/ 2 h 6"/>
                        <a:gd name="T4" fmla="*/ 0 w 7"/>
                        <a:gd name="T5" fmla="*/ 5 h 6"/>
                        <a:gd name="T6" fmla="*/ 6 w 7"/>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6">
                          <a:moveTo>
                            <a:pt x="6" y="0"/>
                          </a:moveTo>
                          <a:lnTo>
                            <a:pt x="2" y="2"/>
                          </a:lnTo>
                          <a:lnTo>
                            <a:pt x="0" y="5"/>
                          </a:lnTo>
                          <a:lnTo>
                            <a:pt x="6"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nvGrpSpPr>
                  <p:cNvPr id="26697" name="Group 68"/>
                  <p:cNvGrpSpPr>
                    <a:grpSpLocks/>
                  </p:cNvGrpSpPr>
                  <p:nvPr/>
                </p:nvGrpSpPr>
                <p:grpSpPr bwMode="auto">
                  <a:xfrm>
                    <a:off x="4723" y="2395"/>
                    <a:ext cx="64" cy="90"/>
                    <a:chOff x="4723" y="2395"/>
                    <a:chExt cx="64" cy="90"/>
                  </a:xfrm>
                </p:grpSpPr>
                <p:sp>
                  <p:nvSpPr>
                    <p:cNvPr id="26698" name="Freeform 66"/>
                    <p:cNvSpPr>
                      <a:spLocks/>
                    </p:cNvSpPr>
                    <p:nvPr/>
                  </p:nvSpPr>
                  <p:spPr bwMode="auto">
                    <a:xfrm>
                      <a:off x="4723" y="2395"/>
                      <a:ext cx="64" cy="90"/>
                    </a:xfrm>
                    <a:custGeom>
                      <a:avLst/>
                      <a:gdLst>
                        <a:gd name="T0" fmla="*/ 22 w 64"/>
                        <a:gd name="T1" fmla="*/ 6 h 90"/>
                        <a:gd name="T2" fmla="*/ 12 w 64"/>
                        <a:gd name="T3" fmla="*/ 19 h 90"/>
                        <a:gd name="T4" fmla="*/ 7 w 64"/>
                        <a:gd name="T5" fmla="*/ 29 h 90"/>
                        <a:gd name="T6" fmla="*/ 3 w 64"/>
                        <a:gd name="T7" fmla="*/ 46 h 90"/>
                        <a:gd name="T8" fmla="*/ 3 w 64"/>
                        <a:gd name="T9" fmla="*/ 56 h 90"/>
                        <a:gd name="T10" fmla="*/ 0 w 64"/>
                        <a:gd name="T11" fmla="*/ 70 h 90"/>
                        <a:gd name="T12" fmla="*/ 51 w 64"/>
                        <a:gd name="T13" fmla="*/ 89 h 90"/>
                        <a:gd name="T14" fmla="*/ 63 w 64"/>
                        <a:gd name="T15" fmla="*/ 0 h 90"/>
                        <a:gd name="T16" fmla="*/ 42 w 64"/>
                        <a:gd name="T17" fmla="*/ 6 h 90"/>
                        <a:gd name="T18" fmla="*/ 22 w 64"/>
                        <a:gd name="T19" fmla="*/ 6 h 9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4" h="90">
                          <a:moveTo>
                            <a:pt x="22" y="6"/>
                          </a:moveTo>
                          <a:lnTo>
                            <a:pt x="12" y="19"/>
                          </a:lnTo>
                          <a:lnTo>
                            <a:pt x="7" y="29"/>
                          </a:lnTo>
                          <a:lnTo>
                            <a:pt x="3" y="46"/>
                          </a:lnTo>
                          <a:lnTo>
                            <a:pt x="3" y="56"/>
                          </a:lnTo>
                          <a:lnTo>
                            <a:pt x="0" y="70"/>
                          </a:lnTo>
                          <a:lnTo>
                            <a:pt x="51" y="89"/>
                          </a:lnTo>
                          <a:lnTo>
                            <a:pt x="63" y="0"/>
                          </a:lnTo>
                          <a:lnTo>
                            <a:pt x="42" y="6"/>
                          </a:lnTo>
                          <a:lnTo>
                            <a:pt x="22" y="6"/>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99" name="Freeform 67"/>
                    <p:cNvSpPr>
                      <a:spLocks/>
                    </p:cNvSpPr>
                    <p:nvPr/>
                  </p:nvSpPr>
                  <p:spPr bwMode="auto">
                    <a:xfrm>
                      <a:off x="4729" y="2403"/>
                      <a:ext cx="44" cy="66"/>
                    </a:xfrm>
                    <a:custGeom>
                      <a:avLst/>
                      <a:gdLst>
                        <a:gd name="T0" fmla="*/ 17 w 44"/>
                        <a:gd name="T1" fmla="*/ 2 h 66"/>
                        <a:gd name="T2" fmla="*/ 9 w 44"/>
                        <a:gd name="T3" fmla="*/ 12 h 66"/>
                        <a:gd name="T4" fmla="*/ 3 w 44"/>
                        <a:gd name="T5" fmla="*/ 28 h 66"/>
                        <a:gd name="T6" fmla="*/ 2 w 44"/>
                        <a:gd name="T7" fmla="*/ 38 h 66"/>
                        <a:gd name="T8" fmla="*/ 0 w 44"/>
                        <a:gd name="T9" fmla="*/ 51 h 66"/>
                        <a:gd name="T10" fmla="*/ 35 w 44"/>
                        <a:gd name="T11" fmla="*/ 65 h 66"/>
                        <a:gd name="T12" fmla="*/ 43 w 44"/>
                        <a:gd name="T13" fmla="*/ 0 h 66"/>
                        <a:gd name="T14" fmla="*/ 30 w 44"/>
                        <a:gd name="T15" fmla="*/ 3 h 66"/>
                        <a:gd name="T16" fmla="*/ 17 w 44"/>
                        <a:gd name="T17" fmla="*/ 2 h 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4" h="66">
                          <a:moveTo>
                            <a:pt x="17" y="2"/>
                          </a:moveTo>
                          <a:lnTo>
                            <a:pt x="9" y="12"/>
                          </a:lnTo>
                          <a:lnTo>
                            <a:pt x="3" y="28"/>
                          </a:lnTo>
                          <a:lnTo>
                            <a:pt x="2" y="38"/>
                          </a:lnTo>
                          <a:lnTo>
                            <a:pt x="0" y="51"/>
                          </a:lnTo>
                          <a:lnTo>
                            <a:pt x="35" y="65"/>
                          </a:lnTo>
                          <a:lnTo>
                            <a:pt x="43" y="0"/>
                          </a:lnTo>
                          <a:lnTo>
                            <a:pt x="30" y="3"/>
                          </a:lnTo>
                          <a:lnTo>
                            <a:pt x="17" y="2"/>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sp>
              <p:nvSpPr>
                <p:cNvPr id="26659" name="Freeform 70"/>
                <p:cNvSpPr>
                  <a:spLocks/>
                </p:cNvSpPr>
                <p:nvPr/>
              </p:nvSpPr>
              <p:spPr bwMode="auto">
                <a:xfrm>
                  <a:off x="4779" y="1908"/>
                  <a:ext cx="215" cy="270"/>
                </a:xfrm>
                <a:custGeom>
                  <a:avLst/>
                  <a:gdLst>
                    <a:gd name="T0" fmla="*/ 70 w 215"/>
                    <a:gd name="T1" fmla="*/ 8 h 270"/>
                    <a:gd name="T2" fmla="*/ 52 w 215"/>
                    <a:gd name="T3" fmla="*/ 24 h 270"/>
                    <a:gd name="T4" fmla="*/ 41 w 215"/>
                    <a:gd name="T5" fmla="*/ 44 h 270"/>
                    <a:gd name="T6" fmla="*/ 32 w 215"/>
                    <a:gd name="T7" fmla="*/ 64 h 270"/>
                    <a:gd name="T8" fmla="*/ 27 w 215"/>
                    <a:gd name="T9" fmla="*/ 75 h 270"/>
                    <a:gd name="T10" fmla="*/ 27 w 215"/>
                    <a:gd name="T11" fmla="*/ 86 h 270"/>
                    <a:gd name="T12" fmla="*/ 31 w 215"/>
                    <a:gd name="T13" fmla="*/ 100 h 270"/>
                    <a:gd name="T14" fmla="*/ 22 w 215"/>
                    <a:gd name="T15" fmla="*/ 111 h 270"/>
                    <a:gd name="T16" fmla="*/ 7 w 215"/>
                    <a:gd name="T17" fmla="*/ 140 h 270"/>
                    <a:gd name="T18" fmla="*/ 0 w 215"/>
                    <a:gd name="T19" fmla="*/ 156 h 270"/>
                    <a:gd name="T20" fmla="*/ 0 w 215"/>
                    <a:gd name="T21" fmla="*/ 161 h 270"/>
                    <a:gd name="T22" fmla="*/ 2 w 215"/>
                    <a:gd name="T23" fmla="*/ 166 h 270"/>
                    <a:gd name="T24" fmla="*/ 8 w 215"/>
                    <a:gd name="T25" fmla="*/ 168 h 270"/>
                    <a:gd name="T26" fmla="*/ 17 w 215"/>
                    <a:gd name="T27" fmla="*/ 168 h 270"/>
                    <a:gd name="T28" fmla="*/ 23 w 215"/>
                    <a:gd name="T29" fmla="*/ 170 h 270"/>
                    <a:gd name="T30" fmla="*/ 22 w 215"/>
                    <a:gd name="T31" fmla="*/ 182 h 270"/>
                    <a:gd name="T32" fmla="*/ 19 w 215"/>
                    <a:gd name="T33" fmla="*/ 196 h 270"/>
                    <a:gd name="T34" fmla="*/ 25 w 215"/>
                    <a:gd name="T35" fmla="*/ 203 h 270"/>
                    <a:gd name="T36" fmla="*/ 23 w 215"/>
                    <a:gd name="T37" fmla="*/ 213 h 270"/>
                    <a:gd name="T38" fmla="*/ 27 w 215"/>
                    <a:gd name="T39" fmla="*/ 220 h 270"/>
                    <a:gd name="T40" fmla="*/ 32 w 215"/>
                    <a:gd name="T41" fmla="*/ 238 h 270"/>
                    <a:gd name="T42" fmla="*/ 38 w 215"/>
                    <a:gd name="T43" fmla="*/ 243 h 270"/>
                    <a:gd name="T44" fmla="*/ 48 w 215"/>
                    <a:gd name="T45" fmla="*/ 243 h 270"/>
                    <a:gd name="T46" fmla="*/ 63 w 215"/>
                    <a:gd name="T47" fmla="*/ 240 h 270"/>
                    <a:gd name="T48" fmla="*/ 78 w 215"/>
                    <a:gd name="T49" fmla="*/ 238 h 270"/>
                    <a:gd name="T50" fmla="*/ 76 w 215"/>
                    <a:gd name="T51" fmla="*/ 269 h 270"/>
                    <a:gd name="T52" fmla="*/ 190 w 215"/>
                    <a:gd name="T53" fmla="*/ 227 h 270"/>
                    <a:gd name="T54" fmla="*/ 181 w 215"/>
                    <a:gd name="T55" fmla="*/ 202 h 270"/>
                    <a:gd name="T56" fmla="*/ 183 w 215"/>
                    <a:gd name="T57" fmla="*/ 183 h 270"/>
                    <a:gd name="T58" fmla="*/ 214 w 215"/>
                    <a:gd name="T59" fmla="*/ 147 h 270"/>
                    <a:gd name="T60" fmla="*/ 214 w 215"/>
                    <a:gd name="T61" fmla="*/ 51 h 270"/>
                    <a:gd name="T62" fmla="*/ 193 w 215"/>
                    <a:gd name="T63" fmla="*/ 25 h 270"/>
                    <a:gd name="T64" fmla="*/ 167 w 215"/>
                    <a:gd name="T65" fmla="*/ 12 h 270"/>
                    <a:gd name="T66" fmla="*/ 139 w 215"/>
                    <a:gd name="T67" fmla="*/ 0 h 270"/>
                    <a:gd name="T68" fmla="*/ 103 w 215"/>
                    <a:gd name="T69" fmla="*/ 6 h 270"/>
                    <a:gd name="T70" fmla="*/ 70 w 215"/>
                    <a:gd name="T71" fmla="*/ 8 h 27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5" h="270">
                      <a:moveTo>
                        <a:pt x="70" y="8"/>
                      </a:moveTo>
                      <a:lnTo>
                        <a:pt x="52" y="24"/>
                      </a:lnTo>
                      <a:lnTo>
                        <a:pt x="41" y="44"/>
                      </a:lnTo>
                      <a:lnTo>
                        <a:pt x="32" y="64"/>
                      </a:lnTo>
                      <a:lnTo>
                        <a:pt x="27" y="75"/>
                      </a:lnTo>
                      <a:lnTo>
                        <a:pt x="27" y="86"/>
                      </a:lnTo>
                      <a:lnTo>
                        <a:pt x="31" y="100"/>
                      </a:lnTo>
                      <a:lnTo>
                        <a:pt x="22" y="111"/>
                      </a:lnTo>
                      <a:lnTo>
                        <a:pt x="7" y="140"/>
                      </a:lnTo>
                      <a:lnTo>
                        <a:pt x="0" y="156"/>
                      </a:lnTo>
                      <a:lnTo>
                        <a:pt x="0" y="161"/>
                      </a:lnTo>
                      <a:lnTo>
                        <a:pt x="2" y="166"/>
                      </a:lnTo>
                      <a:lnTo>
                        <a:pt x="8" y="168"/>
                      </a:lnTo>
                      <a:lnTo>
                        <a:pt x="17" y="168"/>
                      </a:lnTo>
                      <a:lnTo>
                        <a:pt x="23" y="170"/>
                      </a:lnTo>
                      <a:lnTo>
                        <a:pt x="22" y="182"/>
                      </a:lnTo>
                      <a:lnTo>
                        <a:pt x="19" y="196"/>
                      </a:lnTo>
                      <a:lnTo>
                        <a:pt x="25" y="203"/>
                      </a:lnTo>
                      <a:lnTo>
                        <a:pt x="23" y="213"/>
                      </a:lnTo>
                      <a:lnTo>
                        <a:pt x="27" y="220"/>
                      </a:lnTo>
                      <a:lnTo>
                        <a:pt x="32" y="238"/>
                      </a:lnTo>
                      <a:lnTo>
                        <a:pt x="38" y="243"/>
                      </a:lnTo>
                      <a:lnTo>
                        <a:pt x="48" y="243"/>
                      </a:lnTo>
                      <a:lnTo>
                        <a:pt x="63" y="240"/>
                      </a:lnTo>
                      <a:lnTo>
                        <a:pt x="78" y="238"/>
                      </a:lnTo>
                      <a:lnTo>
                        <a:pt x="76" y="269"/>
                      </a:lnTo>
                      <a:lnTo>
                        <a:pt x="190" y="227"/>
                      </a:lnTo>
                      <a:lnTo>
                        <a:pt x="181" y="202"/>
                      </a:lnTo>
                      <a:lnTo>
                        <a:pt x="183" y="183"/>
                      </a:lnTo>
                      <a:lnTo>
                        <a:pt x="214" y="147"/>
                      </a:lnTo>
                      <a:lnTo>
                        <a:pt x="214" y="51"/>
                      </a:lnTo>
                      <a:lnTo>
                        <a:pt x="193" y="25"/>
                      </a:lnTo>
                      <a:lnTo>
                        <a:pt x="167" y="12"/>
                      </a:lnTo>
                      <a:lnTo>
                        <a:pt x="139" y="0"/>
                      </a:lnTo>
                      <a:lnTo>
                        <a:pt x="103" y="6"/>
                      </a:lnTo>
                      <a:lnTo>
                        <a:pt x="70" y="8"/>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60" name="Freeform 71"/>
                <p:cNvSpPr>
                  <a:spLocks/>
                </p:cNvSpPr>
                <p:nvPr/>
              </p:nvSpPr>
              <p:spPr bwMode="auto">
                <a:xfrm>
                  <a:off x="4791" y="2065"/>
                  <a:ext cx="5" cy="6"/>
                </a:xfrm>
                <a:custGeom>
                  <a:avLst/>
                  <a:gdLst>
                    <a:gd name="T0" fmla="*/ 0 w 5"/>
                    <a:gd name="T1" fmla="*/ 3 h 6"/>
                    <a:gd name="T2" fmla="*/ 1 w 5"/>
                    <a:gd name="T3" fmla="*/ 0 h 6"/>
                    <a:gd name="T4" fmla="*/ 3 w 5"/>
                    <a:gd name="T5" fmla="*/ 2 h 6"/>
                    <a:gd name="T6" fmla="*/ 4 w 5"/>
                    <a:gd name="T7" fmla="*/ 0 h 6"/>
                    <a:gd name="T8" fmla="*/ 4 w 5"/>
                    <a:gd name="T9" fmla="*/ 3 h 6"/>
                    <a:gd name="T10" fmla="*/ 3 w 5"/>
                    <a:gd name="T11" fmla="*/ 5 h 6"/>
                    <a:gd name="T12" fmla="*/ 0 w 5"/>
                    <a:gd name="T13" fmla="*/ 3 h 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6">
                      <a:moveTo>
                        <a:pt x="0" y="3"/>
                      </a:moveTo>
                      <a:lnTo>
                        <a:pt x="1" y="0"/>
                      </a:lnTo>
                      <a:lnTo>
                        <a:pt x="3" y="2"/>
                      </a:lnTo>
                      <a:lnTo>
                        <a:pt x="4" y="0"/>
                      </a:lnTo>
                      <a:lnTo>
                        <a:pt x="4" y="3"/>
                      </a:lnTo>
                      <a:lnTo>
                        <a:pt x="3" y="5"/>
                      </a:lnTo>
                      <a:lnTo>
                        <a:pt x="0" y="3"/>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61" name="Freeform 72"/>
                <p:cNvSpPr>
                  <a:spLocks/>
                </p:cNvSpPr>
                <p:nvPr/>
              </p:nvSpPr>
              <p:spPr bwMode="auto">
                <a:xfrm>
                  <a:off x="4799" y="2060"/>
                  <a:ext cx="4" cy="3"/>
                </a:xfrm>
                <a:custGeom>
                  <a:avLst/>
                  <a:gdLst>
                    <a:gd name="T0" fmla="*/ 3 w 4"/>
                    <a:gd name="T1" fmla="*/ 0 h 3"/>
                    <a:gd name="T2" fmla="*/ 1 w 4"/>
                    <a:gd name="T3" fmla="*/ 0 h 3"/>
                    <a:gd name="T4" fmla="*/ 1 w 4"/>
                    <a:gd name="T5" fmla="*/ 1 h 3"/>
                    <a:gd name="T6" fmla="*/ 1 w 4"/>
                    <a:gd name="T7" fmla="*/ 2 h 3"/>
                    <a:gd name="T8" fmla="*/ 0 w 4"/>
                    <a:gd name="T9" fmla="*/ 1 h 3"/>
                    <a:gd name="T10" fmla="*/ 0 w 4"/>
                    <a:gd name="T11" fmla="*/ 0 h 3"/>
                    <a:gd name="T12" fmla="*/ 3 w 4"/>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3">
                      <a:moveTo>
                        <a:pt x="3" y="0"/>
                      </a:moveTo>
                      <a:lnTo>
                        <a:pt x="1" y="0"/>
                      </a:lnTo>
                      <a:lnTo>
                        <a:pt x="1" y="1"/>
                      </a:lnTo>
                      <a:lnTo>
                        <a:pt x="1" y="2"/>
                      </a:lnTo>
                      <a:lnTo>
                        <a:pt x="0" y="1"/>
                      </a:lnTo>
                      <a:lnTo>
                        <a:pt x="0" y="0"/>
                      </a:lnTo>
                      <a:lnTo>
                        <a:pt x="3"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62" name="Freeform 73"/>
                <p:cNvSpPr>
                  <a:spLocks/>
                </p:cNvSpPr>
                <p:nvPr/>
              </p:nvSpPr>
              <p:spPr bwMode="auto">
                <a:xfrm>
                  <a:off x="4808" y="2027"/>
                  <a:ext cx="3" cy="13"/>
                </a:xfrm>
                <a:custGeom>
                  <a:avLst/>
                  <a:gdLst>
                    <a:gd name="T0" fmla="*/ 0 w 3"/>
                    <a:gd name="T1" fmla="*/ 0 h 13"/>
                    <a:gd name="T2" fmla="*/ 1 w 3"/>
                    <a:gd name="T3" fmla="*/ 7 h 13"/>
                    <a:gd name="T4" fmla="*/ 2 w 3"/>
                    <a:gd name="T5" fmla="*/ 12 h 13"/>
                    <a:gd name="T6" fmla="*/ 1 w 3"/>
                    <a:gd name="T7" fmla="*/ 8 h 13"/>
                    <a:gd name="T8" fmla="*/ 0 w 3"/>
                    <a:gd name="T9" fmla="*/ 0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13">
                      <a:moveTo>
                        <a:pt x="0" y="0"/>
                      </a:moveTo>
                      <a:lnTo>
                        <a:pt x="1" y="7"/>
                      </a:lnTo>
                      <a:lnTo>
                        <a:pt x="2" y="12"/>
                      </a:lnTo>
                      <a:lnTo>
                        <a:pt x="1" y="8"/>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63" name="Freeform 74"/>
                <p:cNvSpPr>
                  <a:spLocks/>
                </p:cNvSpPr>
                <p:nvPr/>
              </p:nvSpPr>
              <p:spPr bwMode="auto">
                <a:xfrm>
                  <a:off x="4815" y="2007"/>
                  <a:ext cx="16" cy="10"/>
                </a:xfrm>
                <a:custGeom>
                  <a:avLst/>
                  <a:gdLst>
                    <a:gd name="T0" fmla="*/ 0 w 16"/>
                    <a:gd name="T1" fmla="*/ 0 h 10"/>
                    <a:gd name="T2" fmla="*/ 3 w 16"/>
                    <a:gd name="T3" fmla="*/ 5 h 10"/>
                    <a:gd name="T4" fmla="*/ 3 w 16"/>
                    <a:gd name="T5" fmla="*/ 6 h 10"/>
                    <a:gd name="T6" fmla="*/ 3 w 16"/>
                    <a:gd name="T7" fmla="*/ 7 h 10"/>
                    <a:gd name="T8" fmla="*/ 1 w 16"/>
                    <a:gd name="T9" fmla="*/ 9 h 10"/>
                    <a:gd name="T10" fmla="*/ 3 w 16"/>
                    <a:gd name="T11" fmla="*/ 6 h 10"/>
                    <a:gd name="T12" fmla="*/ 7 w 16"/>
                    <a:gd name="T13" fmla="*/ 6 h 10"/>
                    <a:gd name="T14" fmla="*/ 10 w 16"/>
                    <a:gd name="T15" fmla="*/ 5 h 10"/>
                    <a:gd name="T16" fmla="*/ 15 w 16"/>
                    <a:gd name="T17" fmla="*/ 5 h 10"/>
                    <a:gd name="T18" fmla="*/ 10 w 16"/>
                    <a:gd name="T19" fmla="*/ 2 h 10"/>
                    <a:gd name="T20" fmla="*/ 0 w 16"/>
                    <a:gd name="T21" fmla="*/ 0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 h="10">
                      <a:moveTo>
                        <a:pt x="0" y="0"/>
                      </a:moveTo>
                      <a:lnTo>
                        <a:pt x="3" y="5"/>
                      </a:lnTo>
                      <a:lnTo>
                        <a:pt x="3" y="6"/>
                      </a:lnTo>
                      <a:lnTo>
                        <a:pt x="3" y="7"/>
                      </a:lnTo>
                      <a:lnTo>
                        <a:pt x="1" y="9"/>
                      </a:lnTo>
                      <a:lnTo>
                        <a:pt x="3" y="6"/>
                      </a:lnTo>
                      <a:lnTo>
                        <a:pt x="7" y="6"/>
                      </a:lnTo>
                      <a:lnTo>
                        <a:pt x="10" y="5"/>
                      </a:lnTo>
                      <a:lnTo>
                        <a:pt x="15" y="5"/>
                      </a:lnTo>
                      <a:lnTo>
                        <a:pt x="10" y="2"/>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64" name="Freeform 75"/>
                <p:cNvSpPr>
                  <a:spLocks/>
                </p:cNvSpPr>
                <p:nvPr/>
              </p:nvSpPr>
              <p:spPr bwMode="auto">
                <a:xfrm>
                  <a:off x="4809" y="1982"/>
                  <a:ext cx="32" cy="9"/>
                </a:xfrm>
                <a:custGeom>
                  <a:avLst/>
                  <a:gdLst>
                    <a:gd name="T0" fmla="*/ 0 w 32"/>
                    <a:gd name="T1" fmla="*/ 4 h 9"/>
                    <a:gd name="T2" fmla="*/ 2 w 32"/>
                    <a:gd name="T3" fmla="*/ 7 h 9"/>
                    <a:gd name="T4" fmla="*/ 5 w 32"/>
                    <a:gd name="T5" fmla="*/ 8 h 9"/>
                    <a:gd name="T6" fmla="*/ 10 w 32"/>
                    <a:gd name="T7" fmla="*/ 6 h 9"/>
                    <a:gd name="T8" fmla="*/ 16 w 32"/>
                    <a:gd name="T9" fmla="*/ 4 h 9"/>
                    <a:gd name="T10" fmla="*/ 26 w 32"/>
                    <a:gd name="T11" fmla="*/ 4 h 9"/>
                    <a:gd name="T12" fmla="*/ 31 w 32"/>
                    <a:gd name="T13" fmla="*/ 4 h 9"/>
                    <a:gd name="T14" fmla="*/ 23 w 32"/>
                    <a:gd name="T15" fmla="*/ 2 h 9"/>
                    <a:gd name="T16" fmla="*/ 17 w 32"/>
                    <a:gd name="T17" fmla="*/ 1 h 9"/>
                    <a:gd name="T18" fmla="*/ 18 w 32"/>
                    <a:gd name="T19" fmla="*/ 0 h 9"/>
                    <a:gd name="T20" fmla="*/ 14 w 32"/>
                    <a:gd name="T21" fmla="*/ 2 h 9"/>
                    <a:gd name="T22" fmla="*/ 14 w 32"/>
                    <a:gd name="T23" fmla="*/ 1 h 9"/>
                    <a:gd name="T24" fmla="*/ 9 w 32"/>
                    <a:gd name="T25" fmla="*/ 2 h 9"/>
                    <a:gd name="T26" fmla="*/ 6 w 32"/>
                    <a:gd name="T27" fmla="*/ 2 h 9"/>
                    <a:gd name="T28" fmla="*/ 0 w 32"/>
                    <a:gd name="T29" fmla="*/ 4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2" h="9">
                      <a:moveTo>
                        <a:pt x="0" y="4"/>
                      </a:moveTo>
                      <a:lnTo>
                        <a:pt x="2" y="7"/>
                      </a:lnTo>
                      <a:lnTo>
                        <a:pt x="5" y="8"/>
                      </a:lnTo>
                      <a:lnTo>
                        <a:pt x="10" y="6"/>
                      </a:lnTo>
                      <a:lnTo>
                        <a:pt x="16" y="4"/>
                      </a:lnTo>
                      <a:lnTo>
                        <a:pt x="26" y="4"/>
                      </a:lnTo>
                      <a:lnTo>
                        <a:pt x="31" y="4"/>
                      </a:lnTo>
                      <a:lnTo>
                        <a:pt x="23" y="2"/>
                      </a:lnTo>
                      <a:lnTo>
                        <a:pt x="17" y="1"/>
                      </a:lnTo>
                      <a:lnTo>
                        <a:pt x="18" y="0"/>
                      </a:lnTo>
                      <a:lnTo>
                        <a:pt x="14" y="2"/>
                      </a:lnTo>
                      <a:lnTo>
                        <a:pt x="14" y="1"/>
                      </a:lnTo>
                      <a:lnTo>
                        <a:pt x="9" y="2"/>
                      </a:lnTo>
                      <a:lnTo>
                        <a:pt x="6" y="2"/>
                      </a:lnTo>
                      <a:lnTo>
                        <a:pt x="0" y="4"/>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65" name="Freeform 76"/>
                <p:cNvSpPr>
                  <a:spLocks/>
                </p:cNvSpPr>
                <p:nvPr/>
              </p:nvSpPr>
              <p:spPr bwMode="auto">
                <a:xfrm>
                  <a:off x="4897" y="2004"/>
                  <a:ext cx="15" cy="46"/>
                </a:xfrm>
                <a:custGeom>
                  <a:avLst/>
                  <a:gdLst>
                    <a:gd name="T0" fmla="*/ 0 w 15"/>
                    <a:gd name="T1" fmla="*/ 8 h 46"/>
                    <a:gd name="T2" fmla="*/ 4 w 15"/>
                    <a:gd name="T3" fmla="*/ 3 h 46"/>
                    <a:gd name="T4" fmla="*/ 10 w 15"/>
                    <a:gd name="T5" fmla="*/ 4 h 46"/>
                    <a:gd name="T6" fmla="*/ 12 w 15"/>
                    <a:gd name="T7" fmla="*/ 12 h 46"/>
                    <a:gd name="T8" fmla="*/ 13 w 15"/>
                    <a:gd name="T9" fmla="*/ 22 h 46"/>
                    <a:gd name="T10" fmla="*/ 12 w 15"/>
                    <a:gd name="T11" fmla="*/ 30 h 46"/>
                    <a:gd name="T12" fmla="*/ 11 w 15"/>
                    <a:gd name="T13" fmla="*/ 37 h 46"/>
                    <a:gd name="T14" fmla="*/ 8 w 15"/>
                    <a:gd name="T15" fmla="*/ 26 h 46"/>
                    <a:gd name="T16" fmla="*/ 6 w 15"/>
                    <a:gd name="T17" fmla="*/ 20 h 46"/>
                    <a:gd name="T18" fmla="*/ 1 w 15"/>
                    <a:gd name="T19" fmla="*/ 17 h 46"/>
                    <a:gd name="T20" fmla="*/ 4 w 15"/>
                    <a:gd name="T21" fmla="*/ 25 h 46"/>
                    <a:gd name="T22" fmla="*/ 8 w 15"/>
                    <a:gd name="T23" fmla="*/ 31 h 46"/>
                    <a:gd name="T24" fmla="*/ 9 w 15"/>
                    <a:gd name="T25" fmla="*/ 38 h 46"/>
                    <a:gd name="T26" fmla="*/ 7 w 15"/>
                    <a:gd name="T27" fmla="*/ 44 h 46"/>
                    <a:gd name="T28" fmla="*/ 5 w 15"/>
                    <a:gd name="T29" fmla="*/ 45 h 46"/>
                    <a:gd name="T30" fmla="*/ 11 w 15"/>
                    <a:gd name="T31" fmla="*/ 42 h 46"/>
                    <a:gd name="T32" fmla="*/ 14 w 15"/>
                    <a:gd name="T33" fmla="*/ 33 h 46"/>
                    <a:gd name="T34" fmla="*/ 14 w 15"/>
                    <a:gd name="T35" fmla="*/ 20 h 46"/>
                    <a:gd name="T36" fmla="*/ 14 w 15"/>
                    <a:gd name="T37" fmla="*/ 9 h 46"/>
                    <a:gd name="T38" fmla="*/ 11 w 15"/>
                    <a:gd name="T39" fmla="*/ 2 h 46"/>
                    <a:gd name="T40" fmla="*/ 6 w 15"/>
                    <a:gd name="T41" fmla="*/ 0 h 46"/>
                    <a:gd name="T42" fmla="*/ 2 w 15"/>
                    <a:gd name="T43" fmla="*/ 1 h 46"/>
                    <a:gd name="T44" fmla="*/ 0 w 15"/>
                    <a:gd name="T45" fmla="*/ 8 h 4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5" h="46">
                      <a:moveTo>
                        <a:pt x="0" y="8"/>
                      </a:moveTo>
                      <a:lnTo>
                        <a:pt x="4" y="3"/>
                      </a:lnTo>
                      <a:lnTo>
                        <a:pt x="10" y="4"/>
                      </a:lnTo>
                      <a:lnTo>
                        <a:pt x="12" y="12"/>
                      </a:lnTo>
                      <a:lnTo>
                        <a:pt x="13" y="22"/>
                      </a:lnTo>
                      <a:lnTo>
                        <a:pt x="12" y="30"/>
                      </a:lnTo>
                      <a:lnTo>
                        <a:pt x="11" y="37"/>
                      </a:lnTo>
                      <a:lnTo>
                        <a:pt x="8" y="26"/>
                      </a:lnTo>
                      <a:lnTo>
                        <a:pt x="6" y="20"/>
                      </a:lnTo>
                      <a:lnTo>
                        <a:pt x="1" y="17"/>
                      </a:lnTo>
                      <a:lnTo>
                        <a:pt x="4" y="25"/>
                      </a:lnTo>
                      <a:lnTo>
                        <a:pt x="8" y="31"/>
                      </a:lnTo>
                      <a:lnTo>
                        <a:pt x="9" y="38"/>
                      </a:lnTo>
                      <a:lnTo>
                        <a:pt x="7" y="44"/>
                      </a:lnTo>
                      <a:lnTo>
                        <a:pt x="5" y="45"/>
                      </a:lnTo>
                      <a:lnTo>
                        <a:pt x="11" y="42"/>
                      </a:lnTo>
                      <a:lnTo>
                        <a:pt x="14" y="33"/>
                      </a:lnTo>
                      <a:lnTo>
                        <a:pt x="14" y="20"/>
                      </a:lnTo>
                      <a:lnTo>
                        <a:pt x="14" y="9"/>
                      </a:lnTo>
                      <a:lnTo>
                        <a:pt x="11" y="2"/>
                      </a:lnTo>
                      <a:lnTo>
                        <a:pt x="6" y="0"/>
                      </a:lnTo>
                      <a:lnTo>
                        <a:pt x="2" y="1"/>
                      </a:lnTo>
                      <a:lnTo>
                        <a:pt x="0" y="8"/>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66" name="Freeform 77"/>
                <p:cNvSpPr>
                  <a:spLocks/>
                </p:cNvSpPr>
                <p:nvPr/>
              </p:nvSpPr>
              <p:spPr bwMode="auto">
                <a:xfrm>
                  <a:off x="4890" y="1995"/>
                  <a:ext cx="30" cy="65"/>
                </a:xfrm>
                <a:custGeom>
                  <a:avLst/>
                  <a:gdLst>
                    <a:gd name="T0" fmla="*/ 0 w 30"/>
                    <a:gd name="T1" fmla="*/ 16 h 65"/>
                    <a:gd name="T2" fmla="*/ 5 w 30"/>
                    <a:gd name="T3" fmla="*/ 5 h 65"/>
                    <a:gd name="T4" fmla="*/ 13 w 30"/>
                    <a:gd name="T5" fmla="*/ 3 h 65"/>
                    <a:gd name="T6" fmla="*/ 22 w 30"/>
                    <a:gd name="T7" fmla="*/ 4 h 65"/>
                    <a:gd name="T8" fmla="*/ 25 w 30"/>
                    <a:gd name="T9" fmla="*/ 11 h 65"/>
                    <a:gd name="T10" fmla="*/ 27 w 30"/>
                    <a:gd name="T11" fmla="*/ 20 h 65"/>
                    <a:gd name="T12" fmla="*/ 27 w 30"/>
                    <a:gd name="T13" fmla="*/ 28 h 65"/>
                    <a:gd name="T14" fmla="*/ 26 w 30"/>
                    <a:gd name="T15" fmla="*/ 33 h 65"/>
                    <a:gd name="T16" fmla="*/ 26 w 30"/>
                    <a:gd name="T17" fmla="*/ 41 h 65"/>
                    <a:gd name="T18" fmla="*/ 24 w 30"/>
                    <a:gd name="T19" fmla="*/ 50 h 65"/>
                    <a:gd name="T20" fmla="*/ 18 w 30"/>
                    <a:gd name="T21" fmla="*/ 59 h 65"/>
                    <a:gd name="T22" fmla="*/ 14 w 30"/>
                    <a:gd name="T23" fmla="*/ 59 h 65"/>
                    <a:gd name="T24" fmla="*/ 9 w 30"/>
                    <a:gd name="T25" fmla="*/ 59 h 65"/>
                    <a:gd name="T26" fmla="*/ 9 w 30"/>
                    <a:gd name="T27" fmla="*/ 60 h 65"/>
                    <a:gd name="T28" fmla="*/ 13 w 30"/>
                    <a:gd name="T29" fmla="*/ 64 h 65"/>
                    <a:gd name="T30" fmla="*/ 17 w 30"/>
                    <a:gd name="T31" fmla="*/ 63 h 65"/>
                    <a:gd name="T32" fmla="*/ 23 w 30"/>
                    <a:gd name="T33" fmla="*/ 60 h 65"/>
                    <a:gd name="T34" fmla="*/ 27 w 30"/>
                    <a:gd name="T35" fmla="*/ 51 h 65"/>
                    <a:gd name="T36" fmla="*/ 28 w 30"/>
                    <a:gd name="T37" fmla="*/ 36 h 65"/>
                    <a:gd name="T38" fmla="*/ 29 w 30"/>
                    <a:gd name="T39" fmla="*/ 26 h 65"/>
                    <a:gd name="T40" fmla="*/ 29 w 30"/>
                    <a:gd name="T41" fmla="*/ 18 h 65"/>
                    <a:gd name="T42" fmla="*/ 27 w 30"/>
                    <a:gd name="T43" fmla="*/ 10 h 65"/>
                    <a:gd name="T44" fmla="*/ 24 w 30"/>
                    <a:gd name="T45" fmla="*/ 3 h 65"/>
                    <a:gd name="T46" fmla="*/ 16 w 30"/>
                    <a:gd name="T47" fmla="*/ 0 h 65"/>
                    <a:gd name="T48" fmla="*/ 5 w 30"/>
                    <a:gd name="T49" fmla="*/ 2 h 65"/>
                    <a:gd name="T50" fmla="*/ 1 w 30"/>
                    <a:gd name="T51" fmla="*/ 5 h 65"/>
                    <a:gd name="T52" fmla="*/ 0 w 30"/>
                    <a:gd name="T53" fmla="*/ 16 h 6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0" h="65">
                      <a:moveTo>
                        <a:pt x="0" y="16"/>
                      </a:moveTo>
                      <a:lnTo>
                        <a:pt x="5" y="5"/>
                      </a:lnTo>
                      <a:lnTo>
                        <a:pt x="13" y="3"/>
                      </a:lnTo>
                      <a:lnTo>
                        <a:pt x="22" y="4"/>
                      </a:lnTo>
                      <a:lnTo>
                        <a:pt x="25" y="11"/>
                      </a:lnTo>
                      <a:lnTo>
                        <a:pt x="27" y="20"/>
                      </a:lnTo>
                      <a:lnTo>
                        <a:pt x="27" y="28"/>
                      </a:lnTo>
                      <a:lnTo>
                        <a:pt x="26" y="33"/>
                      </a:lnTo>
                      <a:lnTo>
                        <a:pt x="26" y="41"/>
                      </a:lnTo>
                      <a:lnTo>
                        <a:pt x="24" y="50"/>
                      </a:lnTo>
                      <a:lnTo>
                        <a:pt x="18" y="59"/>
                      </a:lnTo>
                      <a:lnTo>
                        <a:pt x="14" y="59"/>
                      </a:lnTo>
                      <a:lnTo>
                        <a:pt x="9" y="59"/>
                      </a:lnTo>
                      <a:lnTo>
                        <a:pt x="9" y="60"/>
                      </a:lnTo>
                      <a:lnTo>
                        <a:pt x="13" y="64"/>
                      </a:lnTo>
                      <a:lnTo>
                        <a:pt x="17" y="63"/>
                      </a:lnTo>
                      <a:lnTo>
                        <a:pt x="23" y="60"/>
                      </a:lnTo>
                      <a:lnTo>
                        <a:pt x="27" y="51"/>
                      </a:lnTo>
                      <a:lnTo>
                        <a:pt x="28" y="36"/>
                      </a:lnTo>
                      <a:lnTo>
                        <a:pt x="29" y="26"/>
                      </a:lnTo>
                      <a:lnTo>
                        <a:pt x="29" y="18"/>
                      </a:lnTo>
                      <a:lnTo>
                        <a:pt x="27" y="10"/>
                      </a:lnTo>
                      <a:lnTo>
                        <a:pt x="24" y="3"/>
                      </a:lnTo>
                      <a:lnTo>
                        <a:pt x="16" y="0"/>
                      </a:lnTo>
                      <a:lnTo>
                        <a:pt x="5" y="2"/>
                      </a:lnTo>
                      <a:lnTo>
                        <a:pt x="1" y="5"/>
                      </a:lnTo>
                      <a:lnTo>
                        <a:pt x="0" y="16"/>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67" name="Freeform 78"/>
                <p:cNvSpPr>
                  <a:spLocks/>
                </p:cNvSpPr>
                <p:nvPr/>
              </p:nvSpPr>
              <p:spPr bwMode="auto">
                <a:xfrm>
                  <a:off x="4871" y="2072"/>
                  <a:ext cx="27" cy="53"/>
                </a:xfrm>
                <a:custGeom>
                  <a:avLst/>
                  <a:gdLst>
                    <a:gd name="T0" fmla="*/ 26 w 27"/>
                    <a:gd name="T1" fmla="*/ 0 h 53"/>
                    <a:gd name="T2" fmla="*/ 23 w 27"/>
                    <a:gd name="T3" fmla="*/ 11 h 53"/>
                    <a:gd name="T4" fmla="*/ 18 w 27"/>
                    <a:gd name="T5" fmla="*/ 23 h 53"/>
                    <a:gd name="T6" fmla="*/ 11 w 27"/>
                    <a:gd name="T7" fmla="*/ 34 h 53"/>
                    <a:gd name="T8" fmla="*/ 4 w 27"/>
                    <a:gd name="T9" fmla="*/ 48 h 53"/>
                    <a:gd name="T10" fmla="*/ 0 w 27"/>
                    <a:gd name="T11" fmla="*/ 52 h 53"/>
                    <a:gd name="T12" fmla="*/ 9 w 27"/>
                    <a:gd name="T13" fmla="*/ 46 h 53"/>
                    <a:gd name="T14" fmla="*/ 16 w 27"/>
                    <a:gd name="T15" fmla="*/ 34 h 53"/>
                    <a:gd name="T16" fmla="*/ 22 w 27"/>
                    <a:gd name="T17" fmla="*/ 20 h 53"/>
                    <a:gd name="T18" fmla="*/ 26 w 27"/>
                    <a:gd name="T19" fmla="*/ 0 h 5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 h="53">
                      <a:moveTo>
                        <a:pt x="26" y="0"/>
                      </a:moveTo>
                      <a:lnTo>
                        <a:pt x="23" y="11"/>
                      </a:lnTo>
                      <a:lnTo>
                        <a:pt x="18" y="23"/>
                      </a:lnTo>
                      <a:lnTo>
                        <a:pt x="11" y="34"/>
                      </a:lnTo>
                      <a:lnTo>
                        <a:pt x="4" y="48"/>
                      </a:lnTo>
                      <a:lnTo>
                        <a:pt x="0" y="52"/>
                      </a:lnTo>
                      <a:lnTo>
                        <a:pt x="9" y="46"/>
                      </a:lnTo>
                      <a:lnTo>
                        <a:pt x="16" y="34"/>
                      </a:lnTo>
                      <a:lnTo>
                        <a:pt x="22" y="20"/>
                      </a:lnTo>
                      <a:lnTo>
                        <a:pt x="26"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68" name="Freeform 79"/>
                <p:cNvSpPr>
                  <a:spLocks/>
                </p:cNvSpPr>
                <p:nvPr/>
              </p:nvSpPr>
              <p:spPr bwMode="auto">
                <a:xfrm>
                  <a:off x="4815" y="1870"/>
                  <a:ext cx="187" cy="216"/>
                </a:xfrm>
                <a:custGeom>
                  <a:avLst/>
                  <a:gdLst>
                    <a:gd name="T0" fmla="*/ 15 w 187"/>
                    <a:gd name="T1" fmla="*/ 62 h 216"/>
                    <a:gd name="T2" fmla="*/ 43 w 187"/>
                    <a:gd name="T3" fmla="*/ 57 h 216"/>
                    <a:gd name="T4" fmla="*/ 62 w 187"/>
                    <a:gd name="T5" fmla="*/ 60 h 216"/>
                    <a:gd name="T6" fmla="*/ 74 w 187"/>
                    <a:gd name="T7" fmla="*/ 75 h 216"/>
                    <a:gd name="T8" fmla="*/ 66 w 187"/>
                    <a:gd name="T9" fmla="*/ 93 h 216"/>
                    <a:gd name="T10" fmla="*/ 58 w 187"/>
                    <a:gd name="T11" fmla="*/ 100 h 216"/>
                    <a:gd name="T12" fmla="*/ 55 w 187"/>
                    <a:gd name="T13" fmla="*/ 118 h 216"/>
                    <a:gd name="T14" fmla="*/ 60 w 187"/>
                    <a:gd name="T15" fmla="*/ 129 h 216"/>
                    <a:gd name="T16" fmla="*/ 56 w 187"/>
                    <a:gd name="T17" fmla="*/ 146 h 216"/>
                    <a:gd name="T18" fmla="*/ 67 w 187"/>
                    <a:gd name="T19" fmla="*/ 146 h 216"/>
                    <a:gd name="T20" fmla="*/ 71 w 187"/>
                    <a:gd name="T21" fmla="*/ 126 h 216"/>
                    <a:gd name="T22" fmla="*/ 78 w 187"/>
                    <a:gd name="T23" fmla="*/ 118 h 216"/>
                    <a:gd name="T24" fmla="*/ 91 w 187"/>
                    <a:gd name="T25" fmla="*/ 118 h 216"/>
                    <a:gd name="T26" fmla="*/ 105 w 187"/>
                    <a:gd name="T27" fmla="*/ 121 h 216"/>
                    <a:gd name="T28" fmla="*/ 109 w 187"/>
                    <a:gd name="T29" fmla="*/ 135 h 216"/>
                    <a:gd name="T30" fmla="*/ 111 w 187"/>
                    <a:gd name="T31" fmla="*/ 152 h 216"/>
                    <a:gd name="T32" fmla="*/ 109 w 187"/>
                    <a:gd name="T33" fmla="*/ 166 h 216"/>
                    <a:gd name="T34" fmla="*/ 109 w 187"/>
                    <a:gd name="T35" fmla="*/ 175 h 216"/>
                    <a:gd name="T36" fmla="*/ 110 w 187"/>
                    <a:gd name="T37" fmla="*/ 187 h 216"/>
                    <a:gd name="T38" fmla="*/ 119 w 187"/>
                    <a:gd name="T39" fmla="*/ 197 h 216"/>
                    <a:gd name="T40" fmla="*/ 126 w 187"/>
                    <a:gd name="T41" fmla="*/ 203 h 216"/>
                    <a:gd name="T42" fmla="*/ 142 w 187"/>
                    <a:gd name="T43" fmla="*/ 215 h 216"/>
                    <a:gd name="T44" fmla="*/ 173 w 187"/>
                    <a:gd name="T45" fmla="*/ 179 h 216"/>
                    <a:gd name="T46" fmla="*/ 181 w 187"/>
                    <a:gd name="T47" fmla="*/ 149 h 216"/>
                    <a:gd name="T48" fmla="*/ 184 w 187"/>
                    <a:gd name="T49" fmla="*/ 102 h 216"/>
                    <a:gd name="T50" fmla="*/ 186 w 187"/>
                    <a:gd name="T51" fmla="*/ 69 h 216"/>
                    <a:gd name="T52" fmla="*/ 183 w 187"/>
                    <a:gd name="T53" fmla="*/ 37 h 216"/>
                    <a:gd name="T54" fmla="*/ 174 w 187"/>
                    <a:gd name="T55" fmla="*/ 18 h 216"/>
                    <a:gd name="T56" fmla="*/ 156 w 187"/>
                    <a:gd name="T57" fmla="*/ 7 h 216"/>
                    <a:gd name="T58" fmla="*/ 139 w 187"/>
                    <a:gd name="T59" fmla="*/ 2 h 216"/>
                    <a:gd name="T60" fmla="*/ 106 w 187"/>
                    <a:gd name="T61" fmla="*/ 0 h 216"/>
                    <a:gd name="T62" fmla="*/ 75 w 187"/>
                    <a:gd name="T63" fmla="*/ 1 h 216"/>
                    <a:gd name="T64" fmla="*/ 35 w 187"/>
                    <a:gd name="T65" fmla="*/ 10 h 216"/>
                    <a:gd name="T66" fmla="*/ 18 w 187"/>
                    <a:gd name="T67" fmla="*/ 19 h 216"/>
                    <a:gd name="T68" fmla="*/ 9 w 187"/>
                    <a:gd name="T69" fmla="*/ 30 h 216"/>
                    <a:gd name="T70" fmla="*/ 0 w 187"/>
                    <a:gd name="T71" fmla="*/ 44 h 216"/>
                    <a:gd name="T72" fmla="*/ 2 w 187"/>
                    <a:gd name="T73" fmla="*/ 53 h 216"/>
                    <a:gd name="T74" fmla="*/ 15 w 187"/>
                    <a:gd name="T75" fmla="*/ 62 h 21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87" h="216">
                      <a:moveTo>
                        <a:pt x="15" y="62"/>
                      </a:moveTo>
                      <a:lnTo>
                        <a:pt x="43" y="57"/>
                      </a:lnTo>
                      <a:lnTo>
                        <a:pt x="62" y="60"/>
                      </a:lnTo>
                      <a:lnTo>
                        <a:pt x="74" y="75"/>
                      </a:lnTo>
                      <a:lnTo>
                        <a:pt x="66" y="93"/>
                      </a:lnTo>
                      <a:lnTo>
                        <a:pt x="58" y="100"/>
                      </a:lnTo>
                      <a:lnTo>
                        <a:pt x="55" y="118"/>
                      </a:lnTo>
                      <a:lnTo>
                        <a:pt x="60" y="129"/>
                      </a:lnTo>
                      <a:lnTo>
                        <a:pt x="56" y="146"/>
                      </a:lnTo>
                      <a:lnTo>
                        <a:pt x="67" y="146"/>
                      </a:lnTo>
                      <a:lnTo>
                        <a:pt x="71" y="126"/>
                      </a:lnTo>
                      <a:lnTo>
                        <a:pt x="78" y="118"/>
                      </a:lnTo>
                      <a:lnTo>
                        <a:pt x="91" y="118"/>
                      </a:lnTo>
                      <a:lnTo>
                        <a:pt x="105" y="121"/>
                      </a:lnTo>
                      <a:lnTo>
                        <a:pt x="109" y="135"/>
                      </a:lnTo>
                      <a:lnTo>
                        <a:pt x="111" y="152"/>
                      </a:lnTo>
                      <a:lnTo>
                        <a:pt x="109" y="166"/>
                      </a:lnTo>
                      <a:lnTo>
                        <a:pt x="109" y="175"/>
                      </a:lnTo>
                      <a:lnTo>
                        <a:pt x="110" y="187"/>
                      </a:lnTo>
                      <a:lnTo>
                        <a:pt x="119" y="197"/>
                      </a:lnTo>
                      <a:lnTo>
                        <a:pt x="126" y="203"/>
                      </a:lnTo>
                      <a:lnTo>
                        <a:pt x="142" y="215"/>
                      </a:lnTo>
                      <a:lnTo>
                        <a:pt x="173" y="179"/>
                      </a:lnTo>
                      <a:lnTo>
                        <a:pt x="181" y="149"/>
                      </a:lnTo>
                      <a:lnTo>
                        <a:pt x="184" y="102"/>
                      </a:lnTo>
                      <a:lnTo>
                        <a:pt x="186" y="69"/>
                      </a:lnTo>
                      <a:lnTo>
                        <a:pt x="183" y="37"/>
                      </a:lnTo>
                      <a:lnTo>
                        <a:pt x="174" y="18"/>
                      </a:lnTo>
                      <a:lnTo>
                        <a:pt x="156" y="7"/>
                      </a:lnTo>
                      <a:lnTo>
                        <a:pt x="139" y="2"/>
                      </a:lnTo>
                      <a:lnTo>
                        <a:pt x="106" y="0"/>
                      </a:lnTo>
                      <a:lnTo>
                        <a:pt x="75" y="1"/>
                      </a:lnTo>
                      <a:lnTo>
                        <a:pt x="35" y="10"/>
                      </a:lnTo>
                      <a:lnTo>
                        <a:pt x="18" y="19"/>
                      </a:lnTo>
                      <a:lnTo>
                        <a:pt x="9" y="30"/>
                      </a:lnTo>
                      <a:lnTo>
                        <a:pt x="0" y="44"/>
                      </a:lnTo>
                      <a:lnTo>
                        <a:pt x="2" y="53"/>
                      </a:lnTo>
                      <a:lnTo>
                        <a:pt x="15" y="62"/>
                      </a:lnTo>
                    </a:path>
                  </a:pathLst>
                </a:custGeom>
                <a:solidFill>
                  <a:srgbClr val="603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69" name="Freeform 80"/>
                <p:cNvSpPr>
                  <a:spLocks/>
                </p:cNvSpPr>
                <p:nvPr/>
              </p:nvSpPr>
              <p:spPr bwMode="auto">
                <a:xfrm>
                  <a:off x="4820" y="1872"/>
                  <a:ext cx="178" cy="208"/>
                </a:xfrm>
                <a:custGeom>
                  <a:avLst/>
                  <a:gdLst>
                    <a:gd name="T0" fmla="*/ 8 w 178"/>
                    <a:gd name="T1" fmla="*/ 32 h 208"/>
                    <a:gd name="T2" fmla="*/ 4 w 178"/>
                    <a:gd name="T3" fmla="*/ 49 h 208"/>
                    <a:gd name="T4" fmla="*/ 45 w 178"/>
                    <a:gd name="T5" fmla="*/ 51 h 208"/>
                    <a:gd name="T6" fmla="*/ 80 w 178"/>
                    <a:gd name="T7" fmla="*/ 40 h 208"/>
                    <a:gd name="T8" fmla="*/ 64 w 178"/>
                    <a:gd name="T9" fmla="*/ 48 h 208"/>
                    <a:gd name="T10" fmla="*/ 59 w 178"/>
                    <a:gd name="T11" fmla="*/ 55 h 208"/>
                    <a:gd name="T12" fmla="*/ 77 w 178"/>
                    <a:gd name="T13" fmla="*/ 53 h 208"/>
                    <a:gd name="T14" fmla="*/ 81 w 178"/>
                    <a:gd name="T15" fmla="*/ 56 h 208"/>
                    <a:gd name="T16" fmla="*/ 71 w 178"/>
                    <a:gd name="T17" fmla="*/ 70 h 208"/>
                    <a:gd name="T18" fmla="*/ 75 w 178"/>
                    <a:gd name="T19" fmla="*/ 73 h 208"/>
                    <a:gd name="T20" fmla="*/ 65 w 178"/>
                    <a:gd name="T21" fmla="*/ 91 h 208"/>
                    <a:gd name="T22" fmla="*/ 97 w 178"/>
                    <a:gd name="T23" fmla="*/ 82 h 208"/>
                    <a:gd name="T24" fmla="*/ 55 w 178"/>
                    <a:gd name="T25" fmla="*/ 100 h 208"/>
                    <a:gd name="T26" fmla="*/ 78 w 178"/>
                    <a:gd name="T27" fmla="*/ 97 h 208"/>
                    <a:gd name="T28" fmla="*/ 57 w 178"/>
                    <a:gd name="T29" fmla="*/ 109 h 208"/>
                    <a:gd name="T30" fmla="*/ 64 w 178"/>
                    <a:gd name="T31" fmla="*/ 116 h 208"/>
                    <a:gd name="T32" fmla="*/ 99 w 178"/>
                    <a:gd name="T33" fmla="*/ 111 h 208"/>
                    <a:gd name="T34" fmla="*/ 123 w 178"/>
                    <a:gd name="T35" fmla="*/ 115 h 208"/>
                    <a:gd name="T36" fmla="*/ 122 w 178"/>
                    <a:gd name="T37" fmla="*/ 122 h 208"/>
                    <a:gd name="T38" fmla="*/ 128 w 178"/>
                    <a:gd name="T39" fmla="*/ 127 h 208"/>
                    <a:gd name="T40" fmla="*/ 107 w 178"/>
                    <a:gd name="T41" fmla="*/ 142 h 208"/>
                    <a:gd name="T42" fmla="*/ 126 w 178"/>
                    <a:gd name="T43" fmla="*/ 142 h 208"/>
                    <a:gd name="T44" fmla="*/ 107 w 178"/>
                    <a:gd name="T45" fmla="*/ 165 h 208"/>
                    <a:gd name="T46" fmla="*/ 121 w 178"/>
                    <a:gd name="T47" fmla="*/ 164 h 208"/>
                    <a:gd name="T48" fmla="*/ 115 w 178"/>
                    <a:gd name="T49" fmla="*/ 189 h 208"/>
                    <a:gd name="T50" fmla="*/ 138 w 178"/>
                    <a:gd name="T51" fmla="*/ 152 h 208"/>
                    <a:gd name="T52" fmla="*/ 117 w 178"/>
                    <a:gd name="T53" fmla="*/ 193 h 208"/>
                    <a:gd name="T54" fmla="*/ 143 w 178"/>
                    <a:gd name="T55" fmla="*/ 178 h 208"/>
                    <a:gd name="T56" fmla="*/ 137 w 178"/>
                    <a:gd name="T57" fmla="*/ 194 h 208"/>
                    <a:gd name="T58" fmla="*/ 150 w 178"/>
                    <a:gd name="T59" fmla="*/ 193 h 208"/>
                    <a:gd name="T60" fmla="*/ 172 w 178"/>
                    <a:gd name="T61" fmla="*/ 124 h 208"/>
                    <a:gd name="T62" fmla="*/ 162 w 178"/>
                    <a:gd name="T63" fmla="*/ 82 h 208"/>
                    <a:gd name="T64" fmla="*/ 143 w 178"/>
                    <a:gd name="T65" fmla="*/ 86 h 208"/>
                    <a:gd name="T66" fmla="*/ 175 w 178"/>
                    <a:gd name="T67" fmla="*/ 72 h 208"/>
                    <a:gd name="T68" fmla="*/ 153 w 178"/>
                    <a:gd name="T69" fmla="*/ 46 h 208"/>
                    <a:gd name="T70" fmla="*/ 139 w 178"/>
                    <a:gd name="T71" fmla="*/ 46 h 208"/>
                    <a:gd name="T72" fmla="*/ 168 w 178"/>
                    <a:gd name="T73" fmla="*/ 22 h 208"/>
                    <a:gd name="T74" fmla="*/ 134 w 178"/>
                    <a:gd name="T75" fmla="*/ 13 h 208"/>
                    <a:gd name="T76" fmla="*/ 144 w 178"/>
                    <a:gd name="T77" fmla="*/ 6 h 208"/>
                    <a:gd name="T78" fmla="*/ 100 w 178"/>
                    <a:gd name="T79" fmla="*/ 5 h 208"/>
                    <a:gd name="T80" fmla="*/ 83 w 178"/>
                    <a:gd name="T81" fmla="*/ 11 h 208"/>
                    <a:gd name="T82" fmla="*/ 79 w 178"/>
                    <a:gd name="T83" fmla="*/ 1 h 208"/>
                    <a:gd name="T84" fmla="*/ 46 w 178"/>
                    <a:gd name="T85" fmla="*/ 17 h 208"/>
                    <a:gd name="T86" fmla="*/ 52 w 178"/>
                    <a:gd name="T87" fmla="*/ 6 h 20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8" h="208">
                      <a:moveTo>
                        <a:pt x="30" y="13"/>
                      </a:moveTo>
                      <a:lnTo>
                        <a:pt x="14" y="20"/>
                      </a:lnTo>
                      <a:lnTo>
                        <a:pt x="8" y="32"/>
                      </a:lnTo>
                      <a:lnTo>
                        <a:pt x="3" y="39"/>
                      </a:lnTo>
                      <a:lnTo>
                        <a:pt x="0" y="45"/>
                      </a:lnTo>
                      <a:lnTo>
                        <a:pt x="4" y="49"/>
                      </a:lnTo>
                      <a:lnTo>
                        <a:pt x="11" y="55"/>
                      </a:lnTo>
                      <a:lnTo>
                        <a:pt x="31" y="51"/>
                      </a:lnTo>
                      <a:lnTo>
                        <a:pt x="45" y="51"/>
                      </a:lnTo>
                      <a:lnTo>
                        <a:pt x="55" y="46"/>
                      </a:lnTo>
                      <a:lnTo>
                        <a:pt x="69" y="41"/>
                      </a:lnTo>
                      <a:lnTo>
                        <a:pt x="80" y="40"/>
                      </a:lnTo>
                      <a:lnTo>
                        <a:pt x="96" y="41"/>
                      </a:lnTo>
                      <a:lnTo>
                        <a:pt x="75" y="45"/>
                      </a:lnTo>
                      <a:lnTo>
                        <a:pt x="64" y="48"/>
                      </a:lnTo>
                      <a:lnTo>
                        <a:pt x="56" y="51"/>
                      </a:lnTo>
                      <a:lnTo>
                        <a:pt x="55" y="52"/>
                      </a:lnTo>
                      <a:lnTo>
                        <a:pt x="59" y="55"/>
                      </a:lnTo>
                      <a:lnTo>
                        <a:pt x="64" y="60"/>
                      </a:lnTo>
                      <a:lnTo>
                        <a:pt x="71" y="55"/>
                      </a:lnTo>
                      <a:lnTo>
                        <a:pt x="77" y="53"/>
                      </a:lnTo>
                      <a:lnTo>
                        <a:pt x="91" y="50"/>
                      </a:lnTo>
                      <a:lnTo>
                        <a:pt x="95" y="50"/>
                      </a:lnTo>
                      <a:lnTo>
                        <a:pt x="81" y="56"/>
                      </a:lnTo>
                      <a:lnTo>
                        <a:pt x="72" y="61"/>
                      </a:lnTo>
                      <a:lnTo>
                        <a:pt x="67" y="65"/>
                      </a:lnTo>
                      <a:lnTo>
                        <a:pt x="71" y="70"/>
                      </a:lnTo>
                      <a:lnTo>
                        <a:pt x="81" y="66"/>
                      </a:lnTo>
                      <a:lnTo>
                        <a:pt x="91" y="64"/>
                      </a:lnTo>
                      <a:lnTo>
                        <a:pt x="75" y="73"/>
                      </a:lnTo>
                      <a:lnTo>
                        <a:pt x="69" y="77"/>
                      </a:lnTo>
                      <a:lnTo>
                        <a:pt x="68" y="86"/>
                      </a:lnTo>
                      <a:lnTo>
                        <a:pt x="65" y="91"/>
                      </a:lnTo>
                      <a:lnTo>
                        <a:pt x="75" y="85"/>
                      </a:lnTo>
                      <a:lnTo>
                        <a:pt x="83" y="83"/>
                      </a:lnTo>
                      <a:lnTo>
                        <a:pt x="97" y="82"/>
                      </a:lnTo>
                      <a:lnTo>
                        <a:pt x="76" y="90"/>
                      </a:lnTo>
                      <a:lnTo>
                        <a:pt x="63" y="94"/>
                      </a:lnTo>
                      <a:lnTo>
                        <a:pt x="55" y="100"/>
                      </a:lnTo>
                      <a:lnTo>
                        <a:pt x="54" y="108"/>
                      </a:lnTo>
                      <a:lnTo>
                        <a:pt x="64" y="102"/>
                      </a:lnTo>
                      <a:lnTo>
                        <a:pt x="78" y="97"/>
                      </a:lnTo>
                      <a:lnTo>
                        <a:pt x="85" y="97"/>
                      </a:lnTo>
                      <a:lnTo>
                        <a:pt x="69" y="103"/>
                      </a:lnTo>
                      <a:lnTo>
                        <a:pt x="57" y="109"/>
                      </a:lnTo>
                      <a:lnTo>
                        <a:pt x="53" y="115"/>
                      </a:lnTo>
                      <a:lnTo>
                        <a:pt x="55" y="119"/>
                      </a:lnTo>
                      <a:lnTo>
                        <a:pt x="64" y="116"/>
                      </a:lnTo>
                      <a:lnTo>
                        <a:pt x="73" y="111"/>
                      </a:lnTo>
                      <a:lnTo>
                        <a:pt x="91" y="110"/>
                      </a:lnTo>
                      <a:lnTo>
                        <a:pt x="99" y="111"/>
                      </a:lnTo>
                      <a:lnTo>
                        <a:pt x="116" y="112"/>
                      </a:lnTo>
                      <a:lnTo>
                        <a:pt x="136" y="109"/>
                      </a:lnTo>
                      <a:lnTo>
                        <a:pt x="123" y="115"/>
                      </a:lnTo>
                      <a:lnTo>
                        <a:pt x="102" y="118"/>
                      </a:lnTo>
                      <a:lnTo>
                        <a:pt x="107" y="127"/>
                      </a:lnTo>
                      <a:lnTo>
                        <a:pt x="122" y="122"/>
                      </a:lnTo>
                      <a:lnTo>
                        <a:pt x="137" y="116"/>
                      </a:lnTo>
                      <a:lnTo>
                        <a:pt x="146" y="111"/>
                      </a:lnTo>
                      <a:lnTo>
                        <a:pt x="128" y="127"/>
                      </a:lnTo>
                      <a:lnTo>
                        <a:pt x="117" y="131"/>
                      </a:lnTo>
                      <a:lnTo>
                        <a:pt x="107" y="134"/>
                      </a:lnTo>
                      <a:lnTo>
                        <a:pt x="107" y="142"/>
                      </a:lnTo>
                      <a:lnTo>
                        <a:pt x="122" y="140"/>
                      </a:lnTo>
                      <a:lnTo>
                        <a:pt x="133" y="137"/>
                      </a:lnTo>
                      <a:lnTo>
                        <a:pt x="126" y="142"/>
                      </a:lnTo>
                      <a:lnTo>
                        <a:pt x="114" y="145"/>
                      </a:lnTo>
                      <a:lnTo>
                        <a:pt x="107" y="146"/>
                      </a:lnTo>
                      <a:lnTo>
                        <a:pt x="107" y="165"/>
                      </a:lnTo>
                      <a:lnTo>
                        <a:pt x="122" y="159"/>
                      </a:lnTo>
                      <a:lnTo>
                        <a:pt x="132" y="154"/>
                      </a:lnTo>
                      <a:lnTo>
                        <a:pt x="121" y="164"/>
                      </a:lnTo>
                      <a:lnTo>
                        <a:pt x="106" y="170"/>
                      </a:lnTo>
                      <a:lnTo>
                        <a:pt x="107" y="179"/>
                      </a:lnTo>
                      <a:lnTo>
                        <a:pt x="115" y="189"/>
                      </a:lnTo>
                      <a:lnTo>
                        <a:pt x="122" y="178"/>
                      </a:lnTo>
                      <a:lnTo>
                        <a:pt x="132" y="165"/>
                      </a:lnTo>
                      <a:lnTo>
                        <a:pt x="138" y="152"/>
                      </a:lnTo>
                      <a:lnTo>
                        <a:pt x="132" y="171"/>
                      </a:lnTo>
                      <a:lnTo>
                        <a:pt x="126" y="179"/>
                      </a:lnTo>
                      <a:lnTo>
                        <a:pt x="117" y="193"/>
                      </a:lnTo>
                      <a:lnTo>
                        <a:pt x="123" y="202"/>
                      </a:lnTo>
                      <a:lnTo>
                        <a:pt x="135" y="192"/>
                      </a:lnTo>
                      <a:lnTo>
                        <a:pt x="143" y="178"/>
                      </a:lnTo>
                      <a:lnTo>
                        <a:pt x="150" y="164"/>
                      </a:lnTo>
                      <a:lnTo>
                        <a:pt x="144" y="185"/>
                      </a:lnTo>
                      <a:lnTo>
                        <a:pt x="137" y="194"/>
                      </a:lnTo>
                      <a:lnTo>
                        <a:pt x="129" y="203"/>
                      </a:lnTo>
                      <a:lnTo>
                        <a:pt x="136" y="207"/>
                      </a:lnTo>
                      <a:lnTo>
                        <a:pt x="150" y="193"/>
                      </a:lnTo>
                      <a:lnTo>
                        <a:pt x="164" y="170"/>
                      </a:lnTo>
                      <a:lnTo>
                        <a:pt x="168" y="154"/>
                      </a:lnTo>
                      <a:lnTo>
                        <a:pt x="172" y="124"/>
                      </a:lnTo>
                      <a:lnTo>
                        <a:pt x="174" y="102"/>
                      </a:lnTo>
                      <a:lnTo>
                        <a:pt x="177" y="77"/>
                      </a:lnTo>
                      <a:lnTo>
                        <a:pt x="162" y="82"/>
                      </a:lnTo>
                      <a:lnTo>
                        <a:pt x="145" y="90"/>
                      </a:lnTo>
                      <a:lnTo>
                        <a:pt x="121" y="96"/>
                      </a:lnTo>
                      <a:lnTo>
                        <a:pt x="143" y="86"/>
                      </a:lnTo>
                      <a:lnTo>
                        <a:pt x="151" y="80"/>
                      </a:lnTo>
                      <a:lnTo>
                        <a:pt x="167" y="74"/>
                      </a:lnTo>
                      <a:lnTo>
                        <a:pt x="175" y="72"/>
                      </a:lnTo>
                      <a:lnTo>
                        <a:pt x="175" y="59"/>
                      </a:lnTo>
                      <a:lnTo>
                        <a:pt x="173" y="41"/>
                      </a:lnTo>
                      <a:lnTo>
                        <a:pt x="153" y="46"/>
                      </a:lnTo>
                      <a:lnTo>
                        <a:pt x="141" y="50"/>
                      </a:lnTo>
                      <a:lnTo>
                        <a:pt x="124" y="59"/>
                      </a:lnTo>
                      <a:lnTo>
                        <a:pt x="139" y="46"/>
                      </a:lnTo>
                      <a:lnTo>
                        <a:pt x="156" y="40"/>
                      </a:lnTo>
                      <a:lnTo>
                        <a:pt x="172" y="36"/>
                      </a:lnTo>
                      <a:lnTo>
                        <a:pt x="168" y="22"/>
                      </a:lnTo>
                      <a:lnTo>
                        <a:pt x="164" y="14"/>
                      </a:lnTo>
                      <a:lnTo>
                        <a:pt x="148" y="10"/>
                      </a:lnTo>
                      <a:lnTo>
                        <a:pt x="134" y="13"/>
                      </a:lnTo>
                      <a:lnTo>
                        <a:pt x="121" y="25"/>
                      </a:lnTo>
                      <a:lnTo>
                        <a:pt x="129" y="12"/>
                      </a:lnTo>
                      <a:lnTo>
                        <a:pt x="144" y="6"/>
                      </a:lnTo>
                      <a:lnTo>
                        <a:pt x="128" y="2"/>
                      </a:lnTo>
                      <a:lnTo>
                        <a:pt x="117" y="1"/>
                      </a:lnTo>
                      <a:lnTo>
                        <a:pt x="100" y="5"/>
                      </a:lnTo>
                      <a:lnTo>
                        <a:pt x="89" y="13"/>
                      </a:lnTo>
                      <a:lnTo>
                        <a:pt x="71" y="16"/>
                      </a:lnTo>
                      <a:lnTo>
                        <a:pt x="83" y="11"/>
                      </a:lnTo>
                      <a:lnTo>
                        <a:pt x="92" y="5"/>
                      </a:lnTo>
                      <a:lnTo>
                        <a:pt x="97" y="0"/>
                      </a:lnTo>
                      <a:lnTo>
                        <a:pt x="79" y="1"/>
                      </a:lnTo>
                      <a:lnTo>
                        <a:pt x="65" y="2"/>
                      </a:lnTo>
                      <a:lnTo>
                        <a:pt x="55" y="8"/>
                      </a:lnTo>
                      <a:lnTo>
                        <a:pt x="46" y="17"/>
                      </a:lnTo>
                      <a:lnTo>
                        <a:pt x="38" y="31"/>
                      </a:lnTo>
                      <a:lnTo>
                        <a:pt x="42" y="15"/>
                      </a:lnTo>
                      <a:lnTo>
                        <a:pt x="52" y="6"/>
                      </a:lnTo>
                      <a:lnTo>
                        <a:pt x="30" y="13"/>
                      </a:lnTo>
                    </a:path>
                  </a:pathLst>
                </a:custGeom>
                <a:solidFill>
                  <a:srgbClr val="A05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nvGrpSpPr>
                <p:cNvPr id="26670" name="Group 91"/>
                <p:cNvGrpSpPr>
                  <a:grpSpLocks/>
                </p:cNvGrpSpPr>
                <p:nvPr/>
              </p:nvGrpSpPr>
              <p:grpSpPr bwMode="auto">
                <a:xfrm>
                  <a:off x="4430" y="2414"/>
                  <a:ext cx="203" cy="143"/>
                  <a:chOff x="4430" y="2414"/>
                  <a:chExt cx="203" cy="143"/>
                </a:xfrm>
              </p:grpSpPr>
              <p:sp>
                <p:nvSpPr>
                  <p:cNvPr id="26686" name="Freeform 81"/>
                  <p:cNvSpPr>
                    <a:spLocks/>
                  </p:cNvSpPr>
                  <p:nvPr/>
                </p:nvSpPr>
                <p:spPr bwMode="auto">
                  <a:xfrm>
                    <a:off x="4430" y="2414"/>
                    <a:ext cx="203" cy="143"/>
                  </a:xfrm>
                  <a:custGeom>
                    <a:avLst/>
                    <a:gdLst>
                      <a:gd name="T0" fmla="*/ 202 w 203"/>
                      <a:gd name="T1" fmla="*/ 85 h 143"/>
                      <a:gd name="T2" fmla="*/ 177 w 203"/>
                      <a:gd name="T3" fmla="*/ 78 h 143"/>
                      <a:gd name="T4" fmla="*/ 167 w 203"/>
                      <a:gd name="T5" fmla="*/ 76 h 143"/>
                      <a:gd name="T6" fmla="*/ 161 w 203"/>
                      <a:gd name="T7" fmla="*/ 70 h 143"/>
                      <a:gd name="T8" fmla="*/ 155 w 203"/>
                      <a:gd name="T9" fmla="*/ 61 h 143"/>
                      <a:gd name="T10" fmla="*/ 143 w 203"/>
                      <a:gd name="T11" fmla="*/ 48 h 143"/>
                      <a:gd name="T12" fmla="*/ 121 w 203"/>
                      <a:gd name="T13" fmla="*/ 27 h 143"/>
                      <a:gd name="T14" fmla="*/ 117 w 203"/>
                      <a:gd name="T15" fmla="*/ 20 h 143"/>
                      <a:gd name="T16" fmla="*/ 112 w 203"/>
                      <a:gd name="T17" fmla="*/ 13 h 143"/>
                      <a:gd name="T18" fmla="*/ 100 w 203"/>
                      <a:gd name="T19" fmla="*/ 11 h 143"/>
                      <a:gd name="T20" fmla="*/ 65 w 203"/>
                      <a:gd name="T21" fmla="*/ 4 h 143"/>
                      <a:gd name="T22" fmla="*/ 55 w 203"/>
                      <a:gd name="T23" fmla="*/ 0 h 143"/>
                      <a:gd name="T24" fmla="*/ 47 w 203"/>
                      <a:gd name="T25" fmla="*/ 5 h 143"/>
                      <a:gd name="T26" fmla="*/ 42 w 203"/>
                      <a:gd name="T27" fmla="*/ 9 h 143"/>
                      <a:gd name="T28" fmla="*/ 22 w 203"/>
                      <a:gd name="T29" fmla="*/ 18 h 143"/>
                      <a:gd name="T30" fmla="*/ 13 w 203"/>
                      <a:gd name="T31" fmla="*/ 21 h 143"/>
                      <a:gd name="T32" fmla="*/ 10 w 203"/>
                      <a:gd name="T33" fmla="*/ 25 h 143"/>
                      <a:gd name="T34" fmla="*/ 7 w 203"/>
                      <a:gd name="T35" fmla="*/ 38 h 143"/>
                      <a:gd name="T36" fmla="*/ 4 w 203"/>
                      <a:gd name="T37" fmla="*/ 45 h 143"/>
                      <a:gd name="T38" fmla="*/ 2 w 203"/>
                      <a:gd name="T39" fmla="*/ 49 h 143"/>
                      <a:gd name="T40" fmla="*/ 0 w 203"/>
                      <a:gd name="T41" fmla="*/ 56 h 143"/>
                      <a:gd name="T42" fmla="*/ 0 w 203"/>
                      <a:gd name="T43" fmla="*/ 61 h 143"/>
                      <a:gd name="T44" fmla="*/ 4 w 203"/>
                      <a:gd name="T45" fmla="*/ 64 h 143"/>
                      <a:gd name="T46" fmla="*/ 12 w 203"/>
                      <a:gd name="T47" fmla="*/ 64 h 143"/>
                      <a:gd name="T48" fmla="*/ 25 w 203"/>
                      <a:gd name="T49" fmla="*/ 57 h 143"/>
                      <a:gd name="T50" fmla="*/ 42 w 203"/>
                      <a:gd name="T51" fmla="*/ 53 h 143"/>
                      <a:gd name="T52" fmla="*/ 57 w 203"/>
                      <a:gd name="T53" fmla="*/ 56 h 143"/>
                      <a:gd name="T54" fmla="*/ 41 w 203"/>
                      <a:gd name="T55" fmla="*/ 60 h 143"/>
                      <a:gd name="T56" fmla="*/ 30 w 203"/>
                      <a:gd name="T57" fmla="*/ 64 h 143"/>
                      <a:gd name="T58" fmla="*/ 17 w 203"/>
                      <a:gd name="T59" fmla="*/ 70 h 143"/>
                      <a:gd name="T60" fmla="*/ 14 w 203"/>
                      <a:gd name="T61" fmla="*/ 75 h 143"/>
                      <a:gd name="T62" fmla="*/ 14 w 203"/>
                      <a:gd name="T63" fmla="*/ 81 h 143"/>
                      <a:gd name="T64" fmla="*/ 19 w 203"/>
                      <a:gd name="T65" fmla="*/ 85 h 143"/>
                      <a:gd name="T66" fmla="*/ 25 w 203"/>
                      <a:gd name="T67" fmla="*/ 84 h 143"/>
                      <a:gd name="T68" fmla="*/ 43 w 203"/>
                      <a:gd name="T69" fmla="*/ 78 h 143"/>
                      <a:gd name="T70" fmla="*/ 59 w 203"/>
                      <a:gd name="T71" fmla="*/ 77 h 143"/>
                      <a:gd name="T72" fmla="*/ 72 w 203"/>
                      <a:gd name="T73" fmla="*/ 78 h 143"/>
                      <a:gd name="T74" fmla="*/ 79 w 203"/>
                      <a:gd name="T75" fmla="*/ 84 h 143"/>
                      <a:gd name="T76" fmla="*/ 87 w 203"/>
                      <a:gd name="T77" fmla="*/ 93 h 143"/>
                      <a:gd name="T78" fmla="*/ 93 w 203"/>
                      <a:gd name="T79" fmla="*/ 104 h 143"/>
                      <a:gd name="T80" fmla="*/ 100 w 203"/>
                      <a:gd name="T81" fmla="*/ 114 h 143"/>
                      <a:gd name="T82" fmla="*/ 105 w 203"/>
                      <a:gd name="T83" fmla="*/ 123 h 143"/>
                      <a:gd name="T84" fmla="*/ 115 w 203"/>
                      <a:gd name="T85" fmla="*/ 130 h 143"/>
                      <a:gd name="T86" fmla="*/ 124 w 203"/>
                      <a:gd name="T87" fmla="*/ 133 h 143"/>
                      <a:gd name="T88" fmla="*/ 134 w 203"/>
                      <a:gd name="T89" fmla="*/ 134 h 143"/>
                      <a:gd name="T90" fmla="*/ 146 w 203"/>
                      <a:gd name="T91" fmla="*/ 133 h 143"/>
                      <a:gd name="T92" fmla="*/ 156 w 203"/>
                      <a:gd name="T93" fmla="*/ 132 h 143"/>
                      <a:gd name="T94" fmla="*/ 168 w 203"/>
                      <a:gd name="T95" fmla="*/ 135 h 143"/>
                      <a:gd name="T96" fmla="*/ 202 w 203"/>
                      <a:gd name="T97" fmla="*/ 142 h 143"/>
                      <a:gd name="T98" fmla="*/ 202 w 203"/>
                      <a:gd name="T99" fmla="*/ 85 h 14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03" h="143">
                        <a:moveTo>
                          <a:pt x="202" y="85"/>
                        </a:moveTo>
                        <a:lnTo>
                          <a:pt x="177" y="78"/>
                        </a:lnTo>
                        <a:lnTo>
                          <a:pt x="167" y="76"/>
                        </a:lnTo>
                        <a:lnTo>
                          <a:pt x="161" y="70"/>
                        </a:lnTo>
                        <a:lnTo>
                          <a:pt x="155" y="61"/>
                        </a:lnTo>
                        <a:lnTo>
                          <a:pt x="143" y="48"/>
                        </a:lnTo>
                        <a:lnTo>
                          <a:pt x="121" y="27"/>
                        </a:lnTo>
                        <a:lnTo>
                          <a:pt x="117" y="20"/>
                        </a:lnTo>
                        <a:lnTo>
                          <a:pt x="112" y="13"/>
                        </a:lnTo>
                        <a:lnTo>
                          <a:pt x="100" y="11"/>
                        </a:lnTo>
                        <a:lnTo>
                          <a:pt x="65" y="4"/>
                        </a:lnTo>
                        <a:lnTo>
                          <a:pt x="55" y="0"/>
                        </a:lnTo>
                        <a:lnTo>
                          <a:pt x="47" y="5"/>
                        </a:lnTo>
                        <a:lnTo>
                          <a:pt x="42" y="9"/>
                        </a:lnTo>
                        <a:lnTo>
                          <a:pt x="22" y="18"/>
                        </a:lnTo>
                        <a:lnTo>
                          <a:pt x="13" y="21"/>
                        </a:lnTo>
                        <a:lnTo>
                          <a:pt x="10" y="25"/>
                        </a:lnTo>
                        <a:lnTo>
                          <a:pt x="7" y="38"/>
                        </a:lnTo>
                        <a:lnTo>
                          <a:pt x="4" y="45"/>
                        </a:lnTo>
                        <a:lnTo>
                          <a:pt x="2" y="49"/>
                        </a:lnTo>
                        <a:lnTo>
                          <a:pt x="0" y="56"/>
                        </a:lnTo>
                        <a:lnTo>
                          <a:pt x="0" y="61"/>
                        </a:lnTo>
                        <a:lnTo>
                          <a:pt x="4" y="64"/>
                        </a:lnTo>
                        <a:lnTo>
                          <a:pt x="12" y="64"/>
                        </a:lnTo>
                        <a:lnTo>
                          <a:pt x="25" y="57"/>
                        </a:lnTo>
                        <a:lnTo>
                          <a:pt x="42" y="53"/>
                        </a:lnTo>
                        <a:lnTo>
                          <a:pt x="57" y="56"/>
                        </a:lnTo>
                        <a:lnTo>
                          <a:pt x="41" y="60"/>
                        </a:lnTo>
                        <a:lnTo>
                          <a:pt x="30" y="64"/>
                        </a:lnTo>
                        <a:lnTo>
                          <a:pt x="17" y="70"/>
                        </a:lnTo>
                        <a:lnTo>
                          <a:pt x="14" y="75"/>
                        </a:lnTo>
                        <a:lnTo>
                          <a:pt x="14" y="81"/>
                        </a:lnTo>
                        <a:lnTo>
                          <a:pt x="19" y="85"/>
                        </a:lnTo>
                        <a:lnTo>
                          <a:pt x="25" y="84"/>
                        </a:lnTo>
                        <a:lnTo>
                          <a:pt x="43" y="78"/>
                        </a:lnTo>
                        <a:lnTo>
                          <a:pt x="59" y="77"/>
                        </a:lnTo>
                        <a:lnTo>
                          <a:pt x="72" y="78"/>
                        </a:lnTo>
                        <a:lnTo>
                          <a:pt x="79" y="84"/>
                        </a:lnTo>
                        <a:lnTo>
                          <a:pt x="87" y="93"/>
                        </a:lnTo>
                        <a:lnTo>
                          <a:pt x="93" y="104"/>
                        </a:lnTo>
                        <a:lnTo>
                          <a:pt x="100" y="114"/>
                        </a:lnTo>
                        <a:lnTo>
                          <a:pt x="105" y="123"/>
                        </a:lnTo>
                        <a:lnTo>
                          <a:pt x="115" y="130"/>
                        </a:lnTo>
                        <a:lnTo>
                          <a:pt x="124" y="133"/>
                        </a:lnTo>
                        <a:lnTo>
                          <a:pt x="134" y="134"/>
                        </a:lnTo>
                        <a:lnTo>
                          <a:pt x="146" y="133"/>
                        </a:lnTo>
                        <a:lnTo>
                          <a:pt x="156" y="132"/>
                        </a:lnTo>
                        <a:lnTo>
                          <a:pt x="168" y="135"/>
                        </a:lnTo>
                        <a:lnTo>
                          <a:pt x="202" y="142"/>
                        </a:lnTo>
                        <a:lnTo>
                          <a:pt x="202" y="85"/>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87" name="Freeform 82"/>
                  <p:cNvSpPr>
                    <a:spLocks/>
                  </p:cNvSpPr>
                  <p:nvPr/>
                </p:nvSpPr>
                <p:spPr bwMode="auto">
                  <a:xfrm>
                    <a:off x="4439" y="2440"/>
                    <a:ext cx="57" cy="10"/>
                  </a:xfrm>
                  <a:custGeom>
                    <a:avLst/>
                    <a:gdLst>
                      <a:gd name="T0" fmla="*/ 0 w 57"/>
                      <a:gd name="T1" fmla="*/ 9 h 10"/>
                      <a:gd name="T2" fmla="*/ 10 w 57"/>
                      <a:gd name="T3" fmla="*/ 6 h 10"/>
                      <a:gd name="T4" fmla="*/ 18 w 57"/>
                      <a:gd name="T5" fmla="*/ 5 h 10"/>
                      <a:gd name="T6" fmla="*/ 27 w 57"/>
                      <a:gd name="T7" fmla="*/ 3 h 10"/>
                      <a:gd name="T8" fmla="*/ 35 w 57"/>
                      <a:gd name="T9" fmla="*/ 2 h 10"/>
                      <a:gd name="T10" fmla="*/ 48 w 57"/>
                      <a:gd name="T11" fmla="*/ 3 h 10"/>
                      <a:gd name="T12" fmla="*/ 56 w 57"/>
                      <a:gd name="T13" fmla="*/ 3 h 10"/>
                      <a:gd name="T14" fmla="*/ 44 w 57"/>
                      <a:gd name="T15" fmla="*/ 1 h 10"/>
                      <a:gd name="T16" fmla="*/ 32 w 57"/>
                      <a:gd name="T17" fmla="*/ 0 h 10"/>
                      <a:gd name="T18" fmla="*/ 18 w 57"/>
                      <a:gd name="T19" fmla="*/ 4 h 10"/>
                      <a:gd name="T20" fmla="*/ 10 w 57"/>
                      <a:gd name="T21" fmla="*/ 5 h 10"/>
                      <a:gd name="T22" fmla="*/ 1 w 57"/>
                      <a:gd name="T23" fmla="*/ 8 h 10"/>
                      <a:gd name="T24" fmla="*/ 0 w 57"/>
                      <a:gd name="T25" fmla="*/ 9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 h="10">
                        <a:moveTo>
                          <a:pt x="0" y="9"/>
                        </a:moveTo>
                        <a:lnTo>
                          <a:pt x="10" y="6"/>
                        </a:lnTo>
                        <a:lnTo>
                          <a:pt x="18" y="5"/>
                        </a:lnTo>
                        <a:lnTo>
                          <a:pt x="27" y="3"/>
                        </a:lnTo>
                        <a:lnTo>
                          <a:pt x="35" y="2"/>
                        </a:lnTo>
                        <a:lnTo>
                          <a:pt x="48" y="3"/>
                        </a:lnTo>
                        <a:lnTo>
                          <a:pt x="56" y="3"/>
                        </a:lnTo>
                        <a:lnTo>
                          <a:pt x="44" y="1"/>
                        </a:lnTo>
                        <a:lnTo>
                          <a:pt x="32" y="0"/>
                        </a:lnTo>
                        <a:lnTo>
                          <a:pt x="18" y="4"/>
                        </a:lnTo>
                        <a:lnTo>
                          <a:pt x="10" y="5"/>
                        </a:lnTo>
                        <a:lnTo>
                          <a:pt x="1" y="8"/>
                        </a:lnTo>
                        <a:lnTo>
                          <a:pt x="0" y="9"/>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88" name="Freeform 83"/>
                  <p:cNvSpPr>
                    <a:spLocks/>
                  </p:cNvSpPr>
                  <p:nvPr/>
                </p:nvSpPr>
                <p:spPr bwMode="auto">
                  <a:xfrm>
                    <a:off x="4474" y="2421"/>
                    <a:ext cx="47" cy="5"/>
                  </a:xfrm>
                  <a:custGeom>
                    <a:avLst/>
                    <a:gdLst>
                      <a:gd name="T0" fmla="*/ 13 w 47"/>
                      <a:gd name="T1" fmla="*/ 0 h 5"/>
                      <a:gd name="T2" fmla="*/ 7 w 47"/>
                      <a:gd name="T3" fmla="*/ 0 h 5"/>
                      <a:gd name="T4" fmla="*/ 0 w 47"/>
                      <a:gd name="T5" fmla="*/ 1 h 5"/>
                      <a:gd name="T6" fmla="*/ 5 w 47"/>
                      <a:gd name="T7" fmla="*/ 1 h 5"/>
                      <a:gd name="T8" fmla="*/ 12 w 47"/>
                      <a:gd name="T9" fmla="*/ 0 h 5"/>
                      <a:gd name="T10" fmla="*/ 27 w 47"/>
                      <a:gd name="T11" fmla="*/ 2 h 5"/>
                      <a:gd name="T12" fmla="*/ 35 w 47"/>
                      <a:gd name="T13" fmla="*/ 3 h 5"/>
                      <a:gd name="T14" fmla="*/ 44 w 47"/>
                      <a:gd name="T15" fmla="*/ 4 h 5"/>
                      <a:gd name="T16" fmla="*/ 46 w 47"/>
                      <a:gd name="T17" fmla="*/ 3 h 5"/>
                      <a:gd name="T18" fmla="*/ 36 w 47"/>
                      <a:gd name="T19" fmla="*/ 2 h 5"/>
                      <a:gd name="T20" fmla="*/ 24 w 47"/>
                      <a:gd name="T21" fmla="*/ 1 h 5"/>
                      <a:gd name="T22" fmla="*/ 13 w 47"/>
                      <a:gd name="T23" fmla="*/ 0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7" h="5">
                        <a:moveTo>
                          <a:pt x="13" y="0"/>
                        </a:moveTo>
                        <a:lnTo>
                          <a:pt x="7" y="0"/>
                        </a:lnTo>
                        <a:lnTo>
                          <a:pt x="0" y="1"/>
                        </a:lnTo>
                        <a:lnTo>
                          <a:pt x="5" y="1"/>
                        </a:lnTo>
                        <a:lnTo>
                          <a:pt x="12" y="0"/>
                        </a:lnTo>
                        <a:lnTo>
                          <a:pt x="27" y="2"/>
                        </a:lnTo>
                        <a:lnTo>
                          <a:pt x="35" y="3"/>
                        </a:lnTo>
                        <a:lnTo>
                          <a:pt x="44" y="4"/>
                        </a:lnTo>
                        <a:lnTo>
                          <a:pt x="46" y="3"/>
                        </a:lnTo>
                        <a:lnTo>
                          <a:pt x="36" y="2"/>
                        </a:lnTo>
                        <a:lnTo>
                          <a:pt x="24" y="1"/>
                        </a:lnTo>
                        <a:lnTo>
                          <a:pt x="13"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89" name="Freeform 84"/>
                  <p:cNvSpPr>
                    <a:spLocks/>
                  </p:cNvSpPr>
                  <p:nvPr/>
                </p:nvSpPr>
                <p:spPr bwMode="auto">
                  <a:xfrm>
                    <a:off x="4484" y="2463"/>
                    <a:ext cx="15" cy="3"/>
                  </a:xfrm>
                  <a:custGeom>
                    <a:avLst/>
                    <a:gdLst>
                      <a:gd name="T0" fmla="*/ 0 w 15"/>
                      <a:gd name="T1" fmla="*/ 1 h 3"/>
                      <a:gd name="T2" fmla="*/ 1 w 15"/>
                      <a:gd name="T3" fmla="*/ 0 h 3"/>
                      <a:gd name="T4" fmla="*/ 7 w 15"/>
                      <a:gd name="T5" fmla="*/ 1 h 3"/>
                      <a:gd name="T6" fmla="*/ 12 w 15"/>
                      <a:gd name="T7" fmla="*/ 1 h 3"/>
                      <a:gd name="T8" fmla="*/ 14 w 15"/>
                      <a:gd name="T9" fmla="*/ 2 h 3"/>
                      <a:gd name="T10" fmla="*/ 10 w 15"/>
                      <a:gd name="T11" fmla="*/ 2 h 3"/>
                      <a:gd name="T12" fmla="*/ 0 w 15"/>
                      <a:gd name="T13" fmla="*/ 1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3">
                        <a:moveTo>
                          <a:pt x="0" y="1"/>
                        </a:moveTo>
                        <a:lnTo>
                          <a:pt x="1" y="0"/>
                        </a:lnTo>
                        <a:lnTo>
                          <a:pt x="7" y="1"/>
                        </a:lnTo>
                        <a:lnTo>
                          <a:pt x="12" y="1"/>
                        </a:lnTo>
                        <a:lnTo>
                          <a:pt x="14" y="2"/>
                        </a:lnTo>
                        <a:lnTo>
                          <a:pt x="10" y="2"/>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90" name="Freeform 85"/>
                  <p:cNvSpPr>
                    <a:spLocks/>
                  </p:cNvSpPr>
                  <p:nvPr/>
                </p:nvSpPr>
                <p:spPr bwMode="auto">
                  <a:xfrm>
                    <a:off x="4435" y="2460"/>
                    <a:ext cx="4" cy="4"/>
                  </a:xfrm>
                  <a:custGeom>
                    <a:avLst/>
                    <a:gdLst>
                      <a:gd name="T0" fmla="*/ 0 w 4"/>
                      <a:gd name="T1" fmla="*/ 0 h 4"/>
                      <a:gd name="T2" fmla="*/ 0 w 4"/>
                      <a:gd name="T3" fmla="*/ 1 h 4"/>
                      <a:gd name="T4" fmla="*/ 1 w 4"/>
                      <a:gd name="T5" fmla="*/ 2 h 4"/>
                      <a:gd name="T6" fmla="*/ 3 w 4"/>
                      <a:gd name="T7" fmla="*/ 3 h 4"/>
                      <a:gd name="T8" fmla="*/ 0 w 4"/>
                      <a:gd name="T9" fmla="*/ 0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0" y="0"/>
                        </a:moveTo>
                        <a:lnTo>
                          <a:pt x="0" y="1"/>
                        </a:lnTo>
                        <a:lnTo>
                          <a:pt x="1" y="2"/>
                        </a:lnTo>
                        <a:lnTo>
                          <a:pt x="3" y="3"/>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91" name="Freeform 86"/>
                  <p:cNvSpPr>
                    <a:spLocks/>
                  </p:cNvSpPr>
                  <p:nvPr/>
                </p:nvSpPr>
                <p:spPr bwMode="auto">
                  <a:xfrm>
                    <a:off x="4450" y="2485"/>
                    <a:ext cx="5" cy="2"/>
                  </a:xfrm>
                  <a:custGeom>
                    <a:avLst/>
                    <a:gdLst>
                      <a:gd name="T0" fmla="*/ 0 w 5"/>
                      <a:gd name="T1" fmla="*/ 1 h 2"/>
                      <a:gd name="T2" fmla="*/ 1 w 5"/>
                      <a:gd name="T3" fmla="*/ 1 h 2"/>
                      <a:gd name="T4" fmla="*/ 4 w 5"/>
                      <a:gd name="T5" fmla="*/ 0 h 2"/>
                      <a:gd name="T6" fmla="*/ 0 w 5"/>
                      <a:gd name="T7" fmla="*/ 1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2">
                        <a:moveTo>
                          <a:pt x="0" y="1"/>
                        </a:moveTo>
                        <a:lnTo>
                          <a:pt x="1" y="1"/>
                        </a:lnTo>
                        <a:lnTo>
                          <a:pt x="4" y="0"/>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92" name="Freeform 87"/>
                  <p:cNvSpPr>
                    <a:spLocks/>
                  </p:cNvSpPr>
                  <p:nvPr/>
                </p:nvSpPr>
                <p:spPr bwMode="auto">
                  <a:xfrm>
                    <a:off x="4526" y="2449"/>
                    <a:ext cx="3" cy="8"/>
                  </a:xfrm>
                  <a:custGeom>
                    <a:avLst/>
                    <a:gdLst>
                      <a:gd name="T0" fmla="*/ 0 w 3"/>
                      <a:gd name="T1" fmla="*/ 0 h 8"/>
                      <a:gd name="T2" fmla="*/ 0 w 3"/>
                      <a:gd name="T3" fmla="*/ 2 h 8"/>
                      <a:gd name="T4" fmla="*/ 0 w 3"/>
                      <a:gd name="T5" fmla="*/ 4 h 8"/>
                      <a:gd name="T6" fmla="*/ 2 w 3"/>
                      <a:gd name="T7" fmla="*/ 7 h 8"/>
                      <a:gd name="T8" fmla="*/ 0 w 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8">
                        <a:moveTo>
                          <a:pt x="0" y="0"/>
                        </a:moveTo>
                        <a:lnTo>
                          <a:pt x="0" y="2"/>
                        </a:lnTo>
                        <a:lnTo>
                          <a:pt x="0" y="4"/>
                        </a:lnTo>
                        <a:lnTo>
                          <a:pt x="2" y="7"/>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93" name="Freeform 88"/>
                  <p:cNvSpPr>
                    <a:spLocks/>
                  </p:cNvSpPr>
                  <p:nvPr/>
                </p:nvSpPr>
                <p:spPr bwMode="auto">
                  <a:xfrm>
                    <a:off x="4545" y="2449"/>
                    <a:ext cx="26" cy="31"/>
                  </a:xfrm>
                  <a:custGeom>
                    <a:avLst/>
                    <a:gdLst>
                      <a:gd name="T0" fmla="*/ 0 w 26"/>
                      <a:gd name="T1" fmla="*/ 0 h 31"/>
                      <a:gd name="T2" fmla="*/ 5 w 26"/>
                      <a:gd name="T3" fmla="*/ 9 h 31"/>
                      <a:gd name="T4" fmla="*/ 9 w 26"/>
                      <a:gd name="T5" fmla="*/ 17 h 31"/>
                      <a:gd name="T6" fmla="*/ 25 w 26"/>
                      <a:gd name="T7" fmla="*/ 30 h 31"/>
                      <a:gd name="T8" fmla="*/ 10 w 26"/>
                      <a:gd name="T9" fmla="*/ 14 h 31"/>
                      <a:gd name="T10" fmla="*/ 0 w 26"/>
                      <a:gd name="T11" fmla="*/ 0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31">
                        <a:moveTo>
                          <a:pt x="0" y="0"/>
                        </a:moveTo>
                        <a:lnTo>
                          <a:pt x="5" y="9"/>
                        </a:lnTo>
                        <a:lnTo>
                          <a:pt x="9" y="17"/>
                        </a:lnTo>
                        <a:lnTo>
                          <a:pt x="25" y="30"/>
                        </a:lnTo>
                        <a:lnTo>
                          <a:pt x="10" y="14"/>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94" name="Freeform 89"/>
                  <p:cNvSpPr>
                    <a:spLocks/>
                  </p:cNvSpPr>
                  <p:nvPr/>
                </p:nvSpPr>
                <p:spPr bwMode="auto">
                  <a:xfrm>
                    <a:off x="4586" y="2503"/>
                    <a:ext cx="1" cy="20"/>
                  </a:xfrm>
                  <a:custGeom>
                    <a:avLst/>
                    <a:gdLst>
                      <a:gd name="T0" fmla="*/ 0 w 1"/>
                      <a:gd name="T1" fmla="*/ 0 h 20"/>
                      <a:gd name="T2" fmla="*/ 0 w 1"/>
                      <a:gd name="T3" fmla="*/ 6 h 20"/>
                      <a:gd name="T4" fmla="*/ 0 w 1"/>
                      <a:gd name="T5" fmla="*/ 13 h 20"/>
                      <a:gd name="T6" fmla="*/ 0 w 1"/>
                      <a:gd name="T7" fmla="*/ 19 h 20"/>
                      <a:gd name="T8" fmla="*/ 0 w 1"/>
                      <a:gd name="T9" fmla="*/ 11 h 20"/>
                      <a:gd name="T10" fmla="*/ 0 w 1"/>
                      <a:gd name="T11" fmla="*/ 4 h 20"/>
                      <a:gd name="T12" fmla="*/ 0 w 1"/>
                      <a:gd name="T13" fmla="*/ 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20">
                        <a:moveTo>
                          <a:pt x="0" y="0"/>
                        </a:moveTo>
                        <a:lnTo>
                          <a:pt x="0" y="6"/>
                        </a:lnTo>
                        <a:lnTo>
                          <a:pt x="0" y="13"/>
                        </a:lnTo>
                        <a:lnTo>
                          <a:pt x="0" y="19"/>
                        </a:lnTo>
                        <a:lnTo>
                          <a:pt x="0" y="11"/>
                        </a:lnTo>
                        <a:lnTo>
                          <a:pt x="0" y="4"/>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95" name="Freeform 90"/>
                  <p:cNvSpPr>
                    <a:spLocks/>
                  </p:cNvSpPr>
                  <p:nvPr/>
                </p:nvSpPr>
                <p:spPr bwMode="auto">
                  <a:xfrm>
                    <a:off x="4510" y="2475"/>
                    <a:ext cx="5" cy="3"/>
                  </a:xfrm>
                  <a:custGeom>
                    <a:avLst/>
                    <a:gdLst>
                      <a:gd name="T0" fmla="*/ 1 w 5"/>
                      <a:gd name="T1" fmla="*/ 0 h 3"/>
                      <a:gd name="T2" fmla="*/ 0 w 5"/>
                      <a:gd name="T3" fmla="*/ 1 h 3"/>
                      <a:gd name="T4" fmla="*/ 4 w 5"/>
                      <a:gd name="T5" fmla="*/ 2 h 3"/>
                      <a:gd name="T6" fmla="*/ 1 w 5"/>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
                        <a:moveTo>
                          <a:pt x="1" y="0"/>
                        </a:moveTo>
                        <a:lnTo>
                          <a:pt x="0" y="1"/>
                        </a:lnTo>
                        <a:lnTo>
                          <a:pt x="4" y="2"/>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nvGrpSpPr>
                <p:cNvPr id="26671" name="Group 106"/>
                <p:cNvGrpSpPr>
                  <a:grpSpLocks/>
                </p:cNvGrpSpPr>
                <p:nvPr/>
              </p:nvGrpSpPr>
              <p:grpSpPr bwMode="auto">
                <a:xfrm>
                  <a:off x="4601" y="2103"/>
                  <a:ext cx="466" cy="611"/>
                  <a:chOff x="4601" y="2103"/>
                  <a:chExt cx="466" cy="611"/>
                </a:xfrm>
              </p:grpSpPr>
              <p:sp>
                <p:nvSpPr>
                  <p:cNvPr id="26672" name="Freeform 92"/>
                  <p:cNvSpPr>
                    <a:spLocks/>
                  </p:cNvSpPr>
                  <p:nvPr/>
                </p:nvSpPr>
                <p:spPr bwMode="auto">
                  <a:xfrm>
                    <a:off x="4800" y="2103"/>
                    <a:ext cx="8" cy="5"/>
                  </a:xfrm>
                  <a:custGeom>
                    <a:avLst/>
                    <a:gdLst>
                      <a:gd name="T0" fmla="*/ 0 w 8"/>
                      <a:gd name="T1" fmla="*/ 0 h 5"/>
                      <a:gd name="T2" fmla="*/ 2 w 8"/>
                      <a:gd name="T3" fmla="*/ 1 h 5"/>
                      <a:gd name="T4" fmla="*/ 4 w 8"/>
                      <a:gd name="T5" fmla="*/ 2 h 5"/>
                      <a:gd name="T6" fmla="*/ 6 w 8"/>
                      <a:gd name="T7" fmla="*/ 3 h 5"/>
                      <a:gd name="T8" fmla="*/ 7 w 8"/>
                      <a:gd name="T9" fmla="*/ 4 h 5"/>
                      <a:gd name="T10" fmla="*/ 5 w 8"/>
                      <a:gd name="T11" fmla="*/ 4 h 5"/>
                      <a:gd name="T12" fmla="*/ 2 w 8"/>
                      <a:gd name="T13" fmla="*/ 3 h 5"/>
                      <a:gd name="T14" fmla="*/ 0 w 8"/>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 h="5">
                        <a:moveTo>
                          <a:pt x="0" y="0"/>
                        </a:moveTo>
                        <a:lnTo>
                          <a:pt x="2" y="1"/>
                        </a:lnTo>
                        <a:lnTo>
                          <a:pt x="4" y="2"/>
                        </a:lnTo>
                        <a:lnTo>
                          <a:pt x="6" y="3"/>
                        </a:lnTo>
                        <a:lnTo>
                          <a:pt x="7" y="4"/>
                        </a:lnTo>
                        <a:lnTo>
                          <a:pt x="5" y="4"/>
                        </a:lnTo>
                        <a:lnTo>
                          <a:pt x="2" y="3"/>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73" name="Freeform 93"/>
                  <p:cNvSpPr>
                    <a:spLocks/>
                  </p:cNvSpPr>
                  <p:nvPr/>
                </p:nvSpPr>
                <p:spPr bwMode="auto">
                  <a:xfrm>
                    <a:off x="4800" y="2122"/>
                    <a:ext cx="5" cy="1"/>
                  </a:xfrm>
                  <a:custGeom>
                    <a:avLst/>
                    <a:gdLst>
                      <a:gd name="T0" fmla="*/ 4 w 5"/>
                      <a:gd name="T1" fmla="*/ 0 h 1"/>
                      <a:gd name="T2" fmla="*/ 0 w 5"/>
                      <a:gd name="T3" fmla="*/ 0 h 1"/>
                      <a:gd name="T4" fmla="*/ 0 w 5"/>
                      <a:gd name="T5" fmla="*/ 0 h 1"/>
                      <a:gd name="T6" fmla="*/ 4 w 5"/>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1">
                        <a:moveTo>
                          <a:pt x="4" y="0"/>
                        </a:moveTo>
                        <a:lnTo>
                          <a:pt x="0" y="0"/>
                        </a:lnTo>
                        <a:lnTo>
                          <a:pt x="4"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74" name="Freeform 94"/>
                  <p:cNvSpPr>
                    <a:spLocks/>
                  </p:cNvSpPr>
                  <p:nvPr/>
                </p:nvSpPr>
                <p:spPr bwMode="auto">
                  <a:xfrm>
                    <a:off x="4742" y="2183"/>
                    <a:ext cx="126" cy="361"/>
                  </a:xfrm>
                  <a:custGeom>
                    <a:avLst/>
                    <a:gdLst>
                      <a:gd name="T0" fmla="*/ 107 w 126"/>
                      <a:gd name="T1" fmla="*/ 0 h 361"/>
                      <a:gd name="T2" fmla="*/ 95 w 126"/>
                      <a:gd name="T3" fmla="*/ 15 h 361"/>
                      <a:gd name="T4" fmla="*/ 92 w 126"/>
                      <a:gd name="T5" fmla="*/ 36 h 361"/>
                      <a:gd name="T6" fmla="*/ 74 w 126"/>
                      <a:gd name="T7" fmla="*/ 57 h 361"/>
                      <a:gd name="T8" fmla="*/ 37 w 126"/>
                      <a:gd name="T9" fmla="*/ 154 h 361"/>
                      <a:gd name="T10" fmla="*/ 17 w 126"/>
                      <a:gd name="T11" fmla="*/ 242 h 361"/>
                      <a:gd name="T12" fmla="*/ 0 w 126"/>
                      <a:gd name="T13" fmla="*/ 360 h 361"/>
                      <a:gd name="T14" fmla="*/ 52 w 126"/>
                      <a:gd name="T15" fmla="*/ 307 h 361"/>
                      <a:gd name="T16" fmla="*/ 125 w 126"/>
                      <a:gd name="T17" fmla="*/ 47 h 361"/>
                      <a:gd name="T18" fmla="*/ 107 w 126"/>
                      <a:gd name="T19" fmla="*/ 0 h 3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6" h="361">
                        <a:moveTo>
                          <a:pt x="107" y="0"/>
                        </a:moveTo>
                        <a:lnTo>
                          <a:pt x="95" y="15"/>
                        </a:lnTo>
                        <a:lnTo>
                          <a:pt x="92" y="36"/>
                        </a:lnTo>
                        <a:lnTo>
                          <a:pt x="74" y="57"/>
                        </a:lnTo>
                        <a:lnTo>
                          <a:pt x="37" y="154"/>
                        </a:lnTo>
                        <a:lnTo>
                          <a:pt x="17" y="242"/>
                        </a:lnTo>
                        <a:lnTo>
                          <a:pt x="0" y="360"/>
                        </a:lnTo>
                        <a:lnTo>
                          <a:pt x="52" y="307"/>
                        </a:lnTo>
                        <a:lnTo>
                          <a:pt x="125" y="47"/>
                        </a:lnTo>
                        <a:lnTo>
                          <a:pt x="107" y="0"/>
                        </a:lnTo>
                      </a:path>
                    </a:pathLst>
                  </a:custGeom>
                  <a:solidFill>
                    <a:srgbClr val="4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75" name="Freeform 95"/>
                  <p:cNvSpPr>
                    <a:spLocks/>
                  </p:cNvSpPr>
                  <p:nvPr/>
                </p:nvSpPr>
                <p:spPr bwMode="auto">
                  <a:xfrm>
                    <a:off x="4601" y="2114"/>
                    <a:ext cx="466" cy="600"/>
                  </a:xfrm>
                  <a:custGeom>
                    <a:avLst/>
                    <a:gdLst>
                      <a:gd name="T0" fmla="*/ 379 w 466"/>
                      <a:gd name="T1" fmla="*/ 32 h 600"/>
                      <a:gd name="T2" fmla="*/ 365 w 466"/>
                      <a:gd name="T3" fmla="*/ 0 h 600"/>
                      <a:gd name="T4" fmla="*/ 251 w 466"/>
                      <a:gd name="T5" fmla="*/ 55 h 600"/>
                      <a:gd name="T6" fmla="*/ 246 w 466"/>
                      <a:gd name="T7" fmla="*/ 97 h 600"/>
                      <a:gd name="T8" fmla="*/ 237 w 466"/>
                      <a:gd name="T9" fmla="*/ 111 h 600"/>
                      <a:gd name="T10" fmla="*/ 224 w 466"/>
                      <a:gd name="T11" fmla="*/ 128 h 600"/>
                      <a:gd name="T12" fmla="*/ 217 w 466"/>
                      <a:gd name="T13" fmla="*/ 158 h 600"/>
                      <a:gd name="T14" fmla="*/ 191 w 466"/>
                      <a:gd name="T15" fmla="*/ 227 h 600"/>
                      <a:gd name="T16" fmla="*/ 171 w 466"/>
                      <a:gd name="T17" fmla="*/ 309 h 600"/>
                      <a:gd name="T18" fmla="*/ 162 w 466"/>
                      <a:gd name="T19" fmla="*/ 364 h 600"/>
                      <a:gd name="T20" fmla="*/ 71 w 466"/>
                      <a:gd name="T21" fmla="*/ 366 h 600"/>
                      <a:gd name="T22" fmla="*/ 56 w 466"/>
                      <a:gd name="T23" fmla="*/ 376 h 600"/>
                      <a:gd name="T24" fmla="*/ 14 w 466"/>
                      <a:gd name="T25" fmla="*/ 376 h 600"/>
                      <a:gd name="T26" fmla="*/ 2 w 466"/>
                      <a:gd name="T27" fmla="*/ 398 h 600"/>
                      <a:gd name="T28" fmla="*/ 0 w 466"/>
                      <a:gd name="T29" fmla="*/ 423 h 600"/>
                      <a:gd name="T30" fmla="*/ 5 w 466"/>
                      <a:gd name="T31" fmla="*/ 445 h 600"/>
                      <a:gd name="T32" fmla="*/ 43 w 466"/>
                      <a:gd name="T33" fmla="*/ 454 h 600"/>
                      <a:gd name="T34" fmla="*/ 61 w 466"/>
                      <a:gd name="T35" fmla="*/ 485 h 600"/>
                      <a:gd name="T36" fmla="*/ 98 w 466"/>
                      <a:gd name="T37" fmla="*/ 496 h 600"/>
                      <a:gd name="T38" fmla="*/ 125 w 466"/>
                      <a:gd name="T39" fmla="*/ 496 h 600"/>
                      <a:gd name="T40" fmla="*/ 156 w 466"/>
                      <a:gd name="T41" fmla="*/ 502 h 600"/>
                      <a:gd name="T42" fmla="*/ 158 w 466"/>
                      <a:gd name="T43" fmla="*/ 517 h 600"/>
                      <a:gd name="T44" fmla="*/ 156 w 466"/>
                      <a:gd name="T45" fmla="*/ 549 h 600"/>
                      <a:gd name="T46" fmla="*/ 160 w 466"/>
                      <a:gd name="T47" fmla="*/ 570 h 600"/>
                      <a:gd name="T48" fmla="*/ 176 w 466"/>
                      <a:gd name="T49" fmla="*/ 572 h 600"/>
                      <a:gd name="T50" fmla="*/ 196 w 466"/>
                      <a:gd name="T51" fmla="*/ 576 h 600"/>
                      <a:gd name="T52" fmla="*/ 217 w 466"/>
                      <a:gd name="T53" fmla="*/ 597 h 600"/>
                      <a:gd name="T54" fmla="*/ 241 w 466"/>
                      <a:gd name="T55" fmla="*/ 597 h 600"/>
                      <a:gd name="T56" fmla="*/ 262 w 466"/>
                      <a:gd name="T57" fmla="*/ 594 h 600"/>
                      <a:gd name="T58" fmla="*/ 295 w 466"/>
                      <a:gd name="T59" fmla="*/ 583 h 600"/>
                      <a:gd name="T60" fmla="*/ 332 w 466"/>
                      <a:gd name="T61" fmla="*/ 587 h 600"/>
                      <a:gd name="T62" fmla="*/ 369 w 466"/>
                      <a:gd name="T63" fmla="*/ 599 h 600"/>
                      <a:gd name="T64" fmla="*/ 403 w 466"/>
                      <a:gd name="T65" fmla="*/ 590 h 600"/>
                      <a:gd name="T66" fmla="*/ 427 w 466"/>
                      <a:gd name="T67" fmla="*/ 559 h 600"/>
                      <a:gd name="T68" fmla="*/ 425 w 466"/>
                      <a:gd name="T69" fmla="*/ 525 h 600"/>
                      <a:gd name="T70" fmla="*/ 434 w 466"/>
                      <a:gd name="T71" fmla="*/ 483 h 600"/>
                      <a:gd name="T72" fmla="*/ 439 w 466"/>
                      <a:gd name="T73" fmla="*/ 429 h 600"/>
                      <a:gd name="T74" fmla="*/ 450 w 466"/>
                      <a:gd name="T75" fmla="*/ 378 h 600"/>
                      <a:gd name="T76" fmla="*/ 465 w 466"/>
                      <a:gd name="T77" fmla="*/ 303 h 600"/>
                      <a:gd name="T78" fmla="*/ 463 w 466"/>
                      <a:gd name="T79" fmla="*/ 227 h 600"/>
                      <a:gd name="T80" fmla="*/ 463 w 466"/>
                      <a:gd name="T81" fmla="*/ 160 h 600"/>
                      <a:gd name="T82" fmla="*/ 460 w 466"/>
                      <a:gd name="T83" fmla="*/ 113 h 600"/>
                      <a:gd name="T84" fmla="*/ 450 w 466"/>
                      <a:gd name="T85" fmla="*/ 93 h 600"/>
                      <a:gd name="T86" fmla="*/ 430 w 466"/>
                      <a:gd name="T87" fmla="*/ 76 h 600"/>
                      <a:gd name="T88" fmla="*/ 406 w 466"/>
                      <a:gd name="T89" fmla="*/ 48 h 600"/>
                      <a:gd name="T90" fmla="*/ 379 w 466"/>
                      <a:gd name="T91" fmla="*/ 32 h 6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66" h="600">
                        <a:moveTo>
                          <a:pt x="379" y="32"/>
                        </a:moveTo>
                        <a:lnTo>
                          <a:pt x="365" y="0"/>
                        </a:lnTo>
                        <a:lnTo>
                          <a:pt x="251" y="55"/>
                        </a:lnTo>
                        <a:lnTo>
                          <a:pt x="246" y="97"/>
                        </a:lnTo>
                        <a:lnTo>
                          <a:pt x="237" y="111"/>
                        </a:lnTo>
                        <a:lnTo>
                          <a:pt x="224" y="128"/>
                        </a:lnTo>
                        <a:lnTo>
                          <a:pt x="217" y="158"/>
                        </a:lnTo>
                        <a:lnTo>
                          <a:pt x="191" y="227"/>
                        </a:lnTo>
                        <a:lnTo>
                          <a:pt x="171" y="309"/>
                        </a:lnTo>
                        <a:lnTo>
                          <a:pt x="162" y="364"/>
                        </a:lnTo>
                        <a:lnTo>
                          <a:pt x="71" y="366"/>
                        </a:lnTo>
                        <a:lnTo>
                          <a:pt x="56" y="376"/>
                        </a:lnTo>
                        <a:lnTo>
                          <a:pt x="14" y="376"/>
                        </a:lnTo>
                        <a:lnTo>
                          <a:pt x="2" y="398"/>
                        </a:lnTo>
                        <a:lnTo>
                          <a:pt x="0" y="423"/>
                        </a:lnTo>
                        <a:lnTo>
                          <a:pt x="5" y="445"/>
                        </a:lnTo>
                        <a:lnTo>
                          <a:pt x="43" y="454"/>
                        </a:lnTo>
                        <a:lnTo>
                          <a:pt x="61" y="485"/>
                        </a:lnTo>
                        <a:lnTo>
                          <a:pt x="98" y="496"/>
                        </a:lnTo>
                        <a:lnTo>
                          <a:pt x="125" y="496"/>
                        </a:lnTo>
                        <a:lnTo>
                          <a:pt x="156" y="502"/>
                        </a:lnTo>
                        <a:lnTo>
                          <a:pt x="158" y="517"/>
                        </a:lnTo>
                        <a:lnTo>
                          <a:pt x="156" y="549"/>
                        </a:lnTo>
                        <a:lnTo>
                          <a:pt x="160" y="570"/>
                        </a:lnTo>
                        <a:lnTo>
                          <a:pt x="176" y="572"/>
                        </a:lnTo>
                        <a:lnTo>
                          <a:pt x="196" y="576"/>
                        </a:lnTo>
                        <a:lnTo>
                          <a:pt x="217" y="597"/>
                        </a:lnTo>
                        <a:lnTo>
                          <a:pt x="241" y="597"/>
                        </a:lnTo>
                        <a:lnTo>
                          <a:pt x="262" y="594"/>
                        </a:lnTo>
                        <a:lnTo>
                          <a:pt x="295" y="583"/>
                        </a:lnTo>
                        <a:lnTo>
                          <a:pt x="332" y="587"/>
                        </a:lnTo>
                        <a:lnTo>
                          <a:pt x="369" y="599"/>
                        </a:lnTo>
                        <a:lnTo>
                          <a:pt x="403" y="590"/>
                        </a:lnTo>
                        <a:lnTo>
                          <a:pt x="427" y="559"/>
                        </a:lnTo>
                        <a:lnTo>
                          <a:pt x="425" y="525"/>
                        </a:lnTo>
                        <a:lnTo>
                          <a:pt x="434" y="483"/>
                        </a:lnTo>
                        <a:lnTo>
                          <a:pt x="439" y="429"/>
                        </a:lnTo>
                        <a:lnTo>
                          <a:pt x="450" y="378"/>
                        </a:lnTo>
                        <a:lnTo>
                          <a:pt x="465" y="303"/>
                        </a:lnTo>
                        <a:lnTo>
                          <a:pt x="463" y="227"/>
                        </a:lnTo>
                        <a:lnTo>
                          <a:pt x="463" y="160"/>
                        </a:lnTo>
                        <a:lnTo>
                          <a:pt x="460" y="113"/>
                        </a:lnTo>
                        <a:lnTo>
                          <a:pt x="450" y="93"/>
                        </a:lnTo>
                        <a:lnTo>
                          <a:pt x="430" y="76"/>
                        </a:lnTo>
                        <a:lnTo>
                          <a:pt x="406" y="48"/>
                        </a:lnTo>
                        <a:lnTo>
                          <a:pt x="379" y="32"/>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76" name="Freeform 96"/>
                  <p:cNvSpPr>
                    <a:spLocks/>
                  </p:cNvSpPr>
                  <p:nvPr/>
                </p:nvSpPr>
                <p:spPr bwMode="auto">
                  <a:xfrm>
                    <a:off x="4765" y="2150"/>
                    <a:ext cx="286" cy="551"/>
                  </a:xfrm>
                  <a:custGeom>
                    <a:avLst/>
                    <a:gdLst>
                      <a:gd name="T0" fmla="*/ 37 w 286"/>
                      <a:gd name="T1" fmla="*/ 454 h 551"/>
                      <a:gd name="T2" fmla="*/ 104 w 286"/>
                      <a:gd name="T3" fmla="*/ 448 h 551"/>
                      <a:gd name="T4" fmla="*/ 161 w 286"/>
                      <a:gd name="T5" fmla="*/ 428 h 551"/>
                      <a:gd name="T6" fmla="*/ 185 w 286"/>
                      <a:gd name="T7" fmla="*/ 378 h 551"/>
                      <a:gd name="T8" fmla="*/ 177 w 286"/>
                      <a:gd name="T9" fmla="*/ 346 h 551"/>
                      <a:gd name="T10" fmla="*/ 222 w 286"/>
                      <a:gd name="T11" fmla="*/ 275 h 551"/>
                      <a:gd name="T12" fmla="*/ 180 w 286"/>
                      <a:gd name="T13" fmla="*/ 307 h 551"/>
                      <a:gd name="T14" fmla="*/ 202 w 286"/>
                      <a:gd name="T15" fmla="*/ 243 h 551"/>
                      <a:gd name="T16" fmla="*/ 237 w 286"/>
                      <a:gd name="T17" fmla="*/ 164 h 551"/>
                      <a:gd name="T18" fmla="*/ 185 w 286"/>
                      <a:gd name="T19" fmla="*/ 232 h 551"/>
                      <a:gd name="T20" fmla="*/ 177 w 286"/>
                      <a:gd name="T21" fmla="*/ 124 h 551"/>
                      <a:gd name="T22" fmla="*/ 151 w 286"/>
                      <a:gd name="T23" fmla="*/ 87 h 551"/>
                      <a:gd name="T24" fmla="*/ 113 w 286"/>
                      <a:gd name="T25" fmla="*/ 70 h 551"/>
                      <a:gd name="T26" fmla="*/ 186 w 286"/>
                      <a:gd name="T27" fmla="*/ 41 h 551"/>
                      <a:gd name="T28" fmla="*/ 220 w 286"/>
                      <a:gd name="T29" fmla="*/ 74 h 551"/>
                      <a:gd name="T30" fmla="*/ 198 w 286"/>
                      <a:gd name="T31" fmla="*/ 41 h 551"/>
                      <a:gd name="T32" fmla="*/ 158 w 286"/>
                      <a:gd name="T33" fmla="*/ 27 h 551"/>
                      <a:gd name="T34" fmla="*/ 186 w 286"/>
                      <a:gd name="T35" fmla="*/ 15 h 551"/>
                      <a:gd name="T36" fmla="*/ 211 w 286"/>
                      <a:gd name="T37" fmla="*/ 0 h 551"/>
                      <a:gd name="T38" fmla="*/ 244 w 286"/>
                      <a:gd name="T39" fmla="*/ 31 h 551"/>
                      <a:gd name="T40" fmla="*/ 274 w 286"/>
                      <a:gd name="T41" fmla="*/ 60 h 551"/>
                      <a:gd name="T42" fmla="*/ 285 w 286"/>
                      <a:gd name="T43" fmla="*/ 109 h 551"/>
                      <a:gd name="T44" fmla="*/ 283 w 286"/>
                      <a:gd name="T45" fmla="*/ 206 h 551"/>
                      <a:gd name="T46" fmla="*/ 272 w 286"/>
                      <a:gd name="T47" fmla="*/ 320 h 551"/>
                      <a:gd name="T48" fmla="*/ 257 w 286"/>
                      <a:gd name="T49" fmla="*/ 433 h 551"/>
                      <a:gd name="T50" fmla="*/ 250 w 286"/>
                      <a:gd name="T51" fmla="*/ 503 h 551"/>
                      <a:gd name="T52" fmla="*/ 233 w 286"/>
                      <a:gd name="T53" fmla="*/ 535 h 551"/>
                      <a:gd name="T54" fmla="*/ 196 w 286"/>
                      <a:gd name="T55" fmla="*/ 550 h 551"/>
                      <a:gd name="T56" fmla="*/ 172 w 286"/>
                      <a:gd name="T57" fmla="*/ 542 h 551"/>
                      <a:gd name="T58" fmla="*/ 152 w 286"/>
                      <a:gd name="T59" fmla="*/ 514 h 551"/>
                      <a:gd name="T60" fmla="*/ 145 w 286"/>
                      <a:gd name="T61" fmla="*/ 505 h 551"/>
                      <a:gd name="T62" fmla="*/ 115 w 286"/>
                      <a:gd name="T63" fmla="*/ 534 h 551"/>
                      <a:gd name="T64" fmla="*/ 78 w 286"/>
                      <a:gd name="T65" fmla="*/ 544 h 551"/>
                      <a:gd name="T66" fmla="*/ 48 w 286"/>
                      <a:gd name="T67" fmla="*/ 538 h 551"/>
                      <a:gd name="T68" fmla="*/ 67 w 286"/>
                      <a:gd name="T69" fmla="*/ 516 h 551"/>
                      <a:gd name="T70" fmla="*/ 98 w 286"/>
                      <a:gd name="T71" fmla="*/ 476 h 551"/>
                      <a:gd name="T72" fmla="*/ 50 w 286"/>
                      <a:gd name="T73" fmla="*/ 509 h 551"/>
                      <a:gd name="T74" fmla="*/ 9 w 286"/>
                      <a:gd name="T75" fmla="*/ 523 h 551"/>
                      <a:gd name="T76" fmla="*/ 0 w 286"/>
                      <a:gd name="T77" fmla="*/ 503 h 55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86" h="551">
                        <a:moveTo>
                          <a:pt x="0" y="461"/>
                        </a:moveTo>
                        <a:lnTo>
                          <a:pt x="37" y="454"/>
                        </a:lnTo>
                        <a:lnTo>
                          <a:pt x="69" y="452"/>
                        </a:lnTo>
                        <a:lnTo>
                          <a:pt x="104" y="448"/>
                        </a:lnTo>
                        <a:lnTo>
                          <a:pt x="143" y="443"/>
                        </a:lnTo>
                        <a:lnTo>
                          <a:pt x="161" y="428"/>
                        </a:lnTo>
                        <a:lnTo>
                          <a:pt x="209" y="358"/>
                        </a:lnTo>
                        <a:lnTo>
                          <a:pt x="185" y="378"/>
                        </a:lnTo>
                        <a:lnTo>
                          <a:pt x="168" y="395"/>
                        </a:lnTo>
                        <a:lnTo>
                          <a:pt x="177" y="346"/>
                        </a:lnTo>
                        <a:lnTo>
                          <a:pt x="195" y="326"/>
                        </a:lnTo>
                        <a:lnTo>
                          <a:pt x="222" y="275"/>
                        </a:lnTo>
                        <a:lnTo>
                          <a:pt x="196" y="300"/>
                        </a:lnTo>
                        <a:lnTo>
                          <a:pt x="180" y="307"/>
                        </a:lnTo>
                        <a:lnTo>
                          <a:pt x="185" y="271"/>
                        </a:lnTo>
                        <a:lnTo>
                          <a:pt x="202" y="243"/>
                        </a:lnTo>
                        <a:lnTo>
                          <a:pt x="220" y="224"/>
                        </a:lnTo>
                        <a:lnTo>
                          <a:pt x="237" y="164"/>
                        </a:lnTo>
                        <a:lnTo>
                          <a:pt x="203" y="213"/>
                        </a:lnTo>
                        <a:lnTo>
                          <a:pt x="185" y="232"/>
                        </a:lnTo>
                        <a:lnTo>
                          <a:pt x="182" y="155"/>
                        </a:lnTo>
                        <a:lnTo>
                          <a:pt x="177" y="124"/>
                        </a:lnTo>
                        <a:lnTo>
                          <a:pt x="166" y="109"/>
                        </a:lnTo>
                        <a:lnTo>
                          <a:pt x="151" y="87"/>
                        </a:lnTo>
                        <a:lnTo>
                          <a:pt x="125" y="76"/>
                        </a:lnTo>
                        <a:lnTo>
                          <a:pt x="113" y="70"/>
                        </a:lnTo>
                        <a:lnTo>
                          <a:pt x="149" y="31"/>
                        </a:lnTo>
                        <a:lnTo>
                          <a:pt x="186" y="41"/>
                        </a:lnTo>
                        <a:lnTo>
                          <a:pt x="211" y="58"/>
                        </a:lnTo>
                        <a:lnTo>
                          <a:pt x="220" y="74"/>
                        </a:lnTo>
                        <a:lnTo>
                          <a:pt x="213" y="49"/>
                        </a:lnTo>
                        <a:lnTo>
                          <a:pt x="198" y="41"/>
                        </a:lnTo>
                        <a:lnTo>
                          <a:pt x="175" y="31"/>
                        </a:lnTo>
                        <a:lnTo>
                          <a:pt x="158" y="27"/>
                        </a:lnTo>
                        <a:lnTo>
                          <a:pt x="168" y="20"/>
                        </a:lnTo>
                        <a:lnTo>
                          <a:pt x="186" y="15"/>
                        </a:lnTo>
                        <a:lnTo>
                          <a:pt x="202" y="8"/>
                        </a:lnTo>
                        <a:lnTo>
                          <a:pt x="211" y="0"/>
                        </a:lnTo>
                        <a:lnTo>
                          <a:pt x="232" y="17"/>
                        </a:lnTo>
                        <a:lnTo>
                          <a:pt x="244" y="31"/>
                        </a:lnTo>
                        <a:lnTo>
                          <a:pt x="257" y="49"/>
                        </a:lnTo>
                        <a:lnTo>
                          <a:pt x="274" y="60"/>
                        </a:lnTo>
                        <a:lnTo>
                          <a:pt x="278" y="79"/>
                        </a:lnTo>
                        <a:lnTo>
                          <a:pt x="285" y="109"/>
                        </a:lnTo>
                        <a:lnTo>
                          <a:pt x="285" y="157"/>
                        </a:lnTo>
                        <a:lnTo>
                          <a:pt x="283" y="206"/>
                        </a:lnTo>
                        <a:lnTo>
                          <a:pt x="282" y="263"/>
                        </a:lnTo>
                        <a:lnTo>
                          <a:pt x="272" y="320"/>
                        </a:lnTo>
                        <a:lnTo>
                          <a:pt x="262" y="380"/>
                        </a:lnTo>
                        <a:lnTo>
                          <a:pt x="257" y="433"/>
                        </a:lnTo>
                        <a:lnTo>
                          <a:pt x="248" y="469"/>
                        </a:lnTo>
                        <a:lnTo>
                          <a:pt x="250" y="503"/>
                        </a:lnTo>
                        <a:lnTo>
                          <a:pt x="246" y="521"/>
                        </a:lnTo>
                        <a:lnTo>
                          <a:pt x="233" y="535"/>
                        </a:lnTo>
                        <a:lnTo>
                          <a:pt x="218" y="548"/>
                        </a:lnTo>
                        <a:lnTo>
                          <a:pt x="196" y="550"/>
                        </a:lnTo>
                        <a:lnTo>
                          <a:pt x="186" y="544"/>
                        </a:lnTo>
                        <a:lnTo>
                          <a:pt x="172" y="542"/>
                        </a:lnTo>
                        <a:lnTo>
                          <a:pt x="137" y="534"/>
                        </a:lnTo>
                        <a:lnTo>
                          <a:pt x="152" y="514"/>
                        </a:lnTo>
                        <a:lnTo>
                          <a:pt x="168" y="484"/>
                        </a:lnTo>
                        <a:lnTo>
                          <a:pt x="145" y="505"/>
                        </a:lnTo>
                        <a:lnTo>
                          <a:pt x="126" y="523"/>
                        </a:lnTo>
                        <a:lnTo>
                          <a:pt x="115" y="534"/>
                        </a:lnTo>
                        <a:lnTo>
                          <a:pt x="97" y="544"/>
                        </a:lnTo>
                        <a:lnTo>
                          <a:pt x="78" y="544"/>
                        </a:lnTo>
                        <a:lnTo>
                          <a:pt x="58" y="544"/>
                        </a:lnTo>
                        <a:lnTo>
                          <a:pt x="48" y="538"/>
                        </a:lnTo>
                        <a:lnTo>
                          <a:pt x="42" y="531"/>
                        </a:lnTo>
                        <a:lnTo>
                          <a:pt x="67" y="516"/>
                        </a:lnTo>
                        <a:lnTo>
                          <a:pt x="91" y="488"/>
                        </a:lnTo>
                        <a:lnTo>
                          <a:pt x="98" y="476"/>
                        </a:lnTo>
                        <a:lnTo>
                          <a:pt x="79" y="482"/>
                        </a:lnTo>
                        <a:lnTo>
                          <a:pt x="50" y="509"/>
                        </a:lnTo>
                        <a:lnTo>
                          <a:pt x="37" y="521"/>
                        </a:lnTo>
                        <a:lnTo>
                          <a:pt x="9" y="523"/>
                        </a:lnTo>
                        <a:lnTo>
                          <a:pt x="0" y="517"/>
                        </a:lnTo>
                        <a:lnTo>
                          <a:pt x="0" y="503"/>
                        </a:lnTo>
                        <a:lnTo>
                          <a:pt x="0" y="461"/>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77" name="Freeform 97"/>
                  <p:cNvSpPr>
                    <a:spLocks/>
                  </p:cNvSpPr>
                  <p:nvPr/>
                </p:nvSpPr>
                <p:spPr bwMode="auto">
                  <a:xfrm>
                    <a:off x="4951" y="2427"/>
                    <a:ext cx="78" cy="251"/>
                  </a:xfrm>
                  <a:custGeom>
                    <a:avLst/>
                    <a:gdLst>
                      <a:gd name="T0" fmla="*/ 0 w 78"/>
                      <a:gd name="T1" fmla="*/ 250 h 251"/>
                      <a:gd name="T2" fmla="*/ 14 w 78"/>
                      <a:gd name="T3" fmla="*/ 242 h 251"/>
                      <a:gd name="T4" fmla="*/ 28 w 78"/>
                      <a:gd name="T5" fmla="*/ 222 h 251"/>
                      <a:gd name="T6" fmla="*/ 41 w 78"/>
                      <a:gd name="T7" fmla="*/ 185 h 251"/>
                      <a:gd name="T8" fmla="*/ 48 w 78"/>
                      <a:gd name="T9" fmla="*/ 154 h 251"/>
                      <a:gd name="T10" fmla="*/ 58 w 78"/>
                      <a:gd name="T11" fmla="*/ 120 h 251"/>
                      <a:gd name="T12" fmla="*/ 63 w 78"/>
                      <a:gd name="T13" fmla="*/ 87 h 251"/>
                      <a:gd name="T14" fmla="*/ 71 w 78"/>
                      <a:gd name="T15" fmla="*/ 37 h 251"/>
                      <a:gd name="T16" fmla="*/ 77 w 78"/>
                      <a:gd name="T17" fmla="*/ 0 h 251"/>
                      <a:gd name="T18" fmla="*/ 61 w 78"/>
                      <a:gd name="T19" fmla="*/ 74 h 251"/>
                      <a:gd name="T20" fmla="*/ 48 w 78"/>
                      <a:gd name="T21" fmla="*/ 130 h 251"/>
                      <a:gd name="T22" fmla="*/ 33 w 78"/>
                      <a:gd name="T23" fmla="*/ 169 h 251"/>
                      <a:gd name="T24" fmla="*/ 10 w 78"/>
                      <a:gd name="T25" fmla="*/ 209 h 251"/>
                      <a:gd name="T26" fmla="*/ 0 w 78"/>
                      <a:gd name="T27" fmla="*/ 250 h 2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8" h="251">
                        <a:moveTo>
                          <a:pt x="0" y="250"/>
                        </a:moveTo>
                        <a:lnTo>
                          <a:pt x="14" y="242"/>
                        </a:lnTo>
                        <a:lnTo>
                          <a:pt x="28" y="222"/>
                        </a:lnTo>
                        <a:lnTo>
                          <a:pt x="41" y="185"/>
                        </a:lnTo>
                        <a:lnTo>
                          <a:pt x="48" y="154"/>
                        </a:lnTo>
                        <a:lnTo>
                          <a:pt x="58" y="120"/>
                        </a:lnTo>
                        <a:lnTo>
                          <a:pt x="63" y="87"/>
                        </a:lnTo>
                        <a:lnTo>
                          <a:pt x="71" y="37"/>
                        </a:lnTo>
                        <a:lnTo>
                          <a:pt x="77" y="0"/>
                        </a:lnTo>
                        <a:lnTo>
                          <a:pt x="61" y="74"/>
                        </a:lnTo>
                        <a:lnTo>
                          <a:pt x="48" y="130"/>
                        </a:lnTo>
                        <a:lnTo>
                          <a:pt x="33" y="169"/>
                        </a:lnTo>
                        <a:lnTo>
                          <a:pt x="10" y="209"/>
                        </a:lnTo>
                        <a:lnTo>
                          <a:pt x="0" y="250"/>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78" name="Freeform 98"/>
                  <p:cNvSpPr>
                    <a:spLocks/>
                  </p:cNvSpPr>
                  <p:nvPr/>
                </p:nvSpPr>
                <p:spPr bwMode="auto">
                  <a:xfrm>
                    <a:off x="4609" y="2219"/>
                    <a:ext cx="332" cy="381"/>
                  </a:xfrm>
                  <a:custGeom>
                    <a:avLst/>
                    <a:gdLst>
                      <a:gd name="T0" fmla="*/ 231 w 332"/>
                      <a:gd name="T1" fmla="*/ 15 h 381"/>
                      <a:gd name="T2" fmla="*/ 203 w 332"/>
                      <a:gd name="T3" fmla="*/ 71 h 381"/>
                      <a:gd name="T4" fmla="*/ 209 w 332"/>
                      <a:gd name="T5" fmla="*/ 125 h 381"/>
                      <a:gd name="T6" fmla="*/ 205 w 332"/>
                      <a:gd name="T7" fmla="*/ 187 h 381"/>
                      <a:gd name="T8" fmla="*/ 205 w 332"/>
                      <a:gd name="T9" fmla="*/ 204 h 381"/>
                      <a:gd name="T10" fmla="*/ 209 w 332"/>
                      <a:gd name="T11" fmla="*/ 224 h 381"/>
                      <a:gd name="T12" fmla="*/ 194 w 332"/>
                      <a:gd name="T13" fmla="*/ 239 h 381"/>
                      <a:gd name="T14" fmla="*/ 182 w 332"/>
                      <a:gd name="T15" fmla="*/ 256 h 381"/>
                      <a:gd name="T16" fmla="*/ 161 w 332"/>
                      <a:gd name="T17" fmla="*/ 256 h 381"/>
                      <a:gd name="T18" fmla="*/ 86 w 332"/>
                      <a:gd name="T19" fmla="*/ 260 h 381"/>
                      <a:gd name="T20" fmla="*/ 48 w 332"/>
                      <a:gd name="T21" fmla="*/ 272 h 381"/>
                      <a:gd name="T22" fmla="*/ 0 w 332"/>
                      <a:gd name="T23" fmla="*/ 286 h 381"/>
                      <a:gd name="T24" fmla="*/ 2 w 332"/>
                      <a:gd name="T25" fmla="*/ 329 h 381"/>
                      <a:gd name="T26" fmla="*/ 30 w 332"/>
                      <a:gd name="T27" fmla="*/ 320 h 381"/>
                      <a:gd name="T28" fmla="*/ 37 w 332"/>
                      <a:gd name="T29" fmla="*/ 300 h 381"/>
                      <a:gd name="T30" fmla="*/ 41 w 332"/>
                      <a:gd name="T31" fmla="*/ 337 h 381"/>
                      <a:gd name="T32" fmla="*/ 61 w 332"/>
                      <a:gd name="T33" fmla="*/ 366 h 381"/>
                      <a:gd name="T34" fmla="*/ 113 w 332"/>
                      <a:gd name="T35" fmla="*/ 378 h 381"/>
                      <a:gd name="T36" fmla="*/ 107 w 332"/>
                      <a:gd name="T37" fmla="*/ 357 h 381"/>
                      <a:gd name="T38" fmla="*/ 79 w 332"/>
                      <a:gd name="T39" fmla="*/ 320 h 381"/>
                      <a:gd name="T40" fmla="*/ 102 w 332"/>
                      <a:gd name="T41" fmla="*/ 304 h 381"/>
                      <a:gd name="T42" fmla="*/ 113 w 332"/>
                      <a:gd name="T43" fmla="*/ 339 h 381"/>
                      <a:gd name="T44" fmla="*/ 151 w 332"/>
                      <a:gd name="T45" fmla="*/ 376 h 381"/>
                      <a:gd name="T46" fmla="*/ 201 w 332"/>
                      <a:gd name="T47" fmla="*/ 376 h 381"/>
                      <a:gd name="T48" fmla="*/ 146 w 332"/>
                      <a:gd name="T49" fmla="*/ 333 h 381"/>
                      <a:gd name="T50" fmla="*/ 123 w 332"/>
                      <a:gd name="T51" fmla="*/ 304 h 381"/>
                      <a:gd name="T52" fmla="*/ 136 w 332"/>
                      <a:gd name="T53" fmla="*/ 290 h 381"/>
                      <a:gd name="T54" fmla="*/ 155 w 332"/>
                      <a:gd name="T55" fmla="*/ 318 h 381"/>
                      <a:gd name="T56" fmla="*/ 190 w 332"/>
                      <a:gd name="T57" fmla="*/ 350 h 381"/>
                      <a:gd name="T58" fmla="*/ 221 w 332"/>
                      <a:gd name="T59" fmla="*/ 367 h 381"/>
                      <a:gd name="T60" fmla="*/ 260 w 332"/>
                      <a:gd name="T61" fmla="*/ 372 h 381"/>
                      <a:gd name="T62" fmla="*/ 235 w 332"/>
                      <a:gd name="T63" fmla="*/ 350 h 381"/>
                      <a:gd name="T64" fmla="*/ 205 w 332"/>
                      <a:gd name="T65" fmla="*/ 320 h 381"/>
                      <a:gd name="T66" fmla="*/ 214 w 332"/>
                      <a:gd name="T67" fmla="*/ 304 h 381"/>
                      <a:gd name="T68" fmla="*/ 228 w 332"/>
                      <a:gd name="T69" fmla="*/ 331 h 381"/>
                      <a:gd name="T70" fmla="*/ 259 w 332"/>
                      <a:gd name="T71" fmla="*/ 356 h 381"/>
                      <a:gd name="T72" fmla="*/ 296 w 332"/>
                      <a:gd name="T73" fmla="*/ 359 h 381"/>
                      <a:gd name="T74" fmla="*/ 315 w 332"/>
                      <a:gd name="T75" fmla="*/ 324 h 381"/>
                      <a:gd name="T76" fmla="*/ 248 w 332"/>
                      <a:gd name="T77" fmla="*/ 312 h 381"/>
                      <a:gd name="T78" fmla="*/ 207 w 332"/>
                      <a:gd name="T79" fmla="*/ 284 h 381"/>
                      <a:gd name="T80" fmla="*/ 200 w 332"/>
                      <a:gd name="T81" fmla="*/ 260 h 381"/>
                      <a:gd name="T82" fmla="*/ 216 w 332"/>
                      <a:gd name="T83" fmla="*/ 272 h 381"/>
                      <a:gd name="T84" fmla="*/ 262 w 332"/>
                      <a:gd name="T85" fmla="*/ 306 h 381"/>
                      <a:gd name="T86" fmla="*/ 315 w 332"/>
                      <a:gd name="T87" fmla="*/ 324 h 381"/>
                      <a:gd name="T88" fmla="*/ 326 w 332"/>
                      <a:gd name="T89" fmla="*/ 251 h 381"/>
                      <a:gd name="T90" fmla="*/ 296 w 332"/>
                      <a:gd name="T91" fmla="*/ 243 h 381"/>
                      <a:gd name="T92" fmla="*/ 231 w 332"/>
                      <a:gd name="T93" fmla="*/ 249 h 381"/>
                      <a:gd name="T94" fmla="*/ 221 w 332"/>
                      <a:gd name="T95" fmla="*/ 235 h 381"/>
                      <a:gd name="T96" fmla="*/ 255 w 332"/>
                      <a:gd name="T97" fmla="*/ 241 h 381"/>
                      <a:gd name="T98" fmla="*/ 326 w 332"/>
                      <a:gd name="T99" fmla="*/ 224 h 381"/>
                      <a:gd name="T100" fmla="*/ 330 w 332"/>
                      <a:gd name="T101" fmla="*/ 159 h 381"/>
                      <a:gd name="T102" fmla="*/ 328 w 332"/>
                      <a:gd name="T103" fmla="*/ 86 h 381"/>
                      <a:gd name="T104" fmla="*/ 292 w 332"/>
                      <a:gd name="T105" fmla="*/ 50 h 381"/>
                      <a:gd name="T106" fmla="*/ 328 w 332"/>
                      <a:gd name="T107" fmla="*/ 66 h 381"/>
                      <a:gd name="T108" fmla="*/ 309 w 332"/>
                      <a:gd name="T109" fmla="*/ 23 h 381"/>
                      <a:gd name="T110" fmla="*/ 270 w 332"/>
                      <a:gd name="T111" fmla="*/ 0 h 38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32" h="381">
                        <a:moveTo>
                          <a:pt x="270" y="0"/>
                        </a:moveTo>
                        <a:lnTo>
                          <a:pt x="231" y="15"/>
                        </a:lnTo>
                        <a:lnTo>
                          <a:pt x="214" y="33"/>
                        </a:lnTo>
                        <a:lnTo>
                          <a:pt x="203" y="71"/>
                        </a:lnTo>
                        <a:lnTo>
                          <a:pt x="203" y="105"/>
                        </a:lnTo>
                        <a:lnTo>
                          <a:pt x="209" y="125"/>
                        </a:lnTo>
                        <a:lnTo>
                          <a:pt x="205" y="160"/>
                        </a:lnTo>
                        <a:lnTo>
                          <a:pt x="205" y="187"/>
                        </a:lnTo>
                        <a:lnTo>
                          <a:pt x="211" y="194"/>
                        </a:lnTo>
                        <a:lnTo>
                          <a:pt x="205" y="204"/>
                        </a:lnTo>
                        <a:lnTo>
                          <a:pt x="201" y="214"/>
                        </a:lnTo>
                        <a:lnTo>
                          <a:pt x="209" y="224"/>
                        </a:lnTo>
                        <a:lnTo>
                          <a:pt x="209" y="235"/>
                        </a:lnTo>
                        <a:lnTo>
                          <a:pt x="194" y="239"/>
                        </a:lnTo>
                        <a:lnTo>
                          <a:pt x="196" y="249"/>
                        </a:lnTo>
                        <a:lnTo>
                          <a:pt x="182" y="256"/>
                        </a:lnTo>
                        <a:lnTo>
                          <a:pt x="169" y="251"/>
                        </a:lnTo>
                        <a:lnTo>
                          <a:pt x="161" y="256"/>
                        </a:lnTo>
                        <a:lnTo>
                          <a:pt x="121" y="261"/>
                        </a:lnTo>
                        <a:lnTo>
                          <a:pt x="86" y="260"/>
                        </a:lnTo>
                        <a:lnTo>
                          <a:pt x="62" y="261"/>
                        </a:lnTo>
                        <a:lnTo>
                          <a:pt x="48" y="272"/>
                        </a:lnTo>
                        <a:lnTo>
                          <a:pt x="13" y="272"/>
                        </a:lnTo>
                        <a:lnTo>
                          <a:pt x="0" y="286"/>
                        </a:lnTo>
                        <a:lnTo>
                          <a:pt x="0" y="302"/>
                        </a:lnTo>
                        <a:lnTo>
                          <a:pt x="2" y="329"/>
                        </a:lnTo>
                        <a:lnTo>
                          <a:pt x="30" y="337"/>
                        </a:lnTo>
                        <a:lnTo>
                          <a:pt x="30" y="320"/>
                        </a:lnTo>
                        <a:lnTo>
                          <a:pt x="32" y="306"/>
                        </a:lnTo>
                        <a:lnTo>
                          <a:pt x="37" y="300"/>
                        </a:lnTo>
                        <a:lnTo>
                          <a:pt x="40" y="316"/>
                        </a:lnTo>
                        <a:lnTo>
                          <a:pt x="41" y="337"/>
                        </a:lnTo>
                        <a:lnTo>
                          <a:pt x="48" y="350"/>
                        </a:lnTo>
                        <a:lnTo>
                          <a:pt x="61" y="366"/>
                        </a:lnTo>
                        <a:lnTo>
                          <a:pt x="91" y="374"/>
                        </a:lnTo>
                        <a:lnTo>
                          <a:pt x="113" y="378"/>
                        </a:lnTo>
                        <a:lnTo>
                          <a:pt x="141" y="380"/>
                        </a:lnTo>
                        <a:lnTo>
                          <a:pt x="107" y="357"/>
                        </a:lnTo>
                        <a:lnTo>
                          <a:pt x="84" y="337"/>
                        </a:lnTo>
                        <a:lnTo>
                          <a:pt x="79" y="320"/>
                        </a:lnTo>
                        <a:lnTo>
                          <a:pt x="82" y="306"/>
                        </a:lnTo>
                        <a:lnTo>
                          <a:pt x="102" y="304"/>
                        </a:lnTo>
                        <a:lnTo>
                          <a:pt x="108" y="320"/>
                        </a:lnTo>
                        <a:lnTo>
                          <a:pt x="113" y="339"/>
                        </a:lnTo>
                        <a:lnTo>
                          <a:pt x="132" y="359"/>
                        </a:lnTo>
                        <a:lnTo>
                          <a:pt x="151" y="376"/>
                        </a:lnTo>
                        <a:lnTo>
                          <a:pt x="172" y="378"/>
                        </a:lnTo>
                        <a:lnTo>
                          <a:pt x="201" y="376"/>
                        </a:lnTo>
                        <a:lnTo>
                          <a:pt x="169" y="347"/>
                        </a:lnTo>
                        <a:lnTo>
                          <a:pt x="146" y="333"/>
                        </a:lnTo>
                        <a:lnTo>
                          <a:pt x="128" y="316"/>
                        </a:lnTo>
                        <a:lnTo>
                          <a:pt x="123" y="304"/>
                        </a:lnTo>
                        <a:lnTo>
                          <a:pt x="125" y="292"/>
                        </a:lnTo>
                        <a:lnTo>
                          <a:pt x="136" y="290"/>
                        </a:lnTo>
                        <a:lnTo>
                          <a:pt x="147" y="302"/>
                        </a:lnTo>
                        <a:lnTo>
                          <a:pt x="155" y="318"/>
                        </a:lnTo>
                        <a:lnTo>
                          <a:pt x="172" y="339"/>
                        </a:lnTo>
                        <a:lnTo>
                          <a:pt x="190" y="350"/>
                        </a:lnTo>
                        <a:lnTo>
                          <a:pt x="205" y="359"/>
                        </a:lnTo>
                        <a:lnTo>
                          <a:pt x="221" y="367"/>
                        </a:lnTo>
                        <a:lnTo>
                          <a:pt x="239" y="372"/>
                        </a:lnTo>
                        <a:lnTo>
                          <a:pt x="260" y="372"/>
                        </a:lnTo>
                        <a:lnTo>
                          <a:pt x="281" y="367"/>
                        </a:lnTo>
                        <a:lnTo>
                          <a:pt x="235" y="350"/>
                        </a:lnTo>
                        <a:lnTo>
                          <a:pt x="218" y="339"/>
                        </a:lnTo>
                        <a:lnTo>
                          <a:pt x="205" y="320"/>
                        </a:lnTo>
                        <a:lnTo>
                          <a:pt x="203" y="304"/>
                        </a:lnTo>
                        <a:lnTo>
                          <a:pt x="214" y="304"/>
                        </a:lnTo>
                        <a:lnTo>
                          <a:pt x="220" y="318"/>
                        </a:lnTo>
                        <a:lnTo>
                          <a:pt x="228" y="331"/>
                        </a:lnTo>
                        <a:lnTo>
                          <a:pt x="242" y="344"/>
                        </a:lnTo>
                        <a:lnTo>
                          <a:pt x="259" y="356"/>
                        </a:lnTo>
                        <a:lnTo>
                          <a:pt x="279" y="366"/>
                        </a:lnTo>
                        <a:lnTo>
                          <a:pt x="296" y="359"/>
                        </a:lnTo>
                        <a:lnTo>
                          <a:pt x="303" y="350"/>
                        </a:lnTo>
                        <a:lnTo>
                          <a:pt x="315" y="324"/>
                        </a:lnTo>
                        <a:lnTo>
                          <a:pt x="292" y="318"/>
                        </a:lnTo>
                        <a:lnTo>
                          <a:pt x="248" y="312"/>
                        </a:lnTo>
                        <a:lnTo>
                          <a:pt x="221" y="298"/>
                        </a:lnTo>
                        <a:lnTo>
                          <a:pt x="207" y="284"/>
                        </a:lnTo>
                        <a:lnTo>
                          <a:pt x="201" y="267"/>
                        </a:lnTo>
                        <a:lnTo>
                          <a:pt x="200" y="260"/>
                        </a:lnTo>
                        <a:lnTo>
                          <a:pt x="207" y="260"/>
                        </a:lnTo>
                        <a:lnTo>
                          <a:pt x="216" y="272"/>
                        </a:lnTo>
                        <a:lnTo>
                          <a:pt x="230" y="294"/>
                        </a:lnTo>
                        <a:lnTo>
                          <a:pt x="262" y="306"/>
                        </a:lnTo>
                        <a:lnTo>
                          <a:pt x="292" y="317"/>
                        </a:lnTo>
                        <a:lnTo>
                          <a:pt x="315" y="324"/>
                        </a:lnTo>
                        <a:lnTo>
                          <a:pt x="324" y="282"/>
                        </a:lnTo>
                        <a:lnTo>
                          <a:pt x="326" y="251"/>
                        </a:lnTo>
                        <a:lnTo>
                          <a:pt x="326" y="224"/>
                        </a:lnTo>
                        <a:lnTo>
                          <a:pt x="296" y="243"/>
                        </a:lnTo>
                        <a:lnTo>
                          <a:pt x="260" y="251"/>
                        </a:lnTo>
                        <a:lnTo>
                          <a:pt x="231" y="249"/>
                        </a:lnTo>
                        <a:lnTo>
                          <a:pt x="225" y="245"/>
                        </a:lnTo>
                        <a:lnTo>
                          <a:pt x="221" y="235"/>
                        </a:lnTo>
                        <a:lnTo>
                          <a:pt x="237" y="235"/>
                        </a:lnTo>
                        <a:lnTo>
                          <a:pt x="255" y="241"/>
                        </a:lnTo>
                        <a:lnTo>
                          <a:pt x="297" y="243"/>
                        </a:lnTo>
                        <a:lnTo>
                          <a:pt x="326" y="224"/>
                        </a:lnTo>
                        <a:lnTo>
                          <a:pt x="328" y="185"/>
                        </a:lnTo>
                        <a:lnTo>
                          <a:pt x="330" y="159"/>
                        </a:lnTo>
                        <a:lnTo>
                          <a:pt x="331" y="131"/>
                        </a:lnTo>
                        <a:lnTo>
                          <a:pt x="328" y="86"/>
                        </a:lnTo>
                        <a:lnTo>
                          <a:pt x="319" y="71"/>
                        </a:lnTo>
                        <a:lnTo>
                          <a:pt x="292" y="50"/>
                        </a:lnTo>
                        <a:lnTo>
                          <a:pt x="301" y="52"/>
                        </a:lnTo>
                        <a:lnTo>
                          <a:pt x="328" y="66"/>
                        </a:lnTo>
                        <a:lnTo>
                          <a:pt x="317" y="37"/>
                        </a:lnTo>
                        <a:lnTo>
                          <a:pt x="309" y="23"/>
                        </a:lnTo>
                        <a:lnTo>
                          <a:pt x="301" y="13"/>
                        </a:lnTo>
                        <a:lnTo>
                          <a:pt x="270" y="0"/>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79" name="Freeform 99"/>
                  <p:cNvSpPr>
                    <a:spLocks/>
                  </p:cNvSpPr>
                  <p:nvPr/>
                </p:nvSpPr>
                <p:spPr bwMode="auto">
                  <a:xfrm>
                    <a:off x="4840" y="2364"/>
                    <a:ext cx="79" cy="81"/>
                  </a:xfrm>
                  <a:custGeom>
                    <a:avLst/>
                    <a:gdLst>
                      <a:gd name="T0" fmla="*/ 0 w 79"/>
                      <a:gd name="T1" fmla="*/ 0 h 81"/>
                      <a:gd name="T2" fmla="*/ 0 w 79"/>
                      <a:gd name="T3" fmla="*/ 6 h 81"/>
                      <a:gd name="T4" fmla="*/ 10 w 79"/>
                      <a:gd name="T5" fmla="*/ 22 h 81"/>
                      <a:gd name="T6" fmla="*/ 20 w 79"/>
                      <a:gd name="T7" fmla="*/ 30 h 81"/>
                      <a:gd name="T8" fmla="*/ 40 w 79"/>
                      <a:gd name="T9" fmla="*/ 48 h 81"/>
                      <a:gd name="T10" fmla="*/ 49 w 79"/>
                      <a:gd name="T11" fmla="*/ 55 h 81"/>
                      <a:gd name="T12" fmla="*/ 68 w 79"/>
                      <a:gd name="T13" fmla="*/ 73 h 81"/>
                      <a:gd name="T14" fmla="*/ 47 w 79"/>
                      <a:gd name="T15" fmla="*/ 65 h 81"/>
                      <a:gd name="T16" fmla="*/ 25 w 79"/>
                      <a:gd name="T17" fmla="*/ 57 h 81"/>
                      <a:gd name="T18" fmla="*/ 5 w 79"/>
                      <a:gd name="T19" fmla="*/ 55 h 81"/>
                      <a:gd name="T20" fmla="*/ 6 w 79"/>
                      <a:gd name="T21" fmla="*/ 63 h 81"/>
                      <a:gd name="T22" fmla="*/ 40 w 79"/>
                      <a:gd name="T23" fmla="*/ 70 h 81"/>
                      <a:gd name="T24" fmla="*/ 58 w 79"/>
                      <a:gd name="T25" fmla="*/ 78 h 81"/>
                      <a:gd name="T26" fmla="*/ 68 w 79"/>
                      <a:gd name="T27" fmla="*/ 80 h 81"/>
                      <a:gd name="T28" fmla="*/ 77 w 79"/>
                      <a:gd name="T29" fmla="*/ 76 h 81"/>
                      <a:gd name="T30" fmla="*/ 78 w 79"/>
                      <a:gd name="T31" fmla="*/ 67 h 81"/>
                      <a:gd name="T32" fmla="*/ 71 w 79"/>
                      <a:gd name="T33" fmla="*/ 60 h 81"/>
                      <a:gd name="T34" fmla="*/ 61 w 79"/>
                      <a:gd name="T35" fmla="*/ 49 h 81"/>
                      <a:gd name="T36" fmla="*/ 50 w 79"/>
                      <a:gd name="T37" fmla="*/ 34 h 81"/>
                      <a:gd name="T38" fmla="*/ 38 w 79"/>
                      <a:gd name="T39" fmla="*/ 16 h 81"/>
                      <a:gd name="T40" fmla="*/ 24 w 79"/>
                      <a:gd name="T41" fmla="*/ 5 h 81"/>
                      <a:gd name="T42" fmla="*/ 9 w 79"/>
                      <a:gd name="T43" fmla="*/ 1 h 81"/>
                      <a:gd name="T44" fmla="*/ 0 w 79"/>
                      <a:gd name="T45" fmla="*/ 0 h 8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9" h="81">
                        <a:moveTo>
                          <a:pt x="0" y="0"/>
                        </a:moveTo>
                        <a:lnTo>
                          <a:pt x="0" y="6"/>
                        </a:lnTo>
                        <a:lnTo>
                          <a:pt x="10" y="22"/>
                        </a:lnTo>
                        <a:lnTo>
                          <a:pt x="20" y="30"/>
                        </a:lnTo>
                        <a:lnTo>
                          <a:pt x="40" y="48"/>
                        </a:lnTo>
                        <a:lnTo>
                          <a:pt x="49" y="55"/>
                        </a:lnTo>
                        <a:lnTo>
                          <a:pt x="68" y="73"/>
                        </a:lnTo>
                        <a:lnTo>
                          <a:pt x="47" y="65"/>
                        </a:lnTo>
                        <a:lnTo>
                          <a:pt x="25" y="57"/>
                        </a:lnTo>
                        <a:lnTo>
                          <a:pt x="5" y="55"/>
                        </a:lnTo>
                        <a:lnTo>
                          <a:pt x="6" y="63"/>
                        </a:lnTo>
                        <a:lnTo>
                          <a:pt x="40" y="70"/>
                        </a:lnTo>
                        <a:lnTo>
                          <a:pt x="58" y="78"/>
                        </a:lnTo>
                        <a:lnTo>
                          <a:pt x="68" y="80"/>
                        </a:lnTo>
                        <a:lnTo>
                          <a:pt x="77" y="76"/>
                        </a:lnTo>
                        <a:lnTo>
                          <a:pt x="78" y="67"/>
                        </a:lnTo>
                        <a:lnTo>
                          <a:pt x="71" y="60"/>
                        </a:lnTo>
                        <a:lnTo>
                          <a:pt x="61" y="49"/>
                        </a:lnTo>
                        <a:lnTo>
                          <a:pt x="50" y="34"/>
                        </a:lnTo>
                        <a:lnTo>
                          <a:pt x="38" y="16"/>
                        </a:lnTo>
                        <a:lnTo>
                          <a:pt x="24" y="5"/>
                        </a:lnTo>
                        <a:lnTo>
                          <a:pt x="9" y="1"/>
                        </a:lnTo>
                        <a:lnTo>
                          <a:pt x="0" y="0"/>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80" name="Freeform 100"/>
                  <p:cNvSpPr>
                    <a:spLocks/>
                  </p:cNvSpPr>
                  <p:nvPr/>
                </p:nvSpPr>
                <p:spPr bwMode="auto">
                  <a:xfrm>
                    <a:off x="4845" y="2291"/>
                    <a:ext cx="71" cy="108"/>
                  </a:xfrm>
                  <a:custGeom>
                    <a:avLst/>
                    <a:gdLst>
                      <a:gd name="T0" fmla="*/ 13 w 71"/>
                      <a:gd name="T1" fmla="*/ 0 h 108"/>
                      <a:gd name="T2" fmla="*/ 4 w 71"/>
                      <a:gd name="T3" fmla="*/ 2 h 108"/>
                      <a:gd name="T4" fmla="*/ 0 w 71"/>
                      <a:gd name="T5" fmla="*/ 11 h 108"/>
                      <a:gd name="T6" fmla="*/ 1 w 71"/>
                      <a:gd name="T7" fmla="*/ 20 h 108"/>
                      <a:gd name="T8" fmla="*/ 6 w 71"/>
                      <a:gd name="T9" fmla="*/ 31 h 108"/>
                      <a:gd name="T10" fmla="*/ 14 w 71"/>
                      <a:gd name="T11" fmla="*/ 34 h 108"/>
                      <a:gd name="T12" fmla="*/ 30 w 71"/>
                      <a:gd name="T13" fmla="*/ 46 h 108"/>
                      <a:gd name="T14" fmla="*/ 45 w 71"/>
                      <a:gd name="T15" fmla="*/ 60 h 108"/>
                      <a:gd name="T16" fmla="*/ 55 w 71"/>
                      <a:gd name="T17" fmla="*/ 80 h 108"/>
                      <a:gd name="T18" fmla="*/ 66 w 71"/>
                      <a:gd name="T19" fmla="*/ 100 h 108"/>
                      <a:gd name="T20" fmla="*/ 70 w 71"/>
                      <a:gd name="T21" fmla="*/ 107 h 108"/>
                      <a:gd name="T22" fmla="*/ 66 w 71"/>
                      <a:gd name="T23" fmla="*/ 83 h 108"/>
                      <a:gd name="T24" fmla="*/ 64 w 71"/>
                      <a:gd name="T25" fmla="*/ 61 h 108"/>
                      <a:gd name="T26" fmla="*/ 58 w 71"/>
                      <a:gd name="T27" fmla="*/ 43 h 108"/>
                      <a:gd name="T28" fmla="*/ 48 w 71"/>
                      <a:gd name="T29" fmla="*/ 26 h 108"/>
                      <a:gd name="T30" fmla="*/ 23 w 71"/>
                      <a:gd name="T31" fmla="*/ 3 h 108"/>
                      <a:gd name="T32" fmla="*/ 13 w 71"/>
                      <a:gd name="T33" fmla="*/ 0 h 10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1" h="108">
                        <a:moveTo>
                          <a:pt x="13" y="0"/>
                        </a:moveTo>
                        <a:lnTo>
                          <a:pt x="4" y="2"/>
                        </a:lnTo>
                        <a:lnTo>
                          <a:pt x="0" y="11"/>
                        </a:lnTo>
                        <a:lnTo>
                          <a:pt x="1" y="20"/>
                        </a:lnTo>
                        <a:lnTo>
                          <a:pt x="6" y="31"/>
                        </a:lnTo>
                        <a:lnTo>
                          <a:pt x="14" y="34"/>
                        </a:lnTo>
                        <a:lnTo>
                          <a:pt x="30" y="46"/>
                        </a:lnTo>
                        <a:lnTo>
                          <a:pt x="45" y="60"/>
                        </a:lnTo>
                        <a:lnTo>
                          <a:pt x="55" y="80"/>
                        </a:lnTo>
                        <a:lnTo>
                          <a:pt x="66" y="100"/>
                        </a:lnTo>
                        <a:lnTo>
                          <a:pt x="70" y="107"/>
                        </a:lnTo>
                        <a:lnTo>
                          <a:pt x="66" y="83"/>
                        </a:lnTo>
                        <a:lnTo>
                          <a:pt x="64" y="61"/>
                        </a:lnTo>
                        <a:lnTo>
                          <a:pt x="58" y="43"/>
                        </a:lnTo>
                        <a:lnTo>
                          <a:pt x="48" y="26"/>
                        </a:lnTo>
                        <a:lnTo>
                          <a:pt x="23" y="3"/>
                        </a:lnTo>
                        <a:lnTo>
                          <a:pt x="13" y="0"/>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81" name="Freeform 101"/>
                  <p:cNvSpPr>
                    <a:spLocks/>
                  </p:cNvSpPr>
                  <p:nvPr/>
                </p:nvSpPr>
                <p:spPr bwMode="auto">
                  <a:xfrm>
                    <a:off x="4831" y="2177"/>
                    <a:ext cx="76" cy="60"/>
                  </a:xfrm>
                  <a:custGeom>
                    <a:avLst/>
                    <a:gdLst>
                      <a:gd name="T0" fmla="*/ 0 w 76"/>
                      <a:gd name="T1" fmla="*/ 59 h 60"/>
                      <a:gd name="T2" fmla="*/ 13 w 76"/>
                      <a:gd name="T3" fmla="*/ 46 h 60"/>
                      <a:gd name="T4" fmla="*/ 33 w 76"/>
                      <a:gd name="T5" fmla="*/ 37 h 60"/>
                      <a:gd name="T6" fmla="*/ 48 w 76"/>
                      <a:gd name="T7" fmla="*/ 33 h 60"/>
                      <a:gd name="T8" fmla="*/ 75 w 76"/>
                      <a:gd name="T9" fmla="*/ 0 h 60"/>
                      <a:gd name="T10" fmla="*/ 55 w 76"/>
                      <a:gd name="T11" fmla="*/ 13 h 60"/>
                      <a:gd name="T12" fmla="*/ 37 w 76"/>
                      <a:gd name="T13" fmla="*/ 22 h 60"/>
                      <a:gd name="T14" fmla="*/ 23 w 76"/>
                      <a:gd name="T15" fmla="*/ 29 h 60"/>
                      <a:gd name="T16" fmla="*/ 17 w 76"/>
                      <a:gd name="T17" fmla="*/ 37 h 60"/>
                      <a:gd name="T18" fmla="*/ 0 w 76"/>
                      <a:gd name="T19" fmla="*/ 5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6" h="60">
                        <a:moveTo>
                          <a:pt x="0" y="59"/>
                        </a:moveTo>
                        <a:lnTo>
                          <a:pt x="13" y="46"/>
                        </a:lnTo>
                        <a:lnTo>
                          <a:pt x="33" y="37"/>
                        </a:lnTo>
                        <a:lnTo>
                          <a:pt x="48" y="33"/>
                        </a:lnTo>
                        <a:lnTo>
                          <a:pt x="75" y="0"/>
                        </a:lnTo>
                        <a:lnTo>
                          <a:pt x="55" y="13"/>
                        </a:lnTo>
                        <a:lnTo>
                          <a:pt x="37" y="22"/>
                        </a:lnTo>
                        <a:lnTo>
                          <a:pt x="23" y="29"/>
                        </a:lnTo>
                        <a:lnTo>
                          <a:pt x="17" y="37"/>
                        </a:lnTo>
                        <a:lnTo>
                          <a:pt x="0" y="59"/>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82" name="Freeform 102"/>
                  <p:cNvSpPr>
                    <a:spLocks/>
                  </p:cNvSpPr>
                  <p:nvPr/>
                </p:nvSpPr>
                <p:spPr bwMode="auto">
                  <a:xfrm>
                    <a:off x="4768" y="2299"/>
                    <a:ext cx="40" cy="165"/>
                  </a:xfrm>
                  <a:custGeom>
                    <a:avLst/>
                    <a:gdLst>
                      <a:gd name="T0" fmla="*/ 0 w 40"/>
                      <a:gd name="T1" fmla="*/ 164 h 165"/>
                      <a:gd name="T2" fmla="*/ 19 w 40"/>
                      <a:gd name="T3" fmla="*/ 164 h 165"/>
                      <a:gd name="T4" fmla="*/ 26 w 40"/>
                      <a:gd name="T5" fmla="*/ 162 h 165"/>
                      <a:gd name="T6" fmla="*/ 26 w 40"/>
                      <a:gd name="T7" fmla="*/ 155 h 165"/>
                      <a:gd name="T8" fmla="*/ 30 w 40"/>
                      <a:gd name="T9" fmla="*/ 150 h 165"/>
                      <a:gd name="T10" fmla="*/ 36 w 40"/>
                      <a:gd name="T11" fmla="*/ 144 h 165"/>
                      <a:gd name="T12" fmla="*/ 33 w 40"/>
                      <a:gd name="T13" fmla="*/ 138 h 165"/>
                      <a:gd name="T14" fmla="*/ 33 w 40"/>
                      <a:gd name="T15" fmla="*/ 130 h 165"/>
                      <a:gd name="T16" fmla="*/ 37 w 40"/>
                      <a:gd name="T17" fmla="*/ 120 h 165"/>
                      <a:gd name="T18" fmla="*/ 37 w 40"/>
                      <a:gd name="T19" fmla="*/ 110 h 165"/>
                      <a:gd name="T20" fmla="*/ 35 w 40"/>
                      <a:gd name="T21" fmla="*/ 97 h 165"/>
                      <a:gd name="T22" fmla="*/ 35 w 40"/>
                      <a:gd name="T23" fmla="*/ 72 h 165"/>
                      <a:gd name="T24" fmla="*/ 39 w 40"/>
                      <a:gd name="T25" fmla="*/ 48 h 165"/>
                      <a:gd name="T26" fmla="*/ 37 w 40"/>
                      <a:gd name="T27" fmla="*/ 30 h 165"/>
                      <a:gd name="T28" fmla="*/ 37 w 40"/>
                      <a:gd name="T29" fmla="*/ 0 h 165"/>
                      <a:gd name="T30" fmla="*/ 26 w 40"/>
                      <a:gd name="T31" fmla="*/ 46 h 165"/>
                      <a:gd name="T32" fmla="*/ 15 w 40"/>
                      <a:gd name="T33" fmla="*/ 88 h 165"/>
                      <a:gd name="T34" fmla="*/ 7 w 40"/>
                      <a:gd name="T35" fmla="*/ 133 h 165"/>
                      <a:gd name="T36" fmla="*/ 0 w 40"/>
                      <a:gd name="T37" fmla="*/ 164 h 1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165">
                        <a:moveTo>
                          <a:pt x="0" y="164"/>
                        </a:moveTo>
                        <a:lnTo>
                          <a:pt x="19" y="164"/>
                        </a:lnTo>
                        <a:lnTo>
                          <a:pt x="26" y="162"/>
                        </a:lnTo>
                        <a:lnTo>
                          <a:pt x="26" y="155"/>
                        </a:lnTo>
                        <a:lnTo>
                          <a:pt x="30" y="150"/>
                        </a:lnTo>
                        <a:lnTo>
                          <a:pt x="36" y="144"/>
                        </a:lnTo>
                        <a:lnTo>
                          <a:pt x="33" y="138"/>
                        </a:lnTo>
                        <a:lnTo>
                          <a:pt x="33" y="130"/>
                        </a:lnTo>
                        <a:lnTo>
                          <a:pt x="37" y="120"/>
                        </a:lnTo>
                        <a:lnTo>
                          <a:pt x="37" y="110"/>
                        </a:lnTo>
                        <a:lnTo>
                          <a:pt x="35" y="97"/>
                        </a:lnTo>
                        <a:lnTo>
                          <a:pt x="35" y="72"/>
                        </a:lnTo>
                        <a:lnTo>
                          <a:pt x="39" y="48"/>
                        </a:lnTo>
                        <a:lnTo>
                          <a:pt x="37" y="30"/>
                        </a:lnTo>
                        <a:lnTo>
                          <a:pt x="37" y="0"/>
                        </a:lnTo>
                        <a:lnTo>
                          <a:pt x="26" y="46"/>
                        </a:lnTo>
                        <a:lnTo>
                          <a:pt x="15" y="88"/>
                        </a:lnTo>
                        <a:lnTo>
                          <a:pt x="7" y="133"/>
                        </a:lnTo>
                        <a:lnTo>
                          <a:pt x="0" y="164"/>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83" name="Freeform 103"/>
                  <p:cNvSpPr>
                    <a:spLocks/>
                  </p:cNvSpPr>
                  <p:nvPr/>
                </p:nvSpPr>
                <p:spPr bwMode="auto">
                  <a:xfrm>
                    <a:off x="4837" y="2484"/>
                    <a:ext cx="77" cy="26"/>
                  </a:xfrm>
                  <a:custGeom>
                    <a:avLst/>
                    <a:gdLst>
                      <a:gd name="T0" fmla="*/ 61 w 77"/>
                      <a:gd name="T1" fmla="*/ 12 h 26"/>
                      <a:gd name="T2" fmla="*/ 44 w 77"/>
                      <a:gd name="T3" fmla="*/ 5 h 26"/>
                      <a:gd name="T4" fmla="*/ 29 w 77"/>
                      <a:gd name="T5" fmla="*/ 2 h 26"/>
                      <a:gd name="T6" fmla="*/ 9 w 77"/>
                      <a:gd name="T7" fmla="*/ 0 h 26"/>
                      <a:gd name="T8" fmla="*/ 0 w 77"/>
                      <a:gd name="T9" fmla="*/ 2 h 26"/>
                      <a:gd name="T10" fmla="*/ 5 w 77"/>
                      <a:gd name="T11" fmla="*/ 10 h 26"/>
                      <a:gd name="T12" fmla="*/ 12 w 77"/>
                      <a:gd name="T13" fmla="*/ 16 h 26"/>
                      <a:gd name="T14" fmla="*/ 30 w 77"/>
                      <a:gd name="T15" fmla="*/ 20 h 26"/>
                      <a:gd name="T16" fmla="*/ 58 w 77"/>
                      <a:gd name="T17" fmla="*/ 25 h 26"/>
                      <a:gd name="T18" fmla="*/ 76 w 77"/>
                      <a:gd name="T19" fmla="*/ 23 h 26"/>
                      <a:gd name="T20" fmla="*/ 61 w 77"/>
                      <a:gd name="T21" fmla="*/ 12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7" h="26">
                        <a:moveTo>
                          <a:pt x="61" y="12"/>
                        </a:moveTo>
                        <a:lnTo>
                          <a:pt x="44" y="5"/>
                        </a:lnTo>
                        <a:lnTo>
                          <a:pt x="29" y="2"/>
                        </a:lnTo>
                        <a:lnTo>
                          <a:pt x="9" y="0"/>
                        </a:lnTo>
                        <a:lnTo>
                          <a:pt x="0" y="2"/>
                        </a:lnTo>
                        <a:lnTo>
                          <a:pt x="5" y="10"/>
                        </a:lnTo>
                        <a:lnTo>
                          <a:pt x="12" y="16"/>
                        </a:lnTo>
                        <a:lnTo>
                          <a:pt x="30" y="20"/>
                        </a:lnTo>
                        <a:lnTo>
                          <a:pt x="58" y="25"/>
                        </a:lnTo>
                        <a:lnTo>
                          <a:pt x="76" y="23"/>
                        </a:lnTo>
                        <a:lnTo>
                          <a:pt x="61" y="12"/>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84" name="Freeform 104"/>
                  <p:cNvSpPr>
                    <a:spLocks/>
                  </p:cNvSpPr>
                  <p:nvPr/>
                </p:nvSpPr>
                <p:spPr bwMode="auto">
                  <a:xfrm>
                    <a:off x="4768" y="2502"/>
                    <a:ext cx="44" cy="64"/>
                  </a:xfrm>
                  <a:custGeom>
                    <a:avLst/>
                    <a:gdLst>
                      <a:gd name="T0" fmla="*/ 19 w 44"/>
                      <a:gd name="T1" fmla="*/ 17 h 64"/>
                      <a:gd name="T2" fmla="*/ 14 w 44"/>
                      <a:gd name="T3" fmla="*/ 4 h 64"/>
                      <a:gd name="T4" fmla="*/ 7 w 44"/>
                      <a:gd name="T5" fmla="*/ 0 h 64"/>
                      <a:gd name="T6" fmla="*/ 1 w 44"/>
                      <a:gd name="T7" fmla="*/ 3 h 64"/>
                      <a:gd name="T8" fmla="*/ 0 w 44"/>
                      <a:gd name="T9" fmla="*/ 10 h 64"/>
                      <a:gd name="T10" fmla="*/ 3 w 44"/>
                      <a:gd name="T11" fmla="*/ 22 h 64"/>
                      <a:gd name="T12" fmla="*/ 10 w 44"/>
                      <a:gd name="T13" fmla="*/ 34 h 64"/>
                      <a:gd name="T14" fmla="*/ 18 w 44"/>
                      <a:gd name="T15" fmla="*/ 43 h 64"/>
                      <a:gd name="T16" fmla="*/ 28 w 44"/>
                      <a:gd name="T17" fmla="*/ 54 h 64"/>
                      <a:gd name="T18" fmla="*/ 43 w 44"/>
                      <a:gd name="T19" fmla="*/ 63 h 64"/>
                      <a:gd name="T20" fmla="*/ 30 w 44"/>
                      <a:gd name="T21" fmla="*/ 44 h 64"/>
                      <a:gd name="T22" fmla="*/ 24 w 44"/>
                      <a:gd name="T23" fmla="*/ 32 h 64"/>
                      <a:gd name="T24" fmla="*/ 19 w 44"/>
                      <a:gd name="T25" fmla="*/ 17 h 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4" h="64">
                        <a:moveTo>
                          <a:pt x="19" y="17"/>
                        </a:moveTo>
                        <a:lnTo>
                          <a:pt x="14" y="4"/>
                        </a:lnTo>
                        <a:lnTo>
                          <a:pt x="7" y="0"/>
                        </a:lnTo>
                        <a:lnTo>
                          <a:pt x="1" y="3"/>
                        </a:lnTo>
                        <a:lnTo>
                          <a:pt x="0" y="10"/>
                        </a:lnTo>
                        <a:lnTo>
                          <a:pt x="3" y="22"/>
                        </a:lnTo>
                        <a:lnTo>
                          <a:pt x="10" y="34"/>
                        </a:lnTo>
                        <a:lnTo>
                          <a:pt x="18" y="43"/>
                        </a:lnTo>
                        <a:lnTo>
                          <a:pt x="28" y="54"/>
                        </a:lnTo>
                        <a:lnTo>
                          <a:pt x="43" y="63"/>
                        </a:lnTo>
                        <a:lnTo>
                          <a:pt x="30" y="44"/>
                        </a:lnTo>
                        <a:lnTo>
                          <a:pt x="24" y="32"/>
                        </a:lnTo>
                        <a:lnTo>
                          <a:pt x="19" y="17"/>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85" name="Freeform 105"/>
                  <p:cNvSpPr>
                    <a:spLocks/>
                  </p:cNvSpPr>
                  <p:nvPr/>
                </p:nvSpPr>
                <p:spPr bwMode="auto">
                  <a:xfrm>
                    <a:off x="4851" y="2121"/>
                    <a:ext cx="114" cy="80"/>
                  </a:xfrm>
                  <a:custGeom>
                    <a:avLst/>
                    <a:gdLst>
                      <a:gd name="T0" fmla="*/ 0 w 114"/>
                      <a:gd name="T1" fmla="*/ 79 h 80"/>
                      <a:gd name="T2" fmla="*/ 4 w 114"/>
                      <a:gd name="T3" fmla="*/ 46 h 80"/>
                      <a:gd name="T4" fmla="*/ 27 w 114"/>
                      <a:gd name="T5" fmla="*/ 35 h 80"/>
                      <a:gd name="T6" fmla="*/ 60 w 114"/>
                      <a:gd name="T7" fmla="*/ 21 h 80"/>
                      <a:gd name="T8" fmla="*/ 82 w 114"/>
                      <a:gd name="T9" fmla="*/ 11 h 80"/>
                      <a:gd name="T10" fmla="*/ 105 w 114"/>
                      <a:gd name="T11" fmla="*/ 0 h 80"/>
                      <a:gd name="T12" fmla="*/ 113 w 114"/>
                      <a:gd name="T13" fmla="*/ 23 h 80"/>
                      <a:gd name="T14" fmla="*/ 92 w 114"/>
                      <a:gd name="T15" fmla="*/ 36 h 80"/>
                      <a:gd name="T16" fmla="*/ 68 w 114"/>
                      <a:gd name="T17" fmla="*/ 45 h 80"/>
                      <a:gd name="T18" fmla="*/ 49 w 114"/>
                      <a:gd name="T19" fmla="*/ 52 h 80"/>
                      <a:gd name="T20" fmla="*/ 27 w 114"/>
                      <a:gd name="T21" fmla="*/ 65 h 80"/>
                      <a:gd name="T22" fmla="*/ 0 w 114"/>
                      <a:gd name="T23" fmla="*/ 79 h 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4" h="80">
                        <a:moveTo>
                          <a:pt x="0" y="79"/>
                        </a:moveTo>
                        <a:lnTo>
                          <a:pt x="4" y="46"/>
                        </a:lnTo>
                        <a:lnTo>
                          <a:pt x="27" y="35"/>
                        </a:lnTo>
                        <a:lnTo>
                          <a:pt x="60" y="21"/>
                        </a:lnTo>
                        <a:lnTo>
                          <a:pt x="82" y="11"/>
                        </a:lnTo>
                        <a:lnTo>
                          <a:pt x="105" y="0"/>
                        </a:lnTo>
                        <a:lnTo>
                          <a:pt x="113" y="23"/>
                        </a:lnTo>
                        <a:lnTo>
                          <a:pt x="92" y="36"/>
                        </a:lnTo>
                        <a:lnTo>
                          <a:pt x="68" y="45"/>
                        </a:lnTo>
                        <a:lnTo>
                          <a:pt x="49" y="52"/>
                        </a:lnTo>
                        <a:lnTo>
                          <a:pt x="27" y="65"/>
                        </a:lnTo>
                        <a:lnTo>
                          <a:pt x="0" y="79"/>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grpSp>
            <p:nvGrpSpPr>
              <p:cNvPr id="26654" name="Group 110"/>
              <p:cNvGrpSpPr>
                <a:grpSpLocks/>
              </p:cNvGrpSpPr>
              <p:nvPr/>
            </p:nvGrpSpPr>
            <p:grpSpPr bwMode="auto">
              <a:xfrm>
                <a:off x="4860" y="2527"/>
                <a:ext cx="251" cy="390"/>
                <a:chOff x="4860" y="2527"/>
                <a:chExt cx="251" cy="390"/>
              </a:xfrm>
            </p:grpSpPr>
            <p:sp>
              <p:nvSpPr>
                <p:cNvPr id="26655" name="Freeform 108"/>
                <p:cNvSpPr>
                  <a:spLocks/>
                </p:cNvSpPr>
                <p:nvPr/>
              </p:nvSpPr>
              <p:spPr bwMode="auto">
                <a:xfrm>
                  <a:off x="4860" y="2527"/>
                  <a:ext cx="251" cy="390"/>
                </a:xfrm>
                <a:custGeom>
                  <a:avLst/>
                  <a:gdLst>
                    <a:gd name="T0" fmla="*/ 111 w 251"/>
                    <a:gd name="T1" fmla="*/ 57 h 390"/>
                    <a:gd name="T2" fmla="*/ 157 w 251"/>
                    <a:gd name="T3" fmla="*/ 53 h 390"/>
                    <a:gd name="T4" fmla="*/ 184 w 251"/>
                    <a:gd name="T5" fmla="*/ 44 h 390"/>
                    <a:gd name="T6" fmla="*/ 193 w 251"/>
                    <a:gd name="T7" fmla="*/ 30 h 390"/>
                    <a:gd name="T8" fmla="*/ 193 w 251"/>
                    <a:gd name="T9" fmla="*/ 17 h 390"/>
                    <a:gd name="T10" fmla="*/ 201 w 251"/>
                    <a:gd name="T11" fmla="*/ 7 h 390"/>
                    <a:gd name="T12" fmla="*/ 226 w 251"/>
                    <a:gd name="T13" fmla="*/ 0 h 390"/>
                    <a:gd name="T14" fmla="*/ 250 w 251"/>
                    <a:gd name="T15" fmla="*/ 2 h 390"/>
                    <a:gd name="T16" fmla="*/ 221 w 251"/>
                    <a:gd name="T17" fmla="*/ 303 h 390"/>
                    <a:gd name="T18" fmla="*/ 201 w 251"/>
                    <a:gd name="T19" fmla="*/ 330 h 390"/>
                    <a:gd name="T20" fmla="*/ 175 w 251"/>
                    <a:gd name="T21" fmla="*/ 358 h 390"/>
                    <a:gd name="T22" fmla="*/ 139 w 251"/>
                    <a:gd name="T23" fmla="*/ 379 h 390"/>
                    <a:gd name="T24" fmla="*/ 96 w 251"/>
                    <a:gd name="T25" fmla="*/ 385 h 390"/>
                    <a:gd name="T26" fmla="*/ 40 w 251"/>
                    <a:gd name="T27" fmla="*/ 389 h 390"/>
                    <a:gd name="T28" fmla="*/ 7 w 251"/>
                    <a:gd name="T29" fmla="*/ 383 h 390"/>
                    <a:gd name="T30" fmla="*/ 0 w 251"/>
                    <a:gd name="T31" fmla="*/ 361 h 390"/>
                    <a:gd name="T32" fmla="*/ 3 w 251"/>
                    <a:gd name="T33" fmla="*/ 334 h 390"/>
                    <a:gd name="T34" fmla="*/ 27 w 251"/>
                    <a:gd name="T35" fmla="*/ 250 h 390"/>
                    <a:gd name="T36" fmla="*/ 47 w 251"/>
                    <a:gd name="T37" fmla="*/ 167 h 390"/>
                    <a:gd name="T38" fmla="*/ 56 w 251"/>
                    <a:gd name="T39" fmla="*/ 103 h 390"/>
                    <a:gd name="T40" fmla="*/ 56 w 251"/>
                    <a:gd name="T41" fmla="*/ 86 h 390"/>
                    <a:gd name="T42" fmla="*/ 69 w 251"/>
                    <a:gd name="T43" fmla="*/ 63 h 390"/>
                    <a:gd name="T44" fmla="*/ 84 w 251"/>
                    <a:gd name="T45" fmla="*/ 57 h 390"/>
                    <a:gd name="T46" fmla="*/ 111 w 251"/>
                    <a:gd name="T47" fmla="*/ 57 h 39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51" h="390">
                      <a:moveTo>
                        <a:pt x="111" y="57"/>
                      </a:moveTo>
                      <a:lnTo>
                        <a:pt x="157" y="53"/>
                      </a:lnTo>
                      <a:lnTo>
                        <a:pt x="184" y="44"/>
                      </a:lnTo>
                      <a:lnTo>
                        <a:pt x="193" y="30"/>
                      </a:lnTo>
                      <a:lnTo>
                        <a:pt x="193" y="17"/>
                      </a:lnTo>
                      <a:lnTo>
                        <a:pt x="201" y="7"/>
                      </a:lnTo>
                      <a:lnTo>
                        <a:pt x="226" y="0"/>
                      </a:lnTo>
                      <a:lnTo>
                        <a:pt x="250" y="2"/>
                      </a:lnTo>
                      <a:lnTo>
                        <a:pt x="221" y="303"/>
                      </a:lnTo>
                      <a:lnTo>
                        <a:pt x="201" y="330"/>
                      </a:lnTo>
                      <a:lnTo>
                        <a:pt x="175" y="358"/>
                      </a:lnTo>
                      <a:lnTo>
                        <a:pt x="139" y="379"/>
                      </a:lnTo>
                      <a:lnTo>
                        <a:pt x="96" y="385"/>
                      </a:lnTo>
                      <a:lnTo>
                        <a:pt x="40" y="389"/>
                      </a:lnTo>
                      <a:lnTo>
                        <a:pt x="7" y="383"/>
                      </a:lnTo>
                      <a:lnTo>
                        <a:pt x="0" y="361"/>
                      </a:lnTo>
                      <a:lnTo>
                        <a:pt x="3" y="334"/>
                      </a:lnTo>
                      <a:lnTo>
                        <a:pt x="27" y="250"/>
                      </a:lnTo>
                      <a:lnTo>
                        <a:pt x="47" y="167"/>
                      </a:lnTo>
                      <a:lnTo>
                        <a:pt x="56" y="103"/>
                      </a:lnTo>
                      <a:lnTo>
                        <a:pt x="56" y="86"/>
                      </a:lnTo>
                      <a:lnTo>
                        <a:pt x="69" y="63"/>
                      </a:lnTo>
                      <a:lnTo>
                        <a:pt x="84" y="57"/>
                      </a:lnTo>
                      <a:lnTo>
                        <a:pt x="111" y="57"/>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sp>
              <p:nvSpPr>
                <p:cNvPr id="26656" name="Freeform 109"/>
                <p:cNvSpPr>
                  <a:spLocks/>
                </p:cNvSpPr>
                <p:nvPr/>
              </p:nvSpPr>
              <p:spPr bwMode="auto">
                <a:xfrm>
                  <a:off x="4889" y="2546"/>
                  <a:ext cx="208" cy="350"/>
                </a:xfrm>
                <a:custGeom>
                  <a:avLst/>
                  <a:gdLst>
                    <a:gd name="T0" fmla="*/ 71 w 208"/>
                    <a:gd name="T1" fmla="*/ 70 h 350"/>
                    <a:gd name="T2" fmla="*/ 111 w 208"/>
                    <a:gd name="T3" fmla="*/ 67 h 350"/>
                    <a:gd name="T4" fmla="*/ 151 w 208"/>
                    <a:gd name="T5" fmla="*/ 60 h 350"/>
                    <a:gd name="T6" fmla="*/ 175 w 208"/>
                    <a:gd name="T7" fmla="*/ 45 h 350"/>
                    <a:gd name="T8" fmla="*/ 189 w 208"/>
                    <a:gd name="T9" fmla="*/ 33 h 350"/>
                    <a:gd name="T10" fmla="*/ 207 w 208"/>
                    <a:gd name="T11" fmla="*/ 0 h 350"/>
                    <a:gd name="T12" fmla="*/ 180 w 208"/>
                    <a:gd name="T13" fmla="*/ 269 h 350"/>
                    <a:gd name="T14" fmla="*/ 163 w 208"/>
                    <a:gd name="T15" fmla="*/ 293 h 350"/>
                    <a:gd name="T16" fmla="*/ 143 w 208"/>
                    <a:gd name="T17" fmla="*/ 316 h 350"/>
                    <a:gd name="T18" fmla="*/ 119 w 208"/>
                    <a:gd name="T19" fmla="*/ 332 h 350"/>
                    <a:gd name="T20" fmla="*/ 98 w 208"/>
                    <a:gd name="T21" fmla="*/ 340 h 350"/>
                    <a:gd name="T22" fmla="*/ 71 w 208"/>
                    <a:gd name="T23" fmla="*/ 344 h 350"/>
                    <a:gd name="T24" fmla="*/ 47 w 208"/>
                    <a:gd name="T25" fmla="*/ 349 h 350"/>
                    <a:gd name="T26" fmla="*/ 19 w 208"/>
                    <a:gd name="T27" fmla="*/ 349 h 350"/>
                    <a:gd name="T28" fmla="*/ 7 w 208"/>
                    <a:gd name="T29" fmla="*/ 344 h 350"/>
                    <a:gd name="T30" fmla="*/ 0 w 208"/>
                    <a:gd name="T31" fmla="*/ 332 h 350"/>
                    <a:gd name="T32" fmla="*/ 3 w 208"/>
                    <a:gd name="T33" fmla="*/ 312 h 350"/>
                    <a:gd name="T34" fmla="*/ 21 w 208"/>
                    <a:gd name="T35" fmla="*/ 264 h 350"/>
                    <a:gd name="T36" fmla="*/ 51 w 208"/>
                    <a:gd name="T37" fmla="*/ 105 h 350"/>
                    <a:gd name="T38" fmla="*/ 56 w 208"/>
                    <a:gd name="T39" fmla="*/ 82 h 350"/>
                    <a:gd name="T40" fmla="*/ 71 w 208"/>
                    <a:gd name="T41" fmla="*/ 70 h 3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08" h="350">
                      <a:moveTo>
                        <a:pt x="71" y="70"/>
                      </a:moveTo>
                      <a:lnTo>
                        <a:pt x="111" y="67"/>
                      </a:lnTo>
                      <a:lnTo>
                        <a:pt x="151" y="60"/>
                      </a:lnTo>
                      <a:lnTo>
                        <a:pt x="175" y="45"/>
                      </a:lnTo>
                      <a:lnTo>
                        <a:pt x="189" y="33"/>
                      </a:lnTo>
                      <a:lnTo>
                        <a:pt x="207" y="0"/>
                      </a:lnTo>
                      <a:lnTo>
                        <a:pt x="180" y="269"/>
                      </a:lnTo>
                      <a:lnTo>
                        <a:pt x="163" y="293"/>
                      </a:lnTo>
                      <a:lnTo>
                        <a:pt x="143" y="316"/>
                      </a:lnTo>
                      <a:lnTo>
                        <a:pt x="119" y="332"/>
                      </a:lnTo>
                      <a:lnTo>
                        <a:pt x="98" y="340"/>
                      </a:lnTo>
                      <a:lnTo>
                        <a:pt x="71" y="344"/>
                      </a:lnTo>
                      <a:lnTo>
                        <a:pt x="47" y="349"/>
                      </a:lnTo>
                      <a:lnTo>
                        <a:pt x="19" y="349"/>
                      </a:lnTo>
                      <a:lnTo>
                        <a:pt x="7" y="344"/>
                      </a:lnTo>
                      <a:lnTo>
                        <a:pt x="0" y="332"/>
                      </a:lnTo>
                      <a:lnTo>
                        <a:pt x="3" y="312"/>
                      </a:lnTo>
                      <a:lnTo>
                        <a:pt x="21" y="264"/>
                      </a:lnTo>
                      <a:lnTo>
                        <a:pt x="51" y="105"/>
                      </a:lnTo>
                      <a:lnTo>
                        <a:pt x="56" y="82"/>
                      </a:lnTo>
                      <a:lnTo>
                        <a:pt x="71" y="7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585"/>
                </a:p>
              </p:txBody>
            </p:sp>
          </p:grpSp>
        </p:grpSp>
        <p:cxnSp>
          <p:nvCxnSpPr>
            <p:cNvPr id="26651" name="Straight Arrow Connector 428"/>
            <p:cNvCxnSpPr>
              <a:cxnSpLocks noChangeShapeType="1"/>
              <a:stCxn id="26644" idx="0"/>
            </p:cNvCxnSpPr>
            <p:nvPr/>
          </p:nvCxnSpPr>
          <p:spPr bwMode="auto">
            <a:xfrm flipV="1">
              <a:off x="3426105" y="5301455"/>
              <a:ext cx="319771" cy="404813"/>
            </a:xfrm>
            <a:prstGeom prst="straightConnector1">
              <a:avLst/>
            </a:prstGeom>
            <a:noFill/>
            <a:ln w="28575" algn="ctr">
              <a:solidFill>
                <a:schemeClr val="tx1"/>
              </a:solidFill>
              <a:round/>
              <a:headEnd/>
              <a:tailEnd type="arrow"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0" name="TextBox 9"/>
          <p:cNvSpPr txBox="1"/>
          <p:nvPr/>
        </p:nvSpPr>
        <p:spPr>
          <a:xfrm>
            <a:off x="1926947" y="5358813"/>
            <a:ext cx="5417317" cy="808426"/>
          </a:xfrm>
          <a:prstGeom prst="rect">
            <a:avLst/>
          </a:prstGeom>
          <a:noFill/>
        </p:spPr>
        <p:txBody>
          <a:bodyPr wrap="none">
            <a:spAutoFit/>
          </a:bodyPr>
          <a:lstStyle/>
          <a:p>
            <a:pPr algn="ctr">
              <a:defRPr/>
            </a:pPr>
            <a:r>
              <a:rPr lang="en-US" sz="2585" dirty="0">
                <a:solidFill>
                  <a:schemeClr val="accent1">
                    <a:lumMod val="40000"/>
                    <a:lumOff val="60000"/>
                  </a:schemeClr>
                </a:solidFill>
              </a:rPr>
              <a:t>Time Sharing </a:t>
            </a:r>
            <a:r>
              <a:rPr lang="en-US" sz="2585" dirty="0">
                <a:solidFill>
                  <a:schemeClr val="accent1">
                    <a:lumMod val="40000"/>
                    <a:lumOff val="60000"/>
                  </a:schemeClr>
                </a:solidFill>
              </a:rPr>
              <a:t>Kernel, </a:t>
            </a:r>
            <a:r>
              <a:rPr lang="en-US" sz="2585" dirty="0" err="1">
                <a:solidFill>
                  <a:schemeClr val="accent1">
                    <a:lumMod val="40000"/>
                    <a:lumOff val="60000"/>
                  </a:schemeClr>
                </a:solidFill>
              </a:rPr>
              <a:t>e.g.Vmware</a:t>
            </a:r>
            <a:endParaRPr lang="en-US" sz="2585" dirty="0">
              <a:solidFill>
                <a:schemeClr val="accent1">
                  <a:lumMod val="40000"/>
                  <a:lumOff val="60000"/>
                </a:schemeClr>
              </a:solidFill>
            </a:endParaRPr>
          </a:p>
          <a:p>
            <a:pPr algn="ctr">
              <a:defRPr/>
            </a:pPr>
            <a:r>
              <a:rPr lang="nl-BE" sz="2585" dirty="0">
                <a:solidFill>
                  <a:schemeClr val="accent1">
                    <a:lumMod val="40000"/>
                    <a:lumOff val="60000"/>
                  </a:schemeClr>
                </a:solidFill>
              </a:rPr>
              <a:t>w</a:t>
            </a:r>
            <a:r>
              <a:rPr lang="nl-BE" sz="2585" dirty="0">
                <a:solidFill>
                  <a:schemeClr val="accent1">
                    <a:lumMod val="40000"/>
                    <a:lumOff val="60000"/>
                  </a:schemeClr>
                </a:solidFill>
              </a:rPr>
              <a:t>ith processors emulation</a:t>
            </a:r>
            <a:endParaRPr lang="nl-BE" sz="2585" dirty="0">
              <a:solidFill>
                <a:schemeClr val="accent1">
                  <a:lumMod val="40000"/>
                  <a:lumOff val="60000"/>
                </a:schemeClr>
              </a:solidFill>
            </a:endParaRPr>
          </a:p>
        </p:txBody>
      </p:sp>
      <p:cxnSp>
        <p:nvCxnSpPr>
          <p:cNvPr id="12" name="Straight Arrow Connector 11"/>
          <p:cNvCxnSpPr/>
          <p:nvPr/>
        </p:nvCxnSpPr>
        <p:spPr bwMode="auto">
          <a:xfrm flipV="1">
            <a:off x="4200765" y="4408983"/>
            <a:ext cx="263769" cy="1025769"/>
          </a:xfrm>
          <a:prstGeom prst="straightConnector1">
            <a:avLst/>
          </a:prstGeom>
          <a:solidFill>
            <a:schemeClr val="tx2"/>
          </a:solidFill>
          <a:ln w="28575" cap="flat" cmpd="sng" algn="ctr">
            <a:solidFill>
              <a:schemeClr val="accent1">
                <a:lumMod val="60000"/>
                <a:lumOff val="40000"/>
              </a:schemeClr>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TextBox 1"/>
          <p:cNvSpPr txBox="1"/>
          <p:nvPr/>
        </p:nvSpPr>
        <p:spPr>
          <a:xfrm>
            <a:off x="3836465" y="2021186"/>
            <a:ext cx="681149" cy="347980"/>
          </a:xfrm>
          <a:prstGeom prst="rect">
            <a:avLst/>
          </a:prstGeom>
          <a:noFill/>
        </p:spPr>
        <p:txBody>
          <a:bodyPr wrap="none" rtlCol="0">
            <a:spAutoFit/>
          </a:bodyPr>
          <a:lstStyle/>
          <a:p>
            <a:r>
              <a:rPr lang="en-US" sz="1846" dirty="0">
                <a:solidFill>
                  <a:schemeClr val="accent2">
                    <a:lumMod val="75000"/>
                  </a:schemeClr>
                </a:solidFill>
              </a:rPr>
              <a:t>Win.</a:t>
            </a:r>
            <a:endParaRPr lang="en-US" sz="1846" dirty="0">
              <a:solidFill>
                <a:schemeClr val="accent2">
                  <a:lumMod val="75000"/>
                </a:schemeClr>
              </a:solidFill>
            </a:endParaRPr>
          </a:p>
        </p:txBody>
      </p:sp>
      <p:sp>
        <p:nvSpPr>
          <p:cNvPr id="413" name="TextBox 412"/>
          <p:cNvSpPr txBox="1"/>
          <p:nvPr/>
        </p:nvSpPr>
        <p:spPr>
          <a:xfrm>
            <a:off x="4738708" y="4335183"/>
            <a:ext cx="681149" cy="347980"/>
          </a:xfrm>
          <a:prstGeom prst="rect">
            <a:avLst/>
          </a:prstGeom>
          <a:noFill/>
        </p:spPr>
        <p:txBody>
          <a:bodyPr wrap="none" rtlCol="0">
            <a:spAutoFit/>
          </a:bodyPr>
          <a:lstStyle/>
          <a:p>
            <a:r>
              <a:rPr lang="en-US" sz="1846" dirty="0">
                <a:solidFill>
                  <a:schemeClr val="accent2">
                    <a:lumMod val="75000"/>
                  </a:schemeClr>
                </a:solidFill>
              </a:rPr>
              <a:t>Win.</a:t>
            </a:r>
            <a:endParaRPr lang="en-US" sz="1846" dirty="0">
              <a:solidFill>
                <a:schemeClr val="accent2">
                  <a:lumMod val="75000"/>
                </a:schemeClr>
              </a:solidFill>
            </a:endParaRPr>
          </a:p>
        </p:txBody>
      </p:sp>
      <p:sp>
        <p:nvSpPr>
          <p:cNvPr id="414" name="TextBox 413"/>
          <p:cNvSpPr txBox="1"/>
          <p:nvPr/>
        </p:nvSpPr>
        <p:spPr>
          <a:xfrm>
            <a:off x="4669666" y="2021186"/>
            <a:ext cx="736099" cy="347980"/>
          </a:xfrm>
          <a:prstGeom prst="rect">
            <a:avLst/>
          </a:prstGeom>
          <a:noFill/>
        </p:spPr>
        <p:txBody>
          <a:bodyPr wrap="none" rtlCol="0">
            <a:spAutoFit/>
          </a:bodyPr>
          <a:lstStyle/>
          <a:p>
            <a:r>
              <a:rPr lang="en-US" sz="1846" dirty="0" err="1">
                <a:solidFill>
                  <a:schemeClr val="accent2">
                    <a:lumMod val="75000"/>
                  </a:schemeClr>
                </a:solidFill>
              </a:rPr>
              <a:t>linux</a:t>
            </a:r>
            <a:endParaRPr lang="en-US" sz="1846" dirty="0">
              <a:solidFill>
                <a:schemeClr val="accent2">
                  <a:lumMod val="75000"/>
                </a:schemeClr>
              </a:solidFill>
            </a:endParaRPr>
          </a:p>
        </p:txBody>
      </p:sp>
      <p:sp>
        <p:nvSpPr>
          <p:cNvPr id="415" name="TextBox 414"/>
          <p:cNvSpPr txBox="1"/>
          <p:nvPr/>
        </p:nvSpPr>
        <p:spPr>
          <a:xfrm>
            <a:off x="3846826" y="4350775"/>
            <a:ext cx="526106" cy="347980"/>
          </a:xfrm>
          <a:prstGeom prst="rect">
            <a:avLst/>
          </a:prstGeom>
          <a:noFill/>
        </p:spPr>
        <p:txBody>
          <a:bodyPr wrap="none" rtlCol="0">
            <a:spAutoFit/>
          </a:bodyPr>
          <a:lstStyle/>
          <a:p>
            <a:r>
              <a:rPr lang="en-US" sz="1846" dirty="0" err="1">
                <a:solidFill>
                  <a:schemeClr val="accent2">
                    <a:lumMod val="75000"/>
                  </a:schemeClr>
                </a:solidFill>
              </a:rPr>
              <a:t>ios</a:t>
            </a:r>
            <a:endParaRPr lang="en-US" sz="1846" dirty="0">
              <a:solidFill>
                <a:schemeClr val="accent2">
                  <a:lumMod val="75000"/>
                </a:schemeClr>
              </a:solidFill>
            </a:endParaRPr>
          </a:p>
        </p:txBody>
      </p:sp>
    </p:spTree>
    <p:extLst>
      <p:ext uri="{BB962C8B-B14F-4D97-AF65-F5344CB8AC3E}">
        <p14:creationId xmlns:p14="http://schemas.microsoft.com/office/powerpoint/2010/main" val="3205025191"/>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547886" y="463062"/>
            <a:ext cx="6083397" cy="663580"/>
          </a:xfrm>
          <a:noFill/>
        </p:spPr>
        <p:txBody>
          <a:bodyPr/>
          <a:lstStyle/>
          <a:p>
            <a:r>
              <a:rPr lang="en-US" altLang="en-US" sz="4062" dirty="0"/>
              <a:t>Why Virtual Machines ? </a:t>
            </a:r>
          </a:p>
        </p:txBody>
      </p:sp>
      <p:sp>
        <p:nvSpPr>
          <p:cNvPr id="27651" name="TextBox 2"/>
          <p:cNvSpPr txBox="1">
            <a:spLocks noChangeArrowheads="1"/>
          </p:cNvSpPr>
          <p:nvPr/>
        </p:nvSpPr>
        <p:spPr bwMode="auto">
          <a:xfrm>
            <a:off x="373673" y="1951892"/>
            <a:ext cx="8527073" cy="3466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b="1">
                <a:solidFill>
                  <a:schemeClr val="tx1"/>
                </a:solidFill>
                <a:latin typeface="Arial" panose="020B0604020202020204" pitchFamily="34" charset="0"/>
              </a:defRPr>
            </a:lvl1pPr>
            <a:lvl2pPr marL="800100" indent="-34290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buFont typeface="Arial" panose="020B0604020202020204" pitchFamily="34" charset="0"/>
              <a:buChar char="•"/>
            </a:pPr>
            <a:r>
              <a:rPr lang="en-US" altLang="en-US" sz="2215" dirty="0"/>
              <a:t>To share one computer among many users (time sharing</a:t>
            </a:r>
            <a:r>
              <a:rPr lang="en-US" altLang="en-US" sz="2215" dirty="0"/>
              <a:t>)</a:t>
            </a:r>
          </a:p>
          <a:p>
            <a:pPr algn="l">
              <a:lnSpc>
                <a:spcPct val="100000"/>
              </a:lnSpc>
              <a:buFont typeface="Arial" panose="020B0604020202020204" pitchFamily="34" charset="0"/>
              <a:buChar char="•"/>
            </a:pPr>
            <a:r>
              <a:rPr lang="en-US" altLang="en-US" sz="2215" dirty="0"/>
              <a:t>To </a:t>
            </a:r>
            <a:r>
              <a:rPr lang="en-US" altLang="en-US" sz="2215" dirty="0"/>
              <a:t>run old programs on a new computer.</a:t>
            </a:r>
          </a:p>
          <a:p>
            <a:pPr algn="l">
              <a:lnSpc>
                <a:spcPct val="100000"/>
              </a:lnSpc>
              <a:buFont typeface="Arial" panose="020B0604020202020204" pitchFamily="34" charset="0"/>
              <a:buChar char="•"/>
            </a:pPr>
            <a:r>
              <a:rPr lang="en-US" altLang="en-US" sz="2215" dirty="0"/>
              <a:t>To run new programs intended for a not yet existing computer</a:t>
            </a:r>
          </a:p>
          <a:p>
            <a:pPr algn="l">
              <a:lnSpc>
                <a:spcPct val="100000"/>
              </a:lnSpc>
              <a:buFont typeface="Arial" panose="020B0604020202020204" pitchFamily="34" charset="0"/>
              <a:buChar char="•"/>
            </a:pPr>
            <a:r>
              <a:rPr lang="en-US" altLang="en-US" sz="2215" dirty="0"/>
              <a:t>To </a:t>
            </a:r>
            <a:r>
              <a:rPr lang="en-US" altLang="en-US" sz="2215" dirty="0"/>
              <a:t>run programs intended for different computers on a single machine.</a:t>
            </a:r>
          </a:p>
          <a:p>
            <a:pPr lvl="1" algn="l">
              <a:lnSpc>
                <a:spcPct val="100000"/>
              </a:lnSpc>
              <a:buFont typeface="Arial" panose="020B0604020202020204" pitchFamily="34" charset="0"/>
              <a:buChar char="•"/>
            </a:pPr>
            <a:r>
              <a:rPr lang="en-US" altLang="en-US" sz="2215" dirty="0"/>
              <a:t>32 and 64 bit windows programs on a single machine</a:t>
            </a:r>
          </a:p>
          <a:p>
            <a:pPr lvl="1" algn="l">
              <a:lnSpc>
                <a:spcPct val="100000"/>
              </a:lnSpc>
              <a:buFont typeface="Arial" panose="020B0604020202020204" pitchFamily="34" charset="0"/>
              <a:buChar char="•"/>
            </a:pPr>
            <a:r>
              <a:rPr lang="en-US" altLang="en-US" sz="2215" dirty="0"/>
              <a:t>Apple and windows software on a single </a:t>
            </a:r>
            <a:r>
              <a:rPr lang="en-US" altLang="en-US" sz="2215" dirty="0"/>
              <a:t>machine</a:t>
            </a:r>
            <a:endParaRPr lang="en-US" altLang="en-US" sz="2215" dirty="0"/>
          </a:p>
          <a:p>
            <a:pPr lvl="1" algn="l">
              <a:lnSpc>
                <a:spcPct val="100000"/>
              </a:lnSpc>
              <a:buFont typeface="Arial" panose="020B0604020202020204" pitchFamily="34" charset="0"/>
              <a:buChar char="•"/>
            </a:pPr>
            <a:r>
              <a:rPr lang="en-US" altLang="en-US" sz="2215" dirty="0"/>
              <a:t>Java Virtual Machine in web browsers to include executable programs in web pages</a:t>
            </a:r>
            <a:endParaRPr lang="nl-BE" altLang="en-US" sz="2215" dirty="0"/>
          </a:p>
        </p:txBody>
      </p:sp>
    </p:spTree>
    <p:extLst>
      <p:ext uri="{BB962C8B-B14F-4D97-AF65-F5344CB8AC3E}">
        <p14:creationId xmlns:p14="http://schemas.microsoft.com/office/powerpoint/2010/main" val="1572550044"/>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241789" y="438151"/>
            <a:ext cx="8648700" cy="606641"/>
          </a:xfrm>
          <a:noFill/>
        </p:spPr>
        <p:txBody>
          <a:bodyPr wrap="square"/>
          <a:lstStyle/>
          <a:p>
            <a:r>
              <a:rPr lang="en-US" altLang="en-US" sz="3692"/>
              <a:t>Grid Computing</a:t>
            </a:r>
          </a:p>
        </p:txBody>
      </p:sp>
      <p:grpSp>
        <p:nvGrpSpPr>
          <p:cNvPr id="24579" name="Group 3"/>
          <p:cNvGrpSpPr>
            <a:grpSpLocks/>
          </p:cNvGrpSpPr>
          <p:nvPr/>
        </p:nvGrpSpPr>
        <p:grpSpPr bwMode="auto">
          <a:xfrm>
            <a:off x="543658" y="4700954"/>
            <a:ext cx="3701562" cy="1223597"/>
            <a:chOff x="342" y="3028"/>
            <a:chExt cx="2332" cy="835"/>
          </a:xfrm>
        </p:grpSpPr>
        <p:sp>
          <p:nvSpPr>
            <p:cNvPr id="24592" name="AutoShape 4"/>
            <p:cNvSpPr>
              <a:spLocks noChangeArrowheads="1"/>
            </p:cNvSpPr>
            <p:nvPr/>
          </p:nvSpPr>
          <p:spPr bwMode="auto">
            <a:xfrm>
              <a:off x="1588" y="3043"/>
              <a:ext cx="1086" cy="820"/>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nl-BE" altLang="en-US" sz="2215"/>
            </a:p>
          </p:txBody>
        </p:sp>
        <p:sp>
          <p:nvSpPr>
            <p:cNvPr id="24593" name="AutoShape 5"/>
            <p:cNvSpPr>
              <a:spLocks noChangeArrowheads="1"/>
            </p:cNvSpPr>
            <p:nvPr/>
          </p:nvSpPr>
          <p:spPr bwMode="auto">
            <a:xfrm>
              <a:off x="342" y="3028"/>
              <a:ext cx="993" cy="827"/>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nl-BE" altLang="en-US" sz="2215"/>
            </a:p>
          </p:txBody>
        </p:sp>
        <p:graphicFrame>
          <p:nvGraphicFramePr>
            <p:cNvPr id="24594" name="Object 6">
              <a:hlinkClick r:id="" action="ppaction://ole?verb=0"/>
            </p:cNvPr>
            <p:cNvGraphicFramePr>
              <a:graphicFrameLocks/>
            </p:cNvGraphicFramePr>
            <p:nvPr/>
          </p:nvGraphicFramePr>
          <p:xfrm>
            <a:off x="1772" y="3161"/>
            <a:ext cx="714" cy="594"/>
          </p:xfrm>
          <a:graphic>
            <a:graphicData uri="http://schemas.openxmlformats.org/presentationml/2006/ole">
              <mc:AlternateContent xmlns:mc="http://schemas.openxmlformats.org/markup-compatibility/2006">
                <mc:Choice xmlns:v="urn:schemas-microsoft-com:vml" Requires="v">
                  <p:oleObj spid="_x0000_s185350" name="ClipArt" r:id="rId4" imgW="6148388" imgH="5129213" progId="MS_ClipArt_Gallery.2">
                    <p:embed/>
                  </p:oleObj>
                </mc:Choice>
                <mc:Fallback>
                  <p:oleObj name="ClipArt" r:id="rId4" imgW="6148388" imgH="5129213" progId="MS_ClipArt_Gallery.2">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2" y="3161"/>
                          <a:ext cx="714" cy="594"/>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595" name="Object 7">
              <a:hlinkClick r:id="" action="ppaction://ole?verb=0"/>
            </p:cNvPr>
            <p:cNvGraphicFramePr>
              <a:graphicFrameLocks/>
            </p:cNvGraphicFramePr>
            <p:nvPr/>
          </p:nvGraphicFramePr>
          <p:xfrm>
            <a:off x="433" y="3132"/>
            <a:ext cx="806" cy="623"/>
          </p:xfrm>
          <a:graphic>
            <a:graphicData uri="http://schemas.openxmlformats.org/presentationml/2006/ole">
              <mc:AlternateContent xmlns:mc="http://schemas.openxmlformats.org/markup-compatibility/2006">
                <mc:Choice xmlns:v="urn:schemas-microsoft-com:vml" Requires="v">
                  <p:oleObj spid="_x0000_s185351" name="ClipArt" r:id="rId6" imgW="6080125" imgH="4716463" progId="MS_ClipArt_Gallery.2">
                    <p:embed/>
                  </p:oleObj>
                </mc:Choice>
                <mc:Fallback>
                  <p:oleObj name="ClipArt" r:id="rId6" imgW="6080125" imgH="4716463" progId="MS_ClipArt_Gallery.2">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3" y="3132"/>
                          <a:ext cx="806" cy="62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24580" name="Oval 8"/>
          <p:cNvSpPr>
            <a:spLocks noChangeArrowheads="1"/>
          </p:cNvSpPr>
          <p:nvPr/>
        </p:nvSpPr>
        <p:spPr bwMode="auto">
          <a:xfrm>
            <a:off x="839666" y="3402624"/>
            <a:ext cx="7470531" cy="864577"/>
          </a:xfrm>
          <a:prstGeom prst="ellipse">
            <a:avLst/>
          </a:prstGeom>
          <a:solidFill>
            <a:srgbClr val="F57B49"/>
          </a:solidFill>
          <a:ln w="12700">
            <a:solidFill>
              <a:srgbClr val="F57B49"/>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nl-BE" altLang="en-US" sz="2215"/>
          </a:p>
        </p:txBody>
      </p:sp>
      <p:grpSp>
        <p:nvGrpSpPr>
          <p:cNvPr id="24581" name="Group 57"/>
          <p:cNvGrpSpPr>
            <a:grpSpLocks/>
          </p:cNvGrpSpPr>
          <p:nvPr/>
        </p:nvGrpSpPr>
        <p:grpSpPr bwMode="auto">
          <a:xfrm>
            <a:off x="4936881" y="4715608"/>
            <a:ext cx="3701562" cy="1223597"/>
            <a:chOff x="3110" y="3038"/>
            <a:chExt cx="2332" cy="835"/>
          </a:xfrm>
        </p:grpSpPr>
        <p:sp>
          <p:nvSpPr>
            <p:cNvPr id="24588" name="AutoShape 58"/>
            <p:cNvSpPr>
              <a:spLocks noChangeArrowheads="1"/>
            </p:cNvSpPr>
            <p:nvPr/>
          </p:nvSpPr>
          <p:spPr bwMode="auto">
            <a:xfrm>
              <a:off x="4356" y="3053"/>
              <a:ext cx="1086" cy="820"/>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nl-BE" altLang="en-US" sz="2215"/>
            </a:p>
          </p:txBody>
        </p:sp>
        <p:sp>
          <p:nvSpPr>
            <p:cNvPr id="24589" name="AutoShape 59"/>
            <p:cNvSpPr>
              <a:spLocks noChangeArrowheads="1"/>
            </p:cNvSpPr>
            <p:nvPr/>
          </p:nvSpPr>
          <p:spPr bwMode="auto">
            <a:xfrm>
              <a:off x="3110" y="3038"/>
              <a:ext cx="993" cy="827"/>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nl-BE" altLang="en-US" sz="2215"/>
            </a:p>
          </p:txBody>
        </p:sp>
        <p:graphicFrame>
          <p:nvGraphicFramePr>
            <p:cNvPr id="24590" name="Object 60">
              <a:hlinkClick r:id="" action="ppaction://ole?verb=0"/>
            </p:cNvPr>
            <p:cNvGraphicFramePr>
              <a:graphicFrameLocks/>
            </p:cNvGraphicFramePr>
            <p:nvPr/>
          </p:nvGraphicFramePr>
          <p:xfrm>
            <a:off x="4540" y="3171"/>
            <a:ext cx="714" cy="594"/>
          </p:xfrm>
          <a:graphic>
            <a:graphicData uri="http://schemas.openxmlformats.org/presentationml/2006/ole">
              <mc:AlternateContent xmlns:mc="http://schemas.openxmlformats.org/markup-compatibility/2006">
                <mc:Choice xmlns:v="urn:schemas-microsoft-com:vml" Requires="v">
                  <p:oleObj spid="_x0000_s185352" name="ClipArt" r:id="rId8" imgW="6148388" imgH="5129213" progId="MS_ClipArt_Gallery.2">
                    <p:embed/>
                  </p:oleObj>
                </mc:Choice>
                <mc:Fallback>
                  <p:oleObj name="ClipArt" r:id="rId8" imgW="6148388" imgH="5129213" progId="MS_ClipArt_Gallery.2">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40" y="3171"/>
                          <a:ext cx="714" cy="594"/>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591" name="Object 61">
              <a:hlinkClick r:id="" action="ppaction://ole?verb=0"/>
            </p:cNvPr>
            <p:cNvGraphicFramePr>
              <a:graphicFrameLocks/>
            </p:cNvGraphicFramePr>
            <p:nvPr/>
          </p:nvGraphicFramePr>
          <p:xfrm>
            <a:off x="3201" y="3142"/>
            <a:ext cx="806" cy="623"/>
          </p:xfrm>
          <a:graphic>
            <a:graphicData uri="http://schemas.openxmlformats.org/presentationml/2006/ole">
              <mc:AlternateContent xmlns:mc="http://schemas.openxmlformats.org/markup-compatibility/2006">
                <mc:Choice xmlns:v="urn:schemas-microsoft-com:vml" Requires="v">
                  <p:oleObj spid="_x0000_s185353" name="ClipArt" r:id="rId9" imgW="6080125" imgH="4716463" progId="MS_ClipArt_Gallery.2">
                    <p:embed/>
                  </p:oleObj>
                </mc:Choice>
                <mc:Fallback>
                  <p:oleObj name="ClipArt" r:id="rId9" imgW="6080125" imgH="4716463" progId="MS_ClipArt_Gallery.2">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01" y="3142"/>
                          <a:ext cx="806" cy="62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24582" name="Line 65"/>
          <p:cNvSpPr>
            <a:spLocks noChangeShapeType="1"/>
          </p:cNvSpPr>
          <p:nvPr/>
        </p:nvSpPr>
        <p:spPr bwMode="auto">
          <a:xfrm flipV="1">
            <a:off x="1320313" y="4161693"/>
            <a:ext cx="616926" cy="549520"/>
          </a:xfrm>
          <a:prstGeom prst="line">
            <a:avLst/>
          </a:prstGeom>
          <a:noFill/>
          <a:ln w="12700">
            <a:solidFill>
              <a:srgbClr val="F57B4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4583" name="Line 66"/>
          <p:cNvSpPr>
            <a:spLocks noChangeShapeType="1"/>
          </p:cNvSpPr>
          <p:nvPr/>
        </p:nvSpPr>
        <p:spPr bwMode="auto">
          <a:xfrm flipV="1">
            <a:off x="3377713" y="4256943"/>
            <a:ext cx="477715" cy="476250"/>
          </a:xfrm>
          <a:prstGeom prst="line">
            <a:avLst/>
          </a:prstGeom>
          <a:noFill/>
          <a:ln w="12700">
            <a:solidFill>
              <a:srgbClr val="F57B4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4584" name="Line 67"/>
          <p:cNvSpPr>
            <a:spLocks noChangeShapeType="1"/>
          </p:cNvSpPr>
          <p:nvPr/>
        </p:nvSpPr>
        <p:spPr bwMode="auto">
          <a:xfrm flipH="1" flipV="1">
            <a:off x="5354516" y="4246685"/>
            <a:ext cx="366346" cy="476250"/>
          </a:xfrm>
          <a:prstGeom prst="line">
            <a:avLst/>
          </a:prstGeom>
          <a:noFill/>
          <a:ln w="12700">
            <a:solidFill>
              <a:srgbClr val="F57B4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4585" name="Line 68"/>
          <p:cNvSpPr>
            <a:spLocks noChangeShapeType="1"/>
          </p:cNvSpPr>
          <p:nvPr/>
        </p:nvSpPr>
        <p:spPr bwMode="auto">
          <a:xfrm flipH="1" flipV="1">
            <a:off x="6954716" y="4151435"/>
            <a:ext cx="813289" cy="592015"/>
          </a:xfrm>
          <a:prstGeom prst="line">
            <a:avLst/>
          </a:prstGeom>
          <a:noFill/>
          <a:ln w="12700">
            <a:solidFill>
              <a:srgbClr val="F57B4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585"/>
          </a:p>
        </p:txBody>
      </p:sp>
      <p:sp>
        <p:nvSpPr>
          <p:cNvPr id="24586" name="Rectangle 69"/>
          <p:cNvSpPr>
            <a:spLocks noChangeArrowheads="1"/>
          </p:cNvSpPr>
          <p:nvPr/>
        </p:nvSpPr>
        <p:spPr bwMode="auto">
          <a:xfrm>
            <a:off x="2683120" y="3594589"/>
            <a:ext cx="3499725" cy="389614"/>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3527" tIns="41031" rIns="83527" bIns="41031">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l"/>
            <a:r>
              <a:rPr lang="en-US" altLang="en-US" sz="2215"/>
              <a:t>Interconnection Network</a:t>
            </a:r>
          </a:p>
        </p:txBody>
      </p:sp>
      <p:sp>
        <p:nvSpPr>
          <p:cNvPr id="24587" name="Text Box 81"/>
          <p:cNvSpPr txBox="1">
            <a:spLocks noChangeArrowheads="1"/>
          </p:cNvSpPr>
          <p:nvPr/>
        </p:nvSpPr>
        <p:spPr bwMode="auto">
          <a:xfrm>
            <a:off x="839666" y="1610459"/>
            <a:ext cx="7470531" cy="101258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215" dirty="0"/>
              <a:t>Some applications use, through the network, the idle computing capacity </a:t>
            </a:r>
            <a:r>
              <a:rPr lang="en-US" altLang="en-US" sz="2215" dirty="0"/>
              <a:t>of </a:t>
            </a:r>
            <a:r>
              <a:rPr lang="en-US" altLang="en-US" sz="2215" dirty="0"/>
              <a:t>other </a:t>
            </a:r>
            <a:r>
              <a:rPr lang="en-US" altLang="en-US" sz="2215" dirty="0"/>
              <a:t>computers.</a:t>
            </a:r>
            <a:endParaRPr lang="en-US" altLang="en-US" sz="2215" dirty="0"/>
          </a:p>
          <a:p>
            <a:r>
              <a:rPr lang="en-US" altLang="en-US" sz="2215" dirty="0"/>
              <a:t>Very efficient for easily parallelizable problems. </a:t>
            </a:r>
            <a:endParaRPr lang="en-US" altLang="en-US" sz="2215" i="1" dirty="0"/>
          </a:p>
        </p:txBody>
      </p:sp>
    </p:spTree>
    <p:extLst>
      <p:ext uri="{BB962C8B-B14F-4D97-AF65-F5344CB8AC3E}">
        <p14:creationId xmlns:p14="http://schemas.microsoft.com/office/powerpoint/2010/main" val="4207870372"/>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231531" y="438151"/>
            <a:ext cx="8658958" cy="606641"/>
          </a:xfrm>
          <a:noFill/>
        </p:spPr>
        <p:txBody>
          <a:bodyPr wrap="square"/>
          <a:lstStyle/>
          <a:p>
            <a:r>
              <a:rPr lang="en-US" altLang="en-US" sz="3692" i="1" dirty="0">
                <a:solidFill>
                  <a:srgbClr val="F57B49"/>
                </a:solidFill>
              </a:rPr>
              <a:t>Cloud computing</a:t>
            </a:r>
          </a:p>
        </p:txBody>
      </p:sp>
      <p:sp>
        <p:nvSpPr>
          <p:cNvPr id="26627" name="Rectangle 3"/>
          <p:cNvSpPr>
            <a:spLocks noChangeArrowheads="1"/>
          </p:cNvSpPr>
          <p:nvPr/>
        </p:nvSpPr>
        <p:spPr bwMode="auto">
          <a:xfrm>
            <a:off x="524608" y="1170843"/>
            <a:ext cx="7659566" cy="4957531"/>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3527" tIns="41031" rIns="83527" bIns="41031">
            <a:spAutoFit/>
          </a:bodyPr>
          <a:lstStyle>
            <a:lvl1pPr marL="457200" indent="-457200">
              <a:defRPr sz="2400" b="1">
                <a:solidFill>
                  <a:schemeClr val="tx1"/>
                </a:solidFill>
                <a:latin typeface="Arial" panose="020B0604020202020204" pitchFamily="34" charset="0"/>
              </a:defRPr>
            </a:lvl1pPr>
            <a:lvl2pPr marL="914400" indent="-45720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l">
              <a:lnSpc>
                <a:spcPct val="110000"/>
              </a:lnSpc>
              <a:buFont typeface="Arial" panose="020B0604020202020204" pitchFamily="34" charset="0"/>
              <a:buChar char="•"/>
            </a:pPr>
            <a:r>
              <a:rPr lang="en-US" altLang="en-US" sz="2215" dirty="0">
                <a:solidFill>
                  <a:srgbClr val="F57B49"/>
                </a:solidFill>
              </a:rPr>
              <a:t>Virtualization of servers</a:t>
            </a:r>
          </a:p>
          <a:p>
            <a:pPr lvl="1" algn="l">
              <a:lnSpc>
                <a:spcPct val="110000"/>
              </a:lnSpc>
              <a:buFont typeface="Arial" panose="020B0604020202020204" pitchFamily="34" charset="0"/>
              <a:buChar char="•"/>
            </a:pPr>
            <a:r>
              <a:rPr lang="en-US" altLang="en-US" sz="2215" dirty="0">
                <a:solidFill>
                  <a:srgbClr val="F57B49"/>
                </a:solidFill>
              </a:rPr>
              <a:t>Optimize </a:t>
            </a:r>
            <a:r>
              <a:rPr lang="en-US" altLang="en-US" sz="2215" dirty="0">
                <a:solidFill>
                  <a:srgbClr val="F57B49"/>
                </a:solidFill>
              </a:rPr>
              <a:t>server </a:t>
            </a:r>
            <a:r>
              <a:rPr lang="en-US" altLang="en-US" sz="2215" dirty="0">
                <a:solidFill>
                  <a:srgbClr val="F57B49"/>
                </a:solidFill>
              </a:rPr>
              <a:t>usage</a:t>
            </a:r>
          </a:p>
          <a:p>
            <a:pPr lvl="1" algn="l">
              <a:lnSpc>
                <a:spcPct val="110000"/>
              </a:lnSpc>
              <a:buFont typeface="Arial" panose="020B0604020202020204" pitchFamily="34" charset="0"/>
              <a:buChar char="•"/>
            </a:pPr>
            <a:r>
              <a:rPr lang="en-US" altLang="en-US" sz="2215" dirty="0">
                <a:solidFill>
                  <a:srgbClr val="F57B49"/>
                </a:solidFill>
              </a:rPr>
              <a:t>Power and space savings</a:t>
            </a:r>
          </a:p>
          <a:p>
            <a:pPr lvl="1" algn="l">
              <a:lnSpc>
                <a:spcPct val="110000"/>
              </a:lnSpc>
              <a:buFont typeface="Arial" panose="020B0604020202020204" pitchFamily="34" charset="0"/>
              <a:buChar char="•"/>
            </a:pPr>
            <a:r>
              <a:rPr lang="en-US" altLang="en-US" sz="2215" dirty="0">
                <a:solidFill>
                  <a:srgbClr val="F57B49"/>
                </a:solidFill>
              </a:rPr>
              <a:t>Economies of scale (</a:t>
            </a:r>
            <a:r>
              <a:rPr lang="en-US" altLang="en-US" sz="2215" dirty="0" err="1">
                <a:solidFill>
                  <a:srgbClr val="F57B49"/>
                </a:solidFill>
              </a:rPr>
              <a:t>Grosch</a:t>
            </a:r>
            <a:r>
              <a:rPr lang="en-US" altLang="en-US" sz="2215" dirty="0">
                <a:solidFill>
                  <a:srgbClr val="F57B49"/>
                </a:solidFill>
              </a:rPr>
              <a:t>!)</a:t>
            </a:r>
          </a:p>
          <a:p>
            <a:pPr lvl="1" algn="l">
              <a:lnSpc>
                <a:spcPct val="110000"/>
              </a:lnSpc>
              <a:buFont typeface="Arial" panose="020B0604020202020204" pitchFamily="34" charset="0"/>
              <a:buChar char="•"/>
            </a:pPr>
            <a:r>
              <a:rPr lang="en-US" altLang="en-US" sz="2215" dirty="0">
                <a:solidFill>
                  <a:srgbClr val="F57B49"/>
                </a:solidFill>
              </a:rPr>
              <a:t>Redundancy affordable</a:t>
            </a:r>
          </a:p>
          <a:p>
            <a:pPr algn="l">
              <a:lnSpc>
                <a:spcPct val="110000"/>
              </a:lnSpc>
              <a:buFont typeface="Arial" panose="020B0604020202020204" pitchFamily="34" charset="0"/>
              <a:buChar char="•"/>
            </a:pPr>
            <a:r>
              <a:rPr lang="en-US" altLang="en-US" sz="2215" dirty="0">
                <a:solidFill>
                  <a:srgbClr val="FFFF00"/>
                </a:solidFill>
              </a:rPr>
              <a:t>Operation of servers can be outsourced</a:t>
            </a:r>
          </a:p>
          <a:p>
            <a:pPr lvl="1" algn="l">
              <a:lnSpc>
                <a:spcPct val="110000"/>
              </a:lnSpc>
              <a:buFont typeface="Arial" panose="020B0604020202020204" pitchFamily="34" charset="0"/>
              <a:buChar char="•"/>
            </a:pPr>
            <a:r>
              <a:rPr lang="en-US" altLang="en-US" sz="2215" dirty="0">
                <a:solidFill>
                  <a:srgbClr val="FFFF00"/>
                </a:solidFill>
              </a:rPr>
              <a:t>Cost of communications decreases</a:t>
            </a:r>
          </a:p>
          <a:p>
            <a:pPr lvl="1" algn="l">
              <a:lnSpc>
                <a:spcPct val="110000"/>
              </a:lnSpc>
              <a:buFont typeface="Arial" panose="020B0604020202020204" pitchFamily="34" charset="0"/>
              <a:buChar char="•"/>
            </a:pPr>
            <a:r>
              <a:rPr lang="en-US" altLang="en-US" sz="2215" dirty="0">
                <a:solidFill>
                  <a:srgbClr val="FFFF00"/>
                </a:solidFill>
              </a:rPr>
              <a:t>Cost of computer personnel increases</a:t>
            </a:r>
          </a:p>
          <a:p>
            <a:pPr lvl="1" algn="l">
              <a:lnSpc>
                <a:spcPct val="110000"/>
              </a:lnSpc>
              <a:buFont typeface="Arial" panose="020B0604020202020204" pitchFamily="34" charset="0"/>
              <a:buChar char="•"/>
            </a:pPr>
            <a:r>
              <a:rPr lang="en-US" altLang="en-US" sz="2215" dirty="0">
                <a:solidFill>
                  <a:srgbClr val="FFFF00"/>
                </a:solidFill>
              </a:rPr>
              <a:t>Cost of computer rooms increases</a:t>
            </a:r>
          </a:p>
          <a:p>
            <a:pPr algn="l">
              <a:lnSpc>
                <a:spcPct val="110000"/>
              </a:lnSpc>
              <a:buFont typeface="Arial" panose="020B0604020202020204" pitchFamily="34" charset="0"/>
              <a:buChar char="•"/>
            </a:pPr>
            <a:r>
              <a:rPr lang="en-US" altLang="en-US" sz="2215" dirty="0">
                <a:solidFill>
                  <a:srgbClr val="FFFF00"/>
                </a:solidFill>
              </a:rPr>
              <a:t>Cost sharing between different customers of service provider.</a:t>
            </a:r>
          </a:p>
          <a:p>
            <a:pPr algn="l">
              <a:lnSpc>
                <a:spcPct val="110000"/>
              </a:lnSpc>
              <a:buFont typeface="Arial" panose="020B0604020202020204" pitchFamily="34" charset="0"/>
              <a:buChar char="•"/>
            </a:pPr>
            <a:r>
              <a:rPr lang="en-US" altLang="en-US" sz="2215" dirty="0">
                <a:solidFill>
                  <a:srgbClr val="FFFF00"/>
                </a:solidFill>
              </a:rPr>
              <a:t>Reduced need for overcapacity</a:t>
            </a:r>
          </a:p>
          <a:p>
            <a:pPr algn="l">
              <a:lnSpc>
                <a:spcPct val="110000"/>
              </a:lnSpc>
              <a:buFont typeface="Wingdings" panose="05000000000000000000" pitchFamily="2" charset="2"/>
              <a:buChar char="Ø"/>
            </a:pPr>
            <a:endParaRPr lang="en-US" altLang="en-US" sz="2215" dirty="0">
              <a:solidFill>
                <a:srgbClr val="F57B49"/>
              </a:solidFill>
            </a:endParaRPr>
          </a:p>
        </p:txBody>
      </p:sp>
    </p:spTree>
    <p:extLst>
      <p:ext uri="{BB962C8B-B14F-4D97-AF65-F5344CB8AC3E}">
        <p14:creationId xmlns:p14="http://schemas.microsoft.com/office/powerpoint/2010/main" val="4026571346"/>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2"/>
          <p:cNvSpPr>
            <a:spLocks noGrp="1"/>
          </p:cNvSpPr>
          <p:nvPr>
            <p:ph type="sldNum" sz="quarter" idx="10"/>
          </p:nvPr>
        </p:nvSpPr>
        <p:spPr>
          <a:noFill/>
        </p:spPr>
        <p:txBody>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fld id="{A51078DD-8B64-4B0C-9885-CB8B1C29E5C0}" type="slidenum">
              <a:rPr lang="en-US" sz="1400" smtClean="0">
                <a:solidFill>
                  <a:schemeClr val="tx2"/>
                </a:solidFill>
              </a:rPr>
              <a:pPr/>
              <a:t>3</a:t>
            </a:fld>
            <a:endParaRPr lang="en-US" sz="1400" smtClean="0">
              <a:solidFill>
                <a:schemeClr val="tx2"/>
              </a:solidFill>
            </a:endParaRPr>
          </a:p>
        </p:txBody>
      </p:sp>
      <p:sp>
        <p:nvSpPr>
          <p:cNvPr id="5123" name="Rectangle 2"/>
          <p:cNvSpPr>
            <a:spLocks noGrp="1" noChangeArrowheads="1"/>
          </p:cNvSpPr>
          <p:nvPr>
            <p:ph type="title"/>
          </p:nvPr>
        </p:nvSpPr>
        <p:spPr>
          <a:xfrm>
            <a:off x="1256090" y="188913"/>
            <a:ext cx="6652463" cy="654025"/>
          </a:xfrm>
          <a:noFill/>
        </p:spPr>
        <p:txBody>
          <a:bodyPr/>
          <a:lstStyle/>
          <a:p>
            <a:r>
              <a:rPr lang="en-US" sz="4000" dirty="0" smtClean="0"/>
              <a:t>Routers in a layered model</a:t>
            </a:r>
          </a:p>
        </p:txBody>
      </p:sp>
      <p:sp>
        <p:nvSpPr>
          <p:cNvPr id="5125" name="Rectangle 8"/>
          <p:cNvSpPr>
            <a:spLocks noChangeArrowheads="1"/>
          </p:cNvSpPr>
          <p:nvPr/>
        </p:nvSpPr>
        <p:spPr bwMode="auto">
          <a:xfrm>
            <a:off x="600075" y="2649538"/>
            <a:ext cx="7972425" cy="2243137"/>
          </a:xfrm>
          <a:prstGeom prst="rect">
            <a:avLst/>
          </a:prstGeom>
          <a:solidFill>
            <a:srgbClr val="3365FB"/>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5126" name="Rectangle 9"/>
          <p:cNvSpPr>
            <a:spLocks noChangeArrowheads="1"/>
          </p:cNvSpPr>
          <p:nvPr/>
        </p:nvSpPr>
        <p:spPr bwMode="auto">
          <a:xfrm>
            <a:off x="828675" y="2846388"/>
            <a:ext cx="1069975" cy="574675"/>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5127" name="Rectangle 10"/>
          <p:cNvSpPr>
            <a:spLocks noChangeArrowheads="1"/>
          </p:cNvSpPr>
          <p:nvPr/>
        </p:nvSpPr>
        <p:spPr bwMode="auto">
          <a:xfrm>
            <a:off x="835025" y="4146550"/>
            <a:ext cx="1069975" cy="574675"/>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5128" name="Rectangle 11"/>
          <p:cNvSpPr>
            <a:spLocks noChangeArrowheads="1"/>
          </p:cNvSpPr>
          <p:nvPr/>
        </p:nvSpPr>
        <p:spPr bwMode="auto">
          <a:xfrm>
            <a:off x="7234238" y="2846388"/>
            <a:ext cx="1069975" cy="574675"/>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5129" name="Rectangle 12"/>
          <p:cNvSpPr>
            <a:spLocks noChangeArrowheads="1"/>
          </p:cNvSpPr>
          <p:nvPr/>
        </p:nvSpPr>
        <p:spPr bwMode="auto">
          <a:xfrm>
            <a:off x="7240588" y="4164013"/>
            <a:ext cx="1069975" cy="574675"/>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5130" name="Rectangle 13"/>
          <p:cNvSpPr>
            <a:spLocks noChangeArrowheads="1"/>
          </p:cNvSpPr>
          <p:nvPr/>
        </p:nvSpPr>
        <p:spPr bwMode="auto">
          <a:xfrm>
            <a:off x="3046413" y="4333875"/>
            <a:ext cx="3079750" cy="404813"/>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nl-BE" dirty="0" smtClean="0">
                <a:solidFill>
                  <a:srgbClr val="FF0000"/>
                </a:solidFill>
              </a:rPr>
              <a:t>Routers</a:t>
            </a:r>
            <a:endParaRPr lang="nl-BE" dirty="0">
              <a:solidFill>
                <a:srgbClr val="FF0000"/>
              </a:solidFill>
            </a:endParaRPr>
          </a:p>
        </p:txBody>
      </p:sp>
      <p:grpSp>
        <p:nvGrpSpPr>
          <p:cNvPr id="5131" name="Group 14"/>
          <p:cNvGrpSpPr>
            <a:grpSpLocks/>
          </p:cNvGrpSpPr>
          <p:nvPr/>
        </p:nvGrpSpPr>
        <p:grpSpPr bwMode="auto">
          <a:xfrm>
            <a:off x="600075" y="5240338"/>
            <a:ext cx="7972425" cy="1201737"/>
            <a:chOff x="382" y="3301"/>
            <a:chExt cx="5022" cy="757"/>
          </a:xfrm>
        </p:grpSpPr>
        <p:sp>
          <p:nvSpPr>
            <p:cNvPr id="5143" name="Rectangle 15"/>
            <p:cNvSpPr>
              <a:spLocks noChangeArrowheads="1"/>
            </p:cNvSpPr>
            <p:nvPr/>
          </p:nvSpPr>
          <p:spPr bwMode="auto">
            <a:xfrm>
              <a:off x="382" y="3301"/>
              <a:ext cx="5022" cy="757"/>
            </a:xfrm>
            <a:prstGeom prst="rect">
              <a:avLst/>
            </a:prstGeom>
            <a:solidFill>
              <a:srgbClr val="AD6900"/>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5144" name="Rectangle 16"/>
            <p:cNvSpPr>
              <a:spLocks noChangeArrowheads="1"/>
            </p:cNvSpPr>
            <p:nvPr/>
          </p:nvSpPr>
          <p:spPr bwMode="auto">
            <a:xfrm>
              <a:off x="531" y="3411"/>
              <a:ext cx="1940" cy="362"/>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5145" name="Rectangle 17"/>
            <p:cNvSpPr>
              <a:spLocks noChangeArrowheads="1"/>
            </p:cNvSpPr>
            <p:nvPr/>
          </p:nvSpPr>
          <p:spPr bwMode="auto">
            <a:xfrm>
              <a:off x="3291" y="3411"/>
              <a:ext cx="1940" cy="362"/>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pSp>
      <p:sp>
        <p:nvSpPr>
          <p:cNvPr id="5132" name="Rectangle 18"/>
          <p:cNvSpPr>
            <a:spLocks noChangeArrowheads="1"/>
          </p:cNvSpPr>
          <p:nvPr/>
        </p:nvSpPr>
        <p:spPr bwMode="auto">
          <a:xfrm>
            <a:off x="3487738" y="3849688"/>
            <a:ext cx="2218557" cy="422167"/>
          </a:xfrm>
          <a:prstGeom prst="rect">
            <a:avLst/>
          </a:prstGeom>
          <a:solidFill>
            <a:srgbClr val="FFC000"/>
          </a:solidFill>
          <a:ln>
            <a:noFill/>
          </a:ln>
          <a:effectLst/>
          <a:extLst/>
        </p:spPr>
        <p:txBody>
          <a:bodyPr wrap="none" lIns="90488" tIns="44450" rIns="90488" bIns="44450">
            <a:spAutoFit/>
          </a:bodyPr>
          <a:lstStyle/>
          <a:p>
            <a:r>
              <a:rPr lang="en-US" sz="2400" dirty="0">
                <a:solidFill>
                  <a:srgbClr val="FF0000"/>
                </a:solidFill>
              </a:rPr>
              <a:t>Internet Layer</a:t>
            </a:r>
          </a:p>
        </p:txBody>
      </p:sp>
      <p:sp>
        <p:nvSpPr>
          <p:cNvPr id="5133" name="Rectangle 19"/>
          <p:cNvSpPr>
            <a:spLocks noChangeArrowheads="1"/>
          </p:cNvSpPr>
          <p:nvPr/>
        </p:nvSpPr>
        <p:spPr bwMode="auto">
          <a:xfrm>
            <a:off x="3348038" y="2876550"/>
            <a:ext cx="2501900" cy="4175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2400">
                <a:solidFill>
                  <a:schemeClr val="tx2"/>
                </a:solidFill>
              </a:rPr>
              <a:t>Transport Layer</a:t>
            </a:r>
          </a:p>
        </p:txBody>
      </p:sp>
      <p:sp>
        <p:nvSpPr>
          <p:cNvPr id="5134" name="AutoShape 20"/>
          <p:cNvSpPr>
            <a:spLocks noChangeArrowheads="1"/>
          </p:cNvSpPr>
          <p:nvPr/>
        </p:nvSpPr>
        <p:spPr bwMode="auto">
          <a:xfrm>
            <a:off x="1239838" y="3430588"/>
            <a:ext cx="287337" cy="730250"/>
          </a:xfrm>
          <a:prstGeom prst="upDownArrow">
            <a:avLst>
              <a:gd name="adj1" fmla="val 50000"/>
              <a:gd name="adj2" fmla="val 50829"/>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5135" name="AutoShape 21"/>
          <p:cNvSpPr>
            <a:spLocks noChangeArrowheads="1"/>
          </p:cNvSpPr>
          <p:nvPr/>
        </p:nvSpPr>
        <p:spPr bwMode="auto">
          <a:xfrm>
            <a:off x="1239838" y="2079625"/>
            <a:ext cx="287337" cy="796925"/>
          </a:xfrm>
          <a:prstGeom prst="upDownArrow">
            <a:avLst>
              <a:gd name="adj1" fmla="val 50000"/>
              <a:gd name="adj2" fmla="val 55470"/>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5136" name="AutoShape 22"/>
          <p:cNvSpPr>
            <a:spLocks noChangeArrowheads="1"/>
          </p:cNvSpPr>
          <p:nvPr/>
        </p:nvSpPr>
        <p:spPr bwMode="auto">
          <a:xfrm>
            <a:off x="7672388" y="2079625"/>
            <a:ext cx="287337" cy="796925"/>
          </a:xfrm>
          <a:prstGeom prst="upDownArrow">
            <a:avLst>
              <a:gd name="adj1" fmla="val 50000"/>
              <a:gd name="adj2" fmla="val 55470"/>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5137" name="AutoShape 23"/>
          <p:cNvSpPr>
            <a:spLocks noChangeArrowheads="1"/>
          </p:cNvSpPr>
          <p:nvPr/>
        </p:nvSpPr>
        <p:spPr bwMode="auto">
          <a:xfrm>
            <a:off x="7672388" y="3416300"/>
            <a:ext cx="287337" cy="730250"/>
          </a:xfrm>
          <a:prstGeom prst="upDownArrow">
            <a:avLst>
              <a:gd name="adj1" fmla="val 50000"/>
              <a:gd name="adj2" fmla="val 50829"/>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5138" name="AutoShape 24"/>
          <p:cNvSpPr>
            <a:spLocks noChangeArrowheads="1"/>
          </p:cNvSpPr>
          <p:nvPr/>
        </p:nvSpPr>
        <p:spPr bwMode="auto">
          <a:xfrm>
            <a:off x="1239838" y="4738688"/>
            <a:ext cx="287337" cy="676275"/>
          </a:xfrm>
          <a:prstGeom prst="upDownArrow">
            <a:avLst>
              <a:gd name="adj1" fmla="val 50000"/>
              <a:gd name="adj2" fmla="val 47072"/>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5139" name="AutoShape 25"/>
          <p:cNvSpPr>
            <a:spLocks noChangeArrowheads="1"/>
          </p:cNvSpPr>
          <p:nvPr/>
        </p:nvSpPr>
        <p:spPr bwMode="auto">
          <a:xfrm>
            <a:off x="3382963" y="4738688"/>
            <a:ext cx="287337" cy="676275"/>
          </a:xfrm>
          <a:prstGeom prst="upDownArrow">
            <a:avLst>
              <a:gd name="adj1" fmla="val 50000"/>
              <a:gd name="adj2" fmla="val 47072"/>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5140" name="AutoShape 26"/>
          <p:cNvSpPr>
            <a:spLocks noChangeArrowheads="1"/>
          </p:cNvSpPr>
          <p:nvPr/>
        </p:nvSpPr>
        <p:spPr bwMode="auto">
          <a:xfrm>
            <a:off x="5527675" y="4738688"/>
            <a:ext cx="287338" cy="676275"/>
          </a:xfrm>
          <a:prstGeom prst="upDownArrow">
            <a:avLst>
              <a:gd name="adj1" fmla="val 50000"/>
              <a:gd name="adj2" fmla="val 47072"/>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5141" name="AutoShape 27"/>
          <p:cNvSpPr>
            <a:spLocks noChangeArrowheads="1"/>
          </p:cNvSpPr>
          <p:nvPr/>
        </p:nvSpPr>
        <p:spPr bwMode="auto">
          <a:xfrm>
            <a:off x="7672388" y="4738688"/>
            <a:ext cx="287337" cy="676275"/>
          </a:xfrm>
          <a:prstGeom prst="upDownArrow">
            <a:avLst>
              <a:gd name="adj1" fmla="val 50000"/>
              <a:gd name="adj2" fmla="val 47072"/>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5142" name="Rectangle 28"/>
          <p:cNvSpPr>
            <a:spLocks noChangeArrowheads="1"/>
          </p:cNvSpPr>
          <p:nvPr/>
        </p:nvSpPr>
        <p:spPr bwMode="auto">
          <a:xfrm>
            <a:off x="3360738" y="5976938"/>
            <a:ext cx="2452687" cy="4175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2400"/>
              <a:t>Networks Layer</a:t>
            </a:r>
          </a:p>
        </p:txBody>
      </p:sp>
      <p:sp>
        <p:nvSpPr>
          <p:cNvPr id="2" name="Rounded Rectangle 1"/>
          <p:cNvSpPr/>
          <p:nvPr/>
        </p:nvSpPr>
        <p:spPr bwMode="auto">
          <a:xfrm>
            <a:off x="323850" y="3849688"/>
            <a:ext cx="8496300" cy="1217612"/>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pitchFamily="34" charset="0"/>
            </a:endParaRPr>
          </a:p>
        </p:txBody>
      </p:sp>
      <p:cxnSp>
        <p:nvCxnSpPr>
          <p:cNvPr id="6" name="Straight Arrow Connector 5"/>
          <p:cNvCxnSpPr>
            <a:stCxn id="3" idx="1"/>
            <a:endCxn id="4" idx="5"/>
          </p:cNvCxnSpPr>
          <p:nvPr/>
        </p:nvCxnSpPr>
        <p:spPr bwMode="auto">
          <a:xfrm flipH="1">
            <a:off x="1704126" y="2443164"/>
            <a:ext cx="1843394" cy="76097"/>
          </a:xfrm>
          <a:prstGeom prst="straightConnector1">
            <a:avLst/>
          </a:prstGeom>
          <a:solidFill>
            <a:schemeClr val="tx2"/>
          </a:solidFill>
          <a:ln w="38100" cap="flat" cmpd="sng" algn="ctr">
            <a:solidFill>
              <a:srgbClr val="FFC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Arrow Connector 7"/>
          <p:cNvCxnSpPr>
            <a:stCxn id="3" idx="3"/>
            <a:endCxn id="33" idx="3"/>
          </p:cNvCxnSpPr>
          <p:nvPr/>
        </p:nvCxnSpPr>
        <p:spPr bwMode="auto">
          <a:xfrm>
            <a:off x="5596479" y="2443164"/>
            <a:ext cx="1892333" cy="62101"/>
          </a:xfrm>
          <a:prstGeom prst="straightConnector1">
            <a:avLst/>
          </a:prstGeom>
          <a:solidFill>
            <a:schemeClr val="tx2"/>
          </a:solidFill>
          <a:ln w="38100" cap="flat" cmpd="sng" algn="ctr">
            <a:solidFill>
              <a:srgbClr val="FFC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 name="Rectangle 4"/>
          <p:cNvSpPr>
            <a:spLocks noChangeArrowheads="1"/>
          </p:cNvSpPr>
          <p:nvPr/>
        </p:nvSpPr>
        <p:spPr bwMode="auto">
          <a:xfrm>
            <a:off x="360363" y="1138238"/>
            <a:ext cx="8518525" cy="1270000"/>
          </a:xfrm>
          <a:prstGeom prst="rect">
            <a:avLst/>
          </a:prstGeom>
          <a:solidFill>
            <a:schemeClr val="accent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43" name="Rectangle 5"/>
          <p:cNvSpPr>
            <a:spLocks noChangeArrowheads="1"/>
          </p:cNvSpPr>
          <p:nvPr/>
        </p:nvSpPr>
        <p:spPr bwMode="auto">
          <a:xfrm>
            <a:off x="3160713" y="1584325"/>
            <a:ext cx="2906712" cy="4175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2400"/>
              <a:t>Applications Layer</a:t>
            </a:r>
          </a:p>
        </p:txBody>
      </p:sp>
      <p:grpSp>
        <p:nvGrpSpPr>
          <p:cNvPr id="44" name="Group 34"/>
          <p:cNvGrpSpPr>
            <a:grpSpLocks/>
          </p:cNvGrpSpPr>
          <p:nvPr/>
        </p:nvGrpSpPr>
        <p:grpSpPr bwMode="auto">
          <a:xfrm>
            <a:off x="677863" y="1301750"/>
            <a:ext cx="1425575" cy="1595438"/>
            <a:chOff x="427" y="820"/>
            <a:chExt cx="898" cy="1005"/>
          </a:xfrm>
        </p:grpSpPr>
        <p:sp>
          <p:nvSpPr>
            <p:cNvPr id="45" name="AutoShape 21"/>
            <p:cNvSpPr>
              <a:spLocks noChangeArrowheads="1"/>
            </p:cNvSpPr>
            <p:nvPr/>
          </p:nvSpPr>
          <p:spPr bwMode="auto">
            <a:xfrm>
              <a:off x="781" y="1310"/>
              <a:ext cx="181" cy="502"/>
            </a:xfrm>
            <a:prstGeom prst="upDownArrow">
              <a:avLst>
                <a:gd name="adj1" fmla="val 50000"/>
                <a:gd name="adj2" fmla="val 55470"/>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46" name="AutoShape 32"/>
            <p:cNvSpPr>
              <a:spLocks noChangeArrowheads="1"/>
            </p:cNvSpPr>
            <p:nvPr/>
          </p:nvSpPr>
          <p:spPr bwMode="auto">
            <a:xfrm rot="-1181624">
              <a:off x="671" y="1151"/>
              <a:ext cx="181" cy="674"/>
            </a:xfrm>
            <a:prstGeom prst="upDownArrow">
              <a:avLst>
                <a:gd name="adj1" fmla="val 50000"/>
                <a:gd name="adj2" fmla="val 74475"/>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47" name="AutoShape 33"/>
            <p:cNvSpPr>
              <a:spLocks noChangeArrowheads="1"/>
            </p:cNvSpPr>
            <p:nvPr/>
          </p:nvSpPr>
          <p:spPr bwMode="auto">
            <a:xfrm rot="1301470">
              <a:off x="858" y="1379"/>
              <a:ext cx="181" cy="405"/>
            </a:xfrm>
            <a:prstGeom prst="upDownArrow">
              <a:avLst>
                <a:gd name="adj1" fmla="val 50000"/>
                <a:gd name="adj2" fmla="val 44751"/>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pSp>
          <p:nvGrpSpPr>
            <p:cNvPr id="48" name="Group 31"/>
            <p:cNvGrpSpPr>
              <a:grpSpLocks/>
            </p:cNvGrpSpPr>
            <p:nvPr/>
          </p:nvGrpSpPr>
          <p:grpSpPr bwMode="auto">
            <a:xfrm>
              <a:off x="427" y="820"/>
              <a:ext cx="898" cy="602"/>
              <a:chOff x="539" y="948"/>
              <a:chExt cx="898" cy="602"/>
            </a:xfrm>
          </p:grpSpPr>
          <p:sp>
            <p:nvSpPr>
              <p:cNvPr id="49" name="Rectangle 6"/>
              <p:cNvSpPr>
                <a:spLocks noChangeArrowheads="1"/>
              </p:cNvSpPr>
              <p:nvPr/>
            </p:nvSpPr>
            <p:spPr bwMode="auto">
              <a:xfrm>
                <a:off x="539" y="948"/>
                <a:ext cx="674" cy="362"/>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50" name="Rectangle 29"/>
              <p:cNvSpPr>
                <a:spLocks noChangeArrowheads="1"/>
              </p:cNvSpPr>
              <p:nvPr/>
            </p:nvSpPr>
            <p:spPr bwMode="auto">
              <a:xfrm>
                <a:off x="651" y="1060"/>
                <a:ext cx="674" cy="378"/>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51" name="Rectangle 30"/>
              <p:cNvSpPr>
                <a:spLocks noChangeArrowheads="1"/>
              </p:cNvSpPr>
              <p:nvPr/>
            </p:nvSpPr>
            <p:spPr bwMode="auto">
              <a:xfrm>
                <a:off x="763" y="1188"/>
                <a:ext cx="674" cy="362"/>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pSp>
      </p:grpSp>
      <p:grpSp>
        <p:nvGrpSpPr>
          <p:cNvPr id="52" name="Group 35"/>
          <p:cNvGrpSpPr>
            <a:grpSpLocks/>
          </p:cNvGrpSpPr>
          <p:nvPr/>
        </p:nvGrpSpPr>
        <p:grpSpPr bwMode="auto">
          <a:xfrm>
            <a:off x="7129463" y="1289050"/>
            <a:ext cx="1425575" cy="1595438"/>
            <a:chOff x="427" y="820"/>
            <a:chExt cx="898" cy="1005"/>
          </a:xfrm>
        </p:grpSpPr>
        <p:sp>
          <p:nvSpPr>
            <p:cNvPr id="53" name="AutoShape 36"/>
            <p:cNvSpPr>
              <a:spLocks noChangeArrowheads="1"/>
            </p:cNvSpPr>
            <p:nvPr/>
          </p:nvSpPr>
          <p:spPr bwMode="auto">
            <a:xfrm>
              <a:off x="781" y="1310"/>
              <a:ext cx="181" cy="502"/>
            </a:xfrm>
            <a:prstGeom prst="upDownArrow">
              <a:avLst>
                <a:gd name="adj1" fmla="val 50000"/>
                <a:gd name="adj2" fmla="val 55470"/>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54" name="AutoShape 37"/>
            <p:cNvSpPr>
              <a:spLocks noChangeArrowheads="1"/>
            </p:cNvSpPr>
            <p:nvPr/>
          </p:nvSpPr>
          <p:spPr bwMode="auto">
            <a:xfrm rot="-1181624">
              <a:off x="671" y="1151"/>
              <a:ext cx="181" cy="674"/>
            </a:xfrm>
            <a:prstGeom prst="upDownArrow">
              <a:avLst>
                <a:gd name="adj1" fmla="val 50000"/>
                <a:gd name="adj2" fmla="val 74475"/>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55" name="AutoShape 38"/>
            <p:cNvSpPr>
              <a:spLocks noChangeArrowheads="1"/>
            </p:cNvSpPr>
            <p:nvPr/>
          </p:nvSpPr>
          <p:spPr bwMode="auto">
            <a:xfrm rot="1301470">
              <a:off x="858" y="1379"/>
              <a:ext cx="181" cy="405"/>
            </a:xfrm>
            <a:prstGeom prst="upDownArrow">
              <a:avLst>
                <a:gd name="adj1" fmla="val 50000"/>
                <a:gd name="adj2" fmla="val 44751"/>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pSp>
          <p:nvGrpSpPr>
            <p:cNvPr id="56" name="Group 39"/>
            <p:cNvGrpSpPr>
              <a:grpSpLocks/>
            </p:cNvGrpSpPr>
            <p:nvPr/>
          </p:nvGrpSpPr>
          <p:grpSpPr bwMode="auto">
            <a:xfrm>
              <a:off x="427" y="820"/>
              <a:ext cx="898" cy="602"/>
              <a:chOff x="539" y="948"/>
              <a:chExt cx="898" cy="602"/>
            </a:xfrm>
          </p:grpSpPr>
          <p:sp>
            <p:nvSpPr>
              <p:cNvPr id="57" name="Rectangle 40"/>
              <p:cNvSpPr>
                <a:spLocks noChangeArrowheads="1"/>
              </p:cNvSpPr>
              <p:nvPr/>
            </p:nvSpPr>
            <p:spPr bwMode="auto">
              <a:xfrm>
                <a:off x="539" y="948"/>
                <a:ext cx="674" cy="362"/>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58" name="Rectangle 41"/>
              <p:cNvSpPr>
                <a:spLocks noChangeArrowheads="1"/>
              </p:cNvSpPr>
              <p:nvPr/>
            </p:nvSpPr>
            <p:spPr bwMode="auto">
              <a:xfrm>
                <a:off x="651" y="1060"/>
                <a:ext cx="674" cy="378"/>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59" name="Rectangle 42"/>
              <p:cNvSpPr>
                <a:spLocks noChangeArrowheads="1"/>
              </p:cNvSpPr>
              <p:nvPr/>
            </p:nvSpPr>
            <p:spPr bwMode="auto">
              <a:xfrm>
                <a:off x="763" y="1188"/>
                <a:ext cx="674" cy="362"/>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pSp>
      </p:grpSp>
      <p:sp>
        <p:nvSpPr>
          <p:cNvPr id="4" name="Oval 3"/>
          <p:cNvSpPr/>
          <p:nvPr/>
        </p:nvSpPr>
        <p:spPr bwMode="auto">
          <a:xfrm>
            <a:off x="859274" y="1907998"/>
            <a:ext cx="989806" cy="716139"/>
          </a:xfrm>
          <a:prstGeom prst="ellipse">
            <a:avLst/>
          </a:prstGeom>
          <a:solidFill>
            <a:srgbClr val="FFC000">
              <a:alpha val="50196"/>
            </a:srgbClr>
          </a:solidFill>
          <a:ln w="127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pitchFamily="34" charset="0"/>
            </a:endParaRPr>
          </a:p>
        </p:txBody>
      </p:sp>
      <p:sp>
        <p:nvSpPr>
          <p:cNvPr id="3" name="TextBox 2"/>
          <p:cNvSpPr txBox="1"/>
          <p:nvPr/>
        </p:nvSpPr>
        <p:spPr>
          <a:xfrm>
            <a:off x="3547520" y="2230798"/>
            <a:ext cx="2048959" cy="424732"/>
          </a:xfrm>
          <a:prstGeom prst="rect">
            <a:avLst/>
          </a:prstGeom>
          <a:solidFill>
            <a:srgbClr val="FFC000"/>
          </a:solidFill>
        </p:spPr>
        <p:txBody>
          <a:bodyPr wrap="none" rtlCol="0">
            <a:spAutoFit/>
          </a:bodyPr>
          <a:lstStyle/>
          <a:p>
            <a:r>
              <a:rPr lang="en-US" sz="2400" dirty="0" smtClean="0">
                <a:solidFill>
                  <a:srgbClr val="FF0000"/>
                </a:solidFill>
              </a:rPr>
              <a:t>Port Number</a:t>
            </a:r>
            <a:endParaRPr lang="en-US" sz="2400" dirty="0">
              <a:solidFill>
                <a:srgbClr val="FF0000"/>
              </a:solidFill>
            </a:endParaRPr>
          </a:p>
        </p:txBody>
      </p:sp>
      <p:sp>
        <p:nvSpPr>
          <p:cNvPr id="33" name="Oval 32"/>
          <p:cNvSpPr/>
          <p:nvPr/>
        </p:nvSpPr>
        <p:spPr bwMode="auto">
          <a:xfrm>
            <a:off x="7356476" y="1941956"/>
            <a:ext cx="903647" cy="659957"/>
          </a:xfrm>
          <a:prstGeom prst="ellipse">
            <a:avLst/>
          </a:prstGeom>
          <a:solidFill>
            <a:srgbClr val="FFC000">
              <a:alpha val="50196"/>
            </a:srgbClr>
          </a:solidFill>
          <a:ln w="127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pitchFamily="34" charset="0"/>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231531" y="438151"/>
            <a:ext cx="8658958" cy="606641"/>
          </a:xfrm>
          <a:noFill/>
        </p:spPr>
        <p:txBody>
          <a:bodyPr wrap="square"/>
          <a:lstStyle/>
          <a:p>
            <a:r>
              <a:rPr lang="en-US" altLang="en-US" sz="3692" dirty="0">
                <a:solidFill>
                  <a:srgbClr val="FFFF00"/>
                </a:solidFill>
              </a:rPr>
              <a:t>Types of Cloud Services</a:t>
            </a:r>
          </a:p>
        </p:txBody>
      </p:sp>
      <p:sp>
        <p:nvSpPr>
          <p:cNvPr id="28675" name="Rectangle 3"/>
          <p:cNvSpPr>
            <a:spLocks noChangeArrowheads="1"/>
          </p:cNvSpPr>
          <p:nvPr/>
        </p:nvSpPr>
        <p:spPr bwMode="auto">
          <a:xfrm>
            <a:off x="524608" y="1374531"/>
            <a:ext cx="8354158" cy="445842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3527" tIns="41031" rIns="83527" bIns="41031">
            <a:spAutoFit/>
          </a:bodyPr>
          <a:lstStyle>
            <a:lvl1pPr>
              <a:defRPr sz="2400" b="1">
                <a:solidFill>
                  <a:schemeClr val="tx1"/>
                </a:solidFill>
                <a:latin typeface="Arial" panose="020B0604020202020204" pitchFamily="34" charset="0"/>
              </a:defRPr>
            </a:lvl1pPr>
            <a:lvl2pPr>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l">
              <a:lnSpc>
                <a:spcPct val="110000"/>
              </a:lnSpc>
            </a:pPr>
            <a:r>
              <a:rPr lang="en-US" altLang="en-US" sz="2585" dirty="0">
                <a:solidFill>
                  <a:srgbClr val="FFFF00"/>
                </a:solidFill>
              </a:rPr>
              <a:t>Services :</a:t>
            </a:r>
            <a:r>
              <a:rPr lang="en-US" altLang="en-US" sz="2585" dirty="0">
                <a:solidFill>
                  <a:srgbClr val="F57B49"/>
                </a:solidFill>
              </a:rPr>
              <a:t> </a:t>
            </a:r>
            <a:r>
              <a:rPr lang="en-US" altLang="en-US" sz="2585" i="1" dirty="0">
                <a:solidFill>
                  <a:srgbClr val="F57B49"/>
                </a:solidFill>
              </a:rPr>
              <a:t>Storage, </a:t>
            </a:r>
            <a:r>
              <a:rPr lang="en-US" altLang="en-US" sz="2585" i="1" dirty="0">
                <a:solidFill>
                  <a:srgbClr val="F57B49"/>
                </a:solidFill>
              </a:rPr>
              <a:t>Data base, </a:t>
            </a:r>
            <a:r>
              <a:rPr lang="en-US" altLang="en-US" sz="2585" i="1" dirty="0">
                <a:solidFill>
                  <a:srgbClr val="F57B49"/>
                </a:solidFill>
              </a:rPr>
              <a:t>mail, Website…</a:t>
            </a:r>
            <a:endParaRPr lang="en-US" altLang="en-US" sz="2585" i="1" dirty="0">
              <a:solidFill>
                <a:srgbClr val="F57B49"/>
              </a:solidFill>
            </a:endParaRPr>
          </a:p>
          <a:p>
            <a:pPr algn="l">
              <a:lnSpc>
                <a:spcPct val="110000"/>
              </a:lnSpc>
            </a:pPr>
            <a:r>
              <a:rPr lang="en-US" altLang="en-US" sz="2585" dirty="0">
                <a:solidFill>
                  <a:srgbClr val="FFFF00"/>
                </a:solidFill>
              </a:rPr>
              <a:t>IaaS :</a:t>
            </a:r>
            <a:r>
              <a:rPr lang="en-US" altLang="en-US" sz="2585" dirty="0">
                <a:solidFill>
                  <a:srgbClr val="F57B49"/>
                </a:solidFill>
              </a:rPr>
              <a:t> Infrastructure as a service</a:t>
            </a:r>
          </a:p>
          <a:p>
            <a:pPr lvl="1" algn="l">
              <a:lnSpc>
                <a:spcPct val="110000"/>
              </a:lnSpc>
            </a:pPr>
            <a:r>
              <a:rPr lang="en-US" altLang="en-US" sz="2585" i="1" dirty="0">
                <a:solidFill>
                  <a:srgbClr val="F57B49"/>
                </a:solidFill>
              </a:rPr>
              <a:t>You access your computers via the Internet</a:t>
            </a:r>
          </a:p>
          <a:p>
            <a:pPr algn="l">
              <a:lnSpc>
                <a:spcPct val="110000"/>
              </a:lnSpc>
            </a:pPr>
            <a:r>
              <a:rPr lang="en-US" altLang="en-US" sz="2585" dirty="0">
                <a:solidFill>
                  <a:srgbClr val="FFFF00"/>
                </a:solidFill>
              </a:rPr>
              <a:t>PaaS :</a:t>
            </a:r>
            <a:r>
              <a:rPr lang="en-US" altLang="en-US" sz="2585" dirty="0">
                <a:solidFill>
                  <a:srgbClr val="F57B49"/>
                </a:solidFill>
              </a:rPr>
              <a:t> Platform as a Service</a:t>
            </a:r>
          </a:p>
          <a:p>
            <a:pPr lvl="1" algn="l">
              <a:lnSpc>
                <a:spcPct val="110000"/>
              </a:lnSpc>
            </a:pPr>
            <a:r>
              <a:rPr lang="en-US" altLang="en-US" sz="2585" i="1" dirty="0">
                <a:solidFill>
                  <a:srgbClr val="F57B49"/>
                </a:solidFill>
              </a:rPr>
              <a:t>You get access to an application development platform that is maintained and can be shared with other </a:t>
            </a:r>
            <a:r>
              <a:rPr lang="en-US" altLang="en-US" sz="2585" i="1" dirty="0">
                <a:solidFill>
                  <a:srgbClr val="F57B49"/>
                </a:solidFill>
              </a:rPr>
              <a:t>developers (e.g. Microsoft Azure)</a:t>
            </a:r>
            <a:endParaRPr lang="en-US" altLang="en-US" sz="2585" i="1" dirty="0">
              <a:solidFill>
                <a:srgbClr val="F57B49"/>
              </a:solidFill>
            </a:endParaRPr>
          </a:p>
          <a:p>
            <a:pPr algn="l">
              <a:lnSpc>
                <a:spcPct val="110000"/>
              </a:lnSpc>
            </a:pPr>
            <a:r>
              <a:rPr lang="en-US" altLang="en-US" sz="2585" dirty="0">
                <a:solidFill>
                  <a:srgbClr val="FFFF00"/>
                </a:solidFill>
              </a:rPr>
              <a:t>SaaS :</a:t>
            </a:r>
            <a:r>
              <a:rPr lang="en-US" altLang="en-US" sz="2585" i="1" dirty="0">
                <a:solidFill>
                  <a:srgbClr val="F57B49"/>
                </a:solidFill>
              </a:rPr>
              <a:t> </a:t>
            </a:r>
            <a:r>
              <a:rPr lang="en-US" altLang="en-US" sz="2585" dirty="0">
                <a:solidFill>
                  <a:srgbClr val="F57B49"/>
                </a:solidFill>
              </a:rPr>
              <a:t>Software as a Service</a:t>
            </a:r>
          </a:p>
          <a:p>
            <a:pPr lvl="1" algn="l">
              <a:lnSpc>
                <a:spcPct val="110000"/>
              </a:lnSpc>
            </a:pPr>
            <a:r>
              <a:rPr lang="en-US" altLang="en-US" sz="2585" i="1" dirty="0">
                <a:solidFill>
                  <a:srgbClr val="F57B49"/>
                </a:solidFill>
              </a:rPr>
              <a:t>You can use complete turnkey applications</a:t>
            </a:r>
          </a:p>
          <a:p>
            <a:pPr lvl="1" algn="l">
              <a:lnSpc>
                <a:spcPct val="110000"/>
              </a:lnSpc>
            </a:pPr>
            <a:r>
              <a:rPr lang="en-US" altLang="en-US" sz="2585" i="1" dirty="0">
                <a:solidFill>
                  <a:srgbClr val="F57B49"/>
                </a:solidFill>
              </a:rPr>
              <a:t>(e.g. office365)</a:t>
            </a:r>
            <a:endParaRPr lang="en-US" altLang="en-US" sz="2585" i="1" dirty="0">
              <a:solidFill>
                <a:srgbClr val="F57B49"/>
              </a:solidFill>
            </a:endParaRPr>
          </a:p>
        </p:txBody>
      </p:sp>
    </p:spTree>
    <p:extLst>
      <p:ext uri="{BB962C8B-B14F-4D97-AF65-F5344CB8AC3E}">
        <p14:creationId xmlns:p14="http://schemas.microsoft.com/office/powerpoint/2010/main" val="325996815"/>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231531" y="438151"/>
            <a:ext cx="8658958" cy="606641"/>
          </a:xfrm>
          <a:noFill/>
        </p:spPr>
        <p:txBody>
          <a:bodyPr wrap="square"/>
          <a:lstStyle/>
          <a:p>
            <a:r>
              <a:rPr lang="en-US" altLang="en-US" sz="3692">
                <a:solidFill>
                  <a:srgbClr val="FFFF00"/>
                </a:solidFill>
              </a:rPr>
              <a:t>Risks hidden in the Cloud</a:t>
            </a:r>
          </a:p>
        </p:txBody>
      </p:sp>
      <p:sp>
        <p:nvSpPr>
          <p:cNvPr id="29699" name="Rectangle 3"/>
          <p:cNvSpPr>
            <a:spLocks noChangeArrowheads="1"/>
          </p:cNvSpPr>
          <p:nvPr/>
        </p:nvSpPr>
        <p:spPr bwMode="auto">
          <a:xfrm>
            <a:off x="524608" y="1374531"/>
            <a:ext cx="8354158" cy="458255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3527" tIns="41031" rIns="83527" bIns="41031">
            <a:spAutoFit/>
          </a:bodyPr>
          <a:lstStyle>
            <a:lvl1pPr>
              <a:defRPr sz="2400" b="1">
                <a:solidFill>
                  <a:schemeClr val="tx1"/>
                </a:solidFill>
                <a:latin typeface="Arial" panose="020B0604020202020204" pitchFamily="34" charset="0"/>
              </a:defRPr>
            </a:lvl1pPr>
            <a:lvl2pPr>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marL="316531" indent="-316531">
              <a:lnSpc>
                <a:spcPct val="110000"/>
              </a:lnSpc>
              <a:buFont typeface="Arial" panose="020B0604020202020204" pitchFamily="34" charset="0"/>
              <a:buChar char="•"/>
            </a:pPr>
            <a:r>
              <a:rPr lang="en-US" altLang="en-US" sz="2215" dirty="0">
                <a:solidFill>
                  <a:srgbClr val="FFFF00"/>
                </a:solidFill>
              </a:rPr>
              <a:t>Control :</a:t>
            </a:r>
            <a:r>
              <a:rPr lang="en-US" altLang="en-US" sz="2215" dirty="0">
                <a:solidFill>
                  <a:srgbClr val="F57B49"/>
                </a:solidFill>
              </a:rPr>
              <a:t> </a:t>
            </a:r>
          </a:p>
          <a:p>
            <a:pPr lvl="1" algn="l">
              <a:lnSpc>
                <a:spcPct val="110000"/>
              </a:lnSpc>
            </a:pPr>
            <a:r>
              <a:rPr lang="en-US" altLang="en-US" sz="2215" i="1" dirty="0">
                <a:solidFill>
                  <a:srgbClr val="F57B49"/>
                </a:solidFill>
              </a:rPr>
              <a:t>who makes the strategic choices ?</a:t>
            </a:r>
          </a:p>
          <a:p>
            <a:pPr lvl="1" algn="l">
              <a:lnSpc>
                <a:spcPct val="110000"/>
              </a:lnSpc>
            </a:pPr>
            <a:r>
              <a:rPr lang="en-US" altLang="en-US" sz="2215" i="1" dirty="0">
                <a:solidFill>
                  <a:srgbClr val="F57B49"/>
                </a:solidFill>
              </a:rPr>
              <a:t>When are they implemented ?</a:t>
            </a:r>
          </a:p>
          <a:p>
            <a:pPr marL="316531" indent="-316531">
              <a:lnSpc>
                <a:spcPct val="110000"/>
              </a:lnSpc>
              <a:buFont typeface="Arial" panose="020B0604020202020204" pitchFamily="34" charset="0"/>
              <a:buChar char="•"/>
            </a:pPr>
            <a:r>
              <a:rPr lang="en-US" altLang="en-US" sz="2215" dirty="0">
                <a:solidFill>
                  <a:srgbClr val="FFFF00"/>
                </a:solidFill>
              </a:rPr>
              <a:t>Performance, Latency, reliability:</a:t>
            </a:r>
          </a:p>
          <a:p>
            <a:pPr lvl="1" algn="l">
              <a:lnSpc>
                <a:spcPct val="110000"/>
              </a:lnSpc>
            </a:pPr>
            <a:r>
              <a:rPr lang="en-US" altLang="en-US" sz="2215" i="1" dirty="0">
                <a:solidFill>
                  <a:srgbClr val="F57B49"/>
                </a:solidFill>
              </a:rPr>
              <a:t>Overloaded servers, poor quality of infrastructure, …</a:t>
            </a:r>
          </a:p>
          <a:p>
            <a:pPr lvl="1" algn="l">
              <a:lnSpc>
                <a:spcPct val="110000"/>
              </a:lnSpc>
            </a:pPr>
            <a:r>
              <a:rPr lang="en-US" altLang="en-US" sz="2215" i="1" dirty="0">
                <a:solidFill>
                  <a:srgbClr val="F57B49"/>
                </a:solidFill>
              </a:rPr>
              <a:t>Overloaded communications infrastructure</a:t>
            </a:r>
          </a:p>
          <a:p>
            <a:pPr marL="316531" indent="-316531">
              <a:lnSpc>
                <a:spcPct val="110000"/>
              </a:lnSpc>
              <a:buFont typeface="Arial" panose="020B0604020202020204" pitchFamily="34" charset="0"/>
              <a:buChar char="•"/>
            </a:pPr>
            <a:r>
              <a:rPr lang="en-US" altLang="en-US" sz="2215" dirty="0">
                <a:solidFill>
                  <a:srgbClr val="FFFF00"/>
                </a:solidFill>
              </a:rPr>
              <a:t>Security, privacy and transparency :</a:t>
            </a:r>
          </a:p>
          <a:p>
            <a:pPr lvl="1" algn="l">
              <a:lnSpc>
                <a:spcPct val="110000"/>
              </a:lnSpc>
            </a:pPr>
            <a:r>
              <a:rPr lang="en-US" altLang="en-US" sz="2215" i="1" dirty="0">
                <a:solidFill>
                  <a:srgbClr val="F57B49"/>
                </a:solidFill>
              </a:rPr>
              <a:t>How good is the security of a specific cloud ?</a:t>
            </a:r>
          </a:p>
          <a:p>
            <a:pPr lvl="1" algn="l">
              <a:lnSpc>
                <a:spcPct val="110000"/>
              </a:lnSpc>
            </a:pPr>
            <a:r>
              <a:rPr lang="en-US" altLang="en-US" sz="2215" i="1" dirty="0">
                <a:solidFill>
                  <a:srgbClr val="F57B49"/>
                </a:solidFill>
              </a:rPr>
              <a:t>Compliant with privacy regulations ?</a:t>
            </a:r>
          </a:p>
          <a:p>
            <a:pPr marL="316531" indent="-316531">
              <a:lnSpc>
                <a:spcPct val="110000"/>
              </a:lnSpc>
              <a:buFont typeface="Arial" panose="020B0604020202020204" pitchFamily="34" charset="0"/>
              <a:buChar char="•"/>
            </a:pPr>
            <a:r>
              <a:rPr lang="en-US" altLang="en-US" sz="2215" dirty="0">
                <a:solidFill>
                  <a:srgbClr val="FFFF00"/>
                </a:solidFill>
              </a:rPr>
              <a:t>Vendor </a:t>
            </a:r>
            <a:r>
              <a:rPr lang="en-US" altLang="en-US" sz="2215" dirty="0">
                <a:solidFill>
                  <a:srgbClr val="FFFF00"/>
                </a:solidFill>
              </a:rPr>
              <a:t>lock-in</a:t>
            </a:r>
          </a:p>
          <a:p>
            <a:pPr lvl="1" algn="l">
              <a:lnSpc>
                <a:spcPct val="110000"/>
              </a:lnSpc>
            </a:pPr>
            <a:r>
              <a:rPr lang="en-US" altLang="en-US" sz="2215" i="1" dirty="0">
                <a:solidFill>
                  <a:srgbClr val="F57B49"/>
                </a:solidFill>
              </a:rPr>
              <a:t>No widely adopted standards</a:t>
            </a:r>
          </a:p>
          <a:p>
            <a:pPr lvl="1" algn="l">
              <a:lnSpc>
                <a:spcPct val="110000"/>
              </a:lnSpc>
            </a:pPr>
            <a:r>
              <a:rPr lang="en-US" altLang="en-US" sz="2215" i="1" dirty="0">
                <a:solidFill>
                  <a:srgbClr val="F57B49"/>
                </a:solidFill>
              </a:rPr>
              <a:t>Portability of data and applications is a big issue</a:t>
            </a:r>
          </a:p>
        </p:txBody>
      </p:sp>
    </p:spTree>
    <p:extLst>
      <p:ext uri="{BB962C8B-B14F-4D97-AF65-F5344CB8AC3E}">
        <p14:creationId xmlns:p14="http://schemas.microsoft.com/office/powerpoint/2010/main" val="1425299051"/>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9950" y="466725"/>
            <a:ext cx="3433632" cy="654025"/>
          </a:xfrm>
        </p:spPr>
        <p:txBody>
          <a:bodyPr/>
          <a:lstStyle/>
          <a:p>
            <a:r>
              <a:rPr lang="en-US" sz="4000" dirty="0" smtClean="0"/>
              <a:t>Net Neutrality</a:t>
            </a:r>
            <a:endParaRPr lang="en-US" sz="4000" dirty="0"/>
          </a:p>
        </p:txBody>
      </p:sp>
      <p:sp>
        <p:nvSpPr>
          <p:cNvPr id="3" name="Slide Number Placeholder 2"/>
          <p:cNvSpPr>
            <a:spLocks noGrp="1"/>
          </p:cNvSpPr>
          <p:nvPr>
            <p:ph type="sldNum" sz="quarter" idx="10"/>
          </p:nvPr>
        </p:nvSpPr>
        <p:spPr/>
        <p:txBody>
          <a:bodyPr/>
          <a:lstStyle/>
          <a:p>
            <a:pPr>
              <a:defRPr/>
            </a:pPr>
            <a:fld id="{6566CD19-F140-44C3-8471-55B47598713C}" type="slidenum">
              <a:rPr lang="en-US" smtClean="0"/>
              <a:pPr>
                <a:defRPr/>
              </a:pPr>
              <a:t>32</a:t>
            </a:fld>
            <a:endParaRPr lang="en-US"/>
          </a:p>
        </p:txBody>
      </p:sp>
      <p:sp>
        <p:nvSpPr>
          <p:cNvPr id="4" name="TextBox 3"/>
          <p:cNvSpPr txBox="1"/>
          <p:nvPr/>
        </p:nvSpPr>
        <p:spPr>
          <a:xfrm>
            <a:off x="247650" y="1120750"/>
            <a:ext cx="8667750" cy="5078313"/>
          </a:xfrm>
          <a:prstGeom prst="rect">
            <a:avLst/>
          </a:prstGeom>
          <a:noFill/>
        </p:spPr>
        <p:txBody>
          <a:bodyPr wrap="square" rtlCol="0">
            <a:spAutoFit/>
          </a:bodyPr>
          <a:lstStyle/>
          <a:p>
            <a:pPr marL="457200" indent="-457200">
              <a:lnSpc>
                <a:spcPct val="150000"/>
              </a:lnSpc>
              <a:buFontTx/>
              <a:buChar char="-"/>
            </a:pPr>
            <a:r>
              <a:rPr lang="en-US" sz="2400" dirty="0" smtClean="0"/>
              <a:t>The Internet is a communications service, just like the telephone service (EU and USA?).</a:t>
            </a:r>
          </a:p>
          <a:p>
            <a:pPr marL="457200" indent="-457200">
              <a:lnSpc>
                <a:spcPct val="150000"/>
              </a:lnSpc>
              <a:buFontTx/>
              <a:buChar char="-"/>
            </a:pPr>
            <a:r>
              <a:rPr lang="en-US" sz="2400" dirty="0" smtClean="0"/>
              <a:t>The Internet Service Providers (ISP) should not discriminate between applications.</a:t>
            </a:r>
          </a:p>
          <a:p>
            <a:pPr marL="457200" indent="-457200">
              <a:lnSpc>
                <a:spcPct val="150000"/>
              </a:lnSpc>
              <a:buFontTx/>
              <a:buChar char="-"/>
            </a:pPr>
            <a:r>
              <a:rPr lang="en-US" sz="2400" dirty="0" smtClean="0"/>
              <a:t>All IP packets should obey the same rules, regardless of their origin or destination.</a:t>
            </a:r>
          </a:p>
          <a:p>
            <a:pPr marL="457200" indent="-457200">
              <a:lnSpc>
                <a:spcPct val="150000"/>
              </a:lnSpc>
              <a:buFontTx/>
              <a:buChar char="-"/>
            </a:pPr>
            <a:r>
              <a:rPr lang="en-US" sz="2400" dirty="0" smtClean="0"/>
              <a:t>But, application requirements vary widely</a:t>
            </a:r>
          </a:p>
          <a:p>
            <a:pPr marL="457200" indent="-457200">
              <a:lnSpc>
                <a:spcPct val="150000"/>
              </a:lnSpc>
              <a:buFontTx/>
              <a:buChar char="-"/>
            </a:pPr>
            <a:r>
              <a:rPr lang="en-US" sz="2400" dirty="0" smtClean="0"/>
              <a:t>Overall user satisfaction is not only determined by the handling of IP packets, nor by the ISPs policies.</a:t>
            </a:r>
            <a:endParaRPr lang="en-US" sz="2400" dirty="0"/>
          </a:p>
        </p:txBody>
      </p:sp>
    </p:spTree>
    <p:extLst>
      <p:ext uri="{BB962C8B-B14F-4D97-AF65-F5344CB8AC3E}">
        <p14:creationId xmlns:p14="http://schemas.microsoft.com/office/powerpoint/2010/main" val="270124628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231531" y="438151"/>
            <a:ext cx="8658958" cy="606641"/>
          </a:xfrm>
          <a:noFill/>
        </p:spPr>
        <p:txBody>
          <a:bodyPr wrap="square"/>
          <a:lstStyle/>
          <a:p>
            <a:r>
              <a:rPr lang="en-US" altLang="en-US" sz="3692" i="1" dirty="0">
                <a:solidFill>
                  <a:srgbClr val="F57B49"/>
                </a:solidFill>
              </a:rPr>
              <a:t>Edge computing</a:t>
            </a:r>
          </a:p>
        </p:txBody>
      </p:sp>
      <p:sp>
        <p:nvSpPr>
          <p:cNvPr id="26627" name="Rectangle 3"/>
          <p:cNvSpPr>
            <a:spLocks noChangeArrowheads="1"/>
          </p:cNvSpPr>
          <p:nvPr/>
        </p:nvSpPr>
        <p:spPr bwMode="auto">
          <a:xfrm>
            <a:off x="231531" y="1170843"/>
            <a:ext cx="8490438" cy="458255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3527" tIns="41031" rIns="83527" bIns="41031">
            <a:spAutoFit/>
          </a:bodyPr>
          <a:lstStyle>
            <a:lvl1pPr marL="457200" indent="-457200">
              <a:defRPr sz="2400" b="1">
                <a:solidFill>
                  <a:schemeClr val="tx1"/>
                </a:solidFill>
                <a:latin typeface="Arial" panose="020B0604020202020204" pitchFamily="34" charset="0"/>
              </a:defRPr>
            </a:lvl1pPr>
            <a:lvl2pPr marL="914400" indent="-45720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l">
              <a:lnSpc>
                <a:spcPct val="110000"/>
              </a:lnSpc>
              <a:buFont typeface="Arial" panose="020B0604020202020204" pitchFamily="34" charset="0"/>
              <a:buChar char="•"/>
            </a:pPr>
            <a:r>
              <a:rPr lang="en-US" altLang="en-US" sz="2215" dirty="0">
                <a:solidFill>
                  <a:srgbClr val="F57B49"/>
                </a:solidFill>
              </a:rPr>
              <a:t>Latency in the cloud</a:t>
            </a:r>
            <a:endParaRPr lang="en-US" altLang="en-US" sz="2215" dirty="0">
              <a:solidFill>
                <a:srgbClr val="F57B49"/>
              </a:solidFill>
            </a:endParaRPr>
          </a:p>
          <a:p>
            <a:pPr lvl="1" algn="l">
              <a:lnSpc>
                <a:spcPct val="110000"/>
              </a:lnSpc>
              <a:buFont typeface="Arial" panose="020B0604020202020204" pitchFamily="34" charset="0"/>
              <a:buChar char="•"/>
            </a:pPr>
            <a:r>
              <a:rPr lang="en-US" altLang="en-US" sz="2215" dirty="0">
                <a:solidFill>
                  <a:srgbClr val="F57B49"/>
                </a:solidFill>
              </a:rPr>
              <a:t>Tasks executed by available remote servers </a:t>
            </a:r>
            <a:endParaRPr lang="en-US" altLang="en-US" sz="2215" dirty="0">
              <a:solidFill>
                <a:srgbClr val="F57B49"/>
              </a:solidFill>
            </a:endParaRPr>
          </a:p>
          <a:p>
            <a:pPr lvl="1" algn="l">
              <a:lnSpc>
                <a:spcPct val="110000"/>
              </a:lnSpc>
              <a:buFont typeface="Arial" panose="020B0604020202020204" pitchFamily="34" charset="0"/>
              <a:buChar char="•"/>
            </a:pPr>
            <a:r>
              <a:rPr lang="en-US" altLang="en-US" sz="2215" dirty="0">
                <a:solidFill>
                  <a:srgbClr val="F57B49"/>
                </a:solidFill>
              </a:rPr>
              <a:t>Electromagnetic signals  (also optical) can not travel faster than 300 000 Km per second.</a:t>
            </a:r>
            <a:endParaRPr lang="en-US" altLang="en-US" sz="2215" dirty="0">
              <a:solidFill>
                <a:srgbClr val="F57B49"/>
              </a:solidFill>
            </a:endParaRPr>
          </a:p>
          <a:p>
            <a:pPr lvl="1" algn="l">
              <a:lnSpc>
                <a:spcPct val="110000"/>
              </a:lnSpc>
              <a:buFont typeface="Arial" panose="020B0604020202020204" pitchFamily="34" charset="0"/>
              <a:buChar char="•"/>
            </a:pPr>
            <a:r>
              <a:rPr lang="en-US" altLang="en-US" sz="2215" dirty="0">
                <a:solidFill>
                  <a:srgbClr val="F57B49"/>
                </a:solidFill>
              </a:rPr>
              <a:t>Non negligible propagation delays in a worldwide cloud </a:t>
            </a:r>
            <a:endParaRPr lang="en-US" altLang="en-US" sz="2215" dirty="0">
              <a:solidFill>
                <a:srgbClr val="F57B49"/>
              </a:solidFill>
            </a:endParaRPr>
          </a:p>
          <a:p>
            <a:pPr lvl="1" algn="l">
              <a:lnSpc>
                <a:spcPct val="110000"/>
              </a:lnSpc>
              <a:buFont typeface="Arial" panose="020B0604020202020204" pitchFamily="34" charset="0"/>
              <a:buChar char="•"/>
            </a:pPr>
            <a:r>
              <a:rPr lang="en-US" altLang="en-US" sz="2215" dirty="0">
                <a:solidFill>
                  <a:srgbClr val="F57B49"/>
                </a:solidFill>
              </a:rPr>
              <a:t>Non negligible cost of communications</a:t>
            </a:r>
            <a:endParaRPr lang="en-US" altLang="en-US" sz="2215" dirty="0">
              <a:solidFill>
                <a:srgbClr val="F57B49"/>
              </a:solidFill>
            </a:endParaRPr>
          </a:p>
          <a:p>
            <a:pPr algn="l">
              <a:lnSpc>
                <a:spcPct val="110000"/>
              </a:lnSpc>
              <a:buFont typeface="Arial" panose="020B0604020202020204" pitchFamily="34" charset="0"/>
              <a:buChar char="•"/>
            </a:pPr>
            <a:r>
              <a:rPr lang="en-US" altLang="en-US" sz="2215" dirty="0">
                <a:solidFill>
                  <a:srgbClr val="FFFF00"/>
                </a:solidFill>
              </a:rPr>
              <a:t>Optimal data and processing localization</a:t>
            </a:r>
            <a:endParaRPr lang="en-US" altLang="en-US" sz="2215" dirty="0">
              <a:solidFill>
                <a:srgbClr val="FFFF00"/>
              </a:solidFill>
            </a:endParaRPr>
          </a:p>
          <a:p>
            <a:pPr lvl="1" algn="l">
              <a:lnSpc>
                <a:spcPct val="110000"/>
              </a:lnSpc>
              <a:buFont typeface="Arial" panose="020B0604020202020204" pitchFamily="34" charset="0"/>
              <a:buChar char="•"/>
            </a:pPr>
            <a:r>
              <a:rPr lang="en-US" altLang="en-US" sz="2215" dirty="0">
                <a:solidFill>
                  <a:srgbClr val="FFFF00"/>
                </a:solidFill>
              </a:rPr>
              <a:t>For applications requiring short latencies</a:t>
            </a:r>
            <a:endParaRPr lang="en-US" altLang="en-US" sz="2215" dirty="0">
              <a:solidFill>
                <a:srgbClr val="FFFF00"/>
              </a:solidFill>
            </a:endParaRPr>
          </a:p>
          <a:p>
            <a:pPr lvl="1" algn="l">
              <a:lnSpc>
                <a:spcPct val="110000"/>
              </a:lnSpc>
              <a:buFont typeface="Arial" panose="020B0604020202020204" pitchFamily="34" charset="0"/>
              <a:buChar char="•"/>
            </a:pPr>
            <a:r>
              <a:rPr lang="en-US" altLang="en-US" sz="2215" dirty="0">
                <a:solidFill>
                  <a:srgbClr val="FFFF00"/>
                </a:solidFill>
              </a:rPr>
              <a:t>For applications moving huge volumes of data</a:t>
            </a:r>
            <a:endParaRPr lang="en-US" altLang="en-US" sz="2215" dirty="0">
              <a:solidFill>
                <a:srgbClr val="FFFF00"/>
              </a:solidFill>
            </a:endParaRPr>
          </a:p>
          <a:p>
            <a:pPr>
              <a:lnSpc>
                <a:spcPct val="110000"/>
              </a:lnSpc>
              <a:buFont typeface="Wingdings" panose="05000000000000000000" pitchFamily="2" charset="2"/>
              <a:buChar char="Ø"/>
            </a:pPr>
            <a:r>
              <a:rPr lang="en-US" altLang="en-US" sz="2215" dirty="0">
                <a:solidFill>
                  <a:srgbClr val="FFFF00"/>
                </a:solidFill>
              </a:rPr>
              <a:t>Move storage and processing near user</a:t>
            </a:r>
            <a:endParaRPr lang="en-US" altLang="en-US" sz="2215" dirty="0">
              <a:solidFill>
                <a:srgbClr val="FFFF00"/>
              </a:solidFill>
            </a:endParaRPr>
          </a:p>
          <a:p>
            <a:pPr algn="l">
              <a:lnSpc>
                <a:spcPct val="110000"/>
              </a:lnSpc>
              <a:buFont typeface="Wingdings" panose="05000000000000000000" pitchFamily="2" charset="2"/>
              <a:buChar char="Ø"/>
            </a:pPr>
            <a:endParaRPr lang="en-US" altLang="en-US" sz="2215" dirty="0">
              <a:solidFill>
                <a:srgbClr val="F57B49"/>
              </a:solidFill>
            </a:endParaRPr>
          </a:p>
        </p:txBody>
      </p:sp>
    </p:spTree>
    <p:extLst>
      <p:ext uri="{BB962C8B-B14F-4D97-AF65-F5344CB8AC3E}">
        <p14:creationId xmlns:p14="http://schemas.microsoft.com/office/powerpoint/2010/main" val="1615735401"/>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9607" y="466725"/>
            <a:ext cx="3374322" cy="654025"/>
          </a:xfrm>
        </p:spPr>
        <p:txBody>
          <a:bodyPr/>
          <a:lstStyle/>
          <a:p>
            <a:r>
              <a:rPr lang="en-US" sz="4000" dirty="0" smtClean="0"/>
              <a:t>Edge Servers</a:t>
            </a:r>
            <a:endParaRPr lang="en-US" sz="4000" dirty="0"/>
          </a:p>
        </p:txBody>
      </p:sp>
      <p:sp>
        <p:nvSpPr>
          <p:cNvPr id="3" name="Slide Number Placeholder 2"/>
          <p:cNvSpPr>
            <a:spLocks noGrp="1"/>
          </p:cNvSpPr>
          <p:nvPr>
            <p:ph type="sldNum" sz="quarter" idx="10"/>
          </p:nvPr>
        </p:nvSpPr>
        <p:spPr/>
        <p:txBody>
          <a:bodyPr/>
          <a:lstStyle/>
          <a:p>
            <a:pPr>
              <a:defRPr/>
            </a:pPr>
            <a:fld id="{6566CD19-F140-44C3-8471-55B47598713C}" type="slidenum">
              <a:rPr lang="en-US" smtClean="0"/>
              <a:pPr>
                <a:defRPr/>
              </a:pPr>
              <a:t>34</a:t>
            </a:fld>
            <a:endParaRPr lang="en-US"/>
          </a:p>
        </p:txBody>
      </p:sp>
      <p:grpSp>
        <p:nvGrpSpPr>
          <p:cNvPr id="17" name="Group 82"/>
          <p:cNvGrpSpPr>
            <a:grpSpLocks/>
          </p:cNvGrpSpPr>
          <p:nvPr/>
        </p:nvGrpSpPr>
        <p:grpSpPr bwMode="auto">
          <a:xfrm>
            <a:off x="3656444" y="4033643"/>
            <a:ext cx="882650" cy="939800"/>
            <a:chOff x="3784" y="1024"/>
            <a:chExt cx="1000" cy="832"/>
          </a:xfrm>
        </p:grpSpPr>
        <p:sp>
          <p:nvSpPr>
            <p:cNvPr id="18" name="AutoShape 79"/>
            <p:cNvSpPr>
              <a:spLocks noChangeArrowheads="1"/>
            </p:cNvSpPr>
            <p:nvPr/>
          </p:nvSpPr>
          <p:spPr bwMode="auto">
            <a:xfrm>
              <a:off x="3784" y="1024"/>
              <a:ext cx="1000" cy="832"/>
            </a:xfrm>
            <a:prstGeom prst="roundRect">
              <a:avLst>
                <a:gd name="adj" fmla="val 16667"/>
              </a:avLst>
            </a:prstGeom>
            <a:solidFill>
              <a:srgbClr val="FAAB5C"/>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nvGrpSpPr>
            <p:cNvPr id="19" name="Group 81"/>
            <p:cNvGrpSpPr>
              <a:grpSpLocks/>
            </p:cNvGrpSpPr>
            <p:nvPr/>
          </p:nvGrpSpPr>
          <p:grpSpPr bwMode="auto">
            <a:xfrm>
              <a:off x="4011" y="1142"/>
              <a:ext cx="546" cy="595"/>
              <a:chOff x="4011" y="1142"/>
              <a:chExt cx="546" cy="595"/>
            </a:xfrm>
          </p:grpSpPr>
          <p:sp>
            <p:nvSpPr>
              <p:cNvPr id="20" name="Oval 76"/>
              <p:cNvSpPr>
                <a:spLocks noChangeArrowheads="1"/>
              </p:cNvSpPr>
              <p:nvPr/>
            </p:nvSpPr>
            <p:spPr bwMode="auto">
              <a:xfrm>
                <a:off x="4013" y="1609"/>
                <a:ext cx="542" cy="128"/>
              </a:xfrm>
              <a:prstGeom prst="ellipse">
                <a:avLst/>
              </a:prstGeom>
              <a:solidFill>
                <a:srgbClr val="AD6900"/>
              </a:solidFill>
              <a:ln w="12700">
                <a:solidFill>
                  <a:srgbClr val="AD6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21" name="Rectangle 77"/>
              <p:cNvSpPr>
                <a:spLocks noChangeArrowheads="1"/>
              </p:cNvSpPr>
              <p:nvPr/>
            </p:nvSpPr>
            <p:spPr bwMode="auto">
              <a:xfrm>
                <a:off x="4011" y="1204"/>
                <a:ext cx="546" cy="468"/>
              </a:xfrm>
              <a:prstGeom prst="rect">
                <a:avLst/>
              </a:prstGeom>
              <a:solidFill>
                <a:srgbClr val="AD69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22" name="Oval 78" descr="50%"/>
              <p:cNvSpPr>
                <a:spLocks noChangeArrowheads="1"/>
              </p:cNvSpPr>
              <p:nvPr/>
            </p:nvSpPr>
            <p:spPr bwMode="auto">
              <a:xfrm>
                <a:off x="4013" y="1142"/>
                <a:ext cx="542" cy="128"/>
              </a:xfrm>
              <a:prstGeom prst="ellipse">
                <a:avLst/>
              </a:prstGeom>
              <a:pattFill prst="pct50">
                <a:fgClr>
                  <a:srgbClr val="AD6900"/>
                </a:fgClr>
                <a:bgClr>
                  <a:schemeClr val="bg1"/>
                </a:bgClr>
              </a:pattFill>
              <a:ln w="12700">
                <a:solidFill>
                  <a:srgbClr val="AD6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grpSp>
      <p:cxnSp>
        <p:nvCxnSpPr>
          <p:cNvPr id="30" name="Straight Connector 29"/>
          <p:cNvCxnSpPr>
            <a:endCxn id="18" idx="0"/>
          </p:cNvCxnSpPr>
          <p:nvPr/>
        </p:nvCxnSpPr>
        <p:spPr bwMode="auto">
          <a:xfrm>
            <a:off x="3549284" y="3446019"/>
            <a:ext cx="548485" cy="587624"/>
          </a:xfrm>
          <a:prstGeom prst="line">
            <a:avLst/>
          </a:prstGeom>
          <a:solidFill>
            <a:schemeClr val="tx2"/>
          </a:solidFill>
          <a:ln w="28575" cap="flat" cmpd="sng" algn="ctr">
            <a:solidFill>
              <a:srgbClr val="FFC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1" name="Group 50"/>
          <p:cNvGrpSpPr/>
          <p:nvPr/>
        </p:nvGrpSpPr>
        <p:grpSpPr>
          <a:xfrm>
            <a:off x="7383141" y="2584683"/>
            <a:ext cx="1321327" cy="1631815"/>
            <a:chOff x="7497441" y="1487841"/>
            <a:chExt cx="1321327" cy="1631815"/>
          </a:xfrm>
        </p:grpSpPr>
        <p:grpSp>
          <p:nvGrpSpPr>
            <p:cNvPr id="33" name="Group 82"/>
            <p:cNvGrpSpPr>
              <a:grpSpLocks/>
            </p:cNvGrpSpPr>
            <p:nvPr/>
          </p:nvGrpSpPr>
          <p:grpSpPr bwMode="auto">
            <a:xfrm>
              <a:off x="7936118" y="2179856"/>
              <a:ext cx="882650" cy="939800"/>
              <a:chOff x="3784" y="1024"/>
              <a:chExt cx="1000" cy="832"/>
            </a:xfrm>
          </p:grpSpPr>
          <p:sp>
            <p:nvSpPr>
              <p:cNvPr id="34" name="AutoShape 79"/>
              <p:cNvSpPr>
                <a:spLocks noChangeArrowheads="1"/>
              </p:cNvSpPr>
              <p:nvPr/>
            </p:nvSpPr>
            <p:spPr bwMode="auto">
              <a:xfrm>
                <a:off x="3784" y="1024"/>
                <a:ext cx="1000" cy="832"/>
              </a:xfrm>
              <a:prstGeom prst="roundRect">
                <a:avLst>
                  <a:gd name="adj" fmla="val 16667"/>
                </a:avLst>
              </a:prstGeom>
              <a:solidFill>
                <a:srgbClr val="FAAB5C"/>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nvGrpSpPr>
              <p:cNvPr id="35" name="Group 81"/>
              <p:cNvGrpSpPr>
                <a:grpSpLocks/>
              </p:cNvGrpSpPr>
              <p:nvPr/>
            </p:nvGrpSpPr>
            <p:grpSpPr bwMode="auto">
              <a:xfrm>
                <a:off x="4011" y="1142"/>
                <a:ext cx="546" cy="595"/>
                <a:chOff x="4011" y="1142"/>
                <a:chExt cx="546" cy="595"/>
              </a:xfrm>
            </p:grpSpPr>
            <p:sp>
              <p:nvSpPr>
                <p:cNvPr id="36" name="Oval 76"/>
                <p:cNvSpPr>
                  <a:spLocks noChangeArrowheads="1"/>
                </p:cNvSpPr>
                <p:nvPr/>
              </p:nvSpPr>
              <p:spPr bwMode="auto">
                <a:xfrm>
                  <a:off x="4013" y="1609"/>
                  <a:ext cx="542" cy="128"/>
                </a:xfrm>
                <a:prstGeom prst="ellipse">
                  <a:avLst/>
                </a:prstGeom>
                <a:solidFill>
                  <a:srgbClr val="AD6900"/>
                </a:solidFill>
                <a:ln w="12700">
                  <a:solidFill>
                    <a:srgbClr val="AD6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37" name="Rectangle 77"/>
                <p:cNvSpPr>
                  <a:spLocks noChangeArrowheads="1"/>
                </p:cNvSpPr>
                <p:nvPr/>
              </p:nvSpPr>
              <p:spPr bwMode="auto">
                <a:xfrm>
                  <a:off x="4011" y="1204"/>
                  <a:ext cx="546" cy="468"/>
                </a:xfrm>
                <a:prstGeom prst="rect">
                  <a:avLst/>
                </a:prstGeom>
                <a:solidFill>
                  <a:srgbClr val="AD69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38" name="Oval 78" descr="50%"/>
                <p:cNvSpPr>
                  <a:spLocks noChangeArrowheads="1"/>
                </p:cNvSpPr>
                <p:nvPr/>
              </p:nvSpPr>
              <p:spPr bwMode="auto">
                <a:xfrm>
                  <a:off x="4013" y="1142"/>
                  <a:ext cx="542" cy="128"/>
                </a:xfrm>
                <a:prstGeom prst="ellipse">
                  <a:avLst/>
                </a:prstGeom>
                <a:pattFill prst="pct50">
                  <a:fgClr>
                    <a:srgbClr val="AD6900"/>
                  </a:fgClr>
                  <a:bgClr>
                    <a:schemeClr val="bg1"/>
                  </a:bgClr>
                </a:pattFill>
                <a:ln w="12700">
                  <a:solidFill>
                    <a:srgbClr val="AD6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grpSp>
        <p:grpSp>
          <p:nvGrpSpPr>
            <p:cNvPr id="39" name="Group 82"/>
            <p:cNvGrpSpPr>
              <a:grpSpLocks/>
            </p:cNvGrpSpPr>
            <p:nvPr/>
          </p:nvGrpSpPr>
          <p:grpSpPr bwMode="auto">
            <a:xfrm>
              <a:off x="7696037" y="1793876"/>
              <a:ext cx="882650" cy="939800"/>
              <a:chOff x="3784" y="1024"/>
              <a:chExt cx="1000" cy="832"/>
            </a:xfrm>
          </p:grpSpPr>
          <p:sp>
            <p:nvSpPr>
              <p:cNvPr id="40" name="AutoShape 79"/>
              <p:cNvSpPr>
                <a:spLocks noChangeArrowheads="1"/>
              </p:cNvSpPr>
              <p:nvPr/>
            </p:nvSpPr>
            <p:spPr bwMode="auto">
              <a:xfrm>
                <a:off x="3784" y="1024"/>
                <a:ext cx="1000" cy="832"/>
              </a:xfrm>
              <a:prstGeom prst="roundRect">
                <a:avLst>
                  <a:gd name="adj" fmla="val 16667"/>
                </a:avLst>
              </a:prstGeom>
              <a:solidFill>
                <a:srgbClr val="FAAB5C"/>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nvGrpSpPr>
              <p:cNvPr id="41" name="Group 81"/>
              <p:cNvGrpSpPr>
                <a:grpSpLocks/>
              </p:cNvGrpSpPr>
              <p:nvPr/>
            </p:nvGrpSpPr>
            <p:grpSpPr bwMode="auto">
              <a:xfrm>
                <a:off x="4011" y="1142"/>
                <a:ext cx="546" cy="595"/>
                <a:chOff x="4011" y="1142"/>
                <a:chExt cx="546" cy="595"/>
              </a:xfrm>
            </p:grpSpPr>
            <p:sp>
              <p:nvSpPr>
                <p:cNvPr id="42" name="Oval 76"/>
                <p:cNvSpPr>
                  <a:spLocks noChangeArrowheads="1"/>
                </p:cNvSpPr>
                <p:nvPr/>
              </p:nvSpPr>
              <p:spPr bwMode="auto">
                <a:xfrm>
                  <a:off x="4013" y="1609"/>
                  <a:ext cx="542" cy="128"/>
                </a:xfrm>
                <a:prstGeom prst="ellipse">
                  <a:avLst/>
                </a:prstGeom>
                <a:solidFill>
                  <a:srgbClr val="AD6900"/>
                </a:solidFill>
                <a:ln w="12700">
                  <a:solidFill>
                    <a:srgbClr val="AD6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43" name="Rectangle 77"/>
                <p:cNvSpPr>
                  <a:spLocks noChangeArrowheads="1"/>
                </p:cNvSpPr>
                <p:nvPr/>
              </p:nvSpPr>
              <p:spPr bwMode="auto">
                <a:xfrm>
                  <a:off x="4011" y="1204"/>
                  <a:ext cx="546" cy="468"/>
                </a:xfrm>
                <a:prstGeom prst="rect">
                  <a:avLst/>
                </a:prstGeom>
                <a:solidFill>
                  <a:srgbClr val="AD69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44" name="Oval 78" descr="50%"/>
                <p:cNvSpPr>
                  <a:spLocks noChangeArrowheads="1"/>
                </p:cNvSpPr>
                <p:nvPr/>
              </p:nvSpPr>
              <p:spPr bwMode="auto">
                <a:xfrm>
                  <a:off x="4013" y="1142"/>
                  <a:ext cx="542" cy="128"/>
                </a:xfrm>
                <a:prstGeom prst="ellipse">
                  <a:avLst/>
                </a:prstGeom>
                <a:pattFill prst="pct50">
                  <a:fgClr>
                    <a:srgbClr val="AD6900"/>
                  </a:fgClr>
                  <a:bgClr>
                    <a:schemeClr val="bg1"/>
                  </a:bgClr>
                </a:pattFill>
                <a:ln w="12700">
                  <a:solidFill>
                    <a:srgbClr val="AD6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grpSp>
        <p:grpSp>
          <p:nvGrpSpPr>
            <p:cNvPr id="45" name="Group 82"/>
            <p:cNvGrpSpPr>
              <a:grpSpLocks/>
            </p:cNvGrpSpPr>
            <p:nvPr/>
          </p:nvGrpSpPr>
          <p:grpSpPr bwMode="auto">
            <a:xfrm>
              <a:off x="7497441" y="1487841"/>
              <a:ext cx="882650" cy="939800"/>
              <a:chOff x="3784" y="1024"/>
              <a:chExt cx="1000" cy="832"/>
            </a:xfrm>
          </p:grpSpPr>
          <p:sp>
            <p:nvSpPr>
              <p:cNvPr id="46" name="AutoShape 79"/>
              <p:cNvSpPr>
                <a:spLocks noChangeArrowheads="1"/>
              </p:cNvSpPr>
              <p:nvPr/>
            </p:nvSpPr>
            <p:spPr bwMode="auto">
              <a:xfrm>
                <a:off x="3784" y="1024"/>
                <a:ext cx="1000" cy="832"/>
              </a:xfrm>
              <a:prstGeom prst="roundRect">
                <a:avLst>
                  <a:gd name="adj" fmla="val 16667"/>
                </a:avLst>
              </a:prstGeom>
              <a:solidFill>
                <a:srgbClr val="FAAB5C"/>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nvGrpSpPr>
              <p:cNvPr id="47" name="Group 81"/>
              <p:cNvGrpSpPr>
                <a:grpSpLocks/>
              </p:cNvGrpSpPr>
              <p:nvPr/>
            </p:nvGrpSpPr>
            <p:grpSpPr bwMode="auto">
              <a:xfrm>
                <a:off x="4011" y="1142"/>
                <a:ext cx="546" cy="595"/>
                <a:chOff x="4011" y="1142"/>
                <a:chExt cx="546" cy="595"/>
              </a:xfrm>
            </p:grpSpPr>
            <p:sp>
              <p:nvSpPr>
                <p:cNvPr id="48" name="Oval 76"/>
                <p:cNvSpPr>
                  <a:spLocks noChangeArrowheads="1"/>
                </p:cNvSpPr>
                <p:nvPr/>
              </p:nvSpPr>
              <p:spPr bwMode="auto">
                <a:xfrm>
                  <a:off x="4013" y="1609"/>
                  <a:ext cx="542" cy="128"/>
                </a:xfrm>
                <a:prstGeom prst="ellipse">
                  <a:avLst/>
                </a:prstGeom>
                <a:solidFill>
                  <a:srgbClr val="AD6900"/>
                </a:solidFill>
                <a:ln w="12700">
                  <a:solidFill>
                    <a:srgbClr val="AD6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49" name="Rectangle 77"/>
                <p:cNvSpPr>
                  <a:spLocks noChangeArrowheads="1"/>
                </p:cNvSpPr>
                <p:nvPr/>
              </p:nvSpPr>
              <p:spPr bwMode="auto">
                <a:xfrm>
                  <a:off x="4011" y="1204"/>
                  <a:ext cx="546" cy="468"/>
                </a:xfrm>
                <a:prstGeom prst="rect">
                  <a:avLst/>
                </a:prstGeom>
                <a:solidFill>
                  <a:srgbClr val="AD69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0" name="Oval 78" descr="50%"/>
                <p:cNvSpPr>
                  <a:spLocks noChangeArrowheads="1"/>
                </p:cNvSpPr>
                <p:nvPr/>
              </p:nvSpPr>
              <p:spPr bwMode="auto">
                <a:xfrm>
                  <a:off x="4013" y="1142"/>
                  <a:ext cx="542" cy="128"/>
                </a:xfrm>
                <a:prstGeom prst="ellipse">
                  <a:avLst/>
                </a:prstGeom>
                <a:pattFill prst="pct50">
                  <a:fgClr>
                    <a:srgbClr val="AD6900"/>
                  </a:fgClr>
                  <a:bgClr>
                    <a:schemeClr val="bg1"/>
                  </a:bgClr>
                </a:pattFill>
                <a:ln w="12700">
                  <a:solidFill>
                    <a:srgbClr val="AD6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grpSp>
      </p:grpSp>
      <p:cxnSp>
        <p:nvCxnSpPr>
          <p:cNvPr id="53" name="Straight Arrow Connector 52"/>
          <p:cNvCxnSpPr>
            <a:endCxn id="28" idx="3"/>
          </p:cNvCxnSpPr>
          <p:nvPr/>
        </p:nvCxnSpPr>
        <p:spPr bwMode="auto">
          <a:xfrm flipH="1">
            <a:off x="3847248" y="3428240"/>
            <a:ext cx="3624422" cy="0"/>
          </a:xfrm>
          <a:prstGeom prst="straightConnector1">
            <a:avLst/>
          </a:prstGeom>
          <a:solidFill>
            <a:schemeClr val="tx2"/>
          </a:solidFill>
          <a:ln w="28575" cap="flat" cmpd="sng" algn="ctr">
            <a:solidFill>
              <a:srgbClr val="FFC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6" name="Cloud 55"/>
          <p:cNvSpPr/>
          <p:nvPr/>
        </p:nvSpPr>
        <p:spPr bwMode="auto">
          <a:xfrm>
            <a:off x="4769557" y="1524001"/>
            <a:ext cx="2403977" cy="3582840"/>
          </a:xfrm>
          <a:prstGeom prst="cloud">
            <a:avLst/>
          </a:prstGeom>
          <a:solidFill>
            <a:srgbClr val="00B0F0"/>
          </a:solidFill>
          <a:ln w="127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800" b="1" i="0" u="none" strike="noStrike" cap="none" normalizeH="0" baseline="0" dirty="0" smtClean="0">
              <a:ln>
                <a:noFill/>
              </a:ln>
              <a:solidFill>
                <a:schemeClr val="tx1"/>
              </a:solidFill>
              <a:effectLst/>
              <a:latin typeface="Arial" pitchFamily="34" charset="0"/>
            </a:endParaRPr>
          </a:p>
        </p:txBody>
      </p:sp>
      <p:sp>
        <p:nvSpPr>
          <p:cNvPr id="57" name="TextBox 56"/>
          <p:cNvSpPr txBox="1"/>
          <p:nvPr/>
        </p:nvSpPr>
        <p:spPr>
          <a:xfrm>
            <a:off x="5107375" y="3118293"/>
            <a:ext cx="1503938" cy="480131"/>
          </a:xfrm>
          <a:prstGeom prst="rect">
            <a:avLst/>
          </a:prstGeom>
          <a:noFill/>
        </p:spPr>
        <p:txBody>
          <a:bodyPr wrap="none" rtlCol="0">
            <a:spAutoFit/>
          </a:bodyPr>
          <a:lstStyle/>
          <a:p>
            <a:r>
              <a:rPr lang="en-US" dirty="0" smtClean="0">
                <a:solidFill>
                  <a:schemeClr val="accent2">
                    <a:lumMod val="75000"/>
                  </a:schemeClr>
                </a:solidFill>
              </a:rPr>
              <a:t>Internet</a:t>
            </a:r>
            <a:endParaRPr lang="en-US" dirty="0">
              <a:solidFill>
                <a:schemeClr val="accent2">
                  <a:lumMod val="75000"/>
                </a:schemeClr>
              </a:solidFill>
            </a:endParaRPr>
          </a:p>
        </p:txBody>
      </p:sp>
      <p:sp>
        <p:nvSpPr>
          <p:cNvPr id="58" name="TextBox 57"/>
          <p:cNvSpPr txBox="1"/>
          <p:nvPr/>
        </p:nvSpPr>
        <p:spPr>
          <a:xfrm>
            <a:off x="7314294" y="4349711"/>
            <a:ext cx="1415772" cy="757130"/>
          </a:xfrm>
          <a:prstGeom prst="rect">
            <a:avLst/>
          </a:prstGeom>
          <a:noFill/>
        </p:spPr>
        <p:txBody>
          <a:bodyPr wrap="none" rtlCol="0">
            <a:spAutoFit/>
          </a:bodyPr>
          <a:lstStyle/>
          <a:p>
            <a:pPr algn="ctr"/>
            <a:r>
              <a:rPr lang="en-US" sz="2400" dirty="0" smtClean="0">
                <a:solidFill>
                  <a:srgbClr val="FFC000"/>
                </a:solidFill>
              </a:rPr>
              <a:t>Content</a:t>
            </a:r>
          </a:p>
          <a:p>
            <a:pPr algn="ctr"/>
            <a:r>
              <a:rPr lang="en-US" sz="2400" dirty="0" smtClean="0">
                <a:solidFill>
                  <a:srgbClr val="FFC000"/>
                </a:solidFill>
              </a:rPr>
              <a:t>provider</a:t>
            </a:r>
            <a:endParaRPr lang="en-US" sz="2400" dirty="0">
              <a:solidFill>
                <a:srgbClr val="FFC000"/>
              </a:solidFill>
            </a:endParaRPr>
          </a:p>
        </p:txBody>
      </p:sp>
      <p:sp>
        <p:nvSpPr>
          <p:cNvPr id="4" name="Cloud 3"/>
          <p:cNvSpPr/>
          <p:nvPr/>
        </p:nvSpPr>
        <p:spPr bwMode="auto">
          <a:xfrm>
            <a:off x="552450" y="1924050"/>
            <a:ext cx="2840431" cy="3962400"/>
          </a:xfrm>
          <a:prstGeom prst="cloud">
            <a:avLst/>
          </a:prstGeom>
          <a:solidFill>
            <a:schemeClr val="tx1">
              <a:lumMod val="75000"/>
            </a:schemeClr>
          </a:solidFill>
          <a:ln w="127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800" b="1" i="0" u="none" strike="noStrike" cap="none" normalizeH="0" baseline="0" dirty="0" smtClean="0">
              <a:ln>
                <a:noFill/>
              </a:ln>
              <a:solidFill>
                <a:schemeClr val="tx1"/>
              </a:solidFill>
              <a:effectLst/>
              <a:latin typeface="Arial" pitchFamily="34" charset="0"/>
            </a:endParaRPr>
          </a:p>
        </p:txBody>
      </p:sp>
      <p:grpSp>
        <p:nvGrpSpPr>
          <p:cNvPr id="23" name="Group 22"/>
          <p:cNvGrpSpPr/>
          <p:nvPr/>
        </p:nvGrpSpPr>
        <p:grpSpPr>
          <a:xfrm>
            <a:off x="1023872" y="2732992"/>
            <a:ext cx="990175" cy="766762"/>
            <a:chOff x="985838" y="3500438"/>
            <a:chExt cx="869949" cy="766762"/>
          </a:xfrm>
        </p:grpSpPr>
        <p:sp>
          <p:nvSpPr>
            <p:cNvPr id="6" name="AutoShape 4"/>
            <p:cNvSpPr>
              <a:spLocks noChangeArrowheads="1"/>
            </p:cNvSpPr>
            <p:nvPr/>
          </p:nvSpPr>
          <p:spPr bwMode="auto">
            <a:xfrm>
              <a:off x="985838" y="3500438"/>
              <a:ext cx="869949" cy="766762"/>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aphicFrame>
          <p:nvGraphicFramePr>
            <p:cNvPr id="7" name="Object 5">
              <a:hlinkClick r:id="" action="ppaction://ole?verb=0"/>
            </p:cNvPr>
            <p:cNvGraphicFramePr>
              <a:graphicFrameLocks/>
            </p:cNvGraphicFramePr>
            <p:nvPr>
              <p:extLst>
                <p:ext uri="{D42A27DB-BD31-4B8C-83A1-F6EECF244321}">
                  <p14:modId xmlns:p14="http://schemas.microsoft.com/office/powerpoint/2010/main" val="124234301"/>
                </p:ext>
              </p:extLst>
            </p:nvPr>
          </p:nvGraphicFramePr>
          <p:xfrm>
            <a:off x="1053779" y="3588644"/>
            <a:ext cx="706122" cy="578709"/>
          </p:xfrm>
          <a:graphic>
            <a:graphicData uri="http://schemas.openxmlformats.org/presentationml/2006/ole">
              <mc:AlternateContent xmlns:mc="http://schemas.openxmlformats.org/markup-compatibility/2006">
                <mc:Choice xmlns:v="urn:schemas-microsoft-com:vml" Requires="v">
                  <p:oleObj spid="_x0000_s174205" name="Microsoft ClipArt Gallery" r:id="rId4" imgW="6080125" imgH="4716463" progId="MS_ClipArt_Gallery">
                    <p:embed/>
                  </p:oleObj>
                </mc:Choice>
                <mc:Fallback>
                  <p:oleObj name="Microsoft ClipArt Gallery" r:id="rId4" imgW="6080125" imgH="4716463"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3779" y="3588644"/>
                          <a:ext cx="706122" cy="578709"/>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24" name="Group 23"/>
          <p:cNvGrpSpPr/>
          <p:nvPr/>
        </p:nvGrpSpPr>
        <p:grpSpPr>
          <a:xfrm>
            <a:off x="872270" y="3651250"/>
            <a:ext cx="945003" cy="686066"/>
            <a:chOff x="7323138" y="3508375"/>
            <a:chExt cx="1592262" cy="1079500"/>
          </a:xfrm>
        </p:grpSpPr>
        <p:sp>
          <p:nvSpPr>
            <p:cNvPr id="9" name="AutoShape 8"/>
            <p:cNvSpPr>
              <a:spLocks noChangeArrowheads="1"/>
            </p:cNvSpPr>
            <p:nvPr/>
          </p:nvSpPr>
          <p:spPr bwMode="auto">
            <a:xfrm>
              <a:off x="7323138" y="3508375"/>
              <a:ext cx="1592262" cy="1079500"/>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aphicFrame>
          <p:nvGraphicFramePr>
            <p:cNvPr id="10" name="Object 9">
              <a:hlinkClick r:id="" action="ppaction://ole?verb=0"/>
            </p:cNvPr>
            <p:cNvGraphicFramePr>
              <a:graphicFrameLocks/>
            </p:cNvGraphicFramePr>
            <p:nvPr>
              <p:extLst>
                <p:ext uri="{D42A27DB-BD31-4B8C-83A1-F6EECF244321}">
                  <p14:modId xmlns:p14="http://schemas.microsoft.com/office/powerpoint/2010/main" val="458190810"/>
                </p:ext>
              </p:extLst>
            </p:nvPr>
          </p:nvGraphicFramePr>
          <p:xfrm>
            <a:off x="7593013" y="3663950"/>
            <a:ext cx="1047750" cy="782638"/>
          </p:xfrm>
          <a:graphic>
            <a:graphicData uri="http://schemas.openxmlformats.org/presentationml/2006/ole">
              <mc:AlternateContent xmlns:mc="http://schemas.openxmlformats.org/markup-compatibility/2006">
                <mc:Choice xmlns:v="urn:schemas-microsoft-com:vml" Requires="v">
                  <p:oleObj spid="_x0000_s174206" name="Microsoft ClipArt Gallery" r:id="rId6" imgW="6148388" imgH="5129213" progId="MS_ClipArt_Gallery">
                    <p:embed/>
                  </p:oleObj>
                </mc:Choice>
                <mc:Fallback>
                  <p:oleObj name="Microsoft ClipArt Gallery" r:id="rId6" imgW="6148388" imgH="5129213" progId="MS_ClipArt_Gallery">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93013" y="3663950"/>
                          <a:ext cx="1047750" cy="7826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25" name="Group 24"/>
          <p:cNvGrpSpPr/>
          <p:nvPr/>
        </p:nvGrpSpPr>
        <p:grpSpPr>
          <a:xfrm>
            <a:off x="2021645" y="3622678"/>
            <a:ext cx="990175" cy="766762"/>
            <a:chOff x="985838" y="3500438"/>
            <a:chExt cx="869949" cy="766762"/>
          </a:xfrm>
        </p:grpSpPr>
        <p:sp>
          <p:nvSpPr>
            <p:cNvPr id="26" name="AutoShape 4"/>
            <p:cNvSpPr>
              <a:spLocks noChangeArrowheads="1"/>
            </p:cNvSpPr>
            <p:nvPr/>
          </p:nvSpPr>
          <p:spPr bwMode="auto">
            <a:xfrm>
              <a:off x="985838" y="3500438"/>
              <a:ext cx="869949" cy="766762"/>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aphicFrame>
          <p:nvGraphicFramePr>
            <p:cNvPr id="27" name="Object 5">
              <a:hlinkClick r:id="" action="ppaction://ole?verb=0"/>
            </p:cNvPr>
            <p:cNvGraphicFramePr>
              <a:graphicFrameLocks/>
            </p:cNvGraphicFramePr>
            <p:nvPr>
              <p:extLst>
                <p:ext uri="{D42A27DB-BD31-4B8C-83A1-F6EECF244321}">
                  <p14:modId xmlns:p14="http://schemas.microsoft.com/office/powerpoint/2010/main" val="124234301"/>
                </p:ext>
              </p:extLst>
            </p:nvPr>
          </p:nvGraphicFramePr>
          <p:xfrm>
            <a:off x="1053779" y="3588644"/>
            <a:ext cx="706122" cy="578709"/>
          </p:xfrm>
          <a:graphic>
            <a:graphicData uri="http://schemas.openxmlformats.org/presentationml/2006/ole">
              <mc:AlternateContent xmlns:mc="http://schemas.openxmlformats.org/markup-compatibility/2006">
                <mc:Choice xmlns:v="urn:schemas-microsoft-com:vml" Requires="v">
                  <p:oleObj spid="_x0000_s174207" name="Microsoft ClipArt Gallery" r:id="rId8" imgW="6080125" imgH="4716463" progId="MS_ClipArt_Gallery">
                    <p:embed/>
                  </p:oleObj>
                </mc:Choice>
                <mc:Fallback>
                  <p:oleObj name="Microsoft ClipArt Gallery" r:id="rId8" imgW="6080125" imgH="4716463"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3779" y="3588644"/>
                          <a:ext cx="706122" cy="578709"/>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pic>
        <p:nvPicPr>
          <p:cNvPr id="28" name="Picture 63"/>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047653" y="3077865"/>
            <a:ext cx="799595" cy="7007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TextBox 31"/>
          <p:cNvSpPr txBox="1"/>
          <p:nvPr/>
        </p:nvSpPr>
        <p:spPr>
          <a:xfrm>
            <a:off x="1732492" y="2187576"/>
            <a:ext cx="867019" cy="480131"/>
          </a:xfrm>
          <a:prstGeom prst="rect">
            <a:avLst/>
          </a:prstGeom>
          <a:noFill/>
        </p:spPr>
        <p:txBody>
          <a:bodyPr wrap="none" rtlCol="0">
            <a:spAutoFit/>
          </a:bodyPr>
          <a:lstStyle/>
          <a:p>
            <a:r>
              <a:rPr lang="en-US" dirty="0" smtClean="0">
                <a:solidFill>
                  <a:srgbClr val="0070C0"/>
                </a:solidFill>
              </a:rPr>
              <a:t>ISP</a:t>
            </a:r>
            <a:endParaRPr lang="en-US" dirty="0">
              <a:solidFill>
                <a:srgbClr val="0070C0"/>
              </a:solidFill>
            </a:endParaRPr>
          </a:p>
        </p:txBody>
      </p:sp>
      <p:sp>
        <p:nvSpPr>
          <p:cNvPr id="62" name="TextBox 61"/>
          <p:cNvSpPr txBox="1"/>
          <p:nvPr/>
        </p:nvSpPr>
        <p:spPr>
          <a:xfrm>
            <a:off x="2550108" y="5062519"/>
            <a:ext cx="3095322" cy="1421928"/>
          </a:xfrm>
          <a:prstGeom prst="rect">
            <a:avLst/>
          </a:prstGeom>
          <a:noFill/>
        </p:spPr>
        <p:txBody>
          <a:bodyPr wrap="square" rtlCol="0">
            <a:spAutoFit/>
          </a:bodyPr>
          <a:lstStyle/>
          <a:p>
            <a:pPr algn="ctr"/>
            <a:r>
              <a:rPr lang="en-US" sz="2400" dirty="0" smtClean="0">
                <a:solidFill>
                  <a:srgbClr val="FFC000"/>
                </a:solidFill>
              </a:rPr>
              <a:t>Edge Server =</a:t>
            </a:r>
          </a:p>
          <a:p>
            <a:pPr algn="ctr"/>
            <a:r>
              <a:rPr lang="en-US" sz="2400" dirty="0" smtClean="0">
                <a:solidFill>
                  <a:srgbClr val="FFC000"/>
                </a:solidFill>
              </a:rPr>
              <a:t>Cache owned by ISP or Content Delivery Network</a:t>
            </a:r>
            <a:endParaRPr lang="en-US" sz="2400" dirty="0">
              <a:solidFill>
                <a:srgbClr val="FFC000"/>
              </a:solidFill>
            </a:endParaRPr>
          </a:p>
        </p:txBody>
      </p:sp>
      <p:grpSp>
        <p:nvGrpSpPr>
          <p:cNvPr id="104" name="Group 103"/>
          <p:cNvGrpSpPr/>
          <p:nvPr/>
        </p:nvGrpSpPr>
        <p:grpSpPr>
          <a:xfrm>
            <a:off x="1046161" y="4524043"/>
            <a:ext cx="822645" cy="706503"/>
            <a:chOff x="1343358" y="4637908"/>
            <a:chExt cx="1762485" cy="1684357"/>
          </a:xfrm>
        </p:grpSpPr>
        <p:sp>
          <p:nvSpPr>
            <p:cNvPr id="60" name="AutoShape 4"/>
            <p:cNvSpPr>
              <a:spLocks noChangeArrowheads="1"/>
            </p:cNvSpPr>
            <p:nvPr/>
          </p:nvSpPr>
          <p:spPr bwMode="auto">
            <a:xfrm>
              <a:off x="1343358" y="4637908"/>
              <a:ext cx="1762485" cy="1684357"/>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nvGrpSpPr>
            <p:cNvPr id="103" name="Group 102"/>
            <p:cNvGrpSpPr/>
            <p:nvPr/>
          </p:nvGrpSpPr>
          <p:grpSpPr>
            <a:xfrm>
              <a:off x="1427143" y="4868385"/>
              <a:ext cx="1544402" cy="1271258"/>
              <a:chOff x="7599598" y="738613"/>
              <a:chExt cx="1544402" cy="1271258"/>
            </a:xfrm>
          </p:grpSpPr>
          <p:graphicFrame>
            <p:nvGraphicFramePr>
              <p:cNvPr id="61" name="Object 5">
                <a:hlinkClick r:id="" action="ppaction://ole?verb=0"/>
              </p:cNvPr>
              <p:cNvGraphicFramePr>
                <a:graphicFrameLocks/>
              </p:cNvGraphicFramePr>
              <p:nvPr>
                <p:extLst>
                  <p:ext uri="{D42A27DB-BD31-4B8C-83A1-F6EECF244321}">
                    <p14:modId xmlns:p14="http://schemas.microsoft.com/office/powerpoint/2010/main" val="3640978433"/>
                  </p:ext>
                </p:extLst>
              </p:nvPr>
            </p:nvGraphicFramePr>
            <p:xfrm>
              <a:off x="7599598" y="738613"/>
              <a:ext cx="1430577" cy="1271258"/>
            </p:xfrm>
            <a:graphic>
              <a:graphicData uri="http://schemas.openxmlformats.org/presentationml/2006/ole">
                <mc:AlternateContent xmlns:mc="http://schemas.openxmlformats.org/markup-compatibility/2006">
                  <mc:Choice xmlns:v="urn:schemas-microsoft-com:vml" Requires="v">
                    <p:oleObj spid="_x0000_s174208" name="Microsoft ClipArt Gallery" r:id="rId10" imgW="6080125" imgH="4716463" progId="MS_ClipArt_Gallery">
                      <p:embed/>
                    </p:oleObj>
                  </mc:Choice>
                  <mc:Fallback>
                    <p:oleObj name="Microsoft ClipArt Gallery" r:id="rId10" imgW="6080125" imgH="4716463"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99598" y="738613"/>
                            <a:ext cx="1430577" cy="1271258"/>
                          </a:xfrm>
                          <a:prstGeom prst="rect">
                            <a:avLst/>
                          </a:prstGeom>
                          <a:noFill/>
                          <a:ln>
                            <a:noFill/>
                          </a:ln>
                          <a:effectLst/>
                          <a:extLst/>
                        </p:spPr>
                      </p:pic>
                    </p:oleObj>
                  </mc:Fallback>
                </mc:AlternateContent>
              </a:graphicData>
            </a:graphic>
          </p:graphicFrame>
          <p:grpSp>
            <p:nvGrpSpPr>
              <p:cNvPr id="64" name="Group 63"/>
              <p:cNvGrpSpPr/>
              <p:nvPr/>
            </p:nvGrpSpPr>
            <p:grpSpPr>
              <a:xfrm>
                <a:off x="8219463" y="936698"/>
                <a:ext cx="924537" cy="674688"/>
                <a:chOff x="2227263" y="4572000"/>
                <a:chExt cx="631825" cy="674688"/>
              </a:xfrm>
            </p:grpSpPr>
            <p:grpSp>
              <p:nvGrpSpPr>
                <p:cNvPr id="65" name="Group 7"/>
                <p:cNvGrpSpPr>
                  <a:grpSpLocks/>
                </p:cNvGrpSpPr>
                <p:nvPr/>
              </p:nvGrpSpPr>
              <p:grpSpPr bwMode="auto">
                <a:xfrm>
                  <a:off x="2227263" y="4572000"/>
                  <a:ext cx="631825" cy="671513"/>
                  <a:chOff x="1403" y="2880"/>
                  <a:chExt cx="374" cy="423"/>
                </a:xfrm>
              </p:grpSpPr>
              <p:sp>
                <p:nvSpPr>
                  <p:cNvPr id="100" name="Freeform 8"/>
                  <p:cNvSpPr>
                    <a:spLocks/>
                  </p:cNvSpPr>
                  <p:nvPr/>
                </p:nvSpPr>
                <p:spPr bwMode="auto">
                  <a:xfrm>
                    <a:off x="1403" y="2889"/>
                    <a:ext cx="340" cy="414"/>
                  </a:xfrm>
                  <a:custGeom>
                    <a:avLst/>
                    <a:gdLst>
                      <a:gd name="T0" fmla="*/ 0 w 2043"/>
                      <a:gd name="T1" fmla="*/ 0 h 2069"/>
                      <a:gd name="T2" fmla="*/ 0 w 2043"/>
                      <a:gd name="T3" fmla="*/ 14 h 2069"/>
                      <a:gd name="T4" fmla="*/ 9 w 2043"/>
                      <a:gd name="T5" fmla="*/ 17 h 2069"/>
                      <a:gd name="T6" fmla="*/ 9 w 2043"/>
                      <a:gd name="T7" fmla="*/ 1 h 2069"/>
                      <a:gd name="T8" fmla="*/ 0 w 2043"/>
                      <a:gd name="T9" fmla="*/ 0 h 20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3" h="2069">
                        <a:moveTo>
                          <a:pt x="0" y="0"/>
                        </a:moveTo>
                        <a:lnTo>
                          <a:pt x="2" y="1757"/>
                        </a:lnTo>
                        <a:lnTo>
                          <a:pt x="2043" y="2069"/>
                        </a:lnTo>
                        <a:lnTo>
                          <a:pt x="2038" y="87"/>
                        </a:lnTo>
                        <a:lnTo>
                          <a:pt x="0" y="0"/>
                        </a:lnTo>
                        <a:close/>
                      </a:path>
                    </a:pathLst>
                  </a:custGeom>
                  <a:solidFill>
                    <a:srgbClr val="7F5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1" name="Freeform 9"/>
                  <p:cNvSpPr>
                    <a:spLocks/>
                  </p:cNvSpPr>
                  <p:nvPr/>
                </p:nvSpPr>
                <p:spPr bwMode="auto">
                  <a:xfrm>
                    <a:off x="1403" y="2880"/>
                    <a:ext cx="374" cy="27"/>
                  </a:xfrm>
                  <a:custGeom>
                    <a:avLst/>
                    <a:gdLst>
                      <a:gd name="T0" fmla="*/ 0 w 2247"/>
                      <a:gd name="T1" fmla="*/ 0 h 134"/>
                      <a:gd name="T2" fmla="*/ 2 w 2247"/>
                      <a:gd name="T3" fmla="*/ 0 h 134"/>
                      <a:gd name="T4" fmla="*/ 10 w 2247"/>
                      <a:gd name="T5" fmla="*/ 1 h 134"/>
                      <a:gd name="T6" fmla="*/ 9 w 2247"/>
                      <a:gd name="T7" fmla="*/ 1 h 134"/>
                      <a:gd name="T8" fmla="*/ 0 w 2247"/>
                      <a:gd name="T9" fmla="*/ 0 h 1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7" h="134">
                        <a:moveTo>
                          <a:pt x="0" y="48"/>
                        </a:moveTo>
                        <a:lnTo>
                          <a:pt x="418" y="0"/>
                        </a:lnTo>
                        <a:lnTo>
                          <a:pt x="2247" y="72"/>
                        </a:lnTo>
                        <a:lnTo>
                          <a:pt x="2038" y="134"/>
                        </a:lnTo>
                        <a:lnTo>
                          <a:pt x="0" y="48"/>
                        </a:lnTo>
                        <a:close/>
                      </a:path>
                    </a:pathLst>
                  </a:custGeom>
                  <a:solidFill>
                    <a:srgbClr val="7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2" name="Freeform 10"/>
                  <p:cNvSpPr>
                    <a:spLocks/>
                  </p:cNvSpPr>
                  <p:nvPr/>
                </p:nvSpPr>
                <p:spPr bwMode="auto">
                  <a:xfrm>
                    <a:off x="1742" y="2894"/>
                    <a:ext cx="35" cy="409"/>
                  </a:xfrm>
                  <a:custGeom>
                    <a:avLst/>
                    <a:gdLst>
                      <a:gd name="T0" fmla="*/ 1 w 211"/>
                      <a:gd name="T1" fmla="*/ 0 h 2047"/>
                      <a:gd name="T2" fmla="*/ 1 w 211"/>
                      <a:gd name="T3" fmla="*/ 14 h 2047"/>
                      <a:gd name="T4" fmla="*/ 0 w 211"/>
                      <a:gd name="T5" fmla="*/ 16 h 2047"/>
                      <a:gd name="T6" fmla="*/ 0 w 211"/>
                      <a:gd name="T7" fmla="*/ 1 h 2047"/>
                      <a:gd name="T8" fmla="*/ 1 w 211"/>
                      <a:gd name="T9" fmla="*/ 0 h 20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1" h="2047">
                        <a:moveTo>
                          <a:pt x="211" y="0"/>
                        </a:moveTo>
                        <a:lnTo>
                          <a:pt x="209" y="1797"/>
                        </a:lnTo>
                        <a:lnTo>
                          <a:pt x="0" y="2047"/>
                        </a:lnTo>
                        <a:lnTo>
                          <a:pt x="0" y="63"/>
                        </a:lnTo>
                        <a:lnTo>
                          <a:pt x="211" y="0"/>
                        </a:lnTo>
                        <a:close/>
                      </a:path>
                    </a:pathLst>
                  </a:custGeom>
                  <a:solidFill>
                    <a:srgbClr val="5F3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66" name="Group 11"/>
                <p:cNvGrpSpPr>
                  <a:grpSpLocks/>
                </p:cNvGrpSpPr>
                <p:nvPr/>
              </p:nvGrpSpPr>
              <p:grpSpPr bwMode="auto">
                <a:xfrm>
                  <a:off x="2233613" y="5067300"/>
                  <a:ext cx="547687" cy="179388"/>
                  <a:chOff x="1407" y="3192"/>
                  <a:chExt cx="324" cy="113"/>
                </a:xfrm>
              </p:grpSpPr>
              <p:sp>
                <p:nvSpPr>
                  <p:cNvPr id="74" name="Freeform 12"/>
                  <p:cNvSpPr>
                    <a:spLocks/>
                  </p:cNvSpPr>
                  <p:nvPr/>
                </p:nvSpPr>
                <p:spPr bwMode="auto">
                  <a:xfrm>
                    <a:off x="1409" y="3193"/>
                    <a:ext cx="322" cy="108"/>
                  </a:xfrm>
                  <a:custGeom>
                    <a:avLst/>
                    <a:gdLst>
                      <a:gd name="T0" fmla="*/ 0 w 1934"/>
                      <a:gd name="T1" fmla="*/ 0 h 538"/>
                      <a:gd name="T2" fmla="*/ 0 w 1934"/>
                      <a:gd name="T3" fmla="*/ 2 h 538"/>
                      <a:gd name="T4" fmla="*/ 9 w 1934"/>
                      <a:gd name="T5" fmla="*/ 4 h 538"/>
                      <a:gd name="T6" fmla="*/ 9 w 1934"/>
                      <a:gd name="T7" fmla="*/ 2 h 538"/>
                      <a:gd name="T8" fmla="*/ 0 w 1934"/>
                      <a:gd name="T9" fmla="*/ 0 h 5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4" h="538">
                        <a:moveTo>
                          <a:pt x="0" y="0"/>
                        </a:moveTo>
                        <a:lnTo>
                          <a:pt x="0" y="242"/>
                        </a:lnTo>
                        <a:lnTo>
                          <a:pt x="1934" y="538"/>
                        </a:lnTo>
                        <a:lnTo>
                          <a:pt x="1934" y="24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75" name="Group 13"/>
                  <p:cNvGrpSpPr>
                    <a:grpSpLocks/>
                  </p:cNvGrpSpPr>
                  <p:nvPr/>
                </p:nvGrpSpPr>
                <p:grpSpPr bwMode="auto">
                  <a:xfrm>
                    <a:off x="1407" y="3192"/>
                    <a:ext cx="324" cy="113"/>
                    <a:chOff x="1407" y="3192"/>
                    <a:chExt cx="324" cy="113"/>
                  </a:xfrm>
                </p:grpSpPr>
                <p:grpSp>
                  <p:nvGrpSpPr>
                    <p:cNvPr id="76" name="Group 14"/>
                    <p:cNvGrpSpPr>
                      <a:grpSpLocks/>
                    </p:cNvGrpSpPr>
                    <p:nvPr/>
                  </p:nvGrpSpPr>
                  <p:grpSpPr bwMode="auto">
                    <a:xfrm>
                      <a:off x="1407" y="3228"/>
                      <a:ext cx="324" cy="77"/>
                      <a:chOff x="1407" y="3228"/>
                      <a:chExt cx="324" cy="77"/>
                    </a:xfrm>
                  </p:grpSpPr>
                  <p:sp>
                    <p:nvSpPr>
                      <p:cNvPr id="97" name="Freeform 15"/>
                      <p:cNvSpPr>
                        <a:spLocks/>
                      </p:cNvSpPr>
                      <p:nvPr/>
                    </p:nvSpPr>
                    <p:spPr bwMode="auto">
                      <a:xfrm>
                        <a:off x="1725" y="3283"/>
                        <a:ext cx="6" cy="21"/>
                      </a:xfrm>
                      <a:custGeom>
                        <a:avLst/>
                        <a:gdLst>
                          <a:gd name="T0" fmla="*/ 0 w 34"/>
                          <a:gd name="T1" fmla="*/ 0 h 107"/>
                          <a:gd name="T2" fmla="*/ 0 w 34"/>
                          <a:gd name="T3" fmla="*/ 0 h 107"/>
                          <a:gd name="T4" fmla="*/ 0 w 34"/>
                          <a:gd name="T5" fmla="*/ 1 h 107"/>
                          <a:gd name="T6" fmla="*/ 0 w 34"/>
                          <a:gd name="T7" fmla="*/ 1 h 107"/>
                          <a:gd name="T8" fmla="*/ 0 w 34"/>
                          <a:gd name="T9" fmla="*/ 0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 h="107">
                            <a:moveTo>
                              <a:pt x="0" y="32"/>
                            </a:moveTo>
                            <a:lnTo>
                              <a:pt x="34" y="0"/>
                            </a:lnTo>
                            <a:lnTo>
                              <a:pt x="34" y="77"/>
                            </a:lnTo>
                            <a:lnTo>
                              <a:pt x="0" y="107"/>
                            </a:lnTo>
                            <a:lnTo>
                              <a:pt x="0" y="32"/>
                            </a:lnTo>
                            <a:close/>
                          </a:path>
                        </a:pathLst>
                      </a:custGeom>
                      <a:solidFill>
                        <a:srgbClr val="5F3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8" name="Freeform 16"/>
                      <p:cNvSpPr>
                        <a:spLocks/>
                      </p:cNvSpPr>
                      <p:nvPr/>
                    </p:nvSpPr>
                    <p:spPr bwMode="auto">
                      <a:xfrm>
                        <a:off x="1407" y="3232"/>
                        <a:ext cx="318" cy="73"/>
                      </a:xfrm>
                      <a:custGeom>
                        <a:avLst/>
                        <a:gdLst>
                          <a:gd name="T0" fmla="*/ 0 w 1907"/>
                          <a:gd name="T1" fmla="*/ 0 h 366"/>
                          <a:gd name="T2" fmla="*/ 9 w 1907"/>
                          <a:gd name="T3" fmla="*/ 2 h 366"/>
                          <a:gd name="T4" fmla="*/ 9 w 1907"/>
                          <a:gd name="T5" fmla="*/ 3 h 366"/>
                          <a:gd name="T6" fmla="*/ 0 w 1907"/>
                          <a:gd name="T7" fmla="*/ 1 h 366"/>
                          <a:gd name="T8" fmla="*/ 0 w 1907"/>
                          <a:gd name="T9" fmla="*/ 0 h 3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7" h="366">
                            <a:moveTo>
                              <a:pt x="0" y="0"/>
                            </a:moveTo>
                            <a:lnTo>
                              <a:pt x="1907" y="287"/>
                            </a:lnTo>
                            <a:lnTo>
                              <a:pt x="1907" y="366"/>
                            </a:lnTo>
                            <a:lnTo>
                              <a:pt x="0" y="70"/>
                            </a:lnTo>
                            <a:lnTo>
                              <a:pt x="0" y="0"/>
                            </a:lnTo>
                            <a:close/>
                          </a:path>
                        </a:pathLst>
                      </a:custGeom>
                      <a:solidFill>
                        <a:srgbClr val="7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9" name="Freeform 17"/>
                      <p:cNvSpPr>
                        <a:spLocks/>
                      </p:cNvSpPr>
                      <p:nvPr/>
                    </p:nvSpPr>
                    <p:spPr bwMode="auto">
                      <a:xfrm>
                        <a:off x="1407" y="3228"/>
                        <a:ext cx="324" cy="61"/>
                      </a:xfrm>
                      <a:custGeom>
                        <a:avLst/>
                        <a:gdLst>
                          <a:gd name="T0" fmla="*/ 0 w 1942"/>
                          <a:gd name="T1" fmla="*/ 0 h 306"/>
                          <a:gd name="T2" fmla="*/ 0 w 1942"/>
                          <a:gd name="T3" fmla="*/ 0 h 306"/>
                          <a:gd name="T4" fmla="*/ 9 w 1942"/>
                          <a:gd name="T5" fmla="*/ 2 h 306"/>
                          <a:gd name="T6" fmla="*/ 9 w 1942"/>
                          <a:gd name="T7" fmla="*/ 2 h 306"/>
                          <a:gd name="T8" fmla="*/ 0 w 1942"/>
                          <a:gd name="T9" fmla="*/ 0 h 3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42" h="306">
                            <a:moveTo>
                              <a:pt x="0" y="20"/>
                            </a:moveTo>
                            <a:lnTo>
                              <a:pt x="35" y="0"/>
                            </a:lnTo>
                            <a:lnTo>
                              <a:pt x="1942" y="277"/>
                            </a:lnTo>
                            <a:lnTo>
                              <a:pt x="1909" y="306"/>
                            </a:lnTo>
                            <a:lnTo>
                              <a:pt x="0" y="20"/>
                            </a:lnTo>
                            <a:close/>
                          </a:path>
                        </a:pathLst>
                      </a:custGeom>
                      <a:solidFill>
                        <a:srgbClr val="3F1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7" name="Group 18"/>
                    <p:cNvGrpSpPr>
                      <a:grpSpLocks/>
                    </p:cNvGrpSpPr>
                    <p:nvPr/>
                  </p:nvGrpSpPr>
                  <p:grpSpPr bwMode="auto">
                    <a:xfrm>
                      <a:off x="1407" y="3200"/>
                      <a:ext cx="104" cy="45"/>
                      <a:chOff x="1407" y="3200"/>
                      <a:chExt cx="104" cy="45"/>
                    </a:xfrm>
                  </p:grpSpPr>
                  <p:sp>
                    <p:nvSpPr>
                      <p:cNvPr id="94" name="Freeform 19"/>
                      <p:cNvSpPr>
                        <a:spLocks/>
                      </p:cNvSpPr>
                      <p:nvPr/>
                    </p:nvSpPr>
                    <p:spPr bwMode="auto">
                      <a:xfrm>
                        <a:off x="1407" y="3204"/>
                        <a:ext cx="98" cy="41"/>
                      </a:xfrm>
                      <a:custGeom>
                        <a:avLst/>
                        <a:gdLst>
                          <a:gd name="T0" fmla="*/ 0 w 588"/>
                          <a:gd name="T1" fmla="*/ 0 h 204"/>
                          <a:gd name="T2" fmla="*/ 3 w 588"/>
                          <a:gd name="T3" fmla="*/ 1 h 204"/>
                          <a:gd name="T4" fmla="*/ 3 w 588"/>
                          <a:gd name="T5" fmla="*/ 2 h 204"/>
                          <a:gd name="T6" fmla="*/ 0 w 588"/>
                          <a:gd name="T7" fmla="*/ 1 h 204"/>
                          <a:gd name="T8" fmla="*/ 0 w 588"/>
                          <a:gd name="T9" fmla="*/ 0 h 2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8" h="204">
                            <a:moveTo>
                              <a:pt x="0" y="0"/>
                            </a:moveTo>
                            <a:lnTo>
                              <a:pt x="588" y="86"/>
                            </a:lnTo>
                            <a:lnTo>
                              <a:pt x="588" y="204"/>
                            </a:lnTo>
                            <a:lnTo>
                              <a:pt x="0" y="116"/>
                            </a:lnTo>
                            <a:lnTo>
                              <a:pt x="0" y="0"/>
                            </a:lnTo>
                            <a:close/>
                          </a:path>
                        </a:pathLst>
                      </a:custGeom>
                      <a:solidFill>
                        <a:srgbClr val="7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5" name="Freeform 20"/>
                      <p:cNvSpPr>
                        <a:spLocks/>
                      </p:cNvSpPr>
                      <p:nvPr/>
                    </p:nvSpPr>
                    <p:spPr bwMode="auto">
                      <a:xfrm>
                        <a:off x="1408" y="3200"/>
                        <a:ext cx="103" cy="21"/>
                      </a:xfrm>
                      <a:custGeom>
                        <a:avLst/>
                        <a:gdLst>
                          <a:gd name="T0" fmla="*/ 0 w 619"/>
                          <a:gd name="T1" fmla="*/ 0 h 104"/>
                          <a:gd name="T2" fmla="*/ 0 w 619"/>
                          <a:gd name="T3" fmla="*/ 0 h 104"/>
                          <a:gd name="T4" fmla="*/ 3 w 619"/>
                          <a:gd name="T5" fmla="*/ 1 h 104"/>
                          <a:gd name="T6" fmla="*/ 3 w 619"/>
                          <a:gd name="T7" fmla="*/ 1 h 104"/>
                          <a:gd name="T8" fmla="*/ 0 w 619"/>
                          <a:gd name="T9" fmla="*/ 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19" h="104">
                            <a:moveTo>
                              <a:pt x="0" y="19"/>
                            </a:moveTo>
                            <a:lnTo>
                              <a:pt x="35" y="0"/>
                            </a:lnTo>
                            <a:lnTo>
                              <a:pt x="619" y="83"/>
                            </a:lnTo>
                            <a:lnTo>
                              <a:pt x="586" y="104"/>
                            </a:lnTo>
                            <a:lnTo>
                              <a:pt x="0" y="19"/>
                            </a:lnTo>
                            <a:close/>
                          </a:path>
                        </a:pathLst>
                      </a:custGeom>
                      <a:solidFill>
                        <a:srgbClr val="3F1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6" name="Freeform 21"/>
                      <p:cNvSpPr>
                        <a:spLocks/>
                      </p:cNvSpPr>
                      <p:nvPr/>
                    </p:nvSpPr>
                    <p:spPr bwMode="auto">
                      <a:xfrm>
                        <a:off x="1505" y="3217"/>
                        <a:ext cx="6" cy="28"/>
                      </a:xfrm>
                      <a:custGeom>
                        <a:avLst/>
                        <a:gdLst>
                          <a:gd name="T0" fmla="*/ 0 w 31"/>
                          <a:gd name="T1" fmla="*/ 0 h 139"/>
                          <a:gd name="T2" fmla="*/ 0 w 31"/>
                          <a:gd name="T3" fmla="*/ 1 h 139"/>
                          <a:gd name="T4" fmla="*/ 0 w 31"/>
                          <a:gd name="T5" fmla="*/ 1 h 139"/>
                          <a:gd name="T6" fmla="*/ 0 w 31"/>
                          <a:gd name="T7" fmla="*/ 0 h 139"/>
                          <a:gd name="T8" fmla="*/ 0 w 31"/>
                          <a:gd name="T9" fmla="*/ 0 h 1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139">
                            <a:moveTo>
                              <a:pt x="0" y="21"/>
                            </a:moveTo>
                            <a:lnTo>
                              <a:pt x="0" y="139"/>
                            </a:lnTo>
                            <a:lnTo>
                              <a:pt x="31" y="111"/>
                            </a:lnTo>
                            <a:lnTo>
                              <a:pt x="31" y="0"/>
                            </a:lnTo>
                            <a:lnTo>
                              <a:pt x="0" y="21"/>
                            </a:lnTo>
                            <a:close/>
                          </a:path>
                        </a:pathLst>
                      </a:custGeom>
                      <a:solidFill>
                        <a:srgbClr val="3F1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8" name="Group 22"/>
                    <p:cNvGrpSpPr>
                      <a:grpSpLocks/>
                    </p:cNvGrpSpPr>
                    <p:nvPr/>
                  </p:nvGrpSpPr>
                  <p:grpSpPr bwMode="auto">
                    <a:xfrm>
                      <a:off x="1508" y="3218"/>
                      <a:ext cx="104" cy="45"/>
                      <a:chOff x="1508" y="3218"/>
                      <a:chExt cx="104" cy="45"/>
                    </a:xfrm>
                  </p:grpSpPr>
                  <p:sp>
                    <p:nvSpPr>
                      <p:cNvPr id="91" name="Freeform 23"/>
                      <p:cNvSpPr>
                        <a:spLocks/>
                      </p:cNvSpPr>
                      <p:nvPr/>
                    </p:nvSpPr>
                    <p:spPr bwMode="auto">
                      <a:xfrm>
                        <a:off x="1508" y="3222"/>
                        <a:ext cx="98" cy="41"/>
                      </a:xfrm>
                      <a:custGeom>
                        <a:avLst/>
                        <a:gdLst>
                          <a:gd name="T0" fmla="*/ 0 w 589"/>
                          <a:gd name="T1" fmla="*/ 0 h 205"/>
                          <a:gd name="T2" fmla="*/ 3 w 589"/>
                          <a:gd name="T3" fmla="*/ 1 h 205"/>
                          <a:gd name="T4" fmla="*/ 3 w 589"/>
                          <a:gd name="T5" fmla="*/ 2 h 205"/>
                          <a:gd name="T6" fmla="*/ 0 w 589"/>
                          <a:gd name="T7" fmla="*/ 1 h 205"/>
                          <a:gd name="T8" fmla="*/ 0 w 589"/>
                          <a:gd name="T9" fmla="*/ 0 h 2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9" h="205">
                            <a:moveTo>
                              <a:pt x="0" y="0"/>
                            </a:moveTo>
                            <a:lnTo>
                              <a:pt x="589" y="88"/>
                            </a:lnTo>
                            <a:lnTo>
                              <a:pt x="589" y="205"/>
                            </a:lnTo>
                            <a:lnTo>
                              <a:pt x="0" y="116"/>
                            </a:lnTo>
                            <a:lnTo>
                              <a:pt x="0" y="0"/>
                            </a:lnTo>
                            <a:close/>
                          </a:path>
                        </a:pathLst>
                      </a:cu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2" name="Freeform 24"/>
                      <p:cNvSpPr>
                        <a:spLocks/>
                      </p:cNvSpPr>
                      <p:nvPr/>
                    </p:nvSpPr>
                    <p:spPr bwMode="auto">
                      <a:xfrm>
                        <a:off x="1606" y="3235"/>
                        <a:ext cx="6" cy="28"/>
                      </a:xfrm>
                      <a:custGeom>
                        <a:avLst/>
                        <a:gdLst>
                          <a:gd name="T0" fmla="*/ 0 w 33"/>
                          <a:gd name="T1" fmla="*/ 0 h 139"/>
                          <a:gd name="T2" fmla="*/ 0 w 33"/>
                          <a:gd name="T3" fmla="*/ 1 h 139"/>
                          <a:gd name="T4" fmla="*/ 0 w 33"/>
                          <a:gd name="T5" fmla="*/ 1 h 139"/>
                          <a:gd name="T6" fmla="*/ 0 w 33"/>
                          <a:gd name="T7" fmla="*/ 0 h 139"/>
                          <a:gd name="T8" fmla="*/ 0 w 33"/>
                          <a:gd name="T9" fmla="*/ 0 h 1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 h="139">
                            <a:moveTo>
                              <a:pt x="0" y="22"/>
                            </a:moveTo>
                            <a:lnTo>
                              <a:pt x="0" y="139"/>
                            </a:lnTo>
                            <a:lnTo>
                              <a:pt x="33" y="111"/>
                            </a:lnTo>
                            <a:lnTo>
                              <a:pt x="33" y="0"/>
                            </a:lnTo>
                            <a:lnTo>
                              <a:pt x="0" y="22"/>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3" name="Freeform 25"/>
                      <p:cNvSpPr>
                        <a:spLocks/>
                      </p:cNvSpPr>
                      <p:nvPr/>
                    </p:nvSpPr>
                    <p:spPr bwMode="auto">
                      <a:xfrm>
                        <a:off x="1508" y="3218"/>
                        <a:ext cx="103" cy="22"/>
                      </a:xfrm>
                      <a:custGeom>
                        <a:avLst/>
                        <a:gdLst>
                          <a:gd name="T0" fmla="*/ 0 w 617"/>
                          <a:gd name="T1" fmla="*/ 0 h 106"/>
                          <a:gd name="T2" fmla="*/ 0 w 617"/>
                          <a:gd name="T3" fmla="*/ 0 h 106"/>
                          <a:gd name="T4" fmla="*/ 3 w 617"/>
                          <a:gd name="T5" fmla="*/ 1 h 106"/>
                          <a:gd name="T6" fmla="*/ 3 w 617"/>
                          <a:gd name="T7" fmla="*/ 1 h 106"/>
                          <a:gd name="T8" fmla="*/ 0 w 617"/>
                          <a:gd name="T9" fmla="*/ 0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17" h="106">
                            <a:moveTo>
                              <a:pt x="0" y="19"/>
                            </a:moveTo>
                            <a:lnTo>
                              <a:pt x="31" y="0"/>
                            </a:lnTo>
                            <a:lnTo>
                              <a:pt x="617" y="88"/>
                            </a:lnTo>
                            <a:lnTo>
                              <a:pt x="589" y="106"/>
                            </a:lnTo>
                            <a:lnTo>
                              <a:pt x="0" y="19"/>
                            </a:lnTo>
                            <a:close/>
                          </a:path>
                        </a:pathLst>
                      </a:custGeom>
                      <a:solidFill>
                        <a:srgbClr val="9F9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9" name="Group 26"/>
                    <p:cNvGrpSpPr>
                      <a:grpSpLocks/>
                    </p:cNvGrpSpPr>
                    <p:nvPr/>
                  </p:nvGrpSpPr>
                  <p:grpSpPr bwMode="auto">
                    <a:xfrm>
                      <a:off x="1609" y="3237"/>
                      <a:ext cx="105" cy="45"/>
                      <a:chOff x="1609" y="3237"/>
                      <a:chExt cx="105" cy="45"/>
                    </a:xfrm>
                  </p:grpSpPr>
                  <p:sp>
                    <p:nvSpPr>
                      <p:cNvPr id="88" name="Freeform 27"/>
                      <p:cNvSpPr>
                        <a:spLocks/>
                      </p:cNvSpPr>
                      <p:nvPr/>
                    </p:nvSpPr>
                    <p:spPr bwMode="auto">
                      <a:xfrm>
                        <a:off x="1609" y="3240"/>
                        <a:ext cx="100" cy="42"/>
                      </a:xfrm>
                      <a:custGeom>
                        <a:avLst/>
                        <a:gdLst>
                          <a:gd name="T0" fmla="*/ 0 w 596"/>
                          <a:gd name="T1" fmla="*/ 0 h 209"/>
                          <a:gd name="T2" fmla="*/ 3 w 596"/>
                          <a:gd name="T3" fmla="*/ 1 h 209"/>
                          <a:gd name="T4" fmla="*/ 3 w 596"/>
                          <a:gd name="T5" fmla="*/ 2 h 209"/>
                          <a:gd name="T6" fmla="*/ 0 w 596"/>
                          <a:gd name="T7" fmla="*/ 1 h 209"/>
                          <a:gd name="T8" fmla="*/ 0 w 596"/>
                          <a:gd name="T9" fmla="*/ 0 h 2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6" h="209">
                            <a:moveTo>
                              <a:pt x="0" y="0"/>
                            </a:moveTo>
                            <a:lnTo>
                              <a:pt x="596" y="87"/>
                            </a:lnTo>
                            <a:lnTo>
                              <a:pt x="596" y="209"/>
                            </a:lnTo>
                            <a:lnTo>
                              <a:pt x="0" y="117"/>
                            </a:lnTo>
                            <a:lnTo>
                              <a:pt x="0" y="0"/>
                            </a:lnTo>
                            <a:close/>
                          </a:path>
                        </a:pathLst>
                      </a:cu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 name="Freeform 28"/>
                      <p:cNvSpPr>
                        <a:spLocks/>
                      </p:cNvSpPr>
                      <p:nvPr/>
                    </p:nvSpPr>
                    <p:spPr bwMode="auto">
                      <a:xfrm>
                        <a:off x="1709" y="3253"/>
                        <a:ext cx="5" cy="29"/>
                      </a:xfrm>
                      <a:custGeom>
                        <a:avLst/>
                        <a:gdLst>
                          <a:gd name="T0" fmla="*/ 0 w 33"/>
                          <a:gd name="T1" fmla="*/ 0 h 143"/>
                          <a:gd name="T2" fmla="*/ 0 w 33"/>
                          <a:gd name="T3" fmla="*/ 0 h 143"/>
                          <a:gd name="T4" fmla="*/ 0 w 33"/>
                          <a:gd name="T5" fmla="*/ 1 h 143"/>
                          <a:gd name="T6" fmla="*/ 0 w 33"/>
                          <a:gd name="T7" fmla="*/ 1 h 143"/>
                          <a:gd name="T8" fmla="*/ 0 w 33"/>
                          <a:gd name="T9" fmla="*/ 0 h 1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 h="143">
                            <a:moveTo>
                              <a:pt x="0" y="21"/>
                            </a:moveTo>
                            <a:lnTo>
                              <a:pt x="33" y="0"/>
                            </a:lnTo>
                            <a:lnTo>
                              <a:pt x="33" y="115"/>
                            </a:lnTo>
                            <a:lnTo>
                              <a:pt x="0" y="143"/>
                            </a:lnTo>
                            <a:lnTo>
                              <a:pt x="0" y="21"/>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0" name="Freeform 29"/>
                      <p:cNvSpPr>
                        <a:spLocks/>
                      </p:cNvSpPr>
                      <p:nvPr/>
                    </p:nvSpPr>
                    <p:spPr bwMode="auto">
                      <a:xfrm>
                        <a:off x="1609" y="3237"/>
                        <a:ext cx="105" cy="21"/>
                      </a:xfrm>
                      <a:custGeom>
                        <a:avLst/>
                        <a:gdLst>
                          <a:gd name="T0" fmla="*/ 0 w 629"/>
                          <a:gd name="T1" fmla="*/ 0 h 105"/>
                          <a:gd name="T2" fmla="*/ 0 w 629"/>
                          <a:gd name="T3" fmla="*/ 0 h 105"/>
                          <a:gd name="T4" fmla="*/ 3 w 629"/>
                          <a:gd name="T5" fmla="*/ 1 h 105"/>
                          <a:gd name="T6" fmla="*/ 3 w 629"/>
                          <a:gd name="T7" fmla="*/ 1 h 105"/>
                          <a:gd name="T8" fmla="*/ 0 w 629"/>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9" h="105">
                            <a:moveTo>
                              <a:pt x="0" y="18"/>
                            </a:moveTo>
                            <a:lnTo>
                              <a:pt x="29" y="0"/>
                            </a:lnTo>
                            <a:lnTo>
                              <a:pt x="629" y="83"/>
                            </a:lnTo>
                            <a:lnTo>
                              <a:pt x="595" y="105"/>
                            </a:lnTo>
                            <a:lnTo>
                              <a:pt x="0" y="18"/>
                            </a:lnTo>
                            <a:close/>
                          </a:path>
                        </a:pathLst>
                      </a:custGeom>
                      <a:solidFill>
                        <a:srgbClr val="9F9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80" name="Group 30"/>
                    <p:cNvGrpSpPr>
                      <a:grpSpLocks/>
                    </p:cNvGrpSpPr>
                    <p:nvPr/>
                  </p:nvGrpSpPr>
                  <p:grpSpPr bwMode="auto">
                    <a:xfrm>
                      <a:off x="1712" y="3253"/>
                      <a:ext cx="19" cy="32"/>
                      <a:chOff x="1712" y="3253"/>
                      <a:chExt cx="19" cy="32"/>
                    </a:xfrm>
                  </p:grpSpPr>
                  <p:sp>
                    <p:nvSpPr>
                      <p:cNvPr id="85" name="Freeform 31"/>
                      <p:cNvSpPr>
                        <a:spLocks/>
                      </p:cNvSpPr>
                      <p:nvPr/>
                    </p:nvSpPr>
                    <p:spPr bwMode="auto">
                      <a:xfrm>
                        <a:off x="1725" y="3255"/>
                        <a:ext cx="6" cy="30"/>
                      </a:xfrm>
                      <a:custGeom>
                        <a:avLst/>
                        <a:gdLst>
                          <a:gd name="T0" fmla="*/ 0 w 34"/>
                          <a:gd name="T1" fmla="*/ 0 h 150"/>
                          <a:gd name="T2" fmla="*/ 0 w 34"/>
                          <a:gd name="T3" fmla="*/ 0 h 150"/>
                          <a:gd name="T4" fmla="*/ 0 w 34"/>
                          <a:gd name="T5" fmla="*/ 1 h 150"/>
                          <a:gd name="T6" fmla="*/ 0 w 34"/>
                          <a:gd name="T7" fmla="*/ 1 h 150"/>
                          <a:gd name="T8" fmla="*/ 0 w 34"/>
                          <a:gd name="T9" fmla="*/ 0 h 1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 h="150">
                            <a:moveTo>
                              <a:pt x="0" y="29"/>
                            </a:moveTo>
                            <a:lnTo>
                              <a:pt x="34" y="0"/>
                            </a:lnTo>
                            <a:lnTo>
                              <a:pt x="34" y="119"/>
                            </a:lnTo>
                            <a:lnTo>
                              <a:pt x="0" y="150"/>
                            </a:lnTo>
                            <a:lnTo>
                              <a:pt x="0" y="29"/>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6" name="Freeform 32"/>
                      <p:cNvSpPr>
                        <a:spLocks/>
                      </p:cNvSpPr>
                      <p:nvPr/>
                    </p:nvSpPr>
                    <p:spPr bwMode="auto">
                      <a:xfrm>
                        <a:off x="1712" y="3258"/>
                        <a:ext cx="13" cy="27"/>
                      </a:xfrm>
                      <a:custGeom>
                        <a:avLst/>
                        <a:gdLst>
                          <a:gd name="T0" fmla="*/ 0 w 81"/>
                          <a:gd name="T1" fmla="*/ 0 h 133"/>
                          <a:gd name="T2" fmla="*/ 0 w 81"/>
                          <a:gd name="T3" fmla="*/ 0 h 133"/>
                          <a:gd name="T4" fmla="*/ 0 w 81"/>
                          <a:gd name="T5" fmla="*/ 1 h 133"/>
                          <a:gd name="T6" fmla="*/ 0 w 81"/>
                          <a:gd name="T7" fmla="*/ 1 h 133"/>
                          <a:gd name="T8" fmla="*/ 0 w 81"/>
                          <a:gd name="T9" fmla="*/ 0 h 1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1" h="133">
                            <a:moveTo>
                              <a:pt x="0" y="0"/>
                            </a:moveTo>
                            <a:lnTo>
                              <a:pt x="81" y="12"/>
                            </a:lnTo>
                            <a:lnTo>
                              <a:pt x="81" y="133"/>
                            </a:lnTo>
                            <a:lnTo>
                              <a:pt x="0" y="121"/>
                            </a:lnTo>
                            <a:lnTo>
                              <a:pt x="0" y="0"/>
                            </a:lnTo>
                            <a:close/>
                          </a:path>
                        </a:pathLst>
                      </a:cu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7" name="Freeform 33"/>
                      <p:cNvSpPr>
                        <a:spLocks/>
                      </p:cNvSpPr>
                      <p:nvPr/>
                    </p:nvSpPr>
                    <p:spPr bwMode="auto">
                      <a:xfrm>
                        <a:off x="1712" y="3253"/>
                        <a:ext cx="19" cy="8"/>
                      </a:xfrm>
                      <a:custGeom>
                        <a:avLst/>
                        <a:gdLst>
                          <a:gd name="T0" fmla="*/ 0 w 116"/>
                          <a:gd name="T1" fmla="*/ 0 h 37"/>
                          <a:gd name="T2" fmla="*/ 0 w 116"/>
                          <a:gd name="T3" fmla="*/ 0 h 37"/>
                          <a:gd name="T4" fmla="*/ 0 w 116"/>
                          <a:gd name="T5" fmla="*/ 0 h 37"/>
                          <a:gd name="T6" fmla="*/ 0 w 116"/>
                          <a:gd name="T7" fmla="*/ 0 h 37"/>
                          <a:gd name="T8" fmla="*/ 0 w 116"/>
                          <a:gd name="T9" fmla="*/ 0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6" h="37">
                            <a:moveTo>
                              <a:pt x="0" y="25"/>
                            </a:moveTo>
                            <a:lnTo>
                              <a:pt x="38" y="0"/>
                            </a:lnTo>
                            <a:lnTo>
                              <a:pt x="116" y="11"/>
                            </a:lnTo>
                            <a:lnTo>
                              <a:pt x="83" y="37"/>
                            </a:lnTo>
                            <a:lnTo>
                              <a:pt x="0" y="25"/>
                            </a:lnTo>
                            <a:close/>
                          </a:path>
                        </a:pathLst>
                      </a:custGeom>
                      <a:solidFill>
                        <a:srgbClr val="9F9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81" name="Group 34"/>
                    <p:cNvGrpSpPr>
                      <a:grpSpLocks/>
                    </p:cNvGrpSpPr>
                    <p:nvPr/>
                  </p:nvGrpSpPr>
                  <p:grpSpPr bwMode="auto">
                    <a:xfrm>
                      <a:off x="1407" y="3192"/>
                      <a:ext cx="324" cy="65"/>
                      <a:chOff x="1407" y="3192"/>
                      <a:chExt cx="324" cy="65"/>
                    </a:xfrm>
                  </p:grpSpPr>
                  <p:sp>
                    <p:nvSpPr>
                      <p:cNvPr id="82" name="Freeform 35"/>
                      <p:cNvSpPr>
                        <a:spLocks/>
                      </p:cNvSpPr>
                      <p:nvPr/>
                    </p:nvSpPr>
                    <p:spPr bwMode="auto">
                      <a:xfrm>
                        <a:off x="1725" y="3242"/>
                        <a:ext cx="6" cy="15"/>
                      </a:xfrm>
                      <a:custGeom>
                        <a:avLst/>
                        <a:gdLst>
                          <a:gd name="T0" fmla="*/ 0 w 35"/>
                          <a:gd name="T1" fmla="*/ 0 h 74"/>
                          <a:gd name="T2" fmla="*/ 0 w 35"/>
                          <a:gd name="T3" fmla="*/ 0 h 74"/>
                          <a:gd name="T4" fmla="*/ 0 w 35"/>
                          <a:gd name="T5" fmla="*/ 0 h 74"/>
                          <a:gd name="T6" fmla="*/ 0 w 35"/>
                          <a:gd name="T7" fmla="*/ 1 h 74"/>
                          <a:gd name="T8" fmla="*/ 0 w 35"/>
                          <a:gd name="T9" fmla="*/ 0 h 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74">
                            <a:moveTo>
                              <a:pt x="0" y="25"/>
                            </a:moveTo>
                            <a:lnTo>
                              <a:pt x="35" y="0"/>
                            </a:lnTo>
                            <a:lnTo>
                              <a:pt x="35" y="45"/>
                            </a:lnTo>
                            <a:lnTo>
                              <a:pt x="0" y="74"/>
                            </a:lnTo>
                            <a:lnTo>
                              <a:pt x="0" y="25"/>
                            </a:lnTo>
                            <a:close/>
                          </a:path>
                        </a:pathLst>
                      </a:custGeom>
                      <a:solidFill>
                        <a:srgbClr val="5F3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 name="Freeform 36"/>
                      <p:cNvSpPr>
                        <a:spLocks/>
                      </p:cNvSpPr>
                      <p:nvPr/>
                    </p:nvSpPr>
                    <p:spPr bwMode="auto">
                      <a:xfrm>
                        <a:off x="1407" y="3194"/>
                        <a:ext cx="318" cy="63"/>
                      </a:xfrm>
                      <a:custGeom>
                        <a:avLst/>
                        <a:gdLst>
                          <a:gd name="T0" fmla="*/ 0 w 1907"/>
                          <a:gd name="T1" fmla="*/ 0 h 316"/>
                          <a:gd name="T2" fmla="*/ 9 w 1907"/>
                          <a:gd name="T3" fmla="*/ 2 h 316"/>
                          <a:gd name="T4" fmla="*/ 9 w 1907"/>
                          <a:gd name="T5" fmla="*/ 3 h 316"/>
                          <a:gd name="T6" fmla="*/ 0 w 1907"/>
                          <a:gd name="T7" fmla="*/ 0 h 316"/>
                          <a:gd name="T8" fmla="*/ 0 w 1907"/>
                          <a:gd name="T9" fmla="*/ 0 h 3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7" h="316">
                            <a:moveTo>
                              <a:pt x="0" y="0"/>
                            </a:moveTo>
                            <a:lnTo>
                              <a:pt x="1907" y="266"/>
                            </a:lnTo>
                            <a:lnTo>
                              <a:pt x="1907" y="316"/>
                            </a:lnTo>
                            <a:lnTo>
                              <a:pt x="0" y="34"/>
                            </a:lnTo>
                            <a:lnTo>
                              <a:pt x="0" y="0"/>
                            </a:lnTo>
                            <a:close/>
                          </a:path>
                        </a:pathLst>
                      </a:custGeom>
                      <a:solidFill>
                        <a:srgbClr val="7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4" name="Freeform 37"/>
                      <p:cNvSpPr>
                        <a:spLocks/>
                      </p:cNvSpPr>
                      <p:nvPr/>
                    </p:nvSpPr>
                    <p:spPr bwMode="auto">
                      <a:xfrm>
                        <a:off x="1407" y="3192"/>
                        <a:ext cx="324" cy="55"/>
                      </a:xfrm>
                      <a:custGeom>
                        <a:avLst/>
                        <a:gdLst>
                          <a:gd name="T0" fmla="*/ 0 w 1941"/>
                          <a:gd name="T1" fmla="*/ 0 h 277"/>
                          <a:gd name="T2" fmla="*/ 0 w 1941"/>
                          <a:gd name="T3" fmla="*/ 0 h 277"/>
                          <a:gd name="T4" fmla="*/ 9 w 1941"/>
                          <a:gd name="T5" fmla="*/ 2 h 277"/>
                          <a:gd name="T6" fmla="*/ 9 w 1941"/>
                          <a:gd name="T7" fmla="*/ 2 h 277"/>
                          <a:gd name="T8" fmla="*/ 0 w 1941"/>
                          <a:gd name="T9" fmla="*/ 0 h 2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41" h="277">
                            <a:moveTo>
                              <a:pt x="0" y="12"/>
                            </a:moveTo>
                            <a:lnTo>
                              <a:pt x="32" y="0"/>
                            </a:lnTo>
                            <a:lnTo>
                              <a:pt x="1941" y="252"/>
                            </a:lnTo>
                            <a:lnTo>
                              <a:pt x="1908" y="277"/>
                            </a:lnTo>
                            <a:lnTo>
                              <a:pt x="0" y="12"/>
                            </a:lnTo>
                            <a:close/>
                          </a:path>
                        </a:pathLst>
                      </a:custGeom>
                      <a:solidFill>
                        <a:srgbClr val="3F1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grpSp>
            <p:sp>
              <p:nvSpPr>
                <p:cNvPr id="67" name="Freeform 38"/>
                <p:cNvSpPr>
                  <a:spLocks/>
                </p:cNvSpPr>
                <p:nvPr/>
              </p:nvSpPr>
              <p:spPr bwMode="auto">
                <a:xfrm>
                  <a:off x="2233613" y="4602163"/>
                  <a:ext cx="550862" cy="549275"/>
                </a:xfrm>
                <a:custGeom>
                  <a:avLst/>
                  <a:gdLst>
                    <a:gd name="T0" fmla="*/ 0 w 1960"/>
                    <a:gd name="T1" fmla="*/ 0 h 1731"/>
                    <a:gd name="T2" fmla="*/ 2147483647 w 1960"/>
                    <a:gd name="T3" fmla="*/ 2147483647 h 1731"/>
                    <a:gd name="T4" fmla="*/ 2147483647 w 1960"/>
                    <a:gd name="T5" fmla="*/ 2147483647 h 1731"/>
                    <a:gd name="T6" fmla="*/ 0 w 1960"/>
                    <a:gd name="T7" fmla="*/ 2147483647 h 1731"/>
                    <a:gd name="T8" fmla="*/ 0 w 1960"/>
                    <a:gd name="T9" fmla="*/ 0 h 1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0" h="1731">
                      <a:moveTo>
                        <a:pt x="0" y="0"/>
                      </a:moveTo>
                      <a:lnTo>
                        <a:pt x="1960" y="79"/>
                      </a:lnTo>
                      <a:lnTo>
                        <a:pt x="1960" y="1731"/>
                      </a:lnTo>
                      <a:lnTo>
                        <a:pt x="0" y="1459"/>
                      </a:lnTo>
                      <a:lnTo>
                        <a:pt x="0" y="0"/>
                      </a:lnTo>
                      <a:close/>
                    </a:path>
                  </a:pathLst>
                </a:custGeom>
                <a:solidFill>
                  <a:srgbClr val="5F5F5F"/>
                </a:solidFill>
                <a:ln w="1588">
                  <a:solidFill>
                    <a:srgbClr val="000000"/>
                  </a:solidFill>
                  <a:prstDash val="solid"/>
                  <a:round/>
                  <a:headEnd/>
                  <a:tailEnd/>
                </a:ln>
              </p:spPr>
              <p:txBody>
                <a:bodyPr/>
                <a:lstStyle/>
                <a:p>
                  <a:endParaRPr lang="en-US"/>
                </a:p>
              </p:txBody>
            </p:sp>
            <p:grpSp>
              <p:nvGrpSpPr>
                <p:cNvPr id="68" name="Group 39"/>
                <p:cNvGrpSpPr>
                  <a:grpSpLocks/>
                </p:cNvGrpSpPr>
                <p:nvPr/>
              </p:nvGrpSpPr>
              <p:grpSpPr bwMode="auto">
                <a:xfrm>
                  <a:off x="2251075" y="4621213"/>
                  <a:ext cx="512763" cy="514350"/>
                  <a:chOff x="1417" y="2911"/>
                  <a:chExt cx="304" cy="324"/>
                </a:xfrm>
              </p:grpSpPr>
              <p:sp>
                <p:nvSpPr>
                  <p:cNvPr id="70" name="Freeform 40"/>
                  <p:cNvSpPr>
                    <a:spLocks/>
                  </p:cNvSpPr>
                  <p:nvPr/>
                </p:nvSpPr>
                <p:spPr bwMode="auto">
                  <a:xfrm>
                    <a:off x="1417" y="2911"/>
                    <a:ext cx="304" cy="323"/>
                  </a:xfrm>
                  <a:custGeom>
                    <a:avLst/>
                    <a:gdLst>
                      <a:gd name="T0" fmla="*/ 0 w 1820"/>
                      <a:gd name="T1" fmla="*/ 0 h 1615"/>
                      <a:gd name="T2" fmla="*/ 9 w 1820"/>
                      <a:gd name="T3" fmla="*/ 1 h 1615"/>
                      <a:gd name="T4" fmla="*/ 9 w 1820"/>
                      <a:gd name="T5" fmla="*/ 13 h 1615"/>
                      <a:gd name="T6" fmla="*/ 0 w 1820"/>
                      <a:gd name="T7" fmla="*/ 11 h 1615"/>
                      <a:gd name="T8" fmla="*/ 0 w 1820"/>
                      <a:gd name="T9" fmla="*/ 0 h 16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0" h="1615">
                        <a:moveTo>
                          <a:pt x="0" y="0"/>
                        </a:moveTo>
                        <a:lnTo>
                          <a:pt x="1820" y="72"/>
                        </a:lnTo>
                        <a:lnTo>
                          <a:pt x="1820" y="1615"/>
                        </a:lnTo>
                        <a:lnTo>
                          <a:pt x="0" y="1364"/>
                        </a:lnTo>
                        <a:lnTo>
                          <a:pt x="0" y="0"/>
                        </a:lnTo>
                        <a:close/>
                      </a:path>
                    </a:pathLst>
                  </a:custGeom>
                  <a:solidFill>
                    <a:srgbClr val="3F3F3F"/>
                  </a:solidFill>
                  <a:ln w="1588">
                    <a:solidFill>
                      <a:srgbClr val="000000"/>
                    </a:solidFill>
                    <a:prstDash val="solid"/>
                    <a:round/>
                    <a:headEnd/>
                    <a:tailEnd/>
                  </a:ln>
                </p:spPr>
                <p:txBody>
                  <a:bodyPr/>
                  <a:lstStyle/>
                  <a:p>
                    <a:endParaRPr lang="en-US"/>
                  </a:p>
                </p:txBody>
              </p:sp>
              <p:sp>
                <p:nvSpPr>
                  <p:cNvPr id="71" name="Freeform 41"/>
                  <p:cNvSpPr>
                    <a:spLocks/>
                  </p:cNvSpPr>
                  <p:nvPr/>
                </p:nvSpPr>
                <p:spPr bwMode="auto">
                  <a:xfrm>
                    <a:off x="1417" y="3160"/>
                    <a:ext cx="304" cy="75"/>
                  </a:xfrm>
                  <a:custGeom>
                    <a:avLst/>
                    <a:gdLst>
                      <a:gd name="T0" fmla="*/ 0 w 1820"/>
                      <a:gd name="T1" fmla="*/ 0 h 374"/>
                      <a:gd name="T2" fmla="*/ 9 w 1820"/>
                      <a:gd name="T3" fmla="*/ 2 h 374"/>
                      <a:gd name="T4" fmla="*/ 9 w 1820"/>
                      <a:gd name="T5" fmla="*/ 3 h 374"/>
                      <a:gd name="T6" fmla="*/ 0 w 1820"/>
                      <a:gd name="T7" fmla="*/ 1 h 374"/>
                      <a:gd name="T8" fmla="*/ 0 w 1820"/>
                      <a:gd name="T9" fmla="*/ 0 h 3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0" h="374">
                        <a:moveTo>
                          <a:pt x="0" y="0"/>
                        </a:moveTo>
                        <a:lnTo>
                          <a:pt x="1820" y="206"/>
                        </a:lnTo>
                        <a:lnTo>
                          <a:pt x="1820" y="374"/>
                        </a:lnTo>
                        <a:lnTo>
                          <a:pt x="0" y="129"/>
                        </a:lnTo>
                        <a:lnTo>
                          <a:pt x="0" y="0"/>
                        </a:lnTo>
                        <a:close/>
                      </a:path>
                    </a:pathLst>
                  </a:custGeom>
                  <a:solidFill>
                    <a:srgbClr val="9F9F9F"/>
                  </a:solidFill>
                  <a:ln w="1588">
                    <a:solidFill>
                      <a:srgbClr val="000000"/>
                    </a:solidFill>
                    <a:prstDash val="solid"/>
                    <a:round/>
                    <a:headEnd/>
                    <a:tailEnd/>
                  </a:ln>
                </p:spPr>
                <p:txBody>
                  <a:bodyPr/>
                  <a:lstStyle/>
                  <a:p>
                    <a:endParaRPr lang="en-US"/>
                  </a:p>
                </p:txBody>
              </p:sp>
              <p:sp>
                <p:nvSpPr>
                  <p:cNvPr id="72" name="Freeform 42"/>
                  <p:cNvSpPr>
                    <a:spLocks/>
                  </p:cNvSpPr>
                  <p:nvPr/>
                </p:nvSpPr>
                <p:spPr bwMode="auto">
                  <a:xfrm>
                    <a:off x="1417" y="2911"/>
                    <a:ext cx="17" cy="275"/>
                  </a:xfrm>
                  <a:custGeom>
                    <a:avLst/>
                    <a:gdLst>
                      <a:gd name="T0" fmla="*/ 0 w 104"/>
                      <a:gd name="T1" fmla="*/ 11 h 1376"/>
                      <a:gd name="T2" fmla="*/ 0 w 104"/>
                      <a:gd name="T3" fmla="*/ 10 h 1376"/>
                      <a:gd name="T4" fmla="*/ 0 w 104"/>
                      <a:gd name="T5" fmla="*/ 0 h 1376"/>
                      <a:gd name="T6" fmla="*/ 0 w 104"/>
                      <a:gd name="T7" fmla="*/ 0 h 1376"/>
                      <a:gd name="T8" fmla="*/ 0 w 104"/>
                      <a:gd name="T9" fmla="*/ 11 h 13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376">
                        <a:moveTo>
                          <a:pt x="0" y="1376"/>
                        </a:moveTo>
                        <a:lnTo>
                          <a:pt x="104" y="1292"/>
                        </a:lnTo>
                        <a:lnTo>
                          <a:pt x="104" y="36"/>
                        </a:lnTo>
                        <a:lnTo>
                          <a:pt x="3" y="0"/>
                        </a:lnTo>
                        <a:lnTo>
                          <a:pt x="0" y="1376"/>
                        </a:lnTo>
                        <a:close/>
                      </a:path>
                    </a:pathLst>
                  </a:custGeom>
                  <a:solidFill>
                    <a:srgbClr val="7F7F7F"/>
                  </a:solidFill>
                  <a:ln w="1588">
                    <a:solidFill>
                      <a:srgbClr val="000000"/>
                    </a:solidFill>
                    <a:prstDash val="solid"/>
                    <a:round/>
                    <a:headEnd/>
                    <a:tailEnd/>
                  </a:ln>
                </p:spPr>
                <p:txBody>
                  <a:bodyPr/>
                  <a:lstStyle/>
                  <a:p>
                    <a:endParaRPr lang="en-US"/>
                  </a:p>
                </p:txBody>
              </p:sp>
              <p:sp>
                <p:nvSpPr>
                  <p:cNvPr id="73" name="Freeform 43"/>
                  <p:cNvSpPr>
                    <a:spLocks/>
                  </p:cNvSpPr>
                  <p:nvPr/>
                </p:nvSpPr>
                <p:spPr bwMode="auto">
                  <a:xfrm>
                    <a:off x="1434" y="2916"/>
                    <a:ext cx="287" cy="299"/>
                  </a:xfrm>
                  <a:custGeom>
                    <a:avLst/>
                    <a:gdLst>
                      <a:gd name="T0" fmla="*/ 0 w 1721"/>
                      <a:gd name="T1" fmla="*/ 0 h 1492"/>
                      <a:gd name="T2" fmla="*/ 0 w 1721"/>
                      <a:gd name="T3" fmla="*/ 10 h 1492"/>
                      <a:gd name="T4" fmla="*/ 0 w 1721"/>
                      <a:gd name="T5" fmla="*/ 10 h 1492"/>
                      <a:gd name="T6" fmla="*/ 1 w 1721"/>
                      <a:gd name="T7" fmla="*/ 11 h 1492"/>
                      <a:gd name="T8" fmla="*/ 1 w 1721"/>
                      <a:gd name="T9" fmla="*/ 11 h 1492"/>
                      <a:gd name="T10" fmla="*/ 2 w 1721"/>
                      <a:gd name="T11" fmla="*/ 11 h 1492"/>
                      <a:gd name="T12" fmla="*/ 2 w 1721"/>
                      <a:gd name="T13" fmla="*/ 11 h 1492"/>
                      <a:gd name="T14" fmla="*/ 2 w 1721"/>
                      <a:gd name="T15" fmla="*/ 11 h 1492"/>
                      <a:gd name="T16" fmla="*/ 3 w 1721"/>
                      <a:gd name="T17" fmla="*/ 11 h 1492"/>
                      <a:gd name="T18" fmla="*/ 3 w 1721"/>
                      <a:gd name="T19" fmla="*/ 12 h 1492"/>
                      <a:gd name="T20" fmla="*/ 4 w 1721"/>
                      <a:gd name="T21" fmla="*/ 12 h 1492"/>
                      <a:gd name="T22" fmla="*/ 4 w 1721"/>
                      <a:gd name="T23" fmla="*/ 12 h 1492"/>
                      <a:gd name="T24" fmla="*/ 5 w 1721"/>
                      <a:gd name="T25" fmla="*/ 12 h 1492"/>
                      <a:gd name="T26" fmla="*/ 5 w 1721"/>
                      <a:gd name="T27" fmla="*/ 12 h 1492"/>
                      <a:gd name="T28" fmla="*/ 5 w 1721"/>
                      <a:gd name="T29" fmla="*/ 12 h 1492"/>
                      <a:gd name="T30" fmla="*/ 6 w 1721"/>
                      <a:gd name="T31" fmla="*/ 12 h 1492"/>
                      <a:gd name="T32" fmla="*/ 6 w 1721"/>
                      <a:gd name="T33" fmla="*/ 12 h 1492"/>
                      <a:gd name="T34" fmla="*/ 7 w 1721"/>
                      <a:gd name="T35" fmla="*/ 12 h 1492"/>
                      <a:gd name="T36" fmla="*/ 7 w 1721"/>
                      <a:gd name="T37" fmla="*/ 12 h 1492"/>
                      <a:gd name="T38" fmla="*/ 7 w 1721"/>
                      <a:gd name="T39" fmla="*/ 12 h 1492"/>
                      <a:gd name="T40" fmla="*/ 8 w 1721"/>
                      <a:gd name="T41" fmla="*/ 12 h 1492"/>
                      <a:gd name="T42" fmla="*/ 8 w 1721"/>
                      <a:gd name="T43" fmla="*/ 12 h 1492"/>
                      <a:gd name="T44" fmla="*/ 8 w 1721"/>
                      <a:gd name="T45" fmla="*/ 1 h 1492"/>
                      <a:gd name="T46" fmla="*/ 8 w 1721"/>
                      <a:gd name="T47" fmla="*/ 1 h 1492"/>
                      <a:gd name="T48" fmla="*/ 8 w 1721"/>
                      <a:gd name="T49" fmla="*/ 1 h 1492"/>
                      <a:gd name="T50" fmla="*/ 7 w 1721"/>
                      <a:gd name="T51" fmla="*/ 0 h 1492"/>
                      <a:gd name="T52" fmla="*/ 7 w 1721"/>
                      <a:gd name="T53" fmla="*/ 0 h 1492"/>
                      <a:gd name="T54" fmla="*/ 6 w 1721"/>
                      <a:gd name="T55" fmla="*/ 0 h 1492"/>
                      <a:gd name="T56" fmla="*/ 6 w 1721"/>
                      <a:gd name="T57" fmla="*/ 0 h 1492"/>
                      <a:gd name="T58" fmla="*/ 5 w 1721"/>
                      <a:gd name="T59" fmla="*/ 0 h 1492"/>
                      <a:gd name="T60" fmla="*/ 5 w 1721"/>
                      <a:gd name="T61" fmla="*/ 0 h 1492"/>
                      <a:gd name="T62" fmla="*/ 4 w 1721"/>
                      <a:gd name="T63" fmla="*/ 0 h 1492"/>
                      <a:gd name="T64" fmla="*/ 4 w 1721"/>
                      <a:gd name="T65" fmla="*/ 0 h 1492"/>
                      <a:gd name="T66" fmla="*/ 3 w 1721"/>
                      <a:gd name="T67" fmla="*/ 0 h 1492"/>
                      <a:gd name="T68" fmla="*/ 3 w 1721"/>
                      <a:gd name="T69" fmla="*/ 0 h 1492"/>
                      <a:gd name="T70" fmla="*/ 2 w 1721"/>
                      <a:gd name="T71" fmla="*/ 0 h 1492"/>
                      <a:gd name="T72" fmla="*/ 1 w 1721"/>
                      <a:gd name="T73" fmla="*/ 0 h 1492"/>
                      <a:gd name="T74" fmla="*/ 0 w 1721"/>
                      <a:gd name="T75" fmla="*/ 0 h 1492"/>
                      <a:gd name="T76" fmla="*/ 0 w 1721"/>
                      <a:gd name="T77" fmla="*/ 0 h 149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21" h="1492">
                        <a:moveTo>
                          <a:pt x="0" y="10"/>
                        </a:moveTo>
                        <a:lnTo>
                          <a:pt x="3" y="1264"/>
                        </a:lnTo>
                        <a:lnTo>
                          <a:pt x="74" y="1296"/>
                        </a:lnTo>
                        <a:lnTo>
                          <a:pt x="160" y="1328"/>
                        </a:lnTo>
                        <a:lnTo>
                          <a:pt x="249" y="1357"/>
                        </a:lnTo>
                        <a:lnTo>
                          <a:pt x="326" y="1377"/>
                        </a:lnTo>
                        <a:lnTo>
                          <a:pt x="400" y="1395"/>
                        </a:lnTo>
                        <a:lnTo>
                          <a:pt x="514" y="1417"/>
                        </a:lnTo>
                        <a:lnTo>
                          <a:pt x="593" y="1429"/>
                        </a:lnTo>
                        <a:lnTo>
                          <a:pt x="691" y="1442"/>
                        </a:lnTo>
                        <a:lnTo>
                          <a:pt x="790" y="1453"/>
                        </a:lnTo>
                        <a:lnTo>
                          <a:pt x="879" y="1464"/>
                        </a:lnTo>
                        <a:lnTo>
                          <a:pt x="995" y="1475"/>
                        </a:lnTo>
                        <a:lnTo>
                          <a:pt x="1086" y="1480"/>
                        </a:lnTo>
                        <a:lnTo>
                          <a:pt x="1150" y="1484"/>
                        </a:lnTo>
                        <a:lnTo>
                          <a:pt x="1227" y="1488"/>
                        </a:lnTo>
                        <a:lnTo>
                          <a:pt x="1314" y="1489"/>
                        </a:lnTo>
                        <a:lnTo>
                          <a:pt x="1413" y="1491"/>
                        </a:lnTo>
                        <a:lnTo>
                          <a:pt x="1515" y="1492"/>
                        </a:lnTo>
                        <a:lnTo>
                          <a:pt x="1586" y="1490"/>
                        </a:lnTo>
                        <a:lnTo>
                          <a:pt x="1660" y="1487"/>
                        </a:lnTo>
                        <a:lnTo>
                          <a:pt x="1721" y="1480"/>
                        </a:lnTo>
                        <a:lnTo>
                          <a:pt x="1721" y="79"/>
                        </a:lnTo>
                        <a:lnTo>
                          <a:pt x="1676" y="73"/>
                        </a:lnTo>
                        <a:lnTo>
                          <a:pt x="1604" y="64"/>
                        </a:lnTo>
                        <a:lnTo>
                          <a:pt x="1521" y="55"/>
                        </a:lnTo>
                        <a:lnTo>
                          <a:pt x="1441" y="48"/>
                        </a:lnTo>
                        <a:lnTo>
                          <a:pt x="1349" y="41"/>
                        </a:lnTo>
                        <a:lnTo>
                          <a:pt x="1238" y="32"/>
                        </a:lnTo>
                        <a:lnTo>
                          <a:pt x="1086" y="22"/>
                        </a:lnTo>
                        <a:lnTo>
                          <a:pt x="973" y="15"/>
                        </a:lnTo>
                        <a:lnTo>
                          <a:pt x="874" y="11"/>
                        </a:lnTo>
                        <a:lnTo>
                          <a:pt x="770" y="8"/>
                        </a:lnTo>
                        <a:lnTo>
                          <a:pt x="636" y="3"/>
                        </a:lnTo>
                        <a:lnTo>
                          <a:pt x="520" y="1"/>
                        </a:lnTo>
                        <a:lnTo>
                          <a:pt x="368" y="0"/>
                        </a:lnTo>
                        <a:lnTo>
                          <a:pt x="204" y="3"/>
                        </a:lnTo>
                        <a:lnTo>
                          <a:pt x="53" y="9"/>
                        </a:lnTo>
                        <a:lnTo>
                          <a:pt x="0" y="10"/>
                        </a:lnTo>
                        <a:close/>
                      </a:path>
                    </a:pathLst>
                  </a:custGeom>
                  <a:solidFill>
                    <a:srgbClr val="5F5F5F"/>
                  </a:solidFill>
                  <a:ln w="1588">
                    <a:solidFill>
                      <a:srgbClr val="000000"/>
                    </a:solidFill>
                    <a:prstDash val="solid"/>
                    <a:round/>
                    <a:headEnd/>
                    <a:tailEnd/>
                  </a:ln>
                </p:spPr>
                <p:txBody>
                  <a:bodyPr/>
                  <a:lstStyle/>
                  <a:p>
                    <a:endParaRPr lang="en-US"/>
                  </a:p>
                </p:txBody>
              </p:sp>
            </p:grpSp>
            <p:sp>
              <p:nvSpPr>
                <p:cNvPr id="69" name="Freeform 44"/>
                <p:cNvSpPr>
                  <a:spLocks/>
                </p:cNvSpPr>
                <p:nvPr/>
              </p:nvSpPr>
              <p:spPr bwMode="auto">
                <a:xfrm>
                  <a:off x="2297113" y="4641850"/>
                  <a:ext cx="450850" cy="438150"/>
                </a:xfrm>
                <a:custGeom>
                  <a:avLst/>
                  <a:gdLst>
                    <a:gd name="T0" fmla="*/ 0 w 1600"/>
                    <a:gd name="T1" fmla="*/ 285539252 h 1384"/>
                    <a:gd name="T2" fmla="*/ 44782085 w 1600"/>
                    <a:gd name="T3" fmla="*/ 2147483647 h 1384"/>
                    <a:gd name="T4" fmla="*/ 1543787326 w 1600"/>
                    <a:gd name="T5" fmla="*/ 2147483647 h 1384"/>
                    <a:gd name="T6" fmla="*/ 2147483647 w 1600"/>
                    <a:gd name="T7" fmla="*/ 2147483647 h 1384"/>
                    <a:gd name="T8" fmla="*/ 2147483647 w 1600"/>
                    <a:gd name="T9" fmla="*/ 2147483647 h 1384"/>
                    <a:gd name="T10" fmla="*/ 2147483647 w 1600"/>
                    <a:gd name="T11" fmla="*/ 2147483647 h 1384"/>
                    <a:gd name="T12" fmla="*/ 2147483647 w 1600"/>
                    <a:gd name="T13" fmla="*/ 2147483647 h 1384"/>
                    <a:gd name="T14" fmla="*/ 2147483647 w 1600"/>
                    <a:gd name="T15" fmla="*/ 2147483647 h 1384"/>
                    <a:gd name="T16" fmla="*/ 2147483647 w 1600"/>
                    <a:gd name="T17" fmla="*/ 2147483647 h 1384"/>
                    <a:gd name="T18" fmla="*/ 2147483647 w 1600"/>
                    <a:gd name="T19" fmla="*/ 2147483647 h 1384"/>
                    <a:gd name="T20" fmla="*/ 2147483647 w 1600"/>
                    <a:gd name="T21" fmla="*/ 2147483647 h 1384"/>
                    <a:gd name="T22" fmla="*/ 2147483647 w 1600"/>
                    <a:gd name="T23" fmla="*/ 2147483647 h 1384"/>
                    <a:gd name="T24" fmla="*/ 2147483647 w 1600"/>
                    <a:gd name="T25" fmla="*/ 2147483647 h 1384"/>
                    <a:gd name="T26" fmla="*/ 2147483647 w 1600"/>
                    <a:gd name="T27" fmla="*/ 2147483647 h 1384"/>
                    <a:gd name="T28" fmla="*/ 2147483647 w 1600"/>
                    <a:gd name="T29" fmla="*/ 2147483647 h 1384"/>
                    <a:gd name="T30" fmla="*/ 2147483647 w 1600"/>
                    <a:gd name="T31" fmla="*/ 2147483647 h 1384"/>
                    <a:gd name="T32" fmla="*/ 2147483647 w 1600"/>
                    <a:gd name="T33" fmla="*/ 2147483647 h 1384"/>
                    <a:gd name="T34" fmla="*/ 2147483647 w 1600"/>
                    <a:gd name="T35" fmla="*/ 2147483647 h 1384"/>
                    <a:gd name="T36" fmla="*/ 2147483647 w 1600"/>
                    <a:gd name="T37" fmla="*/ 2147483647 h 1384"/>
                    <a:gd name="T38" fmla="*/ 2147483647 w 1600"/>
                    <a:gd name="T39" fmla="*/ 2147483647 h 1384"/>
                    <a:gd name="T40" fmla="*/ 2147483647 w 1600"/>
                    <a:gd name="T41" fmla="*/ 2147483647 h 1384"/>
                    <a:gd name="T42" fmla="*/ 2147483647 w 1600"/>
                    <a:gd name="T43" fmla="*/ 2147483647 h 1384"/>
                    <a:gd name="T44" fmla="*/ 2147483647 w 1600"/>
                    <a:gd name="T45" fmla="*/ 2147483647 h 1384"/>
                    <a:gd name="T46" fmla="*/ 2147483647 w 1600"/>
                    <a:gd name="T47" fmla="*/ 2125859795 h 1384"/>
                    <a:gd name="T48" fmla="*/ 2147483647 w 1600"/>
                    <a:gd name="T49" fmla="*/ 1871991443 h 1384"/>
                    <a:gd name="T50" fmla="*/ 2147483647 w 1600"/>
                    <a:gd name="T51" fmla="*/ 1586451874 h 1384"/>
                    <a:gd name="T52" fmla="*/ 2147483647 w 1600"/>
                    <a:gd name="T53" fmla="*/ 1396125719 h 1384"/>
                    <a:gd name="T54" fmla="*/ 2147483647 w 1600"/>
                    <a:gd name="T55" fmla="*/ 1205699524 h 1384"/>
                    <a:gd name="T56" fmla="*/ 2147483647 w 1600"/>
                    <a:gd name="T57" fmla="*/ 920160271 h 1384"/>
                    <a:gd name="T58" fmla="*/ 2147483647 w 1600"/>
                    <a:gd name="T59" fmla="*/ 634621019 h 1384"/>
                    <a:gd name="T60" fmla="*/ 2147483647 w 1600"/>
                    <a:gd name="T61" fmla="*/ 412523607 h 1384"/>
                    <a:gd name="T62" fmla="*/ 2147483647 w 1600"/>
                    <a:gd name="T63" fmla="*/ 317310509 h 1384"/>
                    <a:gd name="T64" fmla="*/ 2147483647 w 1600"/>
                    <a:gd name="T65" fmla="*/ 222097412 h 1384"/>
                    <a:gd name="T66" fmla="*/ 2147483647 w 1600"/>
                    <a:gd name="T67" fmla="*/ 63442157 h 1384"/>
                    <a:gd name="T68" fmla="*/ 2147483647 w 1600"/>
                    <a:gd name="T69" fmla="*/ 0 h 1384"/>
                    <a:gd name="T70" fmla="*/ 2147483647 w 1600"/>
                    <a:gd name="T71" fmla="*/ 0 h 1384"/>
                    <a:gd name="T72" fmla="*/ 2147483647 w 1600"/>
                    <a:gd name="T73" fmla="*/ 63442157 h 1384"/>
                    <a:gd name="T74" fmla="*/ 1096285169 w 1600"/>
                    <a:gd name="T75" fmla="*/ 253868352 h 1384"/>
                    <a:gd name="T76" fmla="*/ 0 w 1600"/>
                    <a:gd name="T77" fmla="*/ 285539252 h 138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0" h="1384">
                      <a:moveTo>
                        <a:pt x="0" y="9"/>
                      </a:moveTo>
                      <a:lnTo>
                        <a:pt x="2" y="1172"/>
                      </a:lnTo>
                      <a:lnTo>
                        <a:pt x="69" y="1201"/>
                      </a:lnTo>
                      <a:lnTo>
                        <a:pt x="149" y="1230"/>
                      </a:lnTo>
                      <a:lnTo>
                        <a:pt x="232" y="1258"/>
                      </a:lnTo>
                      <a:lnTo>
                        <a:pt x="304" y="1277"/>
                      </a:lnTo>
                      <a:lnTo>
                        <a:pt x="373" y="1293"/>
                      </a:lnTo>
                      <a:lnTo>
                        <a:pt x="479" y="1313"/>
                      </a:lnTo>
                      <a:lnTo>
                        <a:pt x="553" y="1324"/>
                      </a:lnTo>
                      <a:lnTo>
                        <a:pt x="645" y="1336"/>
                      </a:lnTo>
                      <a:lnTo>
                        <a:pt x="737" y="1346"/>
                      </a:lnTo>
                      <a:lnTo>
                        <a:pt x="820" y="1356"/>
                      </a:lnTo>
                      <a:lnTo>
                        <a:pt x="929" y="1367"/>
                      </a:lnTo>
                      <a:lnTo>
                        <a:pt x="1014" y="1371"/>
                      </a:lnTo>
                      <a:lnTo>
                        <a:pt x="1074" y="1376"/>
                      </a:lnTo>
                      <a:lnTo>
                        <a:pt x="1145" y="1380"/>
                      </a:lnTo>
                      <a:lnTo>
                        <a:pt x="1227" y="1381"/>
                      </a:lnTo>
                      <a:lnTo>
                        <a:pt x="1318" y="1383"/>
                      </a:lnTo>
                      <a:lnTo>
                        <a:pt x="1414" y="1383"/>
                      </a:lnTo>
                      <a:lnTo>
                        <a:pt x="1491" y="1384"/>
                      </a:lnTo>
                      <a:lnTo>
                        <a:pt x="1545" y="1381"/>
                      </a:lnTo>
                      <a:lnTo>
                        <a:pt x="1600" y="1378"/>
                      </a:lnTo>
                      <a:lnTo>
                        <a:pt x="1600" y="73"/>
                      </a:lnTo>
                      <a:lnTo>
                        <a:pt x="1565" y="67"/>
                      </a:lnTo>
                      <a:lnTo>
                        <a:pt x="1496" y="59"/>
                      </a:lnTo>
                      <a:lnTo>
                        <a:pt x="1419" y="50"/>
                      </a:lnTo>
                      <a:lnTo>
                        <a:pt x="1345" y="44"/>
                      </a:lnTo>
                      <a:lnTo>
                        <a:pt x="1258" y="38"/>
                      </a:lnTo>
                      <a:lnTo>
                        <a:pt x="1155" y="29"/>
                      </a:lnTo>
                      <a:lnTo>
                        <a:pt x="1014" y="20"/>
                      </a:lnTo>
                      <a:lnTo>
                        <a:pt x="908" y="13"/>
                      </a:lnTo>
                      <a:lnTo>
                        <a:pt x="816" y="10"/>
                      </a:lnTo>
                      <a:lnTo>
                        <a:pt x="718" y="7"/>
                      </a:lnTo>
                      <a:lnTo>
                        <a:pt x="593" y="2"/>
                      </a:lnTo>
                      <a:lnTo>
                        <a:pt x="485" y="0"/>
                      </a:lnTo>
                      <a:lnTo>
                        <a:pt x="344" y="0"/>
                      </a:lnTo>
                      <a:lnTo>
                        <a:pt x="190" y="2"/>
                      </a:lnTo>
                      <a:lnTo>
                        <a:pt x="49" y="8"/>
                      </a:lnTo>
                      <a:lnTo>
                        <a:pt x="0" y="9"/>
                      </a:lnTo>
                      <a:close/>
                    </a:path>
                  </a:pathLst>
                </a:custGeom>
                <a:gradFill rotWithShape="0">
                  <a:gsLst>
                    <a:gs pos="0">
                      <a:srgbClr val="756956"/>
                    </a:gs>
                    <a:gs pos="100000">
                      <a:srgbClr val="FDE3BA"/>
                    </a:gs>
                  </a:gsLst>
                  <a:lin ang="18900000" scaled="1"/>
                </a:gradFill>
                <a:ln w="1588">
                  <a:solidFill>
                    <a:srgbClr val="9F9F9F"/>
                  </a:solidFill>
                  <a:prstDash val="solid"/>
                  <a:round/>
                  <a:headEnd/>
                  <a:tailEnd/>
                </a:ln>
              </p:spPr>
              <p:txBody>
                <a:bodyPr/>
                <a:lstStyle/>
                <a:p>
                  <a:endParaRPr lang="en-US"/>
                </a:p>
              </p:txBody>
            </p:sp>
          </p:grpSp>
        </p:grpSp>
      </p:grpSp>
      <p:grpSp>
        <p:nvGrpSpPr>
          <p:cNvPr id="105" name="Group 104"/>
          <p:cNvGrpSpPr/>
          <p:nvPr/>
        </p:nvGrpSpPr>
        <p:grpSpPr>
          <a:xfrm>
            <a:off x="2247790" y="2617699"/>
            <a:ext cx="822645" cy="706503"/>
            <a:chOff x="1343358" y="4637908"/>
            <a:chExt cx="1762485" cy="1684357"/>
          </a:xfrm>
        </p:grpSpPr>
        <p:sp>
          <p:nvSpPr>
            <p:cNvPr id="106" name="AutoShape 4"/>
            <p:cNvSpPr>
              <a:spLocks noChangeArrowheads="1"/>
            </p:cNvSpPr>
            <p:nvPr/>
          </p:nvSpPr>
          <p:spPr bwMode="auto">
            <a:xfrm>
              <a:off x="1343358" y="4637908"/>
              <a:ext cx="1762485" cy="1684357"/>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nvGrpSpPr>
            <p:cNvPr id="107" name="Group 106"/>
            <p:cNvGrpSpPr/>
            <p:nvPr/>
          </p:nvGrpSpPr>
          <p:grpSpPr>
            <a:xfrm>
              <a:off x="1427143" y="4868385"/>
              <a:ext cx="1544402" cy="1271258"/>
              <a:chOff x="7599598" y="738613"/>
              <a:chExt cx="1544402" cy="1271258"/>
            </a:xfrm>
          </p:grpSpPr>
          <p:graphicFrame>
            <p:nvGraphicFramePr>
              <p:cNvPr id="108" name="Object 5">
                <a:hlinkClick r:id="" action="ppaction://ole?verb=0"/>
              </p:cNvPr>
              <p:cNvGraphicFramePr>
                <a:graphicFrameLocks/>
              </p:cNvGraphicFramePr>
              <p:nvPr>
                <p:extLst>
                  <p:ext uri="{D42A27DB-BD31-4B8C-83A1-F6EECF244321}">
                    <p14:modId xmlns:p14="http://schemas.microsoft.com/office/powerpoint/2010/main" val="3640978433"/>
                  </p:ext>
                </p:extLst>
              </p:nvPr>
            </p:nvGraphicFramePr>
            <p:xfrm>
              <a:off x="7599598" y="738613"/>
              <a:ext cx="1430577" cy="1271258"/>
            </p:xfrm>
            <a:graphic>
              <a:graphicData uri="http://schemas.openxmlformats.org/presentationml/2006/ole">
                <mc:AlternateContent xmlns:mc="http://schemas.openxmlformats.org/markup-compatibility/2006">
                  <mc:Choice xmlns:v="urn:schemas-microsoft-com:vml" Requires="v">
                    <p:oleObj spid="_x0000_s174209" name="Microsoft ClipArt Gallery" r:id="rId11" imgW="6080125" imgH="4716463" progId="MS_ClipArt_Gallery">
                      <p:embed/>
                    </p:oleObj>
                  </mc:Choice>
                  <mc:Fallback>
                    <p:oleObj name="Microsoft ClipArt Gallery" r:id="rId11" imgW="6080125" imgH="4716463"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99598" y="738613"/>
                            <a:ext cx="1430577" cy="1271258"/>
                          </a:xfrm>
                          <a:prstGeom prst="rect">
                            <a:avLst/>
                          </a:prstGeom>
                          <a:noFill/>
                          <a:ln>
                            <a:noFill/>
                          </a:ln>
                          <a:effectLst/>
                          <a:extLst/>
                        </p:spPr>
                      </p:pic>
                    </p:oleObj>
                  </mc:Fallback>
                </mc:AlternateContent>
              </a:graphicData>
            </a:graphic>
          </p:graphicFrame>
          <p:grpSp>
            <p:nvGrpSpPr>
              <p:cNvPr id="109" name="Group 108"/>
              <p:cNvGrpSpPr/>
              <p:nvPr/>
            </p:nvGrpSpPr>
            <p:grpSpPr>
              <a:xfrm>
                <a:off x="8219463" y="936698"/>
                <a:ext cx="924537" cy="674688"/>
                <a:chOff x="2227263" y="4572000"/>
                <a:chExt cx="631825" cy="674688"/>
              </a:xfrm>
            </p:grpSpPr>
            <p:grpSp>
              <p:nvGrpSpPr>
                <p:cNvPr id="110" name="Group 7"/>
                <p:cNvGrpSpPr>
                  <a:grpSpLocks/>
                </p:cNvGrpSpPr>
                <p:nvPr/>
              </p:nvGrpSpPr>
              <p:grpSpPr bwMode="auto">
                <a:xfrm>
                  <a:off x="2227263" y="4572000"/>
                  <a:ext cx="631825" cy="671513"/>
                  <a:chOff x="1403" y="2880"/>
                  <a:chExt cx="374" cy="423"/>
                </a:xfrm>
              </p:grpSpPr>
              <p:sp>
                <p:nvSpPr>
                  <p:cNvPr id="145" name="Freeform 8"/>
                  <p:cNvSpPr>
                    <a:spLocks/>
                  </p:cNvSpPr>
                  <p:nvPr/>
                </p:nvSpPr>
                <p:spPr bwMode="auto">
                  <a:xfrm>
                    <a:off x="1403" y="2889"/>
                    <a:ext cx="340" cy="414"/>
                  </a:xfrm>
                  <a:custGeom>
                    <a:avLst/>
                    <a:gdLst>
                      <a:gd name="T0" fmla="*/ 0 w 2043"/>
                      <a:gd name="T1" fmla="*/ 0 h 2069"/>
                      <a:gd name="T2" fmla="*/ 0 w 2043"/>
                      <a:gd name="T3" fmla="*/ 14 h 2069"/>
                      <a:gd name="T4" fmla="*/ 9 w 2043"/>
                      <a:gd name="T5" fmla="*/ 17 h 2069"/>
                      <a:gd name="T6" fmla="*/ 9 w 2043"/>
                      <a:gd name="T7" fmla="*/ 1 h 2069"/>
                      <a:gd name="T8" fmla="*/ 0 w 2043"/>
                      <a:gd name="T9" fmla="*/ 0 h 20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3" h="2069">
                        <a:moveTo>
                          <a:pt x="0" y="0"/>
                        </a:moveTo>
                        <a:lnTo>
                          <a:pt x="2" y="1757"/>
                        </a:lnTo>
                        <a:lnTo>
                          <a:pt x="2043" y="2069"/>
                        </a:lnTo>
                        <a:lnTo>
                          <a:pt x="2038" y="87"/>
                        </a:lnTo>
                        <a:lnTo>
                          <a:pt x="0" y="0"/>
                        </a:lnTo>
                        <a:close/>
                      </a:path>
                    </a:pathLst>
                  </a:custGeom>
                  <a:solidFill>
                    <a:srgbClr val="7F5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6" name="Freeform 9"/>
                  <p:cNvSpPr>
                    <a:spLocks/>
                  </p:cNvSpPr>
                  <p:nvPr/>
                </p:nvSpPr>
                <p:spPr bwMode="auto">
                  <a:xfrm>
                    <a:off x="1403" y="2880"/>
                    <a:ext cx="374" cy="27"/>
                  </a:xfrm>
                  <a:custGeom>
                    <a:avLst/>
                    <a:gdLst>
                      <a:gd name="T0" fmla="*/ 0 w 2247"/>
                      <a:gd name="T1" fmla="*/ 0 h 134"/>
                      <a:gd name="T2" fmla="*/ 2 w 2247"/>
                      <a:gd name="T3" fmla="*/ 0 h 134"/>
                      <a:gd name="T4" fmla="*/ 10 w 2247"/>
                      <a:gd name="T5" fmla="*/ 1 h 134"/>
                      <a:gd name="T6" fmla="*/ 9 w 2247"/>
                      <a:gd name="T7" fmla="*/ 1 h 134"/>
                      <a:gd name="T8" fmla="*/ 0 w 2247"/>
                      <a:gd name="T9" fmla="*/ 0 h 1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7" h="134">
                        <a:moveTo>
                          <a:pt x="0" y="48"/>
                        </a:moveTo>
                        <a:lnTo>
                          <a:pt x="418" y="0"/>
                        </a:lnTo>
                        <a:lnTo>
                          <a:pt x="2247" y="72"/>
                        </a:lnTo>
                        <a:lnTo>
                          <a:pt x="2038" y="134"/>
                        </a:lnTo>
                        <a:lnTo>
                          <a:pt x="0" y="48"/>
                        </a:lnTo>
                        <a:close/>
                      </a:path>
                    </a:pathLst>
                  </a:custGeom>
                  <a:solidFill>
                    <a:srgbClr val="7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7" name="Freeform 10"/>
                  <p:cNvSpPr>
                    <a:spLocks/>
                  </p:cNvSpPr>
                  <p:nvPr/>
                </p:nvSpPr>
                <p:spPr bwMode="auto">
                  <a:xfrm>
                    <a:off x="1742" y="2894"/>
                    <a:ext cx="35" cy="409"/>
                  </a:xfrm>
                  <a:custGeom>
                    <a:avLst/>
                    <a:gdLst>
                      <a:gd name="T0" fmla="*/ 1 w 211"/>
                      <a:gd name="T1" fmla="*/ 0 h 2047"/>
                      <a:gd name="T2" fmla="*/ 1 w 211"/>
                      <a:gd name="T3" fmla="*/ 14 h 2047"/>
                      <a:gd name="T4" fmla="*/ 0 w 211"/>
                      <a:gd name="T5" fmla="*/ 16 h 2047"/>
                      <a:gd name="T6" fmla="*/ 0 w 211"/>
                      <a:gd name="T7" fmla="*/ 1 h 2047"/>
                      <a:gd name="T8" fmla="*/ 1 w 211"/>
                      <a:gd name="T9" fmla="*/ 0 h 20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1" h="2047">
                        <a:moveTo>
                          <a:pt x="211" y="0"/>
                        </a:moveTo>
                        <a:lnTo>
                          <a:pt x="209" y="1797"/>
                        </a:lnTo>
                        <a:lnTo>
                          <a:pt x="0" y="2047"/>
                        </a:lnTo>
                        <a:lnTo>
                          <a:pt x="0" y="63"/>
                        </a:lnTo>
                        <a:lnTo>
                          <a:pt x="211" y="0"/>
                        </a:lnTo>
                        <a:close/>
                      </a:path>
                    </a:pathLst>
                  </a:custGeom>
                  <a:solidFill>
                    <a:srgbClr val="5F3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11" name="Group 11"/>
                <p:cNvGrpSpPr>
                  <a:grpSpLocks/>
                </p:cNvGrpSpPr>
                <p:nvPr/>
              </p:nvGrpSpPr>
              <p:grpSpPr bwMode="auto">
                <a:xfrm>
                  <a:off x="2233613" y="5067300"/>
                  <a:ext cx="547687" cy="179388"/>
                  <a:chOff x="1407" y="3192"/>
                  <a:chExt cx="324" cy="113"/>
                </a:xfrm>
              </p:grpSpPr>
              <p:sp>
                <p:nvSpPr>
                  <p:cNvPr id="119" name="Freeform 12"/>
                  <p:cNvSpPr>
                    <a:spLocks/>
                  </p:cNvSpPr>
                  <p:nvPr/>
                </p:nvSpPr>
                <p:spPr bwMode="auto">
                  <a:xfrm>
                    <a:off x="1409" y="3193"/>
                    <a:ext cx="322" cy="108"/>
                  </a:xfrm>
                  <a:custGeom>
                    <a:avLst/>
                    <a:gdLst>
                      <a:gd name="T0" fmla="*/ 0 w 1934"/>
                      <a:gd name="T1" fmla="*/ 0 h 538"/>
                      <a:gd name="T2" fmla="*/ 0 w 1934"/>
                      <a:gd name="T3" fmla="*/ 2 h 538"/>
                      <a:gd name="T4" fmla="*/ 9 w 1934"/>
                      <a:gd name="T5" fmla="*/ 4 h 538"/>
                      <a:gd name="T6" fmla="*/ 9 w 1934"/>
                      <a:gd name="T7" fmla="*/ 2 h 538"/>
                      <a:gd name="T8" fmla="*/ 0 w 1934"/>
                      <a:gd name="T9" fmla="*/ 0 h 5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4" h="538">
                        <a:moveTo>
                          <a:pt x="0" y="0"/>
                        </a:moveTo>
                        <a:lnTo>
                          <a:pt x="0" y="242"/>
                        </a:lnTo>
                        <a:lnTo>
                          <a:pt x="1934" y="538"/>
                        </a:lnTo>
                        <a:lnTo>
                          <a:pt x="1934" y="24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120" name="Group 13"/>
                  <p:cNvGrpSpPr>
                    <a:grpSpLocks/>
                  </p:cNvGrpSpPr>
                  <p:nvPr/>
                </p:nvGrpSpPr>
                <p:grpSpPr bwMode="auto">
                  <a:xfrm>
                    <a:off x="1407" y="3192"/>
                    <a:ext cx="324" cy="113"/>
                    <a:chOff x="1407" y="3192"/>
                    <a:chExt cx="324" cy="113"/>
                  </a:xfrm>
                </p:grpSpPr>
                <p:grpSp>
                  <p:nvGrpSpPr>
                    <p:cNvPr id="121" name="Group 14"/>
                    <p:cNvGrpSpPr>
                      <a:grpSpLocks/>
                    </p:cNvGrpSpPr>
                    <p:nvPr/>
                  </p:nvGrpSpPr>
                  <p:grpSpPr bwMode="auto">
                    <a:xfrm>
                      <a:off x="1407" y="3228"/>
                      <a:ext cx="324" cy="77"/>
                      <a:chOff x="1407" y="3228"/>
                      <a:chExt cx="324" cy="77"/>
                    </a:xfrm>
                  </p:grpSpPr>
                  <p:sp>
                    <p:nvSpPr>
                      <p:cNvPr id="142" name="Freeform 15"/>
                      <p:cNvSpPr>
                        <a:spLocks/>
                      </p:cNvSpPr>
                      <p:nvPr/>
                    </p:nvSpPr>
                    <p:spPr bwMode="auto">
                      <a:xfrm>
                        <a:off x="1725" y="3283"/>
                        <a:ext cx="6" cy="21"/>
                      </a:xfrm>
                      <a:custGeom>
                        <a:avLst/>
                        <a:gdLst>
                          <a:gd name="T0" fmla="*/ 0 w 34"/>
                          <a:gd name="T1" fmla="*/ 0 h 107"/>
                          <a:gd name="T2" fmla="*/ 0 w 34"/>
                          <a:gd name="T3" fmla="*/ 0 h 107"/>
                          <a:gd name="T4" fmla="*/ 0 w 34"/>
                          <a:gd name="T5" fmla="*/ 1 h 107"/>
                          <a:gd name="T6" fmla="*/ 0 w 34"/>
                          <a:gd name="T7" fmla="*/ 1 h 107"/>
                          <a:gd name="T8" fmla="*/ 0 w 34"/>
                          <a:gd name="T9" fmla="*/ 0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 h="107">
                            <a:moveTo>
                              <a:pt x="0" y="32"/>
                            </a:moveTo>
                            <a:lnTo>
                              <a:pt x="34" y="0"/>
                            </a:lnTo>
                            <a:lnTo>
                              <a:pt x="34" y="77"/>
                            </a:lnTo>
                            <a:lnTo>
                              <a:pt x="0" y="107"/>
                            </a:lnTo>
                            <a:lnTo>
                              <a:pt x="0" y="32"/>
                            </a:lnTo>
                            <a:close/>
                          </a:path>
                        </a:pathLst>
                      </a:custGeom>
                      <a:solidFill>
                        <a:srgbClr val="5F3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3" name="Freeform 16"/>
                      <p:cNvSpPr>
                        <a:spLocks/>
                      </p:cNvSpPr>
                      <p:nvPr/>
                    </p:nvSpPr>
                    <p:spPr bwMode="auto">
                      <a:xfrm>
                        <a:off x="1407" y="3232"/>
                        <a:ext cx="318" cy="73"/>
                      </a:xfrm>
                      <a:custGeom>
                        <a:avLst/>
                        <a:gdLst>
                          <a:gd name="T0" fmla="*/ 0 w 1907"/>
                          <a:gd name="T1" fmla="*/ 0 h 366"/>
                          <a:gd name="T2" fmla="*/ 9 w 1907"/>
                          <a:gd name="T3" fmla="*/ 2 h 366"/>
                          <a:gd name="T4" fmla="*/ 9 w 1907"/>
                          <a:gd name="T5" fmla="*/ 3 h 366"/>
                          <a:gd name="T6" fmla="*/ 0 w 1907"/>
                          <a:gd name="T7" fmla="*/ 1 h 366"/>
                          <a:gd name="T8" fmla="*/ 0 w 1907"/>
                          <a:gd name="T9" fmla="*/ 0 h 3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7" h="366">
                            <a:moveTo>
                              <a:pt x="0" y="0"/>
                            </a:moveTo>
                            <a:lnTo>
                              <a:pt x="1907" y="287"/>
                            </a:lnTo>
                            <a:lnTo>
                              <a:pt x="1907" y="366"/>
                            </a:lnTo>
                            <a:lnTo>
                              <a:pt x="0" y="70"/>
                            </a:lnTo>
                            <a:lnTo>
                              <a:pt x="0" y="0"/>
                            </a:lnTo>
                            <a:close/>
                          </a:path>
                        </a:pathLst>
                      </a:custGeom>
                      <a:solidFill>
                        <a:srgbClr val="7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4" name="Freeform 17"/>
                      <p:cNvSpPr>
                        <a:spLocks/>
                      </p:cNvSpPr>
                      <p:nvPr/>
                    </p:nvSpPr>
                    <p:spPr bwMode="auto">
                      <a:xfrm>
                        <a:off x="1407" y="3228"/>
                        <a:ext cx="324" cy="61"/>
                      </a:xfrm>
                      <a:custGeom>
                        <a:avLst/>
                        <a:gdLst>
                          <a:gd name="T0" fmla="*/ 0 w 1942"/>
                          <a:gd name="T1" fmla="*/ 0 h 306"/>
                          <a:gd name="T2" fmla="*/ 0 w 1942"/>
                          <a:gd name="T3" fmla="*/ 0 h 306"/>
                          <a:gd name="T4" fmla="*/ 9 w 1942"/>
                          <a:gd name="T5" fmla="*/ 2 h 306"/>
                          <a:gd name="T6" fmla="*/ 9 w 1942"/>
                          <a:gd name="T7" fmla="*/ 2 h 306"/>
                          <a:gd name="T8" fmla="*/ 0 w 1942"/>
                          <a:gd name="T9" fmla="*/ 0 h 3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42" h="306">
                            <a:moveTo>
                              <a:pt x="0" y="20"/>
                            </a:moveTo>
                            <a:lnTo>
                              <a:pt x="35" y="0"/>
                            </a:lnTo>
                            <a:lnTo>
                              <a:pt x="1942" y="277"/>
                            </a:lnTo>
                            <a:lnTo>
                              <a:pt x="1909" y="306"/>
                            </a:lnTo>
                            <a:lnTo>
                              <a:pt x="0" y="20"/>
                            </a:lnTo>
                            <a:close/>
                          </a:path>
                        </a:pathLst>
                      </a:custGeom>
                      <a:solidFill>
                        <a:srgbClr val="3F1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22" name="Group 18"/>
                    <p:cNvGrpSpPr>
                      <a:grpSpLocks/>
                    </p:cNvGrpSpPr>
                    <p:nvPr/>
                  </p:nvGrpSpPr>
                  <p:grpSpPr bwMode="auto">
                    <a:xfrm>
                      <a:off x="1407" y="3200"/>
                      <a:ext cx="104" cy="45"/>
                      <a:chOff x="1407" y="3200"/>
                      <a:chExt cx="104" cy="45"/>
                    </a:xfrm>
                  </p:grpSpPr>
                  <p:sp>
                    <p:nvSpPr>
                      <p:cNvPr id="139" name="Freeform 19"/>
                      <p:cNvSpPr>
                        <a:spLocks/>
                      </p:cNvSpPr>
                      <p:nvPr/>
                    </p:nvSpPr>
                    <p:spPr bwMode="auto">
                      <a:xfrm>
                        <a:off x="1407" y="3204"/>
                        <a:ext cx="98" cy="41"/>
                      </a:xfrm>
                      <a:custGeom>
                        <a:avLst/>
                        <a:gdLst>
                          <a:gd name="T0" fmla="*/ 0 w 588"/>
                          <a:gd name="T1" fmla="*/ 0 h 204"/>
                          <a:gd name="T2" fmla="*/ 3 w 588"/>
                          <a:gd name="T3" fmla="*/ 1 h 204"/>
                          <a:gd name="T4" fmla="*/ 3 w 588"/>
                          <a:gd name="T5" fmla="*/ 2 h 204"/>
                          <a:gd name="T6" fmla="*/ 0 w 588"/>
                          <a:gd name="T7" fmla="*/ 1 h 204"/>
                          <a:gd name="T8" fmla="*/ 0 w 588"/>
                          <a:gd name="T9" fmla="*/ 0 h 2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8" h="204">
                            <a:moveTo>
                              <a:pt x="0" y="0"/>
                            </a:moveTo>
                            <a:lnTo>
                              <a:pt x="588" y="86"/>
                            </a:lnTo>
                            <a:lnTo>
                              <a:pt x="588" y="204"/>
                            </a:lnTo>
                            <a:lnTo>
                              <a:pt x="0" y="116"/>
                            </a:lnTo>
                            <a:lnTo>
                              <a:pt x="0" y="0"/>
                            </a:lnTo>
                            <a:close/>
                          </a:path>
                        </a:pathLst>
                      </a:custGeom>
                      <a:solidFill>
                        <a:srgbClr val="7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0" name="Freeform 20"/>
                      <p:cNvSpPr>
                        <a:spLocks/>
                      </p:cNvSpPr>
                      <p:nvPr/>
                    </p:nvSpPr>
                    <p:spPr bwMode="auto">
                      <a:xfrm>
                        <a:off x="1408" y="3200"/>
                        <a:ext cx="103" cy="21"/>
                      </a:xfrm>
                      <a:custGeom>
                        <a:avLst/>
                        <a:gdLst>
                          <a:gd name="T0" fmla="*/ 0 w 619"/>
                          <a:gd name="T1" fmla="*/ 0 h 104"/>
                          <a:gd name="T2" fmla="*/ 0 w 619"/>
                          <a:gd name="T3" fmla="*/ 0 h 104"/>
                          <a:gd name="T4" fmla="*/ 3 w 619"/>
                          <a:gd name="T5" fmla="*/ 1 h 104"/>
                          <a:gd name="T6" fmla="*/ 3 w 619"/>
                          <a:gd name="T7" fmla="*/ 1 h 104"/>
                          <a:gd name="T8" fmla="*/ 0 w 619"/>
                          <a:gd name="T9" fmla="*/ 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19" h="104">
                            <a:moveTo>
                              <a:pt x="0" y="19"/>
                            </a:moveTo>
                            <a:lnTo>
                              <a:pt x="35" y="0"/>
                            </a:lnTo>
                            <a:lnTo>
                              <a:pt x="619" y="83"/>
                            </a:lnTo>
                            <a:lnTo>
                              <a:pt x="586" y="104"/>
                            </a:lnTo>
                            <a:lnTo>
                              <a:pt x="0" y="19"/>
                            </a:lnTo>
                            <a:close/>
                          </a:path>
                        </a:pathLst>
                      </a:custGeom>
                      <a:solidFill>
                        <a:srgbClr val="3F1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1" name="Freeform 21"/>
                      <p:cNvSpPr>
                        <a:spLocks/>
                      </p:cNvSpPr>
                      <p:nvPr/>
                    </p:nvSpPr>
                    <p:spPr bwMode="auto">
                      <a:xfrm>
                        <a:off x="1505" y="3217"/>
                        <a:ext cx="6" cy="28"/>
                      </a:xfrm>
                      <a:custGeom>
                        <a:avLst/>
                        <a:gdLst>
                          <a:gd name="T0" fmla="*/ 0 w 31"/>
                          <a:gd name="T1" fmla="*/ 0 h 139"/>
                          <a:gd name="T2" fmla="*/ 0 w 31"/>
                          <a:gd name="T3" fmla="*/ 1 h 139"/>
                          <a:gd name="T4" fmla="*/ 0 w 31"/>
                          <a:gd name="T5" fmla="*/ 1 h 139"/>
                          <a:gd name="T6" fmla="*/ 0 w 31"/>
                          <a:gd name="T7" fmla="*/ 0 h 139"/>
                          <a:gd name="T8" fmla="*/ 0 w 31"/>
                          <a:gd name="T9" fmla="*/ 0 h 1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139">
                            <a:moveTo>
                              <a:pt x="0" y="21"/>
                            </a:moveTo>
                            <a:lnTo>
                              <a:pt x="0" y="139"/>
                            </a:lnTo>
                            <a:lnTo>
                              <a:pt x="31" y="111"/>
                            </a:lnTo>
                            <a:lnTo>
                              <a:pt x="31" y="0"/>
                            </a:lnTo>
                            <a:lnTo>
                              <a:pt x="0" y="21"/>
                            </a:lnTo>
                            <a:close/>
                          </a:path>
                        </a:pathLst>
                      </a:custGeom>
                      <a:solidFill>
                        <a:srgbClr val="3F1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23" name="Group 22"/>
                    <p:cNvGrpSpPr>
                      <a:grpSpLocks/>
                    </p:cNvGrpSpPr>
                    <p:nvPr/>
                  </p:nvGrpSpPr>
                  <p:grpSpPr bwMode="auto">
                    <a:xfrm>
                      <a:off x="1508" y="3218"/>
                      <a:ext cx="104" cy="45"/>
                      <a:chOff x="1508" y="3218"/>
                      <a:chExt cx="104" cy="45"/>
                    </a:xfrm>
                  </p:grpSpPr>
                  <p:sp>
                    <p:nvSpPr>
                      <p:cNvPr id="136" name="Freeform 23"/>
                      <p:cNvSpPr>
                        <a:spLocks/>
                      </p:cNvSpPr>
                      <p:nvPr/>
                    </p:nvSpPr>
                    <p:spPr bwMode="auto">
                      <a:xfrm>
                        <a:off x="1508" y="3222"/>
                        <a:ext cx="98" cy="41"/>
                      </a:xfrm>
                      <a:custGeom>
                        <a:avLst/>
                        <a:gdLst>
                          <a:gd name="T0" fmla="*/ 0 w 589"/>
                          <a:gd name="T1" fmla="*/ 0 h 205"/>
                          <a:gd name="T2" fmla="*/ 3 w 589"/>
                          <a:gd name="T3" fmla="*/ 1 h 205"/>
                          <a:gd name="T4" fmla="*/ 3 w 589"/>
                          <a:gd name="T5" fmla="*/ 2 h 205"/>
                          <a:gd name="T6" fmla="*/ 0 w 589"/>
                          <a:gd name="T7" fmla="*/ 1 h 205"/>
                          <a:gd name="T8" fmla="*/ 0 w 589"/>
                          <a:gd name="T9" fmla="*/ 0 h 2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9" h="205">
                            <a:moveTo>
                              <a:pt x="0" y="0"/>
                            </a:moveTo>
                            <a:lnTo>
                              <a:pt x="589" y="88"/>
                            </a:lnTo>
                            <a:lnTo>
                              <a:pt x="589" y="205"/>
                            </a:lnTo>
                            <a:lnTo>
                              <a:pt x="0" y="116"/>
                            </a:lnTo>
                            <a:lnTo>
                              <a:pt x="0" y="0"/>
                            </a:lnTo>
                            <a:close/>
                          </a:path>
                        </a:pathLst>
                      </a:cu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7" name="Freeform 24"/>
                      <p:cNvSpPr>
                        <a:spLocks/>
                      </p:cNvSpPr>
                      <p:nvPr/>
                    </p:nvSpPr>
                    <p:spPr bwMode="auto">
                      <a:xfrm>
                        <a:off x="1606" y="3235"/>
                        <a:ext cx="6" cy="28"/>
                      </a:xfrm>
                      <a:custGeom>
                        <a:avLst/>
                        <a:gdLst>
                          <a:gd name="T0" fmla="*/ 0 w 33"/>
                          <a:gd name="T1" fmla="*/ 0 h 139"/>
                          <a:gd name="T2" fmla="*/ 0 w 33"/>
                          <a:gd name="T3" fmla="*/ 1 h 139"/>
                          <a:gd name="T4" fmla="*/ 0 w 33"/>
                          <a:gd name="T5" fmla="*/ 1 h 139"/>
                          <a:gd name="T6" fmla="*/ 0 w 33"/>
                          <a:gd name="T7" fmla="*/ 0 h 139"/>
                          <a:gd name="T8" fmla="*/ 0 w 33"/>
                          <a:gd name="T9" fmla="*/ 0 h 1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 h="139">
                            <a:moveTo>
                              <a:pt x="0" y="22"/>
                            </a:moveTo>
                            <a:lnTo>
                              <a:pt x="0" y="139"/>
                            </a:lnTo>
                            <a:lnTo>
                              <a:pt x="33" y="111"/>
                            </a:lnTo>
                            <a:lnTo>
                              <a:pt x="33" y="0"/>
                            </a:lnTo>
                            <a:lnTo>
                              <a:pt x="0" y="22"/>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 name="Freeform 25"/>
                      <p:cNvSpPr>
                        <a:spLocks/>
                      </p:cNvSpPr>
                      <p:nvPr/>
                    </p:nvSpPr>
                    <p:spPr bwMode="auto">
                      <a:xfrm>
                        <a:off x="1508" y="3218"/>
                        <a:ext cx="103" cy="22"/>
                      </a:xfrm>
                      <a:custGeom>
                        <a:avLst/>
                        <a:gdLst>
                          <a:gd name="T0" fmla="*/ 0 w 617"/>
                          <a:gd name="T1" fmla="*/ 0 h 106"/>
                          <a:gd name="T2" fmla="*/ 0 w 617"/>
                          <a:gd name="T3" fmla="*/ 0 h 106"/>
                          <a:gd name="T4" fmla="*/ 3 w 617"/>
                          <a:gd name="T5" fmla="*/ 1 h 106"/>
                          <a:gd name="T6" fmla="*/ 3 w 617"/>
                          <a:gd name="T7" fmla="*/ 1 h 106"/>
                          <a:gd name="T8" fmla="*/ 0 w 617"/>
                          <a:gd name="T9" fmla="*/ 0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17" h="106">
                            <a:moveTo>
                              <a:pt x="0" y="19"/>
                            </a:moveTo>
                            <a:lnTo>
                              <a:pt x="31" y="0"/>
                            </a:lnTo>
                            <a:lnTo>
                              <a:pt x="617" y="88"/>
                            </a:lnTo>
                            <a:lnTo>
                              <a:pt x="589" y="106"/>
                            </a:lnTo>
                            <a:lnTo>
                              <a:pt x="0" y="19"/>
                            </a:lnTo>
                            <a:close/>
                          </a:path>
                        </a:pathLst>
                      </a:custGeom>
                      <a:solidFill>
                        <a:srgbClr val="9F9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24" name="Group 26"/>
                    <p:cNvGrpSpPr>
                      <a:grpSpLocks/>
                    </p:cNvGrpSpPr>
                    <p:nvPr/>
                  </p:nvGrpSpPr>
                  <p:grpSpPr bwMode="auto">
                    <a:xfrm>
                      <a:off x="1609" y="3237"/>
                      <a:ext cx="105" cy="45"/>
                      <a:chOff x="1609" y="3237"/>
                      <a:chExt cx="105" cy="45"/>
                    </a:xfrm>
                  </p:grpSpPr>
                  <p:sp>
                    <p:nvSpPr>
                      <p:cNvPr id="133" name="Freeform 27"/>
                      <p:cNvSpPr>
                        <a:spLocks/>
                      </p:cNvSpPr>
                      <p:nvPr/>
                    </p:nvSpPr>
                    <p:spPr bwMode="auto">
                      <a:xfrm>
                        <a:off x="1609" y="3240"/>
                        <a:ext cx="100" cy="42"/>
                      </a:xfrm>
                      <a:custGeom>
                        <a:avLst/>
                        <a:gdLst>
                          <a:gd name="T0" fmla="*/ 0 w 596"/>
                          <a:gd name="T1" fmla="*/ 0 h 209"/>
                          <a:gd name="T2" fmla="*/ 3 w 596"/>
                          <a:gd name="T3" fmla="*/ 1 h 209"/>
                          <a:gd name="T4" fmla="*/ 3 w 596"/>
                          <a:gd name="T5" fmla="*/ 2 h 209"/>
                          <a:gd name="T6" fmla="*/ 0 w 596"/>
                          <a:gd name="T7" fmla="*/ 1 h 209"/>
                          <a:gd name="T8" fmla="*/ 0 w 596"/>
                          <a:gd name="T9" fmla="*/ 0 h 2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6" h="209">
                            <a:moveTo>
                              <a:pt x="0" y="0"/>
                            </a:moveTo>
                            <a:lnTo>
                              <a:pt x="596" y="87"/>
                            </a:lnTo>
                            <a:lnTo>
                              <a:pt x="596" y="209"/>
                            </a:lnTo>
                            <a:lnTo>
                              <a:pt x="0" y="117"/>
                            </a:lnTo>
                            <a:lnTo>
                              <a:pt x="0" y="0"/>
                            </a:lnTo>
                            <a:close/>
                          </a:path>
                        </a:pathLst>
                      </a:cu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4" name="Freeform 28"/>
                      <p:cNvSpPr>
                        <a:spLocks/>
                      </p:cNvSpPr>
                      <p:nvPr/>
                    </p:nvSpPr>
                    <p:spPr bwMode="auto">
                      <a:xfrm>
                        <a:off x="1709" y="3253"/>
                        <a:ext cx="5" cy="29"/>
                      </a:xfrm>
                      <a:custGeom>
                        <a:avLst/>
                        <a:gdLst>
                          <a:gd name="T0" fmla="*/ 0 w 33"/>
                          <a:gd name="T1" fmla="*/ 0 h 143"/>
                          <a:gd name="T2" fmla="*/ 0 w 33"/>
                          <a:gd name="T3" fmla="*/ 0 h 143"/>
                          <a:gd name="T4" fmla="*/ 0 w 33"/>
                          <a:gd name="T5" fmla="*/ 1 h 143"/>
                          <a:gd name="T6" fmla="*/ 0 w 33"/>
                          <a:gd name="T7" fmla="*/ 1 h 143"/>
                          <a:gd name="T8" fmla="*/ 0 w 33"/>
                          <a:gd name="T9" fmla="*/ 0 h 1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 h="143">
                            <a:moveTo>
                              <a:pt x="0" y="21"/>
                            </a:moveTo>
                            <a:lnTo>
                              <a:pt x="33" y="0"/>
                            </a:lnTo>
                            <a:lnTo>
                              <a:pt x="33" y="115"/>
                            </a:lnTo>
                            <a:lnTo>
                              <a:pt x="0" y="143"/>
                            </a:lnTo>
                            <a:lnTo>
                              <a:pt x="0" y="21"/>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5" name="Freeform 29"/>
                      <p:cNvSpPr>
                        <a:spLocks/>
                      </p:cNvSpPr>
                      <p:nvPr/>
                    </p:nvSpPr>
                    <p:spPr bwMode="auto">
                      <a:xfrm>
                        <a:off x="1609" y="3237"/>
                        <a:ext cx="105" cy="21"/>
                      </a:xfrm>
                      <a:custGeom>
                        <a:avLst/>
                        <a:gdLst>
                          <a:gd name="T0" fmla="*/ 0 w 629"/>
                          <a:gd name="T1" fmla="*/ 0 h 105"/>
                          <a:gd name="T2" fmla="*/ 0 w 629"/>
                          <a:gd name="T3" fmla="*/ 0 h 105"/>
                          <a:gd name="T4" fmla="*/ 3 w 629"/>
                          <a:gd name="T5" fmla="*/ 1 h 105"/>
                          <a:gd name="T6" fmla="*/ 3 w 629"/>
                          <a:gd name="T7" fmla="*/ 1 h 105"/>
                          <a:gd name="T8" fmla="*/ 0 w 629"/>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9" h="105">
                            <a:moveTo>
                              <a:pt x="0" y="18"/>
                            </a:moveTo>
                            <a:lnTo>
                              <a:pt x="29" y="0"/>
                            </a:lnTo>
                            <a:lnTo>
                              <a:pt x="629" y="83"/>
                            </a:lnTo>
                            <a:lnTo>
                              <a:pt x="595" y="105"/>
                            </a:lnTo>
                            <a:lnTo>
                              <a:pt x="0" y="18"/>
                            </a:lnTo>
                            <a:close/>
                          </a:path>
                        </a:pathLst>
                      </a:custGeom>
                      <a:solidFill>
                        <a:srgbClr val="9F9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25" name="Group 30"/>
                    <p:cNvGrpSpPr>
                      <a:grpSpLocks/>
                    </p:cNvGrpSpPr>
                    <p:nvPr/>
                  </p:nvGrpSpPr>
                  <p:grpSpPr bwMode="auto">
                    <a:xfrm>
                      <a:off x="1712" y="3253"/>
                      <a:ext cx="19" cy="32"/>
                      <a:chOff x="1712" y="3253"/>
                      <a:chExt cx="19" cy="32"/>
                    </a:xfrm>
                  </p:grpSpPr>
                  <p:sp>
                    <p:nvSpPr>
                      <p:cNvPr id="130" name="Freeform 31"/>
                      <p:cNvSpPr>
                        <a:spLocks/>
                      </p:cNvSpPr>
                      <p:nvPr/>
                    </p:nvSpPr>
                    <p:spPr bwMode="auto">
                      <a:xfrm>
                        <a:off x="1725" y="3255"/>
                        <a:ext cx="6" cy="30"/>
                      </a:xfrm>
                      <a:custGeom>
                        <a:avLst/>
                        <a:gdLst>
                          <a:gd name="T0" fmla="*/ 0 w 34"/>
                          <a:gd name="T1" fmla="*/ 0 h 150"/>
                          <a:gd name="T2" fmla="*/ 0 w 34"/>
                          <a:gd name="T3" fmla="*/ 0 h 150"/>
                          <a:gd name="T4" fmla="*/ 0 w 34"/>
                          <a:gd name="T5" fmla="*/ 1 h 150"/>
                          <a:gd name="T6" fmla="*/ 0 w 34"/>
                          <a:gd name="T7" fmla="*/ 1 h 150"/>
                          <a:gd name="T8" fmla="*/ 0 w 34"/>
                          <a:gd name="T9" fmla="*/ 0 h 1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 h="150">
                            <a:moveTo>
                              <a:pt x="0" y="29"/>
                            </a:moveTo>
                            <a:lnTo>
                              <a:pt x="34" y="0"/>
                            </a:lnTo>
                            <a:lnTo>
                              <a:pt x="34" y="119"/>
                            </a:lnTo>
                            <a:lnTo>
                              <a:pt x="0" y="150"/>
                            </a:lnTo>
                            <a:lnTo>
                              <a:pt x="0" y="29"/>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1" name="Freeform 32"/>
                      <p:cNvSpPr>
                        <a:spLocks/>
                      </p:cNvSpPr>
                      <p:nvPr/>
                    </p:nvSpPr>
                    <p:spPr bwMode="auto">
                      <a:xfrm>
                        <a:off x="1712" y="3258"/>
                        <a:ext cx="13" cy="27"/>
                      </a:xfrm>
                      <a:custGeom>
                        <a:avLst/>
                        <a:gdLst>
                          <a:gd name="T0" fmla="*/ 0 w 81"/>
                          <a:gd name="T1" fmla="*/ 0 h 133"/>
                          <a:gd name="T2" fmla="*/ 0 w 81"/>
                          <a:gd name="T3" fmla="*/ 0 h 133"/>
                          <a:gd name="T4" fmla="*/ 0 w 81"/>
                          <a:gd name="T5" fmla="*/ 1 h 133"/>
                          <a:gd name="T6" fmla="*/ 0 w 81"/>
                          <a:gd name="T7" fmla="*/ 1 h 133"/>
                          <a:gd name="T8" fmla="*/ 0 w 81"/>
                          <a:gd name="T9" fmla="*/ 0 h 1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1" h="133">
                            <a:moveTo>
                              <a:pt x="0" y="0"/>
                            </a:moveTo>
                            <a:lnTo>
                              <a:pt x="81" y="12"/>
                            </a:lnTo>
                            <a:lnTo>
                              <a:pt x="81" y="133"/>
                            </a:lnTo>
                            <a:lnTo>
                              <a:pt x="0" y="121"/>
                            </a:lnTo>
                            <a:lnTo>
                              <a:pt x="0" y="0"/>
                            </a:lnTo>
                            <a:close/>
                          </a:path>
                        </a:pathLst>
                      </a:cu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2" name="Freeform 33"/>
                      <p:cNvSpPr>
                        <a:spLocks/>
                      </p:cNvSpPr>
                      <p:nvPr/>
                    </p:nvSpPr>
                    <p:spPr bwMode="auto">
                      <a:xfrm>
                        <a:off x="1712" y="3253"/>
                        <a:ext cx="19" cy="8"/>
                      </a:xfrm>
                      <a:custGeom>
                        <a:avLst/>
                        <a:gdLst>
                          <a:gd name="T0" fmla="*/ 0 w 116"/>
                          <a:gd name="T1" fmla="*/ 0 h 37"/>
                          <a:gd name="T2" fmla="*/ 0 w 116"/>
                          <a:gd name="T3" fmla="*/ 0 h 37"/>
                          <a:gd name="T4" fmla="*/ 0 w 116"/>
                          <a:gd name="T5" fmla="*/ 0 h 37"/>
                          <a:gd name="T6" fmla="*/ 0 w 116"/>
                          <a:gd name="T7" fmla="*/ 0 h 37"/>
                          <a:gd name="T8" fmla="*/ 0 w 116"/>
                          <a:gd name="T9" fmla="*/ 0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6" h="37">
                            <a:moveTo>
                              <a:pt x="0" y="25"/>
                            </a:moveTo>
                            <a:lnTo>
                              <a:pt x="38" y="0"/>
                            </a:lnTo>
                            <a:lnTo>
                              <a:pt x="116" y="11"/>
                            </a:lnTo>
                            <a:lnTo>
                              <a:pt x="83" y="37"/>
                            </a:lnTo>
                            <a:lnTo>
                              <a:pt x="0" y="25"/>
                            </a:lnTo>
                            <a:close/>
                          </a:path>
                        </a:pathLst>
                      </a:custGeom>
                      <a:solidFill>
                        <a:srgbClr val="9F9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26" name="Group 34"/>
                    <p:cNvGrpSpPr>
                      <a:grpSpLocks/>
                    </p:cNvGrpSpPr>
                    <p:nvPr/>
                  </p:nvGrpSpPr>
                  <p:grpSpPr bwMode="auto">
                    <a:xfrm>
                      <a:off x="1407" y="3192"/>
                      <a:ext cx="324" cy="65"/>
                      <a:chOff x="1407" y="3192"/>
                      <a:chExt cx="324" cy="65"/>
                    </a:xfrm>
                  </p:grpSpPr>
                  <p:sp>
                    <p:nvSpPr>
                      <p:cNvPr id="127" name="Freeform 35"/>
                      <p:cNvSpPr>
                        <a:spLocks/>
                      </p:cNvSpPr>
                      <p:nvPr/>
                    </p:nvSpPr>
                    <p:spPr bwMode="auto">
                      <a:xfrm>
                        <a:off x="1725" y="3242"/>
                        <a:ext cx="6" cy="15"/>
                      </a:xfrm>
                      <a:custGeom>
                        <a:avLst/>
                        <a:gdLst>
                          <a:gd name="T0" fmla="*/ 0 w 35"/>
                          <a:gd name="T1" fmla="*/ 0 h 74"/>
                          <a:gd name="T2" fmla="*/ 0 w 35"/>
                          <a:gd name="T3" fmla="*/ 0 h 74"/>
                          <a:gd name="T4" fmla="*/ 0 w 35"/>
                          <a:gd name="T5" fmla="*/ 0 h 74"/>
                          <a:gd name="T6" fmla="*/ 0 w 35"/>
                          <a:gd name="T7" fmla="*/ 1 h 74"/>
                          <a:gd name="T8" fmla="*/ 0 w 35"/>
                          <a:gd name="T9" fmla="*/ 0 h 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74">
                            <a:moveTo>
                              <a:pt x="0" y="25"/>
                            </a:moveTo>
                            <a:lnTo>
                              <a:pt x="35" y="0"/>
                            </a:lnTo>
                            <a:lnTo>
                              <a:pt x="35" y="45"/>
                            </a:lnTo>
                            <a:lnTo>
                              <a:pt x="0" y="74"/>
                            </a:lnTo>
                            <a:lnTo>
                              <a:pt x="0" y="25"/>
                            </a:lnTo>
                            <a:close/>
                          </a:path>
                        </a:pathLst>
                      </a:custGeom>
                      <a:solidFill>
                        <a:srgbClr val="5F3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8" name="Freeform 36"/>
                      <p:cNvSpPr>
                        <a:spLocks/>
                      </p:cNvSpPr>
                      <p:nvPr/>
                    </p:nvSpPr>
                    <p:spPr bwMode="auto">
                      <a:xfrm>
                        <a:off x="1407" y="3194"/>
                        <a:ext cx="318" cy="63"/>
                      </a:xfrm>
                      <a:custGeom>
                        <a:avLst/>
                        <a:gdLst>
                          <a:gd name="T0" fmla="*/ 0 w 1907"/>
                          <a:gd name="T1" fmla="*/ 0 h 316"/>
                          <a:gd name="T2" fmla="*/ 9 w 1907"/>
                          <a:gd name="T3" fmla="*/ 2 h 316"/>
                          <a:gd name="T4" fmla="*/ 9 w 1907"/>
                          <a:gd name="T5" fmla="*/ 3 h 316"/>
                          <a:gd name="T6" fmla="*/ 0 w 1907"/>
                          <a:gd name="T7" fmla="*/ 0 h 316"/>
                          <a:gd name="T8" fmla="*/ 0 w 1907"/>
                          <a:gd name="T9" fmla="*/ 0 h 3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7" h="316">
                            <a:moveTo>
                              <a:pt x="0" y="0"/>
                            </a:moveTo>
                            <a:lnTo>
                              <a:pt x="1907" y="266"/>
                            </a:lnTo>
                            <a:lnTo>
                              <a:pt x="1907" y="316"/>
                            </a:lnTo>
                            <a:lnTo>
                              <a:pt x="0" y="34"/>
                            </a:lnTo>
                            <a:lnTo>
                              <a:pt x="0" y="0"/>
                            </a:lnTo>
                            <a:close/>
                          </a:path>
                        </a:pathLst>
                      </a:custGeom>
                      <a:solidFill>
                        <a:srgbClr val="7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9" name="Freeform 37"/>
                      <p:cNvSpPr>
                        <a:spLocks/>
                      </p:cNvSpPr>
                      <p:nvPr/>
                    </p:nvSpPr>
                    <p:spPr bwMode="auto">
                      <a:xfrm>
                        <a:off x="1407" y="3192"/>
                        <a:ext cx="324" cy="55"/>
                      </a:xfrm>
                      <a:custGeom>
                        <a:avLst/>
                        <a:gdLst>
                          <a:gd name="T0" fmla="*/ 0 w 1941"/>
                          <a:gd name="T1" fmla="*/ 0 h 277"/>
                          <a:gd name="T2" fmla="*/ 0 w 1941"/>
                          <a:gd name="T3" fmla="*/ 0 h 277"/>
                          <a:gd name="T4" fmla="*/ 9 w 1941"/>
                          <a:gd name="T5" fmla="*/ 2 h 277"/>
                          <a:gd name="T6" fmla="*/ 9 w 1941"/>
                          <a:gd name="T7" fmla="*/ 2 h 277"/>
                          <a:gd name="T8" fmla="*/ 0 w 1941"/>
                          <a:gd name="T9" fmla="*/ 0 h 2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41" h="277">
                            <a:moveTo>
                              <a:pt x="0" y="12"/>
                            </a:moveTo>
                            <a:lnTo>
                              <a:pt x="32" y="0"/>
                            </a:lnTo>
                            <a:lnTo>
                              <a:pt x="1941" y="252"/>
                            </a:lnTo>
                            <a:lnTo>
                              <a:pt x="1908" y="277"/>
                            </a:lnTo>
                            <a:lnTo>
                              <a:pt x="0" y="12"/>
                            </a:lnTo>
                            <a:close/>
                          </a:path>
                        </a:pathLst>
                      </a:custGeom>
                      <a:solidFill>
                        <a:srgbClr val="3F1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grpSp>
            <p:sp>
              <p:nvSpPr>
                <p:cNvPr id="112" name="Freeform 38"/>
                <p:cNvSpPr>
                  <a:spLocks/>
                </p:cNvSpPr>
                <p:nvPr/>
              </p:nvSpPr>
              <p:spPr bwMode="auto">
                <a:xfrm>
                  <a:off x="2233613" y="4602163"/>
                  <a:ext cx="550862" cy="549275"/>
                </a:xfrm>
                <a:custGeom>
                  <a:avLst/>
                  <a:gdLst>
                    <a:gd name="T0" fmla="*/ 0 w 1960"/>
                    <a:gd name="T1" fmla="*/ 0 h 1731"/>
                    <a:gd name="T2" fmla="*/ 2147483647 w 1960"/>
                    <a:gd name="T3" fmla="*/ 2147483647 h 1731"/>
                    <a:gd name="T4" fmla="*/ 2147483647 w 1960"/>
                    <a:gd name="T5" fmla="*/ 2147483647 h 1731"/>
                    <a:gd name="T6" fmla="*/ 0 w 1960"/>
                    <a:gd name="T7" fmla="*/ 2147483647 h 1731"/>
                    <a:gd name="T8" fmla="*/ 0 w 1960"/>
                    <a:gd name="T9" fmla="*/ 0 h 1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0" h="1731">
                      <a:moveTo>
                        <a:pt x="0" y="0"/>
                      </a:moveTo>
                      <a:lnTo>
                        <a:pt x="1960" y="79"/>
                      </a:lnTo>
                      <a:lnTo>
                        <a:pt x="1960" y="1731"/>
                      </a:lnTo>
                      <a:lnTo>
                        <a:pt x="0" y="1459"/>
                      </a:lnTo>
                      <a:lnTo>
                        <a:pt x="0" y="0"/>
                      </a:lnTo>
                      <a:close/>
                    </a:path>
                  </a:pathLst>
                </a:custGeom>
                <a:solidFill>
                  <a:srgbClr val="5F5F5F"/>
                </a:solidFill>
                <a:ln w="1588">
                  <a:solidFill>
                    <a:srgbClr val="000000"/>
                  </a:solidFill>
                  <a:prstDash val="solid"/>
                  <a:round/>
                  <a:headEnd/>
                  <a:tailEnd/>
                </a:ln>
              </p:spPr>
              <p:txBody>
                <a:bodyPr/>
                <a:lstStyle/>
                <a:p>
                  <a:endParaRPr lang="en-US"/>
                </a:p>
              </p:txBody>
            </p:sp>
            <p:grpSp>
              <p:nvGrpSpPr>
                <p:cNvPr id="113" name="Group 39"/>
                <p:cNvGrpSpPr>
                  <a:grpSpLocks/>
                </p:cNvGrpSpPr>
                <p:nvPr/>
              </p:nvGrpSpPr>
              <p:grpSpPr bwMode="auto">
                <a:xfrm>
                  <a:off x="2251075" y="4621213"/>
                  <a:ext cx="512763" cy="514350"/>
                  <a:chOff x="1417" y="2911"/>
                  <a:chExt cx="304" cy="324"/>
                </a:xfrm>
              </p:grpSpPr>
              <p:sp>
                <p:nvSpPr>
                  <p:cNvPr id="115" name="Freeform 40"/>
                  <p:cNvSpPr>
                    <a:spLocks/>
                  </p:cNvSpPr>
                  <p:nvPr/>
                </p:nvSpPr>
                <p:spPr bwMode="auto">
                  <a:xfrm>
                    <a:off x="1417" y="2911"/>
                    <a:ext cx="304" cy="323"/>
                  </a:xfrm>
                  <a:custGeom>
                    <a:avLst/>
                    <a:gdLst>
                      <a:gd name="T0" fmla="*/ 0 w 1820"/>
                      <a:gd name="T1" fmla="*/ 0 h 1615"/>
                      <a:gd name="T2" fmla="*/ 9 w 1820"/>
                      <a:gd name="T3" fmla="*/ 1 h 1615"/>
                      <a:gd name="T4" fmla="*/ 9 w 1820"/>
                      <a:gd name="T5" fmla="*/ 13 h 1615"/>
                      <a:gd name="T6" fmla="*/ 0 w 1820"/>
                      <a:gd name="T7" fmla="*/ 11 h 1615"/>
                      <a:gd name="T8" fmla="*/ 0 w 1820"/>
                      <a:gd name="T9" fmla="*/ 0 h 16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0" h="1615">
                        <a:moveTo>
                          <a:pt x="0" y="0"/>
                        </a:moveTo>
                        <a:lnTo>
                          <a:pt x="1820" y="72"/>
                        </a:lnTo>
                        <a:lnTo>
                          <a:pt x="1820" y="1615"/>
                        </a:lnTo>
                        <a:lnTo>
                          <a:pt x="0" y="1364"/>
                        </a:lnTo>
                        <a:lnTo>
                          <a:pt x="0" y="0"/>
                        </a:lnTo>
                        <a:close/>
                      </a:path>
                    </a:pathLst>
                  </a:custGeom>
                  <a:solidFill>
                    <a:srgbClr val="3F3F3F"/>
                  </a:solidFill>
                  <a:ln w="1588">
                    <a:solidFill>
                      <a:srgbClr val="000000"/>
                    </a:solidFill>
                    <a:prstDash val="solid"/>
                    <a:round/>
                    <a:headEnd/>
                    <a:tailEnd/>
                  </a:ln>
                </p:spPr>
                <p:txBody>
                  <a:bodyPr/>
                  <a:lstStyle/>
                  <a:p>
                    <a:endParaRPr lang="en-US"/>
                  </a:p>
                </p:txBody>
              </p:sp>
              <p:sp>
                <p:nvSpPr>
                  <p:cNvPr id="116" name="Freeform 41"/>
                  <p:cNvSpPr>
                    <a:spLocks/>
                  </p:cNvSpPr>
                  <p:nvPr/>
                </p:nvSpPr>
                <p:spPr bwMode="auto">
                  <a:xfrm>
                    <a:off x="1417" y="3160"/>
                    <a:ext cx="304" cy="75"/>
                  </a:xfrm>
                  <a:custGeom>
                    <a:avLst/>
                    <a:gdLst>
                      <a:gd name="T0" fmla="*/ 0 w 1820"/>
                      <a:gd name="T1" fmla="*/ 0 h 374"/>
                      <a:gd name="T2" fmla="*/ 9 w 1820"/>
                      <a:gd name="T3" fmla="*/ 2 h 374"/>
                      <a:gd name="T4" fmla="*/ 9 w 1820"/>
                      <a:gd name="T5" fmla="*/ 3 h 374"/>
                      <a:gd name="T6" fmla="*/ 0 w 1820"/>
                      <a:gd name="T7" fmla="*/ 1 h 374"/>
                      <a:gd name="T8" fmla="*/ 0 w 1820"/>
                      <a:gd name="T9" fmla="*/ 0 h 3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0" h="374">
                        <a:moveTo>
                          <a:pt x="0" y="0"/>
                        </a:moveTo>
                        <a:lnTo>
                          <a:pt x="1820" y="206"/>
                        </a:lnTo>
                        <a:lnTo>
                          <a:pt x="1820" y="374"/>
                        </a:lnTo>
                        <a:lnTo>
                          <a:pt x="0" y="129"/>
                        </a:lnTo>
                        <a:lnTo>
                          <a:pt x="0" y="0"/>
                        </a:lnTo>
                        <a:close/>
                      </a:path>
                    </a:pathLst>
                  </a:custGeom>
                  <a:solidFill>
                    <a:srgbClr val="9F9F9F"/>
                  </a:solidFill>
                  <a:ln w="1588">
                    <a:solidFill>
                      <a:srgbClr val="000000"/>
                    </a:solidFill>
                    <a:prstDash val="solid"/>
                    <a:round/>
                    <a:headEnd/>
                    <a:tailEnd/>
                  </a:ln>
                </p:spPr>
                <p:txBody>
                  <a:bodyPr/>
                  <a:lstStyle/>
                  <a:p>
                    <a:endParaRPr lang="en-US"/>
                  </a:p>
                </p:txBody>
              </p:sp>
              <p:sp>
                <p:nvSpPr>
                  <p:cNvPr id="117" name="Freeform 42"/>
                  <p:cNvSpPr>
                    <a:spLocks/>
                  </p:cNvSpPr>
                  <p:nvPr/>
                </p:nvSpPr>
                <p:spPr bwMode="auto">
                  <a:xfrm>
                    <a:off x="1417" y="2911"/>
                    <a:ext cx="17" cy="275"/>
                  </a:xfrm>
                  <a:custGeom>
                    <a:avLst/>
                    <a:gdLst>
                      <a:gd name="T0" fmla="*/ 0 w 104"/>
                      <a:gd name="T1" fmla="*/ 11 h 1376"/>
                      <a:gd name="T2" fmla="*/ 0 w 104"/>
                      <a:gd name="T3" fmla="*/ 10 h 1376"/>
                      <a:gd name="T4" fmla="*/ 0 w 104"/>
                      <a:gd name="T5" fmla="*/ 0 h 1376"/>
                      <a:gd name="T6" fmla="*/ 0 w 104"/>
                      <a:gd name="T7" fmla="*/ 0 h 1376"/>
                      <a:gd name="T8" fmla="*/ 0 w 104"/>
                      <a:gd name="T9" fmla="*/ 11 h 13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376">
                        <a:moveTo>
                          <a:pt x="0" y="1376"/>
                        </a:moveTo>
                        <a:lnTo>
                          <a:pt x="104" y="1292"/>
                        </a:lnTo>
                        <a:lnTo>
                          <a:pt x="104" y="36"/>
                        </a:lnTo>
                        <a:lnTo>
                          <a:pt x="3" y="0"/>
                        </a:lnTo>
                        <a:lnTo>
                          <a:pt x="0" y="1376"/>
                        </a:lnTo>
                        <a:close/>
                      </a:path>
                    </a:pathLst>
                  </a:custGeom>
                  <a:solidFill>
                    <a:srgbClr val="7F7F7F"/>
                  </a:solidFill>
                  <a:ln w="1588">
                    <a:solidFill>
                      <a:srgbClr val="000000"/>
                    </a:solidFill>
                    <a:prstDash val="solid"/>
                    <a:round/>
                    <a:headEnd/>
                    <a:tailEnd/>
                  </a:ln>
                </p:spPr>
                <p:txBody>
                  <a:bodyPr/>
                  <a:lstStyle/>
                  <a:p>
                    <a:endParaRPr lang="en-US"/>
                  </a:p>
                </p:txBody>
              </p:sp>
              <p:sp>
                <p:nvSpPr>
                  <p:cNvPr id="118" name="Freeform 43"/>
                  <p:cNvSpPr>
                    <a:spLocks/>
                  </p:cNvSpPr>
                  <p:nvPr/>
                </p:nvSpPr>
                <p:spPr bwMode="auto">
                  <a:xfrm>
                    <a:off x="1434" y="2916"/>
                    <a:ext cx="287" cy="299"/>
                  </a:xfrm>
                  <a:custGeom>
                    <a:avLst/>
                    <a:gdLst>
                      <a:gd name="T0" fmla="*/ 0 w 1721"/>
                      <a:gd name="T1" fmla="*/ 0 h 1492"/>
                      <a:gd name="T2" fmla="*/ 0 w 1721"/>
                      <a:gd name="T3" fmla="*/ 10 h 1492"/>
                      <a:gd name="T4" fmla="*/ 0 w 1721"/>
                      <a:gd name="T5" fmla="*/ 10 h 1492"/>
                      <a:gd name="T6" fmla="*/ 1 w 1721"/>
                      <a:gd name="T7" fmla="*/ 11 h 1492"/>
                      <a:gd name="T8" fmla="*/ 1 w 1721"/>
                      <a:gd name="T9" fmla="*/ 11 h 1492"/>
                      <a:gd name="T10" fmla="*/ 2 w 1721"/>
                      <a:gd name="T11" fmla="*/ 11 h 1492"/>
                      <a:gd name="T12" fmla="*/ 2 w 1721"/>
                      <a:gd name="T13" fmla="*/ 11 h 1492"/>
                      <a:gd name="T14" fmla="*/ 2 w 1721"/>
                      <a:gd name="T15" fmla="*/ 11 h 1492"/>
                      <a:gd name="T16" fmla="*/ 3 w 1721"/>
                      <a:gd name="T17" fmla="*/ 11 h 1492"/>
                      <a:gd name="T18" fmla="*/ 3 w 1721"/>
                      <a:gd name="T19" fmla="*/ 12 h 1492"/>
                      <a:gd name="T20" fmla="*/ 4 w 1721"/>
                      <a:gd name="T21" fmla="*/ 12 h 1492"/>
                      <a:gd name="T22" fmla="*/ 4 w 1721"/>
                      <a:gd name="T23" fmla="*/ 12 h 1492"/>
                      <a:gd name="T24" fmla="*/ 5 w 1721"/>
                      <a:gd name="T25" fmla="*/ 12 h 1492"/>
                      <a:gd name="T26" fmla="*/ 5 w 1721"/>
                      <a:gd name="T27" fmla="*/ 12 h 1492"/>
                      <a:gd name="T28" fmla="*/ 5 w 1721"/>
                      <a:gd name="T29" fmla="*/ 12 h 1492"/>
                      <a:gd name="T30" fmla="*/ 6 w 1721"/>
                      <a:gd name="T31" fmla="*/ 12 h 1492"/>
                      <a:gd name="T32" fmla="*/ 6 w 1721"/>
                      <a:gd name="T33" fmla="*/ 12 h 1492"/>
                      <a:gd name="T34" fmla="*/ 7 w 1721"/>
                      <a:gd name="T35" fmla="*/ 12 h 1492"/>
                      <a:gd name="T36" fmla="*/ 7 w 1721"/>
                      <a:gd name="T37" fmla="*/ 12 h 1492"/>
                      <a:gd name="T38" fmla="*/ 7 w 1721"/>
                      <a:gd name="T39" fmla="*/ 12 h 1492"/>
                      <a:gd name="T40" fmla="*/ 8 w 1721"/>
                      <a:gd name="T41" fmla="*/ 12 h 1492"/>
                      <a:gd name="T42" fmla="*/ 8 w 1721"/>
                      <a:gd name="T43" fmla="*/ 12 h 1492"/>
                      <a:gd name="T44" fmla="*/ 8 w 1721"/>
                      <a:gd name="T45" fmla="*/ 1 h 1492"/>
                      <a:gd name="T46" fmla="*/ 8 w 1721"/>
                      <a:gd name="T47" fmla="*/ 1 h 1492"/>
                      <a:gd name="T48" fmla="*/ 8 w 1721"/>
                      <a:gd name="T49" fmla="*/ 1 h 1492"/>
                      <a:gd name="T50" fmla="*/ 7 w 1721"/>
                      <a:gd name="T51" fmla="*/ 0 h 1492"/>
                      <a:gd name="T52" fmla="*/ 7 w 1721"/>
                      <a:gd name="T53" fmla="*/ 0 h 1492"/>
                      <a:gd name="T54" fmla="*/ 6 w 1721"/>
                      <a:gd name="T55" fmla="*/ 0 h 1492"/>
                      <a:gd name="T56" fmla="*/ 6 w 1721"/>
                      <a:gd name="T57" fmla="*/ 0 h 1492"/>
                      <a:gd name="T58" fmla="*/ 5 w 1721"/>
                      <a:gd name="T59" fmla="*/ 0 h 1492"/>
                      <a:gd name="T60" fmla="*/ 5 w 1721"/>
                      <a:gd name="T61" fmla="*/ 0 h 1492"/>
                      <a:gd name="T62" fmla="*/ 4 w 1721"/>
                      <a:gd name="T63" fmla="*/ 0 h 1492"/>
                      <a:gd name="T64" fmla="*/ 4 w 1721"/>
                      <a:gd name="T65" fmla="*/ 0 h 1492"/>
                      <a:gd name="T66" fmla="*/ 3 w 1721"/>
                      <a:gd name="T67" fmla="*/ 0 h 1492"/>
                      <a:gd name="T68" fmla="*/ 3 w 1721"/>
                      <a:gd name="T69" fmla="*/ 0 h 1492"/>
                      <a:gd name="T70" fmla="*/ 2 w 1721"/>
                      <a:gd name="T71" fmla="*/ 0 h 1492"/>
                      <a:gd name="T72" fmla="*/ 1 w 1721"/>
                      <a:gd name="T73" fmla="*/ 0 h 1492"/>
                      <a:gd name="T74" fmla="*/ 0 w 1721"/>
                      <a:gd name="T75" fmla="*/ 0 h 1492"/>
                      <a:gd name="T76" fmla="*/ 0 w 1721"/>
                      <a:gd name="T77" fmla="*/ 0 h 149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21" h="1492">
                        <a:moveTo>
                          <a:pt x="0" y="10"/>
                        </a:moveTo>
                        <a:lnTo>
                          <a:pt x="3" y="1264"/>
                        </a:lnTo>
                        <a:lnTo>
                          <a:pt x="74" y="1296"/>
                        </a:lnTo>
                        <a:lnTo>
                          <a:pt x="160" y="1328"/>
                        </a:lnTo>
                        <a:lnTo>
                          <a:pt x="249" y="1357"/>
                        </a:lnTo>
                        <a:lnTo>
                          <a:pt x="326" y="1377"/>
                        </a:lnTo>
                        <a:lnTo>
                          <a:pt x="400" y="1395"/>
                        </a:lnTo>
                        <a:lnTo>
                          <a:pt x="514" y="1417"/>
                        </a:lnTo>
                        <a:lnTo>
                          <a:pt x="593" y="1429"/>
                        </a:lnTo>
                        <a:lnTo>
                          <a:pt x="691" y="1442"/>
                        </a:lnTo>
                        <a:lnTo>
                          <a:pt x="790" y="1453"/>
                        </a:lnTo>
                        <a:lnTo>
                          <a:pt x="879" y="1464"/>
                        </a:lnTo>
                        <a:lnTo>
                          <a:pt x="995" y="1475"/>
                        </a:lnTo>
                        <a:lnTo>
                          <a:pt x="1086" y="1480"/>
                        </a:lnTo>
                        <a:lnTo>
                          <a:pt x="1150" y="1484"/>
                        </a:lnTo>
                        <a:lnTo>
                          <a:pt x="1227" y="1488"/>
                        </a:lnTo>
                        <a:lnTo>
                          <a:pt x="1314" y="1489"/>
                        </a:lnTo>
                        <a:lnTo>
                          <a:pt x="1413" y="1491"/>
                        </a:lnTo>
                        <a:lnTo>
                          <a:pt x="1515" y="1492"/>
                        </a:lnTo>
                        <a:lnTo>
                          <a:pt x="1586" y="1490"/>
                        </a:lnTo>
                        <a:lnTo>
                          <a:pt x="1660" y="1487"/>
                        </a:lnTo>
                        <a:lnTo>
                          <a:pt x="1721" y="1480"/>
                        </a:lnTo>
                        <a:lnTo>
                          <a:pt x="1721" y="79"/>
                        </a:lnTo>
                        <a:lnTo>
                          <a:pt x="1676" y="73"/>
                        </a:lnTo>
                        <a:lnTo>
                          <a:pt x="1604" y="64"/>
                        </a:lnTo>
                        <a:lnTo>
                          <a:pt x="1521" y="55"/>
                        </a:lnTo>
                        <a:lnTo>
                          <a:pt x="1441" y="48"/>
                        </a:lnTo>
                        <a:lnTo>
                          <a:pt x="1349" y="41"/>
                        </a:lnTo>
                        <a:lnTo>
                          <a:pt x="1238" y="32"/>
                        </a:lnTo>
                        <a:lnTo>
                          <a:pt x="1086" y="22"/>
                        </a:lnTo>
                        <a:lnTo>
                          <a:pt x="973" y="15"/>
                        </a:lnTo>
                        <a:lnTo>
                          <a:pt x="874" y="11"/>
                        </a:lnTo>
                        <a:lnTo>
                          <a:pt x="770" y="8"/>
                        </a:lnTo>
                        <a:lnTo>
                          <a:pt x="636" y="3"/>
                        </a:lnTo>
                        <a:lnTo>
                          <a:pt x="520" y="1"/>
                        </a:lnTo>
                        <a:lnTo>
                          <a:pt x="368" y="0"/>
                        </a:lnTo>
                        <a:lnTo>
                          <a:pt x="204" y="3"/>
                        </a:lnTo>
                        <a:lnTo>
                          <a:pt x="53" y="9"/>
                        </a:lnTo>
                        <a:lnTo>
                          <a:pt x="0" y="10"/>
                        </a:lnTo>
                        <a:close/>
                      </a:path>
                    </a:pathLst>
                  </a:custGeom>
                  <a:solidFill>
                    <a:srgbClr val="5F5F5F"/>
                  </a:solidFill>
                  <a:ln w="1588">
                    <a:solidFill>
                      <a:srgbClr val="000000"/>
                    </a:solidFill>
                    <a:prstDash val="solid"/>
                    <a:round/>
                    <a:headEnd/>
                    <a:tailEnd/>
                  </a:ln>
                </p:spPr>
                <p:txBody>
                  <a:bodyPr/>
                  <a:lstStyle/>
                  <a:p>
                    <a:endParaRPr lang="en-US"/>
                  </a:p>
                </p:txBody>
              </p:sp>
            </p:grpSp>
            <p:sp>
              <p:nvSpPr>
                <p:cNvPr id="114" name="Freeform 44"/>
                <p:cNvSpPr>
                  <a:spLocks/>
                </p:cNvSpPr>
                <p:nvPr/>
              </p:nvSpPr>
              <p:spPr bwMode="auto">
                <a:xfrm>
                  <a:off x="2297113" y="4641850"/>
                  <a:ext cx="450850" cy="438150"/>
                </a:xfrm>
                <a:custGeom>
                  <a:avLst/>
                  <a:gdLst>
                    <a:gd name="T0" fmla="*/ 0 w 1600"/>
                    <a:gd name="T1" fmla="*/ 285539252 h 1384"/>
                    <a:gd name="T2" fmla="*/ 44782085 w 1600"/>
                    <a:gd name="T3" fmla="*/ 2147483647 h 1384"/>
                    <a:gd name="T4" fmla="*/ 1543787326 w 1600"/>
                    <a:gd name="T5" fmla="*/ 2147483647 h 1384"/>
                    <a:gd name="T6" fmla="*/ 2147483647 w 1600"/>
                    <a:gd name="T7" fmla="*/ 2147483647 h 1384"/>
                    <a:gd name="T8" fmla="*/ 2147483647 w 1600"/>
                    <a:gd name="T9" fmla="*/ 2147483647 h 1384"/>
                    <a:gd name="T10" fmla="*/ 2147483647 w 1600"/>
                    <a:gd name="T11" fmla="*/ 2147483647 h 1384"/>
                    <a:gd name="T12" fmla="*/ 2147483647 w 1600"/>
                    <a:gd name="T13" fmla="*/ 2147483647 h 1384"/>
                    <a:gd name="T14" fmla="*/ 2147483647 w 1600"/>
                    <a:gd name="T15" fmla="*/ 2147483647 h 1384"/>
                    <a:gd name="T16" fmla="*/ 2147483647 w 1600"/>
                    <a:gd name="T17" fmla="*/ 2147483647 h 1384"/>
                    <a:gd name="T18" fmla="*/ 2147483647 w 1600"/>
                    <a:gd name="T19" fmla="*/ 2147483647 h 1384"/>
                    <a:gd name="T20" fmla="*/ 2147483647 w 1600"/>
                    <a:gd name="T21" fmla="*/ 2147483647 h 1384"/>
                    <a:gd name="T22" fmla="*/ 2147483647 w 1600"/>
                    <a:gd name="T23" fmla="*/ 2147483647 h 1384"/>
                    <a:gd name="T24" fmla="*/ 2147483647 w 1600"/>
                    <a:gd name="T25" fmla="*/ 2147483647 h 1384"/>
                    <a:gd name="T26" fmla="*/ 2147483647 w 1600"/>
                    <a:gd name="T27" fmla="*/ 2147483647 h 1384"/>
                    <a:gd name="T28" fmla="*/ 2147483647 w 1600"/>
                    <a:gd name="T29" fmla="*/ 2147483647 h 1384"/>
                    <a:gd name="T30" fmla="*/ 2147483647 w 1600"/>
                    <a:gd name="T31" fmla="*/ 2147483647 h 1384"/>
                    <a:gd name="T32" fmla="*/ 2147483647 w 1600"/>
                    <a:gd name="T33" fmla="*/ 2147483647 h 1384"/>
                    <a:gd name="T34" fmla="*/ 2147483647 w 1600"/>
                    <a:gd name="T35" fmla="*/ 2147483647 h 1384"/>
                    <a:gd name="T36" fmla="*/ 2147483647 w 1600"/>
                    <a:gd name="T37" fmla="*/ 2147483647 h 1384"/>
                    <a:gd name="T38" fmla="*/ 2147483647 w 1600"/>
                    <a:gd name="T39" fmla="*/ 2147483647 h 1384"/>
                    <a:gd name="T40" fmla="*/ 2147483647 w 1600"/>
                    <a:gd name="T41" fmla="*/ 2147483647 h 1384"/>
                    <a:gd name="T42" fmla="*/ 2147483647 w 1600"/>
                    <a:gd name="T43" fmla="*/ 2147483647 h 1384"/>
                    <a:gd name="T44" fmla="*/ 2147483647 w 1600"/>
                    <a:gd name="T45" fmla="*/ 2147483647 h 1384"/>
                    <a:gd name="T46" fmla="*/ 2147483647 w 1600"/>
                    <a:gd name="T47" fmla="*/ 2125859795 h 1384"/>
                    <a:gd name="T48" fmla="*/ 2147483647 w 1600"/>
                    <a:gd name="T49" fmla="*/ 1871991443 h 1384"/>
                    <a:gd name="T50" fmla="*/ 2147483647 w 1600"/>
                    <a:gd name="T51" fmla="*/ 1586451874 h 1384"/>
                    <a:gd name="T52" fmla="*/ 2147483647 w 1600"/>
                    <a:gd name="T53" fmla="*/ 1396125719 h 1384"/>
                    <a:gd name="T54" fmla="*/ 2147483647 w 1600"/>
                    <a:gd name="T55" fmla="*/ 1205699524 h 1384"/>
                    <a:gd name="T56" fmla="*/ 2147483647 w 1600"/>
                    <a:gd name="T57" fmla="*/ 920160271 h 1384"/>
                    <a:gd name="T58" fmla="*/ 2147483647 w 1600"/>
                    <a:gd name="T59" fmla="*/ 634621019 h 1384"/>
                    <a:gd name="T60" fmla="*/ 2147483647 w 1600"/>
                    <a:gd name="T61" fmla="*/ 412523607 h 1384"/>
                    <a:gd name="T62" fmla="*/ 2147483647 w 1600"/>
                    <a:gd name="T63" fmla="*/ 317310509 h 1384"/>
                    <a:gd name="T64" fmla="*/ 2147483647 w 1600"/>
                    <a:gd name="T65" fmla="*/ 222097412 h 1384"/>
                    <a:gd name="T66" fmla="*/ 2147483647 w 1600"/>
                    <a:gd name="T67" fmla="*/ 63442157 h 1384"/>
                    <a:gd name="T68" fmla="*/ 2147483647 w 1600"/>
                    <a:gd name="T69" fmla="*/ 0 h 1384"/>
                    <a:gd name="T70" fmla="*/ 2147483647 w 1600"/>
                    <a:gd name="T71" fmla="*/ 0 h 1384"/>
                    <a:gd name="T72" fmla="*/ 2147483647 w 1600"/>
                    <a:gd name="T73" fmla="*/ 63442157 h 1384"/>
                    <a:gd name="T74" fmla="*/ 1096285169 w 1600"/>
                    <a:gd name="T75" fmla="*/ 253868352 h 1384"/>
                    <a:gd name="T76" fmla="*/ 0 w 1600"/>
                    <a:gd name="T77" fmla="*/ 285539252 h 138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0" h="1384">
                      <a:moveTo>
                        <a:pt x="0" y="9"/>
                      </a:moveTo>
                      <a:lnTo>
                        <a:pt x="2" y="1172"/>
                      </a:lnTo>
                      <a:lnTo>
                        <a:pt x="69" y="1201"/>
                      </a:lnTo>
                      <a:lnTo>
                        <a:pt x="149" y="1230"/>
                      </a:lnTo>
                      <a:lnTo>
                        <a:pt x="232" y="1258"/>
                      </a:lnTo>
                      <a:lnTo>
                        <a:pt x="304" y="1277"/>
                      </a:lnTo>
                      <a:lnTo>
                        <a:pt x="373" y="1293"/>
                      </a:lnTo>
                      <a:lnTo>
                        <a:pt x="479" y="1313"/>
                      </a:lnTo>
                      <a:lnTo>
                        <a:pt x="553" y="1324"/>
                      </a:lnTo>
                      <a:lnTo>
                        <a:pt x="645" y="1336"/>
                      </a:lnTo>
                      <a:lnTo>
                        <a:pt x="737" y="1346"/>
                      </a:lnTo>
                      <a:lnTo>
                        <a:pt x="820" y="1356"/>
                      </a:lnTo>
                      <a:lnTo>
                        <a:pt x="929" y="1367"/>
                      </a:lnTo>
                      <a:lnTo>
                        <a:pt x="1014" y="1371"/>
                      </a:lnTo>
                      <a:lnTo>
                        <a:pt x="1074" y="1376"/>
                      </a:lnTo>
                      <a:lnTo>
                        <a:pt x="1145" y="1380"/>
                      </a:lnTo>
                      <a:lnTo>
                        <a:pt x="1227" y="1381"/>
                      </a:lnTo>
                      <a:lnTo>
                        <a:pt x="1318" y="1383"/>
                      </a:lnTo>
                      <a:lnTo>
                        <a:pt x="1414" y="1383"/>
                      </a:lnTo>
                      <a:lnTo>
                        <a:pt x="1491" y="1384"/>
                      </a:lnTo>
                      <a:lnTo>
                        <a:pt x="1545" y="1381"/>
                      </a:lnTo>
                      <a:lnTo>
                        <a:pt x="1600" y="1378"/>
                      </a:lnTo>
                      <a:lnTo>
                        <a:pt x="1600" y="73"/>
                      </a:lnTo>
                      <a:lnTo>
                        <a:pt x="1565" y="67"/>
                      </a:lnTo>
                      <a:lnTo>
                        <a:pt x="1496" y="59"/>
                      </a:lnTo>
                      <a:lnTo>
                        <a:pt x="1419" y="50"/>
                      </a:lnTo>
                      <a:lnTo>
                        <a:pt x="1345" y="44"/>
                      </a:lnTo>
                      <a:lnTo>
                        <a:pt x="1258" y="38"/>
                      </a:lnTo>
                      <a:lnTo>
                        <a:pt x="1155" y="29"/>
                      </a:lnTo>
                      <a:lnTo>
                        <a:pt x="1014" y="20"/>
                      </a:lnTo>
                      <a:lnTo>
                        <a:pt x="908" y="13"/>
                      </a:lnTo>
                      <a:lnTo>
                        <a:pt x="816" y="10"/>
                      </a:lnTo>
                      <a:lnTo>
                        <a:pt x="718" y="7"/>
                      </a:lnTo>
                      <a:lnTo>
                        <a:pt x="593" y="2"/>
                      </a:lnTo>
                      <a:lnTo>
                        <a:pt x="485" y="0"/>
                      </a:lnTo>
                      <a:lnTo>
                        <a:pt x="344" y="0"/>
                      </a:lnTo>
                      <a:lnTo>
                        <a:pt x="190" y="2"/>
                      </a:lnTo>
                      <a:lnTo>
                        <a:pt x="49" y="8"/>
                      </a:lnTo>
                      <a:lnTo>
                        <a:pt x="0" y="9"/>
                      </a:lnTo>
                      <a:close/>
                    </a:path>
                  </a:pathLst>
                </a:custGeom>
                <a:gradFill rotWithShape="0">
                  <a:gsLst>
                    <a:gs pos="0">
                      <a:srgbClr val="756956"/>
                    </a:gs>
                    <a:gs pos="100000">
                      <a:srgbClr val="FDE3BA"/>
                    </a:gs>
                  </a:gsLst>
                  <a:lin ang="18900000" scaled="1"/>
                </a:gradFill>
                <a:ln w="1588">
                  <a:solidFill>
                    <a:srgbClr val="9F9F9F"/>
                  </a:solidFill>
                  <a:prstDash val="solid"/>
                  <a:round/>
                  <a:headEnd/>
                  <a:tailEnd/>
                </a:ln>
              </p:spPr>
              <p:txBody>
                <a:bodyPr/>
                <a:lstStyle/>
                <a:p>
                  <a:endParaRPr lang="en-US"/>
                </a:p>
              </p:txBody>
            </p:sp>
          </p:grpSp>
        </p:grpSp>
      </p:grpSp>
      <p:grpSp>
        <p:nvGrpSpPr>
          <p:cNvPr id="148" name="Group 147"/>
          <p:cNvGrpSpPr/>
          <p:nvPr/>
        </p:nvGrpSpPr>
        <p:grpSpPr>
          <a:xfrm>
            <a:off x="2015637" y="4494381"/>
            <a:ext cx="822645" cy="706503"/>
            <a:chOff x="1343358" y="4637908"/>
            <a:chExt cx="1762485" cy="1684357"/>
          </a:xfrm>
        </p:grpSpPr>
        <p:sp>
          <p:nvSpPr>
            <p:cNvPr id="149" name="AutoShape 4"/>
            <p:cNvSpPr>
              <a:spLocks noChangeArrowheads="1"/>
            </p:cNvSpPr>
            <p:nvPr/>
          </p:nvSpPr>
          <p:spPr bwMode="auto">
            <a:xfrm>
              <a:off x="1343358" y="4637908"/>
              <a:ext cx="1762485" cy="1684357"/>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nvGrpSpPr>
            <p:cNvPr id="150" name="Group 149"/>
            <p:cNvGrpSpPr/>
            <p:nvPr/>
          </p:nvGrpSpPr>
          <p:grpSpPr>
            <a:xfrm>
              <a:off x="1427143" y="4868385"/>
              <a:ext cx="1544402" cy="1271258"/>
              <a:chOff x="7599598" y="738613"/>
              <a:chExt cx="1544402" cy="1271258"/>
            </a:xfrm>
          </p:grpSpPr>
          <p:graphicFrame>
            <p:nvGraphicFramePr>
              <p:cNvPr id="151" name="Object 5">
                <a:hlinkClick r:id="" action="ppaction://ole?verb=0"/>
              </p:cNvPr>
              <p:cNvGraphicFramePr>
                <a:graphicFrameLocks/>
              </p:cNvGraphicFramePr>
              <p:nvPr>
                <p:extLst>
                  <p:ext uri="{D42A27DB-BD31-4B8C-83A1-F6EECF244321}">
                    <p14:modId xmlns:p14="http://schemas.microsoft.com/office/powerpoint/2010/main" val="3640978433"/>
                  </p:ext>
                </p:extLst>
              </p:nvPr>
            </p:nvGraphicFramePr>
            <p:xfrm>
              <a:off x="7599598" y="738613"/>
              <a:ext cx="1430577" cy="1271258"/>
            </p:xfrm>
            <a:graphic>
              <a:graphicData uri="http://schemas.openxmlformats.org/presentationml/2006/ole">
                <mc:AlternateContent xmlns:mc="http://schemas.openxmlformats.org/markup-compatibility/2006">
                  <mc:Choice xmlns:v="urn:schemas-microsoft-com:vml" Requires="v">
                    <p:oleObj spid="_x0000_s174210" name="Microsoft ClipArt Gallery" r:id="rId12" imgW="6080125" imgH="4716463" progId="MS_ClipArt_Gallery">
                      <p:embed/>
                    </p:oleObj>
                  </mc:Choice>
                  <mc:Fallback>
                    <p:oleObj name="Microsoft ClipArt Gallery" r:id="rId12" imgW="6080125" imgH="4716463"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99598" y="738613"/>
                            <a:ext cx="1430577" cy="1271258"/>
                          </a:xfrm>
                          <a:prstGeom prst="rect">
                            <a:avLst/>
                          </a:prstGeom>
                          <a:noFill/>
                          <a:ln>
                            <a:noFill/>
                          </a:ln>
                          <a:effectLst/>
                          <a:extLst/>
                        </p:spPr>
                      </p:pic>
                    </p:oleObj>
                  </mc:Fallback>
                </mc:AlternateContent>
              </a:graphicData>
            </a:graphic>
          </p:graphicFrame>
          <p:grpSp>
            <p:nvGrpSpPr>
              <p:cNvPr id="152" name="Group 151"/>
              <p:cNvGrpSpPr/>
              <p:nvPr/>
            </p:nvGrpSpPr>
            <p:grpSpPr>
              <a:xfrm>
                <a:off x="8219463" y="936698"/>
                <a:ext cx="924537" cy="674688"/>
                <a:chOff x="2227263" y="4572000"/>
                <a:chExt cx="631825" cy="674688"/>
              </a:xfrm>
            </p:grpSpPr>
            <p:grpSp>
              <p:nvGrpSpPr>
                <p:cNvPr id="153" name="Group 7"/>
                <p:cNvGrpSpPr>
                  <a:grpSpLocks/>
                </p:cNvGrpSpPr>
                <p:nvPr/>
              </p:nvGrpSpPr>
              <p:grpSpPr bwMode="auto">
                <a:xfrm>
                  <a:off x="2227263" y="4572000"/>
                  <a:ext cx="631825" cy="671513"/>
                  <a:chOff x="1403" y="2880"/>
                  <a:chExt cx="374" cy="423"/>
                </a:xfrm>
              </p:grpSpPr>
              <p:sp>
                <p:nvSpPr>
                  <p:cNvPr id="188" name="Freeform 8"/>
                  <p:cNvSpPr>
                    <a:spLocks/>
                  </p:cNvSpPr>
                  <p:nvPr/>
                </p:nvSpPr>
                <p:spPr bwMode="auto">
                  <a:xfrm>
                    <a:off x="1403" y="2889"/>
                    <a:ext cx="340" cy="414"/>
                  </a:xfrm>
                  <a:custGeom>
                    <a:avLst/>
                    <a:gdLst>
                      <a:gd name="T0" fmla="*/ 0 w 2043"/>
                      <a:gd name="T1" fmla="*/ 0 h 2069"/>
                      <a:gd name="T2" fmla="*/ 0 w 2043"/>
                      <a:gd name="T3" fmla="*/ 14 h 2069"/>
                      <a:gd name="T4" fmla="*/ 9 w 2043"/>
                      <a:gd name="T5" fmla="*/ 17 h 2069"/>
                      <a:gd name="T6" fmla="*/ 9 w 2043"/>
                      <a:gd name="T7" fmla="*/ 1 h 2069"/>
                      <a:gd name="T8" fmla="*/ 0 w 2043"/>
                      <a:gd name="T9" fmla="*/ 0 h 20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3" h="2069">
                        <a:moveTo>
                          <a:pt x="0" y="0"/>
                        </a:moveTo>
                        <a:lnTo>
                          <a:pt x="2" y="1757"/>
                        </a:lnTo>
                        <a:lnTo>
                          <a:pt x="2043" y="2069"/>
                        </a:lnTo>
                        <a:lnTo>
                          <a:pt x="2038" y="87"/>
                        </a:lnTo>
                        <a:lnTo>
                          <a:pt x="0" y="0"/>
                        </a:lnTo>
                        <a:close/>
                      </a:path>
                    </a:pathLst>
                  </a:custGeom>
                  <a:solidFill>
                    <a:srgbClr val="7F5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9" name="Freeform 9"/>
                  <p:cNvSpPr>
                    <a:spLocks/>
                  </p:cNvSpPr>
                  <p:nvPr/>
                </p:nvSpPr>
                <p:spPr bwMode="auto">
                  <a:xfrm>
                    <a:off x="1403" y="2880"/>
                    <a:ext cx="374" cy="27"/>
                  </a:xfrm>
                  <a:custGeom>
                    <a:avLst/>
                    <a:gdLst>
                      <a:gd name="T0" fmla="*/ 0 w 2247"/>
                      <a:gd name="T1" fmla="*/ 0 h 134"/>
                      <a:gd name="T2" fmla="*/ 2 w 2247"/>
                      <a:gd name="T3" fmla="*/ 0 h 134"/>
                      <a:gd name="T4" fmla="*/ 10 w 2247"/>
                      <a:gd name="T5" fmla="*/ 1 h 134"/>
                      <a:gd name="T6" fmla="*/ 9 w 2247"/>
                      <a:gd name="T7" fmla="*/ 1 h 134"/>
                      <a:gd name="T8" fmla="*/ 0 w 2247"/>
                      <a:gd name="T9" fmla="*/ 0 h 1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7" h="134">
                        <a:moveTo>
                          <a:pt x="0" y="48"/>
                        </a:moveTo>
                        <a:lnTo>
                          <a:pt x="418" y="0"/>
                        </a:lnTo>
                        <a:lnTo>
                          <a:pt x="2247" y="72"/>
                        </a:lnTo>
                        <a:lnTo>
                          <a:pt x="2038" y="134"/>
                        </a:lnTo>
                        <a:lnTo>
                          <a:pt x="0" y="48"/>
                        </a:lnTo>
                        <a:close/>
                      </a:path>
                    </a:pathLst>
                  </a:custGeom>
                  <a:solidFill>
                    <a:srgbClr val="7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0" name="Freeform 10"/>
                  <p:cNvSpPr>
                    <a:spLocks/>
                  </p:cNvSpPr>
                  <p:nvPr/>
                </p:nvSpPr>
                <p:spPr bwMode="auto">
                  <a:xfrm>
                    <a:off x="1742" y="2894"/>
                    <a:ext cx="35" cy="409"/>
                  </a:xfrm>
                  <a:custGeom>
                    <a:avLst/>
                    <a:gdLst>
                      <a:gd name="T0" fmla="*/ 1 w 211"/>
                      <a:gd name="T1" fmla="*/ 0 h 2047"/>
                      <a:gd name="T2" fmla="*/ 1 w 211"/>
                      <a:gd name="T3" fmla="*/ 14 h 2047"/>
                      <a:gd name="T4" fmla="*/ 0 w 211"/>
                      <a:gd name="T5" fmla="*/ 16 h 2047"/>
                      <a:gd name="T6" fmla="*/ 0 w 211"/>
                      <a:gd name="T7" fmla="*/ 1 h 2047"/>
                      <a:gd name="T8" fmla="*/ 1 w 211"/>
                      <a:gd name="T9" fmla="*/ 0 h 20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1" h="2047">
                        <a:moveTo>
                          <a:pt x="211" y="0"/>
                        </a:moveTo>
                        <a:lnTo>
                          <a:pt x="209" y="1797"/>
                        </a:lnTo>
                        <a:lnTo>
                          <a:pt x="0" y="2047"/>
                        </a:lnTo>
                        <a:lnTo>
                          <a:pt x="0" y="63"/>
                        </a:lnTo>
                        <a:lnTo>
                          <a:pt x="211" y="0"/>
                        </a:lnTo>
                        <a:close/>
                      </a:path>
                    </a:pathLst>
                  </a:custGeom>
                  <a:solidFill>
                    <a:srgbClr val="5F3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54" name="Group 11"/>
                <p:cNvGrpSpPr>
                  <a:grpSpLocks/>
                </p:cNvGrpSpPr>
                <p:nvPr/>
              </p:nvGrpSpPr>
              <p:grpSpPr bwMode="auto">
                <a:xfrm>
                  <a:off x="2233613" y="5067300"/>
                  <a:ext cx="547687" cy="179388"/>
                  <a:chOff x="1407" y="3192"/>
                  <a:chExt cx="324" cy="113"/>
                </a:xfrm>
              </p:grpSpPr>
              <p:sp>
                <p:nvSpPr>
                  <p:cNvPr id="162" name="Freeform 12"/>
                  <p:cNvSpPr>
                    <a:spLocks/>
                  </p:cNvSpPr>
                  <p:nvPr/>
                </p:nvSpPr>
                <p:spPr bwMode="auto">
                  <a:xfrm>
                    <a:off x="1409" y="3193"/>
                    <a:ext cx="322" cy="108"/>
                  </a:xfrm>
                  <a:custGeom>
                    <a:avLst/>
                    <a:gdLst>
                      <a:gd name="T0" fmla="*/ 0 w 1934"/>
                      <a:gd name="T1" fmla="*/ 0 h 538"/>
                      <a:gd name="T2" fmla="*/ 0 w 1934"/>
                      <a:gd name="T3" fmla="*/ 2 h 538"/>
                      <a:gd name="T4" fmla="*/ 9 w 1934"/>
                      <a:gd name="T5" fmla="*/ 4 h 538"/>
                      <a:gd name="T6" fmla="*/ 9 w 1934"/>
                      <a:gd name="T7" fmla="*/ 2 h 538"/>
                      <a:gd name="T8" fmla="*/ 0 w 1934"/>
                      <a:gd name="T9" fmla="*/ 0 h 5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4" h="538">
                        <a:moveTo>
                          <a:pt x="0" y="0"/>
                        </a:moveTo>
                        <a:lnTo>
                          <a:pt x="0" y="242"/>
                        </a:lnTo>
                        <a:lnTo>
                          <a:pt x="1934" y="538"/>
                        </a:lnTo>
                        <a:lnTo>
                          <a:pt x="1934" y="24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163" name="Group 13"/>
                  <p:cNvGrpSpPr>
                    <a:grpSpLocks/>
                  </p:cNvGrpSpPr>
                  <p:nvPr/>
                </p:nvGrpSpPr>
                <p:grpSpPr bwMode="auto">
                  <a:xfrm>
                    <a:off x="1407" y="3192"/>
                    <a:ext cx="324" cy="113"/>
                    <a:chOff x="1407" y="3192"/>
                    <a:chExt cx="324" cy="113"/>
                  </a:xfrm>
                </p:grpSpPr>
                <p:grpSp>
                  <p:nvGrpSpPr>
                    <p:cNvPr id="164" name="Group 14"/>
                    <p:cNvGrpSpPr>
                      <a:grpSpLocks/>
                    </p:cNvGrpSpPr>
                    <p:nvPr/>
                  </p:nvGrpSpPr>
                  <p:grpSpPr bwMode="auto">
                    <a:xfrm>
                      <a:off x="1407" y="3228"/>
                      <a:ext cx="324" cy="77"/>
                      <a:chOff x="1407" y="3228"/>
                      <a:chExt cx="324" cy="77"/>
                    </a:xfrm>
                  </p:grpSpPr>
                  <p:sp>
                    <p:nvSpPr>
                      <p:cNvPr id="185" name="Freeform 15"/>
                      <p:cNvSpPr>
                        <a:spLocks/>
                      </p:cNvSpPr>
                      <p:nvPr/>
                    </p:nvSpPr>
                    <p:spPr bwMode="auto">
                      <a:xfrm>
                        <a:off x="1725" y="3283"/>
                        <a:ext cx="6" cy="21"/>
                      </a:xfrm>
                      <a:custGeom>
                        <a:avLst/>
                        <a:gdLst>
                          <a:gd name="T0" fmla="*/ 0 w 34"/>
                          <a:gd name="T1" fmla="*/ 0 h 107"/>
                          <a:gd name="T2" fmla="*/ 0 w 34"/>
                          <a:gd name="T3" fmla="*/ 0 h 107"/>
                          <a:gd name="T4" fmla="*/ 0 w 34"/>
                          <a:gd name="T5" fmla="*/ 1 h 107"/>
                          <a:gd name="T6" fmla="*/ 0 w 34"/>
                          <a:gd name="T7" fmla="*/ 1 h 107"/>
                          <a:gd name="T8" fmla="*/ 0 w 34"/>
                          <a:gd name="T9" fmla="*/ 0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 h="107">
                            <a:moveTo>
                              <a:pt x="0" y="32"/>
                            </a:moveTo>
                            <a:lnTo>
                              <a:pt x="34" y="0"/>
                            </a:lnTo>
                            <a:lnTo>
                              <a:pt x="34" y="77"/>
                            </a:lnTo>
                            <a:lnTo>
                              <a:pt x="0" y="107"/>
                            </a:lnTo>
                            <a:lnTo>
                              <a:pt x="0" y="32"/>
                            </a:lnTo>
                            <a:close/>
                          </a:path>
                        </a:pathLst>
                      </a:custGeom>
                      <a:solidFill>
                        <a:srgbClr val="5F3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6" name="Freeform 16"/>
                      <p:cNvSpPr>
                        <a:spLocks/>
                      </p:cNvSpPr>
                      <p:nvPr/>
                    </p:nvSpPr>
                    <p:spPr bwMode="auto">
                      <a:xfrm>
                        <a:off x="1407" y="3232"/>
                        <a:ext cx="318" cy="73"/>
                      </a:xfrm>
                      <a:custGeom>
                        <a:avLst/>
                        <a:gdLst>
                          <a:gd name="T0" fmla="*/ 0 w 1907"/>
                          <a:gd name="T1" fmla="*/ 0 h 366"/>
                          <a:gd name="T2" fmla="*/ 9 w 1907"/>
                          <a:gd name="T3" fmla="*/ 2 h 366"/>
                          <a:gd name="T4" fmla="*/ 9 w 1907"/>
                          <a:gd name="T5" fmla="*/ 3 h 366"/>
                          <a:gd name="T6" fmla="*/ 0 w 1907"/>
                          <a:gd name="T7" fmla="*/ 1 h 366"/>
                          <a:gd name="T8" fmla="*/ 0 w 1907"/>
                          <a:gd name="T9" fmla="*/ 0 h 3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7" h="366">
                            <a:moveTo>
                              <a:pt x="0" y="0"/>
                            </a:moveTo>
                            <a:lnTo>
                              <a:pt x="1907" y="287"/>
                            </a:lnTo>
                            <a:lnTo>
                              <a:pt x="1907" y="366"/>
                            </a:lnTo>
                            <a:lnTo>
                              <a:pt x="0" y="70"/>
                            </a:lnTo>
                            <a:lnTo>
                              <a:pt x="0" y="0"/>
                            </a:lnTo>
                            <a:close/>
                          </a:path>
                        </a:pathLst>
                      </a:custGeom>
                      <a:solidFill>
                        <a:srgbClr val="7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7" name="Freeform 17"/>
                      <p:cNvSpPr>
                        <a:spLocks/>
                      </p:cNvSpPr>
                      <p:nvPr/>
                    </p:nvSpPr>
                    <p:spPr bwMode="auto">
                      <a:xfrm>
                        <a:off x="1407" y="3228"/>
                        <a:ext cx="324" cy="61"/>
                      </a:xfrm>
                      <a:custGeom>
                        <a:avLst/>
                        <a:gdLst>
                          <a:gd name="T0" fmla="*/ 0 w 1942"/>
                          <a:gd name="T1" fmla="*/ 0 h 306"/>
                          <a:gd name="T2" fmla="*/ 0 w 1942"/>
                          <a:gd name="T3" fmla="*/ 0 h 306"/>
                          <a:gd name="T4" fmla="*/ 9 w 1942"/>
                          <a:gd name="T5" fmla="*/ 2 h 306"/>
                          <a:gd name="T6" fmla="*/ 9 w 1942"/>
                          <a:gd name="T7" fmla="*/ 2 h 306"/>
                          <a:gd name="T8" fmla="*/ 0 w 1942"/>
                          <a:gd name="T9" fmla="*/ 0 h 3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42" h="306">
                            <a:moveTo>
                              <a:pt x="0" y="20"/>
                            </a:moveTo>
                            <a:lnTo>
                              <a:pt x="35" y="0"/>
                            </a:lnTo>
                            <a:lnTo>
                              <a:pt x="1942" y="277"/>
                            </a:lnTo>
                            <a:lnTo>
                              <a:pt x="1909" y="306"/>
                            </a:lnTo>
                            <a:lnTo>
                              <a:pt x="0" y="20"/>
                            </a:lnTo>
                            <a:close/>
                          </a:path>
                        </a:pathLst>
                      </a:custGeom>
                      <a:solidFill>
                        <a:srgbClr val="3F1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65" name="Group 18"/>
                    <p:cNvGrpSpPr>
                      <a:grpSpLocks/>
                    </p:cNvGrpSpPr>
                    <p:nvPr/>
                  </p:nvGrpSpPr>
                  <p:grpSpPr bwMode="auto">
                    <a:xfrm>
                      <a:off x="1407" y="3200"/>
                      <a:ext cx="104" cy="45"/>
                      <a:chOff x="1407" y="3200"/>
                      <a:chExt cx="104" cy="45"/>
                    </a:xfrm>
                  </p:grpSpPr>
                  <p:sp>
                    <p:nvSpPr>
                      <p:cNvPr id="182" name="Freeform 19"/>
                      <p:cNvSpPr>
                        <a:spLocks/>
                      </p:cNvSpPr>
                      <p:nvPr/>
                    </p:nvSpPr>
                    <p:spPr bwMode="auto">
                      <a:xfrm>
                        <a:off x="1407" y="3204"/>
                        <a:ext cx="98" cy="41"/>
                      </a:xfrm>
                      <a:custGeom>
                        <a:avLst/>
                        <a:gdLst>
                          <a:gd name="T0" fmla="*/ 0 w 588"/>
                          <a:gd name="T1" fmla="*/ 0 h 204"/>
                          <a:gd name="T2" fmla="*/ 3 w 588"/>
                          <a:gd name="T3" fmla="*/ 1 h 204"/>
                          <a:gd name="T4" fmla="*/ 3 w 588"/>
                          <a:gd name="T5" fmla="*/ 2 h 204"/>
                          <a:gd name="T6" fmla="*/ 0 w 588"/>
                          <a:gd name="T7" fmla="*/ 1 h 204"/>
                          <a:gd name="T8" fmla="*/ 0 w 588"/>
                          <a:gd name="T9" fmla="*/ 0 h 2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8" h="204">
                            <a:moveTo>
                              <a:pt x="0" y="0"/>
                            </a:moveTo>
                            <a:lnTo>
                              <a:pt x="588" y="86"/>
                            </a:lnTo>
                            <a:lnTo>
                              <a:pt x="588" y="204"/>
                            </a:lnTo>
                            <a:lnTo>
                              <a:pt x="0" y="116"/>
                            </a:lnTo>
                            <a:lnTo>
                              <a:pt x="0" y="0"/>
                            </a:lnTo>
                            <a:close/>
                          </a:path>
                        </a:pathLst>
                      </a:custGeom>
                      <a:solidFill>
                        <a:srgbClr val="7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3" name="Freeform 20"/>
                      <p:cNvSpPr>
                        <a:spLocks/>
                      </p:cNvSpPr>
                      <p:nvPr/>
                    </p:nvSpPr>
                    <p:spPr bwMode="auto">
                      <a:xfrm>
                        <a:off x="1408" y="3200"/>
                        <a:ext cx="103" cy="21"/>
                      </a:xfrm>
                      <a:custGeom>
                        <a:avLst/>
                        <a:gdLst>
                          <a:gd name="T0" fmla="*/ 0 w 619"/>
                          <a:gd name="T1" fmla="*/ 0 h 104"/>
                          <a:gd name="T2" fmla="*/ 0 w 619"/>
                          <a:gd name="T3" fmla="*/ 0 h 104"/>
                          <a:gd name="T4" fmla="*/ 3 w 619"/>
                          <a:gd name="T5" fmla="*/ 1 h 104"/>
                          <a:gd name="T6" fmla="*/ 3 w 619"/>
                          <a:gd name="T7" fmla="*/ 1 h 104"/>
                          <a:gd name="T8" fmla="*/ 0 w 619"/>
                          <a:gd name="T9" fmla="*/ 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19" h="104">
                            <a:moveTo>
                              <a:pt x="0" y="19"/>
                            </a:moveTo>
                            <a:lnTo>
                              <a:pt x="35" y="0"/>
                            </a:lnTo>
                            <a:lnTo>
                              <a:pt x="619" y="83"/>
                            </a:lnTo>
                            <a:lnTo>
                              <a:pt x="586" y="104"/>
                            </a:lnTo>
                            <a:lnTo>
                              <a:pt x="0" y="19"/>
                            </a:lnTo>
                            <a:close/>
                          </a:path>
                        </a:pathLst>
                      </a:custGeom>
                      <a:solidFill>
                        <a:srgbClr val="3F1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4" name="Freeform 21"/>
                      <p:cNvSpPr>
                        <a:spLocks/>
                      </p:cNvSpPr>
                      <p:nvPr/>
                    </p:nvSpPr>
                    <p:spPr bwMode="auto">
                      <a:xfrm>
                        <a:off x="1505" y="3217"/>
                        <a:ext cx="6" cy="28"/>
                      </a:xfrm>
                      <a:custGeom>
                        <a:avLst/>
                        <a:gdLst>
                          <a:gd name="T0" fmla="*/ 0 w 31"/>
                          <a:gd name="T1" fmla="*/ 0 h 139"/>
                          <a:gd name="T2" fmla="*/ 0 w 31"/>
                          <a:gd name="T3" fmla="*/ 1 h 139"/>
                          <a:gd name="T4" fmla="*/ 0 w 31"/>
                          <a:gd name="T5" fmla="*/ 1 h 139"/>
                          <a:gd name="T6" fmla="*/ 0 w 31"/>
                          <a:gd name="T7" fmla="*/ 0 h 139"/>
                          <a:gd name="T8" fmla="*/ 0 w 31"/>
                          <a:gd name="T9" fmla="*/ 0 h 1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139">
                            <a:moveTo>
                              <a:pt x="0" y="21"/>
                            </a:moveTo>
                            <a:lnTo>
                              <a:pt x="0" y="139"/>
                            </a:lnTo>
                            <a:lnTo>
                              <a:pt x="31" y="111"/>
                            </a:lnTo>
                            <a:lnTo>
                              <a:pt x="31" y="0"/>
                            </a:lnTo>
                            <a:lnTo>
                              <a:pt x="0" y="21"/>
                            </a:lnTo>
                            <a:close/>
                          </a:path>
                        </a:pathLst>
                      </a:custGeom>
                      <a:solidFill>
                        <a:srgbClr val="3F1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66" name="Group 22"/>
                    <p:cNvGrpSpPr>
                      <a:grpSpLocks/>
                    </p:cNvGrpSpPr>
                    <p:nvPr/>
                  </p:nvGrpSpPr>
                  <p:grpSpPr bwMode="auto">
                    <a:xfrm>
                      <a:off x="1508" y="3218"/>
                      <a:ext cx="104" cy="45"/>
                      <a:chOff x="1508" y="3218"/>
                      <a:chExt cx="104" cy="45"/>
                    </a:xfrm>
                  </p:grpSpPr>
                  <p:sp>
                    <p:nvSpPr>
                      <p:cNvPr id="179" name="Freeform 23"/>
                      <p:cNvSpPr>
                        <a:spLocks/>
                      </p:cNvSpPr>
                      <p:nvPr/>
                    </p:nvSpPr>
                    <p:spPr bwMode="auto">
                      <a:xfrm>
                        <a:off x="1508" y="3222"/>
                        <a:ext cx="98" cy="41"/>
                      </a:xfrm>
                      <a:custGeom>
                        <a:avLst/>
                        <a:gdLst>
                          <a:gd name="T0" fmla="*/ 0 w 589"/>
                          <a:gd name="T1" fmla="*/ 0 h 205"/>
                          <a:gd name="T2" fmla="*/ 3 w 589"/>
                          <a:gd name="T3" fmla="*/ 1 h 205"/>
                          <a:gd name="T4" fmla="*/ 3 w 589"/>
                          <a:gd name="T5" fmla="*/ 2 h 205"/>
                          <a:gd name="T6" fmla="*/ 0 w 589"/>
                          <a:gd name="T7" fmla="*/ 1 h 205"/>
                          <a:gd name="T8" fmla="*/ 0 w 589"/>
                          <a:gd name="T9" fmla="*/ 0 h 2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9" h="205">
                            <a:moveTo>
                              <a:pt x="0" y="0"/>
                            </a:moveTo>
                            <a:lnTo>
                              <a:pt x="589" y="88"/>
                            </a:lnTo>
                            <a:lnTo>
                              <a:pt x="589" y="205"/>
                            </a:lnTo>
                            <a:lnTo>
                              <a:pt x="0" y="116"/>
                            </a:lnTo>
                            <a:lnTo>
                              <a:pt x="0" y="0"/>
                            </a:lnTo>
                            <a:close/>
                          </a:path>
                        </a:pathLst>
                      </a:cu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0" name="Freeform 24"/>
                      <p:cNvSpPr>
                        <a:spLocks/>
                      </p:cNvSpPr>
                      <p:nvPr/>
                    </p:nvSpPr>
                    <p:spPr bwMode="auto">
                      <a:xfrm>
                        <a:off x="1606" y="3235"/>
                        <a:ext cx="6" cy="28"/>
                      </a:xfrm>
                      <a:custGeom>
                        <a:avLst/>
                        <a:gdLst>
                          <a:gd name="T0" fmla="*/ 0 w 33"/>
                          <a:gd name="T1" fmla="*/ 0 h 139"/>
                          <a:gd name="T2" fmla="*/ 0 w 33"/>
                          <a:gd name="T3" fmla="*/ 1 h 139"/>
                          <a:gd name="T4" fmla="*/ 0 w 33"/>
                          <a:gd name="T5" fmla="*/ 1 h 139"/>
                          <a:gd name="T6" fmla="*/ 0 w 33"/>
                          <a:gd name="T7" fmla="*/ 0 h 139"/>
                          <a:gd name="T8" fmla="*/ 0 w 33"/>
                          <a:gd name="T9" fmla="*/ 0 h 1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 h="139">
                            <a:moveTo>
                              <a:pt x="0" y="22"/>
                            </a:moveTo>
                            <a:lnTo>
                              <a:pt x="0" y="139"/>
                            </a:lnTo>
                            <a:lnTo>
                              <a:pt x="33" y="111"/>
                            </a:lnTo>
                            <a:lnTo>
                              <a:pt x="33" y="0"/>
                            </a:lnTo>
                            <a:lnTo>
                              <a:pt x="0" y="22"/>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1" name="Freeform 25"/>
                      <p:cNvSpPr>
                        <a:spLocks/>
                      </p:cNvSpPr>
                      <p:nvPr/>
                    </p:nvSpPr>
                    <p:spPr bwMode="auto">
                      <a:xfrm>
                        <a:off x="1508" y="3218"/>
                        <a:ext cx="103" cy="22"/>
                      </a:xfrm>
                      <a:custGeom>
                        <a:avLst/>
                        <a:gdLst>
                          <a:gd name="T0" fmla="*/ 0 w 617"/>
                          <a:gd name="T1" fmla="*/ 0 h 106"/>
                          <a:gd name="T2" fmla="*/ 0 w 617"/>
                          <a:gd name="T3" fmla="*/ 0 h 106"/>
                          <a:gd name="T4" fmla="*/ 3 w 617"/>
                          <a:gd name="T5" fmla="*/ 1 h 106"/>
                          <a:gd name="T6" fmla="*/ 3 w 617"/>
                          <a:gd name="T7" fmla="*/ 1 h 106"/>
                          <a:gd name="T8" fmla="*/ 0 w 617"/>
                          <a:gd name="T9" fmla="*/ 0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17" h="106">
                            <a:moveTo>
                              <a:pt x="0" y="19"/>
                            </a:moveTo>
                            <a:lnTo>
                              <a:pt x="31" y="0"/>
                            </a:lnTo>
                            <a:lnTo>
                              <a:pt x="617" y="88"/>
                            </a:lnTo>
                            <a:lnTo>
                              <a:pt x="589" y="106"/>
                            </a:lnTo>
                            <a:lnTo>
                              <a:pt x="0" y="19"/>
                            </a:lnTo>
                            <a:close/>
                          </a:path>
                        </a:pathLst>
                      </a:custGeom>
                      <a:solidFill>
                        <a:srgbClr val="9F9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67" name="Group 26"/>
                    <p:cNvGrpSpPr>
                      <a:grpSpLocks/>
                    </p:cNvGrpSpPr>
                    <p:nvPr/>
                  </p:nvGrpSpPr>
                  <p:grpSpPr bwMode="auto">
                    <a:xfrm>
                      <a:off x="1609" y="3237"/>
                      <a:ext cx="105" cy="45"/>
                      <a:chOff x="1609" y="3237"/>
                      <a:chExt cx="105" cy="45"/>
                    </a:xfrm>
                  </p:grpSpPr>
                  <p:sp>
                    <p:nvSpPr>
                      <p:cNvPr id="176" name="Freeform 27"/>
                      <p:cNvSpPr>
                        <a:spLocks/>
                      </p:cNvSpPr>
                      <p:nvPr/>
                    </p:nvSpPr>
                    <p:spPr bwMode="auto">
                      <a:xfrm>
                        <a:off x="1609" y="3240"/>
                        <a:ext cx="100" cy="42"/>
                      </a:xfrm>
                      <a:custGeom>
                        <a:avLst/>
                        <a:gdLst>
                          <a:gd name="T0" fmla="*/ 0 w 596"/>
                          <a:gd name="T1" fmla="*/ 0 h 209"/>
                          <a:gd name="T2" fmla="*/ 3 w 596"/>
                          <a:gd name="T3" fmla="*/ 1 h 209"/>
                          <a:gd name="T4" fmla="*/ 3 w 596"/>
                          <a:gd name="T5" fmla="*/ 2 h 209"/>
                          <a:gd name="T6" fmla="*/ 0 w 596"/>
                          <a:gd name="T7" fmla="*/ 1 h 209"/>
                          <a:gd name="T8" fmla="*/ 0 w 596"/>
                          <a:gd name="T9" fmla="*/ 0 h 2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6" h="209">
                            <a:moveTo>
                              <a:pt x="0" y="0"/>
                            </a:moveTo>
                            <a:lnTo>
                              <a:pt x="596" y="87"/>
                            </a:lnTo>
                            <a:lnTo>
                              <a:pt x="596" y="209"/>
                            </a:lnTo>
                            <a:lnTo>
                              <a:pt x="0" y="117"/>
                            </a:lnTo>
                            <a:lnTo>
                              <a:pt x="0" y="0"/>
                            </a:lnTo>
                            <a:close/>
                          </a:path>
                        </a:pathLst>
                      </a:cu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7" name="Freeform 28"/>
                      <p:cNvSpPr>
                        <a:spLocks/>
                      </p:cNvSpPr>
                      <p:nvPr/>
                    </p:nvSpPr>
                    <p:spPr bwMode="auto">
                      <a:xfrm>
                        <a:off x="1709" y="3253"/>
                        <a:ext cx="5" cy="29"/>
                      </a:xfrm>
                      <a:custGeom>
                        <a:avLst/>
                        <a:gdLst>
                          <a:gd name="T0" fmla="*/ 0 w 33"/>
                          <a:gd name="T1" fmla="*/ 0 h 143"/>
                          <a:gd name="T2" fmla="*/ 0 w 33"/>
                          <a:gd name="T3" fmla="*/ 0 h 143"/>
                          <a:gd name="T4" fmla="*/ 0 w 33"/>
                          <a:gd name="T5" fmla="*/ 1 h 143"/>
                          <a:gd name="T6" fmla="*/ 0 w 33"/>
                          <a:gd name="T7" fmla="*/ 1 h 143"/>
                          <a:gd name="T8" fmla="*/ 0 w 33"/>
                          <a:gd name="T9" fmla="*/ 0 h 1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 h="143">
                            <a:moveTo>
                              <a:pt x="0" y="21"/>
                            </a:moveTo>
                            <a:lnTo>
                              <a:pt x="33" y="0"/>
                            </a:lnTo>
                            <a:lnTo>
                              <a:pt x="33" y="115"/>
                            </a:lnTo>
                            <a:lnTo>
                              <a:pt x="0" y="143"/>
                            </a:lnTo>
                            <a:lnTo>
                              <a:pt x="0" y="21"/>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8" name="Freeform 29"/>
                      <p:cNvSpPr>
                        <a:spLocks/>
                      </p:cNvSpPr>
                      <p:nvPr/>
                    </p:nvSpPr>
                    <p:spPr bwMode="auto">
                      <a:xfrm>
                        <a:off x="1609" y="3237"/>
                        <a:ext cx="105" cy="21"/>
                      </a:xfrm>
                      <a:custGeom>
                        <a:avLst/>
                        <a:gdLst>
                          <a:gd name="T0" fmla="*/ 0 w 629"/>
                          <a:gd name="T1" fmla="*/ 0 h 105"/>
                          <a:gd name="T2" fmla="*/ 0 w 629"/>
                          <a:gd name="T3" fmla="*/ 0 h 105"/>
                          <a:gd name="T4" fmla="*/ 3 w 629"/>
                          <a:gd name="T5" fmla="*/ 1 h 105"/>
                          <a:gd name="T6" fmla="*/ 3 w 629"/>
                          <a:gd name="T7" fmla="*/ 1 h 105"/>
                          <a:gd name="T8" fmla="*/ 0 w 629"/>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9" h="105">
                            <a:moveTo>
                              <a:pt x="0" y="18"/>
                            </a:moveTo>
                            <a:lnTo>
                              <a:pt x="29" y="0"/>
                            </a:lnTo>
                            <a:lnTo>
                              <a:pt x="629" y="83"/>
                            </a:lnTo>
                            <a:lnTo>
                              <a:pt x="595" y="105"/>
                            </a:lnTo>
                            <a:lnTo>
                              <a:pt x="0" y="18"/>
                            </a:lnTo>
                            <a:close/>
                          </a:path>
                        </a:pathLst>
                      </a:custGeom>
                      <a:solidFill>
                        <a:srgbClr val="9F9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68" name="Group 30"/>
                    <p:cNvGrpSpPr>
                      <a:grpSpLocks/>
                    </p:cNvGrpSpPr>
                    <p:nvPr/>
                  </p:nvGrpSpPr>
                  <p:grpSpPr bwMode="auto">
                    <a:xfrm>
                      <a:off x="1712" y="3253"/>
                      <a:ext cx="19" cy="32"/>
                      <a:chOff x="1712" y="3253"/>
                      <a:chExt cx="19" cy="32"/>
                    </a:xfrm>
                  </p:grpSpPr>
                  <p:sp>
                    <p:nvSpPr>
                      <p:cNvPr id="173" name="Freeform 31"/>
                      <p:cNvSpPr>
                        <a:spLocks/>
                      </p:cNvSpPr>
                      <p:nvPr/>
                    </p:nvSpPr>
                    <p:spPr bwMode="auto">
                      <a:xfrm>
                        <a:off x="1725" y="3255"/>
                        <a:ext cx="6" cy="30"/>
                      </a:xfrm>
                      <a:custGeom>
                        <a:avLst/>
                        <a:gdLst>
                          <a:gd name="T0" fmla="*/ 0 w 34"/>
                          <a:gd name="T1" fmla="*/ 0 h 150"/>
                          <a:gd name="T2" fmla="*/ 0 w 34"/>
                          <a:gd name="T3" fmla="*/ 0 h 150"/>
                          <a:gd name="T4" fmla="*/ 0 w 34"/>
                          <a:gd name="T5" fmla="*/ 1 h 150"/>
                          <a:gd name="T6" fmla="*/ 0 w 34"/>
                          <a:gd name="T7" fmla="*/ 1 h 150"/>
                          <a:gd name="T8" fmla="*/ 0 w 34"/>
                          <a:gd name="T9" fmla="*/ 0 h 1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 h="150">
                            <a:moveTo>
                              <a:pt x="0" y="29"/>
                            </a:moveTo>
                            <a:lnTo>
                              <a:pt x="34" y="0"/>
                            </a:lnTo>
                            <a:lnTo>
                              <a:pt x="34" y="119"/>
                            </a:lnTo>
                            <a:lnTo>
                              <a:pt x="0" y="150"/>
                            </a:lnTo>
                            <a:lnTo>
                              <a:pt x="0" y="29"/>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4" name="Freeform 32"/>
                      <p:cNvSpPr>
                        <a:spLocks/>
                      </p:cNvSpPr>
                      <p:nvPr/>
                    </p:nvSpPr>
                    <p:spPr bwMode="auto">
                      <a:xfrm>
                        <a:off x="1712" y="3258"/>
                        <a:ext cx="13" cy="27"/>
                      </a:xfrm>
                      <a:custGeom>
                        <a:avLst/>
                        <a:gdLst>
                          <a:gd name="T0" fmla="*/ 0 w 81"/>
                          <a:gd name="T1" fmla="*/ 0 h 133"/>
                          <a:gd name="T2" fmla="*/ 0 w 81"/>
                          <a:gd name="T3" fmla="*/ 0 h 133"/>
                          <a:gd name="T4" fmla="*/ 0 w 81"/>
                          <a:gd name="T5" fmla="*/ 1 h 133"/>
                          <a:gd name="T6" fmla="*/ 0 w 81"/>
                          <a:gd name="T7" fmla="*/ 1 h 133"/>
                          <a:gd name="T8" fmla="*/ 0 w 81"/>
                          <a:gd name="T9" fmla="*/ 0 h 1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1" h="133">
                            <a:moveTo>
                              <a:pt x="0" y="0"/>
                            </a:moveTo>
                            <a:lnTo>
                              <a:pt x="81" y="12"/>
                            </a:lnTo>
                            <a:lnTo>
                              <a:pt x="81" y="133"/>
                            </a:lnTo>
                            <a:lnTo>
                              <a:pt x="0" y="121"/>
                            </a:lnTo>
                            <a:lnTo>
                              <a:pt x="0" y="0"/>
                            </a:lnTo>
                            <a:close/>
                          </a:path>
                        </a:pathLst>
                      </a:cu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5" name="Freeform 33"/>
                      <p:cNvSpPr>
                        <a:spLocks/>
                      </p:cNvSpPr>
                      <p:nvPr/>
                    </p:nvSpPr>
                    <p:spPr bwMode="auto">
                      <a:xfrm>
                        <a:off x="1712" y="3253"/>
                        <a:ext cx="19" cy="8"/>
                      </a:xfrm>
                      <a:custGeom>
                        <a:avLst/>
                        <a:gdLst>
                          <a:gd name="T0" fmla="*/ 0 w 116"/>
                          <a:gd name="T1" fmla="*/ 0 h 37"/>
                          <a:gd name="T2" fmla="*/ 0 w 116"/>
                          <a:gd name="T3" fmla="*/ 0 h 37"/>
                          <a:gd name="T4" fmla="*/ 0 w 116"/>
                          <a:gd name="T5" fmla="*/ 0 h 37"/>
                          <a:gd name="T6" fmla="*/ 0 w 116"/>
                          <a:gd name="T7" fmla="*/ 0 h 37"/>
                          <a:gd name="T8" fmla="*/ 0 w 116"/>
                          <a:gd name="T9" fmla="*/ 0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6" h="37">
                            <a:moveTo>
                              <a:pt x="0" y="25"/>
                            </a:moveTo>
                            <a:lnTo>
                              <a:pt x="38" y="0"/>
                            </a:lnTo>
                            <a:lnTo>
                              <a:pt x="116" y="11"/>
                            </a:lnTo>
                            <a:lnTo>
                              <a:pt x="83" y="37"/>
                            </a:lnTo>
                            <a:lnTo>
                              <a:pt x="0" y="25"/>
                            </a:lnTo>
                            <a:close/>
                          </a:path>
                        </a:pathLst>
                      </a:custGeom>
                      <a:solidFill>
                        <a:srgbClr val="9F9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69" name="Group 34"/>
                    <p:cNvGrpSpPr>
                      <a:grpSpLocks/>
                    </p:cNvGrpSpPr>
                    <p:nvPr/>
                  </p:nvGrpSpPr>
                  <p:grpSpPr bwMode="auto">
                    <a:xfrm>
                      <a:off x="1407" y="3192"/>
                      <a:ext cx="324" cy="65"/>
                      <a:chOff x="1407" y="3192"/>
                      <a:chExt cx="324" cy="65"/>
                    </a:xfrm>
                  </p:grpSpPr>
                  <p:sp>
                    <p:nvSpPr>
                      <p:cNvPr id="170" name="Freeform 35"/>
                      <p:cNvSpPr>
                        <a:spLocks/>
                      </p:cNvSpPr>
                      <p:nvPr/>
                    </p:nvSpPr>
                    <p:spPr bwMode="auto">
                      <a:xfrm>
                        <a:off x="1725" y="3242"/>
                        <a:ext cx="6" cy="15"/>
                      </a:xfrm>
                      <a:custGeom>
                        <a:avLst/>
                        <a:gdLst>
                          <a:gd name="T0" fmla="*/ 0 w 35"/>
                          <a:gd name="T1" fmla="*/ 0 h 74"/>
                          <a:gd name="T2" fmla="*/ 0 w 35"/>
                          <a:gd name="T3" fmla="*/ 0 h 74"/>
                          <a:gd name="T4" fmla="*/ 0 w 35"/>
                          <a:gd name="T5" fmla="*/ 0 h 74"/>
                          <a:gd name="T6" fmla="*/ 0 w 35"/>
                          <a:gd name="T7" fmla="*/ 1 h 74"/>
                          <a:gd name="T8" fmla="*/ 0 w 35"/>
                          <a:gd name="T9" fmla="*/ 0 h 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74">
                            <a:moveTo>
                              <a:pt x="0" y="25"/>
                            </a:moveTo>
                            <a:lnTo>
                              <a:pt x="35" y="0"/>
                            </a:lnTo>
                            <a:lnTo>
                              <a:pt x="35" y="45"/>
                            </a:lnTo>
                            <a:lnTo>
                              <a:pt x="0" y="74"/>
                            </a:lnTo>
                            <a:lnTo>
                              <a:pt x="0" y="25"/>
                            </a:lnTo>
                            <a:close/>
                          </a:path>
                        </a:pathLst>
                      </a:custGeom>
                      <a:solidFill>
                        <a:srgbClr val="5F3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1" name="Freeform 36"/>
                      <p:cNvSpPr>
                        <a:spLocks/>
                      </p:cNvSpPr>
                      <p:nvPr/>
                    </p:nvSpPr>
                    <p:spPr bwMode="auto">
                      <a:xfrm>
                        <a:off x="1407" y="3194"/>
                        <a:ext cx="318" cy="63"/>
                      </a:xfrm>
                      <a:custGeom>
                        <a:avLst/>
                        <a:gdLst>
                          <a:gd name="T0" fmla="*/ 0 w 1907"/>
                          <a:gd name="T1" fmla="*/ 0 h 316"/>
                          <a:gd name="T2" fmla="*/ 9 w 1907"/>
                          <a:gd name="T3" fmla="*/ 2 h 316"/>
                          <a:gd name="T4" fmla="*/ 9 w 1907"/>
                          <a:gd name="T5" fmla="*/ 3 h 316"/>
                          <a:gd name="T6" fmla="*/ 0 w 1907"/>
                          <a:gd name="T7" fmla="*/ 0 h 316"/>
                          <a:gd name="T8" fmla="*/ 0 w 1907"/>
                          <a:gd name="T9" fmla="*/ 0 h 3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7" h="316">
                            <a:moveTo>
                              <a:pt x="0" y="0"/>
                            </a:moveTo>
                            <a:lnTo>
                              <a:pt x="1907" y="266"/>
                            </a:lnTo>
                            <a:lnTo>
                              <a:pt x="1907" y="316"/>
                            </a:lnTo>
                            <a:lnTo>
                              <a:pt x="0" y="34"/>
                            </a:lnTo>
                            <a:lnTo>
                              <a:pt x="0" y="0"/>
                            </a:lnTo>
                            <a:close/>
                          </a:path>
                        </a:pathLst>
                      </a:custGeom>
                      <a:solidFill>
                        <a:srgbClr val="7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2" name="Freeform 37"/>
                      <p:cNvSpPr>
                        <a:spLocks/>
                      </p:cNvSpPr>
                      <p:nvPr/>
                    </p:nvSpPr>
                    <p:spPr bwMode="auto">
                      <a:xfrm>
                        <a:off x="1407" y="3192"/>
                        <a:ext cx="324" cy="55"/>
                      </a:xfrm>
                      <a:custGeom>
                        <a:avLst/>
                        <a:gdLst>
                          <a:gd name="T0" fmla="*/ 0 w 1941"/>
                          <a:gd name="T1" fmla="*/ 0 h 277"/>
                          <a:gd name="T2" fmla="*/ 0 w 1941"/>
                          <a:gd name="T3" fmla="*/ 0 h 277"/>
                          <a:gd name="T4" fmla="*/ 9 w 1941"/>
                          <a:gd name="T5" fmla="*/ 2 h 277"/>
                          <a:gd name="T6" fmla="*/ 9 w 1941"/>
                          <a:gd name="T7" fmla="*/ 2 h 277"/>
                          <a:gd name="T8" fmla="*/ 0 w 1941"/>
                          <a:gd name="T9" fmla="*/ 0 h 2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41" h="277">
                            <a:moveTo>
                              <a:pt x="0" y="12"/>
                            </a:moveTo>
                            <a:lnTo>
                              <a:pt x="32" y="0"/>
                            </a:lnTo>
                            <a:lnTo>
                              <a:pt x="1941" y="252"/>
                            </a:lnTo>
                            <a:lnTo>
                              <a:pt x="1908" y="277"/>
                            </a:lnTo>
                            <a:lnTo>
                              <a:pt x="0" y="12"/>
                            </a:lnTo>
                            <a:close/>
                          </a:path>
                        </a:pathLst>
                      </a:custGeom>
                      <a:solidFill>
                        <a:srgbClr val="3F1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grpSp>
            <p:sp>
              <p:nvSpPr>
                <p:cNvPr id="155" name="Freeform 38"/>
                <p:cNvSpPr>
                  <a:spLocks/>
                </p:cNvSpPr>
                <p:nvPr/>
              </p:nvSpPr>
              <p:spPr bwMode="auto">
                <a:xfrm>
                  <a:off x="2233613" y="4602163"/>
                  <a:ext cx="550862" cy="549275"/>
                </a:xfrm>
                <a:custGeom>
                  <a:avLst/>
                  <a:gdLst>
                    <a:gd name="T0" fmla="*/ 0 w 1960"/>
                    <a:gd name="T1" fmla="*/ 0 h 1731"/>
                    <a:gd name="T2" fmla="*/ 2147483647 w 1960"/>
                    <a:gd name="T3" fmla="*/ 2147483647 h 1731"/>
                    <a:gd name="T4" fmla="*/ 2147483647 w 1960"/>
                    <a:gd name="T5" fmla="*/ 2147483647 h 1731"/>
                    <a:gd name="T6" fmla="*/ 0 w 1960"/>
                    <a:gd name="T7" fmla="*/ 2147483647 h 1731"/>
                    <a:gd name="T8" fmla="*/ 0 w 1960"/>
                    <a:gd name="T9" fmla="*/ 0 h 1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0" h="1731">
                      <a:moveTo>
                        <a:pt x="0" y="0"/>
                      </a:moveTo>
                      <a:lnTo>
                        <a:pt x="1960" y="79"/>
                      </a:lnTo>
                      <a:lnTo>
                        <a:pt x="1960" y="1731"/>
                      </a:lnTo>
                      <a:lnTo>
                        <a:pt x="0" y="1459"/>
                      </a:lnTo>
                      <a:lnTo>
                        <a:pt x="0" y="0"/>
                      </a:lnTo>
                      <a:close/>
                    </a:path>
                  </a:pathLst>
                </a:custGeom>
                <a:solidFill>
                  <a:srgbClr val="5F5F5F"/>
                </a:solidFill>
                <a:ln w="1588">
                  <a:solidFill>
                    <a:srgbClr val="000000"/>
                  </a:solidFill>
                  <a:prstDash val="solid"/>
                  <a:round/>
                  <a:headEnd/>
                  <a:tailEnd/>
                </a:ln>
              </p:spPr>
              <p:txBody>
                <a:bodyPr/>
                <a:lstStyle/>
                <a:p>
                  <a:endParaRPr lang="en-US"/>
                </a:p>
              </p:txBody>
            </p:sp>
            <p:grpSp>
              <p:nvGrpSpPr>
                <p:cNvPr id="156" name="Group 39"/>
                <p:cNvGrpSpPr>
                  <a:grpSpLocks/>
                </p:cNvGrpSpPr>
                <p:nvPr/>
              </p:nvGrpSpPr>
              <p:grpSpPr bwMode="auto">
                <a:xfrm>
                  <a:off x="2251075" y="4621213"/>
                  <a:ext cx="512763" cy="514350"/>
                  <a:chOff x="1417" y="2911"/>
                  <a:chExt cx="304" cy="324"/>
                </a:xfrm>
              </p:grpSpPr>
              <p:sp>
                <p:nvSpPr>
                  <p:cNvPr id="158" name="Freeform 40"/>
                  <p:cNvSpPr>
                    <a:spLocks/>
                  </p:cNvSpPr>
                  <p:nvPr/>
                </p:nvSpPr>
                <p:spPr bwMode="auto">
                  <a:xfrm>
                    <a:off x="1417" y="2911"/>
                    <a:ext cx="304" cy="323"/>
                  </a:xfrm>
                  <a:custGeom>
                    <a:avLst/>
                    <a:gdLst>
                      <a:gd name="T0" fmla="*/ 0 w 1820"/>
                      <a:gd name="T1" fmla="*/ 0 h 1615"/>
                      <a:gd name="T2" fmla="*/ 9 w 1820"/>
                      <a:gd name="T3" fmla="*/ 1 h 1615"/>
                      <a:gd name="T4" fmla="*/ 9 w 1820"/>
                      <a:gd name="T5" fmla="*/ 13 h 1615"/>
                      <a:gd name="T6" fmla="*/ 0 w 1820"/>
                      <a:gd name="T7" fmla="*/ 11 h 1615"/>
                      <a:gd name="T8" fmla="*/ 0 w 1820"/>
                      <a:gd name="T9" fmla="*/ 0 h 16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0" h="1615">
                        <a:moveTo>
                          <a:pt x="0" y="0"/>
                        </a:moveTo>
                        <a:lnTo>
                          <a:pt x="1820" y="72"/>
                        </a:lnTo>
                        <a:lnTo>
                          <a:pt x="1820" y="1615"/>
                        </a:lnTo>
                        <a:lnTo>
                          <a:pt x="0" y="1364"/>
                        </a:lnTo>
                        <a:lnTo>
                          <a:pt x="0" y="0"/>
                        </a:lnTo>
                        <a:close/>
                      </a:path>
                    </a:pathLst>
                  </a:custGeom>
                  <a:solidFill>
                    <a:srgbClr val="3F3F3F"/>
                  </a:solidFill>
                  <a:ln w="1588">
                    <a:solidFill>
                      <a:srgbClr val="000000"/>
                    </a:solidFill>
                    <a:prstDash val="solid"/>
                    <a:round/>
                    <a:headEnd/>
                    <a:tailEnd/>
                  </a:ln>
                </p:spPr>
                <p:txBody>
                  <a:bodyPr/>
                  <a:lstStyle/>
                  <a:p>
                    <a:endParaRPr lang="en-US"/>
                  </a:p>
                </p:txBody>
              </p:sp>
              <p:sp>
                <p:nvSpPr>
                  <p:cNvPr id="159" name="Freeform 41"/>
                  <p:cNvSpPr>
                    <a:spLocks/>
                  </p:cNvSpPr>
                  <p:nvPr/>
                </p:nvSpPr>
                <p:spPr bwMode="auto">
                  <a:xfrm>
                    <a:off x="1417" y="3160"/>
                    <a:ext cx="304" cy="75"/>
                  </a:xfrm>
                  <a:custGeom>
                    <a:avLst/>
                    <a:gdLst>
                      <a:gd name="T0" fmla="*/ 0 w 1820"/>
                      <a:gd name="T1" fmla="*/ 0 h 374"/>
                      <a:gd name="T2" fmla="*/ 9 w 1820"/>
                      <a:gd name="T3" fmla="*/ 2 h 374"/>
                      <a:gd name="T4" fmla="*/ 9 w 1820"/>
                      <a:gd name="T5" fmla="*/ 3 h 374"/>
                      <a:gd name="T6" fmla="*/ 0 w 1820"/>
                      <a:gd name="T7" fmla="*/ 1 h 374"/>
                      <a:gd name="T8" fmla="*/ 0 w 1820"/>
                      <a:gd name="T9" fmla="*/ 0 h 3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0" h="374">
                        <a:moveTo>
                          <a:pt x="0" y="0"/>
                        </a:moveTo>
                        <a:lnTo>
                          <a:pt x="1820" y="206"/>
                        </a:lnTo>
                        <a:lnTo>
                          <a:pt x="1820" y="374"/>
                        </a:lnTo>
                        <a:lnTo>
                          <a:pt x="0" y="129"/>
                        </a:lnTo>
                        <a:lnTo>
                          <a:pt x="0" y="0"/>
                        </a:lnTo>
                        <a:close/>
                      </a:path>
                    </a:pathLst>
                  </a:custGeom>
                  <a:solidFill>
                    <a:srgbClr val="9F9F9F"/>
                  </a:solidFill>
                  <a:ln w="1588">
                    <a:solidFill>
                      <a:srgbClr val="000000"/>
                    </a:solidFill>
                    <a:prstDash val="solid"/>
                    <a:round/>
                    <a:headEnd/>
                    <a:tailEnd/>
                  </a:ln>
                </p:spPr>
                <p:txBody>
                  <a:bodyPr/>
                  <a:lstStyle/>
                  <a:p>
                    <a:endParaRPr lang="en-US"/>
                  </a:p>
                </p:txBody>
              </p:sp>
              <p:sp>
                <p:nvSpPr>
                  <p:cNvPr id="160" name="Freeform 42"/>
                  <p:cNvSpPr>
                    <a:spLocks/>
                  </p:cNvSpPr>
                  <p:nvPr/>
                </p:nvSpPr>
                <p:spPr bwMode="auto">
                  <a:xfrm>
                    <a:off x="1417" y="2911"/>
                    <a:ext cx="17" cy="275"/>
                  </a:xfrm>
                  <a:custGeom>
                    <a:avLst/>
                    <a:gdLst>
                      <a:gd name="T0" fmla="*/ 0 w 104"/>
                      <a:gd name="T1" fmla="*/ 11 h 1376"/>
                      <a:gd name="T2" fmla="*/ 0 w 104"/>
                      <a:gd name="T3" fmla="*/ 10 h 1376"/>
                      <a:gd name="T4" fmla="*/ 0 w 104"/>
                      <a:gd name="T5" fmla="*/ 0 h 1376"/>
                      <a:gd name="T6" fmla="*/ 0 w 104"/>
                      <a:gd name="T7" fmla="*/ 0 h 1376"/>
                      <a:gd name="T8" fmla="*/ 0 w 104"/>
                      <a:gd name="T9" fmla="*/ 11 h 13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376">
                        <a:moveTo>
                          <a:pt x="0" y="1376"/>
                        </a:moveTo>
                        <a:lnTo>
                          <a:pt x="104" y="1292"/>
                        </a:lnTo>
                        <a:lnTo>
                          <a:pt x="104" y="36"/>
                        </a:lnTo>
                        <a:lnTo>
                          <a:pt x="3" y="0"/>
                        </a:lnTo>
                        <a:lnTo>
                          <a:pt x="0" y="1376"/>
                        </a:lnTo>
                        <a:close/>
                      </a:path>
                    </a:pathLst>
                  </a:custGeom>
                  <a:solidFill>
                    <a:srgbClr val="7F7F7F"/>
                  </a:solidFill>
                  <a:ln w="1588">
                    <a:solidFill>
                      <a:srgbClr val="000000"/>
                    </a:solidFill>
                    <a:prstDash val="solid"/>
                    <a:round/>
                    <a:headEnd/>
                    <a:tailEnd/>
                  </a:ln>
                </p:spPr>
                <p:txBody>
                  <a:bodyPr/>
                  <a:lstStyle/>
                  <a:p>
                    <a:endParaRPr lang="en-US"/>
                  </a:p>
                </p:txBody>
              </p:sp>
              <p:sp>
                <p:nvSpPr>
                  <p:cNvPr id="161" name="Freeform 43"/>
                  <p:cNvSpPr>
                    <a:spLocks/>
                  </p:cNvSpPr>
                  <p:nvPr/>
                </p:nvSpPr>
                <p:spPr bwMode="auto">
                  <a:xfrm>
                    <a:off x="1434" y="2916"/>
                    <a:ext cx="287" cy="299"/>
                  </a:xfrm>
                  <a:custGeom>
                    <a:avLst/>
                    <a:gdLst>
                      <a:gd name="T0" fmla="*/ 0 w 1721"/>
                      <a:gd name="T1" fmla="*/ 0 h 1492"/>
                      <a:gd name="T2" fmla="*/ 0 w 1721"/>
                      <a:gd name="T3" fmla="*/ 10 h 1492"/>
                      <a:gd name="T4" fmla="*/ 0 w 1721"/>
                      <a:gd name="T5" fmla="*/ 10 h 1492"/>
                      <a:gd name="T6" fmla="*/ 1 w 1721"/>
                      <a:gd name="T7" fmla="*/ 11 h 1492"/>
                      <a:gd name="T8" fmla="*/ 1 w 1721"/>
                      <a:gd name="T9" fmla="*/ 11 h 1492"/>
                      <a:gd name="T10" fmla="*/ 2 w 1721"/>
                      <a:gd name="T11" fmla="*/ 11 h 1492"/>
                      <a:gd name="T12" fmla="*/ 2 w 1721"/>
                      <a:gd name="T13" fmla="*/ 11 h 1492"/>
                      <a:gd name="T14" fmla="*/ 2 w 1721"/>
                      <a:gd name="T15" fmla="*/ 11 h 1492"/>
                      <a:gd name="T16" fmla="*/ 3 w 1721"/>
                      <a:gd name="T17" fmla="*/ 11 h 1492"/>
                      <a:gd name="T18" fmla="*/ 3 w 1721"/>
                      <a:gd name="T19" fmla="*/ 12 h 1492"/>
                      <a:gd name="T20" fmla="*/ 4 w 1721"/>
                      <a:gd name="T21" fmla="*/ 12 h 1492"/>
                      <a:gd name="T22" fmla="*/ 4 w 1721"/>
                      <a:gd name="T23" fmla="*/ 12 h 1492"/>
                      <a:gd name="T24" fmla="*/ 5 w 1721"/>
                      <a:gd name="T25" fmla="*/ 12 h 1492"/>
                      <a:gd name="T26" fmla="*/ 5 w 1721"/>
                      <a:gd name="T27" fmla="*/ 12 h 1492"/>
                      <a:gd name="T28" fmla="*/ 5 w 1721"/>
                      <a:gd name="T29" fmla="*/ 12 h 1492"/>
                      <a:gd name="T30" fmla="*/ 6 w 1721"/>
                      <a:gd name="T31" fmla="*/ 12 h 1492"/>
                      <a:gd name="T32" fmla="*/ 6 w 1721"/>
                      <a:gd name="T33" fmla="*/ 12 h 1492"/>
                      <a:gd name="T34" fmla="*/ 7 w 1721"/>
                      <a:gd name="T35" fmla="*/ 12 h 1492"/>
                      <a:gd name="T36" fmla="*/ 7 w 1721"/>
                      <a:gd name="T37" fmla="*/ 12 h 1492"/>
                      <a:gd name="T38" fmla="*/ 7 w 1721"/>
                      <a:gd name="T39" fmla="*/ 12 h 1492"/>
                      <a:gd name="T40" fmla="*/ 8 w 1721"/>
                      <a:gd name="T41" fmla="*/ 12 h 1492"/>
                      <a:gd name="T42" fmla="*/ 8 w 1721"/>
                      <a:gd name="T43" fmla="*/ 12 h 1492"/>
                      <a:gd name="T44" fmla="*/ 8 w 1721"/>
                      <a:gd name="T45" fmla="*/ 1 h 1492"/>
                      <a:gd name="T46" fmla="*/ 8 w 1721"/>
                      <a:gd name="T47" fmla="*/ 1 h 1492"/>
                      <a:gd name="T48" fmla="*/ 8 w 1721"/>
                      <a:gd name="T49" fmla="*/ 1 h 1492"/>
                      <a:gd name="T50" fmla="*/ 7 w 1721"/>
                      <a:gd name="T51" fmla="*/ 0 h 1492"/>
                      <a:gd name="T52" fmla="*/ 7 w 1721"/>
                      <a:gd name="T53" fmla="*/ 0 h 1492"/>
                      <a:gd name="T54" fmla="*/ 6 w 1721"/>
                      <a:gd name="T55" fmla="*/ 0 h 1492"/>
                      <a:gd name="T56" fmla="*/ 6 w 1721"/>
                      <a:gd name="T57" fmla="*/ 0 h 1492"/>
                      <a:gd name="T58" fmla="*/ 5 w 1721"/>
                      <a:gd name="T59" fmla="*/ 0 h 1492"/>
                      <a:gd name="T60" fmla="*/ 5 w 1721"/>
                      <a:gd name="T61" fmla="*/ 0 h 1492"/>
                      <a:gd name="T62" fmla="*/ 4 w 1721"/>
                      <a:gd name="T63" fmla="*/ 0 h 1492"/>
                      <a:gd name="T64" fmla="*/ 4 w 1721"/>
                      <a:gd name="T65" fmla="*/ 0 h 1492"/>
                      <a:gd name="T66" fmla="*/ 3 w 1721"/>
                      <a:gd name="T67" fmla="*/ 0 h 1492"/>
                      <a:gd name="T68" fmla="*/ 3 w 1721"/>
                      <a:gd name="T69" fmla="*/ 0 h 1492"/>
                      <a:gd name="T70" fmla="*/ 2 w 1721"/>
                      <a:gd name="T71" fmla="*/ 0 h 1492"/>
                      <a:gd name="T72" fmla="*/ 1 w 1721"/>
                      <a:gd name="T73" fmla="*/ 0 h 1492"/>
                      <a:gd name="T74" fmla="*/ 0 w 1721"/>
                      <a:gd name="T75" fmla="*/ 0 h 1492"/>
                      <a:gd name="T76" fmla="*/ 0 w 1721"/>
                      <a:gd name="T77" fmla="*/ 0 h 149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21" h="1492">
                        <a:moveTo>
                          <a:pt x="0" y="10"/>
                        </a:moveTo>
                        <a:lnTo>
                          <a:pt x="3" y="1264"/>
                        </a:lnTo>
                        <a:lnTo>
                          <a:pt x="74" y="1296"/>
                        </a:lnTo>
                        <a:lnTo>
                          <a:pt x="160" y="1328"/>
                        </a:lnTo>
                        <a:lnTo>
                          <a:pt x="249" y="1357"/>
                        </a:lnTo>
                        <a:lnTo>
                          <a:pt x="326" y="1377"/>
                        </a:lnTo>
                        <a:lnTo>
                          <a:pt x="400" y="1395"/>
                        </a:lnTo>
                        <a:lnTo>
                          <a:pt x="514" y="1417"/>
                        </a:lnTo>
                        <a:lnTo>
                          <a:pt x="593" y="1429"/>
                        </a:lnTo>
                        <a:lnTo>
                          <a:pt x="691" y="1442"/>
                        </a:lnTo>
                        <a:lnTo>
                          <a:pt x="790" y="1453"/>
                        </a:lnTo>
                        <a:lnTo>
                          <a:pt x="879" y="1464"/>
                        </a:lnTo>
                        <a:lnTo>
                          <a:pt x="995" y="1475"/>
                        </a:lnTo>
                        <a:lnTo>
                          <a:pt x="1086" y="1480"/>
                        </a:lnTo>
                        <a:lnTo>
                          <a:pt x="1150" y="1484"/>
                        </a:lnTo>
                        <a:lnTo>
                          <a:pt x="1227" y="1488"/>
                        </a:lnTo>
                        <a:lnTo>
                          <a:pt x="1314" y="1489"/>
                        </a:lnTo>
                        <a:lnTo>
                          <a:pt x="1413" y="1491"/>
                        </a:lnTo>
                        <a:lnTo>
                          <a:pt x="1515" y="1492"/>
                        </a:lnTo>
                        <a:lnTo>
                          <a:pt x="1586" y="1490"/>
                        </a:lnTo>
                        <a:lnTo>
                          <a:pt x="1660" y="1487"/>
                        </a:lnTo>
                        <a:lnTo>
                          <a:pt x="1721" y="1480"/>
                        </a:lnTo>
                        <a:lnTo>
                          <a:pt x="1721" y="79"/>
                        </a:lnTo>
                        <a:lnTo>
                          <a:pt x="1676" y="73"/>
                        </a:lnTo>
                        <a:lnTo>
                          <a:pt x="1604" y="64"/>
                        </a:lnTo>
                        <a:lnTo>
                          <a:pt x="1521" y="55"/>
                        </a:lnTo>
                        <a:lnTo>
                          <a:pt x="1441" y="48"/>
                        </a:lnTo>
                        <a:lnTo>
                          <a:pt x="1349" y="41"/>
                        </a:lnTo>
                        <a:lnTo>
                          <a:pt x="1238" y="32"/>
                        </a:lnTo>
                        <a:lnTo>
                          <a:pt x="1086" y="22"/>
                        </a:lnTo>
                        <a:lnTo>
                          <a:pt x="973" y="15"/>
                        </a:lnTo>
                        <a:lnTo>
                          <a:pt x="874" y="11"/>
                        </a:lnTo>
                        <a:lnTo>
                          <a:pt x="770" y="8"/>
                        </a:lnTo>
                        <a:lnTo>
                          <a:pt x="636" y="3"/>
                        </a:lnTo>
                        <a:lnTo>
                          <a:pt x="520" y="1"/>
                        </a:lnTo>
                        <a:lnTo>
                          <a:pt x="368" y="0"/>
                        </a:lnTo>
                        <a:lnTo>
                          <a:pt x="204" y="3"/>
                        </a:lnTo>
                        <a:lnTo>
                          <a:pt x="53" y="9"/>
                        </a:lnTo>
                        <a:lnTo>
                          <a:pt x="0" y="10"/>
                        </a:lnTo>
                        <a:close/>
                      </a:path>
                    </a:pathLst>
                  </a:custGeom>
                  <a:solidFill>
                    <a:srgbClr val="5F5F5F"/>
                  </a:solidFill>
                  <a:ln w="1588">
                    <a:solidFill>
                      <a:srgbClr val="000000"/>
                    </a:solidFill>
                    <a:prstDash val="solid"/>
                    <a:round/>
                    <a:headEnd/>
                    <a:tailEnd/>
                  </a:ln>
                </p:spPr>
                <p:txBody>
                  <a:bodyPr/>
                  <a:lstStyle/>
                  <a:p>
                    <a:endParaRPr lang="en-US"/>
                  </a:p>
                </p:txBody>
              </p:sp>
            </p:grpSp>
            <p:sp>
              <p:nvSpPr>
                <p:cNvPr id="157" name="Freeform 44"/>
                <p:cNvSpPr>
                  <a:spLocks/>
                </p:cNvSpPr>
                <p:nvPr/>
              </p:nvSpPr>
              <p:spPr bwMode="auto">
                <a:xfrm>
                  <a:off x="2297113" y="4641850"/>
                  <a:ext cx="450850" cy="438150"/>
                </a:xfrm>
                <a:custGeom>
                  <a:avLst/>
                  <a:gdLst>
                    <a:gd name="T0" fmla="*/ 0 w 1600"/>
                    <a:gd name="T1" fmla="*/ 285539252 h 1384"/>
                    <a:gd name="T2" fmla="*/ 44782085 w 1600"/>
                    <a:gd name="T3" fmla="*/ 2147483647 h 1384"/>
                    <a:gd name="T4" fmla="*/ 1543787326 w 1600"/>
                    <a:gd name="T5" fmla="*/ 2147483647 h 1384"/>
                    <a:gd name="T6" fmla="*/ 2147483647 w 1600"/>
                    <a:gd name="T7" fmla="*/ 2147483647 h 1384"/>
                    <a:gd name="T8" fmla="*/ 2147483647 w 1600"/>
                    <a:gd name="T9" fmla="*/ 2147483647 h 1384"/>
                    <a:gd name="T10" fmla="*/ 2147483647 w 1600"/>
                    <a:gd name="T11" fmla="*/ 2147483647 h 1384"/>
                    <a:gd name="T12" fmla="*/ 2147483647 w 1600"/>
                    <a:gd name="T13" fmla="*/ 2147483647 h 1384"/>
                    <a:gd name="T14" fmla="*/ 2147483647 w 1600"/>
                    <a:gd name="T15" fmla="*/ 2147483647 h 1384"/>
                    <a:gd name="T16" fmla="*/ 2147483647 w 1600"/>
                    <a:gd name="T17" fmla="*/ 2147483647 h 1384"/>
                    <a:gd name="T18" fmla="*/ 2147483647 w 1600"/>
                    <a:gd name="T19" fmla="*/ 2147483647 h 1384"/>
                    <a:gd name="T20" fmla="*/ 2147483647 w 1600"/>
                    <a:gd name="T21" fmla="*/ 2147483647 h 1384"/>
                    <a:gd name="T22" fmla="*/ 2147483647 w 1600"/>
                    <a:gd name="T23" fmla="*/ 2147483647 h 1384"/>
                    <a:gd name="T24" fmla="*/ 2147483647 w 1600"/>
                    <a:gd name="T25" fmla="*/ 2147483647 h 1384"/>
                    <a:gd name="T26" fmla="*/ 2147483647 w 1600"/>
                    <a:gd name="T27" fmla="*/ 2147483647 h 1384"/>
                    <a:gd name="T28" fmla="*/ 2147483647 w 1600"/>
                    <a:gd name="T29" fmla="*/ 2147483647 h 1384"/>
                    <a:gd name="T30" fmla="*/ 2147483647 w 1600"/>
                    <a:gd name="T31" fmla="*/ 2147483647 h 1384"/>
                    <a:gd name="T32" fmla="*/ 2147483647 w 1600"/>
                    <a:gd name="T33" fmla="*/ 2147483647 h 1384"/>
                    <a:gd name="T34" fmla="*/ 2147483647 w 1600"/>
                    <a:gd name="T35" fmla="*/ 2147483647 h 1384"/>
                    <a:gd name="T36" fmla="*/ 2147483647 w 1600"/>
                    <a:gd name="T37" fmla="*/ 2147483647 h 1384"/>
                    <a:gd name="T38" fmla="*/ 2147483647 w 1600"/>
                    <a:gd name="T39" fmla="*/ 2147483647 h 1384"/>
                    <a:gd name="T40" fmla="*/ 2147483647 w 1600"/>
                    <a:gd name="T41" fmla="*/ 2147483647 h 1384"/>
                    <a:gd name="T42" fmla="*/ 2147483647 w 1600"/>
                    <a:gd name="T43" fmla="*/ 2147483647 h 1384"/>
                    <a:gd name="T44" fmla="*/ 2147483647 w 1600"/>
                    <a:gd name="T45" fmla="*/ 2147483647 h 1384"/>
                    <a:gd name="T46" fmla="*/ 2147483647 w 1600"/>
                    <a:gd name="T47" fmla="*/ 2125859795 h 1384"/>
                    <a:gd name="T48" fmla="*/ 2147483647 w 1600"/>
                    <a:gd name="T49" fmla="*/ 1871991443 h 1384"/>
                    <a:gd name="T50" fmla="*/ 2147483647 w 1600"/>
                    <a:gd name="T51" fmla="*/ 1586451874 h 1384"/>
                    <a:gd name="T52" fmla="*/ 2147483647 w 1600"/>
                    <a:gd name="T53" fmla="*/ 1396125719 h 1384"/>
                    <a:gd name="T54" fmla="*/ 2147483647 w 1600"/>
                    <a:gd name="T55" fmla="*/ 1205699524 h 1384"/>
                    <a:gd name="T56" fmla="*/ 2147483647 w 1600"/>
                    <a:gd name="T57" fmla="*/ 920160271 h 1384"/>
                    <a:gd name="T58" fmla="*/ 2147483647 w 1600"/>
                    <a:gd name="T59" fmla="*/ 634621019 h 1384"/>
                    <a:gd name="T60" fmla="*/ 2147483647 w 1600"/>
                    <a:gd name="T61" fmla="*/ 412523607 h 1384"/>
                    <a:gd name="T62" fmla="*/ 2147483647 w 1600"/>
                    <a:gd name="T63" fmla="*/ 317310509 h 1384"/>
                    <a:gd name="T64" fmla="*/ 2147483647 w 1600"/>
                    <a:gd name="T65" fmla="*/ 222097412 h 1384"/>
                    <a:gd name="T66" fmla="*/ 2147483647 w 1600"/>
                    <a:gd name="T67" fmla="*/ 63442157 h 1384"/>
                    <a:gd name="T68" fmla="*/ 2147483647 w 1600"/>
                    <a:gd name="T69" fmla="*/ 0 h 1384"/>
                    <a:gd name="T70" fmla="*/ 2147483647 w 1600"/>
                    <a:gd name="T71" fmla="*/ 0 h 1384"/>
                    <a:gd name="T72" fmla="*/ 2147483647 w 1600"/>
                    <a:gd name="T73" fmla="*/ 63442157 h 1384"/>
                    <a:gd name="T74" fmla="*/ 1096285169 w 1600"/>
                    <a:gd name="T75" fmla="*/ 253868352 h 1384"/>
                    <a:gd name="T76" fmla="*/ 0 w 1600"/>
                    <a:gd name="T77" fmla="*/ 285539252 h 138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0" h="1384">
                      <a:moveTo>
                        <a:pt x="0" y="9"/>
                      </a:moveTo>
                      <a:lnTo>
                        <a:pt x="2" y="1172"/>
                      </a:lnTo>
                      <a:lnTo>
                        <a:pt x="69" y="1201"/>
                      </a:lnTo>
                      <a:lnTo>
                        <a:pt x="149" y="1230"/>
                      </a:lnTo>
                      <a:lnTo>
                        <a:pt x="232" y="1258"/>
                      </a:lnTo>
                      <a:lnTo>
                        <a:pt x="304" y="1277"/>
                      </a:lnTo>
                      <a:lnTo>
                        <a:pt x="373" y="1293"/>
                      </a:lnTo>
                      <a:lnTo>
                        <a:pt x="479" y="1313"/>
                      </a:lnTo>
                      <a:lnTo>
                        <a:pt x="553" y="1324"/>
                      </a:lnTo>
                      <a:lnTo>
                        <a:pt x="645" y="1336"/>
                      </a:lnTo>
                      <a:lnTo>
                        <a:pt x="737" y="1346"/>
                      </a:lnTo>
                      <a:lnTo>
                        <a:pt x="820" y="1356"/>
                      </a:lnTo>
                      <a:lnTo>
                        <a:pt x="929" y="1367"/>
                      </a:lnTo>
                      <a:lnTo>
                        <a:pt x="1014" y="1371"/>
                      </a:lnTo>
                      <a:lnTo>
                        <a:pt x="1074" y="1376"/>
                      </a:lnTo>
                      <a:lnTo>
                        <a:pt x="1145" y="1380"/>
                      </a:lnTo>
                      <a:lnTo>
                        <a:pt x="1227" y="1381"/>
                      </a:lnTo>
                      <a:lnTo>
                        <a:pt x="1318" y="1383"/>
                      </a:lnTo>
                      <a:lnTo>
                        <a:pt x="1414" y="1383"/>
                      </a:lnTo>
                      <a:lnTo>
                        <a:pt x="1491" y="1384"/>
                      </a:lnTo>
                      <a:lnTo>
                        <a:pt x="1545" y="1381"/>
                      </a:lnTo>
                      <a:lnTo>
                        <a:pt x="1600" y="1378"/>
                      </a:lnTo>
                      <a:lnTo>
                        <a:pt x="1600" y="73"/>
                      </a:lnTo>
                      <a:lnTo>
                        <a:pt x="1565" y="67"/>
                      </a:lnTo>
                      <a:lnTo>
                        <a:pt x="1496" y="59"/>
                      </a:lnTo>
                      <a:lnTo>
                        <a:pt x="1419" y="50"/>
                      </a:lnTo>
                      <a:lnTo>
                        <a:pt x="1345" y="44"/>
                      </a:lnTo>
                      <a:lnTo>
                        <a:pt x="1258" y="38"/>
                      </a:lnTo>
                      <a:lnTo>
                        <a:pt x="1155" y="29"/>
                      </a:lnTo>
                      <a:lnTo>
                        <a:pt x="1014" y="20"/>
                      </a:lnTo>
                      <a:lnTo>
                        <a:pt x="908" y="13"/>
                      </a:lnTo>
                      <a:lnTo>
                        <a:pt x="816" y="10"/>
                      </a:lnTo>
                      <a:lnTo>
                        <a:pt x="718" y="7"/>
                      </a:lnTo>
                      <a:lnTo>
                        <a:pt x="593" y="2"/>
                      </a:lnTo>
                      <a:lnTo>
                        <a:pt x="485" y="0"/>
                      </a:lnTo>
                      <a:lnTo>
                        <a:pt x="344" y="0"/>
                      </a:lnTo>
                      <a:lnTo>
                        <a:pt x="190" y="2"/>
                      </a:lnTo>
                      <a:lnTo>
                        <a:pt x="49" y="8"/>
                      </a:lnTo>
                      <a:lnTo>
                        <a:pt x="0" y="9"/>
                      </a:lnTo>
                      <a:close/>
                    </a:path>
                  </a:pathLst>
                </a:custGeom>
                <a:gradFill rotWithShape="0">
                  <a:gsLst>
                    <a:gs pos="0">
                      <a:srgbClr val="756956"/>
                    </a:gs>
                    <a:gs pos="100000">
                      <a:srgbClr val="FDE3BA"/>
                    </a:gs>
                  </a:gsLst>
                  <a:lin ang="18900000" scaled="1"/>
                </a:gradFill>
                <a:ln w="1588">
                  <a:solidFill>
                    <a:srgbClr val="9F9F9F"/>
                  </a:solidFill>
                  <a:prstDash val="solid"/>
                  <a:round/>
                  <a:headEnd/>
                  <a:tailEnd/>
                </a:ln>
              </p:spPr>
              <p:txBody>
                <a:bodyPr/>
                <a:lstStyle/>
                <a:p>
                  <a:endParaRPr lang="en-US"/>
                </a:p>
              </p:txBody>
            </p:sp>
          </p:grpSp>
        </p:grpSp>
      </p:grpSp>
    </p:spTree>
    <p:extLst>
      <p:ext uri="{BB962C8B-B14F-4D97-AF65-F5344CB8AC3E}">
        <p14:creationId xmlns:p14="http://schemas.microsoft.com/office/powerpoint/2010/main" val="416811983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Number Placeholder 3"/>
          <p:cNvSpPr>
            <a:spLocks noGrp="1"/>
          </p:cNvSpPr>
          <p:nvPr>
            <p:ph type="sldNum" sz="quarter" idx="10"/>
          </p:nvPr>
        </p:nvSpPr>
        <p:spPr>
          <a:noFill/>
        </p:spPr>
        <p:txBody>
          <a:bodyPr/>
          <a:lstStyle>
            <a:lvl1pPr algn="ctr">
              <a:lnSpc>
                <a:spcPct val="90000"/>
              </a:lnSpc>
              <a:defRPr sz="2215" b="1">
                <a:solidFill>
                  <a:schemeClr val="tx1"/>
                </a:solidFill>
                <a:latin typeface="Arial" panose="020B0604020202020204" pitchFamily="34" charset="0"/>
              </a:defRPr>
            </a:lvl1pPr>
            <a:lvl2pPr marL="685817" indent="-263776" algn="ctr">
              <a:lnSpc>
                <a:spcPct val="90000"/>
              </a:lnSpc>
              <a:defRPr sz="2215" b="1">
                <a:solidFill>
                  <a:schemeClr val="tx1"/>
                </a:solidFill>
                <a:latin typeface="Arial" panose="020B0604020202020204" pitchFamily="34" charset="0"/>
              </a:defRPr>
            </a:lvl2pPr>
            <a:lvl3pPr marL="1055103" indent="-211021" algn="ctr">
              <a:lnSpc>
                <a:spcPct val="90000"/>
              </a:lnSpc>
              <a:defRPr sz="2215" b="1">
                <a:solidFill>
                  <a:schemeClr val="tx1"/>
                </a:solidFill>
                <a:latin typeface="Arial" panose="020B0604020202020204" pitchFamily="34" charset="0"/>
              </a:defRPr>
            </a:lvl3pPr>
            <a:lvl4pPr marL="1477145" indent="-211021" algn="ctr">
              <a:lnSpc>
                <a:spcPct val="90000"/>
              </a:lnSpc>
              <a:defRPr sz="2215" b="1">
                <a:solidFill>
                  <a:schemeClr val="tx1"/>
                </a:solidFill>
                <a:latin typeface="Arial" panose="020B0604020202020204" pitchFamily="34" charset="0"/>
              </a:defRPr>
            </a:lvl4pPr>
            <a:lvl5pPr marL="1899186" indent="-211021" algn="ctr">
              <a:lnSpc>
                <a:spcPct val="90000"/>
              </a:lnSpc>
              <a:defRPr sz="2215" b="1">
                <a:solidFill>
                  <a:schemeClr val="tx1"/>
                </a:solidFill>
                <a:latin typeface="Arial" panose="020B0604020202020204" pitchFamily="34" charset="0"/>
              </a:defRPr>
            </a:lvl5pPr>
            <a:lvl6pPr marL="2321227" indent="-211021" algn="ctr" eaLnBrk="0" fontAlgn="base" hangingPunct="0">
              <a:lnSpc>
                <a:spcPct val="90000"/>
              </a:lnSpc>
              <a:spcBef>
                <a:spcPct val="0"/>
              </a:spcBef>
              <a:spcAft>
                <a:spcPct val="0"/>
              </a:spcAft>
              <a:defRPr sz="2215" b="1">
                <a:solidFill>
                  <a:schemeClr val="tx1"/>
                </a:solidFill>
                <a:latin typeface="Arial" panose="020B0604020202020204" pitchFamily="34" charset="0"/>
              </a:defRPr>
            </a:lvl6pPr>
            <a:lvl7pPr marL="2743269" indent="-211021" algn="ctr" eaLnBrk="0" fontAlgn="base" hangingPunct="0">
              <a:lnSpc>
                <a:spcPct val="90000"/>
              </a:lnSpc>
              <a:spcBef>
                <a:spcPct val="0"/>
              </a:spcBef>
              <a:spcAft>
                <a:spcPct val="0"/>
              </a:spcAft>
              <a:defRPr sz="2215" b="1">
                <a:solidFill>
                  <a:schemeClr val="tx1"/>
                </a:solidFill>
                <a:latin typeface="Arial" panose="020B0604020202020204" pitchFamily="34" charset="0"/>
              </a:defRPr>
            </a:lvl7pPr>
            <a:lvl8pPr marL="3165310" indent="-211021" algn="ctr" eaLnBrk="0" fontAlgn="base" hangingPunct="0">
              <a:lnSpc>
                <a:spcPct val="90000"/>
              </a:lnSpc>
              <a:spcBef>
                <a:spcPct val="0"/>
              </a:spcBef>
              <a:spcAft>
                <a:spcPct val="0"/>
              </a:spcAft>
              <a:defRPr sz="2215" b="1">
                <a:solidFill>
                  <a:schemeClr val="tx1"/>
                </a:solidFill>
                <a:latin typeface="Arial" panose="020B0604020202020204" pitchFamily="34" charset="0"/>
              </a:defRPr>
            </a:lvl8pPr>
            <a:lvl9pPr marL="3587351" indent="-211021" algn="ctr" eaLnBrk="0" fontAlgn="base" hangingPunct="0">
              <a:lnSpc>
                <a:spcPct val="90000"/>
              </a:lnSpc>
              <a:spcBef>
                <a:spcPct val="0"/>
              </a:spcBef>
              <a:spcAft>
                <a:spcPct val="0"/>
              </a:spcAft>
              <a:defRPr sz="2215" b="1">
                <a:solidFill>
                  <a:schemeClr val="tx1"/>
                </a:solidFill>
                <a:latin typeface="Arial" panose="020B0604020202020204" pitchFamily="34" charset="0"/>
              </a:defRPr>
            </a:lvl9pPr>
          </a:lstStyle>
          <a:p>
            <a:pPr algn="r"/>
            <a:fld id="{A9B8BE06-3EEC-48D9-A7C7-C453B2F91812}" type="slidenum">
              <a:rPr lang="en-US" altLang="en-US" sz="1292">
                <a:solidFill>
                  <a:schemeClr val="tx2"/>
                </a:solidFill>
              </a:rPr>
              <a:pPr algn="r"/>
              <a:t>35</a:t>
            </a:fld>
            <a:endParaRPr lang="en-US" altLang="en-US" sz="1292">
              <a:solidFill>
                <a:schemeClr val="tx2"/>
              </a:solidFill>
            </a:endParaRPr>
          </a:p>
        </p:txBody>
      </p:sp>
      <p:sp>
        <p:nvSpPr>
          <p:cNvPr id="103427" name="Rectangle 2"/>
          <p:cNvSpPr>
            <a:spLocks noGrp="1" noChangeArrowheads="1"/>
          </p:cNvSpPr>
          <p:nvPr>
            <p:ph type="title"/>
          </p:nvPr>
        </p:nvSpPr>
        <p:spPr>
          <a:xfrm>
            <a:off x="1997966" y="458666"/>
            <a:ext cx="5156861" cy="663580"/>
          </a:xfrm>
        </p:spPr>
        <p:txBody>
          <a:bodyPr/>
          <a:lstStyle/>
          <a:p>
            <a:r>
              <a:rPr lang="en-US" altLang="en-US" sz="4062" dirty="0" smtClean="0"/>
              <a:t>Security and the IOT</a:t>
            </a:r>
            <a:endParaRPr lang="en-US" altLang="en-US" sz="4062" dirty="0"/>
          </a:p>
        </p:txBody>
      </p:sp>
      <p:sp>
        <p:nvSpPr>
          <p:cNvPr id="103428" name="Content Placeholder 1"/>
          <p:cNvSpPr>
            <a:spLocks noGrp="1"/>
          </p:cNvSpPr>
          <p:nvPr>
            <p:ph idx="1"/>
          </p:nvPr>
        </p:nvSpPr>
        <p:spPr bwMode="auto">
          <a:xfrm>
            <a:off x="309197" y="1293724"/>
            <a:ext cx="8575431" cy="50425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4406" tIns="42203" rIns="84406" bIns="42203" numCol="1" anchor="t" anchorCtr="0" compatLnSpc="1">
            <a:prstTxWarp prst="textNoShape">
              <a:avLst/>
            </a:prstTxWarp>
          </a:bodyPr>
          <a:lstStyle/>
          <a:p>
            <a:pPr>
              <a:buFont typeface="Wingdings" panose="05000000000000000000" pitchFamily="2" charset="2"/>
              <a:buChar char="§"/>
            </a:pPr>
            <a:r>
              <a:rPr lang="en-US" altLang="en-US" dirty="0" smtClean="0"/>
              <a:t>The Internet has become accessible from </a:t>
            </a:r>
            <a:r>
              <a:rPr lang="en-US" altLang="en-US" dirty="0" smtClean="0"/>
              <a:t>everywhere.  </a:t>
            </a:r>
            <a:endParaRPr lang="en-US" altLang="en-US" dirty="0" smtClean="0"/>
          </a:p>
          <a:p>
            <a:pPr>
              <a:buFont typeface="Wingdings" panose="05000000000000000000" pitchFamily="2" charset="2"/>
              <a:buChar char="§"/>
            </a:pPr>
            <a:r>
              <a:rPr lang="en-US" altLang="en-US" dirty="0" smtClean="0"/>
              <a:t>Version 6 of the Internet Protocol allows an almost unlimited number of individually addressable devices.</a:t>
            </a:r>
          </a:p>
          <a:p>
            <a:pPr>
              <a:buFont typeface="Wingdings" panose="05000000000000000000" pitchFamily="2" charset="2"/>
              <a:buChar char="§"/>
            </a:pPr>
            <a:r>
              <a:rPr lang="en-US" altLang="en-US" dirty="0" smtClean="0"/>
              <a:t>Even the smallest microprocessors have enough resources to include an internet communications stack. </a:t>
            </a:r>
          </a:p>
          <a:p>
            <a:pPr>
              <a:buFont typeface="Wingdings" panose="05000000000000000000" pitchFamily="2" charset="2"/>
              <a:buChar char="Ø"/>
            </a:pPr>
            <a:r>
              <a:rPr lang="en-US" altLang="en-US" dirty="0" smtClean="0"/>
              <a:t>Connect </a:t>
            </a:r>
            <a:r>
              <a:rPr lang="en-US" altLang="en-US" dirty="0" smtClean="0"/>
              <a:t>sensors and actuators  to the </a:t>
            </a:r>
            <a:r>
              <a:rPr lang="en-US" altLang="en-US" dirty="0" smtClean="0"/>
              <a:t>Internet!</a:t>
            </a:r>
            <a:endParaRPr lang="en-US" altLang="en-US" dirty="0" smtClean="0"/>
          </a:p>
          <a:p>
            <a:pPr>
              <a:buFont typeface="Wingdings" panose="05000000000000000000" pitchFamily="2" charset="2"/>
              <a:buChar char="§"/>
            </a:pPr>
            <a:r>
              <a:rPr lang="en-US" altLang="en-US" dirty="0" smtClean="0"/>
              <a:t>Benefits: </a:t>
            </a:r>
          </a:p>
          <a:p>
            <a:pPr lvl="1">
              <a:buFont typeface="Wingdings" panose="05000000000000000000" pitchFamily="2" charset="2"/>
              <a:buChar char="§"/>
            </a:pPr>
            <a:r>
              <a:rPr lang="en-US" altLang="en-US" sz="2215" dirty="0"/>
              <a:t>Directly accessible from everywhere.</a:t>
            </a:r>
          </a:p>
          <a:p>
            <a:pPr lvl="1">
              <a:buFont typeface="Wingdings" panose="05000000000000000000" pitchFamily="2" charset="2"/>
              <a:buChar char="§"/>
            </a:pPr>
            <a:r>
              <a:rPr lang="en-US" altLang="en-US" sz="2215" dirty="0"/>
              <a:t>Collected data can be </a:t>
            </a:r>
            <a:r>
              <a:rPr lang="en-US" altLang="en-US" sz="2215" dirty="0" smtClean="0"/>
              <a:t>stored and processed </a:t>
            </a:r>
            <a:r>
              <a:rPr lang="en-US" altLang="en-US" sz="2215" dirty="0"/>
              <a:t>in the cloud</a:t>
            </a:r>
          </a:p>
          <a:p>
            <a:pPr>
              <a:buFont typeface="Wingdings" panose="05000000000000000000" pitchFamily="2" charset="2"/>
              <a:buChar char="§"/>
            </a:pPr>
            <a:r>
              <a:rPr lang="en-US" altLang="en-US" dirty="0" smtClean="0"/>
              <a:t>Threats</a:t>
            </a:r>
            <a:r>
              <a:rPr lang="en-US" altLang="en-US" dirty="0" smtClean="0"/>
              <a:t>: Security </a:t>
            </a:r>
            <a:r>
              <a:rPr lang="en-US" altLang="en-US" dirty="0" smtClean="0"/>
              <a:t>!!!</a:t>
            </a:r>
          </a:p>
          <a:p>
            <a:pPr lvl="1">
              <a:buFont typeface="Wingdings" panose="05000000000000000000" pitchFamily="2" charset="2"/>
              <a:buChar char="§"/>
            </a:pPr>
            <a:r>
              <a:rPr lang="en-US" altLang="en-US" sz="2220" dirty="0" smtClean="0"/>
              <a:t>IOT devices don’t have the resources for security</a:t>
            </a:r>
          </a:p>
          <a:p>
            <a:pPr lvl="1">
              <a:buFont typeface="Wingdings" panose="05000000000000000000" pitchFamily="2" charset="2"/>
              <a:buChar char="§"/>
            </a:pPr>
            <a:r>
              <a:rPr lang="en-US" altLang="en-US" sz="2220" dirty="0" smtClean="0"/>
              <a:t>They can be used for grid computing and DNS attacks</a:t>
            </a:r>
            <a:endParaRPr lang="en-US" altLang="en-US" sz="2220" dirty="0" smtClean="0"/>
          </a:p>
        </p:txBody>
      </p:sp>
    </p:spTree>
    <p:extLst>
      <p:ext uri="{BB962C8B-B14F-4D97-AF65-F5344CB8AC3E}">
        <p14:creationId xmlns:p14="http://schemas.microsoft.com/office/powerpoint/2010/main" val="647334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fld id="{4A82B870-13D9-4585-A548-BF962BF16291}" type="slidenum">
              <a:rPr lang="en-US" sz="1400" smtClean="0">
                <a:solidFill>
                  <a:schemeClr val="tx2"/>
                </a:solidFill>
              </a:rPr>
              <a:pPr/>
              <a:t>4</a:t>
            </a:fld>
            <a:endParaRPr lang="en-US" sz="1400" smtClean="0">
              <a:solidFill>
                <a:schemeClr val="tx2"/>
              </a:solidFill>
            </a:endParaRPr>
          </a:p>
        </p:txBody>
      </p:sp>
      <p:sp>
        <p:nvSpPr>
          <p:cNvPr id="6147" name="Rectangle 2"/>
          <p:cNvSpPr>
            <a:spLocks noGrp="1" noChangeArrowheads="1"/>
          </p:cNvSpPr>
          <p:nvPr>
            <p:ph type="title"/>
          </p:nvPr>
        </p:nvSpPr>
        <p:spPr>
          <a:xfrm>
            <a:off x="2413285" y="203200"/>
            <a:ext cx="4372992" cy="654025"/>
          </a:xfrm>
          <a:noFill/>
        </p:spPr>
        <p:txBody>
          <a:bodyPr/>
          <a:lstStyle/>
          <a:p>
            <a:r>
              <a:rPr lang="en-US" sz="4000" dirty="0" smtClean="0"/>
              <a:t>The Internet layer</a:t>
            </a:r>
          </a:p>
        </p:txBody>
      </p:sp>
      <p:sp>
        <p:nvSpPr>
          <p:cNvPr id="6148" name="Rectangle 3"/>
          <p:cNvSpPr>
            <a:spLocks noGrp="1" noChangeArrowheads="1"/>
          </p:cNvSpPr>
          <p:nvPr>
            <p:ph type="body" idx="1"/>
          </p:nvPr>
        </p:nvSpPr>
        <p:spPr bwMode="auto">
          <a:xfrm>
            <a:off x="177800" y="1270000"/>
            <a:ext cx="8788400" cy="4762500"/>
          </a:xfrm>
          <a:noFill/>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r>
              <a:rPr lang="en-US" dirty="0" smtClean="0"/>
              <a:t>The Internet requires connectivity through many different networks</a:t>
            </a:r>
          </a:p>
          <a:p>
            <a:r>
              <a:rPr lang="en-US" dirty="0" smtClean="0"/>
              <a:t>Existing networks offer diverse</a:t>
            </a:r>
          </a:p>
          <a:p>
            <a:pPr lvl="1"/>
            <a:r>
              <a:rPr lang="en-US" sz="2400" dirty="0" smtClean="0"/>
              <a:t>services levels (Connectionless/Connection Oriented)</a:t>
            </a:r>
          </a:p>
          <a:p>
            <a:pPr lvl="1"/>
            <a:r>
              <a:rPr lang="en-US" sz="2400" dirty="0" smtClean="0"/>
              <a:t>interfaces with transport layer</a:t>
            </a:r>
          </a:p>
          <a:p>
            <a:r>
              <a:rPr lang="en-US" dirty="0" smtClean="0"/>
              <a:t>An Interface layer (the INTERNET layer) is added on top of the Network layers of each of the networks</a:t>
            </a:r>
          </a:p>
          <a:p>
            <a:r>
              <a:rPr lang="en-US" dirty="0" smtClean="0"/>
              <a:t>The INTERNET layer ensures</a:t>
            </a:r>
          </a:p>
          <a:p>
            <a:pPr lvl="1"/>
            <a:r>
              <a:rPr lang="en-US" sz="2400" dirty="0" smtClean="0"/>
              <a:t>Uniform addressing through all networks</a:t>
            </a:r>
          </a:p>
          <a:p>
            <a:pPr lvl="1"/>
            <a:r>
              <a:rPr lang="en-US" sz="2400" dirty="0" smtClean="0"/>
              <a:t>Well defined and identical services from all networks</a:t>
            </a:r>
          </a:p>
          <a:p>
            <a:pPr lvl="1"/>
            <a:r>
              <a:rPr lang="en-US" sz="2400" dirty="0" smtClean="0"/>
              <a:t>A common interface with the Transport layer.</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3"/>
          <p:cNvSpPr>
            <a:spLocks noGrp="1"/>
          </p:cNvSpPr>
          <p:nvPr>
            <p:ph type="sldNum" sz="quarter" idx="10"/>
          </p:nvPr>
        </p:nvSpPr>
        <p:spPr>
          <a:noFill/>
        </p:spPr>
        <p:txBody>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fld id="{8801AB0E-064E-4A16-AB26-F2A5B3E2ADF7}" type="slidenum">
              <a:rPr lang="en-US" sz="1400" smtClean="0">
                <a:solidFill>
                  <a:schemeClr val="tx2"/>
                </a:solidFill>
              </a:rPr>
              <a:pPr/>
              <a:t>5</a:t>
            </a:fld>
            <a:endParaRPr lang="en-US" sz="1400" smtClean="0">
              <a:solidFill>
                <a:schemeClr val="tx2"/>
              </a:solidFill>
            </a:endParaRPr>
          </a:p>
        </p:txBody>
      </p:sp>
      <p:sp>
        <p:nvSpPr>
          <p:cNvPr id="10243" name="Rectangle 2"/>
          <p:cNvSpPr>
            <a:spLocks noGrp="1" noChangeArrowheads="1"/>
          </p:cNvSpPr>
          <p:nvPr>
            <p:ph type="title"/>
          </p:nvPr>
        </p:nvSpPr>
        <p:spPr>
          <a:xfrm>
            <a:off x="2149475" y="203200"/>
            <a:ext cx="4867275" cy="647700"/>
          </a:xfrm>
          <a:noFill/>
        </p:spPr>
        <p:txBody>
          <a:bodyPr/>
          <a:lstStyle/>
          <a:p>
            <a:r>
              <a:rPr lang="en-US" sz="4000" smtClean="0"/>
              <a:t>Original IP Services</a:t>
            </a:r>
          </a:p>
        </p:txBody>
      </p:sp>
      <p:sp>
        <p:nvSpPr>
          <p:cNvPr id="10244" name="Rectangle 3"/>
          <p:cNvSpPr>
            <a:spLocks noGrp="1" noChangeArrowheads="1"/>
          </p:cNvSpPr>
          <p:nvPr>
            <p:ph type="body" idx="1"/>
          </p:nvPr>
        </p:nvSpPr>
        <p:spPr bwMode="auto">
          <a:xfrm>
            <a:off x="312738" y="1155700"/>
            <a:ext cx="8526462" cy="5321300"/>
          </a:xfrm>
          <a:noFill/>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a:lnSpc>
                <a:spcPct val="100000"/>
              </a:lnSpc>
            </a:pPr>
            <a:r>
              <a:rPr lang="en-US" smtClean="0"/>
              <a:t>Internet-wide uniform addressing.</a:t>
            </a:r>
          </a:p>
          <a:p>
            <a:pPr lvl="1">
              <a:lnSpc>
                <a:spcPct val="100000"/>
              </a:lnSpc>
            </a:pPr>
            <a:r>
              <a:rPr lang="en-US" sz="2400" smtClean="0"/>
              <a:t>Two part addresses</a:t>
            </a:r>
          </a:p>
          <a:p>
            <a:pPr lvl="2">
              <a:lnSpc>
                <a:spcPct val="100000"/>
              </a:lnSpc>
            </a:pPr>
            <a:r>
              <a:rPr lang="en-US" sz="2400" smtClean="0"/>
              <a:t>Network : identifies the network</a:t>
            </a:r>
          </a:p>
          <a:p>
            <a:pPr lvl="2">
              <a:lnSpc>
                <a:spcPct val="100000"/>
              </a:lnSpc>
            </a:pPr>
            <a:r>
              <a:rPr lang="en-US" sz="2400" smtClean="0"/>
              <a:t>Host : identifies host on a specific network.</a:t>
            </a:r>
          </a:p>
          <a:p>
            <a:pPr lvl="2">
              <a:lnSpc>
                <a:spcPct val="100000"/>
              </a:lnSpc>
              <a:buFontTx/>
              <a:buChar char="("/>
            </a:pPr>
            <a:r>
              <a:rPr lang="en-US" sz="2400" smtClean="0"/>
              <a:t>Host part = subnet identifier + host identifier ) </a:t>
            </a:r>
          </a:p>
          <a:p>
            <a:pPr>
              <a:lnSpc>
                <a:spcPct val="100000"/>
              </a:lnSpc>
            </a:pPr>
            <a:r>
              <a:rPr lang="en-US" smtClean="0"/>
              <a:t>Connectionless, unreliable datagram service</a:t>
            </a:r>
          </a:p>
          <a:p>
            <a:pPr>
              <a:lnSpc>
                <a:spcPct val="100000"/>
              </a:lnSpc>
            </a:pPr>
            <a:r>
              <a:rPr lang="en-US" smtClean="0"/>
              <a:t>Fragmentation when required by network </a:t>
            </a:r>
          </a:p>
          <a:p>
            <a:pPr>
              <a:lnSpc>
                <a:spcPct val="100000"/>
              </a:lnSpc>
            </a:pPr>
            <a:r>
              <a:rPr lang="en-US" smtClean="0"/>
              <a:t>Routing through the entire Internet.</a:t>
            </a:r>
          </a:p>
          <a:p>
            <a:pPr>
              <a:lnSpc>
                <a:spcPct val="100000"/>
              </a:lnSpc>
            </a:pPr>
            <a:r>
              <a:rPr lang="en-US" smtClean="0"/>
              <a:t>Elimination of “lost” datagrams</a:t>
            </a:r>
          </a:p>
          <a:p>
            <a:pPr>
              <a:lnSpc>
                <a:spcPct val="100000"/>
              </a:lnSpc>
            </a:pPr>
            <a:r>
              <a:rPr lang="en-US" smtClean="0"/>
              <a:t>Debugging facilities</a:t>
            </a:r>
          </a:p>
          <a:p>
            <a:pPr>
              <a:lnSpc>
                <a:spcPct val="100000"/>
              </a:lnSpc>
            </a:pPr>
            <a:r>
              <a:rPr lang="en-US" smtClean="0"/>
              <a:t>Special transmission modes</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2"/>
          <p:cNvSpPr>
            <a:spLocks noGrp="1"/>
          </p:cNvSpPr>
          <p:nvPr>
            <p:ph type="sldNum" sz="quarter" idx="10"/>
          </p:nvPr>
        </p:nvSpPr>
        <p:spPr>
          <a:noFill/>
        </p:spPr>
        <p:txBody>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fld id="{0E223036-4DAE-42EC-B7BA-3E4EC496AEE5}" type="slidenum">
              <a:rPr lang="en-US" sz="1400" smtClean="0">
                <a:solidFill>
                  <a:schemeClr val="tx2"/>
                </a:solidFill>
              </a:rPr>
              <a:pPr/>
              <a:t>6</a:t>
            </a:fld>
            <a:endParaRPr lang="en-US" sz="1400" smtClean="0">
              <a:solidFill>
                <a:schemeClr val="tx2"/>
              </a:solidFill>
            </a:endParaRPr>
          </a:p>
        </p:txBody>
      </p:sp>
      <p:sp>
        <p:nvSpPr>
          <p:cNvPr id="12291" name="Rectangle 2"/>
          <p:cNvSpPr>
            <a:spLocks noGrp="1" noChangeArrowheads="1"/>
          </p:cNvSpPr>
          <p:nvPr>
            <p:ph type="title"/>
          </p:nvPr>
        </p:nvSpPr>
        <p:spPr>
          <a:xfrm>
            <a:off x="3246286" y="203200"/>
            <a:ext cx="2657779" cy="654025"/>
          </a:xfrm>
          <a:noFill/>
        </p:spPr>
        <p:txBody>
          <a:bodyPr/>
          <a:lstStyle/>
          <a:p>
            <a:r>
              <a:rPr lang="en-US" sz="4000" dirty="0" smtClean="0"/>
              <a:t>IP Routing</a:t>
            </a:r>
          </a:p>
        </p:txBody>
      </p:sp>
      <p:sp>
        <p:nvSpPr>
          <p:cNvPr id="12293" name="Rectangle 6"/>
          <p:cNvSpPr>
            <a:spLocks noChangeArrowheads="1"/>
          </p:cNvSpPr>
          <p:nvPr/>
        </p:nvSpPr>
        <p:spPr bwMode="auto">
          <a:xfrm>
            <a:off x="4206874" y="5853421"/>
            <a:ext cx="1163637" cy="4175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2400">
                <a:solidFill>
                  <a:schemeClr val="hlink"/>
                </a:solidFill>
              </a:rPr>
              <a:t>Router</a:t>
            </a:r>
            <a:endParaRPr lang="en-US" sz="2400">
              <a:solidFill>
                <a:srgbClr val="FC0128"/>
              </a:solidFill>
            </a:endParaRPr>
          </a:p>
        </p:txBody>
      </p:sp>
      <p:sp>
        <p:nvSpPr>
          <p:cNvPr id="12298" name="Line 11"/>
          <p:cNvSpPr>
            <a:spLocks noChangeShapeType="1"/>
          </p:cNvSpPr>
          <p:nvPr/>
        </p:nvSpPr>
        <p:spPr bwMode="auto">
          <a:xfrm flipH="1">
            <a:off x="2805238" y="2845703"/>
            <a:ext cx="378229" cy="295274"/>
          </a:xfrm>
          <a:prstGeom prst="line">
            <a:avLst/>
          </a:prstGeom>
          <a:noFill/>
          <a:ln w="25400">
            <a:solidFill>
              <a:srgbClr val="00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9" name="Line 12"/>
          <p:cNvSpPr>
            <a:spLocks noChangeShapeType="1"/>
          </p:cNvSpPr>
          <p:nvPr/>
        </p:nvSpPr>
        <p:spPr bwMode="auto">
          <a:xfrm>
            <a:off x="2711954" y="3282266"/>
            <a:ext cx="153294" cy="642034"/>
          </a:xfrm>
          <a:prstGeom prst="line">
            <a:avLst/>
          </a:prstGeom>
          <a:noFill/>
          <a:ln w="25400">
            <a:solidFill>
              <a:srgbClr val="E3BE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0" name="Line 13"/>
          <p:cNvSpPr>
            <a:spLocks noChangeShapeType="1"/>
          </p:cNvSpPr>
          <p:nvPr/>
        </p:nvSpPr>
        <p:spPr bwMode="auto">
          <a:xfrm>
            <a:off x="5984875" y="2454276"/>
            <a:ext cx="534988" cy="22224"/>
          </a:xfrm>
          <a:prstGeom prst="line">
            <a:avLst/>
          </a:prstGeom>
          <a:noFill/>
          <a:ln w="25400">
            <a:solidFill>
              <a:srgbClr val="00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1" name="Line 14"/>
          <p:cNvSpPr>
            <a:spLocks noChangeShapeType="1"/>
          </p:cNvSpPr>
          <p:nvPr/>
        </p:nvSpPr>
        <p:spPr bwMode="auto">
          <a:xfrm>
            <a:off x="3568699" y="4445001"/>
            <a:ext cx="816769" cy="330198"/>
          </a:xfrm>
          <a:prstGeom prst="line">
            <a:avLst/>
          </a:prstGeom>
          <a:noFill/>
          <a:ln w="25400">
            <a:solidFill>
              <a:srgbClr val="E3BE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3" name="Line 16"/>
          <p:cNvSpPr>
            <a:spLocks noChangeShapeType="1"/>
          </p:cNvSpPr>
          <p:nvPr/>
        </p:nvSpPr>
        <p:spPr bwMode="auto">
          <a:xfrm>
            <a:off x="6184900" y="4114800"/>
            <a:ext cx="1207854" cy="660398"/>
          </a:xfrm>
          <a:prstGeom prst="line">
            <a:avLst/>
          </a:prstGeom>
          <a:noFill/>
          <a:ln w="28575">
            <a:solidFill>
              <a:srgbClr val="FE9B0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2304" name="Group 17"/>
          <p:cNvGrpSpPr>
            <a:grpSpLocks/>
          </p:cNvGrpSpPr>
          <p:nvPr/>
        </p:nvGrpSpPr>
        <p:grpSpPr bwMode="auto">
          <a:xfrm>
            <a:off x="1149109" y="5270500"/>
            <a:ext cx="490537" cy="411162"/>
            <a:chOff x="1291" y="3145"/>
            <a:chExt cx="309" cy="259"/>
          </a:xfrm>
        </p:grpSpPr>
        <p:sp>
          <p:nvSpPr>
            <p:cNvPr id="12349" name="AutoShape 18"/>
            <p:cNvSpPr>
              <a:spLocks noChangeArrowheads="1"/>
            </p:cNvSpPr>
            <p:nvPr/>
          </p:nvSpPr>
          <p:spPr bwMode="auto">
            <a:xfrm>
              <a:off x="1291" y="3145"/>
              <a:ext cx="309" cy="259"/>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50" name="Object 19">
              <a:hlinkClick r:id="" action="ppaction://ole?verb=0"/>
            </p:cNvPr>
            <p:cNvGraphicFramePr>
              <a:graphicFrameLocks/>
            </p:cNvGraphicFramePr>
            <p:nvPr/>
          </p:nvGraphicFramePr>
          <p:xfrm>
            <a:off x="1317" y="3176"/>
            <a:ext cx="255" cy="199"/>
          </p:xfrm>
          <a:graphic>
            <a:graphicData uri="http://schemas.openxmlformats.org/presentationml/2006/ole">
              <mc:AlternateContent xmlns:mc="http://schemas.openxmlformats.org/markup-compatibility/2006">
                <mc:Choice xmlns:v="urn:schemas-microsoft-com:vml" Requires="v">
                  <p:oleObj spid="_x0000_s12676" name="Microsoft ClipArt Gallery" r:id="rId4" imgW="6080125" imgH="4716463" progId="MS_ClipArt_Gallery">
                    <p:embed/>
                  </p:oleObj>
                </mc:Choice>
                <mc:Fallback>
                  <p:oleObj name="Microsoft ClipArt Gallery" r:id="rId4" imgW="6080125" imgH="4716463" progId="MS_ClipArt_Gallery">
                    <p:embed/>
                    <p:pic>
                      <p:nvPicPr>
                        <p:cNvPr id="0" name="Object 1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17" y="3176"/>
                          <a:ext cx="255" cy="199"/>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2305" name="AutoShape 20"/>
          <p:cNvSpPr>
            <a:spLocks noChangeArrowheads="1"/>
          </p:cNvSpPr>
          <p:nvPr/>
        </p:nvSpPr>
        <p:spPr bwMode="auto">
          <a:xfrm>
            <a:off x="878682" y="2502803"/>
            <a:ext cx="506412" cy="390525"/>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06" name="Object 21">
            <a:hlinkClick r:id="" action="ppaction://ole?verb=0"/>
          </p:cNvPr>
          <p:cNvGraphicFramePr>
            <a:graphicFrameLocks/>
          </p:cNvGraphicFramePr>
          <p:nvPr>
            <p:extLst>
              <p:ext uri="{D42A27DB-BD31-4B8C-83A1-F6EECF244321}">
                <p14:modId xmlns:p14="http://schemas.microsoft.com/office/powerpoint/2010/main" val="3274618727"/>
              </p:ext>
            </p:extLst>
          </p:nvPr>
        </p:nvGraphicFramePr>
        <p:xfrm>
          <a:off x="961232" y="2556778"/>
          <a:ext cx="339725" cy="288925"/>
        </p:xfrm>
        <a:graphic>
          <a:graphicData uri="http://schemas.openxmlformats.org/presentationml/2006/ole">
            <mc:AlternateContent xmlns:mc="http://schemas.openxmlformats.org/markup-compatibility/2006">
              <mc:Choice xmlns:v="urn:schemas-microsoft-com:vml" Requires="v">
                <p:oleObj spid="_x0000_s12677" name="Microsoft ClipArt Gallery" r:id="rId6" imgW="6148388" imgH="5129213" progId="MS_ClipArt_Gallery">
                  <p:embed/>
                </p:oleObj>
              </mc:Choice>
              <mc:Fallback>
                <p:oleObj name="Microsoft ClipArt Gallery" r:id="rId6" imgW="6148388" imgH="5129213" progId="MS_ClipArt_Gallery">
                  <p:embed/>
                  <p:pic>
                    <p:nvPicPr>
                      <p:cNvPr id="0" name="Object 2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1232" y="2556778"/>
                        <a:ext cx="339725" cy="2889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 name="Group 1"/>
          <p:cNvGrpSpPr/>
          <p:nvPr/>
        </p:nvGrpSpPr>
        <p:grpSpPr>
          <a:xfrm>
            <a:off x="7392755" y="4466896"/>
            <a:ext cx="660173" cy="559246"/>
            <a:chOff x="6836208" y="4560251"/>
            <a:chExt cx="660173" cy="559246"/>
          </a:xfrm>
        </p:grpSpPr>
        <p:sp>
          <p:nvSpPr>
            <p:cNvPr id="12307" name="AutoShape 22"/>
            <p:cNvSpPr>
              <a:spLocks noChangeArrowheads="1"/>
            </p:cNvSpPr>
            <p:nvPr/>
          </p:nvSpPr>
          <p:spPr bwMode="auto">
            <a:xfrm>
              <a:off x="6836208" y="4560251"/>
              <a:ext cx="660173" cy="559246"/>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08" name="Object 23">
              <a:hlinkClick r:id="" action="ppaction://ole?verb=0"/>
            </p:cNvPr>
            <p:cNvGraphicFramePr>
              <a:graphicFrameLocks/>
            </p:cNvGraphicFramePr>
            <p:nvPr>
              <p:extLst>
                <p:ext uri="{D42A27DB-BD31-4B8C-83A1-F6EECF244321}">
                  <p14:modId xmlns:p14="http://schemas.microsoft.com/office/powerpoint/2010/main" val="3316947317"/>
                </p:ext>
              </p:extLst>
            </p:nvPr>
          </p:nvGraphicFramePr>
          <p:xfrm>
            <a:off x="6963888" y="4699793"/>
            <a:ext cx="404812" cy="315913"/>
          </p:xfrm>
          <a:graphic>
            <a:graphicData uri="http://schemas.openxmlformats.org/presentationml/2006/ole">
              <mc:AlternateContent xmlns:mc="http://schemas.openxmlformats.org/markup-compatibility/2006">
                <mc:Choice xmlns:v="urn:schemas-microsoft-com:vml" Requires="v">
                  <p:oleObj spid="_x0000_s12678" name="Microsoft ClipArt Gallery" r:id="rId8" imgW="6080125" imgH="4716463" progId="MS_ClipArt_Gallery">
                    <p:embed/>
                  </p:oleObj>
                </mc:Choice>
                <mc:Fallback>
                  <p:oleObj name="Microsoft ClipArt Gallery" r:id="rId8" imgW="6080125" imgH="4716463" progId="MS_ClipArt_Gallery">
                    <p:embed/>
                    <p:pic>
                      <p:nvPicPr>
                        <p:cNvPr id="0" name="Object 2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63888" y="4699793"/>
                          <a:ext cx="404812" cy="3159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2309" name="AutoShape 24"/>
          <p:cNvSpPr>
            <a:spLocks noChangeArrowheads="1"/>
          </p:cNvSpPr>
          <p:nvPr/>
        </p:nvSpPr>
        <p:spPr bwMode="auto">
          <a:xfrm>
            <a:off x="886619" y="1923366"/>
            <a:ext cx="490538" cy="411162"/>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10" name="Object 25">
            <a:hlinkClick r:id="" action="ppaction://ole?verb=0"/>
          </p:cNvPr>
          <p:cNvGraphicFramePr>
            <a:graphicFrameLocks/>
          </p:cNvGraphicFramePr>
          <p:nvPr>
            <p:extLst>
              <p:ext uri="{D42A27DB-BD31-4B8C-83A1-F6EECF244321}">
                <p14:modId xmlns:p14="http://schemas.microsoft.com/office/powerpoint/2010/main" val="1633506627"/>
              </p:ext>
            </p:extLst>
          </p:nvPr>
        </p:nvGraphicFramePr>
        <p:xfrm>
          <a:off x="927894" y="1972578"/>
          <a:ext cx="404813" cy="315913"/>
        </p:xfrm>
        <a:graphic>
          <a:graphicData uri="http://schemas.openxmlformats.org/presentationml/2006/ole">
            <mc:AlternateContent xmlns:mc="http://schemas.openxmlformats.org/markup-compatibility/2006">
              <mc:Choice xmlns:v="urn:schemas-microsoft-com:vml" Requires="v">
                <p:oleObj spid="_x0000_s12679" name="Microsoft ClipArt Gallery" r:id="rId9" imgW="6080125" imgH="4716463" progId="MS_ClipArt_Gallery">
                  <p:embed/>
                </p:oleObj>
              </mc:Choice>
              <mc:Fallback>
                <p:oleObj name="Microsoft ClipArt Gallery" r:id="rId9" imgW="6080125" imgH="4716463" progId="MS_ClipArt_Gallery">
                  <p:embed/>
                  <p:pic>
                    <p:nvPicPr>
                      <p:cNvPr id="0" name="Object 2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7894" y="1972578"/>
                        <a:ext cx="404813" cy="3159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2311" name="Group 26"/>
          <p:cNvGrpSpPr>
            <a:grpSpLocks/>
          </p:cNvGrpSpPr>
          <p:nvPr/>
        </p:nvGrpSpPr>
        <p:grpSpPr bwMode="auto">
          <a:xfrm>
            <a:off x="878682" y="3087003"/>
            <a:ext cx="506412" cy="390525"/>
            <a:chOff x="773" y="1750"/>
            <a:chExt cx="319" cy="246"/>
          </a:xfrm>
        </p:grpSpPr>
        <p:sp>
          <p:nvSpPr>
            <p:cNvPr id="12347" name="AutoShape 27"/>
            <p:cNvSpPr>
              <a:spLocks noChangeArrowheads="1"/>
            </p:cNvSpPr>
            <p:nvPr/>
          </p:nvSpPr>
          <p:spPr bwMode="auto">
            <a:xfrm>
              <a:off x="773" y="1750"/>
              <a:ext cx="319" cy="246"/>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48" name="Object 28">
              <a:hlinkClick r:id="" action="ppaction://ole?verb=0"/>
            </p:cNvPr>
            <p:cNvGraphicFramePr>
              <a:graphicFrameLocks/>
            </p:cNvGraphicFramePr>
            <p:nvPr/>
          </p:nvGraphicFramePr>
          <p:xfrm>
            <a:off x="825" y="1784"/>
            <a:ext cx="214" cy="182"/>
          </p:xfrm>
          <a:graphic>
            <a:graphicData uri="http://schemas.openxmlformats.org/presentationml/2006/ole">
              <mc:AlternateContent xmlns:mc="http://schemas.openxmlformats.org/markup-compatibility/2006">
                <mc:Choice xmlns:v="urn:schemas-microsoft-com:vml" Requires="v">
                  <p:oleObj spid="_x0000_s12680" name="Microsoft ClipArt Gallery" r:id="rId10" imgW="6148388" imgH="5129213" progId="MS_ClipArt_Gallery">
                    <p:embed/>
                  </p:oleObj>
                </mc:Choice>
                <mc:Fallback>
                  <p:oleObj name="Microsoft ClipArt Gallery" r:id="rId10" imgW="6148388" imgH="5129213" progId="MS_ClipArt_Gallery">
                    <p:embed/>
                    <p:pic>
                      <p:nvPicPr>
                        <p:cNvPr id="0" name="Object 28"/>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5" y="1784"/>
                          <a:ext cx="214" cy="18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2312" name="Line 29"/>
          <p:cNvSpPr>
            <a:spLocks noChangeShapeType="1"/>
          </p:cNvSpPr>
          <p:nvPr/>
        </p:nvSpPr>
        <p:spPr bwMode="auto">
          <a:xfrm>
            <a:off x="1943099" y="2489199"/>
            <a:ext cx="670217" cy="651778"/>
          </a:xfrm>
          <a:prstGeom prst="line">
            <a:avLst/>
          </a:prstGeom>
          <a:noFill/>
          <a:ln w="28575">
            <a:solidFill>
              <a:srgbClr val="FC01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13" name="Line 30"/>
          <p:cNvSpPr>
            <a:spLocks noChangeShapeType="1"/>
          </p:cNvSpPr>
          <p:nvPr/>
        </p:nvSpPr>
        <p:spPr bwMode="auto">
          <a:xfrm flipV="1">
            <a:off x="1680920" y="4775197"/>
            <a:ext cx="949325" cy="837632"/>
          </a:xfrm>
          <a:prstGeom prst="line">
            <a:avLst/>
          </a:prstGeom>
          <a:noFill/>
          <a:ln w="28575">
            <a:solidFill>
              <a:srgbClr val="E3BE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2322" name="Group 43"/>
          <p:cNvGrpSpPr>
            <a:grpSpLocks/>
          </p:cNvGrpSpPr>
          <p:nvPr/>
        </p:nvGrpSpPr>
        <p:grpSpPr bwMode="auto">
          <a:xfrm>
            <a:off x="8044991" y="2614216"/>
            <a:ext cx="506412" cy="390525"/>
            <a:chOff x="4669" y="1342"/>
            <a:chExt cx="319" cy="246"/>
          </a:xfrm>
        </p:grpSpPr>
        <p:sp>
          <p:nvSpPr>
            <p:cNvPr id="12345" name="AutoShape 44"/>
            <p:cNvSpPr>
              <a:spLocks noChangeArrowheads="1"/>
            </p:cNvSpPr>
            <p:nvPr/>
          </p:nvSpPr>
          <p:spPr bwMode="auto">
            <a:xfrm>
              <a:off x="4669" y="1342"/>
              <a:ext cx="319" cy="246"/>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46" name="Object 45">
              <a:hlinkClick r:id="" action="ppaction://ole?verb=0"/>
            </p:cNvPr>
            <p:cNvGraphicFramePr>
              <a:graphicFrameLocks/>
            </p:cNvGraphicFramePr>
            <p:nvPr/>
          </p:nvGraphicFramePr>
          <p:xfrm>
            <a:off x="4721" y="1376"/>
            <a:ext cx="214" cy="182"/>
          </p:xfrm>
          <a:graphic>
            <a:graphicData uri="http://schemas.openxmlformats.org/presentationml/2006/ole">
              <mc:AlternateContent xmlns:mc="http://schemas.openxmlformats.org/markup-compatibility/2006">
                <mc:Choice xmlns:v="urn:schemas-microsoft-com:vml" Requires="v">
                  <p:oleObj spid="_x0000_s12681" name="Microsoft ClipArt Gallery" r:id="rId11" imgW="6148388" imgH="5129213" progId="MS_ClipArt_Gallery">
                    <p:embed/>
                  </p:oleObj>
                </mc:Choice>
                <mc:Fallback>
                  <p:oleObj name="Microsoft ClipArt Gallery" r:id="rId11" imgW="6148388" imgH="5129213" progId="MS_ClipArt_Gallery">
                    <p:embed/>
                    <p:pic>
                      <p:nvPicPr>
                        <p:cNvPr id="0" name="Object 4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21" y="1376"/>
                          <a:ext cx="214" cy="18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12323" name="Group 46"/>
          <p:cNvGrpSpPr>
            <a:grpSpLocks/>
          </p:cNvGrpSpPr>
          <p:nvPr/>
        </p:nvGrpSpPr>
        <p:grpSpPr bwMode="auto">
          <a:xfrm>
            <a:off x="8052928" y="1458119"/>
            <a:ext cx="490538" cy="411162"/>
            <a:chOff x="4674" y="977"/>
            <a:chExt cx="309" cy="259"/>
          </a:xfrm>
        </p:grpSpPr>
        <p:sp>
          <p:nvSpPr>
            <p:cNvPr id="12343" name="AutoShape 47"/>
            <p:cNvSpPr>
              <a:spLocks noChangeArrowheads="1"/>
            </p:cNvSpPr>
            <p:nvPr/>
          </p:nvSpPr>
          <p:spPr bwMode="auto">
            <a:xfrm>
              <a:off x="4674" y="977"/>
              <a:ext cx="309" cy="259"/>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44" name="Object 48">
              <a:hlinkClick r:id="" action="ppaction://ole?verb=0"/>
            </p:cNvPr>
            <p:cNvGraphicFramePr>
              <a:graphicFrameLocks/>
            </p:cNvGraphicFramePr>
            <p:nvPr/>
          </p:nvGraphicFramePr>
          <p:xfrm>
            <a:off x="4700" y="1008"/>
            <a:ext cx="255" cy="199"/>
          </p:xfrm>
          <a:graphic>
            <a:graphicData uri="http://schemas.openxmlformats.org/presentationml/2006/ole">
              <mc:AlternateContent xmlns:mc="http://schemas.openxmlformats.org/markup-compatibility/2006">
                <mc:Choice xmlns:v="urn:schemas-microsoft-com:vml" Requires="v">
                  <p:oleObj spid="_x0000_s12682" name="Microsoft ClipArt Gallery" r:id="rId12" imgW="6080125" imgH="4716463" progId="MS_ClipArt_Gallery">
                    <p:embed/>
                  </p:oleObj>
                </mc:Choice>
                <mc:Fallback>
                  <p:oleObj name="Microsoft ClipArt Gallery" r:id="rId12" imgW="6080125" imgH="4716463" progId="MS_ClipArt_Gallery">
                    <p:embed/>
                    <p:pic>
                      <p:nvPicPr>
                        <p:cNvPr id="0" name="Object 4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00" y="1008"/>
                          <a:ext cx="255" cy="199"/>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2328" name="Oval 53"/>
          <p:cNvSpPr>
            <a:spLocks noChangeArrowheads="1"/>
          </p:cNvSpPr>
          <p:nvPr/>
        </p:nvSpPr>
        <p:spPr bwMode="auto">
          <a:xfrm rot="-420000">
            <a:off x="3168650" y="2128838"/>
            <a:ext cx="2836863" cy="1101725"/>
          </a:xfrm>
          <a:prstGeom prst="ellipse">
            <a:avLst/>
          </a:prstGeom>
          <a:solidFill>
            <a:schemeClr val="hlink"/>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2329" name="Oval 54"/>
          <p:cNvSpPr>
            <a:spLocks noChangeArrowheads="1"/>
          </p:cNvSpPr>
          <p:nvPr/>
        </p:nvSpPr>
        <p:spPr bwMode="auto">
          <a:xfrm rot="7941919">
            <a:off x="2371613" y="3835662"/>
            <a:ext cx="1580345" cy="889000"/>
          </a:xfrm>
          <a:prstGeom prst="ellipse">
            <a:avLst/>
          </a:prstGeom>
          <a:solidFill>
            <a:srgbClr val="D49FF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2330" name="Oval 55"/>
          <p:cNvSpPr>
            <a:spLocks noChangeArrowheads="1"/>
          </p:cNvSpPr>
          <p:nvPr/>
        </p:nvSpPr>
        <p:spPr bwMode="auto">
          <a:xfrm rot="19740000">
            <a:off x="5215117" y="3883932"/>
            <a:ext cx="1879600" cy="774700"/>
          </a:xfrm>
          <a:prstGeom prst="ellipse">
            <a:avLst/>
          </a:prstGeom>
          <a:solidFill>
            <a:srgbClr val="FE9B03"/>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2331" name="Line 56"/>
          <p:cNvSpPr>
            <a:spLocks noChangeShapeType="1"/>
          </p:cNvSpPr>
          <p:nvPr/>
        </p:nvSpPr>
        <p:spPr bwMode="auto">
          <a:xfrm flipH="1">
            <a:off x="6560848" y="2614216"/>
            <a:ext cx="105938" cy="1116139"/>
          </a:xfrm>
          <a:prstGeom prst="line">
            <a:avLst/>
          </a:prstGeom>
          <a:noFill/>
          <a:ln w="28575">
            <a:solidFill>
              <a:srgbClr val="FE9B0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32" name="Line 57"/>
          <p:cNvSpPr>
            <a:spLocks noChangeShapeType="1"/>
          </p:cNvSpPr>
          <p:nvPr/>
        </p:nvSpPr>
        <p:spPr bwMode="auto">
          <a:xfrm flipV="1">
            <a:off x="4667929" y="4606437"/>
            <a:ext cx="655993" cy="185121"/>
          </a:xfrm>
          <a:prstGeom prst="line">
            <a:avLst/>
          </a:prstGeom>
          <a:noFill/>
          <a:ln w="28575">
            <a:solidFill>
              <a:srgbClr val="FE9B0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2337" name="Picture 63"/>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516941" y="3105690"/>
            <a:ext cx="403225" cy="25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38" name="Picture 64"/>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811586" y="5921683"/>
            <a:ext cx="403225" cy="25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39" name="Picture 65"/>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519149" y="2384424"/>
            <a:ext cx="403225" cy="25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40" name="Picture 66"/>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385468" y="4730750"/>
            <a:ext cx="403225" cy="25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 name="Oval 55"/>
          <p:cNvSpPr>
            <a:spLocks noChangeArrowheads="1"/>
          </p:cNvSpPr>
          <p:nvPr/>
        </p:nvSpPr>
        <p:spPr bwMode="auto">
          <a:xfrm rot="16200000">
            <a:off x="6725445" y="1967677"/>
            <a:ext cx="1555037" cy="557451"/>
          </a:xfrm>
          <a:prstGeom prst="ellipse">
            <a:avLst/>
          </a:prstGeom>
          <a:solidFill>
            <a:schemeClr val="accent4">
              <a:lumMod val="40000"/>
              <a:lumOff val="60000"/>
            </a:schemeClr>
          </a:solidFill>
          <a:ln w="12700">
            <a:solidFill>
              <a:schemeClr val="tx1"/>
            </a:solidFill>
            <a:round/>
            <a:headEnd/>
            <a:tailEnd/>
          </a:ln>
          <a:effectLst/>
          <a:extLst/>
        </p:spPr>
        <p:txBody>
          <a:bodyPr wrap="none" anchor="ctr"/>
          <a:lstStyle/>
          <a:p>
            <a:endParaRPr lang="nl-BE"/>
          </a:p>
        </p:txBody>
      </p:sp>
      <p:sp>
        <p:nvSpPr>
          <p:cNvPr id="65" name="Oval 55"/>
          <p:cNvSpPr>
            <a:spLocks noChangeArrowheads="1"/>
          </p:cNvSpPr>
          <p:nvPr/>
        </p:nvSpPr>
        <p:spPr bwMode="auto">
          <a:xfrm rot="16200000">
            <a:off x="1121130" y="2335490"/>
            <a:ext cx="1555037" cy="557451"/>
          </a:xfrm>
          <a:prstGeom prst="ellipse">
            <a:avLst/>
          </a:prstGeom>
          <a:solidFill>
            <a:srgbClr val="FF0000"/>
          </a:solidFill>
          <a:ln w="12700">
            <a:solidFill>
              <a:schemeClr val="tx1"/>
            </a:solidFill>
            <a:round/>
            <a:headEnd/>
            <a:tailEnd/>
          </a:ln>
          <a:effectLst/>
          <a:extLst/>
        </p:spPr>
        <p:txBody>
          <a:bodyPr wrap="none" anchor="ctr"/>
          <a:lstStyle/>
          <a:p>
            <a:endParaRPr lang="nl-BE"/>
          </a:p>
        </p:txBody>
      </p:sp>
      <p:cxnSp>
        <p:nvCxnSpPr>
          <p:cNvPr id="4" name="Straight Connector 3"/>
          <p:cNvCxnSpPr>
            <a:stCxn id="12309" idx="3"/>
            <a:endCxn id="65" idx="7"/>
          </p:cNvCxnSpPr>
          <p:nvPr/>
        </p:nvCxnSpPr>
        <p:spPr bwMode="auto">
          <a:xfrm flipV="1">
            <a:off x="1377157" y="2064427"/>
            <a:ext cx="324403" cy="64520"/>
          </a:xfrm>
          <a:prstGeom prst="line">
            <a:avLst/>
          </a:prstGeom>
          <a:solidFill>
            <a:schemeClr val="tx2"/>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Straight Connector 5"/>
          <p:cNvCxnSpPr>
            <a:stCxn id="12305" idx="3"/>
            <a:endCxn id="65" idx="0"/>
          </p:cNvCxnSpPr>
          <p:nvPr/>
        </p:nvCxnSpPr>
        <p:spPr bwMode="auto">
          <a:xfrm flipV="1">
            <a:off x="1385094" y="2614215"/>
            <a:ext cx="234829" cy="83851"/>
          </a:xfrm>
          <a:prstGeom prst="line">
            <a:avLst/>
          </a:prstGeom>
          <a:solidFill>
            <a:schemeClr val="tx2"/>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p:cNvCxnSpPr>
            <a:stCxn id="65" idx="1"/>
            <a:endCxn id="12347" idx="3"/>
          </p:cNvCxnSpPr>
          <p:nvPr/>
        </p:nvCxnSpPr>
        <p:spPr bwMode="auto">
          <a:xfrm flipH="1">
            <a:off x="1385094" y="3164004"/>
            <a:ext cx="316466" cy="118262"/>
          </a:xfrm>
          <a:prstGeom prst="line">
            <a:avLst/>
          </a:prstGeom>
          <a:solidFill>
            <a:schemeClr val="tx2"/>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p:cNvCxnSpPr>
            <a:stCxn id="12339" idx="3"/>
            <a:endCxn id="63" idx="0"/>
          </p:cNvCxnSpPr>
          <p:nvPr/>
        </p:nvCxnSpPr>
        <p:spPr bwMode="auto">
          <a:xfrm flipV="1">
            <a:off x="6922374" y="2246402"/>
            <a:ext cx="301864" cy="265022"/>
          </a:xfrm>
          <a:prstGeom prst="line">
            <a:avLst/>
          </a:prstGeom>
          <a:solidFill>
            <a:schemeClr val="tx2"/>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p:cNvCxnSpPr>
            <a:stCxn id="63" idx="5"/>
            <a:endCxn id="12343" idx="1"/>
          </p:cNvCxnSpPr>
          <p:nvPr/>
        </p:nvCxnSpPr>
        <p:spPr bwMode="auto">
          <a:xfrm flipV="1">
            <a:off x="7700052" y="1663700"/>
            <a:ext cx="352876" cy="32914"/>
          </a:xfrm>
          <a:prstGeom prst="line">
            <a:avLst/>
          </a:prstGeom>
          <a:solidFill>
            <a:schemeClr val="tx2"/>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Connector 13"/>
          <p:cNvCxnSpPr>
            <a:stCxn id="63" idx="3"/>
            <a:endCxn id="12345" idx="1"/>
          </p:cNvCxnSpPr>
          <p:nvPr/>
        </p:nvCxnSpPr>
        <p:spPr bwMode="auto">
          <a:xfrm>
            <a:off x="7700052" y="2796191"/>
            <a:ext cx="344939" cy="13288"/>
          </a:xfrm>
          <a:prstGeom prst="line">
            <a:avLst/>
          </a:prstGeom>
          <a:solidFill>
            <a:schemeClr val="tx2"/>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TextBox 17"/>
          <p:cNvSpPr txBox="1"/>
          <p:nvPr/>
        </p:nvSpPr>
        <p:spPr>
          <a:xfrm>
            <a:off x="280139" y="1922175"/>
            <a:ext cx="612668" cy="424732"/>
          </a:xfrm>
          <a:prstGeom prst="rect">
            <a:avLst/>
          </a:prstGeom>
          <a:noFill/>
        </p:spPr>
        <p:txBody>
          <a:bodyPr wrap="none" rtlCol="0">
            <a:spAutoFit/>
          </a:bodyPr>
          <a:lstStyle/>
          <a:p>
            <a:r>
              <a:rPr lang="en-US" sz="2400" dirty="0" smtClean="0">
                <a:solidFill>
                  <a:srgbClr val="FFFF00"/>
                </a:solidFill>
              </a:rPr>
              <a:t>1.5</a:t>
            </a:r>
            <a:endParaRPr lang="en-US" sz="2400" dirty="0">
              <a:solidFill>
                <a:srgbClr val="FFFF00"/>
              </a:solidFill>
            </a:endParaRPr>
          </a:p>
        </p:txBody>
      </p:sp>
      <p:sp>
        <p:nvSpPr>
          <p:cNvPr id="82" name="TextBox 81"/>
          <p:cNvSpPr txBox="1"/>
          <p:nvPr/>
        </p:nvSpPr>
        <p:spPr>
          <a:xfrm>
            <a:off x="280139" y="2589278"/>
            <a:ext cx="612668" cy="424732"/>
          </a:xfrm>
          <a:prstGeom prst="rect">
            <a:avLst/>
          </a:prstGeom>
          <a:noFill/>
        </p:spPr>
        <p:txBody>
          <a:bodyPr wrap="none" rtlCol="0">
            <a:spAutoFit/>
          </a:bodyPr>
          <a:lstStyle/>
          <a:p>
            <a:r>
              <a:rPr lang="en-US" sz="2400" dirty="0" smtClean="0">
                <a:solidFill>
                  <a:srgbClr val="FFFF00"/>
                </a:solidFill>
              </a:rPr>
              <a:t>1.6</a:t>
            </a:r>
            <a:endParaRPr lang="en-US" sz="2400" dirty="0">
              <a:solidFill>
                <a:srgbClr val="FFFF00"/>
              </a:solidFill>
            </a:endParaRPr>
          </a:p>
        </p:txBody>
      </p:sp>
      <p:sp>
        <p:nvSpPr>
          <p:cNvPr id="83" name="TextBox 82"/>
          <p:cNvSpPr txBox="1"/>
          <p:nvPr/>
        </p:nvSpPr>
        <p:spPr>
          <a:xfrm>
            <a:off x="280139" y="3140977"/>
            <a:ext cx="612668" cy="424732"/>
          </a:xfrm>
          <a:prstGeom prst="rect">
            <a:avLst/>
          </a:prstGeom>
          <a:noFill/>
        </p:spPr>
        <p:txBody>
          <a:bodyPr wrap="none" rtlCol="0">
            <a:spAutoFit/>
          </a:bodyPr>
          <a:lstStyle/>
          <a:p>
            <a:r>
              <a:rPr lang="en-US" sz="2400" dirty="0" smtClean="0">
                <a:solidFill>
                  <a:srgbClr val="FFFF00"/>
                </a:solidFill>
              </a:rPr>
              <a:t>1.7</a:t>
            </a:r>
            <a:endParaRPr lang="en-US" sz="2400" dirty="0">
              <a:solidFill>
                <a:srgbClr val="FFFF00"/>
              </a:solidFill>
            </a:endParaRPr>
          </a:p>
        </p:txBody>
      </p:sp>
      <p:sp>
        <p:nvSpPr>
          <p:cNvPr id="93" name="TextBox 92"/>
          <p:cNvSpPr txBox="1"/>
          <p:nvPr/>
        </p:nvSpPr>
        <p:spPr>
          <a:xfrm>
            <a:off x="1712229" y="2385970"/>
            <a:ext cx="356188" cy="424732"/>
          </a:xfrm>
          <a:prstGeom prst="rect">
            <a:avLst/>
          </a:prstGeom>
          <a:noFill/>
        </p:spPr>
        <p:txBody>
          <a:bodyPr wrap="none" rtlCol="0">
            <a:spAutoFit/>
          </a:bodyPr>
          <a:lstStyle/>
          <a:p>
            <a:r>
              <a:rPr lang="en-US" sz="2400" dirty="0" smtClean="0">
                <a:solidFill>
                  <a:srgbClr val="FFFF00"/>
                </a:solidFill>
              </a:rPr>
              <a:t>1</a:t>
            </a:r>
            <a:endParaRPr lang="en-US" sz="2400" dirty="0">
              <a:solidFill>
                <a:srgbClr val="FFFF00"/>
              </a:solidFill>
            </a:endParaRPr>
          </a:p>
        </p:txBody>
      </p:sp>
      <p:sp>
        <p:nvSpPr>
          <p:cNvPr id="96" name="TextBox 95"/>
          <p:cNvSpPr txBox="1"/>
          <p:nvPr/>
        </p:nvSpPr>
        <p:spPr>
          <a:xfrm>
            <a:off x="2930050" y="4112527"/>
            <a:ext cx="356188" cy="424732"/>
          </a:xfrm>
          <a:prstGeom prst="rect">
            <a:avLst/>
          </a:prstGeom>
          <a:noFill/>
        </p:spPr>
        <p:txBody>
          <a:bodyPr wrap="none" rtlCol="0">
            <a:spAutoFit/>
          </a:bodyPr>
          <a:lstStyle/>
          <a:p>
            <a:r>
              <a:rPr lang="en-US" sz="2400" dirty="0">
                <a:solidFill>
                  <a:srgbClr val="FFFF00"/>
                </a:solidFill>
              </a:rPr>
              <a:t>2</a:t>
            </a:r>
          </a:p>
        </p:txBody>
      </p:sp>
      <p:sp>
        <p:nvSpPr>
          <p:cNvPr id="97" name="TextBox 96"/>
          <p:cNvSpPr txBox="1"/>
          <p:nvPr/>
        </p:nvSpPr>
        <p:spPr>
          <a:xfrm>
            <a:off x="7330398" y="2059318"/>
            <a:ext cx="356188" cy="424732"/>
          </a:xfrm>
          <a:prstGeom prst="rect">
            <a:avLst/>
          </a:prstGeom>
          <a:noFill/>
        </p:spPr>
        <p:txBody>
          <a:bodyPr wrap="none" rtlCol="0">
            <a:spAutoFit/>
          </a:bodyPr>
          <a:lstStyle/>
          <a:p>
            <a:r>
              <a:rPr lang="en-US" sz="2400" dirty="0">
                <a:solidFill>
                  <a:srgbClr val="FFFF00"/>
                </a:solidFill>
              </a:rPr>
              <a:t>4</a:t>
            </a:r>
          </a:p>
        </p:txBody>
      </p:sp>
      <p:sp>
        <p:nvSpPr>
          <p:cNvPr id="98" name="TextBox 97"/>
          <p:cNvSpPr txBox="1"/>
          <p:nvPr/>
        </p:nvSpPr>
        <p:spPr>
          <a:xfrm>
            <a:off x="4476720" y="2443774"/>
            <a:ext cx="356188" cy="424732"/>
          </a:xfrm>
          <a:prstGeom prst="rect">
            <a:avLst/>
          </a:prstGeom>
          <a:noFill/>
        </p:spPr>
        <p:txBody>
          <a:bodyPr wrap="none" rtlCol="0">
            <a:spAutoFit/>
          </a:bodyPr>
          <a:lstStyle/>
          <a:p>
            <a:r>
              <a:rPr lang="en-US" sz="2400" dirty="0" smtClean="0">
                <a:solidFill>
                  <a:srgbClr val="FFFF00"/>
                </a:solidFill>
              </a:rPr>
              <a:t>3</a:t>
            </a:r>
            <a:endParaRPr lang="en-US" sz="2400" dirty="0">
              <a:solidFill>
                <a:srgbClr val="FFFF00"/>
              </a:solidFill>
            </a:endParaRPr>
          </a:p>
        </p:txBody>
      </p:sp>
      <p:sp>
        <p:nvSpPr>
          <p:cNvPr id="99" name="TextBox 98"/>
          <p:cNvSpPr txBox="1"/>
          <p:nvPr/>
        </p:nvSpPr>
        <p:spPr>
          <a:xfrm>
            <a:off x="5883980" y="4060160"/>
            <a:ext cx="356188" cy="424732"/>
          </a:xfrm>
          <a:prstGeom prst="rect">
            <a:avLst/>
          </a:prstGeom>
          <a:noFill/>
        </p:spPr>
        <p:txBody>
          <a:bodyPr wrap="none" rtlCol="0">
            <a:spAutoFit/>
          </a:bodyPr>
          <a:lstStyle/>
          <a:p>
            <a:r>
              <a:rPr lang="en-US" sz="2400" dirty="0" smtClean="0">
                <a:solidFill>
                  <a:srgbClr val="FFFF00"/>
                </a:solidFill>
              </a:rPr>
              <a:t>5</a:t>
            </a:r>
            <a:endParaRPr lang="en-US" sz="2400" dirty="0">
              <a:solidFill>
                <a:srgbClr val="FFFF00"/>
              </a:solidFill>
            </a:endParaRPr>
          </a:p>
        </p:txBody>
      </p:sp>
      <p:sp>
        <p:nvSpPr>
          <p:cNvPr id="104" name="TextBox 103"/>
          <p:cNvSpPr txBox="1"/>
          <p:nvPr/>
        </p:nvSpPr>
        <p:spPr>
          <a:xfrm>
            <a:off x="1994564" y="3219804"/>
            <a:ext cx="612668" cy="424732"/>
          </a:xfrm>
          <a:prstGeom prst="rect">
            <a:avLst/>
          </a:prstGeom>
          <a:noFill/>
        </p:spPr>
        <p:txBody>
          <a:bodyPr wrap="none" rtlCol="0">
            <a:spAutoFit/>
          </a:bodyPr>
          <a:lstStyle/>
          <a:p>
            <a:r>
              <a:rPr lang="en-US" sz="2400" dirty="0" smtClean="0">
                <a:solidFill>
                  <a:srgbClr val="FFFF00"/>
                </a:solidFill>
              </a:rPr>
              <a:t>1.1</a:t>
            </a:r>
            <a:endParaRPr lang="en-US" sz="2400" dirty="0">
              <a:solidFill>
                <a:srgbClr val="FFFF00"/>
              </a:solidFill>
            </a:endParaRPr>
          </a:p>
        </p:txBody>
      </p:sp>
      <p:sp>
        <p:nvSpPr>
          <p:cNvPr id="105" name="TextBox 104"/>
          <p:cNvSpPr txBox="1"/>
          <p:nvPr/>
        </p:nvSpPr>
        <p:spPr>
          <a:xfrm>
            <a:off x="6722552" y="2516405"/>
            <a:ext cx="612668" cy="424732"/>
          </a:xfrm>
          <a:prstGeom prst="rect">
            <a:avLst/>
          </a:prstGeom>
          <a:noFill/>
        </p:spPr>
        <p:txBody>
          <a:bodyPr wrap="none" rtlCol="0">
            <a:spAutoFit/>
          </a:bodyPr>
          <a:lstStyle/>
          <a:p>
            <a:r>
              <a:rPr lang="en-US" sz="2400" dirty="0">
                <a:solidFill>
                  <a:srgbClr val="FFFF00"/>
                </a:solidFill>
              </a:rPr>
              <a:t>4</a:t>
            </a:r>
            <a:r>
              <a:rPr lang="en-US" sz="2400" dirty="0" smtClean="0">
                <a:solidFill>
                  <a:srgbClr val="FFFF00"/>
                </a:solidFill>
              </a:rPr>
              <a:t>.1</a:t>
            </a:r>
            <a:endParaRPr lang="en-US" sz="2400" dirty="0">
              <a:solidFill>
                <a:srgbClr val="FFFF00"/>
              </a:solidFill>
            </a:endParaRPr>
          </a:p>
        </p:txBody>
      </p:sp>
      <p:sp>
        <p:nvSpPr>
          <p:cNvPr id="106" name="TextBox 105"/>
          <p:cNvSpPr txBox="1"/>
          <p:nvPr/>
        </p:nvSpPr>
        <p:spPr>
          <a:xfrm>
            <a:off x="7987581" y="2227219"/>
            <a:ext cx="612668" cy="424732"/>
          </a:xfrm>
          <a:prstGeom prst="rect">
            <a:avLst/>
          </a:prstGeom>
          <a:noFill/>
        </p:spPr>
        <p:txBody>
          <a:bodyPr wrap="none" rtlCol="0">
            <a:spAutoFit/>
          </a:bodyPr>
          <a:lstStyle/>
          <a:p>
            <a:r>
              <a:rPr lang="en-US" sz="2400" dirty="0">
                <a:solidFill>
                  <a:srgbClr val="FFFF00"/>
                </a:solidFill>
              </a:rPr>
              <a:t>4</a:t>
            </a:r>
            <a:r>
              <a:rPr lang="en-US" sz="2400" dirty="0" smtClean="0">
                <a:solidFill>
                  <a:srgbClr val="FFFF00"/>
                </a:solidFill>
              </a:rPr>
              <a:t>.5</a:t>
            </a:r>
            <a:endParaRPr lang="en-US" sz="2400" dirty="0">
              <a:solidFill>
                <a:srgbClr val="FFFF00"/>
              </a:solidFill>
            </a:endParaRPr>
          </a:p>
        </p:txBody>
      </p:sp>
      <p:sp>
        <p:nvSpPr>
          <p:cNvPr id="107" name="TextBox 106"/>
          <p:cNvSpPr txBox="1"/>
          <p:nvPr/>
        </p:nvSpPr>
        <p:spPr>
          <a:xfrm>
            <a:off x="7944292" y="1082599"/>
            <a:ext cx="612668" cy="424732"/>
          </a:xfrm>
          <a:prstGeom prst="rect">
            <a:avLst/>
          </a:prstGeom>
          <a:noFill/>
        </p:spPr>
        <p:txBody>
          <a:bodyPr wrap="none" rtlCol="0">
            <a:spAutoFit/>
          </a:bodyPr>
          <a:lstStyle/>
          <a:p>
            <a:r>
              <a:rPr lang="en-US" sz="2400" dirty="0">
                <a:solidFill>
                  <a:srgbClr val="FFFF00"/>
                </a:solidFill>
              </a:rPr>
              <a:t>4</a:t>
            </a:r>
            <a:r>
              <a:rPr lang="en-US" sz="2400" dirty="0" smtClean="0">
                <a:solidFill>
                  <a:srgbClr val="FFFF00"/>
                </a:solidFill>
              </a:rPr>
              <a:t>.3</a:t>
            </a:r>
            <a:endParaRPr lang="en-US" sz="2400" dirty="0">
              <a:solidFill>
                <a:srgbClr val="FFFF00"/>
              </a:solidFill>
            </a:endParaRPr>
          </a:p>
        </p:txBody>
      </p:sp>
      <p:sp>
        <p:nvSpPr>
          <p:cNvPr id="108" name="TextBox 107"/>
          <p:cNvSpPr txBox="1"/>
          <p:nvPr/>
        </p:nvSpPr>
        <p:spPr>
          <a:xfrm>
            <a:off x="6081179" y="2630992"/>
            <a:ext cx="612668" cy="424732"/>
          </a:xfrm>
          <a:prstGeom prst="rect">
            <a:avLst/>
          </a:prstGeom>
          <a:noFill/>
        </p:spPr>
        <p:txBody>
          <a:bodyPr wrap="none" rtlCol="0">
            <a:spAutoFit/>
          </a:bodyPr>
          <a:lstStyle/>
          <a:p>
            <a:r>
              <a:rPr lang="en-US" sz="2400" dirty="0" smtClean="0">
                <a:solidFill>
                  <a:srgbClr val="FFFF00"/>
                </a:solidFill>
              </a:rPr>
              <a:t>5.1</a:t>
            </a:r>
            <a:endParaRPr lang="en-US" sz="2400" dirty="0">
              <a:solidFill>
                <a:srgbClr val="FFFF00"/>
              </a:solidFill>
            </a:endParaRPr>
          </a:p>
        </p:txBody>
      </p:sp>
      <p:sp>
        <p:nvSpPr>
          <p:cNvPr id="109" name="TextBox 108"/>
          <p:cNvSpPr txBox="1"/>
          <p:nvPr/>
        </p:nvSpPr>
        <p:spPr>
          <a:xfrm>
            <a:off x="6025389" y="2040857"/>
            <a:ext cx="612668" cy="424732"/>
          </a:xfrm>
          <a:prstGeom prst="rect">
            <a:avLst/>
          </a:prstGeom>
          <a:noFill/>
        </p:spPr>
        <p:txBody>
          <a:bodyPr wrap="none" rtlCol="0">
            <a:spAutoFit/>
          </a:bodyPr>
          <a:lstStyle/>
          <a:p>
            <a:r>
              <a:rPr lang="en-US" sz="2400" dirty="0">
                <a:solidFill>
                  <a:srgbClr val="FFFF00"/>
                </a:solidFill>
              </a:rPr>
              <a:t>3</a:t>
            </a:r>
            <a:r>
              <a:rPr lang="en-US" sz="2400" dirty="0" smtClean="0">
                <a:solidFill>
                  <a:srgbClr val="FFFF00"/>
                </a:solidFill>
              </a:rPr>
              <a:t>.1</a:t>
            </a:r>
            <a:endParaRPr lang="en-US" sz="2400" dirty="0">
              <a:solidFill>
                <a:srgbClr val="FFFF00"/>
              </a:solidFill>
            </a:endParaRPr>
          </a:p>
        </p:txBody>
      </p:sp>
      <p:sp>
        <p:nvSpPr>
          <p:cNvPr id="110" name="TextBox 109"/>
          <p:cNvSpPr txBox="1"/>
          <p:nvPr/>
        </p:nvSpPr>
        <p:spPr>
          <a:xfrm>
            <a:off x="2502334" y="2574248"/>
            <a:ext cx="612668" cy="424732"/>
          </a:xfrm>
          <a:prstGeom prst="rect">
            <a:avLst/>
          </a:prstGeom>
          <a:noFill/>
        </p:spPr>
        <p:txBody>
          <a:bodyPr wrap="none" rtlCol="0">
            <a:spAutoFit/>
          </a:bodyPr>
          <a:lstStyle/>
          <a:p>
            <a:r>
              <a:rPr lang="en-US" sz="2400" dirty="0" smtClean="0">
                <a:solidFill>
                  <a:srgbClr val="FFFF00"/>
                </a:solidFill>
              </a:rPr>
              <a:t>3.2</a:t>
            </a:r>
            <a:endParaRPr lang="en-US" sz="2400" dirty="0">
              <a:solidFill>
                <a:srgbClr val="FFFF00"/>
              </a:solidFill>
            </a:endParaRPr>
          </a:p>
        </p:txBody>
      </p:sp>
      <p:sp>
        <p:nvSpPr>
          <p:cNvPr id="111" name="TextBox 110"/>
          <p:cNvSpPr txBox="1"/>
          <p:nvPr/>
        </p:nvSpPr>
        <p:spPr>
          <a:xfrm>
            <a:off x="2756329" y="3272004"/>
            <a:ext cx="612668" cy="424732"/>
          </a:xfrm>
          <a:prstGeom prst="rect">
            <a:avLst/>
          </a:prstGeom>
          <a:noFill/>
        </p:spPr>
        <p:txBody>
          <a:bodyPr wrap="none" rtlCol="0">
            <a:spAutoFit/>
          </a:bodyPr>
          <a:lstStyle/>
          <a:p>
            <a:r>
              <a:rPr lang="en-US" sz="2400" dirty="0">
                <a:solidFill>
                  <a:srgbClr val="FFFF00"/>
                </a:solidFill>
              </a:rPr>
              <a:t>2</a:t>
            </a:r>
            <a:r>
              <a:rPr lang="en-US" sz="2400" dirty="0" smtClean="0">
                <a:solidFill>
                  <a:srgbClr val="FFFF00"/>
                </a:solidFill>
              </a:rPr>
              <a:t>.1</a:t>
            </a:r>
            <a:endParaRPr lang="en-US" sz="2400" dirty="0">
              <a:solidFill>
                <a:srgbClr val="FFFF00"/>
              </a:solidFill>
            </a:endParaRPr>
          </a:p>
        </p:txBody>
      </p:sp>
      <p:sp>
        <p:nvSpPr>
          <p:cNvPr id="112" name="TextBox 111"/>
          <p:cNvSpPr txBox="1"/>
          <p:nvPr/>
        </p:nvSpPr>
        <p:spPr>
          <a:xfrm>
            <a:off x="3782330" y="4799536"/>
            <a:ext cx="612668" cy="424732"/>
          </a:xfrm>
          <a:prstGeom prst="rect">
            <a:avLst/>
          </a:prstGeom>
          <a:noFill/>
        </p:spPr>
        <p:txBody>
          <a:bodyPr wrap="none" rtlCol="0">
            <a:spAutoFit/>
          </a:bodyPr>
          <a:lstStyle/>
          <a:p>
            <a:r>
              <a:rPr lang="en-US" sz="2400" dirty="0" smtClean="0">
                <a:solidFill>
                  <a:srgbClr val="FFFF00"/>
                </a:solidFill>
              </a:rPr>
              <a:t>2.2</a:t>
            </a:r>
            <a:endParaRPr lang="en-US" sz="2400" dirty="0">
              <a:solidFill>
                <a:srgbClr val="FFFF00"/>
              </a:solidFill>
            </a:endParaRPr>
          </a:p>
        </p:txBody>
      </p:sp>
      <p:sp>
        <p:nvSpPr>
          <p:cNvPr id="113" name="TextBox 112"/>
          <p:cNvSpPr txBox="1"/>
          <p:nvPr/>
        </p:nvSpPr>
        <p:spPr>
          <a:xfrm>
            <a:off x="4715131" y="4799536"/>
            <a:ext cx="612668" cy="424732"/>
          </a:xfrm>
          <a:prstGeom prst="rect">
            <a:avLst/>
          </a:prstGeom>
          <a:noFill/>
        </p:spPr>
        <p:txBody>
          <a:bodyPr wrap="none" rtlCol="0">
            <a:spAutoFit/>
          </a:bodyPr>
          <a:lstStyle/>
          <a:p>
            <a:r>
              <a:rPr lang="en-US" sz="2400" dirty="0">
                <a:solidFill>
                  <a:srgbClr val="FFFF00"/>
                </a:solidFill>
              </a:rPr>
              <a:t>5</a:t>
            </a:r>
            <a:r>
              <a:rPr lang="en-US" sz="2400" dirty="0" smtClean="0">
                <a:solidFill>
                  <a:srgbClr val="FFFF00"/>
                </a:solidFill>
              </a:rPr>
              <a:t>.2</a:t>
            </a:r>
            <a:endParaRPr lang="en-US" sz="2400" dirty="0">
              <a:solidFill>
                <a:srgbClr val="FFFF00"/>
              </a:solidFill>
            </a:endParaRPr>
          </a:p>
        </p:txBody>
      </p:sp>
      <p:sp>
        <p:nvSpPr>
          <p:cNvPr id="114" name="TextBox 113"/>
          <p:cNvSpPr txBox="1"/>
          <p:nvPr/>
        </p:nvSpPr>
        <p:spPr>
          <a:xfrm>
            <a:off x="6766972" y="4724411"/>
            <a:ext cx="612668" cy="424732"/>
          </a:xfrm>
          <a:prstGeom prst="rect">
            <a:avLst/>
          </a:prstGeom>
          <a:noFill/>
        </p:spPr>
        <p:txBody>
          <a:bodyPr wrap="none" rtlCol="0">
            <a:spAutoFit/>
          </a:bodyPr>
          <a:lstStyle/>
          <a:p>
            <a:r>
              <a:rPr lang="en-US" sz="2400" dirty="0" smtClean="0">
                <a:solidFill>
                  <a:srgbClr val="FFFF00"/>
                </a:solidFill>
              </a:rPr>
              <a:t>5.5</a:t>
            </a:r>
            <a:endParaRPr lang="en-US" sz="2400" dirty="0">
              <a:solidFill>
                <a:srgbClr val="FFFF00"/>
              </a:solidFill>
            </a:endParaRPr>
          </a:p>
        </p:txBody>
      </p:sp>
      <p:sp>
        <p:nvSpPr>
          <p:cNvPr id="115" name="TextBox 114"/>
          <p:cNvSpPr txBox="1"/>
          <p:nvPr/>
        </p:nvSpPr>
        <p:spPr>
          <a:xfrm>
            <a:off x="1099254" y="5670171"/>
            <a:ext cx="612668" cy="424732"/>
          </a:xfrm>
          <a:prstGeom prst="rect">
            <a:avLst/>
          </a:prstGeom>
          <a:noFill/>
        </p:spPr>
        <p:txBody>
          <a:bodyPr wrap="none" rtlCol="0">
            <a:spAutoFit/>
          </a:bodyPr>
          <a:lstStyle/>
          <a:p>
            <a:r>
              <a:rPr lang="en-US" sz="2400" dirty="0" smtClean="0">
                <a:solidFill>
                  <a:srgbClr val="FFFF00"/>
                </a:solidFill>
              </a:rPr>
              <a:t>2.5</a:t>
            </a:r>
            <a:endParaRPr lang="en-US" sz="2400" dirty="0">
              <a:solidFill>
                <a:srgbClr val="FFFF00"/>
              </a:solidFill>
            </a:endParaRPr>
          </a:p>
        </p:txBody>
      </p:sp>
      <p:sp>
        <p:nvSpPr>
          <p:cNvPr id="70" name="Line 76"/>
          <p:cNvSpPr>
            <a:spLocks noChangeShapeType="1"/>
          </p:cNvSpPr>
          <p:nvPr/>
        </p:nvSpPr>
        <p:spPr bwMode="auto">
          <a:xfrm flipH="1" flipV="1">
            <a:off x="1253964" y="2155934"/>
            <a:ext cx="250395" cy="1621714"/>
          </a:xfrm>
          <a:prstGeom prst="line">
            <a:avLst/>
          </a:prstGeom>
          <a:noFill/>
          <a:ln w="50800">
            <a:solidFill>
              <a:srgbClr val="FDE3BA"/>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78" name="Group 77"/>
          <p:cNvGrpSpPr/>
          <p:nvPr/>
        </p:nvGrpSpPr>
        <p:grpSpPr>
          <a:xfrm>
            <a:off x="276958" y="3777649"/>
            <a:ext cx="2451100" cy="1420813"/>
            <a:chOff x="692150" y="4330700"/>
            <a:chExt cx="2451100" cy="1420813"/>
          </a:xfrm>
        </p:grpSpPr>
        <p:sp>
          <p:nvSpPr>
            <p:cNvPr id="79" name="Rectangle 69"/>
            <p:cNvSpPr>
              <a:spLocks noChangeArrowheads="1"/>
            </p:cNvSpPr>
            <p:nvPr/>
          </p:nvSpPr>
          <p:spPr bwMode="auto">
            <a:xfrm>
              <a:off x="692150" y="4330700"/>
              <a:ext cx="2451100" cy="1420813"/>
            </a:xfrm>
            <a:prstGeom prst="rect">
              <a:avLst/>
            </a:prstGeom>
            <a:solidFill>
              <a:srgbClr val="FDE3BA"/>
            </a:solidFill>
            <a:ln w="25400">
              <a:solidFill>
                <a:srgbClr val="50009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80" name="Rectangle 74"/>
            <p:cNvSpPr>
              <a:spLocks noChangeArrowheads="1"/>
            </p:cNvSpPr>
            <p:nvPr/>
          </p:nvSpPr>
          <p:spPr bwMode="auto">
            <a:xfrm>
              <a:off x="2028825" y="4714875"/>
              <a:ext cx="1023938" cy="7588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2400">
                  <a:solidFill>
                    <a:srgbClr val="500093"/>
                  </a:solidFill>
                </a:rPr>
                <a:t>direct</a:t>
              </a:r>
            </a:p>
            <a:p>
              <a:pPr algn="ctr"/>
              <a:r>
                <a:rPr lang="en-US" sz="2400">
                  <a:solidFill>
                    <a:srgbClr val="500093"/>
                  </a:solidFill>
                </a:rPr>
                <a:t>1.1</a:t>
              </a:r>
            </a:p>
          </p:txBody>
        </p:sp>
        <p:sp>
          <p:nvSpPr>
            <p:cNvPr id="81" name="Rectangle 75"/>
            <p:cNvSpPr>
              <a:spLocks noChangeArrowheads="1"/>
            </p:cNvSpPr>
            <p:nvPr/>
          </p:nvSpPr>
          <p:spPr bwMode="auto">
            <a:xfrm>
              <a:off x="1030288" y="4714875"/>
              <a:ext cx="533400" cy="7588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2400">
                  <a:solidFill>
                    <a:srgbClr val="500093"/>
                  </a:solidFill>
                </a:rPr>
                <a:t>1</a:t>
              </a:r>
            </a:p>
            <a:p>
              <a:pPr algn="ctr"/>
              <a:r>
                <a:rPr lang="en-US" sz="2400">
                  <a:solidFill>
                    <a:srgbClr val="500093"/>
                  </a:solidFill>
                </a:rPr>
                <a:t>#1</a:t>
              </a:r>
            </a:p>
          </p:txBody>
        </p:sp>
        <p:sp>
          <p:nvSpPr>
            <p:cNvPr id="84" name="Rectangle 70"/>
            <p:cNvSpPr>
              <a:spLocks noChangeArrowheads="1"/>
            </p:cNvSpPr>
            <p:nvPr/>
          </p:nvSpPr>
          <p:spPr bwMode="auto">
            <a:xfrm>
              <a:off x="708025" y="4357688"/>
              <a:ext cx="1095375" cy="349250"/>
            </a:xfrm>
            <a:prstGeom prst="rect">
              <a:avLst/>
            </a:prstGeom>
            <a:solidFill>
              <a:srgbClr val="FDE3BA"/>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800">
                  <a:solidFill>
                    <a:srgbClr val="500093"/>
                  </a:solidFill>
                </a:rPr>
                <a:t>Dest.net</a:t>
              </a:r>
            </a:p>
          </p:txBody>
        </p:sp>
        <p:sp>
          <p:nvSpPr>
            <p:cNvPr id="85" name="Rectangle 71"/>
            <p:cNvSpPr>
              <a:spLocks noChangeArrowheads="1"/>
            </p:cNvSpPr>
            <p:nvPr/>
          </p:nvSpPr>
          <p:spPr bwMode="auto">
            <a:xfrm>
              <a:off x="2093913" y="4357688"/>
              <a:ext cx="1019175" cy="349250"/>
            </a:xfrm>
            <a:prstGeom prst="rect">
              <a:avLst/>
            </a:prstGeom>
            <a:solidFill>
              <a:srgbClr val="FDE3BA"/>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800">
                  <a:solidFill>
                    <a:srgbClr val="500093"/>
                  </a:solidFill>
                </a:rPr>
                <a:t>Forw.to</a:t>
              </a:r>
            </a:p>
          </p:txBody>
        </p:sp>
      </p:grpSp>
      <p:sp>
        <p:nvSpPr>
          <p:cNvPr id="3" name="TextBox 2"/>
          <p:cNvSpPr txBox="1"/>
          <p:nvPr/>
        </p:nvSpPr>
        <p:spPr>
          <a:xfrm>
            <a:off x="3871076" y="1068184"/>
            <a:ext cx="1593706" cy="480131"/>
          </a:xfrm>
          <a:prstGeom prst="rect">
            <a:avLst/>
          </a:prstGeom>
          <a:noFill/>
        </p:spPr>
        <p:txBody>
          <a:bodyPr wrap="none" rtlCol="0">
            <a:spAutoFit/>
          </a:bodyPr>
          <a:lstStyle/>
          <a:p>
            <a:r>
              <a:rPr lang="en-US" dirty="0" smtClean="0"/>
              <a:t>1.5 &gt; 5.5</a:t>
            </a:r>
            <a:endParaRPr lang="en-US"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2"/>
          <p:cNvSpPr>
            <a:spLocks noGrp="1"/>
          </p:cNvSpPr>
          <p:nvPr>
            <p:ph type="sldNum" sz="quarter" idx="10"/>
          </p:nvPr>
        </p:nvSpPr>
        <p:spPr>
          <a:noFill/>
        </p:spPr>
        <p:txBody>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fld id="{0E223036-4DAE-42EC-B7BA-3E4EC496AEE5}" type="slidenum">
              <a:rPr lang="en-US" sz="1400" smtClean="0">
                <a:solidFill>
                  <a:schemeClr val="tx2"/>
                </a:solidFill>
              </a:rPr>
              <a:pPr/>
              <a:t>7</a:t>
            </a:fld>
            <a:endParaRPr lang="en-US" sz="1400" smtClean="0">
              <a:solidFill>
                <a:schemeClr val="tx2"/>
              </a:solidFill>
            </a:endParaRPr>
          </a:p>
        </p:txBody>
      </p:sp>
      <p:sp>
        <p:nvSpPr>
          <p:cNvPr id="12293" name="Rectangle 6"/>
          <p:cNvSpPr>
            <a:spLocks noChangeArrowheads="1"/>
          </p:cNvSpPr>
          <p:nvPr/>
        </p:nvSpPr>
        <p:spPr bwMode="auto">
          <a:xfrm>
            <a:off x="4206874" y="5853421"/>
            <a:ext cx="1163637" cy="4175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2400">
                <a:solidFill>
                  <a:schemeClr val="hlink"/>
                </a:solidFill>
              </a:rPr>
              <a:t>Router</a:t>
            </a:r>
            <a:endParaRPr lang="en-US" sz="2400">
              <a:solidFill>
                <a:srgbClr val="FC0128"/>
              </a:solidFill>
            </a:endParaRPr>
          </a:p>
        </p:txBody>
      </p:sp>
      <p:sp>
        <p:nvSpPr>
          <p:cNvPr id="12298" name="Line 11"/>
          <p:cNvSpPr>
            <a:spLocks noChangeShapeType="1"/>
          </p:cNvSpPr>
          <p:nvPr/>
        </p:nvSpPr>
        <p:spPr bwMode="auto">
          <a:xfrm flipH="1">
            <a:off x="2805238" y="2845703"/>
            <a:ext cx="378229" cy="295274"/>
          </a:xfrm>
          <a:prstGeom prst="line">
            <a:avLst/>
          </a:prstGeom>
          <a:noFill/>
          <a:ln w="25400">
            <a:solidFill>
              <a:srgbClr val="00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9" name="Line 12"/>
          <p:cNvSpPr>
            <a:spLocks noChangeShapeType="1"/>
          </p:cNvSpPr>
          <p:nvPr/>
        </p:nvSpPr>
        <p:spPr bwMode="auto">
          <a:xfrm>
            <a:off x="2711954" y="3282266"/>
            <a:ext cx="153294" cy="642034"/>
          </a:xfrm>
          <a:prstGeom prst="line">
            <a:avLst/>
          </a:prstGeom>
          <a:noFill/>
          <a:ln w="25400">
            <a:solidFill>
              <a:srgbClr val="E3BE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0" name="Line 13"/>
          <p:cNvSpPr>
            <a:spLocks noChangeShapeType="1"/>
          </p:cNvSpPr>
          <p:nvPr/>
        </p:nvSpPr>
        <p:spPr bwMode="auto">
          <a:xfrm>
            <a:off x="5984875" y="2454276"/>
            <a:ext cx="534988" cy="22224"/>
          </a:xfrm>
          <a:prstGeom prst="line">
            <a:avLst/>
          </a:prstGeom>
          <a:noFill/>
          <a:ln w="25400">
            <a:solidFill>
              <a:srgbClr val="00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1" name="Line 14"/>
          <p:cNvSpPr>
            <a:spLocks noChangeShapeType="1"/>
          </p:cNvSpPr>
          <p:nvPr/>
        </p:nvSpPr>
        <p:spPr bwMode="auto">
          <a:xfrm>
            <a:off x="3568699" y="4445001"/>
            <a:ext cx="816769" cy="330198"/>
          </a:xfrm>
          <a:prstGeom prst="line">
            <a:avLst/>
          </a:prstGeom>
          <a:noFill/>
          <a:ln w="25400">
            <a:solidFill>
              <a:srgbClr val="E3BE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3" name="Line 16"/>
          <p:cNvSpPr>
            <a:spLocks noChangeShapeType="1"/>
          </p:cNvSpPr>
          <p:nvPr/>
        </p:nvSpPr>
        <p:spPr bwMode="auto">
          <a:xfrm>
            <a:off x="6184900" y="4114800"/>
            <a:ext cx="1207854" cy="660398"/>
          </a:xfrm>
          <a:prstGeom prst="line">
            <a:avLst/>
          </a:prstGeom>
          <a:noFill/>
          <a:ln w="28575">
            <a:solidFill>
              <a:srgbClr val="FE9B0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2304" name="Group 17"/>
          <p:cNvGrpSpPr>
            <a:grpSpLocks/>
          </p:cNvGrpSpPr>
          <p:nvPr/>
        </p:nvGrpSpPr>
        <p:grpSpPr bwMode="auto">
          <a:xfrm>
            <a:off x="1149109" y="5270500"/>
            <a:ext cx="490537" cy="411162"/>
            <a:chOff x="1291" y="3145"/>
            <a:chExt cx="309" cy="259"/>
          </a:xfrm>
        </p:grpSpPr>
        <p:sp>
          <p:nvSpPr>
            <p:cNvPr id="12349" name="AutoShape 18"/>
            <p:cNvSpPr>
              <a:spLocks noChangeArrowheads="1"/>
            </p:cNvSpPr>
            <p:nvPr/>
          </p:nvSpPr>
          <p:spPr bwMode="auto">
            <a:xfrm>
              <a:off x="1291" y="3145"/>
              <a:ext cx="309" cy="259"/>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50" name="Object 19">
              <a:hlinkClick r:id="" action="ppaction://ole?verb=0"/>
            </p:cNvPr>
            <p:cNvGraphicFramePr>
              <a:graphicFrameLocks/>
            </p:cNvGraphicFramePr>
            <p:nvPr/>
          </p:nvGraphicFramePr>
          <p:xfrm>
            <a:off x="1317" y="3176"/>
            <a:ext cx="255" cy="199"/>
          </p:xfrm>
          <a:graphic>
            <a:graphicData uri="http://schemas.openxmlformats.org/presentationml/2006/ole">
              <mc:AlternateContent xmlns:mc="http://schemas.openxmlformats.org/markup-compatibility/2006">
                <mc:Choice xmlns:v="urn:schemas-microsoft-com:vml" Requires="v">
                  <p:oleObj spid="_x0000_s168113" name="Microsoft ClipArt Gallery" r:id="rId4" imgW="6080125" imgH="4716463" progId="MS_ClipArt_Gallery">
                    <p:embed/>
                  </p:oleObj>
                </mc:Choice>
                <mc:Fallback>
                  <p:oleObj name="Microsoft ClipArt Gallery" r:id="rId4" imgW="6080125" imgH="4716463"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17" y="3176"/>
                          <a:ext cx="255" cy="199"/>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2305" name="AutoShape 20"/>
          <p:cNvSpPr>
            <a:spLocks noChangeArrowheads="1"/>
          </p:cNvSpPr>
          <p:nvPr/>
        </p:nvSpPr>
        <p:spPr bwMode="auto">
          <a:xfrm>
            <a:off x="878682" y="2502803"/>
            <a:ext cx="506412" cy="390525"/>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06" name="Object 21">
            <a:hlinkClick r:id="" action="ppaction://ole?verb=0"/>
          </p:cNvPr>
          <p:cNvGraphicFramePr>
            <a:graphicFrameLocks/>
          </p:cNvGraphicFramePr>
          <p:nvPr>
            <p:extLst>
              <p:ext uri="{D42A27DB-BD31-4B8C-83A1-F6EECF244321}">
                <p14:modId xmlns:p14="http://schemas.microsoft.com/office/powerpoint/2010/main" val="3274618727"/>
              </p:ext>
            </p:extLst>
          </p:nvPr>
        </p:nvGraphicFramePr>
        <p:xfrm>
          <a:off x="961232" y="2556778"/>
          <a:ext cx="339725" cy="288925"/>
        </p:xfrm>
        <a:graphic>
          <a:graphicData uri="http://schemas.openxmlformats.org/presentationml/2006/ole">
            <mc:AlternateContent xmlns:mc="http://schemas.openxmlformats.org/markup-compatibility/2006">
              <mc:Choice xmlns:v="urn:schemas-microsoft-com:vml" Requires="v">
                <p:oleObj spid="_x0000_s168114" name="Microsoft ClipArt Gallery" r:id="rId6" imgW="6148388" imgH="5129213" progId="MS_ClipArt_Gallery">
                  <p:embed/>
                </p:oleObj>
              </mc:Choice>
              <mc:Fallback>
                <p:oleObj name="Microsoft ClipArt Gallery" r:id="rId6" imgW="6148388" imgH="5129213" progId="MS_ClipArt_Gallery">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1232" y="2556778"/>
                        <a:ext cx="339725" cy="2889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 name="Group 1"/>
          <p:cNvGrpSpPr/>
          <p:nvPr/>
        </p:nvGrpSpPr>
        <p:grpSpPr>
          <a:xfrm>
            <a:off x="7392755" y="4466896"/>
            <a:ext cx="660173" cy="559246"/>
            <a:chOff x="6836208" y="4560251"/>
            <a:chExt cx="660173" cy="559246"/>
          </a:xfrm>
        </p:grpSpPr>
        <p:sp>
          <p:nvSpPr>
            <p:cNvPr id="12307" name="AutoShape 22"/>
            <p:cNvSpPr>
              <a:spLocks noChangeArrowheads="1"/>
            </p:cNvSpPr>
            <p:nvPr/>
          </p:nvSpPr>
          <p:spPr bwMode="auto">
            <a:xfrm>
              <a:off x="6836208" y="4560251"/>
              <a:ext cx="660173" cy="559246"/>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08" name="Object 23">
              <a:hlinkClick r:id="" action="ppaction://ole?verb=0"/>
            </p:cNvPr>
            <p:cNvGraphicFramePr>
              <a:graphicFrameLocks/>
            </p:cNvGraphicFramePr>
            <p:nvPr>
              <p:extLst>
                <p:ext uri="{D42A27DB-BD31-4B8C-83A1-F6EECF244321}">
                  <p14:modId xmlns:p14="http://schemas.microsoft.com/office/powerpoint/2010/main" val="3316947317"/>
                </p:ext>
              </p:extLst>
            </p:nvPr>
          </p:nvGraphicFramePr>
          <p:xfrm>
            <a:off x="6963888" y="4699793"/>
            <a:ext cx="404812" cy="315913"/>
          </p:xfrm>
          <a:graphic>
            <a:graphicData uri="http://schemas.openxmlformats.org/presentationml/2006/ole">
              <mc:AlternateContent xmlns:mc="http://schemas.openxmlformats.org/markup-compatibility/2006">
                <mc:Choice xmlns:v="urn:schemas-microsoft-com:vml" Requires="v">
                  <p:oleObj spid="_x0000_s168115" name="Microsoft ClipArt Gallery" r:id="rId8" imgW="6080125" imgH="4716463" progId="MS_ClipArt_Gallery">
                    <p:embed/>
                  </p:oleObj>
                </mc:Choice>
                <mc:Fallback>
                  <p:oleObj name="Microsoft ClipArt Gallery" r:id="rId8" imgW="6080125" imgH="4716463"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63888" y="4699793"/>
                          <a:ext cx="404812" cy="3159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2309" name="AutoShape 24"/>
          <p:cNvSpPr>
            <a:spLocks noChangeArrowheads="1"/>
          </p:cNvSpPr>
          <p:nvPr/>
        </p:nvSpPr>
        <p:spPr bwMode="auto">
          <a:xfrm>
            <a:off x="886619" y="1923366"/>
            <a:ext cx="490538" cy="411162"/>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10" name="Object 25">
            <a:hlinkClick r:id="" action="ppaction://ole?verb=0"/>
          </p:cNvPr>
          <p:cNvGraphicFramePr>
            <a:graphicFrameLocks/>
          </p:cNvGraphicFramePr>
          <p:nvPr>
            <p:extLst>
              <p:ext uri="{D42A27DB-BD31-4B8C-83A1-F6EECF244321}">
                <p14:modId xmlns:p14="http://schemas.microsoft.com/office/powerpoint/2010/main" val="1633506627"/>
              </p:ext>
            </p:extLst>
          </p:nvPr>
        </p:nvGraphicFramePr>
        <p:xfrm>
          <a:off x="927894" y="1972578"/>
          <a:ext cx="404813" cy="315913"/>
        </p:xfrm>
        <a:graphic>
          <a:graphicData uri="http://schemas.openxmlformats.org/presentationml/2006/ole">
            <mc:AlternateContent xmlns:mc="http://schemas.openxmlformats.org/markup-compatibility/2006">
              <mc:Choice xmlns:v="urn:schemas-microsoft-com:vml" Requires="v">
                <p:oleObj spid="_x0000_s168116" name="Microsoft ClipArt Gallery" r:id="rId9" imgW="6080125" imgH="4716463" progId="MS_ClipArt_Gallery">
                  <p:embed/>
                </p:oleObj>
              </mc:Choice>
              <mc:Fallback>
                <p:oleObj name="Microsoft ClipArt Gallery" r:id="rId9" imgW="6080125" imgH="4716463"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7894" y="1972578"/>
                        <a:ext cx="404813" cy="3159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2311" name="Group 26"/>
          <p:cNvGrpSpPr>
            <a:grpSpLocks/>
          </p:cNvGrpSpPr>
          <p:nvPr/>
        </p:nvGrpSpPr>
        <p:grpSpPr bwMode="auto">
          <a:xfrm>
            <a:off x="878682" y="3087003"/>
            <a:ext cx="506412" cy="390525"/>
            <a:chOff x="773" y="1750"/>
            <a:chExt cx="319" cy="246"/>
          </a:xfrm>
        </p:grpSpPr>
        <p:sp>
          <p:nvSpPr>
            <p:cNvPr id="12347" name="AutoShape 27"/>
            <p:cNvSpPr>
              <a:spLocks noChangeArrowheads="1"/>
            </p:cNvSpPr>
            <p:nvPr/>
          </p:nvSpPr>
          <p:spPr bwMode="auto">
            <a:xfrm>
              <a:off x="773" y="1750"/>
              <a:ext cx="319" cy="246"/>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48" name="Object 28">
              <a:hlinkClick r:id="" action="ppaction://ole?verb=0"/>
            </p:cNvPr>
            <p:cNvGraphicFramePr>
              <a:graphicFrameLocks/>
            </p:cNvGraphicFramePr>
            <p:nvPr/>
          </p:nvGraphicFramePr>
          <p:xfrm>
            <a:off x="825" y="1784"/>
            <a:ext cx="214" cy="182"/>
          </p:xfrm>
          <a:graphic>
            <a:graphicData uri="http://schemas.openxmlformats.org/presentationml/2006/ole">
              <mc:AlternateContent xmlns:mc="http://schemas.openxmlformats.org/markup-compatibility/2006">
                <mc:Choice xmlns:v="urn:schemas-microsoft-com:vml" Requires="v">
                  <p:oleObj spid="_x0000_s168117" name="Microsoft ClipArt Gallery" r:id="rId10" imgW="6148388" imgH="5129213" progId="MS_ClipArt_Gallery">
                    <p:embed/>
                  </p:oleObj>
                </mc:Choice>
                <mc:Fallback>
                  <p:oleObj name="Microsoft ClipArt Gallery" r:id="rId10" imgW="6148388" imgH="5129213" progId="MS_ClipArt_Gallery">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5" y="1784"/>
                          <a:ext cx="214" cy="18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2312" name="Line 29"/>
          <p:cNvSpPr>
            <a:spLocks noChangeShapeType="1"/>
          </p:cNvSpPr>
          <p:nvPr/>
        </p:nvSpPr>
        <p:spPr bwMode="auto">
          <a:xfrm>
            <a:off x="1943099" y="2489199"/>
            <a:ext cx="670217" cy="651778"/>
          </a:xfrm>
          <a:prstGeom prst="line">
            <a:avLst/>
          </a:prstGeom>
          <a:noFill/>
          <a:ln w="28575">
            <a:solidFill>
              <a:srgbClr val="FC01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13" name="Line 30"/>
          <p:cNvSpPr>
            <a:spLocks noChangeShapeType="1"/>
          </p:cNvSpPr>
          <p:nvPr/>
        </p:nvSpPr>
        <p:spPr bwMode="auto">
          <a:xfrm flipV="1">
            <a:off x="1680920" y="4775197"/>
            <a:ext cx="949325" cy="837632"/>
          </a:xfrm>
          <a:prstGeom prst="line">
            <a:avLst/>
          </a:prstGeom>
          <a:noFill/>
          <a:ln w="28575">
            <a:solidFill>
              <a:srgbClr val="E3BE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2322" name="Group 43"/>
          <p:cNvGrpSpPr>
            <a:grpSpLocks/>
          </p:cNvGrpSpPr>
          <p:nvPr/>
        </p:nvGrpSpPr>
        <p:grpSpPr bwMode="auto">
          <a:xfrm>
            <a:off x="8044991" y="2614216"/>
            <a:ext cx="506412" cy="390525"/>
            <a:chOff x="4669" y="1342"/>
            <a:chExt cx="319" cy="246"/>
          </a:xfrm>
        </p:grpSpPr>
        <p:sp>
          <p:nvSpPr>
            <p:cNvPr id="12345" name="AutoShape 44"/>
            <p:cNvSpPr>
              <a:spLocks noChangeArrowheads="1"/>
            </p:cNvSpPr>
            <p:nvPr/>
          </p:nvSpPr>
          <p:spPr bwMode="auto">
            <a:xfrm>
              <a:off x="4669" y="1342"/>
              <a:ext cx="319" cy="246"/>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46" name="Object 45">
              <a:hlinkClick r:id="" action="ppaction://ole?verb=0"/>
            </p:cNvPr>
            <p:cNvGraphicFramePr>
              <a:graphicFrameLocks/>
            </p:cNvGraphicFramePr>
            <p:nvPr/>
          </p:nvGraphicFramePr>
          <p:xfrm>
            <a:off x="4721" y="1376"/>
            <a:ext cx="214" cy="182"/>
          </p:xfrm>
          <a:graphic>
            <a:graphicData uri="http://schemas.openxmlformats.org/presentationml/2006/ole">
              <mc:AlternateContent xmlns:mc="http://schemas.openxmlformats.org/markup-compatibility/2006">
                <mc:Choice xmlns:v="urn:schemas-microsoft-com:vml" Requires="v">
                  <p:oleObj spid="_x0000_s168118" name="Microsoft ClipArt Gallery" r:id="rId11" imgW="6148388" imgH="5129213" progId="MS_ClipArt_Gallery">
                    <p:embed/>
                  </p:oleObj>
                </mc:Choice>
                <mc:Fallback>
                  <p:oleObj name="Microsoft ClipArt Gallery" r:id="rId11" imgW="6148388" imgH="5129213" progId="MS_ClipArt_Gallery">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21" y="1376"/>
                          <a:ext cx="214" cy="18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12323" name="Group 46"/>
          <p:cNvGrpSpPr>
            <a:grpSpLocks/>
          </p:cNvGrpSpPr>
          <p:nvPr/>
        </p:nvGrpSpPr>
        <p:grpSpPr bwMode="auto">
          <a:xfrm>
            <a:off x="8052928" y="1458119"/>
            <a:ext cx="490538" cy="411162"/>
            <a:chOff x="4674" y="977"/>
            <a:chExt cx="309" cy="259"/>
          </a:xfrm>
        </p:grpSpPr>
        <p:sp>
          <p:nvSpPr>
            <p:cNvPr id="12343" name="AutoShape 47"/>
            <p:cNvSpPr>
              <a:spLocks noChangeArrowheads="1"/>
            </p:cNvSpPr>
            <p:nvPr/>
          </p:nvSpPr>
          <p:spPr bwMode="auto">
            <a:xfrm>
              <a:off x="4674" y="977"/>
              <a:ext cx="309" cy="259"/>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44" name="Object 48">
              <a:hlinkClick r:id="" action="ppaction://ole?verb=0"/>
            </p:cNvPr>
            <p:cNvGraphicFramePr>
              <a:graphicFrameLocks/>
            </p:cNvGraphicFramePr>
            <p:nvPr/>
          </p:nvGraphicFramePr>
          <p:xfrm>
            <a:off x="4700" y="1008"/>
            <a:ext cx="255" cy="199"/>
          </p:xfrm>
          <a:graphic>
            <a:graphicData uri="http://schemas.openxmlformats.org/presentationml/2006/ole">
              <mc:AlternateContent xmlns:mc="http://schemas.openxmlformats.org/markup-compatibility/2006">
                <mc:Choice xmlns:v="urn:schemas-microsoft-com:vml" Requires="v">
                  <p:oleObj spid="_x0000_s168119" name="Microsoft ClipArt Gallery" r:id="rId12" imgW="6080125" imgH="4716463" progId="MS_ClipArt_Gallery">
                    <p:embed/>
                  </p:oleObj>
                </mc:Choice>
                <mc:Fallback>
                  <p:oleObj name="Microsoft ClipArt Gallery" r:id="rId12" imgW="6080125" imgH="4716463"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00" y="1008"/>
                          <a:ext cx="255" cy="199"/>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2328" name="Oval 53"/>
          <p:cNvSpPr>
            <a:spLocks noChangeArrowheads="1"/>
          </p:cNvSpPr>
          <p:nvPr/>
        </p:nvSpPr>
        <p:spPr bwMode="auto">
          <a:xfrm rot="-420000">
            <a:off x="3168650" y="2128838"/>
            <a:ext cx="2836863" cy="1101725"/>
          </a:xfrm>
          <a:prstGeom prst="ellipse">
            <a:avLst/>
          </a:prstGeom>
          <a:solidFill>
            <a:schemeClr val="hlink"/>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2329" name="Oval 54"/>
          <p:cNvSpPr>
            <a:spLocks noChangeArrowheads="1"/>
          </p:cNvSpPr>
          <p:nvPr/>
        </p:nvSpPr>
        <p:spPr bwMode="auto">
          <a:xfrm rot="7941919">
            <a:off x="2371613" y="3835662"/>
            <a:ext cx="1580345" cy="889000"/>
          </a:xfrm>
          <a:prstGeom prst="ellipse">
            <a:avLst/>
          </a:prstGeom>
          <a:solidFill>
            <a:srgbClr val="D49FF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2330" name="Oval 55"/>
          <p:cNvSpPr>
            <a:spLocks noChangeArrowheads="1"/>
          </p:cNvSpPr>
          <p:nvPr/>
        </p:nvSpPr>
        <p:spPr bwMode="auto">
          <a:xfrm rot="19740000">
            <a:off x="5215117" y="3883932"/>
            <a:ext cx="1879600" cy="774700"/>
          </a:xfrm>
          <a:prstGeom prst="ellipse">
            <a:avLst/>
          </a:prstGeom>
          <a:solidFill>
            <a:srgbClr val="FE9B03"/>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2331" name="Line 56"/>
          <p:cNvSpPr>
            <a:spLocks noChangeShapeType="1"/>
          </p:cNvSpPr>
          <p:nvPr/>
        </p:nvSpPr>
        <p:spPr bwMode="auto">
          <a:xfrm flipH="1">
            <a:off x="6560848" y="2614216"/>
            <a:ext cx="105938" cy="1116139"/>
          </a:xfrm>
          <a:prstGeom prst="line">
            <a:avLst/>
          </a:prstGeom>
          <a:noFill/>
          <a:ln w="28575">
            <a:solidFill>
              <a:srgbClr val="FE9B0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32" name="Line 57"/>
          <p:cNvSpPr>
            <a:spLocks noChangeShapeType="1"/>
          </p:cNvSpPr>
          <p:nvPr/>
        </p:nvSpPr>
        <p:spPr bwMode="auto">
          <a:xfrm flipV="1">
            <a:off x="4667929" y="4606437"/>
            <a:ext cx="655993" cy="185121"/>
          </a:xfrm>
          <a:prstGeom prst="line">
            <a:avLst/>
          </a:prstGeom>
          <a:noFill/>
          <a:ln w="28575">
            <a:solidFill>
              <a:srgbClr val="FE9B0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2337" name="Picture 63"/>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516941" y="3105690"/>
            <a:ext cx="403225" cy="25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38" name="Picture 64"/>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811586" y="5921683"/>
            <a:ext cx="403225" cy="25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39" name="Picture 65"/>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519149" y="2384424"/>
            <a:ext cx="403225" cy="25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40" name="Picture 66"/>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385468" y="4730750"/>
            <a:ext cx="403225" cy="25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 name="Oval 55"/>
          <p:cNvSpPr>
            <a:spLocks noChangeArrowheads="1"/>
          </p:cNvSpPr>
          <p:nvPr/>
        </p:nvSpPr>
        <p:spPr bwMode="auto">
          <a:xfrm rot="16200000">
            <a:off x="6725445" y="1967677"/>
            <a:ext cx="1555037" cy="557451"/>
          </a:xfrm>
          <a:prstGeom prst="ellipse">
            <a:avLst/>
          </a:prstGeom>
          <a:solidFill>
            <a:schemeClr val="accent4">
              <a:lumMod val="40000"/>
              <a:lumOff val="60000"/>
            </a:schemeClr>
          </a:solidFill>
          <a:ln w="12700">
            <a:solidFill>
              <a:schemeClr val="tx1"/>
            </a:solidFill>
            <a:round/>
            <a:headEnd/>
            <a:tailEnd/>
          </a:ln>
          <a:effectLst/>
          <a:extLst/>
        </p:spPr>
        <p:txBody>
          <a:bodyPr wrap="none" anchor="ctr"/>
          <a:lstStyle/>
          <a:p>
            <a:endParaRPr lang="nl-BE"/>
          </a:p>
        </p:txBody>
      </p:sp>
      <p:sp>
        <p:nvSpPr>
          <p:cNvPr id="65" name="Oval 55"/>
          <p:cNvSpPr>
            <a:spLocks noChangeArrowheads="1"/>
          </p:cNvSpPr>
          <p:nvPr/>
        </p:nvSpPr>
        <p:spPr bwMode="auto">
          <a:xfrm rot="16200000">
            <a:off x="1121130" y="2335490"/>
            <a:ext cx="1555037" cy="557451"/>
          </a:xfrm>
          <a:prstGeom prst="ellipse">
            <a:avLst/>
          </a:prstGeom>
          <a:solidFill>
            <a:srgbClr val="FF0000"/>
          </a:solidFill>
          <a:ln w="12700">
            <a:solidFill>
              <a:schemeClr val="tx1"/>
            </a:solidFill>
            <a:round/>
            <a:headEnd/>
            <a:tailEnd/>
          </a:ln>
          <a:effectLst/>
          <a:extLst/>
        </p:spPr>
        <p:txBody>
          <a:bodyPr wrap="none" anchor="ctr"/>
          <a:lstStyle/>
          <a:p>
            <a:endParaRPr lang="nl-BE"/>
          </a:p>
        </p:txBody>
      </p:sp>
      <p:cxnSp>
        <p:nvCxnSpPr>
          <p:cNvPr id="4" name="Straight Connector 3"/>
          <p:cNvCxnSpPr>
            <a:stCxn id="12309" idx="3"/>
            <a:endCxn id="65" idx="7"/>
          </p:cNvCxnSpPr>
          <p:nvPr/>
        </p:nvCxnSpPr>
        <p:spPr bwMode="auto">
          <a:xfrm flipV="1">
            <a:off x="1377157" y="2064427"/>
            <a:ext cx="324403" cy="64520"/>
          </a:xfrm>
          <a:prstGeom prst="line">
            <a:avLst/>
          </a:prstGeom>
          <a:solidFill>
            <a:schemeClr val="tx2"/>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Straight Connector 5"/>
          <p:cNvCxnSpPr>
            <a:stCxn id="12305" idx="3"/>
            <a:endCxn id="65" idx="0"/>
          </p:cNvCxnSpPr>
          <p:nvPr/>
        </p:nvCxnSpPr>
        <p:spPr bwMode="auto">
          <a:xfrm flipV="1">
            <a:off x="1385094" y="2614215"/>
            <a:ext cx="234829" cy="83851"/>
          </a:xfrm>
          <a:prstGeom prst="line">
            <a:avLst/>
          </a:prstGeom>
          <a:solidFill>
            <a:schemeClr val="tx2"/>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p:cNvCxnSpPr>
            <a:stCxn id="65" idx="1"/>
            <a:endCxn id="12347" idx="3"/>
          </p:cNvCxnSpPr>
          <p:nvPr/>
        </p:nvCxnSpPr>
        <p:spPr bwMode="auto">
          <a:xfrm flipH="1">
            <a:off x="1385094" y="3164004"/>
            <a:ext cx="316466" cy="118262"/>
          </a:xfrm>
          <a:prstGeom prst="line">
            <a:avLst/>
          </a:prstGeom>
          <a:solidFill>
            <a:schemeClr val="tx2"/>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p:cNvCxnSpPr>
            <a:stCxn id="12339" idx="3"/>
            <a:endCxn id="63" idx="0"/>
          </p:cNvCxnSpPr>
          <p:nvPr/>
        </p:nvCxnSpPr>
        <p:spPr bwMode="auto">
          <a:xfrm flipV="1">
            <a:off x="6922374" y="2246402"/>
            <a:ext cx="301864" cy="265022"/>
          </a:xfrm>
          <a:prstGeom prst="line">
            <a:avLst/>
          </a:prstGeom>
          <a:solidFill>
            <a:schemeClr val="tx2"/>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p:cNvCxnSpPr>
            <a:stCxn id="63" idx="5"/>
            <a:endCxn id="12343" idx="1"/>
          </p:cNvCxnSpPr>
          <p:nvPr/>
        </p:nvCxnSpPr>
        <p:spPr bwMode="auto">
          <a:xfrm flipV="1">
            <a:off x="7700052" y="1663700"/>
            <a:ext cx="352876" cy="32914"/>
          </a:xfrm>
          <a:prstGeom prst="line">
            <a:avLst/>
          </a:prstGeom>
          <a:solidFill>
            <a:schemeClr val="tx2"/>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Connector 13"/>
          <p:cNvCxnSpPr>
            <a:stCxn id="63" idx="3"/>
            <a:endCxn id="12345" idx="1"/>
          </p:cNvCxnSpPr>
          <p:nvPr/>
        </p:nvCxnSpPr>
        <p:spPr bwMode="auto">
          <a:xfrm>
            <a:off x="7700052" y="2796191"/>
            <a:ext cx="344939" cy="13288"/>
          </a:xfrm>
          <a:prstGeom prst="line">
            <a:avLst/>
          </a:prstGeom>
          <a:solidFill>
            <a:schemeClr val="tx2"/>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TextBox 17"/>
          <p:cNvSpPr txBox="1"/>
          <p:nvPr/>
        </p:nvSpPr>
        <p:spPr>
          <a:xfrm>
            <a:off x="280139" y="1922175"/>
            <a:ext cx="612668" cy="424732"/>
          </a:xfrm>
          <a:prstGeom prst="rect">
            <a:avLst/>
          </a:prstGeom>
          <a:noFill/>
        </p:spPr>
        <p:txBody>
          <a:bodyPr wrap="none" rtlCol="0">
            <a:spAutoFit/>
          </a:bodyPr>
          <a:lstStyle/>
          <a:p>
            <a:r>
              <a:rPr lang="en-US" sz="2400" dirty="0" smtClean="0">
                <a:solidFill>
                  <a:srgbClr val="FFFF00"/>
                </a:solidFill>
              </a:rPr>
              <a:t>1.5</a:t>
            </a:r>
            <a:endParaRPr lang="en-US" sz="2400" dirty="0">
              <a:solidFill>
                <a:srgbClr val="FFFF00"/>
              </a:solidFill>
            </a:endParaRPr>
          </a:p>
        </p:txBody>
      </p:sp>
      <p:sp>
        <p:nvSpPr>
          <p:cNvPr id="82" name="TextBox 81"/>
          <p:cNvSpPr txBox="1"/>
          <p:nvPr/>
        </p:nvSpPr>
        <p:spPr>
          <a:xfrm>
            <a:off x="280139" y="2589278"/>
            <a:ext cx="612668" cy="424732"/>
          </a:xfrm>
          <a:prstGeom prst="rect">
            <a:avLst/>
          </a:prstGeom>
          <a:noFill/>
        </p:spPr>
        <p:txBody>
          <a:bodyPr wrap="none" rtlCol="0">
            <a:spAutoFit/>
          </a:bodyPr>
          <a:lstStyle/>
          <a:p>
            <a:r>
              <a:rPr lang="en-US" sz="2400" dirty="0" smtClean="0">
                <a:solidFill>
                  <a:srgbClr val="FFFF00"/>
                </a:solidFill>
              </a:rPr>
              <a:t>1.6</a:t>
            </a:r>
            <a:endParaRPr lang="en-US" sz="2400" dirty="0">
              <a:solidFill>
                <a:srgbClr val="FFFF00"/>
              </a:solidFill>
            </a:endParaRPr>
          </a:p>
        </p:txBody>
      </p:sp>
      <p:sp>
        <p:nvSpPr>
          <p:cNvPr id="83" name="TextBox 82"/>
          <p:cNvSpPr txBox="1"/>
          <p:nvPr/>
        </p:nvSpPr>
        <p:spPr>
          <a:xfrm>
            <a:off x="280139" y="3140977"/>
            <a:ext cx="612668" cy="424732"/>
          </a:xfrm>
          <a:prstGeom prst="rect">
            <a:avLst/>
          </a:prstGeom>
          <a:noFill/>
        </p:spPr>
        <p:txBody>
          <a:bodyPr wrap="none" rtlCol="0">
            <a:spAutoFit/>
          </a:bodyPr>
          <a:lstStyle/>
          <a:p>
            <a:r>
              <a:rPr lang="en-US" sz="2400" dirty="0" smtClean="0">
                <a:solidFill>
                  <a:srgbClr val="FFFF00"/>
                </a:solidFill>
              </a:rPr>
              <a:t>1.7</a:t>
            </a:r>
            <a:endParaRPr lang="en-US" sz="2400" dirty="0">
              <a:solidFill>
                <a:srgbClr val="FFFF00"/>
              </a:solidFill>
            </a:endParaRPr>
          </a:p>
        </p:txBody>
      </p:sp>
      <p:sp>
        <p:nvSpPr>
          <p:cNvPr id="93" name="TextBox 92"/>
          <p:cNvSpPr txBox="1"/>
          <p:nvPr/>
        </p:nvSpPr>
        <p:spPr>
          <a:xfrm>
            <a:off x="1712229" y="2385970"/>
            <a:ext cx="356188" cy="424732"/>
          </a:xfrm>
          <a:prstGeom prst="rect">
            <a:avLst/>
          </a:prstGeom>
          <a:noFill/>
        </p:spPr>
        <p:txBody>
          <a:bodyPr wrap="none" rtlCol="0">
            <a:spAutoFit/>
          </a:bodyPr>
          <a:lstStyle/>
          <a:p>
            <a:r>
              <a:rPr lang="en-US" sz="2400" dirty="0" smtClean="0">
                <a:solidFill>
                  <a:srgbClr val="FFFF00"/>
                </a:solidFill>
              </a:rPr>
              <a:t>1</a:t>
            </a:r>
            <a:endParaRPr lang="en-US" sz="2400" dirty="0">
              <a:solidFill>
                <a:srgbClr val="FFFF00"/>
              </a:solidFill>
            </a:endParaRPr>
          </a:p>
        </p:txBody>
      </p:sp>
      <p:sp>
        <p:nvSpPr>
          <p:cNvPr id="96" name="TextBox 95"/>
          <p:cNvSpPr txBox="1"/>
          <p:nvPr/>
        </p:nvSpPr>
        <p:spPr>
          <a:xfrm>
            <a:off x="2930050" y="4112527"/>
            <a:ext cx="356188" cy="424732"/>
          </a:xfrm>
          <a:prstGeom prst="rect">
            <a:avLst/>
          </a:prstGeom>
          <a:noFill/>
        </p:spPr>
        <p:txBody>
          <a:bodyPr wrap="none" rtlCol="0">
            <a:spAutoFit/>
          </a:bodyPr>
          <a:lstStyle/>
          <a:p>
            <a:r>
              <a:rPr lang="en-US" sz="2400" dirty="0">
                <a:solidFill>
                  <a:srgbClr val="FFFF00"/>
                </a:solidFill>
              </a:rPr>
              <a:t>2</a:t>
            </a:r>
          </a:p>
        </p:txBody>
      </p:sp>
      <p:sp>
        <p:nvSpPr>
          <p:cNvPr id="97" name="TextBox 96"/>
          <p:cNvSpPr txBox="1"/>
          <p:nvPr/>
        </p:nvSpPr>
        <p:spPr>
          <a:xfrm>
            <a:off x="7330398" y="2059318"/>
            <a:ext cx="356188" cy="424732"/>
          </a:xfrm>
          <a:prstGeom prst="rect">
            <a:avLst/>
          </a:prstGeom>
          <a:noFill/>
        </p:spPr>
        <p:txBody>
          <a:bodyPr wrap="none" rtlCol="0">
            <a:spAutoFit/>
          </a:bodyPr>
          <a:lstStyle/>
          <a:p>
            <a:r>
              <a:rPr lang="en-US" sz="2400" dirty="0">
                <a:solidFill>
                  <a:srgbClr val="FFFF00"/>
                </a:solidFill>
              </a:rPr>
              <a:t>4</a:t>
            </a:r>
          </a:p>
        </p:txBody>
      </p:sp>
      <p:sp>
        <p:nvSpPr>
          <p:cNvPr id="98" name="TextBox 97"/>
          <p:cNvSpPr txBox="1"/>
          <p:nvPr/>
        </p:nvSpPr>
        <p:spPr>
          <a:xfrm>
            <a:off x="4476720" y="2443774"/>
            <a:ext cx="356188" cy="424732"/>
          </a:xfrm>
          <a:prstGeom prst="rect">
            <a:avLst/>
          </a:prstGeom>
          <a:noFill/>
        </p:spPr>
        <p:txBody>
          <a:bodyPr wrap="none" rtlCol="0">
            <a:spAutoFit/>
          </a:bodyPr>
          <a:lstStyle/>
          <a:p>
            <a:r>
              <a:rPr lang="en-US" sz="2400" dirty="0" smtClean="0">
                <a:solidFill>
                  <a:srgbClr val="FFFF00"/>
                </a:solidFill>
              </a:rPr>
              <a:t>3</a:t>
            </a:r>
            <a:endParaRPr lang="en-US" sz="2400" dirty="0">
              <a:solidFill>
                <a:srgbClr val="FFFF00"/>
              </a:solidFill>
            </a:endParaRPr>
          </a:p>
        </p:txBody>
      </p:sp>
      <p:sp>
        <p:nvSpPr>
          <p:cNvPr id="99" name="TextBox 98"/>
          <p:cNvSpPr txBox="1"/>
          <p:nvPr/>
        </p:nvSpPr>
        <p:spPr>
          <a:xfrm>
            <a:off x="5883980" y="4060160"/>
            <a:ext cx="356188" cy="424732"/>
          </a:xfrm>
          <a:prstGeom prst="rect">
            <a:avLst/>
          </a:prstGeom>
          <a:noFill/>
        </p:spPr>
        <p:txBody>
          <a:bodyPr wrap="none" rtlCol="0">
            <a:spAutoFit/>
          </a:bodyPr>
          <a:lstStyle/>
          <a:p>
            <a:r>
              <a:rPr lang="en-US" sz="2400" dirty="0" smtClean="0">
                <a:solidFill>
                  <a:srgbClr val="FFFF00"/>
                </a:solidFill>
              </a:rPr>
              <a:t>5</a:t>
            </a:r>
            <a:endParaRPr lang="en-US" sz="2400" dirty="0">
              <a:solidFill>
                <a:srgbClr val="FFFF00"/>
              </a:solidFill>
            </a:endParaRPr>
          </a:p>
        </p:txBody>
      </p:sp>
      <p:sp>
        <p:nvSpPr>
          <p:cNvPr id="104" name="TextBox 103"/>
          <p:cNvSpPr txBox="1"/>
          <p:nvPr/>
        </p:nvSpPr>
        <p:spPr>
          <a:xfrm>
            <a:off x="1994564" y="3219804"/>
            <a:ext cx="612668" cy="424732"/>
          </a:xfrm>
          <a:prstGeom prst="rect">
            <a:avLst/>
          </a:prstGeom>
          <a:noFill/>
        </p:spPr>
        <p:txBody>
          <a:bodyPr wrap="none" rtlCol="0">
            <a:spAutoFit/>
          </a:bodyPr>
          <a:lstStyle/>
          <a:p>
            <a:r>
              <a:rPr lang="en-US" sz="2400" dirty="0" smtClean="0">
                <a:solidFill>
                  <a:srgbClr val="FFFF00"/>
                </a:solidFill>
              </a:rPr>
              <a:t>1.1</a:t>
            </a:r>
            <a:endParaRPr lang="en-US" sz="2400" dirty="0">
              <a:solidFill>
                <a:srgbClr val="FFFF00"/>
              </a:solidFill>
            </a:endParaRPr>
          </a:p>
        </p:txBody>
      </p:sp>
      <p:sp>
        <p:nvSpPr>
          <p:cNvPr id="105" name="TextBox 104"/>
          <p:cNvSpPr txBox="1"/>
          <p:nvPr/>
        </p:nvSpPr>
        <p:spPr>
          <a:xfrm>
            <a:off x="6722552" y="2516405"/>
            <a:ext cx="612668" cy="424732"/>
          </a:xfrm>
          <a:prstGeom prst="rect">
            <a:avLst/>
          </a:prstGeom>
          <a:noFill/>
        </p:spPr>
        <p:txBody>
          <a:bodyPr wrap="none" rtlCol="0">
            <a:spAutoFit/>
          </a:bodyPr>
          <a:lstStyle/>
          <a:p>
            <a:r>
              <a:rPr lang="en-US" sz="2400" dirty="0">
                <a:solidFill>
                  <a:srgbClr val="FFFF00"/>
                </a:solidFill>
              </a:rPr>
              <a:t>4</a:t>
            </a:r>
            <a:r>
              <a:rPr lang="en-US" sz="2400" dirty="0" smtClean="0">
                <a:solidFill>
                  <a:srgbClr val="FFFF00"/>
                </a:solidFill>
              </a:rPr>
              <a:t>.1</a:t>
            </a:r>
            <a:endParaRPr lang="en-US" sz="2400" dirty="0">
              <a:solidFill>
                <a:srgbClr val="FFFF00"/>
              </a:solidFill>
            </a:endParaRPr>
          </a:p>
        </p:txBody>
      </p:sp>
      <p:sp>
        <p:nvSpPr>
          <p:cNvPr id="106" name="TextBox 105"/>
          <p:cNvSpPr txBox="1"/>
          <p:nvPr/>
        </p:nvSpPr>
        <p:spPr>
          <a:xfrm>
            <a:off x="7987581" y="2227219"/>
            <a:ext cx="612668" cy="424732"/>
          </a:xfrm>
          <a:prstGeom prst="rect">
            <a:avLst/>
          </a:prstGeom>
          <a:noFill/>
        </p:spPr>
        <p:txBody>
          <a:bodyPr wrap="none" rtlCol="0">
            <a:spAutoFit/>
          </a:bodyPr>
          <a:lstStyle/>
          <a:p>
            <a:r>
              <a:rPr lang="en-US" sz="2400" dirty="0">
                <a:solidFill>
                  <a:srgbClr val="FFFF00"/>
                </a:solidFill>
              </a:rPr>
              <a:t>4</a:t>
            </a:r>
            <a:r>
              <a:rPr lang="en-US" sz="2400" dirty="0" smtClean="0">
                <a:solidFill>
                  <a:srgbClr val="FFFF00"/>
                </a:solidFill>
              </a:rPr>
              <a:t>.5</a:t>
            </a:r>
            <a:endParaRPr lang="en-US" sz="2400" dirty="0">
              <a:solidFill>
                <a:srgbClr val="FFFF00"/>
              </a:solidFill>
            </a:endParaRPr>
          </a:p>
        </p:txBody>
      </p:sp>
      <p:sp>
        <p:nvSpPr>
          <p:cNvPr id="107" name="TextBox 106"/>
          <p:cNvSpPr txBox="1"/>
          <p:nvPr/>
        </p:nvSpPr>
        <p:spPr>
          <a:xfrm>
            <a:off x="7944292" y="1082599"/>
            <a:ext cx="612668" cy="424732"/>
          </a:xfrm>
          <a:prstGeom prst="rect">
            <a:avLst/>
          </a:prstGeom>
          <a:noFill/>
        </p:spPr>
        <p:txBody>
          <a:bodyPr wrap="none" rtlCol="0">
            <a:spAutoFit/>
          </a:bodyPr>
          <a:lstStyle/>
          <a:p>
            <a:r>
              <a:rPr lang="en-US" sz="2400" dirty="0">
                <a:solidFill>
                  <a:srgbClr val="FFFF00"/>
                </a:solidFill>
              </a:rPr>
              <a:t>4</a:t>
            </a:r>
            <a:r>
              <a:rPr lang="en-US" sz="2400" dirty="0" smtClean="0">
                <a:solidFill>
                  <a:srgbClr val="FFFF00"/>
                </a:solidFill>
              </a:rPr>
              <a:t>.3</a:t>
            </a:r>
            <a:endParaRPr lang="en-US" sz="2400" dirty="0">
              <a:solidFill>
                <a:srgbClr val="FFFF00"/>
              </a:solidFill>
            </a:endParaRPr>
          </a:p>
        </p:txBody>
      </p:sp>
      <p:sp>
        <p:nvSpPr>
          <p:cNvPr id="108" name="TextBox 107"/>
          <p:cNvSpPr txBox="1"/>
          <p:nvPr/>
        </p:nvSpPr>
        <p:spPr>
          <a:xfrm>
            <a:off x="6081179" y="2630992"/>
            <a:ext cx="612668" cy="424732"/>
          </a:xfrm>
          <a:prstGeom prst="rect">
            <a:avLst/>
          </a:prstGeom>
          <a:noFill/>
        </p:spPr>
        <p:txBody>
          <a:bodyPr wrap="none" rtlCol="0">
            <a:spAutoFit/>
          </a:bodyPr>
          <a:lstStyle/>
          <a:p>
            <a:r>
              <a:rPr lang="en-US" sz="2400" dirty="0" smtClean="0">
                <a:solidFill>
                  <a:srgbClr val="FFFF00"/>
                </a:solidFill>
              </a:rPr>
              <a:t>5.1</a:t>
            </a:r>
            <a:endParaRPr lang="en-US" sz="2400" dirty="0">
              <a:solidFill>
                <a:srgbClr val="FFFF00"/>
              </a:solidFill>
            </a:endParaRPr>
          </a:p>
        </p:txBody>
      </p:sp>
      <p:sp>
        <p:nvSpPr>
          <p:cNvPr id="109" name="TextBox 108"/>
          <p:cNvSpPr txBox="1"/>
          <p:nvPr/>
        </p:nvSpPr>
        <p:spPr>
          <a:xfrm>
            <a:off x="6025389" y="2040857"/>
            <a:ext cx="612668" cy="424732"/>
          </a:xfrm>
          <a:prstGeom prst="rect">
            <a:avLst/>
          </a:prstGeom>
          <a:noFill/>
        </p:spPr>
        <p:txBody>
          <a:bodyPr wrap="none" rtlCol="0">
            <a:spAutoFit/>
          </a:bodyPr>
          <a:lstStyle/>
          <a:p>
            <a:r>
              <a:rPr lang="en-US" sz="2400" dirty="0">
                <a:solidFill>
                  <a:srgbClr val="FFFF00"/>
                </a:solidFill>
              </a:rPr>
              <a:t>3</a:t>
            </a:r>
            <a:r>
              <a:rPr lang="en-US" sz="2400" dirty="0" smtClean="0">
                <a:solidFill>
                  <a:srgbClr val="FFFF00"/>
                </a:solidFill>
              </a:rPr>
              <a:t>.1</a:t>
            </a:r>
            <a:endParaRPr lang="en-US" sz="2400" dirty="0">
              <a:solidFill>
                <a:srgbClr val="FFFF00"/>
              </a:solidFill>
            </a:endParaRPr>
          </a:p>
        </p:txBody>
      </p:sp>
      <p:sp>
        <p:nvSpPr>
          <p:cNvPr id="110" name="TextBox 109"/>
          <p:cNvSpPr txBox="1"/>
          <p:nvPr/>
        </p:nvSpPr>
        <p:spPr>
          <a:xfrm>
            <a:off x="2502334" y="2574248"/>
            <a:ext cx="612668" cy="424732"/>
          </a:xfrm>
          <a:prstGeom prst="rect">
            <a:avLst/>
          </a:prstGeom>
          <a:noFill/>
        </p:spPr>
        <p:txBody>
          <a:bodyPr wrap="none" rtlCol="0">
            <a:spAutoFit/>
          </a:bodyPr>
          <a:lstStyle/>
          <a:p>
            <a:r>
              <a:rPr lang="en-US" sz="2400" dirty="0" smtClean="0">
                <a:solidFill>
                  <a:srgbClr val="FFFF00"/>
                </a:solidFill>
              </a:rPr>
              <a:t>3.2</a:t>
            </a:r>
            <a:endParaRPr lang="en-US" sz="2400" dirty="0">
              <a:solidFill>
                <a:srgbClr val="FFFF00"/>
              </a:solidFill>
            </a:endParaRPr>
          </a:p>
        </p:txBody>
      </p:sp>
      <p:sp>
        <p:nvSpPr>
          <p:cNvPr id="111" name="TextBox 110"/>
          <p:cNvSpPr txBox="1"/>
          <p:nvPr/>
        </p:nvSpPr>
        <p:spPr>
          <a:xfrm>
            <a:off x="2756329" y="3272004"/>
            <a:ext cx="612668" cy="424732"/>
          </a:xfrm>
          <a:prstGeom prst="rect">
            <a:avLst/>
          </a:prstGeom>
          <a:noFill/>
        </p:spPr>
        <p:txBody>
          <a:bodyPr wrap="none" rtlCol="0">
            <a:spAutoFit/>
          </a:bodyPr>
          <a:lstStyle/>
          <a:p>
            <a:r>
              <a:rPr lang="en-US" sz="2400" dirty="0">
                <a:solidFill>
                  <a:srgbClr val="FFFF00"/>
                </a:solidFill>
              </a:rPr>
              <a:t>2</a:t>
            </a:r>
            <a:r>
              <a:rPr lang="en-US" sz="2400" dirty="0" smtClean="0">
                <a:solidFill>
                  <a:srgbClr val="FFFF00"/>
                </a:solidFill>
              </a:rPr>
              <a:t>.1</a:t>
            </a:r>
            <a:endParaRPr lang="en-US" sz="2400" dirty="0">
              <a:solidFill>
                <a:srgbClr val="FFFF00"/>
              </a:solidFill>
            </a:endParaRPr>
          </a:p>
        </p:txBody>
      </p:sp>
      <p:sp>
        <p:nvSpPr>
          <p:cNvPr id="112" name="TextBox 111"/>
          <p:cNvSpPr txBox="1"/>
          <p:nvPr/>
        </p:nvSpPr>
        <p:spPr>
          <a:xfrm>
            <a:off x="3782330" y="4799536"/>
            <a:ext cx="612668" cy="424732"/>
          </a:xfrm>
          <a:prstGeom prst="rect">
            <a:avLst/>
          </a:prstGeom>
          <a:noFill/>
        </p:spPr>
        <p:txBody>
          <a:bodyPr wrap="none" rtlCol="0">
            <a:spAutoFit/>
          </a:bodyPr>
          <a:lstStyle/>
          <a:p>
            <a:r>
              <a:rPr lang="en-US" sz="2400" dirty="0" smtClean="0">
                <a:solidFill>
                  <a:srgbClr val="FFFF00"/>
                </a:solidFill>
              </a:rPr>
              <a:t>2.2</a:t>
            </a:r>
            <a:endParaRPr lang="en-US" sz="2400" dirty="0">
              <a:solidFill>
                <a:srgbClr val="FFFF00"/>
              </a:solidFill>
            </a:endParaRPr>
          </a:p>
        </p:txBody>
      </p:sp>
      <p:sp>
        <p:nvSpPr>
          <p:cNvPr id="113" name="TextBox 112"/>
          <p:cNvSpPr txBox="1"/>
          <p:nvPr/>
        </p:nvSpPr>
        <p:spPr>
          <a:xfrm>
            <a:off x="4715131" y="4799536"/>
            <a:ext cx="612668" cy="424732"/>
          </a:xfrm>
          <a:prstGeom prst="rect">
            <a:avLst/>
          </a:prstGeom>
          <a:noFill/>
        </p:spPr>
        <p:txBody>
          <a:bodyPr wrap="none" rtlCol="0">
            <a:spAutoFit/>
          </a:bodyPr>
          <a:lstStyle/>
          <a:p>
            <a:r>
              <a:rPr lang="en-US" sz="2400" dirty="0">
                <a:solidFill>
                  <a:srgbClr val="FFFF00"/>
                </a:solidFill>
              </a:rPr>
              <a:t>5</a:t>
            </a:r>
            <a:r>
              <a:rPr lang="en-US" sz="2400" dirty="0" smtClean="0">
                <a:solidFill>
                  <a:srgbClr val="FFFF00"/>
                </a:solidFill>
              </a:rPr>
              <a:t>.2</a:t>
            </a:r>
            <a:endParaRPr lang="en-US" sz="2400" dirty="0">
              <a:solidFill>
                <a:srgbClr val="FFFF00"/>
              </a:solidFill>
            </a:endParaRPr>
          </a:p>
        </p:txBody>
      </p:sp>
      <p:sp>
        <p:nvSpPr>
          <p:cNvPr id="114" name="TextBox 113"/>
          <p:cNvSpPr txBox="1"/>
          <p:nvPr/>
        </p:nvSpPr>
        <p:spPr>
          <a:xfrm>
            <a:off x="6766972" y="4724411"/>
            <a:ext cx="612668" cy="424732"/>
          </a:xfrm>
          <a:prstGeom prst="rect">
            <a:avLst/>
          </a:prstGeom>
          <a:noFill/>
        </p:spPr>
        <p:txBody>
          <a:bodyPr wrap="none" rtlCol="0">
            <a:spAutoFit/>
          </a:bodyPr>
          <a:lstStyle/>
          <a:p>
            <a:r>
              <a:rPr lang="en-US" sz="2400" dirty="0" smtClean="0">
                <a:solidFill>
                  <a:srgbClr val="FFFF00"/>
                </a:solidFill>
              </a:rPr>
              <a:t>5.5</a:t>
            </a:r>
            <a:endParaRPr lang="en-US" sz="2400" dirty="0">
              <a:solidFill>
                <a:srgbClr val="FFFF00"/>
              </a:solidFill>
            </a:endParaRPr>
          </a:p>
        </p:txBody>
      </p:sp>
      <p:sp>
        <p:nvSpPr>
          <p:cNvPr id="115" name="TextBox 114"/>
          <p:cNvSpPr txBox="1"/>
          <p:nvPr/>
        </p:nvSpPr>
        <p:spPr>
          <a:xfrm>
            <a:off x="1099254" y="5670171"/>
            <a:ext cx="612668" cy="424732"/>
          </a:xfrm>
          <a:prstGeom prst="rect">
            <a:avLst/>
          </a:prstGeom>
          <a:noFill/>
        </p:spPr>
        <p:txBody>
          <a:bodyPr wrap="none" rtlCol="0">
            <a:spAutoFit/>
          </a:bodyPr>
          <a:lstStyle/>
          <a:p>
            <a:r>
              <a:rPr lang="en-US" sz="2400" dirty="0" smtClean="0">
                <a:solidFill>
                  <a:srgbClr val="FFFF00"/>
                </a:solidFill>
              </a:rPr>
              <a:t>2.5</a:t>
            </a:r>
            <a:endParaRPr lang="en-US" sz="2400" dirty="0">
              <a:solidFill>
                <a:srgbClr val="FFFF00"/>
              </a:solidFill>
            </a:endParaRPr>
          </a:p>
        </p:txBody>
      </p:sp>
      <p:sp>
        <p:nvSpPr>
          <p:cNvPr id="70" name="Line 76"/>
          <p:cNvSpPr>
            <a:spLocks noChangeShapeType="1"/>
          </p:cNvSpPr>
          <p:nvPr/>
        </p:nvSpPr>
        <p:spPr bwMode="auto">
          <a:xfrm flipV="1">
            <a:off x="1504358" y="3244206"/>
            <a:ext cx="1070406" cy="533442"/>
          </a:xfrm>
          <a:prstGeom prst="line">
            <a:avLst/>
          </a:prstGeom>
          <a:noFill/>
          <a:ln w="50800">
            <a:solidFill>
              <a:srgbClr val="FDE3BA"/>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78" name="Group 77"/>
          <p:cNvGrpSpPr/>
          <p:nvPr/>
        </p:nvGrpSpPr>
        <p:grpSpPr>
          <a:xfrm>
            <a:off x="276958" y="3777649"/>
            <a:ext cx="2451100" cy="1471139"/>
            <a:chOff x="692150" y="4330700"/>
            <a:chExt cx="2451100" cy="1471139"/>
          </a:xfrm>
        </p:grpSpPr>
        <p:sp>
          <p:nvSpPr>
            <p:cNvPr id="79" name="Rectangle 69"/>
            <p:cNvSpPr>
              <a:spLocks noChangeArrowheads="1"/>
            </p:cNvSpPr>
            <p:nvPr/>
          </p:nvSpPr>
          <p:spPr bwMode="auto">
            <a:xfrm>
              <a:off x="692150" y="4330700"/>
              <a:ext cx="2451100" cy="1420813"/>
            </a:xfrm>
            <a:prstGeom prst="rect">
              <a:avLst/>
            </a:prstGeom>
            <a:solidFill>
              <a:srgbClr val="FDE3BA"/>
            </a:solidFill>
            <a:ln w="25400">
              <a:solidFill>
                <a:srgbClr val="50009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80" name="Rectangle 74"/>
            <p:cNvSpPr>
              <a:spLocks noChangeArrowheads="1"/>
            </p:cNvSpPr>
            <p:nvPr/>
          </p:nvSpPr>
          <p:spPr bwMode="auto">
            <a:xfrm>
              <a:off x="2030237" y="4714875"/>
              <a:ext cx="1021113" cy="1086964"/>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2400" dirty="0">
                  <a:solidFill>
                    <a:srgbClr val="500093"/>
                  </a:solidFill>
                </a:rPr>
                <a:t>direct</a:t>
              </a:r>
            </a:p>
            <a:p>
              <a:pPr algn="ctr"/>
              <a:r>
                <a:rPr lang="en-US" sz="2400" dirty="0" smtClean="0">
                  <a:solidFill>
                    <a:srgbClr val="500093"/>
                  </a:solidFill>
                </a:rPr>
                <a:t>3.1</a:t>
              </a:r>
            </a:p>
            <a:p>
              <a:pPr algn="ctr"/>
              <a:r>
                <a:rPr lang="en-US" sz="2400" dirty="0" smtClean="0">
                  <a:solidFill>
                    <a:srgbClr val="500093"/>
                  </a:solidFill>
                </a:rPr>
                <a:t>2.2</a:t>
              </a:r>
              <a:endParaRPr lang="en-US" sz="2400" dirty="0">
                <a:solidFill>
                  <a:srgbClr val="500093"/>
                </a:solidFill>
              </a:endParaRPr>
            </a:p>
          </p:txBody>
        </p:sp>
        <p:sp>
          <p:nvSpPr>
            <p:cNvPr id="81" name="Rectangle 75"/>
            <p:cNvSpPr>
              <a:spLocks noChangeArrowheads="1"/>
            </p:cNvSpPr>
            <p:nvPr/>
          </p:nvSpPr>
          <p:spPr bwMode="auto">
            <a:xfrm>
              <a:off x="863376" y="4714875"/>
              <a:ext cx="867226" cy="1086964"/>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2400" dirty="0" smtClean="0">
                  <a:solidFill>
                    <a:srgbClr val="500093"/>
                  </a:solidFill>
                </a:rPr>
                <a:t>1,2,3</a:t>
              </a:r>
              <a:endParaRPr lang="en-US" sz="2400" dirty="0">
                <a:solidFill>
                  <a:srgbClr val="500093"/>
                </a:solidFill>
              </a:endParaRPr>
            </a:p>
            <a:p>
              <a:pPr algn="ctr"/>
              <a:r>
                <a:rPr lang="en-US" sz="2400" dirty="0" smtClean="0">
                  <a:solidFill>
                    <a:srgbClr val="500093"/>
                  </a:solidFill>
                </a:rPr>
                <a:t>4</a:t>
              </a:r>
            </a:p>
            <a:p>
              <a:pPr algn="ctr"/>
              <a:r>
                <a:rPr lang="en-US" sz="2400" dirty="0">
                  <a:solidFill>
                    <a:srgbClr val="500093"/>
                  </a:solidFill>
                </a:rPr>
                <a:t>5</a:t>
              </a:r>
            </a:p>
          </p:txBody>
        </p:sp>
        <p:sp>
          <p:nvSpPr>
            <p:cNvPr id="84" name="Rectangle 70"/>
            <p:cNvSpPr>
              <a:spLocks noChangeArrowheads="1"/>
            </p:cNvSpPr>
            <p:nvPr/>
          </p:nvSpPr>
          <p:spPr bwMode="auto">
            <a:xfrm>
              <a:off x="708025" y="4357688"/>
              <a:ext cx="1095375" cy="349250"/>
            </a:xfrm>
            <a:prstGeom prst="rect">
              <a:avLst/>
            </a:prstGeom>
            <a:solidFill>
              <a:srgbClr val="FDE3BA"/>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800">
                  <a:solidFill>
                    <a:srgbClr val="500093"/>
                  </a:solidFill>
                </a:rPr>
                <a:t>Dest.net</a:t>
              </a:r>
            </a:p>
          </p:txBody>
        </p:sp>
        <p:sp>
          <p:nvSpPr>
            <p:cNvPr id="85" name="Rectangle 71"/>
            <p:cNvSpPr>
              <a:spLocks noChangeArrowheads="1"/>
            </p:cNvSpPr>
            <p:nvPr/>
          </p:nvSpPr>
          <p:spPr bwMode="auto">
            <a:xfrm>
              <a:off x="2093913" y="4357688"/>
              <a:ext cx="1019175" cy="349250"/>
            </a:xfrm>
            <a:prstGeom prst="rect">
              <a:avLst/>
            </a:prstGeom>
            <a:solidFill>
              <a:srgbClr val="FDE3BA"/>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800">
                  <a:solidFill>
                    <a:srgbClr val="500093"/>
                  </a:solidFill>
                </a:rPr>
                <a:t>Forw.to</a:t>
              </a:r>
            </a:p>
          </p:txBody>
        </p:sp>
      </p:grpSp>
      <p:sp>
        <p:nvSpPr>
          <p:cNvPr id="75" name="TextBox 74"/>
          <p:cNvSpPr txBox="1"/>
          <p:nvPr/>
        </p:nvSpPr>
        <p:spPr>
          <a:xfrm>
            <a:off x="3871076" y="1068184"/>
            <a:ext cx="1593706" cy="480131"/>
          </a:xfrm>
          <a:prstGeom prst="rect">
            <a:avLst/>
          </a:prstGeom>
          <a:noFill/>
        </p:spPr>
        <p:txBody>
          <a:bodyPr wrap="none" rtlCol="0">
            <a:spAutoFit/>
          </a:bodyPr>
          <a:lstStyle/>
          <a:p>
            <a:r>
              <a:rPr lang="en-US" dirty="0" smtClean="0"/>
              <a:t>1.5 &gt; 5.5</a:t>
            </a:r>
            <a:endParaRPr lang="en-US" dirty="0"/>
          </a:p>
        </p:txBody>
      </p:sp>
      <p:sp>
        <p:nvSpPr>
          <p:cNvPr id="86" name="Rectangle 2"/>
          <p:cNvSpPr>
            <a:spLocks noGrp="1" noChangeArrowheads="1"/>
          </p:cNvSpPr>
          <p:nvPr>
            <p:ph type="title"/>
          </p:nvPr>
        </p:nvSpPr>
        <p:spPr>
          <a:xfrm>
            <a:off x="3246286" y="203200"/>
            <a:ext cx="2657779" cy="654025"/>
          </a:xfrm>
          <a:noFill/>
        </p:spPr>
        <p:txBody>
          <a:bodyPr/>
          <a:lstStyle/>
          <a:p>
            <a:r>
              <a:rPr lang="en-US" sz="4000" dirty="0" smtClean="0"/>
              <a:t>IP Routing</a:t>
            </a:r>
          </a:p>
        </p:txBody>
      </p:sp>
    </p:spTree>
    <p:extLst>
      <p:ext uri="{BB962C8B-B14F-4D97-AF65-F5344CB8AC3E}">
        <p14:creationId xmlns:p14="http://schemas.microsoft.com/office/powerpoint/2010/main" val="3466457574"/>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2"/>
          <p:cNvSpPr>
            <a:spLocks noGrp="1"/>
          </p:cNvSpPr>
          <p:nvPr>
            <p:ph type="sldNum" sz="quarter" idx="10"/>
          </p:nvPr>
        </p:nvSpPr>
        <p:spPr>
          <a:noFill/>
        </p:spPr>
        <p:txBody>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fld id="{0E223036-4DAE-42EC-B7BA-3E4EC496AEE5}" type="slidenum">
              <a:rPr lang="en-US" sz="1400" smtClean="0">
                <a:solidFill>
                  <a:schemeClr val="tx2"/>
                </a:solidFill>
              </a:rPr>
              <a:pPr/>
              <a:t>8</a:t>
            </a:fld>
            <a:endParaRPr lang="en-US" sz="1400" smtClean="0">
              <a:solidFill>
                <a:schemeClr val="tx2"/>
              </a:solidFill>
            </a:endParaRPr>
          </a:p>
        </p:txBody>
      </p:sp>
      <p:sp>
        <p:nvSpPr>
          <p:cNvPr id="12293" name="Rectangle 6"/>
          <p:cNvSpPr>
            <a:spLocks noChangeArrowheads="1"/>
          </p:cNvSpPr>
          <p:nvPr/>
        </p:nvSpPr>
        <p:spPr bwMode="auto">
          <a:xfrm>
            <a:off x="4206874" y="5853421"/>
            <a:ext cx="1163637" cy="4175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2400">
                <a:solidFill>
                  <a:schemeClr val="hlink"/>
                </a:solidFill>
              </a:rPr>
              <a:t>Router</a:t>
            </a:r>
            <a:endParaRPr lang="en-US" sz="2400">
              <a:solidFill>
                <a:srgbClr val="FC0128"/>
              </a:solidFill>
            </a:endParaRPr>
          </a:p>
        </p:txBody>
      </p:sp>
      <p:sp>
        <p:nvSpPr>
          <p:cNvPr id="12298" name="Line 11"/>
          <p:cNvSpPr>
            <a:spLocks noChangeShapeType="1"/>
          </p:cNvSpPr>
          <p:nvPr/>
        </p:nvSpPr>
        <p:spPr bwMode="auto">
          <a:xfrm flipH="1">
            <a:off x="2805238" y="2845703"/>
            <a:ext cx="378229" cy="295274"/>
          </a:xfrm>
          <a:prstGeom prst="line">
            <a:avLst/>
          </a:prstGeom>
          <a:noFill/>
          <a:ln w="25400">
            <a:solidFill>
              <a:srgbClr val="00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9" name="Line 12"/>
          <p:cNvSpPr>
            <a:spLocks noChangeShapeType="1"/>
          </p:cNvSpPr>
          <p:nvPr/>
        </p:nvSpPr>
        <p:spPr bwMode="auto">
          <a:xfrm>
            <a:off x="2711954" y="3282266"/>
            <a:ext cx="153294" cy="642034"/>
          </a:xfrm>
          <a:prstGeom prst="line">
            <a:avLst/>
          </a:prstGeom>
          <a:noFill/>
          <a:ln w="25400">
            <a:solidFill>
              <a:srgbClr val="E3BE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0" name="Line 13"/>
          <p:cNvSpPr>
            <a:spLocks noChangeShapeType="1"/>
          </p:cNvSpPr>
          <p:nvPr/>
        </p:nvSpPr>
        <p:spPr bwMode="auto">
          <a:xfrm>
            <a:off x="5984875" y="2454276"/>
            <a:ext cx="534988" cy="22224"/>
          </a:xfrm>
          <a:prstGeom prst="line">
            <a:avLst/>
          </a:prstGeom>
          <a:noFill/>
          <a:ln w="25400">
            <a:solidFill>
              <a:srgbClr val="00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1" name="Line 14"/>
          <p:cNvSpPr>
            <a:spLocks noChangeShapeType="1"/>
          </p:cNvSpPr>
          <p:nvPr/>
        </p:nvSpPr>
        <p:spPr bwMode="auto">
          <a:xfrm>
            <a:off x="3568699" y="4445001"/>
            <a:ext cx="816769" cy="330198"/>
          </a:xfrm>
          <a:prstGeom prst="line">
            <a:avLst/>
          </a:prstGeom>
          <a:noFill/>
          <a:ln w="25400">
            <a:solidFill>
              <a:srgbClr val="E3BE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3" name="Line 16"/>
          <p:cNvSpPr>
            <a:spLocks noChangeShapeType="1"/>
          </p:cNvSpPr>
          <p:nvPr/>
        </p:nvSpPr>
        <p:spPr bwMode="auto">
          <a:xfrm>
            <a:off x="6184900" y="4114800"/>
            <a:ext cx="1207854" cy="660398"/>
          </a:xfrm>
          <a:prstGeom prst="line">
            <a:avLst/>
          </a:prstGeom>
          <a:noFill/>
          <a:ln w="28575">
            <a:solidFill>
              <a:srgbClr val="FE9B0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2304" name="Group 17"/>
          <p:cNvGrpSpPr>
            <a:grpSpLocks/>
          </p:cNvGrpSpPr>
          <p:nvPr/>
        </p:nvGrpSpPr>
        <p:grpSpPr bwMode="auto">
          <a:xfrm>
            <a:off x="1149109" y="5270500"/>
            <a:ext cx="490537" cy="411162"/>
            <a:chOff x="1291" y="3145"/>
            <a:chExt cx="309" cy="259"/>
          </a:xfrm>
        </p:grpSpPr>
        <p:sp>
          <p:nvSpPr>
            <p:cNvPr id="12349" name="AutoShape 18"/>
            <p:cNvSpPr>
              <a:spLocks noChangeArrowheads="1"/>
            </p:cNvSpPr>
            <p:nvPr/>
          </p:nvSpPr>
          <p:spPr bwMode="auto">
            <a:xfrm>
              <a:off x="1291" y="3145"/>
              <a:ext cx="309" cy="259"/>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50" name="Object 19">
              <a:hlinkClick r:id="" action="ppaction://ole?verb=0"/>
            </p:cNvPr>
            <p:cNvGraphicFramePr>
              <a:graphicFrameLocks/>
            </p:cNvGraphicFramePr>
            <p:nvPr/>
          </p:nvGraphicFramePr>
          <p:xfrm>
            <a:off x="1317" y="3176"/>
            <a:ext cx="255" cy="199"/>
          </p:xfrm>
          <a:graphic>
            <a:graphicData uri="http://schemas.openxmlformats.org/presentationml/2006/ole">
              <mc:AlternateContent xmlns:mc="http://schemas.openxmlformats.org/markup-compatibility/2006">
                <mc:Choice xmlns:v="urn:schemas-microsoft-com:vml" Requires="v">
                  <p:oleObj spid="_x0000_s169130" name="Microsoft ClipArt Gallery" r:id="rId4" imgW="6080125" imgH="4716463" progId="MS_ClipArt_Gallery">
                    <p:embed/>
                  </p:oleObj>
                </mc:Choice>
                <mc:Fallback>
                  <p:oleObj name="Microsoft ClipArt Gallery" r:id="rId4" imgW="6080125" imgH="4716463"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17" y="3176"/>
                          <a:ext cx="255" cy="199"/>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2305" name="AutoShape 20"/>
          <p:cNvSpPr>
            <a:spLocks noChangeArrowheads="1"/>
          </p:cNvSpPr>
          <p:nvPr/>
        </p:nvSpPr>
        <p:spPr bwMode="auto">
          <a:xfrm>
            <a:off x="878682" y="2502803"/>
            <a:ext cx="506412" cy="390525"/>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06" name="Object 21">
            <a:hlinkClick r:id="" action="ppaction://ole?verb=0"/>
          </p:cNvPr>
          <p:cNvGraphicFramePr>
            <a:graphicFrameLocks/>
          </p:cNvGraphicFramePr>
          <p:nvPr>
            <p:extLst>
              <p:ext uri="{D42A27DB-BD31-4B8C-83A1-F6EECF244321}">
                <p14:modId xmlns:p14="http://schemas.microsoft.com/office/powerpoint/2010/main" val="3274618727"/>
              </p:ext>
            </p:extLst>
          </p:nvPr>
        </p:nvGraphicFramePr>
        <p:xfrm>
          <a:off x="961232" y="2556778"/>
          <a:ext cx="339725" cy="288925"/>
        </p:xfrm>
        <a:graphic>
          <a:graphicData uri="http://schemas.openxmlformats.org/presentationml/2006/ole">
            <mc:AlternateContent xmlns:mc="http://schemas.openxmlformats.org/markup-compatibility/2006">
              <mc:Choice xmlns:v="urn:schemas-microsoft-com:vml" Requires="v">
                <p:oleObj spid="_x0000_s169131" name="Microsoft ClipArt Gallery" r:id="rId6" imgW="6148388" imgH="5129213" progId="MS_ClipArt_Gallery">
                  <p:embed/>
                </p:oleObj>
              </mc:Choice>
              <mc:Fallback>
                <p:oleObj name="Microsoft ClipArt Gallery" r:id="rId6" imgW="6148388" imgH="5129213" progId="MS_ClipArt_Gallery">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1232" y="2556778"/>
                        <a:ext cx="339725" cy="2889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 name="Group 1"/>
          <p:cNvGrpSpPr/>
          <p:nvPr/>
        </p:nvGrpSpPr>
        <p:grpSpPr>
          <a:xfrm>
            <a:off x="7392755" y="4466896"/>
            <a:ext cx="660173" cy="559246"/>
            <a:chOff x="6836208" y="4560251"/>
            <a:chExt cx="660173" cy="559246"/>
          </a:xfrm>
        </p:grpSpPr>
        <p:sp>
          <p:nvSpPr>
            <p:cNvPr id="12307" name="AutoShape 22"/>
            <p:cNvSpPr>
              <a:spLocks noChangeArrowheads="1"/>
            </p:cNvSpPr>
            <p:nvPr/>
          </p:nvSpPr>
          <p:spPr bwMode="auto">
            <a:xfrm>
              <a:off x="6836208" y="4560251"/>
              <a:ext cx="660173" cy="559246"/>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08" name="Object 23">
              <a:hlinkClick r:id="" action="ppaction://ole?verb=0"/>
            </p:cNvPr>
            <p:cNvGraphicFramePr>
              <a:graphicFrameLocks/>
            </p:cNvGraphicFramePr>
            <p:nvPr>
              <p:extLst>
                <p:ext uri="{D42A27DB-BD31-4B8C-83A1-F6EECF244321}">
                  <p14:modId xmlns:p14="http://schemas.microsoft.com/office/powerpoint/2010/main" val="3316947317"/>
                </p:ext>
              </p:extLst>
            </p:nvPr>
          </p:nvGraphicFramePr>
          <p:xfrm>
            <a:off x="6963888" y="4699793"/>
            <a:ext cx="404812" cy="315913"/>
          </p:xfrm>
          <a:graphic>
            <a:graphicData uri="http://schemas.openxmlformats.org/presentationml/2006/ole">
              <mc:AlternateContent xmlns:mc="http://schemas.openxmlformats.org/markup-compatibility/2006">
                <mc:Choice xmlns:v="urn:schemas-microsoft-com:vml" Requires="v">
                  <p:oleObj spid="_x0000_s169132" name="Microsoft ClipArt Gallery" r:id="rId8" imgW="6080125" imgH="4716463" progId="MS_ClipArt_Gallery">
                    <p:embed/>
                  </p:oleObj>
                </mc:Choice>
                <mc:Fallback>
                  <p:oleObj name="Microsoft ClipArt Gallery" r:id="rId8" imgW="6080125" imgH="4716463"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63888" y="4699793"/>
                          <a:ext cx="404812" cy="3159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2309" name="AutoShape 24"/>
          <p:cNvSpPr>
            <a:spLocks noChangeArrowheads="1"/>
          </p:cNvSpPr>
          <p:nvPr/>
        </p:nvSpPr>
        <p:spPr bwMode="auto">
          <a:xfrm>
            <a:off x="886619" y="1923366"/>
            <a:ext cx="490538" cy="411162"/>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10" name="Object 25">
            <a:hlinkClick r:id="" action="ppaction://ole?verb=0"/>
          </p:cNvPr>
          <p:cNvGraphicFramePr>
            <a:graphicFrameLocks/>
          </p:cNvGraphicFramePr>
          <p:nvPr>
            <p:extLst>
              <p:ext uri="{D42A27DB-BD31-4B8C-83A1-F6EECF244321}">
                <p14:modId xmlns:p14="http://schemas.microsoft.com/office/powerpoint/2010/main" val="1633506627"/>
              </p:ext>
            </p:extLst>
          </p:nvPr>
        </p:nvGraphicFramePr>
        <p:xfrm>
          <a:off x="927894" y="1972578"/>
          <a:ext cx="404813" cy="315913"/>
        </p:xfrm>
        <a:graphic>
          <a:graphicData uri="http://schemas.openxmlformats.org/presentationml/2006/ole">
            <mc:AlternateContent xmlns:mc="http://schemas.openxmlformats.org/markup-compatibility/2006">
              <mc:Choice xmlns:v="urn:schemas-microsoft-com:vml" Requires="v">
                <p:oleObj spid="_x0000_s169133" name="Microsoft ClipArt Gallery" r:id="rId9" imgW="6080125" imgH="4716463" progId="MS_ClipArt_Gallery">
                  <p:embed/>
                </p:oleObj>
              </mc:Choice>
              <mc:Fallback>
                <p:oleObj name="Microsoft ClipArt Gallery" r:id="rId9" imgW="6080125" imgH="4716463"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7894" y="1972578"/>
                        <a:ext cx="404813" cy="3159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2311" name="Group 26"/>
          <p:cNvGrpSpPr>
            <a:grpSpLocks/>
          </p:cNvGrpSpPr>
          <p:nvPr/>
        </p:nvGrpSpPr>
        <p:grpSpPr bwMode="auto">
          <a:xfrm>
            <a:off x="878682" y="3087003"/>
            <a:ext cx="506412" cy="390525"/>
            <a:chOff x="773" y="1750"/>
            <a:chExt cx="319" cy="246"/>
          </a:xfrm>
        </p:grpSpPr>
        <p:sp>
          <p:nvSpPr>
            <p:cNvPr id="12347" name="AutoShape 27"/>
            <p:cNvSpPr>
              <a:spLocks noChangeArrowheads="1"/>
            </p:cNvSpPr>
            <p:nvPr/>
          </p:nvSpPr>
          <p:spPr bwMode="auto">
            <a:xfrm>
              <a:off x="773" y="1750"/>
              <a:ext cx="319" cy="246"/>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48" name="Object 28">
              <a:hlinkClick r:id="" action="ppaction://ole?verb=0"/>
            </p:cNvPr>
            <p:cNvGraphicFramePr>
              <a:graphicFrameLocks/>
            </p:cNvGraphicFramePr>
            <p:nvPr/>
          </p:nvGraphicFramePr>
          <p:xfrm>
            <a:off x="825" y="1784"/>
            <a:ext cx="214" cy="182"/>
          </p:xfrm>
          <a:graphic>
            <a:graphicData uri="http://schemas.openxmlformats.org/presentationml/2006/ole">
              <mc:AlternateContent xmlns:mc="http://schemas.openxmlformats.org/markup-compatibility/2006">
                <mc:Choice xmlns:v="urn:schemas-microsoft-com:vml" Requires="v">
                  <p:oleObj spid="_x0000_s169134" name="Microsoft ClipArt Gallery" r:id="rId10" imgW="6148388" imgH="5129213" progId="MS_ClipArt_Gallery">
                    <p:embed/>
                  </p:oleObj>
                </mc:Choice>
                <mc:Fallback>
                  <p:oleObj name="Microsoft ClipArt Gallery" r:id="rId10" imgW="6148388" imgH="5129213" progId="MS_ClipArt_Gallery">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5" y="1784"/>
                          <a:ext cx="214" cy="18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2312" name="Line 29"/>
          <p:cNvSpPr>
            <a:spLocks noChangeShapeType="1"/>
          </p:cNvSpPr>
          <p:nvPr/>
        </p:nvSpPr>
        <p:spPr bwMode="auto">
          <a:xfrm>
            <a:off x="1943099" y="2489199"/>
            <a:ext cx="670217" cy="651778"/>
          </a:xfrm>
          <a:prstGeom prst="line">
            <a:avLst/>
          </a:prstGeom>
          <a:noFill/>
          <a:ln w="28575">
            <a:solidFill>
              <a:srgbClr val="FC01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13" name="Line 30"/>
          <p:cNvSpPr>
            <a:spLocks noChangeShapeType="1"/>
          </p:cNvSpPr>
          <p:nvPr/>
        </p:nvSpPr>
        <p:spPr bwMode="auto">
          <a:xfrm flipV="1">
            <a:off x="1680920" y="4775197"/>
            <a:ext cx="949325" cy="837632"/>
          </a:xfrm>
          <a:prstGeom prst="line">
            <a:avLst/>
          </a:prstGeom>
          <a:noFill/>
          <a:ln w="28575">
            <a:solidFill>
              <a:srgbClr val="E3BE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2322" name="Group 43"/>
          <p:cNvGrpSpPr>
            <a:grpSpLocks/>
          </p:cNvGrpSpPr>
          <p:nvPr/>
        </p:nvGrpSpPr>
        <p:grpSpPr bwMode="auto">
          <a:xfrm>
            <a:off x="8044991" y="2614216"/>
            <a:ext cx="506412" cy="390525"/>
            <a:chOff x="4669" y="1342"/>
            <a:chExt cx="319" cy="246"/>
          </a:xfrm>
        </p:grpSpPr>
        <p:sp>
          <p:nvSpPr>
            <p:cNvPr id="12345" name="AutoShape 44"/>
            <p:cNvSpPr>
              <a:spLocks noChangeArrowheads="1"/>
            </p:cNvSpPr>
            <p:nvPr/>
          </p:nvSpPr>
          <p:spPr bwMode="auto">
            <a:xfrm>
              <a:off x="4669" y="1342"/>
              <a:ext cx="319" cy="246"/>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46" name="Object 45">
              <a:hlinkClick r:id="" action="ppaction://ole?verb=0"/>
            </p:cNvPr>
            <p:cNvGraphicFramePr>
              <a:graphicFrameLocks/>
            </p:cNvGraphicFramePr>
            <p:nvPr/>
          </p:nvGraphicFramePr>
          <p:xfrm>
            <a:off x="4721" y="1376"/>
            <a:ext cx="214" cy="182"/>
          </p:xfrm>
          <a:graphic>
            <a:graphicData uri="http://schemas.openxmlformats.org/presentationml/2006/ole">
              <mc:AlternateContent xmlns:mc="http://schemas.openxmlformats.org/markup-compatibility/2006">
                <mc:Choice xmlns:v="urn:schemas-microsoft-com:vml" Requires="v">
                  <p:oleObj spid="_x0000_s169135" name="Microsoft ClipArt Gallery" r:id="rId11" imgW="6148388" imgH="5129213" progId="MS_ClipArt_Gallery">
                    <p:embed/>
                  </p:oleObj>
                </mc:Choice>
                <mc:Fallback>
                  <p:oleObj name="Microsoft ClipArt Gallery" r:id="rId11" imgW="6148388" imgH="5129213" progId="MS_ClipArt_Gallery">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21" y="1376"/>
                          <a:ext cx="214" cy="18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12323" name="Group 46"/>
          <p:cNvGrpSpPr>
            <a:grpSpLocks/>
          </p:cNvGrpSpPr>
          <p:nvPr/>
        </p:nvGrpSpPr>
        <p:grpSpPr bwMode="auto">
          <a:xfrm>
            <a:off x="8052928" y="1458119"/>
            <a:ext cx="490538" cy="411162"/>
            <a:chOff x="4674" y="977"/>
            <a:chExt cx="309" cy="259"/>
          </a:xfrm>
        </p:grpSpPr>
        <p:sp>
          <p:nvSpPr>
            <p:cNvPr id="12343" name="AutoShape 47"/>
            <p:cNvSpPr>
              <a:spLocks noChangeArrowheads="1"/>
            </p:cNvSpPr>
            <p:nvPr/>
          </p:nvSpPr>
          <p:spPr bwMode="auto">
            <a:xfrm>
              <a:off x="4674" y="977"/>
              <a:ext cx="309" cy="259"/>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44" name="Object 48">
              <a:hlinkClick r:id="" action="ppaction://ole?verb=0"/>
            </p:cNvPr>
            <p:cNvGraphicFramePr>
              <a:graphicFrameLocks/>
            </p:cNvGraphicFramePr>
            <p:nvPr/>
          </p:nvGraphicFramePr>
          <p:xfrm>
            <a:off x="4700" y="1008"/>
            <a:ext cx="255" cy="199"/>
          </p:xfrm>
          <a:graphic>
            <a:graphicData uri="http://schemas.openxmlformats.org/presentationml/2006/ole">
              <mc:AlternateContent xmlns:mc="http://schemas.openxmlformats.org/markup-compatibility/2006">
                <mc:Choice xmlns:v="urn:schemas-microsoft-com:vml" Requires="v">
                  <p:oleObj spid="_x0000_s169136" name="Microsoft ClipArt Gallery" r:id="rId12" imgW="6080125" imgH="4716463" progId="MS_ClipArt_Gallery">
                    <p:embed/>
                  </p:oleObj>
                </mc:Choice>
                <mc:Fallback>
                  <p:oleObj name="Microsoft ClipArt Gallery" r:id="rId12" imgW="6080125" imgH="4716463"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00" y="1008"/>
                          <a:ext cx="255" cy="199"/>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2328" name="Oval 53"/>
          <p:cNvSpPr>
            <a:spLocks noChangeArrowheads="1"/>
          </p:cNvSpPr>
          <p:nvPr/>
        </p:nvSpPr>
        <p:spPr bwMode="auto">
          <a:xfrm rot="-420000">
            <a:off x="3168650" y="2128838"/>
            <a:ext cx="2836863" cy="1101725"/>
          </a:xfrm>
          <a:prstGeom prst="ellipse">
            <a:avLst/>
          </a:prstGeom>
          <a:solidFill>
            <a:schemeClr val="hlink"/>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2329" name="Oval 54"/>
          <p:cNvSpPr>
            <a:spLocks noChangeArrowheads="1"/>
          </p:cNvSpPr>
          <p:nvPr/>
        </p:nvSpPr>
        <p:spPr bwMode="auto">
          <a:xfrm rot="7941919">
            <a:off x="2371613" y="3835662"/>
            <a:ext cx="1580345" cy="889000"/>
          </a:xfrm>
          <a:prstGeom prst="ellipse">
            <a:avLst/>
          </a:prstGeom>
          <a:solidFill>
            <a:srgbClr val="D49FF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2330" name="Oval 55"/>
          <p:cNvSpPr>
            <a:spLocks noChangeArrowheads="1"/>
          </p:cNvSpPr>
          <p:nvPr/>
        </p:nvSpPr>
        <p:spPr bwMode="auto">
          <a:xfrm rot="19740000">
            <a:off x="5215117" y="3883932"/>
            <a:ext cx="1879600" cy="774700"/>
          </a:xfrm>
          <a:prstGeom prst="ellipse">
            <a:avLst/>
          </a:prstGeom>
          <a:solidFill>
            <a:srgbClr val="FE9B03"/>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2331" name="Line 56"/>
          <p:cNvSpPr>
            <a:spLocks noChangeShapeType="1"/>
          </p:cNvSpPr>
          <p:nvPr/>
        </p:nvSpPr>
        <p:spPr bwMode="auto">
          <a:xfrm flipH="1">
            <a:off x="6560848" y="2614216"/>
            <a:ext cx="105938" cy="1116139"/>
          </a:xfrm>
          <a:prstGeom prst="line">
            <a:avLst/>
          </a:prstGeom>
          <a:noFill/>
          <a:ln w="28575">
            <a:solidFill>
              <a:srgbClr val="FE9B0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32" name="Line 57"/>
          <p:cNvSpPr>
            <a:spLocks noChangeShapeType="1"/>
          </p:cNvSpPr>
          <p:nvPr/>
        </p:nvSpPr>
        <p:spPr bwMode="auto">
          <a:xfrm flipV="1">
            <a:off x="4667929" y="4606437"/>
            <a:ext cx="655993" cy="185121"/>
          </a:xfrm>
          <a:prstGeom prst="line">
            <a:avLst/>
          </a:prstGeom>
          <a:noFill/>
          <a:ln w="28575">
            <a:solidFill>
              <a:srgbClr val="FE9B0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2337" name="Picture 63"/>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516941" y="3105690"/>
            <a:ext cx="403225" cy="25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38" name="Picture 64"/>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811586" y="5921683"/>
            <a:ext cx="403225" cy="25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39" name="Picture 65"/>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519149" y="2384424"/>
            <a:ext cx="403225" cy="25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40" name="Picture 66"/>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385468" y="4730750"/>
            <a:ext cx="403225" cy="25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 name="Oval 55"/>
          <p:cNvSpPr>
            <a:spLocks noChangeArrowheads="1"/>
          </p:cNvSpPr>
          <p:nvPr/>
        </p:nvSpPr>
        <p:spPr bwMode="auto">
          <a:xfrm rot="16200000">
            <a:off x="6725445" y="1967677"/>
            <a:ext cx="1555037" cy="557451"/>
          </a:xfrm>
          <a:prstGeom prst="ellipse">
            <a:avLst/>
          </a:prstGeom>
          <a:solidFill>
            <a:schemeClr val="accent4">
              <a:lumMod val="40000"/>
              <a:lumOff val="60000"/>
            </a:schemeClr>
          </a:solidFill>
          <a:ln w="12700">
            <a:solidFill>
              <a:schemeClr val="tx1"/>
            </a:solidFill>
            <a:round/>
            <a:headEnd/>
            <a:tailEnd/>
          </a:ln>
          <a:effectLst/>
          <a:extLst/>
        </p:spPr>
        <p:txBody>
          <a:bodyPr wrap="none" anchor="ctr"/>
          <a:lstStyle/>
          <a:p>
            <a:endParaRPr lang="nl-BE"/>
          </a:p>
        </p:txBody>
      </p:sp>
      <p:sp>
        <p:nvSpPr>
          <p:cNvPr id="65" name="Oval 55"/>
          <p:cNvSpPr>
            <a:spLocks noChangeArrowheads="1"/>
          </p:cNvSpPr>
          <p:nvPr/>
        </p:nvSpPr>
        <p:spPr bwMode="auto">
          <a:xfrm rot="16200000">
            <a:off x="1121130" y="2335490"/>
            <a:ext cx="1555037" cy="557451"/>
          </a:xfrm>
          <a:prstGeom prst="ellipse">
            <a:avLst/>
          </a:prstGeom>
          <a:solidFill>
            <a:srgbClr val="FF0000"/>
          </a:solidFill>
          <a:ln w="12700">
            <a:solidFill>
              <a:schemeClr val="tx1"/>
            </a:solidFill>
            <a:round/>
            <a:headEnd/>
            <a:tailEnd/>
          </a:ln>
          <a:effectLst/>
          <a:extLst/>
        </p:spPr>
        <p:txBody>
          <a:bodyPr wrap="none" anchor="ctr"/>
          <a:lstStyle/>
          <a:p>
            <a:endParaRPr lang="nl-BE"/>
          </a:p>
        </p:txBody>
      </p:sp>
      <p:cxnSp>
        <p:nvCxnSpPr>
          <p:cNvPr id="4" name="Straight Connector 3"/>
          <p:cNvCxnSpPr>
            <a:stCxn id="12309" idx="3"/>
            <a:endCxn id="65" idx="7"/>
          </p:cNvCxnSpPr>
          <p:nvPr/>
        </p:nvCxnSpPr>
        <p:spPr bwMode="auto">
          <a:xfrm flipV="1">
            <a:off x="1377157" y="2064427"/>
            <a:ext cx="324403" cy="64520"/>
          </a:xfrm>
          <a:prstGeom prst="line">
            <a:avLst/>
          </a:prstGeom>
          <a:solidFill>
            <a:schemeClr val="tx2"/>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Straight Connector 5"/>
          <p:cNvCxnSpPr>
            <a:stCxn id="12305" idx="3"/>
            <a:endCxn id="65" idx="0"/>
          </p:cNvCxnSpPr>
          <p:nvPr/>
        </p:nvCxnSpPr>
        <p:spPr bwMode="auto">
          <a:xfrm flipV="1">
            <a:off x="1385094" y="2614215"/>
            <a:ext cx="234829" cy="83851"/>
          </a:xfrm>
          <a:prstGeom prst="line">
            <a:avLst/>
          </a:prstGeom>
          <a:solidFill>
            <a:schemeClr val="tx2"/>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p:cNvCxnSpPr>
            <a:stCxn id="65" idx="1"/>
            <a:endCxn id="12347" idx="3"/>
          </p:cNvCxnSpPr>
          <p:nvPr/>
        </p:nvCxnSpPr>
        <p:spPr bwMode="auto">
          <a:xfrm flipH="1">
            <a:off x="1385094" y="3164004"/>
            <a:ext cx="316466" cy="118262"/>
          </a:xfrm>
          <a:prstGeom prst="line">
            <a:avLst/>
          </a:prstGeom>
          <a:solidFill>
            <a:schemeClr val="tx2"/>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p:cNvCxnSpPr>
            <a:stCxn id="12339" idx="3"/>
            <a:endCxn id="63" idx="0"/>
          </p:cNvCxnSpPr>
          <p:nvPr/>
        </p:nvCxnSpPr>
        <p:spPr bwMode="auto">
          <a:xfrm flipV="1">
            <a:off x="6922374" y="2246402"/>
            <a:ext cx="301864" cy="265022"/>
          </a:xfrm>
          <a:prstGeom prst="line">
            <a:avLst/>
          </a:prstGeom>
          <a:solidFill>
            <a:schemeClr val="tx2"/>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p:cNvCxnSpPr>
            <a:stCxn id="63" idx="5"/>
            <a:endCxn id="12343" idx="1"/>
          </p:cNvCxnSpPr>
          <p:nvPr/>
        </p:nvCxnSpPr>
        <p:spPr bwMode="auto">
          <a:xfrm flipV="1">
            <a:off x="7700052" y="1663700"/>
            <a:ext cx="352876" cy="32914"/>
          </a:xfrm>
          <a:prstGeom prst="line">
            <a:avLst/>
          </a:prstGeom>
          <a:solidFill>
            <a:schemeClr val="tx2"/>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Connector 13"/>
          <p:cNvCxnSpPr>
            <a:stCxn id="63" idx="3"/>
            <a:endCxn id="12345" idx="1"/>
          </p:cNvCxnSpPr>
          <p:nvPr/>
        </p:nvCxnSpPr>
        <p:spPr bwMode="auto">
          <a:xfrm>
            <a:off x="7700052" y="2796191"/>
            <a:ext cx="344939" cy="13288"/>
          </a:xfrm>
          <a:prstGeom prst="line">
            <a:avLst/>
          </a:prstGeom>
          <a:solidFill>
            <a:schemeClr val="tx2"/>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TextBox 17"/>
          <p:cNvSpPr txBox="1"/>
          <p:nvPr/>
        </p:nvSpPr>
        <p:spPr>
          <a:xfrm>
            <a:off x="280139" y="1922175"/>
            <a:ext cx="612668" cy="424732"/>
          </a:xfrm>
          <a:prstGeom prst="rect">
            <a:avLst/>
          </a:prstGeom>
          <a:noFill/>
        </p:spPr>
        <p:txBody>
          <a:bodyPr wrap="none" rtlCol="0">
            <a:spAutoFit/>
          </a:bodyPr>
          <a:lstStyle/>
          <a:p>
            <a:r>
              <a:rPr lang="en-US" sz="2400" dirty="0" smtClean="0">
                <a:solidFill>
                  <a:srgbClr val="FFFF00"/>
                </a:solidFill>
              </a:rPr>
              <a:t>1.5</a:t>
            </a:r>
            <a:endParaRPr lang="en-US" sz="2400" dirty="0">
              <a:solidFill>
                <a:srgbClr val="FFFF00"/>
              </a:solidFill>
            </a:endParaRPr>
          </a:p>
        </p:txBody>
      </p:sp>
      <p:sp>
        <p:nvSpPr>
          <p:cNvPr id="82" name="TextBox 81"/>
          <p:cNvSpPr txBox="1"/>
          <p:nvPr/>
        </p:nvSpPr>
        <p:spPr>
          <a:xfrm>
            <a:off x="280139" y="2589278"/>
            <a:ext cx="612668" cy="424732"/>
          </a:xfrm>
          <a:prstGeom prst="rect">
            <a:avLst/>
          </a:prstGeom>
          <a:noFill/>
        </p:spPr>
        <p:txBody>
          <a:bodyPr wrap="none" rtlCol="0">
            <a:spAutoFit/>
          </a:bodyPr>
          <a:lstStyle/>
          <a:p>
            <a:r>
              <a:rPr lang="en-US" sz="2400" dirty="0" smtClean="0">
                <a:solidFill>
                  <a:srgbClr val="FFFF00"/>
                </a:solidFill>
              </a:rPr>
              <a:t>1.6</a:t>
            </a:r>
            <a:endParaRPr lang="en-US" sz="2400" dirty="0">
              <a:solidFill>
                <a:srgbClr val="FFFF00"/>
              </a:solidFill>
            </a:endParaRPr>
          </a:p>
        </p:txBody>
      </p:sp>
      <p:sp>
        <p:nvSpPr>
          <p:cNvPr id="83" name="TextBox 82"/>
          <p:cNvSpPr txBox="1"/>
          <p:nvPr/>
        </p:nvSpPr>
        <p:spPr>
          <a:xfrm>
            <a:off x="280139" y="3140977"/>
            <a:ext cx="612668" cy="424732"/>
          </a:xfrm>
          <a:prstGeom prst="rect">
            <a:avLst/>
          </a:prstGeom>
          <a:noFill/>
        </p:spPr>
        <p:txBody>
          <a:bodyPr wrap="none" rtlCol="0">
            <a:spAutoFit/>
          </a:bodyPr>
          <a:lstStyle/>
          <a:p>
            <a:r>
              <a:rPr lang="en-US" sz="2400" dirty="0" smtClean="0">
                <a:solidFill>
                  <a:srgbClr val="FFFF00"/>
                </a:solidFill>
              </a:rPr>
              <a:t>1.7</a:t>
            </a:r>
            <a:endParaRPr lang="en-US" sz="2400" dirty="0">
              <a:solidFill>
                <a:srgbClr val="FFFF00"/>
              </a:solidFill>
            </a:endParaRPr>
          </a:p>
        </p:txBody>
      </p:sp>
      <p:sp>
        <p:nvSpPr>
          <p:cNvPr id="93" name="TextBox 92"/>
          <p:cNvSpPr txBox="1"/>
          <p:nvPr/>
        </p:nvSpPr>
        <p:spPr>
          <a:xfrm>
            <a:off x="1712229" y="2385970"/>
            <a:ext cx="356188" cy="424732"/>
          </a:xfrm>
          <a:prstGeom prst="rect">
            <a:avLst/>
          </a:prstGeom>
          <a:noFill/>
        </p:spPr>
        <p:txBody>
          <a:bodyPr wrap="none" rtlCol="0">
            <a:spAutoFit/>
          </a:bodyPr>
          <a:lstStyle/>
          <a:p>
            <a:r>
              <a:rPr lang="en-US" sz="2400" dirty="0" smtClean="0">
                <a:solidFill>
                  <a:srgbClr val="FFFF00"/>
                </a:solidFill>
              </a:rPr>
              <a:t>1</a:t>
            </a:r>
            <a:endParaRPr lang="en-US" sz="2400" dirty="0">
              <a:solidFill>
                <a:srgbClr val="FFFF00"/>
              </a:solidFill>
            </a:endParaRPr>
          </a:p>
        </p:txBody>
      </p:sp>
      <p:sp>
        <p:nvSpPr>
          <p:cNvPr id="96" name="TextBox 95"/>
          <p:cNvSpPr txBox="1"/>
          <p:nvPr/>
        </p:nvSpPr>
        <p:spPr>
          <a:xfrm>
            <a:off x="2930050" y="4112527"/>
            <a:ext cx="356188" cy="424732"/>
          </a:xfrm>
          <a:prstGeom prst="rect">
            <a:avLst/>
          </a:prstGeom>
          <a:noFill/>
        </p:spPr>
        <p:txBody>
          <a:bodyPr wrap="none" rtlCol="0">
            <a:spAutoFit/>
          </a:bodyPr>
          <a:lstStyle/>
          <a:p>
            <a:r>
              <a:rPr lang="en-US" sz="2400" dirty="0">
                <a:solidFill>
                  <a:srgbClr val="FFFF00"/>
                </a:solidFill>
              </a:rPr>
              <a:t>2</a:t>
            </a:r>
          </a:p>
        </p:txBody>
      </p:sp>
      <p:sp>
        <p:nvSpPr>
          <p:cNvPr id="97" name="TextBox 96"/>
          <p:cNvSpPr txBox="1"/>
          <p:nvPr/>
        </p:nvSpPr>
        <p:spPr>
          <a:xfrm>
            <a:off x="7330398" y="2059318"/>
            <a:ext cx="356188" cy="424732"/>
          </a:xfrm>
          <a:prstGeom prst="rect">
            <a:avLst/>
          </a:prstGeom>
          <a:noFill/>
        </p:spPr>
        <p:txBody>
          <a:bodyPr wrap="none" rtlCol="0">
            <a:spAutoFit/>
          </a:bodyPr>
          <a:lstStyle/>
          <a:p>
            <a:r>
              <a:rPr lang="en-US" sz="2400" dirty="0">
                <a:solidFill>
                  <a:srgbClr val="FFFF00"/>
                </a:solidFill>
              </a:rPr>
              <a:t>4</a:t>
            </a:r>
          </a:p>
        </p:txBody>
      </p:sp>
      <p:sp>
        <p:nvSpPr>
          <p:cNvPr id="98" name="TextBox 97"/>
          <p:cNvSpPr txBox="1"/>
          <p:nvPr/>
        </p:nvSpPr>
        <p:spPr>
          <a:xfrm>
            <a:off x="4476720" y="2443774"/>
            <a:ext cx="356188" cy="424732"/>
          </a:xfrm>
          <a:prstGeom prst="rect">
            <a:avLst/>
          </a:prstGeom>
          <a:noFill/>
        </p:spPr>
        <p:txBody>
          <a:bodyPr wrap="none" rtlCol="0">
            <a:spAutoFit/>
          </a:bodyPr>
          <a:lstStyle/>
          <a:p>
            <a:r>
              <a:rPr lang="en-US" sz="2400" dirty="0" smtClean="0">
                <a:solidFill>
                  <a:srgbClr val="FFFF00"/>
                </a:solidFill>
              </a:rPr>
              <a:t>3</a:t>
            </a:r>
            <a:endParaRPr lang="en-US" sz="2400" dirty="0">
              <a:solidFill>
                <a:srgbClr val="FFFF00"/>
              </a:solidFill>
            </a:endParaRPr>
          </a:p>
        </p:txBody>
      </p:sp>
      <p:sp>
        <p:nvSpPr>
          <p:cNvPr id="99" name="TextBox 98"/>
          <p:cNvSpPr txBox="1"/>
          <p:nvPr/>
        </p:nvSpPr>
        <p:spPr>
          <a:xfrm>
            <a:off x="5883980" y="4060160"/>
            <a:ext cx="356188" cy="424732"/>
          </a:xfrm>
          <a:prstGeom prst="rect">
            <a:avLst/>
          </a:prstGeom>
          <a:noFill/>
        </p:spPr>
        <p:txBody>
          <a:bodyPr wrap="none" rtlCol="0">
            <a:spAutoFit/>
          </a:bodyPr>
          <a:lstStyle/>
          <a:p>
            <a:r>
              <a:rPr lang="en-US" sz="2400" dirty="0" smtClean="0">
                <a:solidFill>
                  <a:srgbClr val="FFFF00"/>
                </a:solidFill>
              </a:rPr>
              <a:t>5</a:t>
            </a:r>
            <a:endParaRPr lang="en-US" sz="2400" dirty="0">
              <a:solidFill>
                <a:srgbClr val="FFFF00"/>
              </a:solidFill>
            </a:endParaRPr>
          </a:p>
        </p:txBody>
      </p:sp>
      <p:sp>
        <p:nvSpPr>
          <p:cNvPr id="104" name="TextBox 103"/>
          <p:cNvSpPr txBox="1"/>
          <p:nvPr/>
        </p:nvSpPr>
        <p:spPr>
          <a:xfrm>
            <a:off x="1994564" y="3219804"/>
            <a:ext cx="612668" cy="424732"/>
          </a:xfrm>
          <a:prstGeom prst="rect">
            <a:avLst/>
          </a:prstGeom>
          <a:noFill/>
        </p:spPr>
        <p:txBody>
          <a:bodyPr wrap="none" rtlCol="0">
            <a:spAutoFit/>
          </a:bodyPr>
          <a:lstStyle/>
          <a:p>
            <a:r>
              <a:rPr lang="en-US" sz="2400" dirty="0" smtClean="0">
                <a:solidFill>
                  <a:srgbClr val="FFFF00"/>
                </a:solidFill>
              </a:rPr>
              <a:t>1.1</a:t>
            </a:r>
            <a:endParaRPr lang="en-US" sz="2400" dirty="0">
              <a:solidFill>
                <a:srgbClr val="FFFF00"/>
              </a:solidFill>
            </a:endParaRPr>
          </a:p>
        </p:txBody>
      </p:sp>
      <p:sp>
        <p:nvSpPr>
          <p:cNvPr id="105" name="TextBox 104"/>
          <p:cNvSpPr txBox="1"/>
          <p:nvPr/>
        </p:nvSpPr>
        <p:spPr>
          <a:xfrm>
            <a:off x="6722552" y="2516405"/>
            <a:ext cx="612668" cy="424732"/>
          </a:xfrm>
          <a:prstGeom prst="rect">
            <a:avLst/>
          </a:prstGeom>
          <a:noFill/>
        </p:spPr>
        <p:txBody>
          <a:bodyPr wrap="none" rtlCol="0">
            <a:spAutoFit/>
          </a:bodyPr>
          <a:lstStyle/>
          <a:p>
            <a:r>
              <a:rPr lang="en-US" sz="2400" dirty="0">
                <a:solidFill>
                  <a:srgbClr val="FFFF00"/>
                </a:solidFill>
              </a:rPr>
              <a:t>4</a:t>
            </a:r>
            <a:r>
              <a:rPr lang="en-US" sz="2400" dirty="0" smtClean="0">
                <a:solidFill>
                  <a:srgbClr val="FFFF00"/>
                </a:solidFill>
              </a:rPr>
              <a:t>.1</a:t>
            </a:r>
            <a:endParaRPr lang="en-US" sz="2400" dirty="0">
              <a:solidFill>
                <a:srgbClr val="FFFF00"/>
              </a:solidFill>
            </a:endParaRPr>
          </a:p>
        </p:txBody>
      </p:sp>
      <p:sp>
        <p:nvSpPr>
          <p:cNvPr id="106" name="TextBox 105"/>
          <p:cNvSpPr txBox="1"/>
          <p:nvPr/>
        </p:nvSpPr>
        <p:spPr>
          <a:xfrm>
            <a:off x="7987581" y="2227219"/>
            <a:ext cx="612668" cy="424732"/>
          </a:xfrm>
          <a:prstGeom prst="rect">
            <a:avLst/>
          </a:prstGeom>
          <a:noFill/>
        </p:spPr>
        <p:txBody>
          <a:bodyPr wrap="none" rtlCol="0">
            <a:spAutoFit/>
          </a:bodyPr>
          <a:lstStyle/>
          <a:p>
            <a:r>
              <a:rPr lang="en-US" sz="2400" dirty="0">
                <a:solidFill>
                  <a:srgbClr val="FFFF00"/>
                </a:solidFill>
              </a:rPr>
              <a:t>4</a:t>
            </a:r>
            <a:r>
              <a:rPr lang="en-US" sz="2400" dirty="0" smtClean="0">
                <a:solidFill>
                  <a:srgbClr val="FFFF00"/>
                </a:solidFill>
              </a:rPr>
              <a:t>.5</a:t>
            </a:r>
            <a:endParaRPr lang="en-US" sz="2400" dirty="0">
              <a:solidFill>
                <a:srgbClr val="FFFF00"/>
              </a:solidFill>
            </a:endParaRPr>
          </a:p>
        </p:txBody>
      </p:sp>
      <p:sp>
        <p:nvSpPr>
          <p:cNvPr id="107" name="TextBox 106"/>
          <p:cNvSpPr txBox="1"/>
          <p:nvPr/>
        </p:nvSpPr>
        <p:spPr>
          <a:xfrm>
            <a:off x="7944292" y="1082599"/>
            <a:ext cx="612668" cy="424732"/>
          </a:xfrm>
          <a:prstGeom prst="rect">
            <a:avLst/>
          </a:prstGeom>
          <a:noFill/>
        </p:spPr>
        <p:txBody>
          <a:bodyPr wrap="none" rtlCol="0">
            <a:spAutoFit/>
          </a:bodyPr>
          <a:lstStyle/>
          <a:p>
            <a:r>
              <a:rPr lang="en-US" sz="2400" dirty="0">
                <a:solidFill>
                  <a:srgbClr val="FFFF00"/>
                </a:solidFill>
              </a:rPr>
              <a:t>4</a:t>
            </a:r>
            <a:r>
              <a:rPr lang="en-US" sz="2400" dirty="0" smtClean="0">
                <a:solidFill>
                  <a:srgbClr val="FFFF00"/>
                </a:solidFill>
              </a:rPr>
              <a:t>.3</a:t>
            </a:r>
            <a:endParaRPr lang="en-US" sz="2400" dirty="0">
              <a:solidFill>
                <a:srgbClr val="FFFF00"/>
              </a:solidFill>
            </a:endParaRPr>
          </a:p>
        </p:txBody>
      </p:sp>
      <p:sp>
        <p:nvSpPr>
          <p:cNvPr id="108" name="TextBox 107"/>
          <p:cNvSpPr txBox="1"/>
          <p:nvPr/>
        </p:nvSpPr>
        <p:spPr>
          <a:xfrm>
            <a:off x="6081179" y="2630992"/>
            <a:ext cx="612668" cy="424732"/>
          </a:xfrm>
          <a:prstGeom prst="rect">
            <a:avLst/>
          </a:prstGeom>
          <a:noFill/>
        </p:spPr>
        <p:txBody>
          <a:bodyPr wrap="none" rtlCol="0">
            <a:spAutoFit/>
          </a:bodyPr>
          <a:lstStyle/>
          <a:p>
            <a:r>
              <a:rPr lang="en-US" sz="2400" dirty="0" smtClean="0">
                <a:solidFill>
                  <a:srgbClr val="FFFF00"/>
                </a:solidFill>
              </a:rPr>
              <a:t>5.1</a:t>
            </a:r>
            <a:endParaRPr lang="en-US" sz="2400" dirty="0">
              <a:solidFill>
                <a:srgbClr val="FFFF00"/>
              </a:solidFill>
            </a:endParaRPr>
          </a:p>
        </p:txBody>
      </p:sp>
      <p:sp>
        <p:nvSpPr>
          <p:cNvPr id="109" name="TextBox 108"/>
          <p:cNvSpPr txBox="1"/>
          <p:nvPr/>
        </p:nvSpPr>
        <p:spPr>
          <a:xfrm>
            <a:off x="6025389" y="2040857"/>
            <a:ext cx="612668" cy="424732"/>
          </a:xfrm>
          <a:prstGeom prst="rect">
            <a:avLst/>
          </a:prstGeom>
          <a:noFill/>
        </p:spPr>
        <p:txBody>
          <a:bodyPr wrap="none" rtlCol="0">
            <a:spAutoFit/>
          </a:bodyPr>
          <a:lstStyle/>
          <a:p>
            <a:r>
              <a:rPr lang="en-US" sz="2400" dirty="0">
                <a:solidFill>
                  <a:srgbClr val="FFFF00"/>
                </a:solidFill>
              </a:rPr>
              <a:t>3</a:t>
            </a:r>
            <a:r>
              <a:rPr lang="en-US" sz="2400" dirty="0" smtClean="0">
                <a:solidFill>
                  <a:srgbClr val="FFFF00"/>
                </a:solidFill>
              </a:rPr>
              <a:t>.1</a:t>
            </a:r>
            <a:endParaRPr lang="en-US" sz="2400" dirty="0">
              <a:solidFill>
                <a:srgbClr val="FFFF00"/>
              </a:solidFill>
            </a:endParaRPr>
          </a:p>
        </p:txBody>
      </p:sp>
      <p:sp>
        <p:nvSpPr>
          <p:cNvPr id="110" name="TextBox 109"/>
          <p:cNvSpPr txBox="1"/>
          <p:nvPr/>
        </p:nvSpPr>
        <p:spPr>
          <a:xfrm>
            <a:off x="2502334" y="2574248"/>
            <a:ext cx="612668" cy="424732"/>
          </a:xfrm>
          <a:prstGeom prst="rect">
            <a:avLst/>
          </a:prstGeom>
          <a:noFill/>
        </p:spPr>
        <p:txBody>
          <a:bodyPr wrap="none" rtlCol="0">
            <a:spAutoFit/>
          </a:bodyPr>
          <a:lstStyle/>
          <a:p>
            <a:r>
              <a:rPr lang="en-US" sz="2400" dirty="0" smtClean="0">
                <a:solidFill>
                  <a:srgbClr val="FFFF00"/>
                </a:solidFill>
              </a:rPr>
              <a:t>3.2</a:t>
            </a:r>
            <a:endParaRPr lang="en-US" sz="2400" dirty="0">
              <a:solidFill>
                <a:srgbClr val="FFFF00"/>
              </a:solidFill>
            </a:endParaRPr>
          </a:p>
        </p:txBody>
      </p:sp>
      <p:sp>
        <p:nvSpPr>
          <p:cNvPr id="111" name="TextBox 110"/>
          <p:cNvSpPr txBox="1"/>
          <p:nvPr/>
        </p:nvSpPr>
        <p:spPr>
          <a:xfrm>
            <a:off x="2756329" y="3272004"/>
            <a:ext cx="612668" cy="424732"/>
          </a:xfrm>
          <a:prstGeom prst="rect">
            <a:avLst/>
          </a:prstGeom>
          <a:noFill/>
        </p:spPr>
        <p:txBody>
          <a:bodyPr wrap="none" rtlCol="0">
            <a:spAutoFit/>
          </a:bodyPr>
          <a:lstStyle/>
          <a:p>
            <a:r>
              <a:rPr lang="en-US" sz="2400" dirty="0">
                <a:solidFill>
                  <a:srgbClr val="FFFF00"/>
                </a:solidFill>
              </a:rPr>
              <a:t>2</a:t>
            </a:r>
            <a:r>
              <a:rPr lang="en-US" sz="2400" dirty="0" smtClean="0">
                <a:solidFill>
                  <a:srgbClr val="FFFF00"/>
                </a:solidFill>
              </a:rPr>
              <a:t>.1</a:t>
            </a:r>
            <a:endParaRPr lang="en-US" sz="2400" dirty="0">
              <a:solidFill>
                <a:srgbClr val="FFFF00"/>
              </a:solidFill>
            </a:endParaRPr>
          </a:p>
        </p:txBody>
      </p:sp>
      <p:sp>
        <p:nvSpPr>
          <p:cNvPr id="112" name="TextBox 111"/>
          <p:cNvSpPr txBox="1"/>
          <p:nvPr/>
        </p:nvSpPr>
        <p:spPr>
          <a:xfrm>
            <a:off x="3782330" y="4799536"/>
            <a:ext cx="612668" cy="424732"/>
          </a:xfrm>
          <a:prstGeom prst="rect">
            <a:avLst/>
          </a:prstGeom>
          <a:noFill/>
        </p:spPr>
        <p:txBody>
          <a:bodyPr wrap="none" rtlCol="0">
            <a:spAutoFit/>
          </a:bodyPr>
          <a:lstStyle/>
          <a:p>
            <a:r>
              <a:rPr lang="en-US" sz="2400" dirty="0" smtClean="0">
                <a:solidFill>
                  <a:srgbClr val="FFFF00"/>
                </a:solidFill>
              </a:rPr>
              <a:t>2.2</a:t>
            </a:r>
            <a:endParaRPr lang="en-US" sz="2400" dirty="0">
              <a:solidFill>
                <a:srgbClr val="FFFF00"/>
              </a:solidFill>
            </a:endParaRPr>
          </a:p>
        </p:txBody>
      </p:sp>
      <p:sp>
        <p:nvSpPr>
          <p:cNvPr id="113" name="TextBox 112"/>
          <p:cNvSpPr txBox="1"/>
          <p:nvPr/>
        </p:nvSpPr>
        <p:spPr>
          <a:xfrm>
            <a:off x="4715131" y="4799536"/>
            <a:ext cx="612668" cy="424732"/>
          </a:xfrm>
          <a:prstGeom prst="rect">
            <a:avLst/>
          </a:prstGeom>
          <a:noFill/>
        </p:spPr>
        <p:txBody>
          <a:bodyPr wrap="none" rtlCol="0">
            <a:spAutoFit/>
          </a:bodyPr>
          <a:lstStyle/>
          <a:p>
            <a:r>
              <a:rPr lang="en-US" sz="2400" dirty="0">
                <a:solidFill>
                  <a:srgbClr val="FFFF00"/>
                </a:solidFill>
              </a:rPr>
              <a:t>5</a:t>
            </a:r>
            <a:r>
              <a:rPr lang="en-US" sz="2400" dirty="0" smtClean="0">
                <a:solidFill>
                  <a:srgbClr val="FFFF00"/>
                </a:solidFill>
              </a:rPr>
              <a:t>.2</a:t>
            </a:r>
            <a:endParaRPr lang="en-US" sz="2400" dirty="0">
              <a:solidFill>
                <a:srgbClr val="FFFF00"/>
              </a:solidFill>
            </a:endParaRPr>
          </a:p>
        </p:txBody>
      </p:sp>
      <p:sp>
        <p:nvSpPr>
          <p:cNvPr id="114" name="TextBox 113"/>
          <p:cNvSpPr txBox="1"/>
          <p:nvPr/>
        </p:nvSpPr>
        <p:spPr>
          <a:xfrm>
            <a:off x="6766972" y="4724411"/>
            <a:ext cx="612668" cy="424732"/>
          </a:xfrm>
          <a:prstGeom prst="rect">
            <a:avLst/>
          </a:prstGeom>
          <a:noFill/>
        </p:spPr>
        <p:txBody>
          <a:bodyPr wrap="none" rtlCol="0">
            <a:spAutoFit/>
          </a:bodyPr>
          <a:lstStyle/>
          <a:p>
            <a:r>
              <a:rPr lang="en-US" sz="2400" dirty="0" smtClean="0">
                <a:solidFill>
                  <a:srgbClr val="FFFF00"/>
                </a:solidFill>
              </a:rPr>
              <a:t>5.5</a:t>
            </a:r>
            <a:endParaRPr lang="en-US" sz="2400" dirty="0">
              <a:solidFill>
                <a:srgbClr val="FFFF00"/>
              </a:solidFill>
            </a:endParaRPr>
          </a:p>
        </p:txBody>
      </p:sp>
      <p:sp>
        <p:nvSpPr>
          <p:cNvPr id="115" name="TextBox 114"/>
          <p:cNvSpPr txBox="1"/>
          <p:nvPr/>
        </p:nvSpPr>
        <p:spPr>
          <a:xfrm>
            <a:off x="1099254" y="5670171"/>
            <a:ext cx="612668" cy="424732"/>
          </a:xfrm>
          <a:prstGeom prst="rect">
            <a:avLst/>
          </a:prstGeom>
          <a:noFill/>
        </p:spPr>
        <p:txBody>
          <a:bodyPr wrap="none" rtlCol="0">
            <a:spAutoFit/>
          </a:bodyPr>
          <a:lstStyle/>
          <a:p>
            <a:r>
              <a:rPr lang="en-US" sz="2400" dirty="0" smtClean="0">
                <a:solidFill>
                  <a:srgbClr val="FFFF00"/>
                </a:solidFill>
              </a:rPr>
              <a:t>2.5</a:t>
            </a:r>
            <a:endParaRPr lang="en-US" sz="2400" dirty="0">
              <a:solidFill>
                <a:srgbClr val="FFFF00"/>
              </a:solidFill>
            </a:endParaRPr>
          </a:p>
        </p:txBody>
      </p:sp>
      <p:sp>
        <p:nvSpPr>
          <p:cNvPr id="70" name="Line 76"/>
          <p:cNvSpPr>
            <a:spLocks noChangeShapeType="1"/>
          </p:cNvSpPr>
          <p:nvPr/>
        </p:nvSpPr>
        <p:spPr bwMode="auto">
          <a:xfrm>
            <a:off x="2743930" y="4484892"/>
            <a:ext cx="1651067" cy="351152"/>
          </a:xfrm>
          <a:prstGeom prst="line">
            <a:avLst/>
          </a:prstGeom>
          <a:noFill/>
          <a:ln w="50800">
            <a:solidFill>
              <a:srgbClr val="FDE3BA"/>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78" name="Group 77"/>
          <p:cNvGrpSpPr/>
          <p:nvPr/>
        </p:nvGrpSpPr>
        <p:grpSpPr>
          <a:xfrm>
            <a:off x="276958" y="3777649"/>
            <a:ext cx="2451100" cy="1471139"/>
            <a:chOff x="692150" y="4330700"/>
            <a:chExt cx="2451100" cy="1471139"/>
          </a:xfrm>
        </p:grpSpPr>
        <p:sp>
          <p:nvSpPr>
            <p:cNvPr id="79" name="Rectangle 69"/>
            <p:cNvSpPr>
              <a:spLocks noChangeArrowheads="1"/>
            </p:cNvSpPr>
            <p:nvPr/>
          </p:nvSpPr>
          <p:spPr bwMode="auto">
            <a:xfrm>
              <a:off x="692150" y="4330700"/>
              <a:ext cx="2451100" cy="1420813"/>
            </a:xfrm>
            <a:prstGeom prst="rect">
              <a:avLst/>
            </a:prstGeom>
            <a:solidFill>
              <a:srgbClr val="FDE3BA"/>
            </a:solidFill>
            <a:ln w="25400">
              <a:solidFill>
                <a:srgbClr val="50009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80" name="Rectangle 74"/>
            <p:cNvSpPr>
              <a:spLocks noChangeArrowheads="1"/>
            </p:cNvSpPr>
            <p:nvPr/>
          </p:nvSpPr>
          <p:spPr bwMode="auto">
            <a:xfrm>
              <a:off x="2030237" y="4714875"/>
              <a:ext cx="1021113" cy="1086964"/>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2400" dirty="0">
                  <a:solidFill>
                    <a:srgbClr val="500093"/>
                  </a:solidFill>
                </a:rPr>
                <a:t>direct</a:t>
              </a:r>
            </a:p>
            <a:p>
              <a:pPr algn="ctr"/>
              <a:r>
                <a:rPr lang="en-US" sz="2400" dirty="0" smtClean="0">
                  <a:solidFill>
                    <a:srgbClr val="500093"/>
                  </a:solidFill>
                </a:rPr>
                <a:t>2.1</a:t>
              </a:r>
            </a:p>
            <a:p>
              <a:pPr algn="ctr"/>
              <a:r>
                <a:rPr lang="en-US" sz="2400" dirty="0">
                  <a:solidFill>
                    <a:srgbClr val="500093"/>
                  </a:solidFill>
                </a:rPr>
                <a:t>5</a:t>
              </a:r>
              <a:r>
                <a:rPr lang="en-US" sz="2400" dirty="0" smtClean="0">
                  <a:solidFill>
                    <a:srgbClr val="500093"/>
                  </a:solidFill>
                </a:rPr>
                <a:t>.1</a:t>
              </a:r>
              <a:endParaRPr lang="en-US" sz="2400" dirty="0">
                <a:solidFill>
                  <a:srgbClr val="500093"/>
                </a:solidFill>
              </a:endParaRPr>
            </a:p>
          </p:txBody>
        </p:sp>
        <p:sp>
          <p:nvSpPr>
            <p:cNvPr id="81" name="Rectangle 75"/>
            <p:cNvSpPr>
              <a:spLocks noChangeArrowheads="1"/>
            </p:cNvSpPr>
            <p:nvPr/>
          </p:nvSpPr>
          <p:spPr bwMode="auto">
            <a:xfrm>
              <a:off x="991615" y="4714875"/>
              <a:ext cx="610746" cy="1086964"/>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2400" dirty="0" smtClean="0">
                  <a:solidFill>
                    <a:srgbClr val="500093"/>
                  </a:solidFill>
                </a:rPr>
                <a:t>2,5</a:t>
              </a:r>
              <a:endParaRPr lang="en-US" sz="2400" dirty="0">
                <a:solidFill>
                  <a:srgbClr val="500093"/>
                </a:solidFill>
              </a:endParaRPr>
            </a:p>
            <a:p>
              <a:pPr algn="ctr"/>
              <a:r>
                <a:rPr lang="en-US" sz="2400" dirty="0" smtClean="0">
                  <a:solidFill>
                    <a:srgbClr val="500093"/>
                  </a:solidFill>
                </a:rPr>
                <a:t>1,3</a:t>
              </a:r>
            </a:p>
            <a:p>
              <a:pPr algn="ctr"/>
              <a:r>
                <a:rPr lang="en-US" sz="2400" dirty="0" smtClean="0">
                  <a:solidFill>
                    <a:srgbClr val="500093"/>
                  </a:solidFill>
                </a:rPr>
                <a:t>4</a:t>
              </a:r>
              <a:endParaRPr lang="en-US" sz="2400" dirty="0">
                <a:solidFill>
                  <a:srgbClr val="500093"/>
                </a:solidFill>
              </a:endParaRPr>
            </a:p>
          </p:txBody>
        </p:sp>
        <p:sp>
          <p:nvSpPr>
            <p:cNvPr id="84" name="Rectangle 70"/>
            <p:cNvSpPr>
              <a:spLocks noChangeArrowheads="1"/>
            </p:cNvSpPr>
            <p:nvPr/>
          </p:nvSpPr>
          <p:spPr bwMode="auto">
            <a:xfrm>
              <a:off x="708025" y="4357688"/>
              <a:ext cx="1095375" cy="349250"/>
            </a:xfrm>
            <a:prstGeom prst="rect">
              <a:avLst/>
            </a:prstGeom>
            <a:solidFill>
              <a:srgbClr val="FDE3BA"/>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800">
                  <a:solidFill>
                    <a:srgbClr val="500093"/>
                  </a:solidFill>
                </a:rPr>
                <a:t>Dest.net</a:t>
              </a:r>
            </a:p>
          </p:txBody>
        </p:sp>
        <p:sp>
          <p:nvSpPr>
            <p:cNvPr id="85" name="Rectangle 71"/>
            <p:cNvSpPr>
              <a:spLocks noChangeArrowheads="1"/>
            </p:cNvSpPr>
            <p:nvPr/>
          </p:nvSpPr>
          <p:spPr bwMode="auto">
            <a:xfrm>
              <a:off x="2093913" y="4357688"/>
              <a:ext cx="1019175" cy="349250"/>
            </a:xfrm>
            <a:prstGeom prst="rect">
              <a:avLst/>
            </a:prstGeom>
            <a:solidFill>
              <a:srgbClr val="FDE3BA"/>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800">
                  <a:solidFill>
                    <a:srgbClr val="500093"/>
                  </a:solidFill>
                </a:rPr>
                <a:t>Forw.to</a:t>
              </a:r>
            </a:p>
          </p:txBody>
        </p:sp>
      </p:grpSp>
      <p:sp>
        <p:nvSpPr>
          <p:cNvPr id="75" name="TextBox 74"/>
          <p:cNvSpPr txBox="1"/>
          <p:nvPr/>
        </p:nvSpPr>
        <p:spPr>
          <a:xfrm>
            <a:off x="3871076" y="1068184"/>
            <a:ext cx="1593706" cy="480131"/>
          </a:xfrm>
          <a:prstGeom prst="rect">
            <a:avLst/>
          </a:prstGeom>
          <a:noFill/>
        </p:spPr>
        <p:txBody>
          <a:bodyPr wrap="none" rtlCol="0">
            <a:spAutoFit/>
          </a:bodyPr>
          <a:lstStyle/>
          <a:p>
            <a:r>
              <a:rPr lang="en-US" dirty="0" smtClean="0"/>
              <a:t>1.5 &gt; 5.5</a:t>
            </a:r>
            <a:endParaRPr lang="en-US" dirty="0"/>
          </a:p>
        </p:txBody>
      </p:sp>
      <p:sp>
        <p:nvSpPr>
          <p:cNvPr id="77" name="Rectangle 2"/>
          <p:cNvSpPr>
            <a:spLocks noGrp="1" noChangeArrowheads="1"/>
          </p:cNvSpPr>
          <p:nvPr>
            <p:ph type="title"/>
          </p:nvPr>
        </p:nvSpPr>
        <p:spPr>
          <a:xfrm>
            <a:off x="3246286" y="203200"/>
            <a:ext cx="2657779" cy="654025"/>
          </a:xfrm>
          <a:noFill/>
        </p:spPr>
        <p:txBody>
          <a:bodyPr/>
          <a:lstStyle/>
          <a:p>
            <a:r>
              <a:rPr lang="en-US" sz="4000" dirty="0" smtClean="0"/>
              <a:t>IP Routing</a:t>
            </a:r>
          </a:p>
        </p:txBody>
      </p:sp>
    </p:spTree>
    <p:extLst>
      <p:ext uri="{BB962C8B-B14F-4D97-AF65-F5344CB8AC3E}">
        <p14:creationId xmlns:p14="http://schemas.microsoft.com/office/powerpoint/2010/main" val="3807853474"/>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2"/>
          <p:cNvSpPr>
            <a:spLocks noGrp="1"/>
          </p:cNvSpPr>
          <p:nvPr>
            <p:ph type="sldNum" sz="quarter" idx="10"/>
          </p:nvPr>
        </p:nvSpPr>
        <p:spPr>
          <a:noFill/>
        </p:spPr>
        <p:txBody>
          <a:bodyPr/>
          <a:lstStyle>
            <a:lvl1pPr>
              <a:defRPr sz="2800" b="1">
                <a:solidFill>
                  <a:schemeClr val="tx1"/>
                </a:solidFill>
                <a:latin typeface="Arial" pitchFamily="34" charset="0"/>
              </a:defRPr>
            </a:lvl1pPr>
            <a:lvl2pPr marL="742950" indent="-285750">
              <a:defRPr sz="2800" b="1">
                <a:solidFill>
                  <a:schemeClr val="tx1"/>
                </a:solidFill>
                <a:latin typeface="Arial" pitchFamily="34" charset="0"/>
              </a:defRPr>
            </a:lvl2pPr>
            <a:lvl3pPr marL="1143000" indent="-228600">
              <a:defRPr sz="2800" b="1">
                <a:solidFill>
                  <a:schemeClr val="tx1"/>
                </a:solidFill>
                <a:latin typeface="Arial" pitchFamily="34" charset="0"/>
              </a:defRPr>
            </a:lvl3pPr>
            <a:lvl4pPr marL="1600200" indent="-228600">
              <a:defRPr sz="2800" b="1">
                <a:solidFill>
                  <a:schemeClr val="tx1"/>
                </a:solidFill>
                <a:latin typeface="Arial" pitchFamily="34" charset="0"/>
              </a:defRPr>
            </a:lvl4pPr>
            <a:lvl5pPr marL="2057400" indent="-228600">
              <a:defRPr sz="2800" b="1">
                <a:solidFill>
                  <a:schemeClr val="tx1"/>
                </a:solidFill>
                <a:latin typeface="Arial" pitchFamily="34" charset="0"/>
              </a:defRPr>
            </a:lvl5pPr>
            <a:lvl6pPr marL="2514600" indent="-228600" eaLnBrk="0" fontAlgn="base" hangingPunct="0">
              <a:lnSpc>
                <a:spcPct val="90000"/>
              </a:lnSpc>
              <a:spcBef>
                <a:spcPct val="0"/>
              </a:spcBef>
              <a:spcAft>
                <a:spcPct val="0"/>
              </a:spcAft>
              <a:defRPr sz="2800" b="1">
                <a:solidFill>
                  <a:schemeClr val="tx1"/>
                </a:solidFill>
                <a:latin typeface="Arial" pitchFamily="34" charset="0"/>
              </a:defRPr>
            </a:lvl6pPr>
            <a:lvl7pPr marL="2971800" indent="-228600" eaLnBrk="0" fontAlgn="base" hangingPunct="0">
              <a:lnSpc>
                <a:spcPct val="90000"/>
              </a:lnSpc>
              <a:spcBef>
                <a:spcPct val="0"/>
              </a:spcBef>
              <a:spcAft>
                <a:spcPct val="0"/>
              </a:spcAft>
              <a:defRPr sz="2800" b="1">
                <a:solidFill>
                  <a:schemeClr val="tx1"/>
                </a:solidFill>
                <a:latin typeface="Arial" pitchFamily="34" charset="0"/>
              </a:defRPr>
            </a:lvl7pPr>
            <a:lvl8pPr marL="3429000" indent="-228600" eaLnBrk="0" fontAlgn="base" hangingPunct="0">
              <a:lnSpc>
                <a:spcPct val="90000"/>
              </a:lnSpc>
              <a:spcBef>
                <a:spcPct val="0"/>
              </a:spcBef>
              <a:spcAft>
                <a:spcPct val="0"/>
              </a:spcAft>
              <a:defRPr sz="2800" b="1">
                <a:solidFill>
                  <a:schemeClr val="tx1"/>
                </a:solidFill>
                <a:latin typeface="Arial" pitchFamily="34" charset="0"/>
              </a:defRPr>
            </a:lvl8pPr>
            <a:lvl9pPr marL="3886200" indent="-228600" eaLnBrk="0" fontAlgn="base" hangingPunct="0">
              <a:lnSpc>
                <a:spcPct val="90000"/>
              </a:lnSpc>
              <a:spcBef>
                <a:spcPct val="0"/>
              </a:spcBef>
              <a:spcAft>
                <a:spcPct val="0"/>
              </a:spcAft>
              <a:defRPr sz="2800" b="1">
                <a:solidFill>
                  <a:schemeClr val="tx1"/>
                </a:solidFill>
                <a:latin typeface="Arial" pitchFamily="34" charset="0"/>
              </a:defRPr>
            </a:lvl9pPr>
          </a:lstStyle>
          <a:p>
            <a:fld id="{0E223036-4DAE-42EC-B7BA-3E4EC496AEE5}" type="slidenum">
              <a:rPr lang="en-US" sz="1400" smtClean="0">
                <a:solidFill>
                  <a:schemeClr val="tx2"/>
                </a:solidFill>
              </a:rPr>
              <a:pPr/>
              <a:t>9</a:t>
            </a:fld>
            <a:endParaRPr lang="en-US" sz="1400" smtClean="0">
              <a:solidFill>
                <a:schemeClr val="tx2"/>
              </a:solidFill>
            </a:endParaRPr>
          </a:p>
        </p:txBody>
      </p:sp>
      <p:sp>
        <p:nvSpPr>
          <p:cNvPr id="12293" name="Rectangle 6"/>
          <p:cNvSpPr>
            <a:spLocks noChangeArrowheads="1"/>
          </p:cNvSpPr>
          <p:nvPr/>
        </p:nvSpPr>
        <p:spPr bwMode="auto">
          <a:xfrm>
            <a:off x="4206874" y="5853421"/>
            <a:ext cx="1163637" cy="4175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2400">
                <a:solidFill>
                  <a:schemeClr val="hlink"/>
                </a:solidFill>
              </a:rPr>
              <a:t>Router</a:t>
            </a:r>
            <a:endParaRPr lang="en-US" sz="2400">
              <a:solidFill>
                <a:srgbClr val="FC0128"/>
              </a:solidFill>
            </a:endParaRPr>
          </a:p>
        </p:txBody>
      </p:sp>
      <p:sp>
        <p:nvSpPr>
          <p:cNvPr id="12298" name="Line 11"/>
          <p:cNvSpPr>
            <a:spLocks noChangeShapeType="1"/>
          </p:cNvSpPr>
          <p:nvPr/>
        </p:nvSpPr>
        <p:spPr bwMode="auto">
          <a:xfrm flipH="1">
            <a:off x="2805238" y="2845703"/>
            <a:ext cx="378229" cy="295274"/>
          </a:xfrm>
          <a:prstGeom prst="line">
            <a:avLst/>
          </a:prstGeom>
          <a:noFill/>
          <a:ln w="25400">
            <a:solidFill>
              <a:srgbClr val="00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9" name="Line 12"/>
          <p:cNvSpPr>
            <a:spLocks noChangeShapeType="1"/>
          </p:cNvSpPr>
          <p:nvPr/>
        </p:nvSpPr>
        <p:spPr bwMode="auto">
          <a:xfrm>
            <a:off x="2711954" y="3282266"/>
            <a:ext cx="153294" cy="642034"/>
          </a:xfrm>
          <a:prstGeom prst="line">
            <a:avLst/>
          </a:prstGeom>
          <a:noFill/>
          <a:ln w="25400">
            <a:solidFill>
              <a:srgbClr val="E3BE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0" name="Line 13"/>
          <p:cNvSpPr>
            <a:spLocks noChangeShapeType="1"/>
          </p:cNvSpPr>
          <p:nvPr/>
        </p:nvSpPr>
        <p:spPr bwMode="auto">
          <a:xfrm>
            <a:off x="5984875" y="2454276"/>
            <a:ext cx="534988" cy="22224"/>
          </a:xfrm>
          <a:prstGeom prst="line">
            <a:avLst/>
          </a:prstGeom>
          <a:noFill/>
          <a:ln w="25400">
            <a:solidFill>
              <a:srgbClr val="00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1" name="Line 14"/>
          <p:cNvSpPr>
            <a:spLocks noChangeShapeType="1"/>
          </p:cNvSpPr>
          <p:nvPr/>
        </p:nvSpPr>
        <p:spPr bwMode="auto">
          <a:xfrm>
            <a:off x="3568699" y="4445001"/>
            <a:ext cx="816769" cy="330198"/>
          </a:xfrm>
          <a:prstGeom prst="line">
            <a:avLst/>
          </a:prstGeom>
          <a:noFill/>
          <a:ln w="25400">
            <a:solidFill>
              <a:srgbClr val="E3BE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3" name="Line 16"/>
          <p:cNvSpPr>
            <a:spLocks noChangeShapeType="1"/>
          </p:cNvSpPr>
          <p:nvPr/>
        </p:nvSpPr>
        <p:spPr bwMode="auto">
          <a:xfrm>
            <a:off x="6184900" y="4114800"/>
            <a:ext cx="1207854" cy="660398"/>
          </a:xfrm>
          <a:prstGeom prst="line">
            <a:avLst/>
          </a:prstGeom>
          <a:noFill/>
          <a:ln w="28575">
            <a:solidFill>
              <a:srgbClr val="FE9B0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2304" name="Group 17"/>
          <p:cNvGrpSpPr>
            <a:grpSpLocks/>
          </p:cNvGrpSpPr>
          <p:nvPr/>
        </p:nvGrpSpPr>
        <p:grpSpPr bwMode="auto">
          <a:xfrm>
            <a:off x="1149109" y="5270500"/>
            <a:ext cx="490537" cy="411162"/>
            <a:chOff x="1291" y="3145"/>
            <a:chExt cx="309" cy="259"/>
          </a:xfrm>
        </p:grpSpPr>
        <p:sp>
          <p:nvSpPr>
            <p:cNvPr id="12349" name="AutoShape 18"/>
            <p:cNvSpPr>
              <a:spLocks noChangeArrowheads="1"/>
            </p:cNvSpPr>
            <p:nvPr/>
          </p:nvSpPr>
          <p:spPr bwMode="auto">
            <a:xfrm>
              <a:off x="1291" y="3145"/>
              <a:ext cx="309" cy="259"/>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50" name="Object 19">
              <a:hlinkClick r:id="" action="ppaction://ole?verb=0"/>
            </p:cNvPr>
            <p:cNvGraphicFramePr>
              <a:graphicFrameLocks/>
            </p:cNvGraphicFramePr>
            <p:nvPr/>
          </p:nvGraphicFramePr>
          <p:xfrm>
            <a:off x="1317" y="3176"/>
            <a:ext cx="255" cy="199"/>
          </p:xfrm>
          <a:graphic>
            <a:graphicData uri="http://schemas.openxmlformats.org/presentationml/2006/ole">
              <mc:AlternateContent xmlns:mc="http://schemas.openxmlformats.org/markup-compatibility/2006">
                <mc:Choice xmlns:v="urn:schemas-microsoft-com:vml" Requires="v">
                  <p:oleObj spid="_x0000_s170161" name="Microsoft ClipArt Gallery" r:id="rId4" imgW="6080125" imgH="4716463" progId="MS_ClipArt_Gallery">
                    <p:embed/>
                  </p:oleObj>
                </mc:Choice>
                <mc:Fallback>
                  <p:oleObj name="Microsoft ClipArt Gallery" r:id="rId4" imgW="6080125" imgH="4716463"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17" y="3176"/>
                          <a:ext cx="255" cy="199"/>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2305" name="AutoShape 20"/>
          <p:cNvSpPr>
            <a:spLocks noChangeArrowheads="1"/>
          </p:cNvSpPr>
          <p:nvPr/>
        </p:nvSpPr>
        <p:spPr bwMode="auto">
          <a:xfrm>
            <a:off x="878682" y="2502803"/>
            <a:ext cx="506412" cy="390525"/>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06" name="Object 21">
            <a:hlinkClick r:id="" action="ppaction://ole?verb=0"/>
          </p:cNvPr>
          <p:cNvGraphicFramePr>
            <a:graphicFrameLocks/>
          </p:cNvGraphicFramePr>
          <p:nvPr>
            <p:extLst>
              <p:ext uri="{D42A27DB-BD31-4B8C-83A1-F6EECF244321}">
                <p14:modId xmlns:p14="http://schemas.microsoft.com/office/powerpoint/2010/main" val="3274618727"/>
              </p:ext>
            </p:extLst>
          </p:nvPr>
        </p:nvGraphicFramePr>
        <p:xfrm>
          <a:off x="961232" y="2556778"/>
          <a:ext cx="339725" cy="288925"/>
        </p:xfrm>
        <a:graphic>
          <a:graphicData uri="http://schemas.openxmlformats.org/presentationml/2006/ole">
            <mc:AlternateContent xmlns:mc="http://schemas.openxmlformats.org/markup-compatibility/2006">
              <mc:Choice xmlns:v="urn:schemas-microsoft-com:vml" Requires="v">
                <p:oleObj spid="_x0000_s170162" name="Microsoft ClipArt Gallery" r:id="rId6" imgW="6148388" imgH="5129213" progId="MS_ClipArt_Gallery">
                  <p:embed/>
                </p:oleObj>
              </mc:Choice>
              <mc:Fallback>
                <p:oleObj name="Microsoft ClipArt Gallery" r:id="rId6" imgW="6148388" imgH="5129213" progId="MS_ClipArt_Gallery">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1232" y="2556778"/>
                        <a:ext cx="339725" cy="2889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 name="Group 1"/>
          <p:cNvGrpSpPr/>
          <p:nvPr/>
        </p:nvGrpSpPr>
        <p:grpSpPr>
          <a:xfrm>
            <a:off x="7392755" y="4466896"/>
            <a:ext cx="660173" cy="559246"/>
            <a:chOff x="6836208" y="4560251"/>
            <a:chExt cx="660173" cy="559246"/>
          </a:xfrm>
        </p:grpSpPr>
        <p:sp>
          <p:nvSpPr>
            <p:cNvPr id="12307" name="AutoShape 22"/>
            <p:cNvSpPr>
              <a:spLocks noChangeArrowheads="1"/>
            </p:cNvSpPr>
            <p:nvPr/>
          </p:nvSpPr>
          <p:spPr bwMode="auto">
            <a:xfrm>
              <a:off x="6836208" y="4560251"/>
              <a:ext cx="660173" cy="559246"/>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08" name="Object 23">
              <a:hlinkClick r:id="" action="ppaction://ole?verb=0"/>
            </p:cNvPr>
            <p:cNvGraphicFramePr>
              <a:graphicFrameLocks/>
            </p:cNvGraphicFramePr>
            <p:nvPr>
              <p:extLst>
                <p:ext uri="{D42A27DB-BD31-4B8C-83A1-F6EECF244321}">
                  <p14:modId xmlns:p14="http://schemas.microsoft.com/office/powerpoint/2010/main" val="3316947317"/>
                </p:ext>
              </p:extLst>
            </p:nvPr>
          </p:nvGraphicFramePr>
          <p:xfrm>
            <a:off x="6963888" y="4699793"/>
            <a:ext cx="404812" cy="315913"/>
          </p:xfrm>
          <a:graphic>
            <a:graphicData uri="http://schemas.openxmlformats.org/presentationml/2006/ole">
              <mc:AlternateContent xmlns:mc="http://schemas.openxmlformats.org/markup-compatibility/2006">
                <mc:Choice xmlns:v="urn:schemas-microsoft-com:vml" Requires="v">
                  <p:oleObj spid="_x0000_s170163" name="Microsoft ClipArt Gallery" r:id="rId8" imgW="6080125" imgH="4716463" progId="MS_ClipArt_Gallery">
                    <p:embed/>
                  </p:oleObj>
                </mc:Choice>
                <mc:Fallback>
                  <p:oleObj name="Microsoft ClipArt Gallery" r:id="rId8" imgW="6080125" imgH="4716463"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63888" y="4699793"/>
                          <a:ext cx="404812" cy="3159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2309" name="AutoShape 24"/>
          <p:cNvSpPr>
            <a:spLocks noChangeArrowheads="1"/>
          </p:cNvSpPr>
          <p:nvPr/>
        </p:nvSpPr>
        <p:spPr bwMode="auto">
          <a:xfrm>
            <a:off x="886619" y="1923366"/>
            <a:ext cx="490538" cy="411162"/>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10" name="Object 25">
            <a:hlinkClick r:id="" action="ppaction://ole?verb=0"/>
          </p:cNvPr>
          <p:cNvGraphicFramePr>
            <a:graphicFrameLocks/>
          </p:cNvGraphicFramePr>
          <p:nvPr>
            <p:extLst>
              <p:ext uri="{D42A27DB-BD31-4B8C-83A1-F6EECF244321}">
                <p14:modId xmlns:p14="http://schemas.microsoft.com/office/powerpoint/2010/main" val="1633506627"/>
              </p:ext>
            </p:extLst>
          </p:nvPr>
        </p:nvGraphicFramePr>
        <p:xfrm>
          <a:off x="927894" y="1972578"/>
          <a:ext cx="404813" cy="315913"/>
        </p:xfrm>
        <a:graphic>
          <a:graphicData uri="http://schemas.openxmlformats.org/presentationml/2006/ole">
            <mc:AlternateContent xmlns:mc="http://schemas.openxmlformats.org/markup-compatibility/2006">
              <mc:Choice xmlns:v="urn:schemas-microsoft-com:vml" Requires="v">
                <p:oleObj spid="_x0000_s170164" name="Microsoft ClipArt Gallery" r:id="rId9" imgW="6080125" imgH="4716463" progId="MS_ClipArt_Gallery">
                  <p:embed/>
                </p:oleObj>
              </mc:Choice>
              <mc:Fallback>
                <p:oleObj name="Microsoft ClipArt Gallery" r:id="rId9" imgW="6080125" imgH="4716463"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7894" y="1972578"/>
                        <a:ext cx="404813" cy="3159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2311" name="Group 26"/>
          <p:cNvGrpSpPr>
            <a:grpSpLocks/>
          </p:cNvGrpSpPr>
          <p:nvPr/>
        </p:nvGrpSpPr>
        <p:grpSpPr bwMode="auto">
          <a:xfrm>
            <a:off x="878682" y="3087003"/>
            <a:ext cx="506412" cy="390525"/>
            <a:chOff x="773" y="1750"/>
            <a:chExt cx="319" cy="246"/>
          </a:xfrm>
        </p:grpSpPr>
        <p:sp>
          <p:nvSpPr>
            <p:cNvPr id="12347" name="AutoShape 27"/>
            <p:cNvSpPr>
              <a:spLocks noChangeArrowheads="1"/>
            </p:cNvSpPr>
            <p:nvPr/>
          </p:nvSpPr>
          <p:spPr bwMode="auto">
            <a:xfrm>
              <a:off x="773" y="1750"/>
              <a:ext cx="319" cy="246"/>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48" name="Object 28">
              <a:hlinkClick r:id="" action="ppaction://ole?verb=0"/>
            </p:cNvPr>
            <p:cNvGraphicFramePr>
              <a:graphicFrameLocks/>
            </p:cNvGraphicFramePr>
            <p:nvPr/>
          </p:nvGraphicFramePr>
          <p:xfrm>
            <a:off x="825" y="1784"/>
            <a:ext cx="214" cy="182"/>
          </p:xfrm>
          <a:graphic>
            <a:graphicData uri="http://schemas.openxmlformats.org/presentationml/2006/ole">
              <mc:AlternateContent xmlns:mc="http://schemas.openxmlformats.org/markup-compatibility/2006">
                <mc:Choice xmlns:v="urn:schemas-microsoft-com:vml" Requires="v">
                  <p:oleObj spid="_x0000_s170165" name="Microsoft ClipArt Gallery" r:id="rId10" imgW="6148388" imgH="5129213" progId="MS_ClipArt_Gallery">
                    <p:embed/>
                  </p:oleObj>
                </mc:Choice>
                <mc:Fallback>
                  <p:oleObj name="Microsoft ClipArt Gallery" r:id="rId10" imgW="6148388" imgH="5129213" progId="MS_ClipArt_Gallery">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5" y="1784"/>
                          <a:ext cx="214" cy="18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2312" name="Line 29"/>
          <p:cNvSpPr>
            <a:spLocks noChangeShapeType="1"/>
          </p:cNvSpPr>
          <p:nvPr/>
        </p:nvSpPr>
        <p:spPr bwMode="auto">
          <a:xfrm>
            <a:off x="1943099" y="2489199"/>
            <a:ext cx="670217" cy="651778"/>
          </a:xfrm>
          <a:prstGeom prst="line">
            <a:avLst/>
          </a:prstGeom>
          <a:noFill/>
          <a:ln w="28575">
            <a:solidFill>
              <a:srgbClr val="FC01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13" name="Line 30"/>
          <p:cNvSpPr>
            <a:spLocks noChangeShapeType="1"/>
          </p:cNvSpPr>
          <p:nvPr/>
        </p:nvSpPr>
        <p:spPr bwMode="auto">
          <a:xfrm flipV="1">
            <a:off x="1680920" y="4775197"/>
            <a:ext cx="949325" cy="837632"/>
          </a:xfrm>
          <a:prstGeom prst="line">
            <a:avLst/>
          </a:prstGeom>
          <a:noFill/>
          <a:ln w="28575">
            <a:solidFill>
              <a:srgbClr val="E3BE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2322" name="Group 43"/>
          <p:cNvGrpSpPr>
            <a:grpSpLocks/>
          </p:cNvGrpSpPr>
          <p:nvPr/>
        </p:nvGrpSpPr>
        <p:grpSpPr bwMode="auto">
          <a:xfrm>
            <a:off x="8044991" y="2614216"/>
            <a:ext cx="506412" cy="390525"/>
            <a:chOff x="4669" y="1342"/>
            <a:chExt cx="319" cy="246"/>
          </a:xfrm>
        </p:grpSpPr>
        <p:sp>
          <p:nvSpPr>
            <p:cNvPr id="12345" name="AutoShape 44"/>
            <p:cNvSpPr>
              <a:spLocks noChangeArrowheads="1"/>
            </p:cNvSpPr>
            <p:nvPr/>
          </p:nvSpPr>
          <p:spPr bwMode="auto">
            <a:xfrm>
              <a:off x="4669" y="1342"/>
              <a:ext cx="319" cy="246"/>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46" name="Object 45">
              <a:hlinkClick r:id="" action="ppaction://ole?verb=0"/>
            </p:cNvPr>
            <p:cNvGraphicFramePr>
              <a:graphicFrameLocks/>
            </p:cNvGraphicFramePr>
            <p:nvPr/>
          </p:nvGraphicFramePr>
          <p:xfrm>
            <a:off x="4721" y="1376"/>
            <a:ext cx="214" cy="182"/>
          </p:xfrm>
          <a:graphic>
            <a:graphicData uri="http://schemas.openxmlformats.org/presentationml/2006/ole">
              <mc:AlternateContent xmlns:mc="http://schemas.openxmlformats.org/markup-compatibility/2006">
                <mc:Choice xmlns:v="urn:schemas-microsoft-com:vml" Requires="v">
                  <p:oleObj spid="_x0000_s170166" name="Microsoft ClipArt Gallery" r:id="rId11" imgW="6148388" imgH="5129213" progId="MS_ClipArt_Gallery">
                    <p:embed/>
                  </p:oleObj>
                </mc:Choice>
                <mc:Fallback>
                  <p:oleObj name="Microsoft ClipArt Gallery" r:id="rId11" imgW="6148388" imgH="5129213" progId="MS_ClipArt_Gallery">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21" y="1376"/>
                          <a:ext cx="214" cy="18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12323" name="Group 46"/>
          <p:cNvGrpSpPr>
            <a:grpSpLocks/>
          </p:cNvGrpSpPr>
          <p:nvPr/>
        </p:nvGrpSpPr>
        <p:grpSpPr bwMode="auto">
          <a:xfrm>
            <a:off x="8052928" y="1458119"/>
            <a:ext cx="490538" cy="411162"/>
            <a:chOff x="4674" y="977"/>
            <a:chExt cx="309" cy="259"/>
          </a:xfrm>
        </p:grpSpPr>
        <p:sp>
          <p:nvSpPr>
            <p:cNvPr id="12343" name="AutoShape 47"/>
            <p:cNvSpPr>
              <a:spLocks noChangeArrowheads="1"/>
            </p:cNvSpPr>
            <p:nvPr/>
          </p:nvSpPr>
          <p:spPr bwMode="auto">
            <a:xfrm>
              <a:off x="4674" y="977"/>
              <a:ext cx="309" cy="259"/>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graphicFrame>
          <p:nvGraphicFramePr>
            <p:cNvPr id="12344" name="Object 48">
              <a:hlinkClick r:id="" action="ppaction://ole?verb=0"/>
            </p:cNvPr>
            <p:cNvGraphicFramePr>
              <a:graphicFrameLocks/>
            </p:cNvGraphicFramePr>
            <p:nvPr/>
          </p:nvGraphicFramePr>
          <p:xfrm>
            <a:off x="4700" y="1008"/>
            <a:ext cx="255" cy="199"/>
          </p:xfrm>
          <a:graphic>
            <a:graphicData uri="http://schemas.openxmlformats.org/presentationml/2006/ole">
              <mc:AlternateContent xmlns:mc="http://schemas.openxmlformats.org/markup-compatibility/2006">
                <mc:Choice xmlns:v="urn:schemas-microsoft-com:vml" Requires="v">
                  <p:oleObj spid="_x0000_s170167" name="Microsoft ClipArt Gallery" r:id="rId12" imgW="6080125" imgH="4716463" progId="MS_ClipArt_Gallery">
                    <p:embed/>
                  </p:oleObj>
                </mc:Choice>
                <mc:Fallback>
                  <p:oleObj name="Microsoft ClipArt Gallery" r:id="rId12" imgW="6080125" imgH="4716463"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00" y="1008"/>
                          <a:ext cx="255" cy="199"/>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2328" name="Oval 53"/>
          <p:cNvSpPr>
            <a:spLocks noChangeArrowheads="1"/>
          </p:cNvSpPr>
          <p:nvPr/>
        </p:nvSpPr>
        <p:spPr bwMode="auto">
          <a:xfrm rot="-420000">
            <a:off x="3168650" y="2128838"/>
            <a:ext cx="2836863" cy="1101725"/>
          </a:xfrm>
          <a:prstGeom prst="ellipse">
            <a:avLst/>
          </a:prstGeom>
          <a:solidFill>
            <a:schemeClr val="hlink"/>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2329" name="Oval 54"/>
          <p:cNvSpPr>
            <a:spLocks noChangeArrowheads="1"/>
          </p:cNvSpPr>
          <p:nvPr/>
        </p:nvSpPr>
        <p:spPr bwMode="auto">
          <a:xfrm rot="7941919">
            <a:off x="2371613" y="3835662"/>
            <a:ext cx="1580345" cy="889000"/>
          </a:xfrm>
          <a:prstGeom prst="ellipse">
            <a:avLst/>
          </a:prstGeom>
          <a:solidFill>
            <a:srgbClr val="D49FF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2330" name="Oval 55"/>
          <p:cNvSpPr>
            <a:spLocks noChangeArrowheads="1"/>
          </p:cNvSpPr>
          <p:nvPr/>
        </p:nvSpPr>
        <p:spPr bwMode="auto">
          <a:xfrm rot="19740000">
            <a:off x="5215117" y="3883932"/>
            <a:ext cx="1879600" cy="774700"/>
          </a:xfrm>
          <a:prstGeom prst="ellipse">
            <a:avLst/>
          </a:prstGeom>
          <a:solidFill>
            <a:srgbClr val="FE9B03"/>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12331" name="Line 56"/>
          <p:cNvSpPr>
            <a:spLocks noChangeShapeType="1"/>
          </p:cNvSpPr>
          <p:nvPr/>
        </p:nvSpPr>
        <p:spPr bwMode="auto">
          <a:xfrm flipH="1">
            <a:off x="6560848" y="2614216"/>
            <a:ext cx="105938" cy="1116139"/>
          </a:xfrm>
          <a:prstGeom prst="line">
            <a:avLst/>
          </a:prstGeom>
          <a:noFill/>
          <a:ln w="28575">
            <a:solidFill>
              <a:srgbClr val="FE9B0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32" name="Line 57"/>
          <p:cNvSpPr>
            <a:spLocks noChangeShapeType="1"/>
          </p:cNvSpPr>
          <p:nvPr/>
        </p:nvSpPr>
        <p:spPr bwMode="auto">
          <a:xfrm flipV="1">
            <a:off x="4667929" y="4606437"/>
            <a:ext cx="655993" cy="185121"/>
          </a:xfrm>
          <a:prstGeom prst="line">
            <a:avLst/>
          </a:prstGeom>
          <a:noFill/>
          <a:ln w="28575">
            <a:solidFill>
              <a:srgbClr val="FE9B0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2337" name="Picture 63"/>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516941" y="3105690"/>
            <a:ext cx="403225" cy="25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38" name="Picture 64"/>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811586" y="5921683"/>
            <a:ext cx="403225" cy="25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39" name="Picture 65"/>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519149" y="2384424"/>
            <a:ext cx="403225" cy="25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40" name="Picture 66"/>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385468" y="4730750"/>
            <a:ext cx="403225" cy="25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 name="Oval 55"/>
          <p:cNvSpPr>
            <a:spLocks noChangeArrowheads="1"/>
          </p:cNvSpPr>
          <p:nvPr/>
        </p:nvSpPr>
        <p:spPr bwMode="auto">
          <a:xfrm rot="16200000">
            <a:off x="6725445" y="1967677"/>
            <a:ext cx="1555037" cy="557451"/>
          </a:xfrm>
          <a:prstGeom prst="ellipse">
            <a:avLst/>
          </a:prstGeom>
          <a:solidFill>
            <a:schemeClr val="accent4">
              <a:lumMod val="40000"/>
              <a:lumOff val="60000"/>
            </a:schemeClr>
          </a:solidFill>
          <a:ln w="12700">
            <a:solidFill>
              <a:schemeClr val="tx1"/>
            </a:solidFill>
            <a:round/>
            <a:headEnd/>
            <a:tailEnd/>
          </a:ln>
          <a:effectLst/>
          <a:extLst/>
        </p:spPr>
        <p:txBody>
          <a:bodyPr wrap="none" anchor="ctr"/>
          <a:lstStyle/>
          <a:p>
            <a:endParaRPr lang="nl-BE"/>
          </a:p>
        </p:txBody>
      </p:sp>
      <p:sp>
        <p:nvSpPr>
          <p:cNvPr id="65" name="Oval 55"/>
          <p:cNvSpPr>
            <a:spLocks noChangeArrowheads="1"/>
          </p:cNvSpPr>
          <p:nvPr/>
        </p:nvSpPr>
        <p:spPr bwMode="auto">
          <a:xfrm rot="16200000">
            <a:off x="1121130" y="2335490"/>
            <a:ext cx="1555037" cy="557451"/>
          </a:xfrm>
          <a:prstGeom prst="ellipse">
            <a:avLst/>
          </a:prstGeom>
          <a:solidFill>
            <a:srgbClr val="FF0000"/>
          </a:solidFill>
          <a:ln w="12700">
            <a:solidFill>
              <a:schemeClr val="tx1"/>
            </a:solidFill>
            <a:round/>
            <a:headEnd/>
            <a:tailEnd/>
          </a:ln>
          <a:effectLst/>
          <a:extLst/>
        </p:spPr>
        <p:txBody>
          <a:bodyPr wrap="none" anchor="ctr"/>
          <a:lstStyle/>
          <a:p>
            <a:endParaRPr lang="nl-BE"/>
          </a:p>
        </p:txBody>
      </p:sp>
      <p:cxnSp>
        <p:nvCxnSpPr>
          <p:cNvPr id="4" name="Straight Connector 3"/>
          <p:cNvCxnSpPr>
            <a:stCxn id="12309" idx="3"/>
            <a:endCxn id="65" idx="7"/>
          </p:cNvCxnSpPr>
          <p:nvPr/>
        </p:nvCxnSpPr>
        <p:spPr bwMode="auto">
          <a:xfrm flipV="1">
            <a:off x="1377157" y="2064427"/>
            <a:ext cx="324403" cy="64520"/>
          </a:xfrm>
          <a:prstGeom prst="line">
            <a:avLst/>
          </a:prstGeom>
          <a:solidFill>
            <a:schemeClr val="tx2"/>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Straight Connector 5"/>
          <p:cNvCxnSpPr>
            <a:stCxn id="12305" idx="3"/>
            <a:endCxn id="65" idx="0"/>
          </p:cNvCxnSpPr>
          <p:nvPr/>
        </p:nvCxnSpPr>
        <p:spPr bwMode="auto">
          <a:xfrm flipV="1">
            <a:off x="1385094" y="2614215"/>
            <a:ext cx="234829" cy="83851"/>
          </a:xfrm>
          <a:prstGeom prst="line">
            <a:avLst/>
          </a:prstGeom>
          <a:solidFill>
            <a:schemeClr val="tx2"/>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p:cNvCxnSpPr>
            <a:stCxn id="65" idx="1"/>
            <a:endCxn id="12347" idx="3"/>
          </p:cNvCxnSpPr>
          <p:nvPr/>
        </p:nvCxnSpPr>
        <p:spPr bwMode="auto">
          <a:xfrm flipH="1">
            <a:off x="1385094" y="3164004"/>
            <a:ext cx="316466" cy="118262"/>
          </a:xfrm>
          <a:prstGeom prst="line">
            <a:avLst/>
          </a:prstGeom>
          <a:solidFill>
            <a:schemeClr val="tx2"/>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p:cNvCxnSpPr>
            <a:stCxn id="12339" idx="3"/>
            <a:endCxn id="63" idx="0"/>
          </p:cNvCxnSpPr>
          <p:nvPr/>
        </p:nvCxnSpPr>
        <p:spPr bwMode="auto">
          <a:xfrm flipV="1">
            <a:off x="6922374" y="2246402"/>
            <a:ext cx="301864" cy="265022"/>
          </a:xfrm>
          <a:prstGeom prst="line">
            <a:avLst/>
          </a:prstGeom>
          <a:solidFill>
            <a:schemeClr val="tx2"/>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p:cNvCxnSpPr>
            <a:stCxn id="63" idx="5"/>
            <a:endCxn id="12343" idx="1"/>
          </p:cNvCxnSpPr>
          <p:nvPr/>
        </p:nvCxnSpPr>
        <p:spPr bwMode="auto">
          <a:xfrm flipV="1">
            <a:off x="7700052" y="1663700"/>
            <a:ext cx="352876" cy="32914"/>
          </a:xfrm>
          <a:prstGeom prst="line">
            <a:avLst/>
          </a:prstGeom>
          <a:solidFill>
            <a:schemeClr val="tx2"/>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Connector 13"/>
          <p:cNvCxnSpPr>
            <a:stCxn id="63" idx="3"/>
            <a:endCxn id="12345" idx="1"/>
          </p:cNvCxnSpPr>
          <p:nvPr/>
        </p:nvCxnSpPr>
        <p:spPr bwMode="auto">
          <a:xfrm>
            <a:off x="7700052" y="2796191"/>
            <a:ext cx="344939" cy="13288"/>
          </a:xfrm>
          <a:prstGeom prst="line">
            <a:avLst/>
          </a:prstGeom>
          <a:solidFill>
            <a:schemeClr val="tx2"/>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TextBox 17"/>
          <p:cNvSpPr txBox="1"/>
          <p:nvPr/>
        </p:nvSpPr>
        <p:spPr>
          <a:xfrm>
            <a:off x="280139" y="1922175"/>
            <a:ext cx="612668" cy="424732"/>
          </a:xfrm>
          <a:prstGeom prst="rect">
            <a:avLst/>
          </a:prstGeom>
          <a:noFill/>
        </p:spPr>
        <p:txBody>
          <a:bodyPr wrap="none" rtlCol="0">
            <a:spAutoFit/>
          </a:bodyPr>
          <a:lstStyle/>
          <a:p>
            <a:r>
              <a:rPr lang="en-US" sz="2400" dirty="0" smtClean="0">
                <a:solidFill>
                  <a:srgbClr val="FFFF00"/>
                </a:solidFill>
              </a:rPr>
              <a:t>1.5</a:t>
            </a:r>
            <a:endParaRPr lang="en-US" sz="2400" dirty="0">
              <a:solidFill>
                <a:srgbClr val="FFFF00"/>
              </a:solidFill>
            </a:endParaRPr>
          </a:p>
        </p:txBody>
      </p:sp>
      <p:sp>
        <p:nvSpPr>
          <p:cNvPr id="82" name="TextBox 81"/>
          <p:cNvSpPr txBox="1"/>
          <p:nvPr/>
        </p:nvSpPr>
        <p:spPr>
          <a:xfrm>
            <a:off x="280139" y="2589278"/>
            <a:ext cx="612668" cy="424732"/>
          </a:xfrm>
          <a:prstGeom prst="rect">
            <a:avLst/>
          </a:prstGeom>
          <a:noFill/>
        </p:spPr>
        <p:txBody>
          <a:bodyPr wrap="none" rtlCol="0">
            <a:spAutoFit/>
          </a:bodyPr>
          <a:lstStyle/>
          <a:p>
            <a:r>
              <a:rPr lang="en-US" sz="2400" dirty="0" smtClean="0">
                <a:solidFill>
                  <a:srgbClr val="FFFF00"/>
                </a:solidFill>
              </a:rPr>
              <a:t>1.6</a:t>
            </a:r>
            <a:endParaRPr lang="en-US" sz="2400" dirty="0">
              <a:solidFill>
                <a:srgbClr val="FFFF00"/>
              </a:solidFill>
            </a:endParaRPr>
          </a:p>
        </p:txBody>
      </p:sp>
      <p:sp>
        <p:nvSpPr>
          <p:cNvPr id="83" name="TextBox 82"/>
          <p:cNvSpPr txBox="1"/>
          <p:nvPr/>
        </p:nvSpPr>
        <p:spPr>
          <a:xfrm>
            <a:off x="280139" y="3140977"/>
            <a:ext cx="612668" cy="424732"/>
          </a:xfrm>
          <a:prstGeom prst="rect">
            <a:avLst/>
          </a:prstGeom>
          <a:noFill/>
        </p:spPr>
        <p:txBody>
          <a:bodyPr wrap="none" rtlCol="0">
            <a:spAutoFit/>
          </a:bodyPr>
          <a:lstStyle/>
          <a:p>
            <a:r>
              <a:rPr lang="en-US" sz="2400" dirty="0" smtClean="0">
                <a:solidFill>
                  <a:srgbClr val="FFFF00"/>
                </a:solidFill>
              </a:rPr>
              <a:t>1.7</a:t>
            </a:r>
            <a:endParaRPr lang="en-US" sz="2400" dirty="0">
              <a:solidFill>
                <a:srgbClr val="FFFF00"/>
              </a:solidFill>
            </a:endParaRPr>
          </a:p>
        </p:txBody>
      </p:sp>
      <p:sp>
        <p:nvSpPr>
          <p:cNvPr id="93" name="TextBox 92"/>
          <p:cNvSpPr txBox="1"/>
          <p:nvPr/>
        </p:nvSpPr>
        <p:spPr>
          <a:xfrm>
            <a:off x="1712229" y="2385970"/>
            <a:ext cx="356188" cy="424732"/>
          </a:xfrm>
          <a:prstGeom prst="rect">
            <a:avLst/>
          </a:prstGeom>
          <a:noFill/>
        </p:spPr>
        <p:txBody>
          <a:bodyPr wrap="none" rtlCol="0">
            <a:spAutoFit/>
          </a:bodyPr>
          <a:lstStyle/>
          <a:p>
            <a:r>
              <a:rPr lang="en-US" sz="2400" dirty="0" smtClean="0">
                <a:solidFill>
                  <a:srgbClr val="FFFF00"/>
                </a:solidFill>
              </a:rPr>
              <a:t>1</a:t>
            </a:r>
            <a:endParaRPr lang="en-US" sz="2400" dirty="0">
              <a:solidFill>
                <a:srgbClr val="FFFF00"/>
              </a:solidFill>
            </a:endParaRPr>
          </a:p>
        </p:txBody>
      </p:sp>
      <p:sp>
        <p:nvSpPr>
          <p:cNvPr id="96" name="TextBox 95"/>
          <p:cNvSpPr txBox="1"/>
          <p:nvPr/>
        </p:nvSpPr>
        <p:spPr>
          <a:xfrm>
            <a:off x="2930050" y="4112527"/>
            <a:ext cx="356188" cy="424732"/>
          </a:xfrm>
          <a:prstGeom prst="rect">
            <a:avLst/>
          </a:prstGeom>
          <a:noFill/>
        </p:spPr>
        <p:txBody>
          <a:bodyPr wrap="none" rtlCol="0">
            <a:spAutoFit/>
          </a:bodyPr>
          <a:lstStyle/>
          <a:p>
            <a:r>
              <a:rPr lang="en-US" sz="2400" dirty="0">
                <a:solidFill>
                  <a:srgbClr val="FFFF00"/>
                </a:solidFill>
              </a:rPr>
              <a:t>2</a:t>
            </a:r>
          </a:p>
        </p:txBody>
      </p:sp>
      <p:sp>
        <p:nvSpPr>
          <p:cNvPr id="97" name="TextBox 96"/>
          <p:cNvSpPr txBox="1"/>
          <p:nvPr/>
        </p:nvSpPr>
        <p:spPr>
          <a:xfrm>
            <a:off x="7330398" y="2059318"/>
            <a:ext cx="356188" cy="424732"/>
          </a:xfrm>
          <a:prstGeom prst="rect">
            <a:avLst/>
          </a:prstGeom>
          <a:noFill/>
        </p:spPr>
        <p:txBody>
          <a:bodyPr wrap="none" rtlCol="0">
            <a:spAutoFit/>
          </a:bodyPr>
          <a:lstStyle/>
          <a:p>
            <a:r>
              <a:rPr lang="en-US" sz="2400" dirty="0">
                <a:solidFill>
                  <a:srgbClr val="FFFF00"/>
                </a:solidFill>
              </a:rPr>
              <a:t>4</a:t>
            </a:r>
          </a:p>
        </p:txBody>
      </p:sp>
      <p:sp>
        <p:nvSpPr>
          <p:cNvPr id="98" name="TextBox 97"/>
          <p:cNvSpPr txBox="1"/>
          <p:nvPr/>
        </p:nvSpPr>
        <p:spPr>
          <a:xfrm>
            <a:off x="4476720" y="2443774"/>
            <a:ext cx="356188" cy="424732"/>
          </a:xfrm>
          <a:prstGeom prst="rect">
            <a:avLst/>
          </a:prstGeom>
          <a:noFill/>
        </p:spPr>
        <p:txBody>
          <a:bodyPr wrap="none" rtlCol="0">
            <a:spAutoFit/>
          </a:bodyPr>
          <a:lstStyle/>
          <a:p>
            <a:r>
              <a:rPr lang="en-US" sz="2400" dirty="0" smtClean="0">
                <a:solidFill>
                  <a:srgbClr val="FFFF00"/>
                </a:solidFill>
              </a:rPr>
              <a:t>3</a:t>
            </a:r>
            <a:endParaRPr lang="en-US" sz="2400" dirty="0">
              <a:solidFill>
                <a:srgbClr val="FFFF00"/>
              </a:solidFill>
            </a:endParaRPr>
          </a:p>
        </p:txBody>
      </p:sp>
      <p:sp>
        <p:nvSpPr>
          <p:cNvPr id="99" name="TextBox 98"/>
          <p:cNvSpPr txBox="1"/>
          <p:nvPr/>
        </p:nvSpPr>
        <p:spPr>
          <a:xfrm>
            <a:off x="5883980" y="4060160"/>
            <a:ext cx="356188" cy="424732"/>
          </a:xfrm>
          <a:prstGeom prst="rect">
            <a:avLst/>
          </a:prstGeom>
          <a:noFill/>
        </p:spPr>
        <p:txBody>
          <a:bodyPr wrap="none" rtlCol="0">
            <a:spAutoFit/>
          </a:bodyPr>
          <a:lstStyle/>
          <a:p>
            <a:r>
              <a:rPr lang="en-US" sz="2400" dirty="0" smtClean="0">
                <a:solidFill>
                  <a:srgbClr val="FFFF00"/>
                </a:solidFill>
              </a:rPr>
              <a:t>5</a:t>
            </a:r>
            <a:endParaRPr lang="en-US" sz="2400" dirty="0">
              <a:solidFill>
                <a:srgbClr val="FFFF00"/>
              </a:solidFill>
            </a:endParaRPr>
          </a:p>
        </p:txBody>
      </p:sp>
      <p:sp>
        <p:nvSpPr>
          <p:cNvPr id="104" name="TextBox 103"/>
          <p:cNvSpPr txBox="1"/>
          <p:nvPr/>
        </p:nvSpPr>
        <p:spPr>
          <a:xfrm>
            <a:off x="1994564" y="3219804"/>
            <a:ext cx="612668" cy="424732"/>
          </a:xfrm>
          <a:prstGeom prst="rect">
            <a:avLst/>
          </a:prstGeom>
          <a:noFill/>
        </p:spPr>
        <p:txBody>
          <a:bodyPr wrap="none" rtlCol="0">
            <a:spAutoFit/>
          </a:bodyPr>
          <a:lstStyle/>
          <a:p>
            <a:r>
              <a:rPr lang="en-US" sz="2400" dirty="0" smtClean="0">
                <a:solidFill>
                  <a:srgbClr val="FFFF00"/>
                </a:solidFill>
              </a:rPr>
              <a:t>1.1</a:t>
            </a:r>
            <a:endParaRPr lang="en-US" sz="2400" dirty="0">
              <a:solidFill>
                <a:srgbClr val="FFFF00"/>
              </a:solidFill>
            </a:endParaRPr>
          </a:p>
        </p:txBody>
      </p:sp>
      <p:sp>
        <p:nvSpPr>
          <p:cNvPr id="105" name="TextBox 104"/>
          <p:cNvSpPr txBox="1"/>
          <p:nvPr/>
        </p:nvSpPr>
        <p:spPr>
          <a:xfrm>
            <a:off x="6722552" y="2516405"/>
            <a:ext cx="612668" cy="424732"/>
          </a:xfrm>
          <a:prstGeom prst="rect">
            <a:avLst/>
          </a:prstGeom>
          <a:noFill/>
        </p:spPr>
        <p:txBody>
          <a:bodyPr wrap="none" rtlCol="0">
            <a:spAutoFit/>
          </a:bodyPr>
          <a:lstStyle/>
          <a:p>
            <a:r>
              <a:rPr lang="en-US" sz="2400" dirty="0">
                <a:solidFill>
                  <a:srgbClr val="FFFF00"/>
                </a:solidFill>
              </a:rPr>
              <a:t>4</a:t>
            </a:r>
            <a:r>
              <a:rPr lang="en-US" sz="2400" dirty="0" smtClean="0">
                <a:solidFill>
                  <a:srgbClr val="FFFF00"/>
                </a:solidFill>
              </a:rPr>
              <a:t>.1</a:t>
            </a:r>
            <a:endParaRPr lang="en-US" sz="2400" dirty="0">
              <a:solidFill>
                <a:srgbClr val="FFFF00"/>
              </a:solidFill>
            </a:endParaRPr>
          </a:p>
        </p:txBody>
      </p:sp>
      <p:sp>
        <p:nvSpPr>
          <p:cNvPr id="106" name="TextBox 105"/>
          <p:cNvSpPr txBox="1"/>
          <p:nvPr/>
        </p:nvSpPr>
        <p:spPr>
          <a:xfrm>
            <a:off x="7987581" y="2227219"/>
            <a:ext cx="612668" cy="424732"/>
          </a:xfrm>
          <a:prstGeom prst="rect">
            <a:avLst/>
          </a:prstGeom>
          <a:noFill/>
        </p:spPr>
        <p:txBody>
          <a:bodyPr wrap="none" rtlCol="0">
            <a:spAutoFit/>
          </a:bodyPr>
          <a:lstStyle/>
          <a:p>
            <a:r>
              <a:rPr lang="en-US" sz="2400" dirty="0">
                <a:solidFill>
                  <a:srgbClr val="FFFF00"/>
                </a:solidFill>
              </a:rPr>
              <a:t>4</a:t>
            </a:r>
            <a:r>
              <a:rPr lang="en-US" sz="2400" dirty="0" smtClean="0">
                <a:solidFill>
                  <a:srgbClr val="FFFF00"/>
                </a:solidFill>
              </a:rPr>
              <a:t>.5</a:t>
            </a:r>
            <a:endParaRPr lang="en-US" sz="2400" dirty="0">
              <a:solidFill>
                <a:srgbClr val="FFFF00"/>
              </a:solidFill>
            </a:endParaRPr>
          </a:p>
        </p:txBody>
      </p:sp>
      <p:sp>
        <p:nvSpPr>
          <p:cNvPr id="107" name="TextBox 106"/>
          <p:cNvSpPr txBox="1"/>
          <p:nvPr/>
        </p:nvSpPr>
        <p:spPr>
          <a:xfrm>
            <a:off x="7944292" y="1082599"/>
            <a:ext cx="612668" cy="424732"/>
          </a:xfrm>
          <a:prstGeom prst="rect">
            <a:avLst/>
          </a:prstGeom>
          <a:noFill/>
        </p:spPr>
        <p:txBody>
          <a:bodyPr wrap="none" rtlCol="0">
            <a:spAutoFit/>
          </a:bodyPr>
          <a:lstStyle/>
          <a:p>
            <a:r>
              <a:rPr lang="en-US" sz="2400" dirty="0">
                <a:solidFill>
                  <a:srgbClr val="FFFF00"/>
                </a:solidFill>
              </a:rPr>
              <a:t>4</a:t>
            </a:r>
            <a:r>
              <a:rPr lang="en-US" sz="2400" dirty="0" smtClean="0">
                <a:solidFill>
                  <a:srgbClr val="FFFF00"/>
                </a:solidFill>
              </a:rPr>
              <a:t>.3</a:t>
            </a:r>
            <a:endParaRPr lang="en-US" sz="2400" dirty="0">
              <a:solidFill>
                <a:srgbClr val="FFFF00"/>
              </a:solidFill>
            </a:endParaRPr>
          </a:p>
        </p:txBody>
      </p:sp>
      <p:sp>
        <p:nvSpPr>
          <p:cNvPr id="108" name="TextBox 107"/>
          <p:cNvSpPr txBox="1"/>
          <p:nvPr/>
        </p:nvSpPr>
        <p:spPr>
          <a:xfrm>
            <a:off x="6081179" y="2630992"/>
            <a:ext cx="612668" cy="424732"/>
          </a:xfrm>
          <a:prstGeom prst="rect">
            <a:avLst/>
          </a:prstGeom>
          <a:noFill/>
        </p:spPr>
        <p:txBody>
          <a:bodyPr wrap="none" rtlCol="0">
            <a:spAutoFit/>
          </a:bodyPr>
          <a:lstStyle/>
          <a:p>
            <a:r>
              <a:rPr lang="en-US" sz="2400" dirty="0" smtClean="0">
                <a:solidFill>
                  <a:srgbClr val="FFFF00"/>
                </a:solidFill>
              </a:rPr>
              <a:t>5.1</a:t>
            </a:r>
            <a:endParaRPr lang="en-US" sz="2400" dirty="0">
              <a:solidFill>
                <a:srgbClr val="FFFF00"/>
              </a:solidFill>
            </a:endParaRPr>
          </a:p>
        </p:txBody>
      </p:sp>
      <p:sp>
        <p:nvSpPr>
          <p:cNvPr id="109" name="TextBox 108"/>
          <p:cNvSpPr txBox="1"/>
          <p:nvPr/>
        </p:nvSpPr>
        <p:spPr>
          <a:xfrm>
            <a:off x="6025389" y="2040857"/>
            <a:ext cx="612668" cy="424732"/>
          </a:xfrm>
          <a:prstGeom prst="rect">
            <a:avLst/>
          </a:prstGeom>
          <a:noFill/>
        </p:spPr>
        <p:txBody>
          <a:bodyPr wrap="none" rtlCol="0">
            <a:spAutoFit/>
          </a:bodyPr>
          <a:lstStyle/>
          <a:p>
            <a:r>
              <a:rPr lang="en-US" sz="2400" dirty="0">
                <a:solidFill>
                  <a:srgbClr val="FFFF00"/>
                </a:solidFill>
              </a:rPr>
              <a:t>3</a:t>
            </a:r>
            <a:r>
              <a:rPr lang="en-US" sz="2400" dirty="0" smtClean="0">
                <a:solidFill>
                  <a:srgbClr val="FFFF00"/>
                </a:solidFill>
              </a:rPr>
              <a:t>.1</a:t>
            </a:r>
            <a:endParaRPr lang="en-US" sz="2400" dirty="0">
              <a:solidFill>
                <a:srgbClr val="FFFF00"/>
              </a:solidFill>
            </a:endParaRPr>
          </a:p>
        </p:txBody>
      </p:sp>
      <p:sp>
        <p:nvSpPr>
          <p:cNvPr id="110" name="TextBox 109"/>
          <p:cNvSpPr txBox="1"/>
          <p:nvPr/>
        </p:nvSpPr>
        <p:spPr>
          <a:xfrm>
            <a:off x="2502334" y="2574248"/>
            <a:ext cx="612668" cy="424732"/>
          </a:xfrm>
          <a:prstGeom prst="rect">
            <a:avLst/>
          </a:prstGeom>
          <a:noFill/>
        </p:spPr>
        <p:txBody>
          <a:bodyPr wrap="none" rtlCol="0">
            <a:spAutoFit/>
          </a:bodyPr>
          <a:lstStyle/>
          <a:p>
            <a:r>
              <a:rPr lang="en-US" sz="2400" dirty="0" smtClean="0">
                <a:solidFill>
                  <a:srgbClr val="FFFF00"/>
                </a:solidFill>
              </a:rPr>
              <a:t>3.2</a:t>
            </a:r>
            <a:endParaRPr lang="en-US" sz="2400" dirty="0">
              <a:solidFill>
                <a:srgbClr val="FFFF00"/>
              </a:solidFill>
            </a:endParaRPr>
          </a:p>
        </p:txBody>
      </p:sp>
      <p:sp>
        <p:nvSpPr>
          <p:cNvPr id="111" name="TextBox 110"/>
          <p:cNvSpPr txBox="1"/>
          <p:nvPr/>
        </p:nvSpPr>
        <p:spPr>
          <a:xfrm>
            <a:off x="2756329" y="3272004"/>
            <a:ext cx="612668" cy="424732"/>
          </a:xfrm>
          <a:prstGeom prst="rect">
            <a:avLst/>
          </a:prstGeom>
          <a:noFill/>
        </p:spPr>
        <p:txBody>
          <a:bodyPr wrap="none" rtlCol="0">
            <a:spAutoFit/>
          </a:bodyPr>
          <a:lstStyle/>
          <a:p>
            <a:r>
              <a:rPr lang="en-US" sz="2400" dirty="0">
                <a:solidFill>
                  <a:srgbClr val="FFFF00"/>
                </a:solidFill>
              </a:rPr>
              <a:t>2</a:t>
            </a:r>
            <a:r>
              <a:rPr lang="en-US" sz="2400" dirty="0" smtClean="0">
                <a:solidFill>
                  <a:srgbClr val="FFFF00"/>
                </a:solidFill>
              </a:rPr>
              <a:t>.1</a:t>
            </a:r>
            <a:endParaRPr lang="en-US" sz="2400" dirty="0">
              <a:solidFill>
                <a:srgbClr val="FFFF00"/>
              </a:solidFill>
            </a:endParaRPr>
          </a:p>
        </p:txBody>
      </p:sp>
      <p:sp>
        <p:nvSpPr>
          <p:cNvPr id="112" name="TextBox 111"/>
          <p:cNvSpPr txBox="1"/>
          <p:nvPr/>
        </p:nvSpPr>
        <p:spPr>
          <a:xfrm>
            <a:off x="3782330" y="4799536"/>
            <a:ext cx="612668" cy="424732"/>
          </a:xfrm>
          <a:prstGeom prst="rect">
            <a:avLst/>
          </a:prstGeom>
          <a:noFill/>
        </p:spPr>
        <p:txBody>
          <a:bodyPr wrap="none" rtlCol="0">
            <a:spAutoFit/>
          </a:bodyPr>
          <a:lstStyle/>
          <a:p>
            <a:r>
              <a:rPr lang="en-US" sz="2400" dirty="0" smtClean="0">
                <a:solidFill>
                  <a:srgbClr val="FFFF00"/>
                </a:solidFill>
              </a:rPr>
              <a:t>2.2</a:t>
            </a:r>
            <a:endParaRPr lang="en-US" sz="2400" dirty="0">
              <a:solidFill>
                <a:srgbClr val="FFFF00"/>
              </a:solidFill>
            </a:endParaRPr>
          </a:p>
        </p:txBody>
      </p:sp>
      <p:sp>
        <p:nvSpPr>
          <p:cNvPr id="113" name="TextBox 112"/>
          <p:cNvSpPr txBox="1"/>
          <p:nvPr/>
        </p:nvSpPr>
        <p:spPr>
          <a:xfrm>
            <a:off x="4715131" y="4799536"/>
            <a:ext cx="612668" cy="424732"/>
          </a:xfrm>
          <a:prstGeom prst="rect">
            <a:avLst/>
          </a:prstGeom>
          <a:noFill/>
        </p:spPr>
        <p:txBody>
          <a:bodyPr wrap="none" rtlCol="0">
            <a:spAutoFit/>
          </a:bodyPr>
          <a:lstStyle/>
          <a:p>
            <a:r>
              <a:rPr lang="en-US" sz="2400" dirty="0">
                <a:solidFill>
                  <a:srgbClr val="FFFF00"/>
                </a:solidFill>
              </a:rPr>
              <a:t>5</a:t>
            </a:r>
            <a:r>
              <a:rPr lang="en-US" sz="2400" dirty="0" smtClean="0">
                <a:solidFill>
                  <a:srgbClr val="FFFF00"/>
                </a:solidFill>
              </a:rPr>
              <a:t>.2</a:t>
            </a:r>
            <a:endParaRPr lang="en-US" sz="2400" dirty="0">
              <a:solidFill>
                <a:srgbClr val="FFFF00"/>
              </a:solidFill>
            </a:endParaRPr>
          </a:p>
        </p:txBody>
      </p:sp>
      <p:sp>
        <p:nvSpPr>
          <p:cNvPr id="114" name="TextBox 113"/>
          <p:cNvSpPr txBox="1"/>
          <p:nvPr/>
        </p:nvSpPr>
        <p:spPr>
          <a:xfrm>
            <a:off x="6766972" y="4799536"/>
            <a:ext cx="612668" cy="424732"/>
          </a:xfrm>
          <a:prstGeom prst="rect">
            <a:avLst/>
          </a:prstGeom>
          <a:noFill/>
        </p:spPr>
        <p:txBody>
          <a:bodyPr wrap="none" rtlCol="0">
            <a:spAutoFit/>
          </a:bodyPr>
          <a:lstStyle/>
          <a:p>
            <a:r>
              <a:rPr lang="en-US" sz="2400" dirty="0" smtClean="0">
                <a:solidFill>
                  <a:srgbClr val="FFFF00"/>
                </a:solidFill>
              </a:rPr>
              <a:t>5.5</a:t>
            </a:r>
            <a:endParaRPr lang="en-US" sz="2400" dirty="0">
              <a:solidFill>
                <a:srgbClr val="FFFF00"/>
              </a:solidFill>
            </a:endParaRPr>
          </a:p>
        </p:txBody>
      </p:sp>
      <p:sp>
        <p:nvSpPr>
          <p:cNvPr id="115" name="TextBox 114"/>
          <p:cNvSpPr txBox="1"/>
          <p:nvPr/>
        </p:nvSpPr>
        <p:spPr>
          <a:xfrm>
            <a:off x="1099254" y="5670171"/>
            <a:ext cx="612668" cy="424732"/>
          </a:xfrm>
          <a:prstGeom prst="rect">
            <a:avLst/>
          </a:prstGeom>
          <a:noFill/>
        </p:spPr>
        <p:txBody>
          <a:bodyPr wrap="none" rtlCol="0">
            <a:spAutoFit/>
          </a:bodyPr>
          <a:lstStyle/>
          <a:p>
            <a:r>
              <a:rPr lang="en-US" sz="2400" dirty="0" smtClean="0">
                <a:solidFill>
                  <a:srgbClr val="FFFF00"/>
                </a:solidFill>
              </a:rPr>
              <a:t>2.5</a:t>
            </a:r>
            <a:endParaRPr lang="en-US" sz="2400" dirty="0">
              <a:solidFill>
                <a:srgbClr val="FFFF00"/>
              </a:solidFill>
            </a:endParaRPr>
          </a:p>
        </p:txBody>
      </p:sp>
      <p:sp>
        <p:nvSpPr>
          <p:cNvPr id="70" name="Line 76"/>
          <p:cNvSpPr>
            <a:spLocks noChangeShapeType="1"/>
          </p:cNvSpPr>
          <p:nvPr/>
        </p:nvSpPr>
        <p:spPr bwMode="auto">
          <a:xfrm>
            <a:off x="2743930" y="4484892"/>
            <a:ext cx="4521144" cy="298284"/>
          </a:xfrm>
          <a:prstGeom prst="line">
            <a:avLst/>
          </a:prstGeom>
          <a:noFill/>
          <a:ln w="50800">
            <a:solidFill>
              <a:srgbClr val="FDE3BA"/>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78" name="Group 77"/>
          <p:cNvGrpSpPr/>
          <p:nvPr/>
        </p:nvGrpSpPr>
        <p:grpSpPr>
          <a:xfrm>
            <a:off x="276958" y="3777649"/>
            <a:ext cx="2451100" cy="1471139"/>
            <a:chOff x="692150" y="4330700"/>
            <a:chExt cx="2451100" cy="1471139"/>
          </a:xfrm>
        </p:grpSpPr>
        <p:sp>
          <p:nvSpPr>
            <p:cNvPr id="79" name="Rectangle 69"/>
            <p:cNvSpPr>
              <a:spLocks noChangeArrowheads="1"/>
            </p:cNvSpPr>
            <p:nvPr/>
          </p:nvSpPr>
          <p:spPr bwMode="auto">
            <a:xfrm>
              <a:off x="692150" y="4330700"/>
              <a:ext cx="2451100" cy="1420813"/>
            </a:xfrm>
            <a:prstGeom prst="rect">
              <a:avLst/>
            </a:prstGeom>
            <a:solidFill>
              <a:srgbClr val="FDE3BA"/>
            </a:solidFill>
            <a:ln w="25400">
              <a:solidFill>
                <a:srgbClr val="50009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BE"/>
            </a:p>
          </p:txBody>
        </p:sp>
        <p:sp>
          <p:nvSpPr>
            <p:cNvPr id="80" name="Rectangle 74"/>
            <p:cNvSpPr>
              <a:spLocks noChangeArrowheads="1"/>
            </p:cNvSpPr>
            <p:nvPr/>
          </p:nvSpPr>
          <p:spPr bwMode="auto">
            <a:xfrm>
              <a:off x="2030237" y="4714875"/>
              <a:ext cx="1021113" cy="1086964"/>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2400" dirty="0">
                  <a:solidFill>
                    <a:srgbClr val="500093"/>
                  </a:solidFill>
                </a:rPr>
                <a:t>direct</a:t>
              </a:r>
            </a:p>
            <a:p>
              <a:pPr algn="ctr"/>
              <a:r>
                <a:rPr lang="en-US" sz="2400" dirty="0" smtClean="0">
                  <a:solidFill>
                    <a:srgbClr val="500093"/>
                  </a:solidFill>
                </a:rPr>
                <a:t>5.1</a:t>
              </a:r>
            </a:p>
            <a:p>
              <a:pPr algn="ctr"/>
              <a:r>
                <a:rPr lang="en-US" sz="2400" dirty="0" smtClean="0">
                  <a:solidFill>
                    <a:srgbClr val="500093"/>
                  </a:solidFill>
                </a:rPr>
                <a:t>5.2</a:t>
              </a:r>
              <a:endParaRPr lang="en-US" sz="2400" dirty="0">
                <a:solidFill>
                  <a:srgbClr val="500093"/>
                </a:solidFill>
              </a:endParaRPr>
            </a:p>
          </p:txBody>
        </p:sp>
        <p:sp>
          <p:nvSpPr>
            <p:cNvPr id="81" name="Rectangle 75"/>
            <p:cNvSpPr>
              <a:spLocks noChangeArrowheads="1"/>
            </p:cNvSpPr>
            <p:nvPr/>
          </p:nvSpPr>
          <p:spPr bwMode="auto">
            <a:xfrm>
              <a:off x="863377" y="4714875"/>
              <a:ext cx="867226" cy="1086964"/>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2400" dirty="0" smtClean="0">
                  <a:solidFill>
                    <a:srgbClr val="500093"/>
                  </a:solidFill>
                </a:rPr>
                <a:t>5</a:t>
              </a:r>
              <a:endParaRPr lang="en-US" sz="2400" dirty="0">
                <a:solidFill>
                  <a:srgbClr val="500093"/>
                </a:solidFill>
              </a:endParaRPr>
            </a:p>
            <a:p>
              <a:pPr algn="ctr"/>
              <a:r>
                <a:rPr lang="en-US" sz="2400" dirty="0" smtClean="0">
                  <a:solidFill>
                    <a:srgbClr val="500093"/>
                  </a:solidFill>
                </a:rPr>
                <a:t>1,3,4</a:t>
              </a:r>
            </a:p>
            <a:p>
              <a:pPr algn="ctr"/>
              <a:r>
                <a:rPr lang="en-US" sz="2400" dirty="0">
                  <a:solidFill>
                    <a:srgbClr val="500093"/>
                  </a:solidFill>
                </a:rPr>
                <a:t>2</a:t>
              </a:r>
            </a:p>
          </p:txBody>
        </p:sp>
        <p:sp>
          <p:nvSpPr>
            <p:cNvPr id="84" name="Rectangle 70"/>
            <p:cNvSpPr>
              <a:spLocks noChangeArrowheads="1"/>
            </p:cNvSpPr>
            <p:nvPr/>
          </p:nvSpPr>
          <p:spPr bwMode="auto">
            <a:xfrm>
              <a:off x="708025" y="4357688"/>
              <a:ext cx="1095375" cy="349250"/>
            </a:xfrm>
            <a:prstGeom prst="rect">
              <a:avLst/>
            </a:prstGeom>
            <a:solidFill>
              <a:srgbClr val="FDE3BA"/>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800">
                  <a:solidFill>
                    <a:srgbClr val="500093"/>
                  </a:solidFill>
                </a:rPr>
                <a:t>Dest.net</a:t>
              </a:r>
            </a:p>
          </p:txBody>
        </p:sp>
        <p:sp>
          <p:nvSpPr>
            <p:cNvPr id="85" name="Rectangle 71"/>
            <p:cNvSpPr>
              <a:spLocks noChangeArrowheads="1"/>
            </p:cNvSpPr>
            <p:nvPr/>
          </p:nvSpPr>
          <p:spPr bwMode="auto">
            <a:xfrm>
              <a:off x="2093913" y="4357688"/>
              <a:ext cx="1019175" cy="349250"/>
            </a:xfrm>
            <a:prstGeom prst="rect">
              <a:avLst/>
            </a:prstGeom>
            <a:solidFill>
              <a:srgbClr val="FDE3BA"/>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800">
                  <a:solidFill>
                    <a:srgbClr val="500093"/>
                  </a:solidFill>
                </a:rPr>
                <a:t>Forw.to</a:t>
              </a:r>
            </a:p>
          </p:txBody>
        </p:sp>
      </p:grpSp>
      <p:sp>
        <p:nvSpPr>
          <p:cNvPr id="75" name="TextBox 74"/>
          <p:cNvSpPr txBox="1"/>
          <p:nvPr/>
        </p:nvSpPr>
        <p:spPr>
          <a:xfrm>
            <a:off x="3871076" y="1068184"/>
            <a:ext cx="1593706" cy="480131"/>
          </a:xfrm>
          <a:prstGeom prst="rect">
            <a:avLst/>
          </a:prstGeom>
          <a:noFill/>
        </p:spPr>
        <p:txBody>
          <a:bodyPr wrap="none" rtlCol="0">
            <a:spAutoFit/>
          </a:bodyPr>
          <a:lstStyle/>
          <a:p>
            <a:r>
              <a:rPr lang="en-US" dirty="0"/>
              <a:t>5</a:t>
            </a:r>
            <a:r>
              <a:rPr lang="en-US" dirty="0" smtClean="0"/>
              <a:t>.5 &gt; 1.5</a:t>
            </a:r>
            <a:endParaRPr lang="en-US" dirty="0"/>
          </a:p>
        </p:txBody>
      </p:sp>
      <p:sp>
        <p:nvSpPr>
          <p:cNvPr id="77" name="Rectangle 2"/>
          <p:cNvSpPr>
            <a:spLocks noGrp="1" noChangeArrowheads="1"/>
          </p:cNvSpPr>
          <p:nvPr>
            <p:ph type="title"/>
          </p:nvPr>
        </p:nvSpPr>
        <p:spPr>
          <a:xfrm>
            <a:off x="3246286" y="203200"/>
            <a:ext cx="2657779" cy="654025"/>
          </a:xfrm>
          <a:noFill/>
        </p:spPr>
        <p:txBody>
          <a:bodyPr/>
          <a:lstStyle/>
          <a:p>
            <a:r>
              <a:rPr lang="en-US" sz="4000" dirty="0" smtClean="0"/>
              <a:t>IP Routing</a:t>
            </a:r>
          </a:p>
        </p:txBody>
      </p:sp>
    </p:spTree>
    <p:extLst>
      <p:ext uri="{BB962C8B-B14F-4D97-AF65-F5344CB8AC3E}">
        <p14:creationId xmlns:p14="http://schemas.microsoft.com/office/powerpoint/2010/main" val="3041235371"/>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Tele97">
  <a:themeElements>
    <a:clrScheme name="">
      <a:dk1>
        <a:srgbClr val="919191"/>
      </a:dk1>
      <a:lt1>
        <a:srgbClr val="C0FEF9"/>
      </a:lt1>
      <a:dk2>
        <a:srgbClr val="232323"/>
      </a:dk2>
      <a:lt2>
        <a:srgbClr val="EAEC5E"/>
      </a:lt2>
      <a:accent1>
        <a:srgbClr val="8901F3"/>
      </a:accent1>
      <a:accent2>
        <a:srgbClr val="063DE8"/>
      </a:accent2>
      <a:accent3>
        <a:srgbClr val="ACACAC"/>
      </a:accent3>
      <a:accent4>
        <a:srgbClr val="A4D9D5"/>
      </a:accent4>
      <a:accent5>
        <a:srgbClr val="C4AAF8"/>
      </a:accent5>
      <a:accent6>
        <a:srgbClr val="0536D2"/>
      </a:accent6>
      <a:hlink>
        <a:srgbClr val="00DFCA"/>
      </a:hlink>
      <a:folHlink>
        <a:srgbClr val="EAEC5E"/>
      </a:folHlink>
    </a:clrScheme>
    <a:fontScheme name="Tele97">
      <a:majorFont>
        <a:latin typeface="Helvetic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Tele9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ele9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ele9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ele9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ele9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ele9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ele9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81D58"/>
      </a:dk2>
      <a:lt2>
        <a:srgbClr val="919191"/>
      </a:lt2>
      <a:accent1>
        <a:srgbClr val="FC0128"/>
      </a:accent1>
      <a:accent2>
        <a:srgbClr val="063DE8"/>
      </a:accent2>
      <a:accent3>
        <a:srgbClr val="FFFFFF"/>
      </a:accent3>
      <a:accent4>
        <a:srgbClr val="000000"/>
      </a:accent4>
      <a:accent5>
        <a:srgbClr val="FDAAAC"/>
      </a:accent5>
      <a:accent6>
        <a:srgbClr val="0536D2"/>
      </a:accent6>
      <a:hlink>
        <a:srgbClr val="00DFCA"/>
      </a:hlink>
      <a:folHlink>
        <a:srgbClr val="EAEC5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81D58"/>
      </a:dk2>
      <a:lt2>
        <a:srgbClr val="919191"/>
      </a:lt2>
      <a:accent1>
        <a:srgbClr val="FC0128"/>
      </a:accent1>
      <a:accent2>
        <a:srgbClr val="063DE8"/>
      </a:accent2>
      <a:accent3>
        <a:srgbClr val="FFFFFF"/>
      </a:accent3>
      <a:accent4>
        <a:srgbClr val="000000"/>
      </a:accent4>
      <a:accent5>
        <a:srgbClr val="FDAAAC"/>
      </a:accent5>
      <a:accent6>
        <a:srgbClr val="0536D2"/>
      </a:accent6>
      <a:hlink>
        <a:srgbClr val="00DFCA"/>
      </a:hlink>
      <a:folHlink>
        <a:srgbClr val="EAEC5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27848</TotalTime>
  <Pages>26</Pages>
  <Words>5192</Words>
  <Application>Microsoft Office PowerPoint</Application>
  <PresentationFormat>Letter Paper (8.5x11 in)</PresentationFormat>
  <Paragraphs>535</Paragraphs>
  <Slides>35</Slides>
  <Notes>35</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2</vt:i4>
      </vt:variant>
      <vt:variant>
        <vt:lpstr>Slide Titles</vt:lpstr>
      </vt:variant>
      <vt:variant>
        <vt:i4>35</vt:i4>
      </vt:variant>
    </vt:vector>
  </HeadingPairs>
  <TitlesOfParts>
    <vt:vector size="43" baseType="lpstr">
      <vt:lpstr>Arial</vt:lpstr>
      <vt:lpstr>Courier New</vt:lpstr>
      <vt:lpstr>Helvetica</vt:lpstr>
      <vt:lpstr>Times New Roman</vt:lpstr>
      <vt:lpstr>Wingdings</vt:lpstr>
      <vt:lpstr>Tele97</vt:lpstr>
      <vt:lpstr>Microsoft ClipArt Gallery</vt:lpstr>
      <vt:lpstr>ClipArt</vt:lpstr>
      <vt:lpstr> Networked systems &amp; protocols</vt:lpstr>
      <vt:lpstr>The Internet structure</vt:lpstr>
      <vt:lpstr>Routers in a layered model</vt:lpstr>
      <vt:lpstr>The Internet layer</vt:lpstr>
      <vt:lpstr>Original IP Services</vt:lpstr>
      <vt:lpstr>IP Routing</vt:lpstr>
      <vt:lpstr>IP Routing</vt:lpstr>
      <vt:lpstr>IP Routing</vt:lpstr>
      <vt:lpstr>IP Routing</vt:lpstr>
      <vt:lpstr>IP Routing</vt:lpstr>
      <vt:lpstr>Routing in large networks</vt:lpstr>
      <vt:lpstr>IP v4 Addresses  (with subneting)</vt:lpstr>
      <vt:lpstr>Network Address Translation</vt:lpstr>
      <vt:lpstr>Network Address Translation</vt:lpstr>
      <vt:lpstr>IP v6 Addresses</vt:lpstr>
      <vt:lpstr>IP v6 Unicast Addresses</vt:lpstr>
      <vt:lpstr>Unicast</vt:lpstr>
      <vt:lpstr>IP v6 Header</vt:lpstr>
      <vt:lpstr>IPv4 to IPv6 Transition IETF Proposal : Dual stack + tunnels when needed</vt:lpstr>
      <vt:lpstr>IPv4 to IPv6 Transition IETF Proposal : Dual stack + tunnels when needed</vt:lpstr>
      <vt:lpstr>IPv4 to IPv6 Transition IETF Proposal : Dual stack + tunnels when needed</vt:lpstr>
      <vt:lpstr>Virtual Private Networks (= Tunnels)</vt:lpstr>
      <vt:lpstr>Layered Operating System</vt:lpstr>
      <vt:lpstr>Layered Operating System</vt:lpstr>
      <vt:lpstr>Virtual Machines </vt:lpstr>
      <vt:lpstr>Multiple Virtual Processors </vt:lpstr>
      <vt:lpstr>Why Virtual Machines ? </vt:lpstr>
      <vt:lpstr>Grid Computing</vt:lpstr>
      <vt:lpstr>Cloud computing</vt:lpstr>
      <vt:lpstr>Types of Cloud Services</vt:lpstr>
      <vt:lpstr>Risks hidden in the Cloud</vt:lpstr>
      <vt:lpstr>Net Neutrality</vt:lpstr>
      <vt:lpstr>Edge computing</vt:lpstr>
      <vt:lpstr>Edge Servers</vt:lpstr>
      <vt:lpstr>Security and the IOT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Telecommunications Concepts</dc:title>
  <dc:creator>Jacques Tiberghien</dc:creator>
  <cp:lastModifiedBy>localadmin</cp:lastModifiedBy>
  <cp:revision>159</cp:revision>
  <cp:lastPrinted>1601-01-01T00:00:00Z</cp:lastPrinted>
  <dcterms:created xsi:type="dcterms:W3CDTF">2000-07-31T12:11:19Z</dcterms:created>
  <dcterms:modified xsi:type="dcterms:W3CDTF">2018-04-14T12:56:38Z</dcterms:modified>
</cp:coreProperties>
</file>