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9"/>
  </p:notesMasterIdLst>
  <p:handoutMasterIdLst>
    <p:handoutMasterId r:id="rId20"/>
  </p:handoutMasterIdLst>
  <p:sldIdLst>
    <p:sldId id="258" r:id="rId3"/>
    <p:sldId id="298" r:id="rId4"/>
    <p:sldId id="307" r:id="rId5"/>
    <p:sldId id="299" r:id="rId6"/>
    <p:sldId id="309" r:id="rId7"/>
    <p:sldId id="310" r:id="rId8"/>
    <p:sldId id="311" r:id="rId9"/>
    <p:sldId id="312" r:id="rId10"/>
    <p:sldId id="313" r:id="rId11"/>
    <p:sldId id="314" r:id="rId12"/>
    <p:sldId id="315" r:id="rId13"/>
    <p:sldId id="316" r:id="rId14"/>
    <p:sldId id="317" r:id="rId15"/>
    <p:sldId id="318" r:id="rId16"/>
    <p:sldId id="304" r:id="rId17"/>
    <p:sldId id="305" r:id="rId18"/>
  </p:sldIdLst>
  <p:sldSz cx="9144000" cy="6858000" type="screen4x3"/>
  <p:notesSz cx="6797675" cy="9926638"/>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0" autoAdjust="0"/>
    <p:restoredTop sz="94660"/>
  </p:normalViewPr>
  <p:slideViewPr>
    <p:cSldViewPr snapToGrid="0" showGuides="1">
      <p:cViewPr>
        <p:scale>
          <a:sx n="50" d="100"/>
          <a:sy n="50" d="100"/>
        </p:scale>
        <p:origin x="-1932" y="-492"/>
      </p:cViewPr>
      <p:guideLst>
        <p:guide orient="horz" pos="4319"/>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BF9AF4C-C045-4E4F-8003-2CF2B35A4045}" type="datetimeFigureOut">
              <a:rPr lang="sv-SE" smtClean="0"/>
              <a:t>2017-09-12</a:t>
            </a:fld>
            <a:endParaRPr lang="sv-SE"/>
          </a:p>
        </p:txBody>
      </p:sp>
      <p:sp>
        <p:nvSpPr>
          <p:cNvPr id="4" name="Platshållare för sidfot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F432ED6-AED8-4F80-8610-31C08AE4D964}" type="slidenum">
              <a:rPr lang="sv-SE" smtClean="0"/>
              <a:t>‹#›</a:t>
            </a:fld>
            <a:endParaRPr lang="sv-SE"/>
          </a:p>
        </p:txBody>
      </p:sp>
    </p:spTree>
    <p:extLst>
      <p:ext uri="{BB962C8B-B14F-4D97-AF65-F5344CB8AC3E}">
        <p14:creationId xmlns:p14="http://schemas.microsoft.com/office/powerpoint/2010/main" val="851019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2A13375-E7D7-45A4-9EB7-CB2CBA1EB080}" type="datetimeFigureOut">
              <a:rPr lang="sv-SE" smtClean="0"/>
              <a:t>2017-09-12</a:t>
            </a:fld>
            <a:endParaRPr lang="sv-SE"/>
          </a:p>
        </p:txBody>
      </p:sp>
      <p:sp>
        <p:nvSpPr>
          <p:cNvPr id="4" name="Platshållare för bildobjekt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6" name="Platshållare för sidfot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64601A7-EA95-4563-B156-9B45C4B7D74F}" type="slidenum">
              <a:rPr lang="sv-SE" smtClean="0"/>
              <a:t>‹#›</a:t>
            </a:fld>
            <a:endParaRPr lang="sv-SE"/>
          </a:p>
        </p:txBody>
      </p:sp>
    </p:spTree>
    <p:extLst>
      <p:ext uri="{BB962C8B-B14F-4D97-AF65-F5344CB8AC3E}">
        <p14:creationId xmlns:p14="http://schemas.microsoft.com/office/powerpoint/2010/main" val="826192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F8CBD34-FE76-4824-A407-B6C73850FACF}" type="slidenum">
              <a:rPr lang="sv-SE" smtClean="0"/>
              <a:pPr eaLnBrk="1" hangingPunct="1"/>
              <a:t>1</a:t>
            </a:fld>
            <a:endParaRPr lang="sv-SE"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v-S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mailto:F&#246;rnamn.efternamn@uk-ambetet.se"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957263" y="4296579"/>
            <a:ext cx="7227888" cy="718310"/>
          </a:xfrm>
        </p:spPr>
        <p:txBody>
          <a:bodyPr/>
          <a:lstStyle>
            <a:lvl1pPr>
              <a:defRPr b="1"/>
            </a:lvl1pPr>
          </a:lstStyle>
          <a:p>
            <a:r>
              <a:rPr lang="sv-SE" smtClean="0"/>
              <a:t>Klicka här för att ändra format</a:t>
            </a:r>
            <a:endParaRPr lang="sv-SE" dirty="0"/>
          </a:p>
        </p:txBody>
      </p:sp>
      <p:sp>
        <p:nvSpPr>
          <p:cNvPr id="3" name="Underrubrik 2"/>
          <p:cNvSpPr>
            <a:spLocks noGrp="1"/>
          </p:cNvSpPr>
          <p:nvPr>
            <p:ph type="subTitle" idx="1"/>
          </p:nvPr>
        </p:nvSpPr>
        <p:spPr>
          <a:xfrm>
            <a:off x="957263" y="5233016"/>
            <a:ext cx="7227887" cy="600418"/>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Klicka här för att ändra format på underrubrik i bakgrunden</a:t>
            </a:r>
            <a:endParaRPr lang="sv-SE" dirty="0"/>
          </a:p>
        </p:txBody>
      </p:sp>
      <p:sp>
        <p:nvSpPr>
          <p:cNvPr id="4" name="Platshållare för datum 3"/>
          <p:cNvSpPr>
            <a:spLocks noGrp="1"/>
          </p:cNvSpPr>
          <p:nvPr>
            <p:ph type="dt" sz="half" idx="10"/>
          </p:nvPr>
        </p:nvSpPr>
        <p:spPr/>
        <p:txBody>
          <a:bodyPr/>
          <a:lstStyle/>
          <a:p>
            <a:fld id="{E766F7E7-EF69-4B99-9B80-4777D4A210B3}"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12" name="Platshållare för bild 10"/>
          <p:cNvSpPr>
            <a:spLocks noGrp="1"/>
          </p:cNvSpPr>
          <p:nvPr>
            <p:ph type="pic" sz="quarter" idx="13"/>
          </p:nvPr>
        </p:nvSpPr>
        <p:spPr>
          <a:xfrm>
            <a:off x="957263" y="1282700"/>
            <a:ext cx="7227887" cy="2894013"/>
          </a:xfrm>
        </p:spPr>
        <p:txBody>
          <a:bodyPr anchor="ctr"/>
          <a:lstStyle>
            <a:lvl1pPr marL="0" indent="0" algn="ctr">
              <a:buNone/>
              <a:defRPr/>
            </a:lvl1pPr>
          </a:lstStyle>
          <a:p>
            <a:r>
              <a:rPr lang="sv-SE" smtClean="0"/>
              <a:t>Klicka på ikonen för att lägga till en bild</a:t>
            </a:r>
            <a:endParaRPr lang="sv-SE"/>
          </a:p>
        </p:txBody>
      </p:sp>
    </p:spTree>
    <p:extLst>
      <p:ext uri="{BB962C8B-B14F-4D97-AF65-F5344CB8AC3E}">
        <p14:creationId xmlns:p14="http://schemas.microsoft.com/office/powerpoint/2010/main" val="441795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utsida">
    <p:spTree>
      <p:nvGrpSpPr>
        <p:cNvPr id="1" name=""/>
        <p:cNvGrpSpPr/>
        <p:nvPr/>
      </p:nvGrpSpPr>
      <p:grpSpPr>
        <a:xfrm>
          <a:off x="0" y="0"/>
          <a:ext cx="0" cy="0"/>
          <a:chOff x="0" y="0"/>
          <a:chExt cx="0" cy="0"/>
        </a:xfrm>
      </p:grpSpPr>
      <p:sp>
        <p:nvSpPr>
          <p:cNvPr id="3" name="Underrubrik 2"/>
          <p:cNvSpPr>
            <a:spLocks noGrp="1"/>
          </p:cNvSpPr>
          <p:nvPr>
            <p:ph type="subTitle" idx="1" hasCustomPrompt="1"/>
          </p:nvPr>
        </p:nvSpPr>
        <p:spPr>
          <a:xfrm>
            <a:off x="957263" y="5271572"/>
            <a:ext cx="7227887" cy="600418"/>
          </a:xfrm>
        </p:spPr>
        <p:txBody>
          <a:bodyPr/>
          <a:lstStyle>
            <a:lvl1pPr marL="0" marR="0" indent="0" algn="l" defTabSz="914400" rtl="0" eaLnBrk="1" fontAlgn="auto" latinLnBrk="0" hangingPunct="1">
              <a:lnSpc>
                <a:spcPct val="120000"/>
              </a:lnSpc>
              <a:spcBef>
                <a:spcPct val="20000"/>
              </a:spcBef>
              <a:spcAft>
                <a:spcPts val="0"/>
              </a:spcAft>
              <a:buClrTx/>
              <a:buSzTx/>
              <a:buFont typeface="Arial" pitchFamily="34" charset="0"/>
              <a:buNone/>
              <a:tabLst/>
              <a:defRPr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smtClean="0"/>
              <a:t>Ange din epost adress, </a:t>
            </a:r>
            <a:r>
              <a:rPr lang="sv-SE" u="sng" dirty="0" smtClean="0">
                <a:hlinkClick r:id="rId2"/>
              </a:rPr>
              <a:t>Förnamn.efternamn@uk-ambetet.se</a:t>
            </a:r>
            <a:endParaRPr lang="sv-SE" dirty="0" smtClean="0">
              <a:hlinkClick r:id="rId2"/>
            </a:endParaRPr>
          </a:p>
        </p:txBody>
      </p:sp>
      <p:sp>
        <p:nvSpPr>
          <p:cNvPr id="4" name="Platshållare för datum 3"/>
          <p:cNvSpPr>
            <a:spLocks noGrp="1"/>
          </p:cNvSpPr>
          <p:nvPr>
            <p:ph type="dt" sz="half" idx="10"/>
          </p:nvPr>
        </p:nvSpPr>
        <p:spPr/>
        <p:txBody>
          <a:bodyPr/>
          <a:lstStyle/>
          <a:p>
            <a:fld id="{3C41B9CA-4B17-4BE8-B7EC-057322050FAC}"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12" name="Platshållare för bild 10"/>
          <p:cNvSpPr>
            <a:spLocks noGrp="1"/>
          </p:cNvSpPr>
          <p:nvPr>
            <p:ph type="pic" sz="quarter" idx="13"/>
          </p:nvPr>
        </p:nvSpPr>
        <p:spPr>
          <a:xfrm>
            <a:off x="957263" y="1282700"/>
            <a:ext cx="7227887" cy="2894013"/>
          </a:xfrm>
        </p:spPr>
        <p:txBody>
          <a:bodyPr anchor="ctr"/>
          <a:lstStyle>
            <a:lvl1pPr marL="0" indent="0" algn="ctr">
              <a:buNone/>
              <a:defRPr/>
            </a:lvl1pPr>
          </a:lstStyle>
          <a:p>
            <a:endParaRPr lang="sv-SE"/>
          </a:p>
        </p:txBody>
      </p:sp>
      <p:sp>
        <p:nvSpPr>
          <p:cNvPr id="7" name="textruta 6"/>
          <p:cNvSpPr txBox="1"/>
          <p:nvPr userDrawn="1"/>
        </p:nvSpPr>
        <p:spPr>
          <a:xfrm>
            <a:off x="946247" y="4554956"/>
            <a:ext cx="2093458" cy="461665"/>
          </a:xfrm>
          <a:prstGeom prst="rect">
            <a:avLst/>
          </a:prstGeom>
        </p:spPr>
        <p:txBody>
          <a:bodyPr vert="horz" lIns="0" tIns="0" rIns="0" bIns="0" rtlCol="0" anchor="b" anchorCtr="0">
            <a:normAutofit/>
          </a:bodyPr>
          <a:lstStyle>
            <a:lvl1pPr>
              <a:spcBef>
                <a:spcPct val="0"/>
              </a:spcBef>
              <a:buNone/>
              <a:defRPr sz="2400" b="1">
                <a:solidFill>
                  <a:schemeClr val="accent2"/>
                </a:solidFill>
                <a:latin typeface="+mj-lt"/>
                <a:ea typeface="+mj-ea"/>
                <a:cs typeface="+mj-cs"/>
              </a:defRPr>
            </a:lvl1pPr>
          </a:lstStyle>
          <a:p>
            <a:pPr lvl="0"/>
            <a:r>
              <a:rPr lang="sv-SE" dirty="0" smtClean="0"/>
              <a:t>Tack för mig!</a:t>
            </a:r>
          </a:p>
        </p:txBody>
      </p:sp>
    </p:spTree>
    <p:extLst>
      <p:ext uri="{BB962C8B-B14F-4D97-AF65-F5344CB8AC3E}">
        <p14:creationId xmlns:p14="http://schemas.microsoft.com/office/powerpoint/2010/main" val="1839951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Tree>
    <p:extLst>
      <p:ext uri="{BB962C8B-B14F-4D97-AF65-F5344CB8AC3E}">
        <p14:creationId xmlns:p14="http://schemas.microsoft.com/office/powerpoint/2010/main" val="2318304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idx="1"/>
          </p:nvPr>
        </p:nvSpPr>
        <p:spPr>
          <a:xfrm>
            <a:off x="957263" y="1845325"/>
            <a:ext cx="3587195" cy="398556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4" name="Platshållare för datum 3"/>
          <p:cNvSpPr>
            <a:spLocks noGrp="1"/>
          </p:cNvSpPr>
          <p:nvPr>
            <p:ph type="dt" sz="half" idx="10"/>
          </p:nvPr>
        </p:nvSpPr>
        <p:spPr/>
        <p:txBody>
          <a:bodyPr/>
          <a:lstStyle/>
          <a:p>
            <a:fld id="{8556D587-3DB6-4BC6-93F4-6BE9907E5A4A}"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7" name="Platshållare för innehåll 2"/>
          <p:cNvSpPr>
            <a:spLocks noGrp="1"/>
          </p:cNvSpPr>
          <p:nvPr>
            <p:ph idx="13"/>
          </p:nvPr>
        </p:nvSpPr>
        <p:spPr>
          <a:xfrm>
            <a:off x="4597955" y="1845326"/>
            <a:ext cx="3587195" cy="3985562"/>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Tree>
    <p:extLst>
      <p:ext uri="{BB962C8B-B14F-4D97-AF65-F5344CB8AC3E}">
        <p14:creationId xmlns:p14="http://schemas.microsoft.com/office/powerpoint/2010/main" val="2122937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e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idx="1"/>
          </p:nvPr>
        </p:nvSpPr>
        <p:spPr>
          <a:xfrm>
            <a:off x="957263" y="1845325"/>
            <a:ext cx="3587195" cy="398556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4" name="Platshållare för datum 3"/>
          <p:cNvSpPr>
            <a:spLocks noGrp="1"/>
          </p:cNvSpPr>
          <p:nvPr>
            <p:ph type="dt" sz="half" idx="10"/>
          </p:nvPr>
        </p:nvSpPr>
        <p:spPr/>
        <p:txBody>
          <a:bodyPr/>
          <a:lstStyle/>
          <a:p>
            <a:fld id="{4B867950-4E3A-4F12-B9EE-578A70F8C451}"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9" name="Platshållare för innehåll 2"/>
          <p:cNvSpPr>
            <a:spLocks noGrp="1"/>
          </p:cNvSpPr>
          <p:nvPr>
            <p:ph idx="13"/>
          </p:nvPr>
        </p:nvSpPr>
        <p:spPr>
          <a:xfrm>
            <a:off x="4597955" y="1845325"/>
            <a:ext cx="3587195" cy="196100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10" name="Platshållare för innehåll 2"/>
          <p:cNvSpPr>
            <a:spLocks noGrp="1"/>
          </p:cNvSpPr>
          <p:nvPr>
            <p:ph idx="14"/>
          </p:nvPr>
        </p:nvSpPr>
        <p:spPr>
          <a:xfrm>
            <a:off x="4597955" y="3869885"/>
            <a:ext cx="3587195" cy="196100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Tree>
    <p:extLst>
      <p:ext uri="{BB962C8B-B14F-4D97-AF65-F5344CB8AC3E}">
        <p14:creationId xmlns:p14="http://schemas.microsoft.com/office/powerpoint/2010/main" val="1462634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yra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4" name="Platshållare för datum 3"/>
          <p:cNvSpPr>
            <a:spLocks noGrp="1"/>
          </p:cNvSpPr>
          <p:nvPr>
            <p:ph type="dt" sz="half" idx="10"/>
          </p:nvPr>
        </p:nvSpPr>
        <p:spPr/>
        <p:txBody>
          <a:bodyPr/>
          <a:lstStyle/>
          <a:p>
            <a:fld id="{5960CC72-9BE3-41F2-B49A-C7E7534B05AC}"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9" name="Platshållare för innehåll 2"/>
          <p:cNvSpPr>
            <a:spLocks noGrp="1"/>
          </p:cNvSpPr>
          <p:nvPr>
            <p:ph idx="13"/>
          </p:nvPr>
        </p:nvSpPr>
        <p:spPr>
          <a:xfrm>
            <a:off x="957263" y="1845325"/>
            <a:ext cx="3587195" cy="196100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10" name="Platshållare för innehåll 2"/>
          <p:cNvSpPr>
            <a:spLocks noGrp="1"/>
          </p:cNvSpPr>
          <p:nvPr>
            <p:ph idx="14"/>
          </p:nvPr>
        </p:nvSpPr>
        <p:spPr>
          <a:xfrm>
            <a:off x="957263" y="3869885"/>
            <a:ext cx="3587195" cy="196100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11" name="Platshållare för innehåll 2"/>
          <p:cNvSpPr>
            <a:spLocks noGrp="1"/>
          </p:cNvSpPr>
          <p:nvPr>
            <p:ph idx="15"/>
          </p:nvPr>
        </p:nvSpPr>
        <p:spPr>
          <a:xfrm>
            <a:off x="4597955" y="1845325"/>
            <a:ext cx="3587195" cy="196100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12" name="Platshållare för innehåll 2"/>
          <p:cNvSpPr>
            <a:spLocks noGrp="1"/>
          </p:cNvSpPr>
          <p:nvPr>
            <p:ph idx="16"/>
          </p:nvPr>
        </p:nvSpPr>
        <p:spPr>
          <a:xfrm>
            <a:off x="4597955" y="3869885"/>
            <a:ext cx="3587195" cy="196100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Tree>
    <p:extLst>
      <p:ext uri="{BB962C8B-B14F-4D97-AF65-F5344CB8AC3E}">
        <p14:creationId xmlns:p14="http://schemas.microsoft.com/office/powerpoint/2010/main" val="377300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datum 2"/>
          <p:cNvSpPr>
            <a:spLocks noGrp="1"/>
          </p:cNvSpPr>
          <p:nvPr>
            <p:ph type="dt" sz="half" idx="10"/>
          </p:nvPr>
        </p:nvSpPr>
        <p:spPr/>
        <p:txBody>
          <a:bodyPr/>
          <a:lstStyle/>
          <a:p>
            <a:fld id="{21188FE7-65C7-47D7-B43E-7C76F3233837}" type="datetime1">
              <a:rPr lang="sv-SE" smtClean="0"/>
              <a:t>2017-09-12</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D654A91E-BD74-4715-8FC4-D0DAE3C45AAC}" type="slidenum">
              <a:rPr lang="sv-SE" smtClean="0"/>
              <a:t>‹#›</a:t>
            </a:fld>
            <a:endParaRPr lang="sv-SE"/>
          </a:p>
        </p:txBody>
      </p:sp>
    </p:spTree>
    <p:extLst>
      <p:ext uri="{BB962C8B-B14F-4D97-AF65-F5344CB8AC3E}">
        <p14:creationId xmlns:p14="http://schemas.microsoft.com/office/powerpoint/2010/main" val="4046950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E86A6ADB-A47B-49BC-BEA4-76D7CED891CE}" type="datetime1">
              <a:rPr lang="sv-SE" smtClean="0"/>
              <a:t>2017-09-12</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D654A91E-BD74-4715-8FC4-D0DAE3C45AAC}" type="slidenum">
              <a:rPr lang="sv-SE" smtClean="0"/>
              <a:t>‹#›</a:t>
            </a:fld>
            <a:endParaRPr lang="sv-SE"/>
          </a:p>
        </p:txBody>
      </p:sp>
    </p:spTree>
    <p:extLst>
      <p:ext uri="{BB962C8B-B14F-4D97-AF65-F5344CB8AC3E}">
        <p14:creationId xmlns:p14="http://schemas.microsoft.com/office/powerpoint/2010/main" val="3928487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or bi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4" name="Platshållare för datum 3"/>
          <p:cNvSpPr>
            <a:spLocks noGrp="1"/>
          </p:cNvSpPr>
          <p:nvPr>
            <p:ph type="dt" sz="half" idx="10"/>
          </p:nvPr>
        </p:nvSpPr>
        <p:spPr/>
        <p:txBody>
          <a:bodyPr/>
          <a:lstStyle/>
          <a:p>
            <a:fld id="{0CE0F8B5-B618-48ED-92C5-524831555C73}"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8" name="Platshållare för bild 7"/>
          <p:cNvSpPr>
            <a:spLocks noGrp="1"/>
          </p:cNvSpPr>
          <p:nvPr>
            <p:ph type="pic" sz="quarter" idx="13"/>
          </p:nvPr>
        </p:nvSpPr>
        <p:spPr/>
        <p:txBody>
          <a:bodyPr anchor="ctr"/>
          <a:lstStyle>
            <a:lvl1pPr marL="0" indent="0" algn="ctr">
              <a:buNone/>
              <a:defRPr/>
            </a:lvl1pPr>
          </a:lstStyle>
          <a:p>
            <a:endParaRPr lang="sv-SE"/>
          </a:p>
        </p:txBody>
      </p:sp>
    </p:spTree>
    <p:extLst>
      <p:ext uri="{BB962C8B-B14F-4D97-AF65-F5344CB8AC3E}">
        <p14:creationId xmlns:p14="http://schemas.microsoft.com/office/powerpoint/2010/main" val="2138023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till vänter, bild till höger">
    <p:spTree>
      <p:nvGrpSpPr>
        <p:cNvPr id="1" name=""/>
        <p:cNvGrpSpPr/>
        <p:nvPr/>
      </p:nvGrpSpPr>
      <p:grpSpPr>
        <a:xfrm>
          <a:off x="0" y="0"/>
          <a:ext cx="0" cy="0"/>
          <a:chOff x="0" y="0"/>
          <a:chExt cx="0" cy="0"/>
        </a:xfrm>
      </p:grpSpPr>
      <p:sp>
        <p:nvSpPr>
          <p:cNvPr id="2" name="Rubrik 1"/>
          <p:cNvSpPr>
            <a:spLocks noGrp="1"/>
          </p:cNvSpPr>
          <p:nvPr>
            <p:ph type="title"/>
          </p:nvPr>
        </p:nvSpPr>
        <p:spPr>
          <a:xfrm>
            <a:off x="957263" y="930926"/>
            <a:ext cx="3107961" cy="850240"/>
          </a:xfrm>
        </p:spPr>
        <p:txBody>
          <a:bodyPr/>
          <a:lstStyle/>
          <a:p>
            <a:r>
              <a:rPr lang="sv-SE" smtClean="0"/>
              <a:t>Klicka här för att ändra format</a:t>
            </a:r>
            <a:endParaRPr lang="sv-SE"/>
          </a:p>
        </p:txBody>
      </p:sp>
      <p:sp>
        <p:nvSpPr>
          <p:cNvPr id="3" name="Platshållare för innehåll 2"/>
          <p:cNvSpPr>
            <a:spLocks noGrp="1"/>
          </p:cNvSpPr>
          <p:nvPr>
            <p:ph idx="1"/>
          </p:nvPr>
        </p:nvSpPr>
        <p:spPr>
          <a:xfrm>
            <a:off x="957264" y="1845325"/>
            <a:ext cx="3096944" cy="3985563"/>
          </a:xfrm>
        </p:spPr>
        <p:txBody>
          <a:body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4" name="Platshållare för datum 3"/>
          <p:cNvSpPr>
            <a:spLocks noGrp="1"/>
          </p:cNvSpPr>
          <p:nvPr>
            <p:ph type="dt" sz="half" idx="10"/>
          </p:nvPr>
        </p:nvSpPr>
        <p:spPr/>
        <p:txBody>
          <a:bodyPr/>
          <a:lstStyle/>
          <a:p>
            <a:fld id="{34EE8533-A680-4F1E-876C-CB1C29C6A6AA}" type="datetime1">
              <a:rPr lang="sv-SE" smtClean="0"/>
              <a:t>2017-09-12</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D654A91E-BD74-4715-8FC4-D0DAE3C45AAC}" type="slidenum">
              <a:rPr lang="sv-SE" smtClean="0"/>
              <a:t>‹#›</a:t>
            </a:fld>
            <a:endParaRPr lang="sv-SE"/>
          </a:p>
        </p:txBody>
      </p:sp>
      <p:sp>
        <p:nvSpPr>
          <p:cNvPr id="8" name="Platshållare för bild 7"/>
          <p:cNvSpPr>
            <a:spLocks noGrp="1"/>
          </p:cNvSpPr>
          <p:nvPr>
            <p:ph type="pic" sz="quarter" idx="13"/>
          </p:nvPr>
        </p:nvSpPr>
        <p:spPr>
          <a:xfrm>
            <a:off x="4125817" y="1127124"/>
            <a:ext cx="4059333" cy="4703763"/>
          </a:xfrm>
        </p:spPr>
        <p:txBody>
          <a:bodyPr anchor="ctr"/>
          <a:lstStyle>
            <a:lvl1pPr marL="0" indent="0" algn="ctr">
              <a:buNone/>
              <a:defRPr/>
            </a:lvl1pPr>
          </a:lstStyle>
          <a:p>
            <a:endParaRPr lang="sv-SE"/>
          </a:p>
        </p:txBody>
      </p:sp>
    </p:spTree>
    <p:extLst>
      <p:ext uri="{BB962C8B-B14F-4D97-AF65-F5344CB8AC3E}">
        <p14:creationId xmlns:p14="http://schemas.microsoft.com/office/powerpoint/2010/main" val="3541746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957263" y="930926"/>
            <a:ext cx="7227887" cy="850240"/>
          </a:xfrm>
          <a:prstGeom prst="rect">
            <a:avLst/>
          </a:prstGeom>
        </p:spPr>
        <p:txBody>
          <a:bodyPr vert="horz" lIns="0" tIns="0" rIns="0" bIns="0" rtlCol="0" anchor="b" anchorCtr="0">
            <a:normAutofit/>
          </a:bodyPr>
          <a:lstStyle/>
          <a:p>
            <a:r>
              <a:rPr lang="sv-SE" dirty="0" smtClean="0"/>
              <a:t>Klicka här för att ändra format</a:t>
            </a:r>
            <a:endParaRPr lang="sv-SE" dirty="0"/>
          </a:p>
        </p:txBody>
      </p:sp>
      <p:sp>
        <p:nvSpPr>
          <p:cNvPr id="3" name="Platshållare för text 2"/>
          <p:cNvSpPr>
            <a:spLocks noGrp="1"/>
          </p:cNvSpPr>
          <p:nvPr>
            <p:ph type="body" idx="1"/>
          </p:nvPr>
        </p:nvSpPr>
        <p:spPr>
          <a:xfrm>
            <a:off x="957263" y="1843088"/>
            <a:ext cx="7227887" cy="3987800"/>
          </a:xfrm>
          <a:prstGeom prst="rect">
            <a:avLst/>
          </a:prstGeom>
        </p:spPr>
        <p:txBody>
          <a:bodyPr vert="horz" lIns="0" tIns="0" rIns="0" bIns="0" rtlCol="0">
            <a:normAutofit/>
          </a:body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4" name="Platshållare för datum 3"/>
          <p:cNvSpPr>
            <a:spLocks noGrp="1"/>
          </p:cNvSpPr>
          <p:nvPr>
            <p:ph type="dt" sz="half" idx="2"/>
          </p:nvPr>
        </p:nvSpPr>
        <p:spPr>
          <a:xfrm>
            <a:off x="451693" y="6472417"/>
            <a:ext cx="1079928" cy="160930"/>
          </a:xfrm>
          <a:prstGeom prst="rect">
            <a:avLst/>
          </a:prstGeom>
        </p:spPr>
        <p:txBody>
          <a:bodyPr vert="horz" lIns="0" tIns="0" rIns="0" bIns="0" rtlCol="0" anchor="ctr"/>
          <a:lstStyle>
            <a:lvl1pPr algn="l">
              <a:defRPr sz="800" b="1">
                <a:solidFill>
                  <a:schemeClr val="tx2"/>
                </a:solidFill>
              </a:defRPr>
            </a:lvl1pPr>
          </a:lstStyle>
          <a:p>
            <a:fld id="{24D7F2F8-CF93-4948-A3ED-B95A2A9FEF20}" type="datetime1">
              <a:rPr lang="sv-SE" smtClean="0"/>
              <a:t>2017-09-12</a:t>
            </a:fld>
            <a:endParaRPr lang="sv-SE" dirty="0"/>
          </a:p>
        </p:txBody>
      </p:sp>
      <p:sp>
        <p:nvSpPr>
          <p:cNvPr id="5" name="Platshållare för sidfot 4"/>
          <p:cNvSpPr>
            <a:spLocks noGrp="1"/>
          </p:cNvSpPr>
          <p:nvPr>
            <p:ph type="ftr" sz="quarter" idx="3"/>
          </p:nvPr>
        </p:nvSpPr>
        <p:spPr>
          <a:xfrm>
            <a:off x="1707614" y="6472417"/>
            <a:ext cx="5728772" cy="160930"/>
          </a:xfrm>
          <a:prstGeom prst="rect">
            <a:avLst/>
          </a:prstGeom>
        </p:spPr>
        <p:txBody>
          <a:bodyPr vert="horz" lIns="0" tIns="0" rIns="0" bIns="0" rtlCol="0" anchor="ctr"/>
          <a:lstStyle>
            <a:lvl1pPr algn="ctr">
              <a:defRPr sz="800" b="1">
                <a:solidFill>
                  <a:schemeClr val="tx2"/>
                </a:solidFill>
              </a:defRPr>
            </a:lvl1pPr>
          </a:lstStyle>
          <a:p>
            <a:endParaRPr lang="sv-SE" dirty="0"/>
          </a:p>
        </p:txBody>
      </p:sp>
      <p:pic>
        <p:nvPicPr>
          <p:cNvPr id="9" name="Picture 7" descr="uk-ambetet-300dpi-sRGB.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200" y="350608"/>
            <a:ext cx="2148840" cy="484632"/>
          </a:xfrm>
          <a:prstGeom prst="rect">
            <a:avLst/>
          </a:prstGeom>
        </p:spPr>
      </p:pic>
      <p:pic>
        <p:nvPicPr>
          <p:cNvPr id="10" name="Picture 6" descr="gul-flik.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94397" y="5723880"/>
            <a:ext cx="1149603" cy="1134120"/>
          </a:xfrm>
          <a:prstGeom prst="rect">
            <a:avLst/>
          </a:prstGeom>
        </p:spPr>
      </p:pic>
      <p:sp>
        <p:nvSpPr>
          <p:cNvPr id="6" name="Platshållare för bildnummer 5"/>
          <p:cNvSpPr>
            <a:spLocks noGrp="1"/>
          </p:cNvSpPr>
          <p:nvPr>
            <p:ph type="sldNum" sz="quarter" idx="4"/>
          </p:nvPr>
        </p:nvSpPr>
        <p:spPr>
          <a:xfrm>
            <a:off x="7623672" y="6472417"/>
            <a:ext cx="1063128" cy="160930"/>
          </a:xfrm>
          <a:prstGeom prst="rect">
            <a:avLst/>
          </a:prstGeom>
        </p:spPr>
        <p:txBody>
          <a:bodyPr vert="horz" lIns="0" tIns="0" rIns="0" bIns="0" rtlCol="0" anchor="ctr"/>
          <a:lstStyle>
            <a:lvl1pPr algn="r">
              <a:defRPr sz="800" b="1">
                <a:solidFill>
                  <a:schemeClr val="tx2"/>
                </a:solidFill>
              </a:defRPr>
            </a:lvl1pPr>
          </a:lstStyle>
          <a:p>
            <a:fld id="{D654A91E-BD74-4715-8FC4-D0DAE3C45AAC}" type="slidenum">
              <a:rPr lang="sv-SE" smtClean="0"/>
              <a:pPr/>
              <a:t>‹#›</a:t>
            </a:fld>
            <a:endParaRPr lang="sv-SE"/>
          </a:p>
        </p:txBody>
      </p:sp>
    </p:spTree>
    <p:extLst>
      <p:ext uri="{BB962C8B-B14F-4D97-AF65-F5344CB8AC3E}">
        <p14:creationId xmlns:p14="http://schemas.microsoft.com/office/powerpoint/2010/main" val="2866011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71" r:id="rId5"/>
    <p:sldLayoutId id="2147483654" r:id="rId6"/>
    <p:sldLayoutId id="2147483655" r:id="rId7"/>
  </p:sldLayoutIdLst>
  <p:hf sldNum="0" hdr="0" ftr="0"/>
  <p:txStyles>
    <p:titleStyle>
      <a:lvl1pPr algn="l" defTabSz="914400" rtl="0" eaLnBrk="1" latinLnBrk="0" hangingPunct="1">
        <a:spcBef>
          <a:spcPct val="0"/>
        </a:spcBef>
        <a:buNone/>
        <a:defRPr sz="2400" b="1" kern="1200">
          <a:solidFill>
            <a:schemeClr val="accent2"/>
          </a:solidFill>
          <a:latin typeface="+mj-lt"/>
          <a:ea typeface="+mj-ea"/>
          <a:cs typeface="+mj-cs"/>
        </a:defRPr>
      </a:lvl1pPr>
    </p:titleStyle>
    <p:bodyStyle>
      <a:lvl1pPr marL="342900" indent="-342900" algn="l" defTabSz="914400" rtl="0" eaLnBrk="1" latinLnBrk="0" hangingPunct="1">
        <a:lnSpc>
          <a:spcPct val="120000"/>
        </a:lnSpc>
        <a:spcBef>
          <a:spcPts val="12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957263" y="930926"/>
            <a:ext cx="7227887" cy="850240"/>
          </a:xfrm>
          <a:prstGeom prst="rect">
            <a:avLst/>
          </a:prstGeom>
        </p:spPr>
        <p:txBody>
          <a:bodyPr vert="horz" lIns="0" tIns="0" rIns="0" bIns="0" rtlCol="0" anchor="b" anchorCtr="0">
            <a:normAutofit/>
          </a:bodyPr>
          <a:lstStyle/>
          <a:p>
            <a:r>
              <a:rPr lang="sv-SE" dirty="0" smtClean="0"/>
              <a:t>Klicka här för att ändra format</a:t>
            </a:r>
            <a:endParaRPr lang="sv-SE" dirty="0"/>
          </a:p>
        </p:txBody>
      </p:sp>
      <p:sp>
        <p:nvSpPr>
          <p:cNvPr id="3" name="Platshållare för text 2"/>
          <p:cNvSpPr>
            <a:spLocks noGrp="1"/>
          </p:cNvSpPr>
          <p:nvPr>
            <p:ph type="body" idx="1"/>
          </p:nvPr>
        </p:nvSpPr>
        <p:spPr>
          <a:xfrm>
            <a:off x="957263" y="1843088"/>
            <a:ext cx="7227887" cy="3987800"/>
          </a:xfrm>
          <a:prstGeom prst="rect">
            <a:avLst/>
          </a:prstGeom>
        </p:spPr>
        <p:txBody>
          <a:bodyPr vert="horz" lIns="0" tIns="0" rIns="0" bIns="0" rtlCol="0">
            <a:normAutofit/>
          </a:body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4" name="Platshållare för datum 3"/>
          <p:cNvSpPr>
            <a:spLocks noGrp="1"/>
          </p:cNvSpPr>
          <p:nvPr>
            <p:ph type="dt" sz="half" idx="2"/>
          </p:nvPr>
        </p:nvSpPr>
        <p:spPr>
          <a:xfrm>
            <a:off x="451693" y="6472417"/>
            <a:ext cx="1079928" cy="160930"/>
          </a:xfrm>
          <a:prstGeom prst="rect">
            <a:avLst/>
          </a:prstGeom>
        </p:spPr>
        <p:txBody>
          <a:bodyPr vert="horz" lIns="0" tIns="0" rIns="0" bIns="0" rtlCol="0" anchor="ctr"/>
          <a:lstStyle>
            <a:lvl1pPr algn="l">
              <a:defRPr sz="800" b="1">
                <a:solidFill>
                  <a:schemeClr val="tx2"/>
                </a:solidFill>
              </a:defRPr>
            </a:lvl1pPr>
          </a:lstStyle>
          <a:p>
            <a:fld id="{CFCB9FF8-55A5-4541-BAD8-A93124A7FFB5}" type="datetime1">
              <a:rPr lang="sv-SE" smtClean="0"/>
              <a:t>2017-09-12</a:t>
            </a:fld>
            <a:endParaRPr lang="sv-SE" dirty="0"/>
          </a:p>
        </p:txBody>
      </p:sp>
      <p:sp>
        <p:nvSpPr>
          <p:cNvPr id="5" name="Platshållare för sidfot 4"/>
          <p:cNvSpPr>
            <a:spLocks noGrp="1"/>
          </p:cNvSpPr>
          <p:nvPr>
            <p:ph type="ftr" sz="quarter" idx="3"/>
          </p:nvPr>
        </p:nvSpPr>
        <p:spPr>
          <a:xfrm>
            <a:off x="1707614" y="6472417"/>
            <a:ext cx="5728772" cy="160930"/>
          </a:xfrm>
          <a:prstGeom prst="rect">
            <a:avLst/>
          </a:prstGeom>
        </p:spPr>
        <p:txBody>
          <a:bodyPr vert="horz" lIns="0" tIns="0" rIns="0" bIns="0" rtlCol="0" anchor="ctr"/>
          <a:lstStyle>
            <a:lvl1pPr algn="ctr">
              <a:defRPr sz="800" b="1">
                <a:solidFill>
                  <a:schemeClr val="tx2"/>
                </a:solidFill>
              </a:defRPr>
            </a:lvl1pPr>
          </a:lstStyle>
          <a:p>
            <a:endParaRPr lang="sv-SE" dirty="0"/>
          </a:p>
        </p:txBody>
      </p:sp>
      <p:pic>
        <p:nvPicPr>
          <p:cNvPr id="9" name="Picture 7" descr="uk-ambetet-300dpi-sRGB.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350608"/>
            <a:ext cx="2148840" cy="484632"/>
          </a:xfrm>
          <a:prstGeom prst="rect">
            <a:avLst/>
          </a:prstGeom>
        </p:spPr>
      </p:pic>
      <p:pic>
        <p:nvPicPr>
          <p:cNvPr id="10" name="Picture 6" descr="gul-flik.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4397" y="5723880"/>
            <a:ext cx="1149603" cy="1134120"/>
          </a:xfrm>
          <a:prstGeom prst="rect">
            <a:avLst/>
          </a:prstGeom>
        </p:spPr>
      </p:pic>
      <p:sp>
        <p:nvSpPr>
          <p:cNvPr id="6" name="Platshållare för bildnummer 5"/>
          <p:cNvSpPr>
            <a:spLocks noGrp="1"/>
          </p:cNvSpPr>
          <p:nvPr>
            <p:ph type="sldNum" sz="quarter" idx="4"/>
          </p:nvPr>
        </p:nvSpPr>
        <p:spPr>
          <a:xfrm>
            <a:off x="7623672" y="6472417"/>
            <a:ext cx="1063128" cy="160930"/>
          </a:xfrm>
          <a:prstGeom prst="rect">
            <a:avLst/>
          </a:prstGeom>
        </p:spPr>
        <p:txBody>
          <a:bodyPr vert="horz" lIns="0" tIns="0" rIns="0" bIns="0" rtlCol="0" anchor="ctr"/>
          <a:lstStyle>
            <a:lvl1pPr algn="r">
              <a:defRPr sz="800" b="1">
                <a:solidFill>
                  <a:schemeClr val="tx2"/>
                </a:solidFill>
              </a:defRPr>
            </a:lvl1pPr>
          </a:lstStyle>
          <a:p>
            <a:fld id="{D654A91E-BD74-4715-8FC4-D0DAE3C45AAC}" type="slidenum">
              <a:rPr lang="sv-SE" smtClean="0"/>
              <a:pPr/>
              <a:t>‹#›</a:t>
            </a:fld>
            <a:endParaRPr lang="sv-SE"/>
          </a:p>
        </p:txBody>
      </p:sp>
    </p:spTree>
    <p:extLst>
      <p:ext uri="{BB962C8B-B14F-4D97-AF65-F5344CB8AC3E}">
        <p14:creationId xmlns:p14="http://schemas.microsoft.com/office/powerpoint/2010/main" val="207931586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hf sldNum="0" hdr="0" ftr="0"/>
  <p:txStyles>
    <p:titleStyle>
      <a:lvl1pPr algn="l" defTabSz="914400" rtl="0" eaLnBrk="1" latinLnBrk="0" hangingPunct="1">
        <a:spcBef>
          <a:spcPct val="0"/>
        </a:spcBef>
        <a:buNone/>
        <a:defRPr sz="2400" b="1" kern="1200">
          <a:solidFill>
            <a:schemeClr val="accent2"/>
          </a:solidFill>
          <a:latin typeface="+mj-lt"/>
          <a:ea typeface="+mj-ea"/>
          <a:cs typeface="+mj-cs"/>
        </a:defRPr>
      </a:lvl1pPr>
    </p:titleStyle>
    <p:bodyStyle>
      <a:lvl1pPr marL="342900" indent="-342900" algn="l" defTabSz="914400" rtl="0" eaLnBrk="1" latinLnBrk="0" hangingPunct="1">
        <a:lnSpc>
          <a:spcPct val="120000"/>
        </a:lnSpc>
        <a:spcBef>
          <a:spcPts val="12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5"/>
          <p:cNvSpPr>
            <a:spLocks noGrp="1" noChangeArrowheads="1"/>
          </p:cNvSpPr>
          <p:nvPr>
            <p:ph type="title"/>
          </p:nvPr>
        </p:nvSpPr>
        <p:spPr>
          <a:xfrm>
            <a:off x="911836" y="1765300"/>
            <a:ext cx="7266842" cy="2363787"/>
          </a:xfrm>
        </p:spPr>
        <p:txBody>
          <a:bodyPr>
            <a:noAutofit/>
          </a:bodyPr>
          <a:lstStyle/>
          <a:p>
            <a:pPr algn="ctr">
              <a:lnSpc>
                <a:spcPct val="150000"/>
              </a:lnSpc>
            </a:pPr>
            <a:r>
              <a:rPr lang="sv-SE" sz="3600" b="0" dirty="0" err="1" smtClean="0"/>
              <a:t>Employability</a:t>
            </a:r>
            <a:r>
              <a:rPr lang="sv-SE" sz="3600" b="0" dirty="0" smtClean="0"/>
              <a:t> – match </a:t>
            </a:r>
            <a:r>
              <a:rPr lang="sv-SE" sz="3600" b="0" dirty="0" err="1" smtClean="0"/>
              <a:t>between</a:t>
            </a:r>
            <a:r>
              <a:rPr lang="sv-SE" sz="3600" b="0" dirty="0" smtClean="0"/>
              <a:t> </a:t>
            </a:r>
            <a:r>
              <a:rPr lang="sv-SE" sz="3600" b="0" dirty="0" err="1" smtClean="0"/>
              <a:t>university</a:t>
            </a:r>
            <a:r>
              <a:rPr lang="sv-SE" sz="3600" b="0" dirty="0" smtClean="0"/>
              <a:t> </a:t>
            </a:r>
            <a:r>
              <a:rPr lang="sv-SE" sz="3600" b="0" dirty="0" err="1" smtClean="0"/>
              <a:t>education</a:t>
            </a:r>
            <a:r>
              <a:rPr lang="sv-SE" sz="3600" b="0" dirty="0" smtClean="0"/>
              <a:t> and </a:t>
            </a:r>
            <a:r>
              <a:rPr lang="sv-SE" sz="3600" b="0" dirty="0" err="1" smtClean="0"/>
              <a:t>labour</a:t>
            </a:r>
            <a:r>
              <a:rPr lang="sv-SE" sz="3600" b="0" dirty="0" smtClean="0"/>
              <a:t> market</a:t>
            </a:r>
          </a:p>
        </p:txBody>
      </p:sp>
      <p:sp>
        <p:nvSpPr>
          <p:cNvPr id="7171" name="Rectangle 8"/>
          <p:cNvSpPr>
            <a:spLocks noGrp="1" noChangeArrowheads="1"/>
          </p:cNvSpPr>
          <p:nvPr>
            <p:ph idx="1"/>
          </p:nvPr>
        </p:nvSpPr>
        <p:spPr>
          <a:xfrm>
            <a:off x="968985" y="4300538"/>
            <a:ext cx="7244862" cy="1700213"/>
          </a:xfrm>
        </p:spPr>
        <p:txBody>
          <a:bodyPr>
            <a:normAutofit/>
          </a:bodyPr>
          <a:lstStyle/>
          <a:p>
            <a:pPr marL="0" indent="0" algn="ctr">
              <a:buFontTx/>
              <a:buNone/>
            </a:pPr>
            <a:endParaRPr lang="sv-SE" dirty="0" smtClean="0"/>
          </a:p>
          <a:p>
            <a:pPr marL="0" indent="0" algn="ctr">
              <a:buFontTx/>
              <a:buNone/>
            </a:pPr>
            <a:r>
              <a:rPr lang="sv-SE" dirty="0" err="1" smtClean="0"/>
              <a:t>Spetember</a:t>
            </a:r>
            <a:r>
              <a:rPr lang="sv-SE" dirty="0" smtClean="0"/>
              <a:t> 2017</a:t>
            </a:r>
          </a:p>
          <a:p>
            <a:pPr marL="0" indent="0" algn="ctr">
              <a:buFontTx/>
              <a:buNone/>
            </a:pPr>
            <a:r>
              <a:rPr lang="sv-SE" dirty="0" smtClean="0"/>
              <a:t>Lennart Ståhle</a:t>
            </a:r>
          </a:p>
        </p:txBody>
      </p:sp>
    </p:spTree>
    <p:extLst>
      <p:ext uri="{BB962C8B-B14F-4D97-AF65-F5344CB8AC3E}">
        <p14:creationId xmlns:p14="http://schemas.microsoft.com/office/powerpoint/2010/main" val="8432065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pPr marL="0" indent="0">
              <a:buFontTx/>
              <a:buNone/>
              <a:defRPr/>
            </a:pPr>
            <a:r>
              <a:rPr lang="sv-SE" dirty="0" err="1"/>
              <a:t>First</a:t>
            </a:r>
            <a:r>
              <a:rPr lang="sv-SE" dirty="0"/>
              <a:t> </a:t>
            </a:r>
            <a:r>
              <a:rPr lang="sv-SE" dirty="0" err="1"/>
              <a:t>cycle</a:t>
            </a:r>
            <a:r>
              <a:rPr lang="sv-SE" dirty="0"/>
              <a:t>:</a:t>
            </a:r>
          </a:p>
          <a:p>
            <a:pPr>
              <a:defRPr/>
            </a:pPr>
            <a:r>
              <a:rPr lang="sv-SE" dirty="0"/>
              <a:t>University </a:t>
            </a:r>
            <a:r>
              <a:rPr lang="sv-SE" dirty="0" err="1"/>
              <a:t>Diploma</a:t>
            </a:r>
            <a:r>
              <a:rPr lang="sv-SE" dirty="0"/>
              <a:t> (120 ECTS)</a:t>
            </a:r>
          </a:p>
          <a:p>
            <a:pPr>
              <a:defRPr/>
            </a:pPr>
            <a:r>
              <a:rPr lang="sv-SE" dirty="0"/>
              <a:t>University </a:t>
            </a:r>
            <a:r>
              <a:rPr lang="sv-SE" dirty="0" err="1"/>
              <a:t>Diploma</a:t>
            </a:r>
            <a:r>
              <a:rPr lang="sv-SE" dirty="0"/>
              <a:t> In Fine Arts</a:t>
            </a:r>
          </a:p>
          <a:p>
            <a:pPr>
              <a:defRPr/>
            </a:pPr>
            <a:r>
              <a:rPr lang="sv-SE" dirty="0"/>
              <a:t>Bachelor (180 ECTS)</a:t>
            </a:r>
          </a:p>
          <a:p>
            <a:pPr>
              <a:defRPr/>
            </a:pPr>
            <a:r>
              <a:rPr lang="sv-SE" dirty="0"/>
              <a:t>Bachelor in Fine Arts</a:t>
            </a:r>
          </a:p>
          <a:p>
            <a:pPr>
              <a:defRPr/>
            </a:pPr>
            <a:r>
              <a:rPr lang="sv-SE" dirty="0"/>
              <a:t>20 </a:t>
            </a:r>
            <a:r>
              <a:rPr lang="sv-SE" dirty="0" err="1"/>
              <a:t>Professional</a:t>
            </a:r>
            <a:r>
              <a:rPr lang="sv-SE" dirty="0"/>
              <a:t> </a:t>
            </a:r>
            <a:r>
              <a:rPr lang="sv-SE" dirty="0" err="1"/>
              <a:t>Degrees</a:t>
            </a:r>
            <a:r>
              <a:rPr lang="sv-SE" dirty="0"/>
              <a:t> (120 – 180 ECTS)</a:t>
            </a:r>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89716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pPr marL="0" indent="0">
              <a:buFontTx/>
              <a:buNone/>
              <a:defRPr/>
            </a:pPr>
            <a:r>
              <a:rPr lang="sv-SE" dirty="0"/>
              <a:t>Second </a:t>
            </a:r>
            <a:r>
              <a:rPr lang="sv-SE" dirty="0" err="1"/>
              <a:t>cycle</a:t>
            </a:r>
            <a:r>
              <a:rPr lang="sv-SE" dirty="0"/>
              <a:t>:</a:t>
            </a:r>
          </a:p>
          <a:p>
            <a:pPr>
              <a:defRPr/>
            </a:pPr>
            <a:r>
              <a:rPr lang="sv-SE" dirty="0"/>
              <a:t>Master (60 ECTS)</a:t>
            </a:r>
          </a:p>
          <a:p>
            <a:pPr>
              <a:defRPr/>
            </a:pPr>
            <a:r>
              <a:rPr lang="sv-SE" dirty="0"/>
              <a:t>Master (60 ECTS) in Fine Arts</a:t>
            </a:r>
          </a:p>
          <a:p>
            <a:pPr>
              <a:defRPr/>
            </a:pPr>
            <a:r>
              <a:rPr lang="sv-SE" dirty="0"/>
              <a:t>Master (120  ECTS)</a:t>
            </a:r>
          </a:p>
          <a:p>
            <a:pPr>
              <a:defRPr/>
            </a:pPr>
            <a:r>
              <a:rPr lang="sv-SE" dirty="0"/>
              <a:t>Master (120 ECTS) in Fine Arts</a:t>
            </a:r>
          </a:p>
          <a:p>
            <a:pPr>
              <a:defRPr/>
            </a:pPr>
            <a:r>
              <a:rPr lang="sv-SE" dirty="0"/>
              <a:t>15 </a:t>
            </a:r>
            <a:r>
              <a:rPr lang="sv-SE" dirty="0" err="1"/>
              <a:t>Professional</a:t>
            </a:r>
            <a:r>
              <a:rPr lang="sv-SE" dirty="0"/>
              <a:t> </a:t>
            </a:r>
            <a:r>
              <a:rPr lang="sv-SE" dirty="0" err="1"/>
              <a:t>Degrees</a:t>
            </a:r>
            <a:r>
              <a:rPr lang="sv-SE" dirty="0"/>
              <a:t> (60  and 120 ECTS)</a:t>
            </a:r>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903897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pPr marL="0" indent="0">
              <a:buFontTx/>
              <a:buNone/>
              <a:defRPr/>
            </a:pPr>
            <a:r>
              <a:rPr lang="sv-SE" dirty="0" err="1"/>
              <a:t>Third</a:t>
            </a:r>
            <a:r>
              <a:rPr lang="sv-SE" dirty="0"/>
              <a:t> </a:t>
            </a:r>
            <a:r>
              <a:rPr lang="sv-SE" dirty="0" err="1"/>
              <a:t>cycle</a:t>
            </a:r>
            <a:endParaRPr lang="sv-SE" dirty="0"/>
          </a:p>
          <a:p>
            <a:pPr>
              <a:defRPr/>
            </a:pPr>
            <a:r>
              <a:rPr lang="sv-SE" dirty="0" err="1"/>
              <a:t>Licentiate</a:t>
            </a:r>
            <a:r>
              <a:rPr lang="sv-SE" dirty="0"/>
              <a:t>  </a:t>
            </a:r>
            <a:r>
              <a:rPr lang="sv-SE" dirty="0" err="1"/>
              <a:t>degree</a:t>
            </a:r>
            <a:r>
              <a:rPr lang="sv-SE" dirty="0"/>
              <a:t> (2 </a:t>
            </a:r>
            <a:r>
              <a:rPr lang="sv-SE" dirty="0" err="1"/>
              <a:t>years</a:t>
            </a:r>
            <a:r>
              <a:rPr lang="sv-SE" dirty="0"/>
              <a:t>)</a:t>
            </a:r>
          </a:p>
          <a:p>
            <a:pPr>
              <a:defRPr/>
            </a:pPr>
            <a:r>
              <a:rPr lang="sv-SE" dirty="0" err="1"/>
              <a:t>Doctoral</a:t>
            </a:r>
            <a:r>
              <a:rPr lang="sv-SE" dirty="0"/>
              <a:t> </a:t>
            </a:r>
            <a:r>
              <a:rPr lang="sv-SE" dirty="0" err="1"/>
              <a:t>degree</a:t>
            </a:r>
            <a:r>
              <a:rPr lang="sv-SE" dirty="0"/>
              <a:t> (4 </a:t>
            </a:r>
            <a:r>
              <a:rPr lang="sv-SE" dirty="0" err="1"/>
              <a:t>years</a:t>
            </a:r>
            <a:r>
              <a:rPr lang="sv-SE" dirty="0"/>
              <a:t>)</a:t>
            </a:r>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966593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normAutofit fontScale="92500" lnSpcReduction="10000"/>
          </a:bodyPr>
          <a:lstStyle/>
          <a:p>
            <a:pPr>
              <a:defRPr/>
            </a:pPr>
            <a:r>
              <a:rPr lang="sv-SE" dirty="0" err="1"/>
              <a:t>Every</a:t>
            </a:r>
            <a:r>
              <a:rPr lang="sv-SE" dirty="0"/>
              <a:t> </a:t>
            </a:r>
            <a:r>
              <a:rPr lang="sv-SE" dirty="0" err="1"/>
              <a:t>degree</a:t>
            </a:r>
            <a:r>
              <a:rPr lang="sv-SE" dirty="0"/>
              <a:t> has a ”standard”, </a:t>
            </a:r>
            <a:r>
              <a:rPr lang="sv-SE" dirty="0" err="1"/>
              <a:t>decided</a:t>
            </a:r>
            <a:r>
              <a:rPr lang="sv-SE" dirty="0"/>
              <a:t> by </a:t>
            </a:r>
            <a:r>
              <a:rPr lang="sv-SE" dirty="0" err="1"/>
              <a:t>thr</a:t>
            </a:r>
            <a:r>
              <a:rPr lang="sv-SE" dirty="0"/>
              <a:t> </a:t>
            </a:r>
            <a:r>
              <a:rPr lang="sv-SE" dirty="0" err="1"/>
              <a:t>government</a:t>
            </a:r>
            <a:r>
              <a:rPr lang="sv-SE" dirty="0"/>
              <a:t> in an annex </a:t>
            </a:r>
            <a:r>
              <a:rPr lang="sv-SE" dirty="0" err="1"/>
              <a:t>to</a:t>
            </a:r>
            <a:r>
              <a:rPr lang="sv-SE" dirty="0"/>
              <a:t> the </a:t>
            </a:r>
            <a:r>
              <a:rPr lang="sv-SE" dirty="0" err="1"/>
              <a:t>Higher</a:t>
            </a:r>
            <a:r>
              <a:rPr lang="sv-SE" dirty="0"/>
              <a:t> </a:t>
            </a:r>
            <a:r>
              <a:rPr lang="sv-SE" dirty="0" err="1"/>
              <a:t>Education</a:t>
            </a:r>
            <a:r>
              <a:rPr lang="sv-SE" dirty="0"/>
              <a:t> </a:t>
            </a:r>
            <a:r>
              <a:rPr lang="sv-SE" dirty="0" err="1"/>
              <a:t>Ordinance</a:t>
            </a:r>
            <a:r>
              <a:rPr lang="sv-SE" dirty="0"/>
              <a:t>.</a:t>
            </a:r>
          </a:p>
          <a:p>
            <a:pPr>
              <a:defRPr/>
            </a:pPr>
            <a:r>
              <a:rPr lang="sv-SE" dirty="0"/>
              <a:t>The standard </a:t>
            </a:r>
            <a:r>
              <a:rPr lang="sv-SE" dirty="0" err="1"/>
              <a:t>consists</a:t>
            </a:r>
            <a:r>
              <a:rPr lang="sv-SE" dirty="0"/>
              <a:t> </a:t>
            </a:r>
            <a:r>
              <a:rPr lang="sv-SE" dirty="0" err="1"/>
              <a:t>of</a:t>
            </a:r>
            <a:r>
              <a:rPr lang="sv-SE" dirty="0"/>
              <a:t> </a:t>
            </a:r>
          </a:p>
          <a:p>
            <a:pPr marL="0" indent="0">
              <a:buFontTx/>
              <a:buNone/>
              <a:defRPr/>
            </a:pPr>
            <a:r>
              <a:rPr lang="sv-SE" dirty="0"/>
              <a:t>	- a general </a:t>
            </a:r>
            <a:r>
              <a:rPr lang="sv-SE" dirty="0" err="1"/>
              <a:t>discription</a:t>
            </a:r>
            <a:r>
              <a:rPr lang="sv-SE" dirty="0"/>
              <a:t> ”</a:t>
            </a:r>
            <a:r>
              <a:rPr lang="sv-SE" dirty="0" err="1"/>
              <a:t>Scope</a:t>
            </a:r>
            <a:r>
              <a:rPr lang="sv-SE" dirty="0"/>
              <a:t>”</a:t>
            </a:r>
          </a:p>
          <a:p>
            <a:pPr marL="0" indent="0">
              <a:buFontTx/>
              <a:buNone/>
              <a:defRPr/>
            </a:pPr>
            <a:r>
              <a:rPr lang="sv-SE" dirty="0"/>
              <a:t>	- </a:t>
            </a:r>
            <a:r>
              <a:rPr lang="sv-SE" dirty="0" err="1"/>
              <a:t>Outcomes</a:t>
            </a:r>
            <a:endParaRPr lang="sv-SE" dirty="0"/>
          </a:p>
          <a:p>
            <a:pPr marL="0" indent="0">
              <a:buFontTx/>
              <a:buNone/>
              <a:defRPr/>
            </a:pPr>
            <a:r>
              <a:rPr lang="sv-SE" dirty="0"/>
              <a:t>		- </a:t>
            </a:r>
            <a:r>
              <a:rPr lang="sv-SE" dirty="0" err="1"/>
              <a:t>Knowledge</a:t>
            </a:r>
            <a:r>
              <a:rPr lang="sv-SE" dirty="0"/>
              <a:t> and </a:t>
            </a:r>
            <a:r>
              <a:rPr lang="sv-SE" dirty="0" err="1"/>
              <a:t>understanding</a:t>
            </a:r>
            <a:endParaRPr lang="sv-SE" dirty="0"/>
          </a:p>
          <a:p>
            <a:pPr marL="0" indent="0">
              <a:buFontTx/>
              <a:buNone/>
              <a:defRPr/>
            </a:pPr>
            <a:r>
              <a:rPr lang="sv-SE" dirty="0"/>
              <a:t>		- </a:t>
            </a:r>
            <a:r>
              <a:rPr lang="sv-SE" dirty="0" err="1"/>
              <a:t>Competence</a:t>
            </a:r>
            <a:r>
              <a:rPr lang="sv-SE" dirty="0"/>
              <a:t> and </a:t>
            </a:r>
            <a:r>
              <a:rPr lang="sv-SE" dirty="0" err="1"/>
              <a:t>skills</a:t>
            </a:r>
            <a:endParaRPr lang="sv-SE" dirty="0"/>
          </a:p>
          <a:p>
            <a:pPr marL="0" indent="0">
              <a:buFontTx/>
              <a:buNone/>
              <a:defRPr/>
            </a:pPr>
            <a:r>
              <a:rPr lang="sv-SE" dirty="0"/>
              <a:t>		- </a:t>
            </a:r>
            <a:r>
              <a:rPr lang="sv-SE" dirty="0" err="1"/>
              <a:t>Judgement</a:t>
            </a:r>
            <a:r>
              <a:rPr lang="sv-SE" dirty="0"/>
              <a:t> and approach</a:t>
            </a:r>
          </a:p>
          <a:p>
            <a:pPr marL="0" indent="0">
              <a:buFontTx/>
              <a:buNone/>
              <a:defRPr/>
            </a:pPr>
            <a:r>
              <a:rPr lang="sv-SE" dirty="0"/>
              <a:t>		- Independent </a:t>
            </a:r>
            <a:r>
              <a:rPr lang="sv-SE" dirty="0" err="1"/>
              <a:t>project</a:t>
            </a:r>
            <a:r>
              <a:rPr lang="sv-SE" dirty="0"/>
              <a:t> (</a:t>
            </a:r>
            <a:r>
              <a:rPr lang="sv-SE" dirty="0" err="1"/>
              <a:t>degree</a:t>
            </a:r>
            <a:r>
              <a:rPr lang="sv-SE" dirty="0"/>
              <a:t> </a:t>
            </a:r>
            <a:r>
              <a:rPr lang="sv-SE" dirty="0" err="1"/>
              <a:t>project</a:t>
            </a:r>
            <a:r>
              <a:rPr lang="sv-SE"/>
              <a:t>)</a:t>
            </a:r>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2988318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normAutofit/>
          </a:bodyPr>
          <a:lstStyle/>
          <a:p>
            <a:pPr marL="0" indent="0">
              <a:buNone/>
            </a:pPr>
            <a:r>
              <a:rPr lang="sv-SE" dirty="0" smtClean="0"/>
              <a:t>. The </a:t>
            </a:r>
            <a:r>
              <a:rPr lang="sv-SE" dirty="0" err="1" smtClean="0"/>
              <a:t>education</a:t>
            </a:r>
            <a:r>
              <a:rPr lang="sv-SE" dirty="0" smtClean="0"/>
              <a:t> system </a:t>
            </a:r>
            <a:r>
              <a:rPr lang="sv-SE" dirty="0" err="1" smtClean="0"/>
              <a:t>should</a:t>
            </a:r>
            <a:r>
              <a:rPr lang="sv-SE" dirty="0" smtClean="0"/>
              <a:t> </a:t>
            </a:r>
            <a:r>
              <a:rPr lang="sv-SE" dirty="0" err="1" smtClean="0"/>
              <a:t>equip</a:t>
            </a:r>
            <a:r>
              <a:rPr lang="sv-SE" dirty="0" smtClean="0"/>
              <a:t> the </a:t>
            </a:r>
            <a:r>
              <a:rPr lang="sv-SE" dirty="0" err="1" smtClean="0"/>
              <a:t>individuals</a:t>
            </a:r>
            <a:r>
              <a:rPr lang="sv-SE" dirty="0" smtClean="0"/>
              <a:t> </a:t>
            </a:r>
            <a:r>
              <a:rPr lang="sv-SE" dirty="0" err="1" smtClean="0"/>
              <a:t>with</a:t>
            </a:r>
            <a:r>
              <a:rPr lang="sv-SE" dirty="0" smtClean="0"/>
              <a:t>:</a:t>
            </a:r>
          </a:p>
          <a:p>
            <a:r>
              <a:rPr lang="sv-SE" dirty="0" err="1" smtClean="0"/>
              <a:t>Competences</a:t>
            </a:r>
            <a:r>
              <a:rPr lang="sv-SE" dirty="0" smtClean="0"/>
              <a:t> </a:t>
            </a:r>
            <a:r>
              <a:rPr lang="sv-SE" dirty="0" err="1" smtClean="0"/>
              <a:t>to</a:t>
            </a:r>
            <a:r>
              <a:rPr lang="sv-SE" dirty="0" smtClean="0"/>
              <a:t> be </a:t>
            </a:r>
            <a:r>
              <a:rPr lang="sv-SE" dirty="0" err="1" smtClean="0"/>
              <a:t>employed</a:t>
            </a:r>
            <a:endParaRPr lang="sv-SE" dirty="0" smtClean="0"/>
          </a:p>
          <a:p>
            <a:r>
              <a:rPr lang="sv-SE" dirty="0" smtClean="0"/>
              <a:t>The </a:t>
            </a:r>
            <a:r>
              <a:rPr lang="sv-SE" dirty="0" err="1" smtClean="0"/>
              <a:t>ability</a:t>
            </a:r>
            <a:r>
              <a:rPr lang="sv-SE" dirty="0" smtClean="0"/>
              <a:t> </a:t>
            </a:r>
            <a:r>
              <a:rPr lang="sv-SE" dirty="0" err="1" smtClean="0"/>
              <a:t>to</a:t>
            </a:r>
            <a:r>
              <a:rPr lang="sv-SE" dirty="0" smtClean="0"/>
              <a:t> </a:t>
            </a:r>
            <a:r>
              <a:rPr lang="sv-SE" dirty="0" err="1" smtClean="0"/>
              <a:t>keep</a:t>
            </a:r>
            <a:r>
              <a:rPr lang="sv-SE" dirty="0" smtClean="0"/>
              <a:t> </a:t>
            </a:r>
            <a:r>
              <a:rPr lang="sv-SE" dirty="0" err="1" smtClean="0"/>
              <a:t>his</a:t>
            </a:r>
            <a:r>
              <a:rPr lang="sv-SE" dirty="0" smtClean="0"/>
              <a:t>/</a:t>
            </a:r>
            <a:r>
              <a:rPr lang="sv-SE" dirty="0" err="1" smtClean="0"/>
              <a:t>her</a:t>
            </a:r>
            <a:r>
              <a:rPr lang="sv-SE" dirty="0" smtClean="0"/>
              <a:t> </a:t>
            </a:r>
            <a:r>
              <a:rPr lang="sv-SE" dirty="0" err="1" smtClean="0"/>
              <a:t>job</a:t>
            </a:r>
            <a:r>
              <a:rPr lang="sv-SE" dirty="0" smtClean="0"/>
              <a:t> and </a:t>
            </a:r>
            <a:r>
              <a:rPr lang="sv-SE" dirty="0" err="1" smtClean="0"/>
              <a:t>to</a:t>
            </a:r>
            <a:r>
              <a:rPr lang="sv-SE" dirty="0" smtClean="0"/>
              <a:t> be mobile </a:t>
            </a:r>
            <a:r>
              <a:rPr lang="sv-SE" dirty="0" err="1" smtClean="0"/>
              <a:t>between</a:t>
            </a:r>
            <a:r>
              <a:rPr lang="sv-SE" dirty="0" smtClean="0"/>
              <a:t> different tasks </a:t>
            </a:r>
            <a:r>
              <a:rPr lang="sv-SE" dirty="0" err="1" smtClean="0"/>
              <a:t>roles</a:t>
            </a:r>
            <a:r>
              <a:rPr lang="sv-SE" dirty="0" smtClean="0"/>
              <a:t> </a:t>
            </a:r>
            <a:r>
              <a:rPr lang="sv-SE" dirty="0" err="1" smtClean="0"/>
              <a:t>within</a:t>
            </a:r>
            <a:r>
              <a:rPr lang="sv-SE" dirty="0" smtClean="0"/>
              <a:t> the organisation</a:t>
            </a:r>
          </a:p>
          <a:p>
            <a:r>
              <a:rPr lang="sv-SE" dirty="0" smtClean="0"/>
              <a:t>The </a:t>
            </a:r>
            <a:r>
              <a:rPr lang="sv-SE" dirty="0" err="1" smtClean="0"/>
              <a:t>ability</a:t>
            </a:r>
            <a:r>
              <a:rPr lang="sv-SE" dirty="0" smtClean="0"/>
              <a:t> </a:t>
            </a:r>
            <a:r>
              <a:rPr lang="sv-SE" dirty="0" err="1" smtClean="0"/>
              <a:t>to</a:t>
            </a:r>
            <a:r>
              <a:rPr lang="sv-SE" dirty="0" smtClean="0"/>
              <a:t> </a:t>
            </a:r>
            <a:r>
              <a:rPr lang="sv-SE" dirty="0" err="1" smtClean="0"/>
              <a:t>move</a:t>
            </a:r>
            <a:r>
              <a:rPr lang="sv-SE" dirty="0" smtClean="0"/>
              <a:t> </a:t>
            </a:r>
            <a:r>
              <a:rPr lang="sv-SE" dirty="0" err="1" smtClean="0"/>
              <a:t>between</a:t>
            </a:r>
            <a:r>
              <a:rPr lang="sv-SE" dirty="0" smtClean="0"/>
              <a:t> different organisations at the </a:t>
            </a:r>
            <a:r>
              <a:rPr lang="sv-SE" dirty="0" err="1" smtClean="0"/>
              <a:t>labourmarket</a:t>
            </a:r>
            <a:endParaRPr lang="sv-SE" dirty="0" smtClean="0"/>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1155260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normAutofit fontScale="92500" lnSpcReduction="20000"/>
          </a:bodyPr>
          <a:lstStyle/>
          <a:p>
            <a:r>
              <a:rPr lang="en-US" b="1" dirty="0"/>
              <a:t>Basic skills. </a:t>
            </a:r>
            <a:r>
              <a:rPr lang="en-US" dirty="0"/>
              <a:t>Oral communications (speaking, listening); reading, especially understanding and following instructions; basic arithmetic; writing. </a:t>
            </a:r>
            <a:endParaRPr lang="en-US" dirty="0" smtClean="0"/>
          </a:p>
          <a:p>
            <a:r>
              <a:rPr lang="en-US" b="1" dirty="0" smtClean="0"/>
              <a:t>Higher-Order </a:t>
            </a:r>
            <a:r>
              <a:rPr lang="en-US" b="1" dirty="0"/>
              <a:t>Thinking Skills. </a:t>
            </a:r>
            <a:r>
              <a:rPr lang="en-US" dirty="0"/>
              <a:t>Problem solving; learning skills, strategies; creative, innovative thinking; decision making. </a:t>
            </a:r>
            <a:endParaRPr lang="en-US" dirty="0" smtClean="0"/>
          </a:p>
          <a:p>
            <a:r>
              <a:rPr lang="en-US" b="1" dirty="0" smtClean="0"/>
              <a:t>Affective </a:t>
            </a:r>
            <a:r>
              <a:rPr lang="en-US" b="1" dirty="0"/>
              <a:t>Skills and Traits. </a:t>
            </a:r>
            <a:r>
              <a:rPr lang="en-US" dirty="0"/>
              <a:t>Dependability/responsibility; positive attitude toward work; conscientiousness, punctuality, efficiency; Interpersonal skills, cooperation, working as a team member; self-confidence, positive self-image; adaptability, flexibility; enthusiasm, motivation; self-discipline, self-management; appropriate dress, grooming; honesty, integrity; ability to work without supervision. </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2500146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err="1" smtClean="0"/>
              <a:t>Skills</a:t>
            </a:r>
            <a:r>
              <a:rPr lang="sv-SE" dirty="0" smtClean="0"/>
              <a:t> – a </a:t>
            </a:r>
            <a:r>
              <a:rPr lang="sv-SE" dirty="0" err="1" smtClean="0"/>
              <a:t>three</a:t>
            </a:r>
            <a:r>
              <a:rPr lang="sv-SE" dirty="0" smtClean="0"/>
              <a:t> part </a:t>
            </a:r>
            <a:r>
              <a:rPr lang="sv-SE" dirty="0" err="1" smtClean="0"/>
              <a:t>foundation</a:t>
            </a:r>
            <a:endParaRPr lang="sv-SE" dirty="0"/>
          </a:p>
        </p:txBody>
      </p:sp>
      <p:sp>
        <p:nvSpPr>
          <p:cNvPr id="3" name="Platshållare för innehåll 2"/>
          <p:cNvSpPr>
            <a:spLocks noGrp="1"/>
          </p:cNvSpPr>
          <p:nvPr>
            <p:ph idx="1"/>
          </p:nvPr>
        </p:nvSpPr>
        <p:spPr>
          <a:xfrm>
            <a:off x="1176983" y="1945544"/>
            <a:ext cx="6677256" cy="4594986"/>
          </a:xfrm>
        </p:spPr>
        <p:txBody>
          <a:bodyPr/>
          <a:lstStyle/>
          <a:p>
            <a:pPr marL="457200" indent="-457200">
              <a:buAutoNum type="arabicPeriod"/>
            </a:pPr>
            <a:r>
              <a:rPr lang="en-US" dirty="0" smtClean="0"/>
              <a:t>Basic </a:t>
            </a:r>
            <a:r>
              <a:rPr lang="en-US" dirty="0"/>
              <a:t>Skills: Reads, writes, performs arithmetic and mathematical operations, listens and speaks; </a:t>
            </a:r>
            <a:endParaRPr lang="en-US" dirty="0" smtClean="0"/>
          </a:p>
          <a:p>
            <a:pPr marL="457200" indent="-457200">
              <a:buAutoNum type="arabicPeriod"/>
            </a:pPr>
            <a:r>
              <a:rPr lang="en-US" dirty="0" smtClean="0"/>
              <a:t> </a:t>
            </a:r>
            <a:r>
              <a:rPr lang="en-US" dirty="0"/>
              <a:t>Thinking Skills: Thinks creatively, makes decisions, solves problems, visualizes, knows how to learn, and </a:t>
            </a:r>
            <a:r>
              <a:rPr lang="en-US" dirty="0" smtClean="0"/>
              <a:t>reasons</a:t>
            </a:r>
          </a:p>
          <a:p>
            <a:pPr marL="457200" indent="-457200">
              <a:buAutoNum type="arabicPeriod"/>
            </a:pPr>
            <a:r>
              <a:rPr lang="en-US" dirty="0" smtClean="0"/>
              <a:t>; </a:t>
            </a:r>
            <a:r>
              <a:rPr lang="en-US" dirty="0"/>
              <a:t>Personal Qualities: Displays responsibility, self-esteem, sociability, </a:t>
            </a:r>
            <a:r>
              <a:rPr lang="en-US" dirty="0" err="1"/>
              <a:t>selfmanagement</a:t>
            </a:r>
            <a:r>
              <a:rPr lang="en-US" dirty="0"/>
              <a:t>, and integrity and honesty</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3099186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smtClean="0"/>
              <a:t>The </a:t>
            </a:r>
            <a:r>
              <a:rPr lang="sv-SE" dirty="0" err="1" smtClean="0"/>
              <a:t>concept</a:t>
            </a:r>
            <a:endParaRPr lang="sv-SE" dirty="0"/>
          </a:p>
        </p:txBody>
      </p:sp>
      <p:sp>
        <p:nvSpPr>
          <p:cNvPr id="3" name="Platshållare för innehåll 2"/>
          <p:cNvSpPr>
            <a:spLocks noGrp="1"/>
          </p:cNvSpPr>
          <p:nvPr>
            <p:ph idx="1"/>
          </p:nvPr>
        </p:nvSpPr>
        <p:spPr/>
        <p:txBody>
          <a:bodyPr/>
          <a:lstStyle/>
          <a:p>
            <a:r>
              <a:rPr lang="sv-SE" dirty="0" smtClean="0"/>
              <a:t>Not new</a:t>
            </a:r>
          </a:p>
          <a:p>
            <a:r>
              <a:rPr lang="sv-SE" dirty="0" smtClean="0"/>
              <a:t>In </a:t>
            </a:r>
            <a:r>
              <a:rPr lang="sv-SE" dirty="0" err="1" smtClean="0"/>
              <a:t>use</a:t>
            </a:r>
            <a:r>
              <a:rPr lang="sv-SE" dirty="0" smtClean="0"/>
              <a:t> </a:t>
            </a:r>
            <a:r>
              <a:rPr lang="sv-SE" dirty="0" err="1" smtClean="0"/>
              <a:t>during</a:t>
            </a:r>
            <a:r>
              <a:rPr lang="sv-SE" dirty="0" smtClean="0"/>
              <a:t> </a:t>
            </a:r>
            <a:r>
              <a:rPr lang="sv-SE" dirty="0" err="1" smtClean="0"/>
              <a:t>about</a:t>
            </a:r>
            <a:r>
              <a:rPr lang="sv-SE" dirty="0" smtClean="0"/>
              <a:t> 100 </a:t>
            </a:r>
            <a:r>
              <a:rPr lang="sv-SE" dirty="0" err="1" smtClean="0"/>
              <a:t>years</a:t>
            </a:r>
            <a:r>
              <a:rPr lang="sv-SE" dirty="0" smtClean="0"/>
              <a:t>. </a:t>
            </a:r>
          </a:p>
          <a:p>
            <a:r>
              <a:rPr lang="sv-SE" dirty="0" smtClean="0"/>
              <a:t>Different definitions </a:t>
            </a:r>
            <a:r>
              <a:rPr lang="sv-SE" dirty="0" err="1" smtClean="0"/>
              <a:t>due</a:t>
            </a:r>
            <a:r>
              <a:rPr lang="sv-SE" dirty="0" smtClean="0"/>
              <a:t> </a:t>
            </a:r>
            <a:r>
              <a:rPr lang="sv-SE" dirty="0" err="1" smtClean="0"/>
              <a:t>to</a:t>
            </a:r>
            <a:r>
              <a:rPr lang="sv-SE" dirty="0" smtClean="0"/>
              <a:t> the </a:t>
            </a:r>
            <a:r>
              <a:rPr lang="sv-SE" dirty="0" err="1" smtClean="0"/>
              <a:t>poltical</a:t>
            </a:r>
            <a:r>
              <a:rPr lang="sv-SE" dirty="0" smtClean="0"/>
              <a:t> </a:t>
            </a:r>
            <a:r>
              <a:rPr lang="sv-SE" dirty="0" err="1" smtClean="0"/>
              <a:t>climate</a:t>
            </a:r>
            <a:r>
              <a:rPr lang="sv-SE" dirty="0"/>
              <a:t> </a:t>
            </a:r>
            <a:r>
              <a:rPr lang="sv-SE" dirty="0" smtClean="0"/>
              <a:t>and transformation </a:t>
            </a:r>
            <a:r>
              <a:rPr lang="sv-SE" dirty="0" err="1" smtClean="0"/>
              <a:t>of</a:t>
            </a:r>
            <a:r>
              <a:rPr lang="sv-SE" dirty="0" smtClean="0"/>
              <a:t> </a:t>
            </a:r>
            <a:r>
              <a:rPr lang="sv-SE" dirty="0" err="1" smtClean="0"/>
              <a:t>society</a:t>
            </a:r>
            <a:r>
              <a:rPr lang="sv-SE" dirty="0" smtClean="0"/>
              <a:t>. </a:t>
            </a:r>
          </a:p>
          <a:p>
            <a:endParaRPr lang="sv-SE" dirty="0" smtClean="0"/>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2050894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r>
              <a:rPr lang="sv-SE" dirty="0" err="1" smtClean="0"/>
              <a:t>Its</a:t>
            </a:r>
            <a:r>
              <a:rPr lang="sv-SE" dirty="0" smtClean="0"/>
              <a:t> is </a:t>
            </a:r>
            <a:r>
              <a:rPr lang="sv-SE" dirty="0" err="1" smtClean="0"/>
              <a:t>possible</a:t>
            </a:r>
            <a:r>
              <a:rPr lang="sv-SE" dirty="0" smtClean="0"/>
              <a:t> </a:t>
            </a:r>
            <a:r>
              <a:rPr lang="sv-SE" dirty="0" err="1" smtClean="0"/>
              <a:t>to</a:t>
            </a:r>
            <a:r>
              <a:rPr lang="sv-SE" dirty="0" smtClean="0"/>
              <a:t> </a:t>
            </a:r>
            <a:r>
              <a:rPr lang="sv-SE" dirty="0" err="1" smtClean="0"/>
              <a:t>identify</a:t>
            </a:r>
            <a:r>
              <a:rPr lang="sv-SE" dirty="0" smtClean="0"/>
              <a:t> </a:t>
            </a:r>
            <a:r>
              <a:rPr lang="sv-SE" dirty="0" err="1" smtClean="0"/>
              <a:t>three</a:t>
            </a:r>
            <a:r>
              <a:rPr lang="sv-SE" dirty="0" smtClean="0"/>
              <a:t> </a:t>
            </a:r>
            <a:r>
              <a:rPr lang="sv-SE" dirty="0" err="1" smtClean="0"/>
              <a:t>stages</a:t>
            </a:r>
            <a:r>
              <a:rPr lang="sv-SE" dirty="0" smtClean="0"/>
              <a:t> / generations </a:t>
            </a:r>
            <a:r>
              <a:rPr lang="sv-SE" dirty="0" err="1" smtClean="0"/>
              <a:t>of</a:t>
            </a:r>
            <a:r>
              <a:rPr lang="sv-SE" dirty="0" smtClean="0"/>
              <a:t> the </a:t>
            </a:r>
            <a:r>
              <a:rPr lang="sv-SE" dirty="0" err="1" smtClean="0"/>
              <a:t>concept</a:t>
            </a:r>
            <a:r>
              <a:rPr lang="sv-SE" dirty="0" smtClean="0"/>
              <a:t>:</a:t>
            </a:r>
          </a:p>
          <a:p>
            <a:pPr marL="457200" indent="-457200">
              <a:buFont typeface="+mj-lt"/>
              <a:buAutoNum type="arabicPeriod"/>
            </a:pPr>
            <a:r>
              <a:rPr lang="sv-SE" dirty="0" err="1" smtClean="0"/>
              <a:t>Beginning</a:t>
            </a:r>
            <a:r>
              <a:rPr lang="sv-SE" dirty="0" smtClean="0"/>
              <a:t> 1900. Fit for </a:t>
            </a:r>
            <a:r>
              <a:rPr lang="sv-SE" dirty="0" err="1" smtClean="0"/>
              <a:t>work</a:t>
            </a:r>
            <a:r>
              <a:rPr lang="sv-SE" dirty="0" smtClean="0"/>
              <a:t> – Not fit for </a:t>
            </a:r>
            <a:r>
              <a:rPr lang="sv-SE" dirty="0" err="1" smtClean="0"/>
              <a:t>work</a:t>
            </a:r>
            <a:endParaRPr lang="sv-SE" dirty="0" smtClean="0"/>
          </a:p>
          <a:p>
            <a:pPr marL="457200" indent="-457200">
              <a:buFont typeface="+mj-lt"/>
              <a:buAutoNum type="arabicPeriod"/>
            </a:pPr>
            <a:r>
              <a:rPr lang="sv-SE" dirty="0" smtClean="0"/>
              <a:t>1950 – 1960. The </a:t>
            </a:r>
            <a:r>
              <a:rPr lang="sv-SE" dirty="0" err="1" smtClean="0"/>
              <a:t>possibility</a:t>
            </a:r>
            <a:r>
              <a:rPr lang="sv-SE" dirty="0" smtClean="0"/>
              <a:t> </a:t>
            </a:r>
            <a:r>
              <a:rPr lang="sv-SE" dirty="0" err="1" smtClean="0"/>
              <a:t>of</a:t>
            </a:r>
            <a:r>
              <a:rPr lang="sv-SE" dirty="0" smtClean="0"/>
              <a:t> </a:t>
            </a:r>
            <a:r>
              <a:rPr lang="sv-SE" dirty="0" err="1" smtClean="0"/>
              <a:t>each</a:t>
            </a:r>
            <a:r>
              <a:rPr lang="sv-SE" dirty="0" smtClean="0"/>
              <a:t> </a:t>
            </a:r>
            <a:r>
              <a:rPr lang="sv-SE" dirty="0" err="1" smtClean="0"/>
              <a:t>individual</a:t>
            </a:r>
            <a:r>
              <a:rPr lang="sv-SE" dirty="0" smtClean="0"/>
              <a:t> </a:t>
            </a:r>
            <a:r>
              <a:rPr lang="sv-SE" dirty="0" err="1" smtClean="0"/>
              <a:t>to</a:t>
            </a:r>
            <a:r>
              <a:rPr lang="sv-SE" dirty="0" smtClean="0"/>
              <a:t> get </a:t>
            </a:r>
            <a:r>
              <a:rPr lang="sv-SE" dirty="0" err="1" smtClean="0"/>
              <a:t>employed</a:t>
            </a:r>
            <a:r>
              <a:rPr lang="sv-SE" dirty="0" smtClean="0"/>
              <a:t> or not. Statistical approach: Studies </a:t>
            </a:r>
            <a:r>
              <a:rPr lang="sv-SE" dirty="0" err="1" smtClean="0"/>
              <a:t>of</a:t>
            </a:r>
            <a:r>
              <a:rPr lang="sv-SE" dirty="0" smtClean="0"/>
              <a:t> a </a:t>
            </a:r>
            <a:r>
              <a:rPr lang="sv-SE" dirty="0" err="1" smtClean="0"/>
              <a:t>defined</a:t>
            </a:r>
            <a:r>
              <a:rPr lang="sv-SE" dirty="0" smtClean="0"/>
              <a:t> </a:t>
            </a:r>
            <a:r>
              <a:rPr lang="sv-SE" dirty="0" err="1" smtClean="0"/>
              <a:t>group</a:t>
            </a:r>
            <a:r>
              <a:rPr lang="sv-SE" dirty="0" smtClean="0"/>
              <a:t> </a:t>
            </a:r>
            <a:r>
              <a:rPr lang="sv-SE" dirty="0" err="1" smtClean="0"/>
              <a:t>to</a:t>
            </a:r>
            <a:r>
              <a:rPr lang="sv-SE" dirty="0" smtClean="0"/>
              <a:t> </a:t>
            </a:r>
            <a:r>
              <a:rPr lang="sv-SE" dirty="0" err="1" smtClean="0"/>
              <a:t>establish</a:t>
            </a:r>
            <a:r>
              <a:rPr lang="sv-SE" dirty="0" smtClean="0"/>
              <a:t> </a:t>
            </a:r>
            <a:r>
              <a:rPr lang="sv-SE" dirty="0" err="1" smtClean="0"/>
              <a:t>itself</a:t>
            </a:r>
            <a:r>
              <a:rPr lang="sv-SE" dirty="0" smtClean="0"/>
              <a:t> on the </a:t>
            </a:r>
            <a:r>
              <a:rPr lang="sv-SE" dirty="0" err="1" smtClean="0"/>
              <a:t>labour</a:t>
            </a:r>
            <a:r>
              <a:rPr lang="sv-SE" dirty="0" smtClean="0"/>
              <a:t> market.</a:t>
            </a:r>
          </a:p>
          <a:p>
            <a:pPr marL="457200" indent="-457200">
              <a:buFont typeface="+mj-lt"/>
              <a:buAutoNum type="arabicPeriod"/>
            </a:pPr>
            <a:r>
              <a:rPr lang="sv-SE" dirty="0" err="1" smtClean="0"/>
              <a:t>Organisational</a:t>
            </a:r>
            <a:r>
              <a:rPr lang="sv-SE" dirty="0" smtClean="0"/>
              <a:t>: match </a:t>
            </a:r>
            <a:r>
              <a:rPr lang="sv-SE" dirty="0" err="1" smtClean="0"/>
              <a:t>btween</a:t>
            </a:r>
            <a:r>
              <a:rPr lang="sv-SE" dirty="0" smtClean="0"/>
              <a:t> </a:t>
            </a:r>
            <a:r>
              <a:rPr lang="sv-SE" dirty="0" err="1" smtClean="0"/>
              <a:t>supply</a:t>
            </a:r>
            <a:r>
              <a:rPr lang="sv-SE" dirty="0" smtClean="0"/>
              <a:t> and </a:t>
            </a:r>
            <a:r>
              <a:rPr lang="sv-SE" dirty="0" err="1" smtClean="0"/>
              <a:t>demand</a:t>
            </a:r>
            <a:r>
              <a:rPr lang="sv-SE" dirty="0" smtClean="0"/>
              <a:t>.</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193088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r>
              <a:rPr lang="en-US" dirty="0" smtClean="0"/>
              <a:t>Employability </a:t>
            </a:r>
            <a:r>
              <a:rPr lang="en-US" dirty="0"/>
              <a:t>can thus be placed in the context of </a:t>
            </a:r>
            <a:r>
              <a:rPr lang="en-US" dirty="0" err="1"/>
              <a:t>individualisation</a:t>
            </a:r>
            <a:r>
              <a:rPr lang="en-US" dirty="0"/>
              <a:t> as well as in the ongoing transformation process from industrial society to post-industrial service economy, which not only includes economic but also social and political changes”</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293330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r>
              <a:rPr lang="en-US" dirty="0"/>
              <a:t>Employability means an individual’s set of skills and competences, and the readiness that make it possible for the individual to enter employment, to be productive and to stay in employment thanks to a constant awareness of, and reaction to the changing requirements and the consequent adjustment of one’s own prerequisites</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2655385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smtClean="0"/>
              <a:t>The Swedish </a:t>
            </a:r>
            <a:r>
              <a:rPr lang="sv-SE" dirty="0" err="1" smtClean="0"/>
              <a:t>case</a:t>
            </a:r>
            <a:endParaRPr lang="sv-SE" dirty="0"/>
          </a:p>
        </p:txBody>
      </p:sp>
      <p:sp>
        <p:nvSpPr>
          <p:cNvPr id="3" name="Platshållare för innehåll 2"/>
          <p:cNvSpPr>
            <a:spLocks noGrp="1"/>
          </p:cNvSpPr>
          <p:nvPr>
            <p:ph idx="1"/>
          </p:nvPr>
        </p:nvSpPr>
        <p:spPr/>
        <p:txBody>
          <a:bodyPr>
            <a:normAutofit/>
          </a:bodyPr>
          <a:lstStyle/>
          <a:p>
            <a:r>
              <a:rPr lang="sv-SE" dirty="0" smtClean="0"/>
              <a:t> The </a:t>
            </a:r>
            <a:r>
              <a:rPr lang="sv-SE" dirty="0" err="1" smtClean="0"/>
              <a:t>concept</a:t>
            </a:r>
            <a:r>
              <a:rPr lang="sv-SE" dirty="0" smtClean="0"/>
              <a:t> ”</a:t>
            </a:r>
            <a:r>
              <a:rPr lang="sv-SE" dirty="0" err="1" smtClean="0"/>
              <a:t>employability</a:t>
            </a:r>
            <a:r>
              <a:rPr lang="sv-SE" dirty="0" smtClean="0"/>
              <a:t>” is a </a:t>
            </a:r>
            <a:r>
              <a:rPr lang="sv-SE" dirty="0" err="1" smtClean="0"/>
              <a:t>concern</a:t>
            </a:r>
            <a:r>
              <a:rPr lang="sv-SE" dirty="0" smtClean="0"/>
              <a:t> for </a:t>
            </a:r>
            <a:r>
              <a:rPr lang="sv-SE" dirty="0" err="1" smtClean="0"/>
              <a:t>higher</a:t>
            </a:r>
            <a:r>
              <a:rPr lang="sv-SE" dirty="0" smtClean="0"/>
              <a:t> </a:t>
            </a:r>
            <a:r>
              <a:rPr lang="sv-SE" dirty="0" err="1" smtClean="0"/>
              <a:t>education</a:t>
            </a:r>
            <a:r>
              <a:rPr lang="sv-SE" dirty="0" smtClean="0"/>
              <a:t> institutions.</a:t>
            </a:r>
          </a:p>
          <a:p>
            <a:endParaRPr lang="sv-SE" dirty="0" smtClean="0"/>
          </a:p>
          <a:p>
            <a:r>
              <a:rPr lang="sv-SE" dirty="0" smtClean="0"/>
              <a:t>The </a:t>
            </a:r>
            <a:r>
              <a:rPr lang="sv-SE" dirty="0" err="1" smtClean="0"/>
              <a:t>higher</a:t>
            </a:r>
            <a:r>
              <a:rPr lang="sv-SE" dirty="0" smtClean="0"/>
              <a:t> </a:t>
            </a:r>
            <a:r>
              <a:rPr lang="sv-SE" dirty="0" err="1" smtClean="0"/>
              <a:t>education</a:t>
            </a:r>
            <a:r>
              <a:rPr lang="sv-SE" dirty="0" smtClean="0"/>
              <a:t> institutions </a:t>
            </a:r>
            <a:r>
              <a:rPr lang="sv-SE" dirty="0" err="1" smtClean="0"/>
              <a:t>develop</a:t>
            </a:r>
            <a:r>
              <a:rPr lang="sv-SE" dirty="0" smtClean="0"/>
              <a:t> </a:t>
            </a:r>
            <a:r>
              <a:rPr lang="sv-SE" dirty="0" err="1" smtClean="0"/>
              <a:t>policies</a:t>
            </a:r>
            <a:r>
              <a:rPr lang="sv-SE" dirty="0" smtClean="0"/>
              <a:t> and </a:t>
            </a:r>
            <a:r>
              <a:rPr lang="sv-SE" dirty="0" err="1" smtClean="0"/>
              <a:t>strategies</a:t>
            </a:r>
            <a:r>
              <a:rPr lang="sv-SE" dirty="0" smtClean="0"/>
              <a:t> </a:t>
            </a:r>
            <a:r>
              <a:rPr lang="sv-SE" dirty="0" err="1" smtClean="0"/>
              <a:t>to</a:t>
            </a:r>
            <a:r>
              <a:rPr lang="sv-SE" dirty="0" smtClean="0"/>
              <a:t> </a:t>
            </a:r>
            <a:r>
              <a:rPr lang="sv-SE" dirty="0" err="1" smtClean="0"/>
              <a:t>develop</a:t>
            </a:r>
            <a:r>
              <a:rPr lang="sv-SE" dirty="0" smtClean="0"/>
              <a:t> the </a:t>
            </a:r>
            <a:r>
              <a:rPr lang="sv-SE" dirty="0" err="1" smtClean="0"/>
              <a:t>employability</a:t>
            </a:r>
            <a:r>
              <a:rPr lang="sv-SE" dirty="0" smtClean="0"/>
              <a:t> </a:t>
            </a:r>
            <a:r>
              <a:rPr lang="sv-SE" dirty="0" err="1" smtClean="0"/>
              <a:t>of</a:t>
            </a:r>
            <a:r>
              <a:rPr lang="sv-SE" dirty="0" smtClean="0"/>
              <a:t> </a:t>
            </a:r>
            <a:r>
              <a:rPr lang="sv-SE" dirty="0" err="1" smtClean="0"/>
              <a:t>their</a:t>
            </a:r>
            <a:r>
              <a:rPr lang="sv-SE" dirty="0" smtClean="0"/>
              <a:t> </a:t>
            </a:r>
            <a:r>
              <a:rPr lang="sv-SE" dirty="0" err="1" smtClean="0"/>
              <a:t>graduates</a:t>
            </a:r>
            <a:r>
              <a:rPr lang="sv-SE" dirty="0" smtClean="0"/>
              <a:t> </a:t>
            </a:r>
          </a:p>
          <a:p>
            <a:pPr marL="0" indent="0">
              <a:buNone/>
            </a:pPr>
            <a:endParaRPr lang="sv-SE" dirty="0"/>
          </a:p>
          <a:p>
            <a:pPr marL="0" indent="0">
              <a:buNone/>
            </a:pPr>
            <a:r>
              <a:rPr lang="sv-SE" dirty="0" smtClean="0"/>
              <a:t>. </a:t>
            </a:r>
            <a:endParaRPr lang="sv-SE" dirty="0"/>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4270275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r>
              <a:rPr lang="en-US" dirty="0"/>
              <a:t>A set of achievements – skills, understandings and personal attributes – that makes graduates more likely to gain employment and be successful in their chosen occupations, which benefits themselves, the workforce, the community and the economy. </a:t>
            </a:r>
            <a:endParaRPr lang="sv-SE" dirty="0"/>
          </a:p>
          <a:p>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2384753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endParaRPr lang="sv-SE"/>
          </a:p>
        </p:txBody>
      </p:sp>
      <p:sp>
        <p:nvSpPr>
          <p:cNvPr id="3" name="Platshållare för innehåll 2"/>
          <p:cNvSpPr>
            <a:spLocks noGrp="1"/>
          </p:cNvSpPr>
          <p:nvPr>
            <p:ph idx="1"/>
          </p:nvPr>
        </p:nvSpPr>
        <p:spPr/>
        <p:txBody>
          <a:bodyPr/>
          <a:lstStyle/>
          <a:p>
            <a:pPr marL="0" indent="0">
              <a:buNone/>
            </a:pPr>
            <a:r>
              <a:rPr lang="sv-SE" dirty="0" smtClean="0"/>
              <a:t>The Swedish </a:t>
            </a:r>
            <a:r>
              <a:rPr lang="sv-SE" dirty="0" err="1" smtClean="0"/>
              <a:t>Degree</a:t>
            </a:r>
            <a:r>
              <a:rPr lang="sv-SE" dirty="0" smtClean="0"/>
              <a:t> </a:t>
            </a:r>
            <a:r>
              <a:rPr lang="sv-SE" dirty="0" err="1" smtClean="0"/>
              <a:t>Ordinance</a:t>
            </a:r>
            <a:r>
              <a:rPr lang="sv-SE" dirty="0" smtClean="0"/>
              <a:t> </a:t>
            </a:r>
            <a:r>
              <a:rPr lang="sv-SE" dirty="0" err="1" smtClean="0"/>
              <a:t>degrrdefines</a:t>
            </a:r>
            <a:r>
              <a:rPr lang="sv-SE" dirty="0" smtClean="0"/>
              <a:t> the </a:t>
            </a:r>
            <a:r>
              <a:rPr lang="sv-SE" dirty="0" err="1" smtClean="0"/>
              <a:t>skills</a:t>
            </a:r>
            <a:r>
              <a:rPr lang="sv-SE" dirty="0" smtClean="0"/>
              <a:t> and </a:t>
            </a:r>
            <a:r>
              <a:rPr lang="sv-SE" dirty="0" err="1" smtClean="0"/>
              <a:t>competences</a:t>
            </a:r>
            <a:r>
              <a:rPr lang="sv-SE" dirty="0" smtClean="0"/>
              <a:t> </a:t>
            </a:r>
            <a:r>
              <a:rPr lang="sv-SE" dirty="0" err="1" smtClean="0"/>
              <a:t>that</a:t>
            </a:r>
            <a:r>
              <a:rPr lang="sv-SE" dirty="0" smtClean="0"/>
              <a:t> the </a:t>
            </a:r>
            <a:r>
              <a:rPr lang="sv-SE" dirty="0" err="1" smtClean="0"/>
              <a:t>graduates</a:t>
            </a:r>
            <a:r>
              <a:rPr lang="sv-SE" dirty="0" smtClean="0"/>
              <a:t> must </a:t>
            </a:r>
            <a:r>
              <a:rPr lang="sv-SE" dirty="0" err="1" smtClean="0"/>
              <a:t>achieve</a:t>
            </a:r>
            <a:r>
              <a:rPr lang="sv-SE" dirty="0" smtClean="0"/>
              <a:t> </a:t>
            </a:r>
            <a:r>
              <a:rPr lang="sv-SE" dirty="0" err="1" smtClean="0"/>
              <a:t>to</a:t>
            </a:r>
            <a:r>
              <a:rPr lang="sv-SE" dirty="0" smtClean="0"/>
              <a:t> be </a:t>
            </a:r>
            <a:r>
              <a:rPr lang="sv-SE" dirty="0" err="1" smtClean="0"/>
              <a:t>awarded</a:t>
            </a:r>
            <a:r>
              <a:rPr lang="sv-SE" dirty="0" smtClean="0"/>
              <a:t> a </a:t>
            </a:r>
            <a:r>
              <a:rPr lang="sv-SE" dirty="0" err="1" smtClean="0"/>
              <a:t>degree</a:t>
            </a:r>
            <a:r>
              <a:rPr lang="sv-SE" smtClean="0"/>
              <a:t>. </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spTree>
    <p:extLst>
      <p:ext uri="{BB962C8B-B14F-4D97-AF65-F5344CB8AC3E}">
        <p14:creationId xmlns:p14="http://schemas.microsoft.com/office/powerpoint/2010/main" val="70584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smtClean="0"/>
              <a:t>The Swedish </a:t>
            </a:r>
            <a:r>
              <a:rPr lang="sv-SE" dirty="0" err="1" smtClean="0"/>
              <a:t>Degree</a:t>
            </a:r>
            <a:r>
              <a:rPr lang="sv-SE" dirty="0" smtClean="0"/>
              <a:t> System</a:t>
            </a:r>
            <a:endParaRPr lang="sv-SE" dirty="0"/>
          </a:p>
        </p:txBody>
      </p:sp>
      <p:sp>
        <p:nvSpPr>
          <p:cNvPr id="4" name="Platshållare för datum 3"/>
          <p:cNvSpPr>
            <a:spLocks noGrp="1"/>
          </p:cNvSpPr>
          <p:nvPr>
            <p:ph type="dt" sz="half" idx="10"/>
          </p:nvPr>
        </p:nvSpPr>
        <p:spPr/>
        <p:txBody>
          <a:bodyPr/>
          <a:lstStyle/>
          <a:p>
            <a:fld id="{6A8BB41D-1174-43B3-B8CE-487C81524AD2}" type="datetime1">
              <a:rPr lang="sv-SE" smtClean="0"/>
              <a:t>2017-09-12</a:t>
            </a:fld>
            <a:endParaRPr lang="sv-SE"/>
          </a:p>
        </p:txBody>
      </p:sp>
      <p:pic>
        <p:nvPicPr>
          <p:cNvPr id="5"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16932" y="1843088"/>
            <a:ext cx="6108549" cy="3987800"/>
          </a:xfrm>
          <a:noFill/>
        </p:spPr>
      </p:pic>
    </p:spTree>
    <p:extLst>
      <p:ext uri="{BB962C8B-B14F-4D97-AF65-F5344CB8AC3E}">
        <p14:creationId xmlns:p14="http://schemas.microsoft.com/office/powerpoint/2010/main" val="2752711236"/>
      </p:ext>
    </p:extLst>
  </p:cSld>
  <p:clrMapOvr>
    <a:masterClrMapping/>
  </p:clrMapOvr>
</p:sld>
</file>

<file path=ppt/theme/theme1.xml><?xml version="1.0" encoding="utf-8"?>
<a:theme xmlns:a="http://schemas.openxmlformats.org/drawingml/2006/main" name="Universitetskanslerämbetet">
  <a:themeElements>
    <a:clrScheme name="Universitetskanslerämbetet">
      <a:dk1>
        <a:sysClr val="windowText" lastClr="000000"/>
      </a:dk1>
      <a:lt1>
        <a:sysClr val="window" lastClr="FFFFFF"/>
      </a:lt1>
      <a:dk2>
        <a:srgbClr val="7B7B7B"/>
      </a:dk2>
      <a:lt2>
        <a:srgbClr val="BCBCBC"/>
      </a:lt2>
      <a:accent1>
        <a:srgbClr val="F9B200"/>
      </a:accent1>
      <a:accent2>
        <a:srgbClr val="006AB3"/>
      </a:accent2>
      <a:accent3>
        <a:srgbClr val="80197F"/>
      </a:accent3>
      <a:accent4>
        <a:srgbClr val="C8A422"/>
      </a:accent4>
      <a:accent5>
        <a:srgbClr val="24366A"/>
      </a:accent5>
      <a:accent6>
        <a:srgbClr val="442758"/>
      </a:accent6>
      <a:hlink>
        <a:srgbClr val="000000"/>
      </a:hlink>
      <a:folHlink>
        <a:srgbClr val="000000"/>
      </a:folHlink>
    </a:clrScheme>
    <a:fontScheme name="Universitetskanslerämbete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niversitetskanslerämbetet - Övriga layouter">
  <a:themeElements>
    <a:clrScheme name="Universitetskanslerämbetet">
      <a:dk1>
        <a:sysClr val="windowText" lastClr="000000"/>
      </a:dk1>
      <a:lt1>
        <a:sysClr val="window" lastClr="FFFFFF"/>
      </a:lt1>
      <a:dk2>
        <a:srgbClr val="7B7B7B"/>
      </a:dk2>
      <a:lt2>
        <a:srgbClr val="BCBCBC"/>
      </a:lt2>
      <a:accent1>
        <a:srgbClr val="F9B200"/>
      </a:accent1>
      <a:accent2>
        <a:srgbClr val="006AB3"/>
      </a:accent2>
      <a:accent3>
        <a:srgbClr val="80197F"/>
      </a:accent3>
      <a:accent4>
        <a:srgbClr val="C8A422"/>
      </a:accent4>
      <a:accent5>
        <a:srgbClr val="24366A"/>
      </a:accent5>
      <a:accent6>
        <a:srgbClr val="442758"/>
      </a:accent6>
      <a:hlink>
        <a:srgbClr val="000000"/>
      </a:hlink>
      <a:folHlink>
        <a:srgbClr val="000000"/>
      </a:folHlink>
    </a:clrScheme>
    <a:fontScheme name="Universitetskanslerämbete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Universitetskanslerämbetet</Template>
  <TotalTime>2382</TotalTime>
  <Words>619</Words>
  <Application>Microsoft Office PowerPoint</Application>
  <PresentationFormat>Bildspel på skärmen (4:3)</PresentationFormat>
  <Paragraphs>73</Paragraphs>
  <Slides>16</Slides>
  <Notes>1</Notes>
  <HiddenSlides>0</HiddenSlides>
  <MMClips>0</MMClips>
  <ScaleCrop>false</ScaleCrop>
  <HeadingPairs>
    <vt:vector size="4" baseType="variant">
      <vt:variant>
        <vt:lpstr>Tema</vt:lpstr>
      </vt:variant>
      <vt:variant>
        <vt:i4>2</vt:i4>
      </vt:variant>
      <vt:variant>
        <vt:lpstr>Bildrubriker</vt:lpstr>
      </vt:variant>
      <vt:variant>
        <vt:i4>16</vt:i4>
      </vt:variant>
    </vt:vector>
  </HeadingPairs>
  <TitlesOfParts>
    <vt:vector size="18" baseType="lpstr">
      <vt:lpstr>Universitetskanslerämbetet</vt:lpstr>
      <vt:lpstr>Universitetskanslerämbetet - Övriga layouter</vt:lpstr>
      <vt:lpstr>Employability – match between university education and labour market</vt:lpstr>
      <vt:lpstr>The concept</vt:lpstr>
      <vt:lpstr>PowerPoint-presentation</vt:lpstr>
      <vt:lpstr>PowerPoint-presentation</vt:lpstr>
      <vt:lpstr>PowerPoint-presentation</vt:lpstr>
      <vt:lpstr>The Swedish case</vt:lpstr>
      <vt:lpstr>PowerPoint-presentation</vt:lpstr>
      <vt:lpstr>PowerPoint-presentation</vt:lpstr>
      <vt:lpstr>The Swedish Degree System</vt:lpstr>
      <vt:lpstr>PowerPoint-presentation</vt:lpstr>
      <vt:lpstr>PowerPoint-presentation</vt:lpstr>
      <vt:lpstr>PowerPoint-presentation</vt:lpstr>
      <vt:lpstr>PowerPoint-presentation</vt:lpstr>
      <vt:lpstr>PowerPoint-presentation</vt:lpstr>
      <vt:lpstr>PowerPoint-presentation</vt:lpstr>
      <vt:lpstr>Skills – a three part foundation</vt:lpstr>
    </vt:vector>
  </TitlesOfParts>
  <Company>Hogskoleverket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Anita Bergquist</dc:creator>
  <cp:lastModifiedBy>Sfr-Sandra</cp:lastModifiedBy>
  <cp:revision>92</cp:revision>
  <cp:lastPrinted>2013-09-03T08:55:35Z</cp:lastPrinted>
  <dcterms:created xsi:type="dcterms:W3CDTF">2013-09-03T08:15:46Z</dcterms:created>
  <dcterms:modified xsi:type="dcterms:W3CDTF">2017-09-12T20:22:28Z</dcterms:modified>
</cp:coreProperties>
</file>