
<file path=[Content_Types].xml><?xml version="1.0" encoding="utf-8"?>
<Types xmlns="http://schemas.openxmlformats.org/package/2006/content-types">
  <Default Extension="xml" ContentType="application/xml"/>
  <Default Extension="mp4" ContentType="video/mp4"/>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sldIdLst>
    <p:sldId id="256" r:id="rId2"/>
    <p:sldId id="257" r:id="rId3"/>
    <p:sldId id="263" r:id="rId4"/>
    <p:sldId id="264" r:id="rId5"/>
    <p:sldId id="265" r:id="rId6"/>
    <p:sldId id="258" r:id="rId7"/>
    <p:sldId id="259" r:id="rId8"/>
    <p:sldId id="260" r:id="rId9"/>
    <p:sldId id="261" r:id="rId10"/>
    <p:sldId id="262" r:id="rId11"/>
    <p:sldId id="266" r:id="rId12"/>
    <p:sldId id="278" r:id="rId13"/>
    <p:sldId id="279" r:id="rId14"/>
    <p:sldId id="280" r:id="rId15"/>
    <p:sldId id="269" r:id="rId16"/>
    <p:sldId id="270" r:id="rId17"/>
    <p:sldId id="281" r:id="rId18"/>
    <p:sldId id="272" r:id="rId19"/>
    <p:sldId id="273" r:id="rId20"/>
    <p:sldId id="274" r:id="rId21"/>
    <p:sldId id="282" r:id="rId22"/>
    <p:sldId id="275" r:id="rId23"/>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88621"/>
  </p:normalViewPr>
  <p:slideViewPr>
    <p:cSldViewPr snapToGrid="0" snapToObjects="1">
      <p:cViewPr varScale="1">
        <p:scale>
          <a:sx n="90" d="100"/>
          <a:sy n="90" d="100"/>
        </p:scale>
        <p:origin x="232" y="648"/>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5" d="100"/>
          <a:sy n="95" d="100"/>
        </p:scale>
        <p:origin x="3720" y="20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notesMaster" Target="notesMasters/notesMaster1.xml"/><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21B275-F675-6845-9569-8D7E64D3437F}" type="datetimeFigureOut">
              <a:rPr lang="fr-FR" smtClean="0"/>
              <a:t>17/02/2017</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5B82AD-140C-AC42-A8B3-1EF1E0554417}" type="slidenum">
              <a:rPr lang="fr-FR" smtClean="0"/>
              <a:t>‹#›</a:t>
            </a:fld>
            <a:endParaRPr lang="fr-FR"/>
          </a:p>
        </p:txBody>
      </p:sp>
    </p:spTree>
    <p:extLst>
      <p:ext uri="{BB962C8B-B14F-4D97-AF65-F5344CB8AC3E}">
        <p14:creationId xmlns:p14="http://schemas.microsoft.com/office/powerpoint/2010/main" val="12490295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085B82AD-140C-AC42-A8B3-1EF1E0554417}" type="slidenum">
              <a:rPr lang="fr-FR" smtClean="0"/>
              <a:t>2</a:t>
            </a:fld>
            <a:endParaRPr lang="fr-FR"/>
          </a:p>
        </p:txBody>
      </p:sp>
    </p:spTree>
    <p:extLst>
      <p:ext uri="{BB962C8B-B14F-4D97-AF65-F5344CB8AC3E}">
        <p14:creationId xmlns:p14="http://schemas.microsoft.com/office/powerpoint/2010/main" val="282909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 l’UIR s’appuie sur le soutien indéfectible d’institutions nationales de premier rang. Grâce à la mobilisation de ces acteurs institutionnels, l’UIR réalise tous ses objectifs de formation et de recherche que poursuit l’UIR.</a:t>
            </a:r>
          </a:p>
        </p:txBody>
      </p:sp>
      <p:sp>
        <p:nvSpPr>
          <p:cNvPr id="4" name="Espace réservé du numéro de diapositive 3"/>
          <p:cNvSpPr>
            <a:spLocks noGrp="1"/>
          </p:cNvSpPr>
          <p:nvPr>
            <p:ph type="sldNum" sz="quarter" idx="10"/>
          </p:nvPr>
        </p:nvSpPr>
        <p:spPr/>
        <p:txBody>
          <a:bodyPr/>
          <a:lstStyle/>
          <a:p>
            <a:fld id="{085B82AD-140C-AC42-A8B3-1EF1E0554417}" type="slidenum">
              <a:rPr lang="fr-FR" smtClean="0"/>
              <a:t>6</a:t>
            </a:fld>
            <a:endParaRPr lang="fr-FR"/>
          </a:p>
        </p:txBody>
      </p:sp>
    </p:spTree>
    <p:extLst>
      <p:ext uri="{BB962C8B-B14F-4D97-AF65-F5344CB8AC3E}">
        <p14:creationId xmlns:p14="http://schemas.microsoft.com/office/powerpoint/2010/main" val="786173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b="0" i="0" kern="1200" dirty="0" smtClean="0">
                <a:solidFill>
                  <a:schemeClr val="tx1"/>
                </a:solidFill>
                <a:effectLst/>
                <a:latin typeface="+mn-lt"/>
                <a:ea typeface="+mn-ea"/>
                <a:cs typeface="+mn-cs"/>
              </a:rPr>
              <a:t>Parce que la connaissance est collective, l'Université Internationale de Rabat s'est entourée de </a:t>
            </a:r>
            <a:r>
              <a:rPr lang="fr-FR" sz="1200" b="0" i="0" kern="1200" dirty="0" err="1" smtClean="0">
                <a:solidFill>
                  <a:schemeClr val="tx1"/>
                </a:solidFill>
                <a:effectLst/>
                <a:latin typeface="+mn-lt"/>
                <a:ea typeface="+mn-ea"/>
                <a:cs typeface="+mn-cs"/>
              </a:rPr>
              <a:t>partenairesacadémiques</a:t>
            </a:r>
            <a:r>
              <a:rPr lang="fr-FR" sz="1200" b="0" i="0" kern="1200" dirty="0" smtClean="0">
                <a:solidFill>
                  <a:schemeClr val="tx1"/>
                </a:solidFill>
                <a:effectLst/>
                <a:latin typeface="+mn-lt"/>
                <a:ea typeface="+mn-ea"/>
                <a:cs typeface="+mn-cs"/>
              </a:rPr>
              <a:t> afin de mener à bien, et dans des conditions optimales, ses missions d’enseignement et de recherche. Depuis sa création, l'université Internationale de Rabat a ainsi signé plusieurs conventions de partenariats avec des grandes écoles et des pôles universitaires performants au niveau national et international. Ces partenariats couvrent, pour certaines formations, des possibilités de double </a:t>
            </a:r>
            <a:r>
              <a:rPr lang="fr-FR" sz="1200" b="0" i="0" kern="1200" dirty="0" err="1" smtClean="0">
                <a:solidFill>
                  <a:schemeClr val="tx1"/>
                </a:solidFill>
                <a:effectLst/>
                <a:latin typeface="+mn-lt"/>
                <a:ea typeface="+mn-ea"/>
                <a:cs typeface="+mn-cs"/>
              </a:rPr>
              <a:t>diplômation</a:t>
            </a:r>
            <a:r>
              <a:rPr lang="fr-FR" sz="1200" b="0" i="0" kern="1200" dirty="0" smtClean="0">
                <a:solidFill>
                  <a:schemeClr val="tx1"/>
                </a:solidFill>
                <a:effectLst/>
                <a:latin typeface="+mn-lt"/>
                <a:ea typeface="+mn-ea"/>
                <a:cs typeface="+mn-cs"/>
              </a:rPr>
              <a:t> et une mobilité à l’international.</a:t>
            </a:r>
            <a:endParaRPr lang="fr-FR" dirty="0"/>
          </a:p>
        </p:txBody>
      </p:sp>
      <p:sp>
        <p:nvSpPr>
          <p:cNvPr id="4" name="Espace réservé du numéro de diapositive 3"/>
          <p:cNvSpPr>
            <a:spLocks noGrp="1"/>
          </p:cNvSpPr>
          <p:nvPr>
            <p:ph type="sldNum" sz="quarter" idx="10"/>
          </p:nvPr>
        </p:nvSpPr>
        <p:spPr/>
        <p:txBody>
          <a:bodyPr/>
          <a:lstStyle/>
          <a:p>
            <a:fld id="{085B82AD-140C-AC42-A8B3-1EF1E0554417}" type="slidenum">
              <a:rPr lang="fr-FR" smtClean="0"/>
              <a:t>7</a:t>
            </a:fld>
            <a:endParaRPr lang="fr-FR"/>
          </a:p>
        </p:txBody>
      </p:sp>
    </p:spTree>
    <p:extLst>
      <p:ext uri="{BB962C8B-B14F-4D97-AF65-F5344CB8AC3E}">
        <p14:creationId xmlns:p14="http://schemas.microsoft.com/office/powerpoint/2010/main" val="5126917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b="0" i="0" kern="1200" dirty="0" smtClean="0">
                <a:solidFill>
                  <a:schemeClr val="tx1"/>
                </a:solidFill>
                <a:effectLst/>
                <a:latin typeface="+mn-lt"/>
                <a:ea typeface="+mn-ea"/>
                <a:cs typeface="+mn-cs"/>
              </a:rPr>
              <a:t>Dans un souci de rester proche et à l’écoute des besoins du tissu économique et industriel, l’Université Internationale de Rabat poursuit une politique de partenariat avec de grands groupes nationaux et internationaux en vue de concrétiser ces principaux objectifs.</a:t>
            </a:r>
          </a:p>
          <a:p>
            <a:r>
              <a:rPr lang="fr-FR" sz="1200" b="0" i="0" kern="1200" dirty="0" smtClean="0">
                <a:solidFill>
                  <a:schemeClr val="tx1"/>
                </a:solidFill>
                <a:effectLst/>
                <a:latin typeface="+mn-lt"/>
                <a:ea typeface="+mn-ea"/>
                <a:cs typeface="+mn-cs"/>
              </a:rPr>
              <a:t>La participation à la formation des étudiants sous formes de séminaires.</a:t>
            </a:r>
          </a:p>
          <a:p>
            <a:r>
              <a:rPr lang="fr-FR" sz="1200" b="0" i="0" kern="1200" dirty="0" smtClean="0">
                <a:solidFill>
                  <a:schemeClr val="tx1"/>
                </a:solidFill>
                <a:effectLst/>
                <a:latin typeface="+mn-lt"/>
                <a:ea typeface="+mn-ea"/>
                <a:cs typeface="+mn-cs"/>
              </a:rPr>
              <a:t>Le parrainage de projet de recherche de l’UIR.</a:t>
            </a:r>
          </a:p>
          <a:p>
            <a:r>
              <a:rPr lang="fr-FR" sz="1200" b="0" i="0" kern="1200" dirty="0" smtClean="0">
                <a:solidFill>
                  <a:schemeClr val="tx1"/>
                </a:solidFill>
                <a:effectLst/>
                <a:latin typeface="+mn-lt"/>
                <a:ea typeface="+mn-ea"/>
                <a:cs typeface="+mn-cs"/>
              </a:rPr>
              <a:t>L’implication dans les instances de gouvernance de l’établissement.</a:t>
            </a:r>
          </a:p>
          <a:p>
            <a:r>
              <a:rPr lang="fr-FR" sz="1200" b="0" i="0" kern="1200" dirty="0" smtClean="0">
                <a:solidFill>
                  <a:schemeClr val="tx1"/>
                </a:solidFill>
                <a:effectLst/>
                <a:latin typeface="+mn-lt"/>
                <a:ea typeface="+mn-ea"/>
                <a:cs typeface="+mn-cs"/>
              </a:rPr>
              <a:t>Le parrainage de groupe d’étudiants et la participation à leur insertion professionnelle.</a:t>
            </a:r>
          </a:p>
          <a:p>
            <a:r>
              <a:rPr lang="fr-FR" sz="1200" b="0" i="0" kern="1200" dirty="0" smtClean="0">
                <a:solidFill>
                  <a:schemeClr val="tx1"/>
                </a:solidFill>
                <a:effectLst/>
                <a:latin typeface="+mn-lt"/>
                <a:ea typeface="+mn-ea"/>
                <a:cs typeface="+mn-cs"/>
              </a:rPr>
              <a:t>L'appui financier de nos projets pédagogiques et de nos activités de recherche.</a:t>
            </a:r>
          </a:p>
          <a:p>
            <a:endParaRPr lang="fr-FR" dirty="0"/>
          </a:p>
        </p:txBody>
      </p:sp>
      <p:sp>
        <p:nvSpPr>
          <p:cNvPr id="4" name="Espace réservé du numéro de diapositive 3"/>
          <p:cNvSpPr>
            <a:spLocks noGrp="1"/>
          </p:cNvSpPr>
          <p:nvPr>
            <p:ph type="sldNum" sz="quarter" idx="10"/>
          </p:nvPr>
        </p:nvSpPr>
        <p:spPr/>
        <p:txBody>
          <a:bodyPr/>
          <a:lstStyle/>
          <a:p>
            <a:fld id="{085B82AD-140C-AC42-A8B3-1EF1E0554417}" type="slidenum">
              <a:rPr lang="fr-FR" smtClean="0"/>
              <a:t>8</a:t>
            </a:fld>
            <a:endParaRPr lang="fr-FR"/>
          </a:p>
        </p:txBody>
      </p:sp>
    </p:spTree>
    <p:extLst>
      <p:ext uri="{BB962C8B-B14F-4D97-AF65-F5344CB8AC3E}">
        <p14:creationId xmlns:p14="http://schemas.microsoft.com/office/powerpoint/2010/main" val="10299814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sz="1200" b="0" i="0" kern="1200" dirty="0" smtClean="0">
              <a:solidFill>
                <a:schemeClr val="tx1"/>
              </a:solidFill>
              <a:effectLst/>
              <a:latin typeface="+mn-lt"/>
              <a:ea typeface="+mn-ea"/>
              <a:cs typeface="+mn-cs"/>
            </a:endParaRPr>
          </a:p>
          <a:p>
            <a:r>
              <a:rPr lang="fr-FR" sz="1200" b="0" i="0" kern="1200" dirty="0" smtClean="0">
                <a:solidFill>
                  <a:schemeClr val="tx1"/>
                </a:solidFill>
                <a:effectLst/>
                <a:latin typeface="+mn-lt"/>
                <a:ea typeface="+mn-ea"/>
                <a:cs typeface="+mn-cs"/>
              </a:rPr>
              <a:t>l’UIR s’appuie sur le soutien indéfectible d’institutions nationales de premier rang. Grâce à la mobilisation de ces acteurs institutionnels, l’UIR réalise tous ses objectifs de formation et de recherche que poursuit l’UIR.</a:t>
            </a:r>
            <a:endParaRPr lang="fr-FR" dirty="0"/>
          </a:p>
        </p:txBody>
      </p:sp>
      <p:sp>
        <p:nvSpPr>
          <p:cNvPr id="4" name="Espace réservé du numéro de diapositive 3"/>
          <p:cNvSpPr>
            <a:spLocks noGrp="1"/>
          </p:cNvSpPr>
          <p:nvPr>
            <p:ph type="sldNum" sz="quarter" idx="10"/>
          </p:nvPr>
        </p:nvSpPr>
        <p:spPr/>
        <p:txBody>
          <a:bodyPr/>
          <a:lstStyle/>
          <a:p>
            <a:fld id="{085B82AD-140C-AC42-A8B3-1EF1E0554417}" type="slidenum">
              <a:rPr lang="fr-FR" smtClean="0"/>
              <a:t>9</a:t>
            </a:fld>
            <a:endParaRPr lang="fr-FR"/>
          </a:p>
        </p:txBody>
      </p:sp>
    </p:spTree>
    <p:extLst>
      <p:ext uri="{BB962C8B-B14F-4D97-AF65-F5344CB8AC3E}">
        <p14:creationId xmlns:p14="http://schemas.microsoft.com/office/powerpoint/2010/main" val="7350996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b="0" i="0" kern="1200" dirty="0" smtClean="0">
                <a:solidFill>
                  <a:schemeClr val="tx1"/>
                </a:solidFill>
                <a:effectLst/>
                <a:latin typeface="+mn-lt"/>
                <a:ea typeface="+mn-ea"/>
                <a:cs typeface="+mn-cs"/>
              </a:rPr>
              <a:t>L’Université Internationale de Rabat a su tisser des liens mutuellement bénéfiques avec les milieux professionnels. Les partenariats conclus avec les entreprises concernent les trois missions fondamentales de l’UIR que sont la recherche, la formation (initiale et continue) et l’insertion professionnelle. Pour mieux répondre aux attentes des entreprises, l’Université Université Internationale de Rabat a décidé de renforcer sa structure, de formaliser sa politique de partenariats et de déployer de nouveaux dispositifs de collaboration, au travers de la Direction Développement.</a:t>
            </a:r>
          </a:p>
          <a:p>
            <a:r>
              <a:rPr lang="fr-FR" sz="1200" b="0" i="0" kern="1200" dirty="0" smtClean="0">
                <a:solidFill>
                  <a:schemeClr val="tx1"/>
                </a:solidFill>
                <a:effectLst/>
                <a:latin typeface="+mn-lt"/>
                <a:ea typeface="+mn-ea"/>
                <a:cs typeface="+mn-cs"/>
              </a:rPr>
              <a:t/>
            </a:r>
            <a:br>
              <a:rPr lang="fr-FR" sz="1200" b="0" i="0" kern="1200" dirty="0" smtClean="0">
                <a:solidFill>
                  <a:schemeClr val="tx1"/>
                </a:solidFill>
                <a:effectLst/>
                <a:latin typeface="+mn-lt"/>
                <a:ea typeface="+mn-ea"/>
                <a:cs typeface="+mn-cs"/>
              </a:rPr>
            </a:br>
            <a:endParaRPr lang="fr-FR" sz="1200" b="0" i="0" kern="1200" dirty="0" smtClean="0">
              <a:solidFill>
                <a:schemeClr val="tx1"/>
              </a:solidFill>
              <a:effectLst/>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fld id="{085B82AD-140C-AC42-A8B3-1EF1E0554417}" type="slidenum">
              <a:rPr lang="fr-FR" smtClean="0"/>
              <a:t>10</a:t>
            </a:fld>
            <a:endParaRPr lang="fr-FR"/>
          </a:p>
        </p:txBody>
      </p:sp>
    </p:spTree>
    <p:extLst>
      <p:ext uri="{BB962C8B-B14F-4D97-AF65-F5344CB8AC3E}">
        <p14:creationId xmlns:p14="http://schemas.microsoft.com/office/powerpoint/2010/main" val="7549119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b="0" i="0" kern="1200" dirty="0" smtClean="0">
                <a:solidFill>
                  <a:schemeClr val="tx1"/>
                </a:solidFill>
                <a:effectLst/>
                <a:latin typeface="+mn-lt"/>
                <a:ea typeface="+mn-ea"/>
                <a:cs typeface="+mn-cs"/>
              </a:rPr>
              <a:t>Parmi les principales réalisations en matière de RDI, une douzaine de contrats de recherche avec un montant total qui dépasse les 40 millions de </a:t>
            </a:r>
            <a:r>
              <a:rPr lang="fr-FR" sz="1200" b="0" i="0" kern="1200" dirty="0" err="1" smtClean="0">
                <a:solidFill>
                  <a:schemeClr val="tx1"/>
                </a:solidFill>
                <a:effectLst/>
                <a:latin typeface="+mn-lt"/>
                <a:ea typeface="+mn-ea"/>
                <a:cs typeface="+mn-cs"/>
              </a:rPr>
              <a:t>Dhs</a:t>
            </a:r>
            <a:r>
              <a:rPr lang="fr-FR" sz="1200" b="0" i="0" kern="1200" dirty="0" smtClean="0">
                <a:solidFill>
                  <a:schemeClr val="tx1"/>
                </a:solidFill>
                <a:effectLst/>
                <a:latin typeface="+mn-lt"/>
                <a:ea typeface="+mn-ea"/>
                <a:cs typeface="+mn-cs"/>
              </a:rPr>
              <a:t>. Ces projets de recherche appliquée, menés en partenariat avec des organismes nationaux et étrangers, académiques et industriels, sont alignés sur les priorités nationales comme le plan émergence industrielle, le plan énergie, Maroc numérique, Maroc vert, l’INDH.</a:t>
            </a:r>
            <a:endParaRPr lang="fr-FR" dirty="0"/>
          </a:p>
        </p:txBody>
      </p:sp>
      <p:sp>
        <p:nvSpPr>
          <p:cNvPr id="4" name="Espace réservé du numéro de diapositive 3"/>
          <p:cNvSpPr>
            <a:spLocks noGrp="1"/>
          </p:cNvSpPr>
          <p:nvPr>
            <p:ph type="sldNum" sz="quarter" idx="10"/>
          </p:nvPr>
        </p:nvSpPr>
        <p:spPr/>
        <p:txBody>
          <a:bodyPr/>
          <a:lstStyle/>
          <a:p>
            <a:fld id="{085B82AD-140C-AC42-A8B3-1EF1E0554417}" type="slidenum">
              <a:rPr lang="fr-FR" smtClean="0"/>
              <a:t>15</a:t>
            </a:fld>
            <a:endParaRPr lang="fr-FR"/>
          </a:p>
        </p:txBody>
      </p:sp>
    </p:spTree>
    <p:extLst>
      <p:ext uri="{BB962C8B-B14F-4D97-AF65-F5344CB8AC3E}">
        <p14:creationId xmlns:p14="http://schemas.microsoft.com/office/powerpoint/2010/main" val="4395731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Cliquez et modifiez le titre</a:t>
            </a:r>
            <a:endParaRPr lang="fr-F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B7E4F5F8-C7CD-254D-81C7-C20095F32071}" type="datetime1">
              <a:rPr lang="fr-MA" smtClean="0"/>
              <a:t>17/02/2017</a:t>
            </a:fld>
            <a:endParaRPr lang="fr-FR"/>
          </a:p>
        </p:txBody>
      </p:sp>
      <p:sp>
        <p:nvSpPr>
          <p:cNvPr id="5" name="Espace réservé du pied de page 4"/>
          <p:cNvSpPr>
            <a:spLocks noGrp="1"/>
          </p:cNvSpPr>
          <p:nvPr>
            <p:ph type="ftr" sz="quarter" idx="11"/>
          </p:nvPr>
        </p:nvSpPr>
        <p:spPr/>
        <p:txBody>
          <a:bodyPr/>
          <a:lstStyle/>
          <a:p>
            <a:r>
              <a:rPr lang="fr-FR" smtClean="0"/>
              <a:t>A.ELGHAZI</a:t>
            </a:r>
            <a:endParaRPr lang="fr-FR"/>
          </a:p>
        </p:txBody>
      </p:sp>
      <p:sp>
        <p:nvSpPr>
          <p:cNvPr id="6" name="Espace réservé du numéro de diapositive 5"/>
          <p:cNvSpPr>
            <a:spLocks noGrp="1"/>
          </p:cNvSpPr>
          <p:nvPr>
            <p:ph type="sldNum" sz="quarter" idx="12"/>
          </p:nvPr>
        </p:nvSpPr>
        <p:spPr/>
        <p:txBody>
          <a:bodyPr/>
          <a:lstStyle/>
          <a:p>
            <a:fld id="{4C1BFE82-0B6E-EB4D-8FFC-A74C9A92682D}" type="slidenum">
              <a:rPr lang="fr-FR" smtClean="0"/>
              <a:t>‹#›</a:t>
            </a:fld>
            <a:endParaRPr lang="fr-FR"/>
          </a:p>
        </p:txBody>
      </p:sp>
    </p:spTree>
    <p:extLst>
      <p:ext uri="{BB962C8B-B14F-4D97-AF65-F5344CB8AC3E}">
        <p14:creationId xmlns:p14="http://schemas.microsoft.com/office/powerpoint/2010/main" val="3142312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388FABBF-81D6-0847-B79F-91CA1B042B60}" type="datetime1">
              <a:rPr lang="fr-MA" smtClean="0"/>
              <a:t>17/02/2017</a:t>
            </a:fld>
            <a:endParaRPr lang="fr-FR"/>
          </a:p>
        </p:txBody>
      </p:sp>
      <p:sp>
        <p:nvSpPr>
          <p:cNvPr id="5" name="Espace réservé du pied de page 4"/>
          <p:cNvSpPr>
            <a:spLocks noGrp="1"/>
          </p:cNvSpPr>
          <p:nvPr>
            <p:ph type="ftr" sz="quarter" idx="11"/>
          </p:nvPr>
        </p:nvSpPr>
        <p:spPr/>
        <p:txBody>
          <a:bodyPr/>
          <a:lstStyle/>
          <a:p>
            <a:r>
              <a:rPr lang="fr-FR" smtClean="0"/>
              <a:t>A.ELGHAZI</a:t>
            </a:r>
            <a:endParaRPr lang="fr-FR"/>
          </a:p>
        </p:txBody>
      </p:sp>
      <p:sp>
        <p:nvSpPr>
          <p:cNvPr id="6" name="Espace réservé du numéro de diapositive 5"/>
          <p:cNvSpPr>
            <a:spLocks noGrp="1"/>
          </p:cNvSpPr>
          <p:nvPr>
            <p:ph type="sldNum" sz="quarter" idx="12"/>
          </p:nvPr>
        </p:nvSpPr>
        <p:spPr/>
        <p:txBody>
          <a:bodyPr/>
          <a:lstStyle/>
          <a:p>
            <a:fld id="{4C1BFE82-0B6E-EB4D-8FFC-A74C9A92682D}" type="slidenum">
              <a:rPr lang="fr-FR" smtClean="0"/>
              <a:t>‹#›</a:t>
            </a:fld>
            <a:endParaRPr lang="fr-FR"/>
          </a:p>
        </p:txBody>
      </p:sp>
    </p:spTree>
    <p:extLst>
      <p:ext uri="{BB962C8B-B14F-4D97-AF65-F5344CB8AC3E}">
        <p14:creationId xmlns:p14="http://schemas.microsoft.com/office/powerpoint/2010/main" val="14033312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smtClean="0"/>
              <a:t>Cliquez et modifiez le titre</a:t>
            </a:r>
            <a:endParaRPr lang="fr-F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53E9B8B3-4471-644D-AF06-39977813916D}" type="datetime1">
              <a:rPr lang="fr-MA" smtClean="0"/>
              <a:t>17/02/2017</a:t>
            </a:fld>
            <a:endParaRPr lang="fr-FR"/>
          </a:p>
        </p:txBody>
      </p:sp>
      <p:sp>
        <p:nvSpPr>
          <p:cNvPr id="5" name="Espace réservé du pied de page 4"/>
          <p:cNvSpPr>
            <a:spLocks noGrp="1"/>
          </p:cNvSpPr>
          <p:nvPr>
            <p:ph type="ftr" sz="quarter" idx="11"/>
          </p:nvPr>
        </p:nvSpPr>
        <p:spPr/>
        <p:txBody>
          <a:bodyPr/>
          <a:lstStyle/>
          <a:p>
            <a:r>
              <a:rPr lang="fr-FR" smtClean="0"/>
              <a:t>A.ELGHAZI</a:t>
            </a:r>
            <a:endParaRPr lang="fr-FR"/>
          </a:p>
        </p:txBody>
      </p:sp>
      <p:sp>
        <p:nvSpPr>
          <p:cNvPr id="6" name="Espace réservé du numéro de diapositive 5"/>
          <p:cNvSpPr>
            <a:spLocks noGrp="1"/>
          </p:cNvSpPr>
          <p:nvPr>
            <p:ph type="sldNum" sz="quarter" idx="12"/>
          </p:nvPr>
        </p:nvSpPr>
        <p:spPr/>
        <p:txBody>
          <a:bodyPr/>
          <a:lstStyle/>
          <a:p>
            <a:fld id="{4C1BFE82-0B6E-EB4D-8FFC-A74C9A92682D}" type="slidenum">
              <a:rPr lang="fr-FR" smtClean="0"/>
              <a:t>‹#›</a:t>
            </a:fld>
            <a:endParaRPr lang="fr-FR"/>
          </a:p>
        </p:txBody>
      </p:sp>
    </p:spTree>
    <p:extLst>
      <p:ext uri="{BB962C8B-B14F-4D97-AF65-F5344CB8AC3E}">
        <p14:creationId xmlns:p14="http://schemas.microsoft.com/office/powerpoint/2010/main" val="21220838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idx="1"/>
          </p:nvPr>
        </p:nvSpPr>
        <p:spPr/>
        <p:txBody>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4" name="Espace réservé de la date 3"/>
          <p:cNvSpPr>
            <a:spLocks noGrp="1"/>
          </p:cNvSpPr>
          <p:nvPr>
            <p:ph type="dt" sz="half" idx="10"/>
          </p:nvPr>
        </p:nvSpPr>
        <p:spPr/>
        <p:txBody>
          <a:bodyPr/>
          <a:lstStyle/>
          <a:p>
            <a:fld id="{0DAE6785-E2DB-304D-AB0A-48A7CD199570}" type="datetime1">
              <a:rPr lang="fr-MA" smtClean="0"/>
              <a:t>17/02/2017</a:t>
            </a:fld>
            <a:endParaRPr lang="fr-FR"/>
          </a:p>
        </p:txBody>
      </p:sp>
      <p:sp>
        <p:nvSpPr>
          <p:cNvPr id="5" name="Espace réservé du pied de page 4"/>
          <p:cNvSpPr>
            <a:spLocks noGrp="1"/>
          </p:cNvSpPr>
          <p:nvPr>
            <p:ph type="ftr" sz="quarter" idx="11"/>
          </p:nvPr>
        </p:nvSpPr>
        <p:spPr/>
        <p:txBody>
          <a:bodyPr/>
          <a:lstStyle/>
          <a:p>
            <a:r>
              <a:rPr lang="fr-FR" dirty="0" smtClean="0"/>
              <a:t>A.ELGHAZI</a:t>
            </a:r>
            <a:endParaRPr lang="fr-FR" dirty="0"/>
          </a:p>
        </p:txBody>
      </p:sp>
      <p:sp>
        <p:nvSpPr>
          <p:cNvPr id="6" name="Espace réservé du numéro de diapositive 5"/>
          <p:cNvSpPr>
            <a:spLocks noGrp="1"/>
          </p:cNvSpPr>
          <p:nvPr>
            <p:ph type="sldNum" sz="quarter" idx="12"/>
          </p:nvPr>
        </p:nvSpPr>
        <p:spPr/>
        <p:txBody>
          <a:bodyPr/>
          <a:lstStyle/>
          <a:p>
            <a:fld id="{4C1BFE82-0B6E-EB4D-8FFC-A74C9A92682D}" type="slidenum">
              <a:rPr lang="fr-FR" smtClean="0"/>
              <a:t>‹#›</a:t>
            </a:fld>
            <a:endParaRPr lang="fr-FR"/>
          </a:p>
        </p:txBody>
      </p:sp>
    </p:spTree>
    <p:extLst>
      <p:ext uri="{BB962C8B-B14F-4D97-AF65-F5344CB8AC3E}">
        <p14:creationId xmlns:p14="http://schemas.microsoft.com/office/powerpoint/2010/main" val="62312070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smtClean="0"/>
              <a:t>Cliquez et modifiez le titre</a:t>
            </a:r>
            <a:endParaRPr lang="fr-F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B755E580-8DC5-914D-8DCD-4E12CD74532E}" type="datetime1">
              <a:rPr lang="fr-MA" smtClean="0"/>
              <a:t>17/02/2017</a:t>
            </a:fld>
            <a:endParaRPr lang="fr-FR"/>
          </a:p>
        </p:txBody>
      </p:sp>
      <p:sp>
        <p:nvSpPr>
          <p:cNvPr id="5" name="Espace réservé du pied de page 4"/>
          <p:cNvSpPr>
            <a:spLocks noGrp="1"/>
          </p:cNvSpPr>
          <p:nvPr>
            <p:ph type="ftr" sz="quarter" idx="11"/>
          </p:nvPr>
        </p:nvSpPr>
        <p:spPr/>
        <p:txBody>
          <a:bodyPr/>
          <a:lstStyle/>
          <a:p>
            <a:r>
              <a:rPr lang="fr-FR" smtClean="0"/>
              <a:t>A.ELGHAZI</a:t>
            </a:r>
            <a:endParaRPr lang="fr-FR"/>
          </a:p>
        </p:txBody>
      </p:sp>
      <p:sp>
        <p:nvSpPr>
          <p:cNvPr id="6" name="Espace réservé du numéro de diapositive 5"/>
          <p:cNvSpPr>
            <a:spLocks noGrp="1"/>
          </p:cNvSpPr>
          <p:nvPr>
            <p:ph type="sldNum" sz="quarter" idx="12"/>
          </p:nvPr>
        </p:nvSpPr>
        <p:spPr/>
        <p:txBody>
          <a:bodyPr/>
          <a:lstStyle/>
          <a:p>
            <a:fld id="{4C1BFE82-0B6E-EB4D-8FFC-A74C9A92682D}" type="slidenum">
              <a:rPr lang="fr-FR" smtClean="0"/>
              <a:t>‹#›</a:t>
            </a:fld>
            <a:endParaRPr lang="fr-FR"/>
          </a:p>
        </p:txBody>
      </p:sp>
    </p:spTree>
    <p:extLst>
      <p:ext uri="{BB962C8B-B14F-4D97-AF65-F5344CB8AC3E}">
        <p14:creationId xmlns:p14="http://schemas.microsoft.com/office/powerpoint/2010/main" val="16594429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sz="half" idx="1"/>
          </p:nvPr>
        </p:nvSpPr>
        <p:spPr>
          <a:xfrm>
            <a:off x="838200" y="1825625"/>
            <a:ext cx="5181600" cy="4351338"/>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6172200" y="1825625"/>
            <a:ext cx="5181600" cy="4351338"/>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336B91E9-4EBD-2147-AC5B-678473157596}" type="datetime1">
              <a:rPr lang="fr-MA" smtClean="0"/>
              <a:t>17/02/2017</a:t>
            </a:fld>
            <a:endParaRPr lang="fr-FR"/>
          </a:p>
        </p:txBody>
      </p:sp>
      <p:sp>
        <p:nvSpPr>
          <p:cNvPr id="6" name="Espace réservé du pied de page 5"/>
          <p:cNvSpPr>
            <a:spLocks noGrp="1"/>
          </p:cNvSpPr>
          <p:nvPr>
            <p:ph type="ftr" sz="quarter" idx="11"/>
          </p:nvPr>
        </p:nvSpPr>
        <p:spPr/>
        <p:txBody>
          <a:bodyPr/>
          <a:lstStyle/>
          <a:p>
            <a:r>
              <a:rPr lang="fr-FR" smtClean="0"/>
              <a:t>A.ELGHAZI</a:t>
            </a:r>
            <a:endParaRPr lang="fr-FR"/>
          </a:p>
        </p:txBody>
      </p:sp>
      <p:sp>
        <p:nvSpPr>
          <p:cNvPr id="7" name="Espace réservé du numéro de diapositive 6"/>
          <p:cNvSpPr>
            <a:spLocks noGrp="1"/>
          </p:cNvSpPr>
          <p:nvPr>
            <p:ph type="sldNum" sz="quarter" idx="12"/>
          </p:nvPr>
        </p:nvSpPr>
        <p:spPr/>
        <p:txBody>
          <a:bodyPr/>
          <a:lstStyle/>
          <a:p>
            <a:fld id="{4C1BFE82-0B6E-EB4D-8FFC-A74C9A92682D}" type="slidenum">
              <a:rPr lang="fr-FR" smtClean="0"/>
              <a:t>‹#›</a:t>
            </a:fld>
            <a:endParaRPr lang="fr-FR"/>
          </a:p>
        </p:txBody>
      </p:sp>
    </p:spTree>
    <p:extLst>
      <p:ext uri="{BB962C8B-B14F-4D97-AF65-F5344CB8AC3E}">
        <p14:creationId xmlns:p14="http://schemas.microsoft.com/office/powerpoint/2010/main" val="88787320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smtClean="0"/>
              <a:t>Cliquez et modifiez le titre</a:t>
            </a:r>
            <a:endParaRPr lang="fr-F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C269E3C0-00EC-9349-AAD4-4D2BFB0C02CF}" type="datetime1">
              <a:rPr lang="fr-MA" smtClean="0"/>
              <a:t>17/02/2017</a:t>
            </a:fld>
            <a:endParaRPr lang="fr-FR"/>
          </a:p>
        </p:txBody>
      </p:sp>
      <p:sp>
        <p:nvSpPr>
          <p:cNvPr id="8" name="Espace réservé du pied de page 7"/>
          <p:cNvSpPr>
            <a:spLocks noGrp="1"/>
          </p:cNvSpPr>
          <p:nvPr>
            <p:ph type="ftr" sz="quarter" idx="11"/>
          </p:nvPr>
        </p:nvSpPr>
        <p:spPr/>
        <p:txBody>
          <a:bodyPr/>
          <a:lstStyle/>
          <a:p>
            <a:r>
              <a:rPr lang="fr-FR" smtClean="0"/>
              <a:t>A.ELGHAZI</a:t>
            </a:r>
            <a:endParaRPr lang="fr-FR"/>
          </a:p>
        </p:txBody>
      </p:sp>
      <p:sp>
        <p:nvSpPr>
          <p:cNvPr id="9" name="Espace réservé du numéro de diapositive 8"/>
          <p:cNvSpPr>
            <a:spLocks noGrp="1"/>
          </p:cNvSpPr>
          <p:nvPr>
            <p:ph type="sldNum" sz="quarter" idx="12"/>
          </p:nvPr>
        </p:nvSpPr>
        <p:spPr/>
        <p:txBody>
          <a:bodyPr/>
          <a:lstStyle/>
          <a:p>
            <a:fld id="{4C1BFE82-0B6E-EB4D-8FFC-A74C9A92682D}" type="slidenum">
              <a:rPr lang="fr-FR" smtClean="0"/>
              <a:t>‹#›</a:t>
            </a:fld>
            <a:endParaRPr lang="fr-FR"/>
          </a:p>
        </p:txBody>
      </p:sp>
    </p:spTree>
    <p:extLst>
      <p:ext uri="{BB962C8B-B14F-4D97-AF65-F5344CB8AC3E}">
        <p14:creationId xmlns:p14="http://schemas.microsoft.com/office/powerpoint/2010/main" val="17685098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e la date 2"/>
          <p:cNvSpPr>
            <a:spLocks noGrp="1"/>
          </p:cNvSpPr>
          <p:nvPr>
            <p:ph type="dt" sz="half" idx="10"/>
          </p:nvPr>
        </p:nvSpPr>
        <p:spPr/>
        <p:txBody>
          <a:bodyPr/>
          <a:lstStyle/>
          <a:p>
            <a:fld id="{56DCCF2E-9110-6946-A4A6-9BEEED1C2F15}" type="datetime1">
              <a:rPr lang="fr-MA" smtClean="0"/>
              <a:t>17/02/2017</a:t>
            </a:fld>
            <a:endParaRPr lang="fr-FR"/>
          </a:p>
        </p:txBody>
      </p:sp>
      <p:sp>
        <p:nvSpPr>
          <p:cNvPr id="4" name="Espace réservé du pied de page 3"/>
          <p:cNvSpPr>
            <a:spLocks noGrp="1"/>
          </p:cNvSpPr>
          <p:nvPr>
            <p:ph type="ftr" sz="quarter" idx="11"/>
          </p:nvPr>
        </p:nvSpPr>
        <p:spPr/>
        <p:txBody>
          <a:bodyPr/>
          <a:lstStyle/>
          <a:p>
            <a:r>
              <a:rPr lang="fr-FR" smtClean="0"/>
              <a:t>A.ELGHAZI</a:t>
            </a:r>
            <a:endParaRPr lang="fr-FR"/>
          </a:p>
        </p:txBody>
      </p:sp>
      <p:sp>
        <p:nvSpPr>
          <p:cNvPr id="5" name="Espace réservé du numéro de diapositive 4"/>
          <p:cNvSpPr>
            <a:spLocks noGrp="1"/>
          </p:cNvSpPr>
          <p:nvPr>
            <p:ph type="sldNum" sz="quarter" idx="12"/>
          </p:nvPr>
        </p:nvSpPr>
        <p:spPr/>
        <p:txBody>
          <a:bodyPr/>
          <a:lstStyle/>
          <a:p>
            <a:fld id="{4C1BFE82-0B6E-EB4D-8FFC-A74C9A92682D}" type="slidenum">
              <a:rPr lang="fr-FR" smtClean="0"/>
              <a:t>‹#›</a:t>
            </a:fld>
            <a:endParaRPr lang="fr-FR"/>
          </a:p>
        </p:txBody>
      </p:sp>
    </p:spTree>
    <p:extLst>
      <p:ext uri="{BB962C8B-B14F-4D97-AF65-F5344CB8AC3E}">
        <p14:creationId xmlns:p14="http://schemas.microsoft.com/office/powerpoint/2010/main" val="239076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80447229-12B4-9B43-9D7D-71B56523011F}" type="datetime1">
              <a:rPr lang="fr-MA" smtClean="0"/>
              <a:t>17/02/2017</a:t>
            </a:fld>
            <a:endParaRPr lang="fr-FR"/>
          </a:p>
        </p:txBody>
      </p:sp>
      <p:sp>
        <p:nvSpPr>
          <p:cNvPr id="3" name="Espace réservé du pied de page 2"/>
          <p:cNvSpPr>
            <a:spLocks noGrp="1"/>
          </p:cNvSpPr>
          <p:nvPr>
            <p:ph type="ftr" sz="quarter" idx="11"/>
          </p:nvPr>
        </p:nvSpPr>
        <p:spPr/>
        <p:txBody>
          <a:bodyPr/>
          <a:lstStyle/>
          <a:p>
            <a:r>
              <a:rPr lang="fr-FR" smtClean="0"/>
              <a:t>A.ELGHAZI</a:t>
            </a:r>
            <a:endParaRPr lang="fr-FR"/>
          </a:p>
        </p:txBody>
      </p:sp>
      <p:sp>
        <p:nvSpPr>
          <p:cNvPr id="4" name="Espace réservé du numéro de diapositive 3"/>
          <p:cNvSpPr>
            <a:spLocks noGrp="1"/>
          </p:cNvSpPr>
          <p:nvPr>
            <p:ph type="sldNum" sz="quarter" idx="12"/>
          </p:nvPr>
        </p:nvSpPr>
        <p:spPr/>
        <p:txBody>
          <a:bodyPr/>
          <a:lstStyle/>
          <a:p>
            <a:fld id="{4C1BFE82-0B6E-EB4D-8FFC-A74C9A92682D}" type="slidenum">
              <a:rPr lang="fr-FR" smtClean="0"/>
              <a:t>‹#›</a:t>
            </a:fld>
            <a:endParaRPr lang="fr-FR"/>
          </a:p>
        </p:txBody>
      </p:sp>
    </p:spTree>
    <p:extLst>
      <p:ext uri="{BB962C8B-B14F-4D97-AF65-F5344CB8AC3E}">
        <p14:creationId xmlns:p14="http://schemas.microsoft.com/office/powerpoint/2010/main" val="2360954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Cliquez et modifiez le titre</a:t>
            </a:r>
            <a:endParaRPr lang="fr-F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8857E341-1307-0F45-BDD2-5FA7AA2A3AA1}" type="datetime1">
              <a:rPr lang="fr-MA" smtClean="0"/>
              <a:t>17/02/2017</a:t>
            </a:fld>
            <a:endParaRPr lang="fr-FR"/>
          </a:p>
        </p:txBody>
      </p:sp>
      <p:sp>
        <p:nvSpPr>
          <p:cNvPr id="6" name="Espace réservé du pied de page 5"/>
          <p:cNvSpPr>
            <a:spLocks noGrp="1"/>
          </p:cNvSpPr>
          <p:nvPr>
            <p:ph type="ftr" sz="quarter" idx="11"/>
          </p:nvPr>
        </p:nvSpPr>
        <p:spPr/>
        <p:txBody>
          <a:bodyPr/>
          <a:lstStyle/>
          <a:p>
            <a:r>
              <a:rPr lang="fr-FR" smtClean="0"/>
              <a:t>A.ELGHAZI</a:t>
            </a:r>
            <a:endParaRPr lang="fr-FR"/>
          </a:p>
        </p:txBody>
      </p:sp>
      <p:sp>
        <p:nvSpPr>
          <p:cNvPr id="7" name="Espace réservé du numéro de diapositive 6"/>
          <p:cNvSpPr>
            <a:spLocks noGrp="1"/>
          </p:cNvSpPr>
          <p:nvPr>
            <p:ph type="sldNum" sz="quarter" idx="12"/>
          </p:nvPr>
        </p:nvSpPr>
        <p:spPr/>
        <p:txBody>
          <a:bodyPr/>
          <a:lstStyle/>
          <a:p>
            <a:fld id="{4C1BFE82-0B6E-EB4D-8FFC-A74C9A92682D}" type="slidenum">
              <a:rPr lang="fr-FR" smtClean="0"/>
              <a:t>‹#›</a:t>
            </a:fld>
            <a:endParaRPr lang="fr-FR"/>
          </a:p>
        </p:txBody>
      </p:sp>
    </p:spTree>
    <p:extLst>
      <p:ext uri="{BB962C8B-B14F-4D97-AF65-F5344CB8AC3E}">
        <p14:creationId xmlns:p14="http://schemas.microsoft.com/office/powerpoint/2010/main" val="16534447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Cliquez et modifiez le titre</a:t>
            </a:r>
            <a:endParaRPr lang="fr-F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29F21BEA-02B5-C94C-831B-5661ED19347B}" type="datetime1">
              <a:rPr lang="fr-MA" smtClean="0"/>
              <a:t>17/02/2017</a:t>
            </a:fld>
            <a:endParaRPr lang="fr-FR"/>
          </a:p>
        </p:txBody>
      </p:sp>
      <p:sp>
        <p:nvSpPr>
          <p:cNvPr id="6" name="Espace réservé du pied de page 5"/>
          <p:cNvSpPr>
            <a:spLocks noGrp="1"/>
          </p:cNvSpPr>
          <p:nvPr>
            <p:ph type="ftr" sz="quarter" idx="11"/>
          </p:nvPr>
        </p:nvSpPr>
        <p:spPr/>
        <p:txBody>
          <a:bodyPr/>
          <a:lstStyle/>
          <a:p>
            <a:r>
              <a:rPr lang="fr-FR" smtClean="0"/>
              <a:t>A.ELGHAZI</a:t>
            </a:r>
            <a:endParaRPr lang="fr-FR"/>
          </a:p>
        </p:txBody>
      </p:sp>
      <p:sp>
        <p:nvSpPr>
          <p:cNvPr id="7" name="Espace réservé du numéro de diapositive 6"/>
          <p:cNvSpPr>
            <a:spLocks noGrp="1"/>
          </p:cNvSpPr>
          <p:nvPr>
            <p:ph type="sldNum" sz="quarter" idx="12"/>
          </p:nvPr>
        </p:nvSpPr>
        <p:spPr/>
        <p:txBody>
          <a:bodyPr/>
          <a:lstStyle/>
          <a:p>
            <a:fld id="{4C1BFE82-0B6E-EB4D-8FFC-A74C9A92682D}" type="slidenum">
              <a:rPr lang="fr-FR" smtClean="0"/>
              <a:t>‹#›</a:t>
            </a:fld>
            <a:endParaRPr lang="fr-FR"/>
          </a:p>
        </p:txBody>
      </p:sp>
    </p:spTree>
    <p:extLst>
      <p:ext uri="{BB962C8B-B14F-4D97-AF65-F5344CB8AC3E}">
        <p14:creationId xmlns:p14="http://schemas.microsoft.com/office/powerpoint/2010/main" val="100731938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Cliquez et modifiez le titre</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FDB9EA-930D-4546-830B-3C3F767B9BBC}" type="datetime1">
              <a:rPr lang="fr-MA" smtClean="0"/>
              <a:t>17/02/2017</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smtClean="0"/>
              <a:t>A.ELGHAZI</a:t>
            </a:r>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1BFE82-0B6E-EB4D-8FFC-A74C9A92682D}" type="slidenum">
              <a:rPr lang="fr-FR" smtClean="0"/>
              <a:t>‹#›</a:t>
            </a:fld>
            <a:endParaRPr lang="fr-FR"/>
          </a:p>
        </p:txBody>
      </p:sp>
    </p:spTree>
    <p:extLst>
      <p:ext uri="{BB962C8B-B14F-4D97-AF65-F5344CB8AC3E}">
        <p14:creationId xmlns:p14="http://schemas.microsoft.com/office/powerpoint/2010/main" val="4138759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4.jp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4" Type="http://schemas.openxmlformats.org/officeDocument/2006/relationships/image" Target="../media/image4.jpg"/><Relationship Id="rId1" Type="http://schemas.openxmlformats.org/officeDocument/2006/relationships/slideLayout" Target="../slideLayouts/slideLayout2.xml"/><Relationship Id="rId2" Type="http://schemas.openxmlformats.org/officeDocument/2006/relationships/image" Target="../media/image1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 Id="rId3" Type="http://schemas.openxmlformats.org/officeDocument/2006/relationships/image" Target="../media/image4.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g"/><Relationship Id="rId3"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g"/><Relationship Id="rId3"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18.jpg"/><Relationship Id="rId4" Type="http://schemas.openxmlformats.org/officeDocument/2006/relationships/image" Target="../media/image4.jpg"/><Relationship Id="rId1" Type="http://schemas.openxmlformats.org/officeDocument/2006/relationships/slideLayout" Target="../slideLayouts/slideLayout2.xml"/><Relationship Id="rId2" Type="http://schemas.openxmlformats.org/officeDocument/2006/relationships/image" Target="../media/image17.jp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19.png"/><Relationship Id="rId1" Type="http://schemas.microsoft.com/office/2007/relationships/media" Target="../media/media1.mp4"/><Relationship Id="rId2" Type="http://schemas.openxmlformats.org/officeDocument/2006/relationships/video" Target="../media/media1.mp4"/></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4.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image" Target="../media/image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openxmlformats.org/officeDocument/2006/relationships/image" Target="../media/image4.jp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jp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4.jp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4.jp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4.jp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8F053153-FECB-DB46-9992-8A4B2F8DF2FE}" type="datetime1">
              <a:rPr lang="fr-MA" smtClean="0"/>
              <a:t>17/02/2017</a:t>
            </a:fld>
            <a:endParaRPr lang="fr-FR"/>
          </a:p>
        </p:txBody>
      </p:sp>
      <p:sp>
        <p:nvSpPr>
          <p:cNvPr id="5" name="Espace réservé du pied de page 4"/>
          <p:cNvSpPr>
            <a:spLocks noGrp="1"/>
          </p:cNvSpPr>
          <p:nvPr>
            <p:ph type="ftr" sz="quarter" idx="11"/>
          </p:nvPr>
        </p:nvSpPr>
        <p:spPr/>
        <p:txBody>
          <a:bodyPr/>
          <a:lstStyle/>
          <a:p>
            <a:r>
              <a:rPr lang="fr-FR" smtClean="0"/>
              <a:t>A.ELGHAZI</a:t>
            </a:r>
            <a:endParaRPr lang="fr-FR"/>
          </a:p>
        </p:txBody>
      </p:sp>
      <p:sp>
        <p:nvSpPr>
          <p:cNvPr id="3" name="ZoneTexte 2"/>
          <p:cNvSpPr txBox="1"/>
          <p:nvPr/>
        </p:nvSpPr>
        <p:spPr>
          <a:xfrm>
            <a:off x="0" y="4529133"/>
            <a:ext cx="12192000" cy="2308324"/>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fr-FR" sz="7200" dirty="0">
                <a:ln w="0"/>
                <a:solidFill>
                  <a:schemeClr val="tx1"/>
                </a:solidFill>
                <a:effectLst>
                  <a:outerShdw blurRad="38100" dist="19050" dir="2700000" algn="tl" rotWithShape="0">
                    <a:schemeClr val="dk1">
                      <a:alpha val="40000"/>
                    </a:schemeClr>
                  </a:outerShdw>
                </a:effectLst>
              </a:rPr>
              <a:t>Université Internationale de Rabat</a:t>
            </a:r>
          </a:p>
        </p:txBody>
      </p:sp>
    </p:spTree>
    <p:extLst>
      <p:ext uri="{BB962C8B-B14F-4D97-AF65-F5344CB8AC3E}">
        <p14:creationId xmlns:p14="http://schemas.microsoft.com/office/powerpoint/2010/main" val="4549079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cap="all" dirty="0"/>
              <a:t>PARTENAIRES </a:t>
            </a:r>
            <a:r>
              <a:rPr lang="fr-FR" b="1" cap="all" dirty="0" smtClean="0"/>
              <a:t>ENTREPRISE</a:t>
            </a:r>
            <a:endParaRPr lang="fr-FR" dirty="0"/>
          </a:p>
        </p:txBody>
      </p:sp>
      <p:pic>
        <p:nvPicPr>
          <p:cNvPr id="4" name="Espace réservé du contenu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87720" y="1825625"/>
            <a:ext cx="9616560" cy="4351338"/>
          </a:xfrm>
        </p:spPr>
      </p:pic>
      <p:sp>
        <p:nvSpPr>
          <p:cNvPr id="5" name="Espace réservé de la date 4"/>
          <p:cNvSpPr>
            <a:spLocks noGrp="1"/>
          </p:cNvSpPr>
          <p:nvPr>
            <p:ph type="dt" sz="half" idx="10"/>
          </p:nvPr>
        </p:nvSpPr>
        <p:spPr/>
        <p:txBody>
          <a:bodyPr/>
          <a:lstStyle/>
          <a:p>
            <a:fld id="{AA5B777D-70A8-E043-BE0D-BADFDB54333B}" type="datetime1">
              <a:rPr lang="fr-MA" smtClean="0"/>
              <a:t>17/02/2017</a:t>
            </a:fld>
            <a:endParaRPr lang="fr-FR"/>
          </a:p>
        </p:txBody>
      </p:sp>
      <p:sp>
        <p:nvSpPr>
          <p:cNvPr id="6" name="Espace réservé du pied de page 5"/>
          <p:cNvSpPr>
            <a:spLocks noGrp="1"/>
          </p:cNvSpPr>
          <p:nvPr>
            <p:ph type="ftr" sz="quarter" idx="11"/>
          </p:nvPr>
        </p:nvSpPr>
        <p:spPr/>
        <p:txBody>
          <a:bodyPr/>
          <a:lstStyle/>
          <a:p>
            <a:r>
              <a:rPr lang="fr-FR" smtClean="0"/>
              <a:t>A.ELGHAZI</a:t>
            </a:r>
            <a:endParaRPr lang="fr-FR" dirty="0"/>
          </a:p>
        </p:txBody>
      </p:sp>
      <p:pic>
        <p:nvPicPr>
          <p:cNvPr id="7" name="Imag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01641" y="639286"/>
            <a:ext cx="3761232" cy="777240"/>
          </a:xfrm>
          <a:prstGeom prst="rect">
            <a:avLst/>
          </a:prstGeom>
        </p:spPr>
      </p:pic>
    </p:spTree>
    <p:extLst>
      <p:ext uri="{BB962C8B-B14F-4D97-AF65-F5344CB8AC3E}">
        <p14:creationId xmlns:p14="http://schemas.microsoft.com/office/powerpoint/2010/main" val="20142895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15"/>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42603" cy="6858000"/>
          </a:xfrm>
          <a:custGeom>
            <a:avLst/>
            <a:gdLst>
              <a:gd name="connsiteX0" fmla="*/ 0 w 9742603"/>
              <a:gd name="connsiteY0" fmla="*/ 0 h 6858000"/>
              <a:gd name="connsiteX1" fmla="*/ 152400 w 9742603"/>
              <a:gd name="connsiteY1" fmla="*/ 0 h 6858000"/>
              <a:gd name="connsiteX2" fmla="*/ 6566449 w 9742603"/>
              <a:gd name="connsiteY2" fmla="*/ 0 h 6858000"/>
              <a:gd name="connsiteX3" fmla="*/ 9742603 w 9742603"/>
              <a:gd name="connsiteY3" fmla="*/ 6858000 h 6858000"/>
              <a:gd name="connsiteX4" fmla="*/ 152400 w 9742603"/>
              <a:gd name="connsiteY4" fmla="*/ 6858000 h 6858000"/>
              <a:gd name="connsiteX5" fmla="*/ 0 w 9742603"/>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42603" h="6858000">
                <a:moveTo>
                  <a:pt x="0" y="0"/>
                </a:moveTo>
                <a:lnTo>
                  <a:pt x="152400" y="0"/>
                </a:lnTo>
                <a:lnTo>
                  <a:pt x="6566449" y="0"/>
                </a:lnTo>
                <a:lnTo>
                  <a:pt x="9742603" y="6858000"/>
                </a:lnTo>
                <a:lnTo>
                  <a:pt x="152400" y="6858000"/>
                </a:lnTo>
                <a:lnTo>
                  <a:pt x="0" y="6858000"/>
                </a:lnTo>
                <a:close/>
              </a:path>
            </a:pathLst>
          </a:cu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9" name="Freeform 1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380336" cy="6858000"/>
          </a:xfrm>
          <a:custGeom>
            <a:avLst/>
            <a:gdLst>
              <a:gd name="connsiteX0" fmla="*/ 0 w 9380336"/>
              <a:gd name="connsiteY0" fmla="*/ 0 h 6858000"/>
              <a:gd name="connsiteX1" fmla="*/ 6204182 w 9380336"/>
              <a:gd name="connsiteY1" fmla="*/ 0 h 6858000"/>
              <a:gd name="connsiteX2" fmla="*/ 9380336 w 9380336"/>
              <a:gd name="connsiteY2" fmla="*/ 6858000 h 6858000"/>
              <a:gd name="connsiteX3" fmla="*/ 0 w 938033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380336" h="6858000">
                <a:moveTo>
                  <a:pt x="0" y="0"/>
                </a:moveTo>
                <a:lnTo>
                  <a:pt x="6204182" y="0"/>
                </a:lnTo>
                <a:lnTo>
                  <a:pt x="9380336" y="6858000"/>
                </a:lnTo>
                <a:lnTo>
                  <a:pt x="0" y="685800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Imag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2261" y="3916868"/>
            <a:ext cx="2673527" cy="1483807"/>
          </a:xfrm>
          <a:prstGeom prst="rect">
            <a:avLst/>
          </a:prstGeom>
        </p:spPr>
      </p:pic>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85899" y="1222349"/>
            <a:ext cx="3519890" cy="2349526"/>
          </a:xfrm>
          <a:prstGeom prst="rect">
            <a:avLst/>
          </a:prstGeom>
        </p:spPr>
      </p:pic>
      <p:pic>
        <p:nvPicPr>
          <p:cNvPr id="6" name="Imag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79417" y="253833"/>
            <a:ext cx="4126372" cy="856222"/>
          </a:xfrm>
          <a:prstGeom prst="rect">
            <a:avLst/>
          </a:prstGeom>
        </p:spPr>
      </p:pic>
      <p:sp>
        <p:nvSpPr>
          <p:cNvPr id="2" name="Titre 1"/>
          <p:cNvSpPr>
            <a:spLocks noGrp="1"/>
          </p:cNvSpPr>
          <p:nvPr>
            <p:ph type="title"/>
          </p:nvPr>
        </p:nvSpPr>
        <p:spPr>
          <a:xfrm>
            <a:off x="838200" y="365125"/>
            <a:ext cx="5191125" cy="1325563"/>
          </a:xfrm>
        </p:spPr>
        <p:txBody>
          <a:bodyPr>
            <a:normAutofit/>
          </a:bodyPr>
          <a:lstStyle/>
          <a:p>
            <a:r>
              <a:rPr lang="fr-FR" b="1" cap="all">
                <a:solidFill>
                  <a:schemeClr val="bg1"/>
                </a:solidFill>
              </a:rPr>
              <a:t>FORMATIONS</a:t>
            </a:r>
            <a:endParaRPr lang="fr-FR">
              <a:solidFill>
                <a:schemeClr val="bg1"/>
              </a:solidFill>
            </a:endParaRPr>
          </a:p>
        </p:txBody>
      </p:sp>
      <p:sp>
        <p:nvSpPr>
          <p:cNvPr id="3" name="Espace réservé du contenu 2"/>
          <p:cNvSpPr>
            <a:spLocks noGrp="1"/>
          </p:cNvSpPr>
          <p:nvPr>
            <p:ph idx="1"/>
          </p:nvPr>
        </p:nvSpPr>
        <p:spPr>
          <a:xfrm>
            <a:off x="838200" y="2021249"/>
            <a:ext cx="5707565" cy="4155713"/>
          </a:xfrm>
        </p:spPr>
        <p:txBody>
          <a:bodyPr>
            <a:normAutofit/>
          </a:bodyPr>
          <a:lstStyle/>
          <a:p>
            <a:pPr marL="514350" indent="-514350">
              <a:lnSpc>
                <a:spcPct val="80000"/>
              </a:lnSpc>
              <a:buFont typeface="+mj-lt"/>
              <a:buAutoNum type="arabicPeriod"/>
            </a:pPr>
            <a:r>
              <a:rPr lang="fr-FR" sz="2000">
                <a:solidFill>
                  <a:schemeClr val="bg1"/>
                </a:solidFill>
              </a:rPr>
              <a:t>Institut des classes préparatoires</a:t>
            </a:r>
          </a:p>
          <a:p>
            <a:pPr marL="514350" indent="-514350">
              <a:lnSpc>
                <a:spcPct val="80000"/>
              </a:lnSpc>
              <a:buFont typeface="+mj-lt"/>
              <a:buAutoNum type="arabicPeriod"/>
            </a:pPr>
            <a:r>
              <a:rPr lang="fr-FR" sz="2000">
                <a:solidFill>
                  <a:schemeClr val="bg1"/>
                </a:solidFill>
              </a:rPr>
              <a:t>School of automotive engineering</a:t>
            </a:r>
          </a:p>
          <a:p>
            <a:pPr marL="514350" indent="-514350">
              <a:lnSpc>
                <a:spcPct val="80000"/>
              </a:lnSpc>
              <a:buFont typeface="+mj-lt"/>
              <a:buAutoNum type="arabicPeriod"/>
            </a:pPr>
            <a:r>
              <a:rPr lang="fr-FR" sz="2000">
                <a:solidFill>
                  <a:schemeClr val="bg1"/>
                </a:solidFill>
              </a:rPr>
              <a:t>Rabat Business School</a:t>
            </a:r>
          </a:p>
          <a:p>
            <a:pPr marL="514350" indent="-514350">
              <a:lnSpc>
                <a:spcPct val="80000"/>
              </a:lnSpc>
              <a:buFont typeface="+mj-lt"/>
              <a:buAutoNum type="arabicPeriod"/>
            </a:pPr>
            <a:r>
              <a:rPr lang="fr-FR" sz="2000">
                <a:solidFill>
                  <a:schemeClr val="bg1"/>
                </a:solidFill>
              </a:rPr>
              <a:t>School of Aerospace Engineering</a:t>
            </a:r>
          </a:p>
          <a:p>
            <a:pPr marL="514350" indent="-514350">
              <a:lnSpc>
                <a:spcPct val="80000"/>
              </a:lnSpc>
              <a:buFont typeface="+mj-lt"/>
              <a:buAutoNum type="arabicPeriod"/>
            </a:pPr>
            <a:r>
              <a:rPr lang="fr-FR" sz="2000">
                <a:solidFill>
                  <a:schemeClr val="bg1"/>
                </a:solidFill>
              </a:rPr>
              <a:t>Actuariat</a:t>
            </a:r>
          </a:p>
          <a:p>
            <a:pPr marL="514350" indent="-514350">
              <a:lnSpc>
                <a:spcPct val="80000"/>
              </a:lnSpc>
              <a:buFont typeface="+mj-lt"/>
              <a:buAutoNum type="arabicPeriod"/>
            </a:pPr>
            <a:r>
              <a:rPr lang="fr-FR" sz="2000">
                <a:solidFill>
                  <a:schemeClr val="bg1"/>
                </a:solidFill>
              </a:rPr>
              <a:t>Faculté informatique et logistique</a:t>
            </a:r>
          </a:p>
          <a:p>
            <a:pPr marL="514350" indent="-514350">
              <a:lnSpc>
                <a:spcPct val="80000"/>
              </a:lnSpc>
              <a:buFont typeface="+mj-lt"/>
              <a:buAutoNum type="arabicPeriod"/>
            </a:pPr>
            <a:r>
              <a:rPr lang="fr-FR" sz="2000">
                <a:solidFill>
                  <a:schemeClr val="bg1"/>
                </a:solidFill>
              </a:rPr>
              <a:t>Sciences Po Rabat</a:t>
            </a:r>
          </a:p>
          <a:p>
            <a:pPr marL="514350" indent="-514350">
              <a:lnSpc>
                <a:spcPct val="80000"/>
              </a:lnSpc>
              <a:buFont typeface="+mj-lt"/>
              <a:buAutoNum type="arabicPeriod"/>
            </a:pPr>
            <a:r>
              <a:rPr lang="fr-FR" sz="2000">
                <a:solidFill>
                  <a:schemeClr val="bg1"/>
                </a:solidFill>
              </a:rPr>
              <a:t>Ecole Supérieure de l’ingénierie de l’Energie</a:t>
            </a:r>
          </a:p>
          <a:p>
            <a:pPr marL="514350" indent="-514350">
              <a:lnSpc>
                <a:spcPct val="80000"/>
              </a:lnSpc>
              <a:buFont typeface="+mj-lt"/>
              <a:buAutoNum type="arabicPeriod"/>
            </a:pPr>
            <a:r>
              <a:rPr lang="fr-FR" sz="2000">
                <a:solidFill>
                  <a:schemeClr val="bg1"/>
                </a:solidFill>
              </a:rPr>
              <a:t>Ecole de Droit</a:t>
            </a:r>
          </a:p>
          <a:p>
            <a:pPr marL="514350" indent="-514350">
              <a:lnSpc>
                <a:spcPct val="80000"/>
              </a:lnSpc>
              <a:buFont typeface="+mj-lt"/>
              <a:buAutoNum type="arabicPeriod"/>
            </a:pPr>
            <a:r>
              <a:rPr lang="fr-FR" sz="2000">
                <a:solidFill>
                  <a:schemeClr val="bg1"/>
                </a:solidFill>
              </a:rPr>
              <a:t>Ecole d’Architecture de Rabat</a:t>
            </a:r>
          </a:p>
          <a:p>
            <a:pPr marL="514350" indent="-514350">
              <a:lnSpc>
                <a:spcPct val="80000"/>
              </a:lnSpc>
              <a:buFont typeface="+mj-lt"/>
              <a:buAutoNum type="arabicPeriod"/>
            </a:pPr>
            <a:r>
              <a:rPr lang="fr-FR" sz="2000">
                <a:solidFill>
                  <a:schemeClr val="bg1"/>
                </a:solidFill>
              </a:rPr>
              <a:t>Faculté de médecine dentaire</a:t>
            </a:r>
          </a:p>
          <a:p>
            <a:pPr>
              <a:lnSpc>
                <a:spcPct val="80000"/>
              </a:lnSpc>
            </a:pPr>
            <a:endParaRPr lang="fr-FR" sz="2000">
              <a:solidFill>
                <a:schemeClr val="bg1"/>
              </a:solidFill>
            </a:endParaRPr>
          </a:p>
        </p:txBody>
      </p:sp>
    </p:spTree>
    <p:extLst>
      <p:ext uri="{BB962C8B-B14F-4D97-AF65-F5344CB8AC3E}">
        <p14:creationId xmlns:p14="http://schemas.microsoft.com/office/powerpoint/2010/main" val="2557946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Master</a:t>
            </a:r>
            <a:endParaRPr lang="fr-FR" dirty="0"/>
          </a:p>
        </p:txBody>
      </p:sp>
      <p:pic>
        <p:nvPicPr>
          <p:cNvPr id="6" name="Espace réservé du contenu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09028" y="1825625"/>
            <a:ext cx="9773944" cy="4351338"/>
          </a:xfrm>
        </p:spPr>
      </p:pic>
      <p:sp>
        <p:nvSpPr>
          <p:cNvPr id="4" name="Espace réservé de la date 3"/>
          <p:cNvSpPr>
            <a:spLocks noGrp="1"/>
          </p:cNvSpPr>
          <p:nvPr>
            <p:ph type="dt" sz="half" idx="10"/>
          </p:nvPr>
        </p:nvSpPr>
        <p:spPr/>
        <p:txBody>
          <a:bodyPr/>
          <a:lstStyle/>
          <a:p>
            <a:fld id="{0DAE6785-E2DB-304D-AB0A-48A7CD199570}" type="datetime1">
              <a:rPr lang="fr-MA" smtClean="0"/>
              <a:t>17/02/2017</a:t>
            </a:fld>
            <a:endParaRPr lang="fr-FR"/>
          </a:p>
        </p:txBody>
      </p:sp>
      <p:sp>
        <p:nvSpPr>
          <p:cNvPr id="5" name="Espace réservé du pied de page 4"/>
          <p:cNvSpPr>
            <a:spLocks noGrp="1"/>
          </p:cNvSpPr>
          <p:nvPr>
            <p:ph type="ftr" sz="quarter" idx="11"/>
          </p:nvPr>
        </p:nvSpPr>
        <p:spPr/>
        <p:txBody>
          <a:bodyPr/>
          <a:lstStyle/>
          <a:p>
            <a:r>
              <a:rPr lang="fr-FR" smtClean="0"/>
              <a:t>A.ELGHAZI</a:t>
            </a:r>
            <a:endParaRPr lang="fr-FR" dirty="0"/>
          </a:p>
        </p:txBody>
      </p:sp>
      <p:pic>
        <p:nvPicPr>
          <p:cNvPr id="7" name="Imag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7673" y="590309"/>
            <a:ext cx="4707875" cy="976884"/>
          </a:xfrm>
          <a:custGeom>
            <a:avLst/>
            <a:gdLst>
              <a:gd name="connsiteX0" fmla="*/ 0 w 4636009"/>
              <a:gd name="connsiteY0" fmla="*/ 0 h 5032375"/>
              <a:gd name="connsiteX1" fmla="*/ 4636009 w 4636009"/>
              <a:gd name="connsiteY1" fmla="*/ 0 h 5032375"/>
              <a:gd name="connsiteX2" fmla="*/ 4636009 w 4636009"/>
              <a:gd name="connsiteY2" fmla="*/ 5032375 h 5032375"/>
              <a:gd name="connsiteX3" fmla="*/ 0 w 4636009"/>
              <a:gd name="connsiteY3" fmla="*/ 5032375 h 5032375"/>
            </a:gdLst>
            <a:ahLst/>
            <a:cxnLst>
              <a:cxn ang="0">
                <a:pos x="connsiteX0" y="connsiteY0"/>
              </a:cxn>
              <a:cxn ang="0">
                <a:pos x="connsiteX1" y="connsiteY1"/>
              </a:cxn>
              <a:cxn ang="0">
                <a:pos x="connsiteX2" y="connsiteY2"/>
              </a:cxn>
              <a:cxn ang="0">
                <a:pos x="connsiteX3" y="connsiteY3"/>
              </a:cxn>
            </a:cxnLst>
            <a:rect l="l" t="t" r="r" b="b"/>
            <a:pathLst>
              <a:path w="4636009" h="5032375">
                <a:moveTo>
                  <a:pt x="0" y="0"/>
                </a:moveTo>
                <a:lnTo>
                  <a:pt x="4636009" y="0"/>
                </a:lnTo>
                <a:lnTo>
                  <a:pt x="4636009" y="5032375"/>
                </a:lnTo>
                <a:lnTo>
                  <a:pt x="0" y="5032375"/>
                </a:lnTo>
                <a:close/>
              </a:path>
            </a:pathLst>
          </a:custGeom>
        </p:spPr>
      </p:pic>
    </p:spTree>
    <p:extLst>
      <p:ext uri="{BB962C8B-B14F-4D97-AF65-F5344CB8AC3E}">
        <p14:creationId xmlns:p14="http://schemas.microsoft.com/office/powerpoint/2010/main" val="14426107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Master</a:t>
            </a:r>
            <a:endParaRPr lang="fr-FR" dirty="0"/>
          </a:p>
        </p:txBody>
      </p:sp>
      <p:sp>
        <p:nvSpPr>
          <p:cNvPr id="4" name="Espace réservé de la date 3"/>
          <p:cNvSpPr>
            <a:spLocks noGrp="1"/>
          </p:cNvSpPr>
          <p:nvPr>
            <p:ph type="dt" sz="half" idx="10"/>
          </p:nvPr>
        </p:nvSpPr>
        <p:spPr/>
        <p:txBody>
          <a:bodyPr/>
          <a:lstStyle/>
          <a:p>
            <a:fld id="{0DAE6785-E2DB-304D-AB0A-48A7CD199570}" type="datetime1">
              <a:rPr lang="fr-MA" smtClean="0"/>
              <a:t>17/02/2017</a:t>
            </a:fld>
            <a:endParaRPr lang="fr-FR"/>
          </a:p>
        </p:txBody>
      </p:sp>
      <p:sp>
        <p:nvSpPr>
          <p:cNvPr id="5" name="Espace réservé du pied de page 4"/>
          <p:cNvSpPr>
            <a:spLocks noGrp="1"/>
          </p:cNvSpPr>
          <p:nvPr>
            <p:ph type="ftr" sz="quarter" idx="11"/>
          </p:nvPr>
        </p:nvSpPr>
        <p:spPr/>
        <p:txBody>
          <a:bodyPr/>
          <a:lstStyle/>
          <a:p>
            <a:r>
              <a:rPr lang="fr-FR" smtClean="0"/>
              <a:t>A.ELGHAZI</a:t>
            </a:r>
            <a:endParaRPr lang="fr-FR" dirty="0"/>
          </a:p>
        </p:txBody>
      </p:sp>
      <p:pic>
        <p:nvPicPr>
          <p:cNvPr id="7" name="Imag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7673" y="590309"/>
            <a:ext cx="4707875" cy="976884"/>
          </a:xfrm>
          <a:custGeom>
            <a:avLst/>
            <a:gdLst>
              <a:gd name="connsiteX0" fmla="*/ 0 w 4636009"/>
              <a:gd name="connsiteY0" fmla="*/ 0 h 5032375"/>
              <a:gd name="connsiteX1" fmla="*/ 4636009 w 4636009"/>
              <a:gd name="connsiteY1" fmla="*/ 0 h 5032375"/>
              <a:gd name="connsiteX2" fmla="*/ 4636009 w 4636009"/>
              <a:gd name="connsiteY2" fmla="*/ 5032375 h 5032375"/>
              <a:gd name="connsiteX3" fmla="*/ 0 w 4636009"/>
              <a:gd name="connsiteY3" fmla="*/ 5032375 h 5032375"/>
            </a:gdLst>
            <a:ahLst/>
            <a:cxnLst>
              <a:cxn ang="0">
                <a:pos x="connsiteX0" y="connsiteY0"/>
              </a:cxn>
              <a:cxn ang="0">
                <a:pos x="connsiteX1" y="connsiteY1"/>
              </a:cxn>
              <a:cxn ang="0">
                <a:pos x="connsiteX2" y="connsiteY2"/>
              </a:cxn>
              <a:cxn ang="0">
                <a:pos x="connsiteX3" y="connsiteY3"/>
              </a:cxn>
            </a:cxnLst>
            <a:rect l="l" t="t" r="r" b="b"/>
            <a:pathLst>
              <a:path w="4636009" h="5032375">
                <a:moveTo>
                  <a:pt x="0" y="0"/>
                </a:moveTo>
                <a:lnTo>
                  <a:pt x="4636009" y="0"/>
                </a:lnTo>
                <a:lnTo>
                  <a:pt x="4636009" y="5032375"/>
                </a:lnTo>
                <a:lnTo>
                  <a:pt x="0" y="5032375"/>
                </a:lnTo>
                <a:close/>
              </a:path>
            </a:pathLst>
          </a:custGeom>
        </p:spPr>
      </p:pic>
      <p:pic>
        <p:nvPicPr>
          <p:cNvPr id="8" name="Espace réservé du contenu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17545" y="1825625"/>
            <a:ext cx="10156909" cy="4351338"/>
          </a:xfrm>
        </p:spPr>
      </p:pic>
    </p:spTree>
    <p:extLst>
      <p:ext uri="{BB962C8B-B14F-4D97-AF65-F5344CB8AC3E}">
        <p14:creationId xmlns:p14="http://schemas.microsoft.com/office/powerpoint/2010/main" val="9124415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Master</a:t>
            </a:r>
            <a:endParaRPr lang="fr-FR" dirty="0"/>
          </a:p>
        </p:txBody>
      </p:sp>
      <p:sp>
        <p:nvSpPr>
          <p:cNvPr id="4" name="Espace réservé de la date 3"/>
          <p:cNvSpPr>
            <a:spLocks noGrp="1"/>
          </p:cNvSpPr>
          <p:nvPr>
            <p:ph type="dt" sz="half" idx="10"/>
          </p:nvPr>
        </p:nvSpPr>
        <p:spPr/>
        <p:txBody>
          <a:bodyPr/>
          <a:lstStyle/>
          <a:p>
            <a:fld id="{0DAE6785-E2DB-304D-AB0A-48A7CD199570}" type="datetime1">
              <a:rPr lang="fr-MA" smtClean="0"/>
              <a:t>17/02/2017</a:t>
            </a:fld>
            <a:endParaRPr lang="fr-FR"/>
          </a:p>
        </p:txBody>
      </p:sp>
      <p:sp>
        <p:nvSpPr>
          <p:cNvPr id="5" name="Espace réservé du pied de page 4"/>
          <p:cNvSpPr>
            <a:spLocks noGrp="1"/>
          </p:cNvSpPr>
          <p:nvPr>
            <p:ph type="ftr" sz="quarter" idx="11"/>
          </p:nvPr>
        </p:nvSpPr>
        <p:spPr/>
        <p:txBody>
          <a:bodyPr/>
          <a:lstStyle/>
          <a:p>
            <a:r>
              <a:rPr lang="fr-FR" smtClean="0"/>
              <a:t>A.ELGHAZI</a:t>
            </a:r>
            <a:endParaRPr lang="fr-FR" dirty="0"/>
          </a:p>
        </p:txBody>
      </p:sp>
      <p:pic>
        <p:nvPicPr>
          <p:cNvPr id="7" name="Imag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7673" y="590309"/>
            <a:ext cx="4707875" cy="976884"/>
          </a:xfrm>
          <a:custGeom>
            <a:avLst/>
            <a:gdLst>
              <a:gd name="connsiteX0" fmla="*/ 0 w 4636009"/>
              <a:gd name="connsiteY0" fmla="*/ 0 h 5032375"/>
              <a:gd name="connsiteX1" fmla="*/ 4636009 w 4636009"/>
              <a:gd name="connsiteY1" fmla="*/ 0 h 5032375"/>
              <a:gd name="connsiteX2" fmla="*/ 4636009 w 4636009"/>
              <a:gd name="connsiteY2" fmla="*/ 5032375 h 5032375"/>
              <a:gd name="connsiteX3" fmla="*/ 0 w 4636009"/>
              <a:gd name="connsiteY3" fmla="*/ 5032375 h 5032375"/>
            </a:gdLst>
            <a:ahLst/>
            <a:cxnLst>
              <a:cxn ang="0">
                <a:pos x="connsiteX0" y="connsiteY0"/>
              </a:cxn>
              <a:cxn ang="0">
                <a:pos x="connsiteX1" y="connsiteY1"/>
              </a:cxn>
              <a:cxn ang="0">
                <a:pos x="connsiteX2" y="connsiteY2"/>
              </a:cxn>
              <a:cxn ang="0">
                <a:pos x="connsiteX3" y="connsiteY3"/>
              </a:cxn>
            </a:cxnLst>
            <a:rect l="l" t="t" r="r" b="b"/>
            <a:pathLst>
              <a:path w="4636009" h="5032375">
                <a:moveTo>
                  <a:pt x="0" y="0"/>
                </a:moveTo>
                <a:lnTo>
                  <a:pt x="4636009" y="0"/>
                </a:lnTo>
                <a:lnTo>
                  <a:pt x="4636009" y="5032375"/>
                </a:lnTo>
                <a:lnTo>
                  <a:pt x="0" y="5032375"/>
                </a:lnTo>
                <a:close/>
              </a:path>
            </a:pathLst>
          </a:custGeom>
        </p:spPr>
      </p:pic>
      <p:pic>
        <p:nvPicPr>
          <p:cNvPr id="6" name="Espace réservé du contenu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22721" y="1825625"/>
            <a:ext cx="9746557" cy="4351338"/>
          </a:xfrm>
        </p:spPr>
      </p:pic>
    </p:spTree>
    <p:extLst>
      <p:ext uri="{BB962C8B-B14F-4D97-AF65-F5344CB8AC3E}">
        <p14:creationId xmlns:p14="http://schemas.microsoft.com/office/powerpoint/2010/main" val="8077925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chemeClr val="tx2"/>
        </a:solidFill>
        <a:effectLst/>
      </p:bgPr>
    </p:bg>
    <p:spTree>
      <p:nvGrpSpPr>
        <p:cNvPr id="1" name=""/>
        <p:cNvGrpSpPr/>
        <p:nvPr/>
      </p:nvGrpSpPr>
      <p:grpSpPr>
        <a:xfrm>
          <a:off x="0" y="0"/>
          <a:ext cx="0" cy="0"/>
          <a:chOff x="0" y="0"/>
          <a:chExt cx="0" cy="0"/>
        </a:xfrm>
      </p:grpSpPr>
      <p:sp>
        <p:nvSpPr>
          <p:cNvPr id="6" name="Titre 5"/>
          <p:cNvSpPr>
            <a:spLocks noGrp="1"/>
          </p:cNvSpPr>
          <p:nvPr>
            <p:ph type="ctrTitle"/>
          </p:nvPr>
        </p:nvSpPr>
        <p:spPr>
          <a:xfrm>
            <a:off x="1523999" y="1122363"/>
            <a:ext cx="9648825" cy="2387600"/>
          </a:xfrm>
        </p:spPr>
        <p:txBody>
          <a:bodyPr/>
          <a:lstStyle/>
          <a:p>
            <a:r>
              <a:rPr lang="fr-FR" b="1" dirty="0" smtClean="0">
                <a:solidFill>
                  <a:schemeClr val="bg1"/>
                </a:solidFill>
              </a:rPr>
              <a:t>Recherche et développement</a:t>
            </a:r>
            <a:endParaRPr lang="fr-FR" b="1" dirty="0">
              <a:solidFill>
                <a:schemeClr val="bg1"/>
              </a:solidFill>
            </a:endParaRPr>
          </a:p>
        </p:txBody>
      </p:sp>
      <p:sp>
        <p:nvSpPr>
          <p:cNvPr id="4" name="Espace réservé de la date 3"/>
          <p:cNvSpPr>
            <a:spLocks noGrp="1"/>
          </p:cNvSpPr>
          <p:nvPr>
            <p:ph type="dt" sz="half" idx="10"/>
          </p:nvPr>
        </p:nvSpPr>
        <p:spPr/>
        <p:txBody>
          <a:bodyPr/>
          <a:lstStyle/>
          <a:p>
            <a:fld id="{0DAE6785-E2DB-304D-AB0A-48A7CD199570}" type="datetime1">
              <a:rPr lang="fr-MA" smtClean="0"/>
              <a:t>17/02/2017</a:t>
            </a:fld>
            <a:endParaRPr lang="fr-FR"/>
          </a:p>
        </p:txBody>
      </p:sp>
      <p:sp>
        <p:nvSpPr>
          <p:cNvPr id="5" name="Espace réservé du pied de page 4"/>
          <p:cNvSpPr>
            <a:spLocks noGrp="1"/>
          </p:cNvSpPr>
          <p:nvPr>
            <p:ph type="ftr" sz="quarter" idx="11"/>
          </p:nvPr>
        </p:nvSpPr>
        <p:spPr/>
        <p:txBody>
          <a:bodyPr/>
          <a:lstStyle/>
          <a:p>
            <a:r>
              <a:rPr lang="fr-FR" smtClean="0"/>
              <a:t>A.ELGHAZI</a:t>
            </a:r>
            <a:endParaRPr lang="fr-FR" dirty="0"/>
          </a:p>
        </p:txBody>
      </p:sp>
      <p:pic>
        <p:nvPicPr>
          <p:cNvPr id="9" name="Imag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46671" y="5946775"/>
            <a:ext cx="4102100" cy="774700"/>
          </a:xfrm>
          <a:prstGeom prst="rect">
            <a:avLst/>
          </a:prstGeom>
        </p:spPr>
      </p:pic>
    </p:spTree>
    <p:extLst>
      <p:ext uri="{BB962C8B-B14F-4D97-AF65-F5344CB8AC3E}">
        <p14:creationId xmlns:p14="http://schemas.microsoft.com/office/powerpoint/2010/main" val="11376635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2">
            <a:lumMod val="50000"/>
          </a:schemeClr>
        </a:solidFill>
        <a:effectLst/>
      </p:bgPr>
    </p:bg>
    <p:spTree>
      <p:nvGrpSpPr>
        <p:cNvPr id="1" name=""/>
        <p:cNvGrpSpPr/>
        <p:nvPr/>
      </p:nvGrpSpPr>
      <p:grpSpPr>
        <a:xfrm>
          <a:off x="0" y="0"/>
          <a:ext cx="0" cy="0"/>
          <a:chOff x="0" y="0"/>
          <a:chExt cx="0" cy="0"/>
        </a:xfrm>
      </p:grpSpPr>
      <p:sp>
        <p:nvSpPr>
          <p:cNvPr id="6" name="Titre 5"/>
          <p:cNvSpPr>
            <a:spLocks noGrp="1"/>
          </p:cNvSpPr>
          <p:nvPr>
            <p:ph type="title"/>
          </p:nvPr>
        </p:nvSpPr>
        <p:spPr/>
        <p:txBody>
          <a:bodyPr/>
          <a:lstStyle/>
          <a:p>
            <a:r>
              <a:rPr lang="fr-FR" b="1" cap="all" dirty="0" smtClean="0">
                <a:solidFill>
                  <a:schemeClr val="bg1"/>
                </a:solidFill>
              </a:rPr>
              <a:t>LABORATOIRES DE RECHERCHE</a:t>
            </a:r>
            <a:endParaRPr lang="fr-FR" dirty="0">
              <a:solidFill>
                <a:schemeClr val="bg1"/>
              </a:solidFill>
            </a:endParaRPr>
          </a:p>
        </p:txBody>
      </p:sp>
      <p:sp>
        <p:nvSpPr>
          <p:cNvPr id="7" name="Espace réservé du contenu 6"/>
          <p:cNvSpPr>
            <a:spLocks noGrp="1"/>
          </p:cNvSpPr>
          <p:nvPr>
            <p:ph idx="1"/>
          </p:nvPr>
        </p:nvSpPr>
        <p:spPr/>
        <p:txBody>
          <a:bodyPr>
            <a:normAutofit/>
          </a:bodyPr>
          <a:lstStyle/>
          <a:p>
            <a:r>
              <a:rPr lang="fr-FR" sz="3200" dirty="0" smtClean="0">
                <a:solidFill>
                  <a:schemeClr val="bg1"/>
                </a:solidFill>
              </a:rPr>
              <a:t>LERMA (Energies renouvelables et matériaux avancés)</a:t>
            </a:r>
          </a:p>
          <a:p>
            <a:r>
              <a:rPr lang="fr-FR" sz="3200" dirty="0" smtClean="0">
                <a:solidFill>
                  <a:schemeClr val="bg1"/>
                </a:solidFill>
              </a:rPr>
              <a:t>TIC </a:t>
            </a:r>
            <a:r>
              <a:rPr lang="fr-FR" sz="3200" dirty="0" err="1" smtClean="0">
                <a:solidFill>
                  <a:schemeClr val="bg1"/>
                </a:solidFill>
              </a:rPr>
              <a:t>Lab</a:t>
            </a:r>
            <a:r>
              <a:rPr lang="fr-FR" sz="3200" dirty="0" smtClean="0">
                <a:solidFill>
                  <a:schemeClr val="bg1"/>
                </a:solidFill>
              </a:rPr>
              <a:t> (Technologie de l’Information et de la Communication)</a:t>
            </a:r>
          </a:p>
          <a:p>
            <a:r>
              <a:rPr lang="fr-FR" sz="3200" dirty="0" smtClean="0">
                <a:solidFill>
                  <a:schemeClr val="bg1"/>
                </a:solidFill>
              </a:rPr>
              <a:t>BEAR </a:t>
            </a:r>
            <a:r>
              <a:rPr lang="fr-FR" sz="3200" dirty="0" err="1" smtClean="0">
                <a:solidFill>
                  <a:schemeClr val="bg1"/>
                </a:solidFill>
              </a:rPr>
              <a:t>Lab</a:t>
            </a:r>
            <a:r>
              <a:rPr lang="fr-FR" sz="3200" dirty="0" smtClean="0">
                <a:solidFill>
                  <a:schemeClr val="bg1"/>
                </a:solidFill>
              </a:rPr>
              <a:t> (Business, Economie et Actuariat)</a:t>
            </a:r>
          </a:p>
          <a:p>
            <a:r>
              <a:rPr lang="fr-FR" sz="3200" dirty="0" smtClean="0">
                <a:solidFill>
                  <a:schemeClr val="bg1"/>
                </a:solidFill>
              </a:rPr>
              <a:t>LEPOSHS (Etudes politiques et SHS)</a:t>
            </a:r>
          </a:p>
        </p:txBody>
      </p:sp>
      <p:sp>
        <p:nvSpPr>
          <p:cNvPr id="4" name="Espace réservé de la date 3"/>
          <p:cNvSpPr>
            <a:spLocks noGrp="1"/>
          </p:cNvSpPr>
          <p:nvPr>
            <p:ph type="dt" sz="half" idx="10"/>
          </p:nvPr>
        </p:nvSpPr>
        <p:spPr/>
        <p:txBody>
          <a:bodyPr/>
          <a:lstStyle/>
          <a:p>
            <a:fld id="{0DAE6785-E2DB-304D-AB0A-48A7CD199570}" type="datetime1">
              <a:rPr lang="fr-MA" smtClean="0"/>
              <a:t>17/02/2017</a:t>
            </a:fld>
            <a:endParaRPr lang="fr-FR"/>
          </a:p>
        </p:txBody>
      </p:sp>
      <p:sp>
        <p:nvSpPr>
          <p:cNvPr id="5" name="Espace réservé du pied de page 4"/>
          <p:cNvSpPr>
            <a:spLocks noGrp="1"/>
          </p:cNvSpPr>
          <p:nvPr>
            <p:ph type="ftr" sz="quarter" idx="11"/>
          </p:nvPr>
        </p:nvSpPr>
        <p:spPr/>
        <p:txBody>
          <a:bodyPr/>
          <a:lstStyle/>
          <a:p>
            <a:r>
              <a:rPr lang="fr-FR" smtClean="0"/>
              <a:t>A.ELGHAZI</a:t>
            </a:r>
            <a:endParaRPr lang="fr-FR" dirty="0"/>
          </a:p>
        </p:txBody>
      </p:sp>
      <p:pic>
        <p:nvPicPr>
          <p:cNvPr id="9" name="Imag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46671" y="5946775"/>
            <a:ext cx="4102100" cy="774700"/>
          </a:xfrm>
          <a:prstGeom prst="rect">
            <a:avLst/>
          </a:prstGeom>
        </p:spPr>
      </p:pic>
    </p:spTree>
    <p:extLst>
      <p:ext uri="{BB962C8B-B14F-4D97-AF65-F5344CB8AC3E}">
        <p14:creationId xmlns:p14="http://schemas.microsoft.com/office/powerpoint/2010/main" val="6971088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6">
            <a:lumMod val="75000"/>
          </a:schemeClr>
        </a:solid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600" dirty="0">
                <a:solidFill>
                  <a:schemeClr val="bg1"/>
                </a:solidFill>
              </a:rPr>
              <a:t>LERMA (Energies renouvelables et matériaux avancés</a:t>
            </a:r>
            <a:r>
              <a:rPr lang="fr-FR" sz="3600" dirty="0" smtClean="0">
                <a:solidFill>
                  <a:schemeClr val="bg1"/>
                </a:solidFill>
              </a:rPr>
              <a:t>)</a:t>
            </a:r>
            <a:endParaRPr lang="fr-FR" sz="3600" dirty="0"/>
          </a:p>
        </p:txBody>
      </p:sp>
      <p:sp>
        <p:nvSpPr>
          <p:cNvPr id="3" name="Espace réservé du contenu 2"/>
          <p:cNvSpPr>
            <a:spLocks noGrp="1"/>
          </p:cNvSpPr>
          <p:nvPr>
            <p:ph idx="1"/>
          </p:nvPr>
        </p:nvSpPr>
        <p:spPr/>
        <p:txBody>
          <a:bodyPr>
            <a:normAutofit fontScale="92500"/>
          </a:bodyPr>
          <a:lstStyle/>
          <a:p>
            <a:pPr algn="just">
              <a:lnSpc>
                <a:spcPct val="150000"/>
              </a:lnSpc>
            </a:pPr>
            <a:r>
              <a:rPr lang="fr-FR" dirty="0">
                <a:solidFill>
                  <a:schemeClr val="bg1"/>
                </a:solidFill>
              </a:rPr>
              <a:t>Les thématiques du laboratoire portent notamment sur l’efficacité énergétique, le système photovoltaïque; récupération de l’énergie, modulation de la production en énergie ainsi que sur le développement de nouvelles générations de matériaux pour l’industrie aéronautique, automobile, énergies renouvelables, l’architecture…</a:t>
            </a:r>
          </a:p>
          <a:p>
            <a:r>
              <a:rPr lang="fr-FR" dirty="0"/>
              <a:t/>
            </a:r>
            <a:br>
              <a:rPr lang="fr-FR" dirty="0"/>
            </a:br>
            <a:endParaRPr lang="fr-FR" dirty="0"/>
          </a:p>
          <a:p>
            <a:endParaRPr lang="fr-FR" dirty="0"/>
          </a:p>
        </p:txBody>
      </p:sp>
      <p:sp>
        <p:nvSpPr>
          <p:cNvPr id="4" name="Espace réservé de la date 3"/>
          <p:cNvSpPr>
            <a:spLocks noGrp="1"/>
          </p:cNvSpPr>
          <p:nvPr>
            <p:ph type="dt" sz="half" idx="10"/>
          </p:nvPr>
        </p:nvSpPr>
        <p:spPr/>
        <p:txBody>
          <a:bodyPr/>
          <a:lstStyle/>
          <a:p>
            <a:fld id="{0DAE6785-E2DB-304D-AB0A-48A7CD199570}" type="datetime1">
              <a:rPr lang="fr-MA" smtClean="0"/>
              <a:t>17/02/2017</a:t>
            </a:fld>
            <a:endParaRPr lang="fr-FR"/>
          </a:p>
        </p:txBody>
      </p:sp>
      <p:sp>
        <p:nvSpPr>
          <p:cNvPr id="5" name="Espace réservé du pied de page 4"/>
          <p:cNvSpPr>
            <a:spLocks noGrp="1"/>
          </p:cNvSpPr>
          <p:nvPr>
            <p:ph type="ftr" sz="quarter" idx="11"/>
          </p:nvPr>
        </p:nvSpPr>
        <p:spPr/>
        <p:txBody>
          <a:bodyPr/>
          <a:lstStyle/>
          <a:p>
            <a:r>
              <a:rPr lang="fr-FR" smtClean="0"/>
              <a:t>A.ELGHAZI</a:t>
            </a:r>
            <a:endParaRPr lang="fr-FR" dirty="0"/>
          </a:p>
        </p:txBody>
      </p:sp>
      <p:pic>
        <p:nvPicPr>
          <p:cNvPr id="6" name="Imag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46671" y="5946775"/>
            <a:ext cx="4102100" cy="774700"/>
          </a:xfrm>
          <a:prstGeom prst="rect">
            <a:avLst/>
          </a:prstGeom>
        </p:spPr>
      </p:pic>
    </p:spTree>
    <p:extLst>
      <p:ext uri="{BB962C8B-B14F-4D97-AF65-F5344CB8AC3E}">
        <p14:creationId xmlns:p14="http://schemas.microsoft.com/office/powerpoint/2010/main" val="16054310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Tic </a:t>
            </a:r>
            <a:r>
              <a:rPr lang="fr-FR" dirty="0" err="1" smtClean="0"/>
              <a:t>Lab</a:t>
            </a:r>
            <a:endParaRPr lang="fr-FR" dirty="0"/>
          </a:p>
        </p:txBody>
      </p:sp>
      <p:sp>
        <p:nvSpPr>
          <p:cNvPr id="3" name="Espace réservé du contenu 2"/>
          <p:cNvSpPr>
            <a:spLocks noGrp="1"/>
          </p:cNvSpPr>
          <p:nvPr>
            <p:ph idx="1"/>
          </p:nvPr>
        </p:nvSpPr>
        <p:spPr/>
        <p:txBody>
          <a:bodyPr>
            <a:normAutofit lnSpcReduction="10000"/>
          </a:bodyPr>
          <a:lstStyle/>
          <a:p>
            <a:pPr algn="just">
              <a:lnSpc>
                <a:spcPct val="150000"/>
              </a:lnSpc>
            </a:pPr>
            <a:r>
              <a:rPr lang="fr-FR" sz="3200" dirty="0"/>
              <a:t>T</a:t>
            </a:r>
            <a:r>
              <a:rPr lang="fr-FR" sz="3200" dirty="0" smtClean="0"/>
              <a:t>hématiques </a:t>
            </a:r>
            <a:r>
              <a:rPr lang="fr-FR" sz="3200" dirty="0"/>
              <a:t>du laboratoire portent notamment sur les systèmes distribués et </a:t>
            </a:r>
            <a:r>
              <a:rPr lang="fr-FR" sz="3200" dirty="0" err="1"/>
              <a:t>B</a:t>
            </a:r>
            <a:r>
              <a:rPr lang="fr-FR" sz="3200" dirty="0" err="1" smtClean="0"/>
              <a:t>ig</a:t>
            </a:r>
            <a:r>
              <a:rPr lang="fr-FR" sz="3200" dirty="0" smtClean="0"/>
              <a:t> </a:t>
            </a:r>
            <a:r>
              <a:rPr lang="fr-FR" sz="3200" dirty="0"/>
              <a:t>data , modélisation, optimisation et prédiction , traitement de signal et de l’image , réseaux de télécommunications, cyber-sécurité, efficacité énergétique, systèmes de transport intelligents, réseaux de capteurs sans fil et leurs applications.</a:t>
            </a:r>
          </a:p>
        </p:txBody>
      </p:sp>
      <p:sp>
        <p:nvSpPr>
          <p:cNvPr id="4" name="Espace réservé de la date 3"/>
          <p:cNvSpPr>
            <a:spLocks noGrp="1"/>
          </p:cNvSpPr>
          <p:nvPr>
            <p:ph type="dt" sz="half" idx="10"/>
          </p:nvPr>
        </p:nvSpPr>
        <p:spPr/>
        <p:txBody>
          <a:bodyPr/>
          <a:lstStyle/>
          <a:p>
            <a:fld id="{0DAE6785-E2DB-304D-AB0A-48A7CD199570}" type="datetime1">
              <a:rPr lang="fr-MA" smtClean="0"/>
              <a:t>17/02/2017</a:t>
            </a:fld>
            <a:endParaRPr lang="fr-FR"/>
          </a:p>
        </p:txBody>
      </p:sp>
      <p:sp>
        <p:nvSpPr>
          <p:cNvPr id="5" name="Espace réservé du pied de page 4"/>
          <p:cNvSpPr>
            <a:spLocks noGrp="1"/>
          </p:cNvSpPr>
          <p:nvPr>
            <p:ph type="ftr" sz="quarter" idx="11"/>
          </p:nvPr>
        </p:nvSpPr>
        <p:spPr/>
        <p:txBody>
          <a:bodyPr/>
          <a:lstStyle/>
          <a:p>
            <a:r>
              <a:rPr lang="fr-FR" smtClean="0"/>
              <a:t>A.ELGHAZI</a:t>
            </a:r>
            <a:endParaRPr lang="fr-FR" dirty="0"/>
          </a:p>
        </p:txBody>
      </p:sp>
      <p:pic>
        <p:nvPicPr>
          <p:cNvPr id="6" name="Imag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46671" y="5946775"/>
            <a:ext cx="4102100" cy="774700"/>
          </a:xfrm>
          <a:prstGeom prst="rect">
            <a:avLst/>
          </a:prstGeom>
        </p:spPr>
      </p:pic>
    </p:spTree>
    <p:extLst>
      <p:ext uri="{BB962C8B-B14F-4D97-AF65-F5344CB8AC3E}">
        <p14:creationId xmlns:p14="http://schemas.microsoft.com/office/powerpoint/2010/main" val="11805855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solidFill>
                  <a:schemeClr val="bg1"/>
                </a:solidFill>
              </a:rPr>
              <a:t>BEAR </a:t>
            </a:r>
            <a:r>
              <a:rPr lang="fr-FR" dirty="0" err="1" smtClean="0">
                <a:solidFill>
                  <a:schemeClr val="bg1"/>
                </a:solidFill>
              </a:rPr>
              <a:t>Lab</a:t>
            </a:r>
            <a:endParaRPr lang="fr-FR" dirty="0">
              <a:solidFill>
                <a:schemeClr val="bg1"/>
              </a:solidFill>
            </a:endParaRPr>
          </a:p>
        </p:txBody>
      </p:sp>
      <p:sp>
        <p:nvSpPr>
          <p:cNvPr id="3" name="Espace réservé du contenu 2"/>
          <p:cNvSpPr>
            <a:spLocks noGrp="1"/>
          </p:cNvSpPr>
          <p:nvPr>
            <p:ph idx="1"/>
          </p:nvPr>
        </p:nvSpPr>
        <p:spPr/>
        <p:txBody>
          <a:bodyPr/>
          <a:lstStyle/>
          <a:p>
            <a:pPr algn="just">
              <a:lnSpc>
                <a:spcPct val="150000"/>
              </a:lnSpc>
            </a:pPr>
            <a:r>
              <a:rPr lang="fr-FR" dirty="0">
                <a:solidFill>
                  <a:schemeClr val="bg1"/>
                </a:solidFill>
              </a:rPr>
              <a:t>Les thématiques du laboratoire portent notamment sur le risque management, risque financier, </a:t>
            </a:r>
            <a:r>
              <a:rPr lang="fr-FR" dirty="0" err="1">
                <a:solidFill>
                  <a:schemeClr val="bg1"/>
                </a:solidFill>
              </a:rPr>
              <a:t>supply-chain</a:t>
            </a:r>
            <a:r>
              <a:rPr lang="fr-FR" dirty="0">
                <a:solidFill>
                  <a:schemeClr val="bg1"/>
                </a:solidFill>
              </a:rPr>
              <a:t> management, la prévoyance, la retraite, les finances et l’actuariat</a:t>
            </a:r>
          </a:p>
        </p:txBody>
      </p:sp>
      <p:sp>
        <p:nvSpPr>
          <p:cNvPr id="4" name="Espace réservé de la date 3"/>
          <p:cNvSpPr>
            <a:spLocks noGrp="1"/>
          </p:cNvSpPr>
          <p:nvPr>
            <p:ph type="dt" sz="half" idx="10"/>
          </p:nvPr>
        </p:nvSpPr>
        <p:spPr/>
        <p:txBody>
          <a:bodyPr/>
          <a:lstStyle/>
          <a:p>
            <a:fld id="{0DAE6785-E2DB-304D-AB0A-48A7CD199570}" type="datetime1">
              <a:rPr lang="fr-MA" smtClean="0"/>
              <a:t>17/02/2017</a:t>
            </a:fld>
            <a:endParaRPr lang="fr-FR"/>
          </a:p>
        </p:txBody>
      </p:sp>
      <p:sp>
        <p:nvSpPr>
          <p:cNvPr id="5" name="Espace réservé du pied de page 4"/>
          <p:cNvSpPr>
            <a:spLocks noGrp="1"/>
          </p:cNvSpPr>
          <p:nvPr>
            <p:ph type="ftr" sz="quarter" idx="11"/>
          </p:nvPr>
        </p:nvSpPr>
        <p:spPr/>
        <p:txBody>
          <a:bodyPr/>
          <a:lstStyle/>
          <a:p>
            <a:r>
              <a:rPr lang="fr-FR" smtClean="0"/>
              <a:t>A.ELGHAZI</a:t>
            </a:r>
            <a:endParaRPr lang="fr-FR" dirty="0"/>
          </a:p>
        </p:txBody>
      </p:sp>
      <p:pic>
        <p:nvPicPr>
          <p:cNvPr id="6" name="Imag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46671" y="5946775"/>
            <a:ext cx="4102100" cy="774700"/>
          </a:xfrm>
          <a:prstGeom prst="rect">
            <a:avLst/>
          </a:prstGeom>
        </p:spPr>
      </p:pic>
    </p:spTree>
    <p:extLst>
      <p:ext uri="{BB962C8B-B14F-4D97-AF65-F5344CB8AC3E}">
        <p14:creationId xmlns:p14="http://schemas.microsoft.com/office/powerpoint/2010/main" val="3687620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cap="all" dirty="0" smtClean="0">
                <a:solidFill>
                  <a:schemeClr val="bg1"/>
                </a:solidFill>
              </a:rPr>
              <a:t>LES GRANDS JALONS DU PROJET DE L’UIR</a:t>
            </a:r>
            <a:endParaRPr lang="fr-FR" dirty="0">
              <a:solidFill>
                <a:schemeClr val="bg1"/>
              </a:solidFill>
            </a:endParaRPr>
          </a:p>
        </p:txBody>
      </p:sp>
      <p:sp>
        <p:nvSpPr>
          <p:cNvPr id="3" name="Espace réservé du contenu 2"/>
          <p:cNvSpPr>
            <a:spLocks noGrp="1"/>
          </p:cNvSpPr>
          <p:nvPr>
            <p:ph idx="1"/>
          </p:nvPr>
        </p:nvSpPr>
        <p:spPr>
          <a:xfrm>
            <a:off x="838200" y="1460938"/>
            <a:ext cx="10515600" cy="4716025"/>
          </a:xfrm>
        </p:spPr>
        <p:txBody>
          <a:bodyPr>
            <a:normAutofit fontScale="70000" lnSpcReduction="20000"/>
          </a:bodyPr>
          <a:lstStyle/>
          <a:p>
            <a:r>
              <a:rPr lang="fr-FR" b="1" cap="all" dirty="0" smtClean="0">
                <a:solidFill>
                  <a:schemeClr val="bg1"/>
                </a:solidFill>
              </a:rPr>
              <a:t>2006 : </a:t>
            </a:r>
            <a:r>
              <a:rPr lang="fr-FR" dirty="0" smtClean="0">
                <a:solidFill>
                  <a:schemeClr val="bg1"/>
                </a:solidFill>
              </a:rPr>
              <a:t>Initialisation du  </a:t>
            </a:r>
            <a:r>
              <a:rPr lang="fr-FR" dirty="0">
                <a:solidFill>
                  <a:schemeClr val="bg1"/>
                </a:solidFill>
              </a:rPr>
              <a:t>projet de l’Université Internationale de Rabat.</a:t>
            </a:r>
          </a:p>
          <a:p>
            <a:r>
              <a:rPr lang="fr-FR" b="1" cap="all" dirty="0">
                <a:solidFill>
                  <a:schemeClr val="bg1"/>
                </a:solidFill>
              </a:rPr>
              <a:t>2007 </a:t>
            </a:r>
            <a:r>
              <a:rPr lang="fr-FR" b="1" cap="all" dirty="0" smtClean="0">
                <a:solidFill>
                  <a:schemeClr val="bg1"/>
                </a:solidFill>
              </a:rPr>
              <a:t>: </a:t>
            </a:r>
            <a:r>
              <a:rPr lang="fr-FR" dirty="0" smtClean="0">
                <a:solidFill>
                  <a:schemeClr val="bg1"/>
                </a:solidFill>
              </a:rPr>
              <a:t>Le </a:t>
            </a:r>
            <a:r>
              <a:rPr lang="fr-FR" dirty="0">
                <a:solidFill>
                  <a:schemeClr val="bg1"/>
                </a:solidFill>
              </a:rPr>
              <a:t>projet de l’UIR enregistre le soutien des gouvernements Marocain et Français.</a:t>
            </a:r>
          </a:p>
          <a:p>
            <a:r>
              <a:rPr lang="fr-FR" b="1" cap="all" dirty="0" smtClean="0">
                <a:solidFill>
                  <a:schemeClr val="bg1"/>
                </a:solidFill>
              </a:rPr>
              <a:t>2008 :</a:t>
            </a:r>
            <a:r>
              <a:rPr lang="fr-FR" dirty="0" smtClean="0">
                <a:solidFill>
                  <a:schemeClr val="bg1"/>
                </a:solidFill>
              </a:rPr>
              <a:t> </a:t>
            </a:r>
            <a:r>
              <a:rPr lang="fr-FR" dirty="0">
                <a:solidFill>
                  <a:schemeClr val="bg1"/>
                </a:solidFill>
              </a:rPr>
              <a:t>Le projet de l’UIR est validé par le Ministère de l’Enseignement Supérieur.</a:t>
            </a:r>
          </a:p>
          <a:p>
            <a:r>
              <a:rPr lang="fr-FR" b="1" cap="all" dirty="0">
                <a:solidFill>
                  <a:schemeClr val="bg1"/>
                </a:solidFill>
              </a:rPr>
              <a:t>2009 </a:t>
            </a:r>
            <a:r>
              <a:rPr lang="fr-FR" b="1" cap="all" dirty="0" smtClean="0">
                <a:solidFill>
                  <a:schemeClr val="bg1"/>
                </a:solidFill>
              </a:rPr>
              <a:t>:</a:t>
            </a:r>
            <a:r>
              <a:rPr lang="fr-FR" dirty="0" smtClean="0">
                <a:solidFill>
                  <a:schemeClr val="bg1"/>
                </a:solidFill>
              </a:rPr>
              <a:t> </a:t>
            </a:r>
            <a:r>
              <a:rPr lang="fr-FR" dirty="0">
                <a:solidFill>
                  <a:schemeClr val="bg1"/>
                </a:solidFill>
              </a:rPr>
              <a:t>L’UIR signe un Contrat de Développement avec le Gouvernement Marocain.</a:t>
            </a:r>
          </a:p>
          <a:p>
            <a:r>
              <a:rPr lang="fr-FR" b="1" cap="all" dirty="0">
                <a:solidFill>
                  <a:schemeClr val="bg1"/>
                </a:solidFill>
              </a:rPr>
              <a:t>2010 </a:t>
            </a:r>
            <a:r>
              <a:rPr lang="fr-FR" b="1" cap="all" dirty="0" smtClean="0">
                <a:solidFill>
                  <a:schemeClr val="bg1"/>
                </a:solidFill>
              </a:rPr>
              <a:t>: </a:t>
            </a:r>
            <a:r>
              <a:rPr lang="fr-FR" dirty="0" smtClean="0">
                <a:solidFill>
                  <a:schemeClr val="bg1"/>
                </a:solidFill>
              </a:rPr>
              <a:t> </a:t>
            </a:r>
            <a:r>
              <a:rPr lang="fr-FR" dirty="0">
                <a:solidFill>
                  <a:schemeClr val="bg1"/>
                </a:solidFill>
              </a:rPr>
              <a:t>Sa Majesté le Roi Mohammed VI pose la 1ère pierre du campus, le 14 septembre 2010.</a:t>
            </a:r>
          </a:p>
          <a:p>
            <a:r>
              <a:rPr lang="fr-FR" dirty="0">
                <a:solidFill>
                  <a:schemeClr val="bg1"/>
                </a:solidFill>
              </a:rPr>
              <a:t>- Lancement des 1ères filières de l’UIR : Business </a:t>
            </a:r>
            <a:r>
              <a:rPr lang="fr-FR" dirty="0" err="1">
                <a:solidFill>
                  <a:schemeClr val="bg1"/>
                </a:solidFill>
              </a:rPr>
              <a:t>School</a:t>
            </a:r>
            <a:r>
              <a:rPr lang="fr-FR" dirty="0">
                <a:solidFill>
                  <a:schemeClr val="bg1"/>
                </a:solidFill>
              </a:rPr>
              <a:t>, Informatique, Classes </a:t>
            </a:r>
            <a:r>
              <a:rPr lang="fr-FR" dirty="0" smtClean="0">
                <a:solidFill>
                  <a:schemeClr val="bg1"/>
                </a:solidFill>
              </a:rPr>
              <a:t>Préparatoires et  formation </a:t>
            </a:r>
            <a:r>
              <a:rPr lang="fr-FR" dirty="0">
                <a:solidFill>
                  <a:schemeClr val="bg1"/>
                </a:solidFill>
              </a:rPr>
              <a:t>continue</a:t>
            </a:r>
          </a:p>
          <a:p>
            <a:r>
              <a:rPr lang="fr-FR" b="1" cap="all" dirty="0">
                <a:solidFill>
                  <a:schemeClr val="bg1"/>
                </a:solidFill>
              </a:rPr>
              <a:t>2011</a:t>
            </a:r>
            <a:r>
              <a:rPr lang="fr-FR" b="1" cap="all" dirty="0" smtClean="0">
                <a:solidFill>
                  <a:schemeClr val="bg1"/>
                </a:solidFill>
              </a:rPr>
              <a:t>: </a:t>
            </a:r>
            <a:r>
              <a:rPr lang="fr-FR" dirty="0" smtClean="0">
                <a:solidFill>
                  <a:schemeClr val="bg1"/>
                </a:solidFill>
              </a:rPr>
              <a:t> </a:t>
            </a:r>
            <a:r>
              <a:rPr lang="fr-FR" dirty="0">
                <a:solidFill>
                  <a:schemeClr val="bg1"/>
                </a:solidFill>
              </a:rPr>
              <a:t>Ouverture de nouvelles filières : Sciences Politiques, Logistique, Ingénierie Aérospatiale.</a:t>
            </a:r>
          </a:p>
          <a:p>
            <a:r>
              <a:rPr lang="fr-FR" b="1" cap="all" dirty="0" smtClean="0">
                <a:solidFill>
                  <a:schemeClr val="bg1"/>
                </a:solidFill>
              </a:rPr>
              <a:t>2012: </a:t>
            </a:r>
            <a:r>
              <a:rPr lang="fr-FR" dirty="0" smtClean="0">
                <a:solidFill>
                  <a:schemeClr val="bg1"/>
                </a:solidFill>
              </a:rPr>
              <a:t> </a:t>
            </a:r>
            <a:r>
              <a:rPr lang="fr-FR" dirty="0">
                <a:solidFill>
                  <a:schemeClr val="bg1"/>
                </a:solidFill>
              </a:rPr>
              <a:t>Ouverture de nouvelles filières : Ingénierie Energies Renouvelables, Actuariat</a:t>
            </a:r>
          </a:p>
          <a:p>
            <a:r>
              <a:rPr lang="fr-FR" b="1" cap="all" dirty="0" smtClean="0">
                <a:solidFill>
                  <a:schemeClr val="bg1"/>
                </a:solidFill>
              </a:rPr>
              <a:t>2013 : </a:t>
            </a:r>
            <a:r>
              <a:rPr lang="fr-FR" dirty="0" smtClean="0">
                <a:solidFill>
                  <a:schemeClr val="bg1"/>
                </a:solidFill>
              </a:rPr>
              <a:t>Ouverture </a:t>
            </a:r>
            <a:r>
              <a:rPr lang="fr-FR" dirty="0">
                <a:solidFill>
                  <a:schemeClr val="bg1"/>
                </a:solidFill>
              </a:rPr>
              <a:t>de la filière Architecture</a:t>
            </a:r>
          </a:p>
          <a:p>
            <a:r>
              <a:rPr lang="fr-FR" b="1" cap="all" dirty="0" smtClean="0">
                <a:solidFill>
                  <a:schemeClr val="bg1"/>
                </a:solidFill>
              </a:rPr>
              <a:t>2014 :</a:t>
            </a:r>
            <a:r>
              <a:rPr lang="fr-FR" dirty="0" smtClean="0">
                <a:solidFill>
                  <a:schemeClr val="bg1"/>
                </a:solidFill>
              </a:rPr>
              <a:t> </a:t>
            </a:r>
            <a:r>
              <a:rPr lang="fr-FR" dirty="0">
                <a:solidFill>
                  <a:schemeClr val="bg1"/>
                </a:solidFill>
              </a:rPr>
              <a:t>Ouverture de la filière Droit des Affaires</a:t>
            </a:r>
          </a:p>
          <a:p>
            <a:r>
              <a:rPr lang="fr-FR" b="1" cap="all" dirty="0" smtClean="0">
                <a:solidFill>
                  <a:schemeClr val="bg1"/>
                </a:solidFill>
              </a:rPr>
              <a:t>2015</a:t>
            </a:r>
            <a:r>
              <a:rPr lang="fr-FR" b="1" cap="all" dirty="0">
                <a:solidFill>
                  <a:schemeClr val="bg1"/>
                </a:solidFill>
              </a:rPr>
              <a:t> </a:t>
            </a:r>
            <a:r>
              <a:rPr lang="fr-FR" b="1" cap="all" dirty="0" smtClean="0">
                <a:solidFill>
                  <a:schemeClr val="bg1"/>
                </a:solidFill>
              </a:rPr>
              <a:t>: </a:t>
            </a:r>
            <a:r>
              <a:rPr lang="fr-FR" dirty="0" smtClean="0">
                <a:solidFill>
                  <a:schemeClr val="bg1"/>
                </a:solidFill>
              </a:rPr>
              <a:t>Ouverture </a:t>
            </a:r>
            <a:r>
              <a:rPr lang="fr-FR" dirty="0">
                <a:solidFill>
                  <a:schemeClr val="bg1"/>
                </a:solidFill>
              </a:rPr>
              <a:t>des filières de Médecine Dentaire et Ingénierie Automobile</a:t>
            </a:r>
          </a:p>
          <a:p>
            <a:r>
              <a:rPr lang="fr-FR" dirty="0">
                <a:solidFill>
                  <a:schemeClr val="bg1"/>
                </a:solidFill>
              </a:rPr>
              <a:t>- Reconnaissance de l’UIR par l’Etat Marocain.</a:t>
            </a:r>
          </a:p>
          <a:p>
            <a:endParaRPr lang="fr-FR" dirty="0">
              <a:solidFill>
                <a:schemeClr val="bg1"/>
              </a:solidFill>
            </a:endParaRPr>
          </a:p>
        </p:txBody>
      </p:sp>
      <p:sp>
        <p:nvSpPr>
          <p:cNvPr id="4" name="Espace réservé de la date 3"/>
          <p:cNvSpPr>
            <a:spLocks noGrp="1"/>
          </p:cNvSpPr>
          <p:nvPr>
            <p:ph type="dt" sz="half" idx="10"/>
          </p:nvPr>
        </p:nvSpPr>
        <p:spPr/>
        <p:txBody>
          <a:bodyPr/>
          <a:lstStyle/>
          <a:p>
            <a:fld id="{B546FE18-EA93-5F4B-8292-25D3DC3FC1C9}" type="datetime1">
              <a:rPr lang="fr-MA" smtClean="0"/>
              <a:t>17/02/2017</a:t>
            </a:fld>
            <a:endParaRPr lang="fr-FR"/>
          </a:p>
        </p:txBody>
      </p:sp>
      <p:sp>
        <p:nvSpPr>
          <p:cNvPr id="5" name="Espace réservé du pied de page 4"/>
          <p:cNvSpPr>
            <a:spLocks noGrp="1"/>
          </p:cNvSpPr>
          <p:nvPr>
            <p:ph type="ftr" sz="quarter" idx="11"/>
          </p:nvPr>
        </p:nvSpPr>
        <p:spPr/>
        <p:txBody>
          <a:bodyPr/>
          <a:lstStyle/>
          <a:p>
            <a:r>
              <a:rPr lang="fr-FR" smtClean="0"/>
              <a:t>A.ELGHAZI</a:t>
            </a:r>
            <a:endParaRPr lang="fr-FR" dirty="0"/>
          </a:p>
        </p:txBody>
      </p:sp>
      <p:pic>
        <p:nvPicPr>
          <p:cNvPr id="6" name="Imag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46671" y="5969000"/>
            <a:ext cx="4102100" cy="774700"/>
          </a:xfrm>
          <a:prstGeom prst="rect">
            <a:avLst/>
          </a:prstGeom>
        </p:spPr>
      </p:pic>
    </p:spTree>
    <p:extLst>
      <p:ext uri="{BB962C8B-B14F-4D97-AF65-F5344CB8AC3E}">
        <p14:creationId xmlns:p14="http://schemas.microsoft.com/office/powerpoint/2010/main" val="10113413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4">
            <a:lumMod val="75000"/>
          </a:schemeClr>
        </a:solid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solidFill>
                  <a:schemeClr val="bg1"/>
                </a:solidFill>
              </a:rPr>
              <a:t>LEPOSHS (Etudes politiques et SHS</a:t>
            </a:r>
            <a:r>
              <a:rPr lang="fr-FR" dirty="0" smtClean="0">
                <a:solidFill>
                  <a:schemeClr val="bg1"/>
                </a:solidFill>
              </a:rPr>
              <a:t>)</a:t>
            </a:r>
            <a:endParaRPr lang="fr-FR" dirty="0">
              <a:solidFill>
                <a:schemeClr val="bg1"/>
              </a:solidFill>
            </a:endParaRPr>
          </a:p>
        </p:txBody>
      </p:sp>
      <p:sp>
        <p:nvSpPr>
          <p:cNvPr id="3" name="Espace réservé du contenu 2"/>
          <p:cNvSpPr>
            <a:spLocks noGrp="1"/>
          </p:cNvSpPr>
          <p:nvPr>
            <p:ph idx="1"/>
          </p:nvPr>
        </p:nvSpPr>
        <p:spPr/>
        <p:txBody>
          <a:bodyPr>
            <a:normAutofit/>
          </a:bodyPr>
          <a:lstStyle/>
          <a:p>
            <a:r>
              <a:rPr lang="fr-FR" dirty="0">
                <a:solidFill>
                  <a:schemeClr val="bg1"/>
                </a:solidFill>
              </a:rPr>
              <a:t>Le laboratoire </a:t>
            </a:r>
            <a:r>
              <a:rPr lang="fr-FR" dirty="0" smtClean="0">
                <a:solidFill>
                  <a:schemeClr val="bg1"/>
                </a:solidFill>
              </a:rPr>
              <a:t>s’intéresse à la </a:t>
            </a:r>
            <a:r>
              <a:rPr lang="fr-FR" dirty="0">
                <a:solidFill>
                  <a:schemeClr val="bg1"/>
                </a:solidFill>
              </a:rPr>
              <a:t>description et l’étude des interactions entre les processus sociaux, les systèmes culturels et les politiques </a:t>
            </a:r>
            <a:r>
              <a:rPr lang="fr-FR" dirty="0" smtClean="0">
                <a:solidFill>
                  <a:schemeClr val="bg1"/>
                </a:solidFill>
              </a:rPr>
              <a:t>publiques</a:t>
            </a:r>
          </a:p>
          <a:p>
            <a:r>
              <a:rPr lang="fr-FR" dirty="0" smtClean="0">
                <a:solidFill>
                  <a:schemeClr val="bg1"/>
                </a:solidFill>
              </a:rPr>
              <a:t>Le </a:t>
            </a:r>
            <a:r>
              <a:rPr lang="fr-FR" dirty="0">
                <a:solidFill>
                  <a:schemeClr val="bg1"/>
                </a:solidFill>
              </a:rPr>
              <a:t>laboratoire </a:t>
            </a:r>
            <a:r>
              <a:rPr lang="fr-FR" dirty="0" smtClean="0">
                <a:solidFill>
                  <a:schemeClr val="bg1"/>
                </a:solidFill>
              </a:rPr>
              <a:t>entend s’intéresser </a:t>
            </a:r>
            <a:r>
              <a:rPr lang="fr-FR" dirty="0">
                <a:solidFill>
                  <a:schemeClr val="bg1"/>
                </a:solidFill>
              </a:rPr>
              <a:t>tout particulièrement aux politiques publiques sociales et à leur impact sur les équilibres politiques et la cohésion sociale. Il entend aussi développer une expertise sur la gouvernance démocratique et des droits de l’homme, sur les politiques migratoires, considérées dans leurs différents aspects, et sur les dynamiques religieuses, également considérées dans leurs différents aspects.</a:t>
            </a:r>
          </a:p>
        </p:txBody>
      </p:sp>
      <p:sp>
        <p:nvSpPr>
          <p:cNvPr id="4" name="Espace réservé de la date 3"/>
          <p:cNvSpPr>
            <a:spLocks noGrp="1"/>
          </p:cNvSpPr>
          <p:nvPr>
            <p:ph type="dt" sz="half" idx="10"/>
          </p:nvPr>
        </p:nvSpPr>
        <p:spPr/>
        <p:txBody>
          <a:bodyPr/>
          <a:lstStyle/>
          <a:p>
            <a:fld id="{0DAE6785-E2DB-304D-AB0A-48A7CD199570}" type="datetime1">
              <a:rPr lang="fr-MA" smtClean="0"/>
              <a:t>17/02/2017</a:t>
            </a:fld>
            <a:endParaRPr lang="fr-FR"/>
          </a:p>
        </p:txBody>
      </p:sp>
      <p:sp>
        <p:nvSpPr>
          <p:cNvPr id="5" name="Espace réservé du pied de page 4"/>
          <p:cNvSpPr>
            <a:spLocks noGrp="1"/>
          </p:cNvSpPr>
          <p:nvPr>
            <p:ph type="ftr" sz="quarter" idx="11"/>
          </p:nvPr>
        </p:nvSpPr>
        <p:spPr/>
        <p:txBody>
          <a:bodyPr/>
          <a:lstStyle/>
          <a:p>
            <a:r>
              <a:rPr lang="fr-FR" smtClean="0"/>
              <a:t>A.ELGHAZI</a:t>
            </a:r>
            <a:endParaRPr lang="fr-FR" dirty="0"/>
          </a:p>
        </p:txBody>
      </p:sp>
      <p:pic>
        <p:nvPicPr>
          <p:cNvPr id="6" name="Imag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46671" y="5946775"/>
            <a:ext cx="4102100" cy="774700"/>
          </a:xfrm>
          <a:prstGeom prst="rect">
            <a:avLst/>
          </a:prstGeom>
        </p:spPr>
      </p:pic>
    </p:spTree>
    <p:extLst>
      <p:ext uri="{BB962C8B-B14F-4D97-AF65-F5344CB8AC3E}">
        <p14:creationId xmlns:p14="http://schemas.microsoft.com/office/powerpoint/2010/main" val="183957614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Espace réservé du contenu 8"/>
          <p:cNvPicPr>
            <a:picLocks noChangeAspect="1"/>
          </p:cNvPicPr>
          <p:nvPr/>
        </p:nvPicPr>
        <p:blipFill rotWithShape="1">
          <a:blip r:embed="rId2">
            <a:extLst>
              <a:ext uri="{28A0092B-C50C-407E-A947-70E740481C1C}">
                <a14:useLocalDpi xmlns:a14="http://schemas.microsoft.com/office/drawing/2010/main" val="0"/>
              </a:ext>
            </a:extLst>
          </a:blip>
          <a:srcRect t="15730"/>
          <a:stretch/>
        </p:blipFill>
        <p:spPr>
          <a:xfrm>
            <a:off x="20" y="10"/>
            <a:ext cx="12191980" cy="6857990"/>
          </a:xfrm>
          <a:prstGeom prst="rect">
            <a:avLst/>
          </a:prstGeom>
        </p:spPr>
      </p:pic>
      <p:sp>
        <p:nvSpPr>
          <p:cNvPr id="17" name="Rectangle 1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6"/>
            <a:ext cx="4332307" cy="5896743"/>
          </a:xfrm>
          <a:prstGeom prst="rect">
            <a:avLst/>
          </a:prstGeom>
          <a:solidFill>
            <a:schemeClr val="bg1">
              <a:alpha val="90000"/>
            </a:schemeClr>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re 5"/>
          <p:cNvSpPr>
            <a:spLocks noGrp="1"/>
          </p:cNvSpPr>
          <p:nvPr>
            <p:ph type="title"/>
          </p:nvPr>
        </p:nvSpPr>
        <p:spPr>
          <a:xfrm>
            <a:off x="594805" y="640263"/>
            <a:ext cx="3759240" cy="1344975"/>
          </a:xfrm>
        </p:spPr>
        <p:txBody>
          <a:bodyPr>
            <a:noAutofit/>
          </a:bodyPr>
          <a:lstStyle/>
          <a:p>
            <a:pPr algn="ctr"/>
            <a:r>
              <a:rPr lang="fr-FR" sz="5400" b="1" dirty="0"/>
              <a:t>La vie à </a:t>
            </a:r>
            <a:r>
              <a:rPr lang="fr-FR" sz="5400" b="1" dirty="0" smtClean="0"/>
              <a:t>L’</a:t>
            </a:r>
            <a:r>
              <a:rPr lang="fr-FR" sz="5400" b="1" dirty="0" smtClean="0"/>
              <a:t>UIR</a:t>
            </a:r>
            <a:endParaRPr lang="fr-FR" sz="5400" b="1" dirty="0"/>
          </a:p>
        </p:txBody>
      </p:sp>
      <p:sp>
        <p:nvSpPr>
          <p:cNvPr id="4" name="Espace réservé de la date 3"/>
          <p:cNvSpPr>
            <a:spLocks noGrp="1"/>
          </p:cNvSpPr>
          <p:nvPr>
            <p:ph type="dt" sz="half" idx="10"/>
          </p:nvPr>
        </p:nvSpPr>
        <p:spPr>
          <a:xfrm>
            <a:off x="838200" y="6356350"/>
            <a:ext cx="2743200" cy="365125"/>
          </a:xfrm>
        </p:spPr>
        <p:txBody>
          <a:bodyPr>
            <a:normAutofit/>
          </a:bodyPr>
          <a:lstStyle/>
          <a:p>
            <a:fld id="{0DAE6785-E2DB-304D-AB0A-48A7CD199570}" type="datetime1">
              <a:rPr lang="fr-MA">
                <a:solidFill>
                  <a:srgbClr val="FFFFFF"/>
                </a:solidFill>
              </a:rPr>
              <a:pPr/>
              <a:t>17/02/2017</a:t>
            </a:fld>
            <a:endParaRPr lang="fr-FR">
              <a:solidFill>
                <a:srgbClr val="FFFFFF"/>
              </a:solidFill>
            </a:endParaRPr>
          </a:p>
        </p:txBody>
      </p:sp>
      <p:sp>
        <p:nvSpPr>
          <p:cNvPr id="5" name="Espace réservé du pied de page 4"/>
          <p:cNvSpPr>
            <a:spLocks noGrp="1"/>
          </p:cNvSpPr>
          <p:nvPr>
            <p:ph type="ftr" sz="quarter" idx="11"/>
          </p:nvPr>
        </p:nvSpPr>
        <p:spPr>
          <a:xfrm>
            <a:off x="4038600" y="6356350"/>
            <a:ext cx="4114800" cy="365125"/>
          </a:xfrm>
        </p:spPr>
        <p:txBody>
          <a:bodyPr>
            <a:normAutofit/>
          </a:bodyPr>
          <a:lstStyle/>
          <a:p>
            <a:r>
              <a:rPr lang="fr-FR">
                <a:solidFill>
                  <a:srgbClr val="FFFFFF"/>
                </a:solidFill>
              </a:rPr>
              <a:t>A.ELGHAZI</a:t>
            </a:r>
          </a:p>
        </p:txBody>
      </p:sp>
      <p:pic>
        <p:nvPicPr>
          <p:cNvPr id="2" name="Espace réservé du contenu 1"/>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93725" y="2754203"/>
            <a:ext cx="3765550" cy="2508470"/>
          </a:xfrm>
        </p:spPr>
      </p:pic>
      <p:pic>
        <p:nvPicPr>
          <p:cNvPr id="10" name="Imag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9665" y="5262674"/>
            <a:ext cx="3774380" cy="783184"/>
          </a:xfrm>
          <a:custGeom>
            <a:avLst/>
            <a:gdLst>
              <a:gd name="connsiteX0" fmla="*/ 0 w 4636009"/>
              <a:gd name="connsiteY0" fmla="*/ 0 h 5032375"/>
              <a:gd name="connsiteX1" fmla="*/ 4636009 w 4636009"/>
              <a:gd name="connsiteY1" fmla="*/ 0 h 5032375"/>
              <a:gd name="connsiteX2" fmla="*/ 4636009 w 4636009"/>
              <a:gd name="connsiteY2" fmla="*/ 5032375 h 5032375"/>
              <a:gd name="connsiteX3" fmla="*/ 0 w 4636009"/>
              <a:gd name="connsiteY3" fmla="*/ 5032375 h 5032375"/>
            </a:gdLst>
            <a:ahLst/>
            <a:cxnLst>
              <a:cxn ang="0">
                <a:pos x="connsiteX0" y="connsiteY0"/>
              </a:cxn>
              <a:cxn ang="0">
                <a:pos x="connsiteX1" y="connsiteY1"/>
              </a:cxn>
              <a:cxn ang="0">
                <a:pos x="connsiteX2" y="connsiteY2"/>
              </a:cxn>
              <a:cxn ang="0">
                <a:pos x="connsiteX3" y="connsiteY3"/>
              </a:cxn>
            </a:cxnLst>
            <a:rect l="l" t="t" r="r" b="b"/>
            <a:pathLst>
              <a:path w="4636009" h="5032375">
                <a:moveTo>
                  <a:pt x="0" y="0"/>
                </a:moveTo>
                <a:lnTo>
                  <a:pt x="4636009" y="0"/>
                </a:lnTo>
                <a:lnTo>
                  <a:pt x="4636009" y="5032375"/>
                </a:lnTo>
                <a:lnTo>
                  <a:pt x="0" y="5032375"/>
                </a:lnTo>
                <a:close/>
              </a:path>
            </a:pathLst>
          </a:custGeom>
        </p:spPr>
      </p:pic>
    </p:spTree>
    <p:extLst>
      <p:ext uri="{BB962C8B-B14F-4D97-AF65-F5344CB8AC3E}">
        <p14:creationId xmlns:p14="http://schemas.microsoft.com/office/powerpoint/2010/main" val="23504804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UirVideo.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7845"/>
          </a:xfrm>
        </p:spPr>
      </p:pic>
      <p:sp>
        <p:nvSpPr>
          <p:cNvPr id="4" name="Espace réservé de la date 3"/>
          <p:cNvSpPr>
            <a:spLocks noGrp="1"/>
          </p:cNvSpPr>
          <p:nvPr>
            <p:ph type="dt" sz="half" idx="10"/>
          </p:nvPr>
        </p:nvSpPr>
        <p:spPr/>
        <p:txBody>
          <a:bodyPr/>
          <a:lstStyle/>
          <a:p>
            <a:fld id="{0DAE6785-E2DB-304D-AB0A-48A7CD199570}" type="datetime1">
              <a:rPr lang="fr-MA" smtClean="0"/>
              <a:t>17/02/2017</a:t>
            </a:fld>
            <a:endParaRPr lang="fr-FR"/>
          </a:p>
        </p:txBody>
      </p:sp>
      <p:sp>
        <p:nvSpPr>
          <p:cNvPr id="5" name="Espace réservé du pied de page 4"/>
          <p:cNvSpPr>
            <a:spLocks noGrp="1"/>
          </p:cNvSpPr>
          <p:nvPr>
            <p:ph type="ftr" sz="quarter" idx="11"/>
          </p:nvPr>
        </p:nvSpPr>
        <p:spPr/>
        <p:txBody>
          <a:bodyPr/>
          <a:lstStyle/>
          <a:p>
            <a:r>
              <a:rPr lang="fr-FR" smtClean="0"/>
              <a:t>A.ELGHAZI</a:t>
            </a:r>
            <a:endParaRPr lang="fr-FR" dirty="0"/>
          </a:p>
        </p:txBody>
      </p:sp>
    </p:spTree>
    <p:extLst>
      <p:ext uri="{BB962C8B-B14F-4D97-AF65-F5344CB8AC3E}">
        <p14:creationId xmlns:p14="http://schemas.microsoft.com/office/powerpoint/2010/main" val="37968081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UIR en chiffre </a:t>
            </a:r>
            <a:endParaRPr lang="fr-FR" dirty="0"/>
          </a:p>
        </p:txBody>
      </p:sp>
      <p:pic>
        <p:nvPicPr>
          <p:cNvPr id="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45012" y="1825625"/>
            <a:ext cx="9101975" cy="4351338"/>
          </a:xfrm>
        </p:spPr>
      </p:pic>
      <p:sp>
        <p:nvSpPr>
          <p:cNvPr id="5" name="Espace réservé de la date 4"/>
          <p:cNvSpPr>
            <a:spLocks noGrp="1"/>
          </p:cNvSpPr>
          <p:nvPr>
            <p:ph type="dt" sz="half" idx="10"/>
          </p:nvPr>
        </p:nvSpPr>
        <p:spPr/>
        <p:txBody>
          <a:bodyPr/>
          <a:lstStyle/>
          <a:p>
            <a:fld id="{2B9804F4-0A99-964B-A8F6-5654CA3DDAA4}" type="datetime1">
              <a:rPr lang="fr-MA" smtClean="0"/>
              <a:t>17/02/2017</a:t>
            </a:fld>
            <a:endParaRPr lang="fr-FR"/>
          </a:p>
        </p:txBody>
      </p:sp>
      <p:sp>
        <p:nvSpPr>
          <p:cNvPr id="6" name="Espace réservé du pied de page 5"/>
          <p:cNvSpPr>
            <a:spLocks noGrp="1"/>
          </p:cNvSpPr>
          <p:nvPr>
            <p:ph type="ftr" sz="quarter" idx="11"/>
          </p:nvPr>
        </p:nvSpPr>
        <p:spPr/>
        <p:txBody>
          <a:bodyPr/>
          <a:lstStyle/>
          <a:p>
            <a:r>
              <a:rPr lang="fr-FR" smtClean="0"/>
              <a:t>A.ELGHAZI</a:t>
            </a:r>
            <a:endParaRPr lang="fr-FR" dirty="0"/>
          </a:p>
        </p:txBody>
      </p:sp>
      <p:pic>
        <p:nvPicPr>
          <p:cNvPr id="7" name="Imag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9935" y="570072"/>
            <a:ext cx="3761232" cy="777240"/>
          </a:xfrm>
          <a:prstGeom prst="rect">
            <a:avLst/>
          </a:prstGeom>
        </p:spPr>
      </p:pic>
    </p:spTree>
    <p:extLst>
      <p:ext uri="{BB962C8B-B14F-4D97-AF65-F5344CB8AC3E}">
        <p14:creationId xmlns:p14="http://schemas.microsoft.com/office/powerpoint/2010/main" val="7046335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UIR en chiffre </a:t>
            </a:r>
            <a:endParaRPr lang="fr-FR" dirty="0"/>
          </a:p>
        </p:txBody>
      </p:sp>
      <p:pic>
        <p:nvPicPr>
          <p:cNvPr id="5" name="Espace réservé du contenu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8619" y="1825625"/>
            <a:ext cx="9074761" cy="4351338"/>
          </a:xfrm>
        </p:spPr>
      </p:pic>
      <p:sp>
        <p:nvSpPr>
          <p:cNvPr id="6" name="Espace réservé de la date 5"/>
          <p:cNvSpPr>
            <a:spLocks noGrp="1"/>
          </p:cNvSpPr>
          <p:nvPr>
            <p:ph type="dt" sz="half" idx="10"/>
          </p:nvPr>
        </p:nvSpPr>
        <p:spPr/>
        <p:txBody>
          <a:bodyPr/>
          <a:lstStyle/>
          <a:p>
            <a:fld id="{D4DFF9F9-2A89-8042-9249-C58CD072556B}" type="datetime1">
              <a:rPr lang="fr-MA" smtClean="0"/>
              <a:t>17/02/2017</a:t>
            </a:fld>
            <a:endParaRPr lang="fr-FR"/>
          </a:p>
        </p:txBody>
      </p:sp>
      <p:sp>
        <p:nvSpPr>
          <p:cNvPr id="7" name="Espace réservé du pied de page 6"/>
          <p:cNvSpPr>
            <a:spLocks noGrp="1"/>
          </p:cNvSpPr>
          <p:nvPr>
            <p:ph type="ftr" sz="quarter" idx="11"/>
          </p:nvPr>
        </p:nvSpPr>
        <p:spPr/>
        <p:txBody>
          <a:bodyPr/>
          <a:lstStyle/>
          <a:p>
            <a:r>
              <a:rPr lang="fr-FR" smtClean="0"/>
              <a:t>A.ELGHAZI</a:t>
            </a:r>
            <a:endParaRPr lang="fr-FR" dirty="0"/>
          </a:p>
        </p:txBody>
      </p:sp>
      <p:pic>
        <p:nvPicPr>
          <p:cNvPr id="8" name="Imag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53724" y="744884"/>
            <a:ext cx="3761232" cy="777240"/>
          </a:xfrm>
          <a:prstGeom prst="rect">
            <a:avLst/>
          </a:prstGeom>
        </p:spPr>
      </p:pic>
    </p:spTree>
    <p:extLst>
      <p:ext uri="{BB962C8B-B14F-4D97-AF65-F5344CB8AC3E}">
        <p14:creationId xmlns:p14="http://schemas.microsoft.com/office/powerpoint/2010/main" val="2231283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UIR en chiffre</a:t>
            </a:r>
            <a:endParaRPr lang="fr-FR" dirty="0"/>
          </a:p>
        </p:txBody>
      </p:sp>
      <p:pic>
        <p:nvPicPr>
          <p:cNvPr id="5" name="Imag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00" y="2057400"/>
            <a:ext cx="11214100" cy="2743200"/>
          </a:xfrm>
          <a:prstGeom prst="rect">
            <a:avLst/>
          </a:prstGeom>
        </p:spPr>
      </p:pic>
      <p:sp>
        <p:nvSpPr>
          <p:cNvPr id="6" name="Espace réservé du contenu 5"/>
          <p:cNvSpPr>
            <a:spLocks noGrp="1"/>
          </p:cNvSpPr>
          <p:nvPr>
            <p:ph idx="1"/>
          </p:nvPr>
        </p:nvSpPr>
        <p:spPr/>
        <p:txBody>
          <a:bodyPr/>
          <a:lstStyle/>
          <a:p>
            <a:endParaRPr lang="fr-FR" dirty="0"/>
          </a:p>
        </p:txBody>
      </p:sp>
      <p:sp>
        <p:nvSpPr>
          <p:cNvPr id="7" name="Espace réservé de la date 6"/>
          <p:cNvSpPr>
            <a:spLocks noGrp="1"/>
          </p:cNvSpPr>
          <p:nvPr>
            <p:ph type="dt" sz="half" idx="10"/>
          </p:nvPr>
        </p:nvSpPr>
        <p:spPr/>
        <p:txBody>
          <a:bodyPr/>
          <a:lstStyle/>
          <a:p>
            <a:fld id="{D4F69946-0F0B-4C4D-84D2-A6016659CE28}" type="datetime1">
              <a:rPr lang="fr-MA" smtClean="0"/>
              <a:t>17/02/2017</a:t>
            </a:fld>
            <a:endParaRPr lang="fr-FR"/>
          </a:p>
        </p:txBody>
      </p:sp>
      <p:sp>
        <p:nvSpPr>
          <p:cNvPr id="8" name="Espace réservé du pied de page 7"/>
          <p:cNvSpPr>
            <a:spLocks noGrp="1"/>
          </p:cNvSpPr>
          <p:nvPr>
            <p:ph type="ftr" sz="quarter" idx="11"/>
          </p:nvPr>
        </p:nvSpPr>
        <p:spPr/>
        <p:txBody>
          <a:bodyPr/>
          <a:lstStyle/>
          <a:p>
            <a:r>
              <a:rPr lang="fr-FR" smtClean="0"/>
              <a:t>A.ELGHAZI</a:t>
            </a:r>
            <a:endParaRPr lang="fr-FR" dirty="0"/>
          </a:p>
        </p:txBody>
      </p:sp>
      <p:pic>
        <p:nvPicPr>
          <p:cNvPr id="9" name="Imag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40276" y="681037"/>
            <a:ext cx="3761232" cy="777240"/>
          </a:xfrm>
          <a:prstGeom prst="rect">
            <a:avLst/>
          </a:prstGeom>
        </p:spPr>
      </p:pic>
    </p:spTree>
    <p:extLst>
      <p:ext uri="{BB962C8B-B14F-4D97-AF65-F5344CB8AC3E}">
        <p14:creationId xmlns:p14="http://schemas.microsoft.com/office/powerpoint/2010/main" val="3683332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cap="all" dirty="0"/>
              <a:t>PARTENAIRES </a:t>
            </a:r>
            <a:r>
              <a:rPr lang="fr-FR" b="1" cap="all" dirty="0" smtClean="0"/>
              <a:t>INSTITUTIONNELS</a:t>
            </a:r>
            <a:endParaRPr lang="fr-FR" dirty="0"/>
          </a:p>
        </p:txBody>
      </p:sp>
      <p:pic>
        <p:nvPicPr>
          <p:cNvPr id="4" name="Espace réservé du contenu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02771" y="1825625"/>
            <a:ext cx="9386457" cy="4351338"/>
          </a:xfrm>
        </p:spPr>
      </p:pic>
      <p:sp>
        <p:nvSpPr>
          <p:cNvPr id="5" name="Espace réservé de la date 4"/>
          <p:cNvSpPr>
            <a:spLocks noGrp="1"/>
          </p:cNvSpPr>
          <p:nvPr>
            <p:ph type="dt" sz="half" idx="10"/>
          </p:nvPr>
        </p:nvSpPr>
        <p:spPr/>
        <p:txBody>
          <a:bodyPr/>
          <a:lstStyle/>
          <a:p>
            <a:fld id="{D16F759E-9722-6B44-84DD-69420F609F92}" type="datetime1">
              <a:rPr lang="fr-MA" smtClean="0"/>
              <a:t>17/02/2017</a:t>
            </a:fld>
            <a:endParaRPr lang="fr-FR"/>
          </a:p>
        </p:txBody>
      </p:sp>
      <p:sp>
        <p:nvSpPr>
          <p:cNvPr id="6" name="Espace réservé du pied de page 5"/>
          <p:cNvSpPr>
            <a:spLocks noGrp="1"/>
          </p:cNvSpPr>
          <p:nvPr>
            <p:ph type="ftr" sz="quarter" idx="11"/>
          </p:nvPr>
        </p:nvSpPr>
        <p:spPr/>
        <p:txBody>
          <a:bodyPr/>
          <a:lstStyle/>
          <a:p>
            <a:r>
              <a:rPr lang="fr-FR" smtClean="0"/>
              <a:t>A.ELGHAZI</a:t>
            </a:r>
            <a:endParaRPr lang="fr-FR" dirty="0"/>
          </a:p>
        </p:txBody>
      </p:sp>
      <p:pic>
        <p:nvPicPr>
          <p:cNvPr id="7" name="Imag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05053" y="605744"/>
            <a:ext cx="3761232" cy="777240"/>
          </a:xfrm>
          <a:prstGeom prst="rect">
            <a:avLst/>
          </a:prstGeom>
        </p:spPr>
      </p:pic>
    </p:spTree>
    <p:extLst>
      <p:ext uri="{BB962C8B-B14F-4D97-AF65-F5344CB8AC3E}">
        <p14:creationId xmlns:p14="http://schemas.microsoft.com/office/powerpoint/2010/main" val="4235092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cap="all" dirty="0"/>
              <a:t>PARTENAIRES </a:t>
            </a:r>
            <a:r>
              <a:rPr lang="fr-FR" b="1" cap="all" dirty="0" smtClean="0"/>
              <a:t>ACADÉMIQUE</a:t>
            </a:r>
            <a:endParaRPr lang="fr-FR" dirty="0"/>
          </a:p>
        </p:txBody>
      </p:sp>
      <p:pic>
        <p:nvPicPr>
          <p:cNvPr id="4" name="Espace réservé du contenu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263067" y="1825625"/>
            <a:ext cx="7665865" cy="4351338"/>
          </a:xfrm>
        </p:spPr>
      </p:pic>
      <p:sp>
        <p:nvSpPr>
          <p:cNvPr id="5" name="Espace réservé de la date 4"/>
          <p:cNvSpPr>
            <a:spLocks noGrp="1"/>
          </p:cNvSpPr>
          <p:nvPr>
            <p:ph type="dt" sz="half" idx="10"/>
          </p:nvPr>
        </p:nvSpPr>
        <p:spPr/>
        <p:txBody>
          <a:bodyPr/>
          <a:lstStyle/>
          <a:p>
            <a:fld id="{340400BB-8700-B145-B8F3-22A6B70506A6}" type="datetime1">
              <a:rPr lang="fr-MA" smtClean="0"/>
              <a:t>17/02/2017</a:t>
            </a:fld>
            <a:endParaRPr lang="fr-FR"/>
          </a:p>
        </p:txBody>
      </p:sp>
      <p:sp>
        <p:nvSpPr>
          <p:cNvPr id="6" name="Espace réservé du pied de page 5"/>
          <p:cNvSpPr>
            <a:spLocks noGrp="1"/>
          </p:cNvSpPr>
          <p:nvPr>
            <p:ph type="ftr" sz="quarter" idx="11"/>
          </p:nvPr>
        </p:nvSpPr>
        <p:spPr/>
        <p:txBody>
          <a:bodyPr/>
          <a:lstStyle/>
          <a:p>
            <a:r>
              <a:rPr lang="fr-FR" smtClean="0"/>
              <a:t>A.ELGHAZI</a:t>
            </a:r>
            <a:endParaRPr lang="fr-FR" dirty="0"/>
          </a:p>
        </p:txBody>
      </p:sp>
      <p:pic>
        <p:nvPicPr>
          <p:cNvPr id="7" name="Imag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88194" y="639286"/>
            <a:ext cx="3761232" cy="777240"/>
          </a:xfrm>
          <a:prstGeom prst="rect">
            <a:avLst/>
          </a:prstGeom>
        </p:spPr>
      </p:pic>
    </p:spTree>
    <p:extLst>
      <p:ext uri="{BB962C8B-B14F-4D97-AF65-F5344CB8AC3E}">
        <p14:creationId xmlns:p14="http://schemas.microsoft.com/office/powerpoint/2010/main" val="8803180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cap="all" dirty="0"/>
              <a:t>PARTENAIRES </a:t>
            </a:r>
            <a:r>
              <a:rPr lang="fr-FR" b="1" cap="all" dirty="0" smtClean="0"/>
              <a:t>INDUSTRIELS</a:t>
            </a:r>
            <a:endParaRPr lang="fr-FR" dirty="0"/>
          </a:p>
        </p:txBody>
      </p:sp>
      <p:pic>
        <p:nvPicPr>
          <p:cNvPr id="4" name="Espace réservé du contenu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973194" y="1825625"/>
            <a:ext cx="6245611" cy="4351338"/>
          </a:xfrm>
        </p:spPr>
      </p:pic>
      <p:sp>
        <p:nvSpPr>
          <p:cNvPr id="5" name="Espace réservé de la date 4"/>
          <p:cNvSpPr>
            <a:spLocks noGrp="1"/>
          </p:cNvSpPr>
          <p:nvPr>
            <p:ph type="dt" sz="half" idx="10"/>
          </p:nvPr>
        </p:nvSpPr>
        <p:spPr/>
        <p:txBody>
          <a:bodyPr/>
          <a:lstStyle/>
          <a:p>
            <a:fld id="{BD3AA9CF-1483-E44F-B2A3-CA0733BDF6B0}" type="datetime1">
              <a:rPr lang="fr-MA" smtClean="0"/>
              <a:t>17/02/2017</a:t>
            </a:fld>
            <a:endParaRPr lang="fr-FR"/>
          </a:p>
        </p:txBody>
      </p:sp>
      <p:sp>
        <p:nvSpPr>
          <p:cNvPr id="6" name="Espace réservé du pied de page 5"/>
          <p:cNvSpPr>
            <a:spLocks noGrp="1"/>
          </p:cNvSpPr>
          <p:nvPr>
            <p:ph type="ftr" sz="quarter" idx="11"/>
          </p:nvPr>
        </p:nvSpPr>
        <p:spPr/>
        <p:txBody>
          <a:bodyPr/>
          <a:lstStyle/>
          <a:p>
            <a:r>
              <a:rPr lang="fr-FR" smtClean="0"/>
              <a:t>A.ELGHAZI</a:t>
            </a:r>
            <a:endParaRPr lang="fr-FR" dirty="0"/>
          </a:p>
        </p:txBody>
      </p:sp>
      <p:pic>
        <p:nvPicPr>
          <p:cNvPr id="7" name="Imag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34406" y="639286"/>
            <a:ext cx="3761232" cy="777240"/>
          </a:xfrm>
          <a:prstGeom prst="rect">
            <a:avLst/>
          </a:prstGeom>
        </p:spPr>
      </p:pic>
    </p:spTree>
    <p:extLst>
      <p:ext uri="{BB962C8B-B14F-4D97-AF65-F5344CB8AC3E}">
        <p14:creationId xmlns:p14="http://schemas.microsoft.com/office/powerpoint/2010/main" val="17463276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cap="all" dirty="0"/>
              <a:t>PARTENAIRES </a:t>
            </a:r>
            <a:r>
              <a:rPr lang="fr-FR" b="1" cap="all" dirty="0" smtClean="0"/>
              <a:t>INTERNATIONNAUX</a:t>
            </a:r>
            <a:endParaRPr lang="fr-FR" dirty="0"/>
          </a:p>
        </p:txBody>
      </p:sp>
      <p:pic>
        <p:nvPicPr>
          <p:cNvPr id="4" name="Espace réservé du contenu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370266" y="1825625"/>
            <a:ext cx="7451467" cy="4351338"/>
          </a:xfrm>
        </p:spPr>
      </p:pic>
      <p:sp>
        <p:nvSpPr>
          <p:cNvPr id="5" name="Espace réservé de la date 4"/>
          <p:cNvSpPr>
            <a:spLocks noGrp="1"/>
          </p:cNvSpPr>
          <p:nvPr>
            <p:ph type="dt" sz="half" idx="10"/>
          </p:nvPr>
        </p:nvSpPr>
        <p:spPr/>
        <p:txBody>
          <a:bodyPr/>
          <a:lstStyle/>
          <a:p>
            <a:fld id="{503FD470-A5EC-BE4B-B250-81B7AE973DF0}" type="datetime1">
              <a:rPr lang="fr-MA" smtClean="0"/>
              <a:t>17/02/2017</a:t>
            </a:fld>
            <a:endParaRPr lang="fr-FR"/>
          </a:p>
        </p:txBody>
      </p:sp>
      <p:sp>
        <p:nvSpPr>
          <p:cNvPr id="6" name="Espace réservé du pied de page 5"/>
          <p:cNvSpPr>
            <a:spLocks noGrp="1"/>
          </p:cNvSpPr>
          <p:nvPr>
            <p:ph type="ftr" sz="quarter" idx="11"/>
          </p:nvPr>
        </p:nvSpPr>
        <p:spPr/>
        <p:txBody>
          <a:bodyPr/>
          <a:lstStyle/>
          <a:p>
            <a:r>
              <a:rPr lang="fr-FR" smtClean="0"/>
              <a:t>A.ELGHAZI</a:t>
            </a:r>
            <a:endParaRPr lang="fr-FR" dirty="0"/>
          </a:p>
        </p:txBody>
      </p:sp>
      <p:pic>
        <p:nvPicPr>
          <p:cNvPr id="7" name="Imag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53400" y="5944235"/>
            <a:ext cx="3761232" cy="777240"/>
          </a:xfrm>
          <a:prstGeom prst="rect">
            <a:avLst/>
          </a:prstGeom>
        </p:spPr>
      </p:pic>
    </p:spTree>
    <p:extLst>
      <p:ext uri="{BB962C8B-B14F-4D97-AF65-F5344CB8AC3E}">
        <p14:creationId xmlns:p14="http://schemas.microsoft.com/office/powerpoint/2010/main" val="1294976035"/>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Bureau">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Bureau">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Bureau">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Bureau">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117</TotalTime>
  <Words>883</Words>
  <Application>Microsoft Macintosh PowerPoint</Application>
  <PresentationFormat>Grand écran</PresentationFormat>
  <Paragraphs>116</Paragraphs>
  <Slides>22</Slides>
  <Notes>7</Notes>
  <HiddenSlides>0</HiddenSlides>
  <MMClips>1</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22</vt:i4>
      </vt:variant>
    </vt:vector>
  </HeadingPairs>
  <TitlesOfParts>
    <vt:vector size="26" baseType="lpstr">
      <vt:lpstr>Calibri</vt:lpstr>
      <vt:lpstr>Calibri Light</vt:lpstr>
      <vt:lpstr>Arial</vt:lpstr>
      <vt:lpstr>Thème Office</vt:lpstr>
      <vt:lpstr>Présentation PowerPoint</vt:lpstr>
      <vt:lpstr>LES GRANDS JALONS DU PROJET DE L’UIR</vt:lpstr>
      <vt:lpstr>UIR en chiffre </vt:lpstr>
      <vt:lpstr>UIR en chiffre </vt:lpstr>
      <vt:lpstr>UIR en chiffre</vt:lpstr>
      <vt:lpstr>PARTENAIRES INSTITUTIONNELS</vt:lpstr>
      <vt:lpstr>PARTENAIRES ACADÉMIQUE</vt:lpstr>
      <vt:lpstr>PARTENAIRES INDUSTRIELS</vt:lpstr>
      <vt:lpstr>PARTENAIRES INTERNATIONNAUX</vt:lpstr>
      <vt:lpstr>PARTENAIRES ENTREPRISE</vt:lpstr>
      <vt:lpstr>FORMATIONS</vt:lpstr>
      <vt:lpstr>Master</vt:lpstr>
      <vt:lpstr>Master</vt:lpstr>
      <vt:lpstr>Master</vt:lpstr>
      <vt:lpstr>Recherche et développement</vt:lpstr>
      <vt:lpstr>LABORATOIRES DE RECHERCHE</vt:lpstr>
      <vt:lpstr>LERMA (Energies renouvelables et matériaux avancés)</vt:lpstr>
      <vt:lpstr>Tic Lab</vt:lpstr>
      <vt:lpstr>BEAR Lab</vt:lpstr>
      <vt:lpstr>LEPOSHS (Etudes politiques et SHS)</vt:lpstr>
      <vt:lpstr>La vie à L’UIR</vt:lpstr>
      <vt:lpstr>Présentation PowerPoint</vt:lpstr>
    </vt:vector>
  </TitlesOfParts>
  <Company/>
  <LinksUpToDate>false</LinksUpToDate>
  <SharedDoc>false</SharedDoc>
  <HyperlinksChanged>false</HyperlinksChanged>
  <AppVersion>15.0030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Abdellatif EL GHAZI</dc:creator>
  <cp:lastModifiedBy>Abdellatif EL GHAZI</cp:lastModifiedBy>
  <cp:revision>23</cp:revision>
  <dcterms:created xsi:type="dcterms:W3CDTF">2017-02-16T08:21:24Z</dcterms:created>
  <dcterms:modified xsi:type="dcterms:W3CDTF">2017-02-17T09:23:06Z</dcterms:modified>
</cp:coreProperties>
</file>