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66" r:id="rId4"/>
    <p:sldId id="267" r:id="rId5"/>
    <p:sldId id="258" r:id="rId6"/>
    <p:sldId id="259" r:id="rId7"/>
    <p:sldId id="260" r:id="rId8"/>
    <p:sldId id="262" r:id="rId9"/>
    <p:sldId id="263" r:id="rId10"/>
    <p:sldId id="265" r:id="rId1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65" autoAdjust="0"/>
    <p:restoredTop sz="94660"/>
  </p:normalViewPr>
  <p:slideViewPr>
    <p:cSldViewPr>
      <p:cViewPr>
        <p:scale>
          <a:sx n="69" d="100"/>
          <a:sy n="69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70BC8-9212-4295-9A22-94CCF8A834D4}" type="datetimeFigureOut">
              <a:rPr lang="fr-FR" smtClean="0"/>
              <a:pPr/>
              <a:t>17/02/2017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856B-DE4C-47C8-B5F5-06A42D62374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70BC8-9212-4295-9A22-94CCF8A834D4}" type="datetimeFigureOut">
              <a:rPr lang="fr-FR" smtClean="0"/>
              <a:pPr/>
              <a:t>17/02/2017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856B-DE4C-47C8-B5F5-06A42D62374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70BC8-9212-4295-9A22-94CCF8A834D4}" type="datetimeFigureOut">
              <a:rPr lang="fr-FR" smtClean="0"/>
              <a:pPr/>
              <a:t>17/02/2017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856B-DE4C-47C8-B5F5-06A42D62374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70BC8-9212-4295-9A22-94CCF8A834D4}" type="datetimeFigureOut">
              <a:rPr lang="fr-FR" smtClean="0"/>
              <a:pPr/>
              <a:t>17/02/2017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856B-DE4C-47C8-B5F5-06A42D62374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70BC8-9212-4295-9A22-94CCF8A834D4}" type="datetimeFigureOut">
              <a:rPr lang="fr-FR" smtClean="0"/>
              <a:pPr/>
              <a:t>17/02/2017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856B-DE4C-47C8-B5F5-06A42D62374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70BC8-9212-4295-9A22-94CCF8A834D4}" type="datetimeFigureOut">
              <a:rPr lang="fr-FR" smtClean="0"/>
              <a:pPr/>
              <a:t>17/02/2017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856B-DE4C-47C8-B5F5-06A42D62374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70BC8-9212-4295-9A22-94CCF8A834D4}" type="datetimeFigureOut">
              <a:rPr lang="fr-FR" smtClean="0"/>
              <a:pPr/>
              <a:t>17/02/2017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856B-DE4C-47C8-B5F5-06A42D62374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70BC8-9212-4295-9A22-94CCF8A834D4}" type="datetimeFigureOut">
              <a:rPr lang="fr-FR" smtClean="0"/>
              <a:pPr/>
              <a:t>17/02/2017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856B-DE4C-47C8-B5F5-06A42D62374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70BC8-9212-4295-9A22-94CCF8A834D4}" type="datetimeFigureOut">
              <a:rPr lang="fr-FR" smtClean="0"/>
              <a:pPr/>
              <a:t>17/02/2017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856B-DE4C-47C8-B5F5-06A42D62374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70BC8-9212-4295-9A22-94CCF8A834D4}" type="datetimeFigureOut">
              <a:rPr lang="fr-FR" smtClean="0"/>
              <a:pPr/>
              <a:t>17/02/2017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856B-DE4C-47C8-B5F5-06A42D62374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70BC8-9212-4295-9A22-94CCF8A834D4}" type="datetimeFigureOut">
              <a:rPr lang="fr-FR" smtClean="0"/>
              <a:pPr/>
              <a:t>17/02/2017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856B-DE4C-47C8-B5F5-06A42D62374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70BC8-9212-4295-9A22-94CCF8A834D4}" type="datetimeFigureOut">
              <a:rPr lang="fr-FR" smtClean="0"/>
              <a:pPr/>
              <a:t>17/02/2017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5856B-DE4C-47C8-B5F5-06A42D62374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55576" y="2247007"/>
            <a:ext cx="7772400" cy="1470025"/>
          </a:xfrm>
        </p:spPr>
        <p:txBody>
          <a:bodyPr>
            <a:noAutofit/>
          </a:bodyPr>
          <a:lstStyle/>
          <a:p>
            <a:r>
              <a:rPr lang="fr-FR" sz="2800" b="1" dirty="0" smtClean="0">
                <a:solidFill>
                  <a:schemeClr val="accent1">
                    <a:lumMod val="75000"/>
                  </a:schemeClr>
                </a:solidFill>
              </a:rPr>
              <a:t>Exploitation des compétences et Valorisation des acquis pour une meilleure insertion et visibilité professionnelles (e-VAL)</a:t>
            </a:r>
            <a:r>
              <a:rPr lang="fr-FR" sz="2800" b="1" dirty="0" smtClean="0"/>
              <a:t/>
            </a:r>
            <a:br>
              <a:rPr lang="fr-FR" sz="2800" b="1" dirty="0" smtClean="0"/>
            </a:br>
            <a:endParaRPr lang="fr-FR" sz="2800" dirty="0"/>
          </a:p>
        </p:txBody>
      </p:sp>
      <p:pic>
        <p:nvPicPr>
          <p:cNvPr id="6" name="Picture 4" descr="C:\Users\Amal\Downloads\logosbeneficaireserasmusrightfunded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88640"/>
            <a:ext cx="4321411" cy="936104"/>
          </a:xfrm>
          <a:prstGeom prst="rect">
            <a:avLst/>
          </a:prstGeom>
          <a:noFill/>
        </p:spPr>
      </p:pic>
      <p:sp>
        <p:nvSpPr>
          <p:cNvPr id="7" name="ZoneTexte 6"/>
          <p:cNvSpPr txBox="1"/>
          <p:nvPr/>
        </p:nvSpPr>
        <p:spPr>
          <a:xfrm>
            <a:off x="1835696" y="3645024"/>
            <a:ext cx="59766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Attentes du projet e-VAL </a:t>
            </a:r>
          </a:p>
          <a:p>
            <a:pPr algn="ctr"/>
            <a:r>
              <a:rPr lang="fr-FR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Université Abdelmalek Essaâdi</a:t>
            </a:r>
          </a:p>
          <a:p>
            <a:pPr algn="ctr"/>
            <a:endParaRPr lang="fr-FR" sz="32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fr-FR" sz="3200" dirty="0"/>
          </a:p>
        </p:txBody>
      </p:sp>
      <p:pic>
        <p:nvPicPr>
          <p:cNvPr id="1026" name="Picture 2" descr="D:\AMEL\ENSA\logo-ua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4869160"/>
            <a:ext cx="1289334" cy="17038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www.uae.ma</a:t>
            </a:r>
            <a:endParaRPr lang="fr-FR" dirty="0"/>
          </a:p>
        </p:txBody>
      </p:sp>
      <p:pic>
        <p:nvPicPr>
          <p:cNvPr id="1026" name="Picture 2" descr="C:\Users\Amal\Desktop\Actu.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8840"/>
            <a:ext cx="9332237" cy="3888432"/>
          </a:xfrm>
          <a:prstGeom prst="rect">
            <a:avLst/>
          </a:prstGeom>
          <a:noFill/>
        </p:spPr>
      </p:pic>
      <p:pic>
        <p:nvPicPr>
          <p:cNvPr id="5" name="Picture 2" descr="D:\AMEL\ENSA\logo-ua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0"/>
            <a:ext cx="1289334" cy="17038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1143000"/>
          </a:xfrm>
        </p:spPr>
        <p:txBody>
          <a:bodyPr/>
          <a:lstStyle/>
          <a:p>
            <a:r>
              <a:rPr lang="fr-FR" dirty="0" smtClean="0"/>
              <a:t>L’UAE en quelques chiffres…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525963"/>
          </a:xfrm>
        </p:spPr>
        <p:txBody>
          <a:bodyPr>
            <a:normAutofit/>
          </a:bodyPr>
          <a:lstStyle/>
          <a:p>
            <a:r>
              <a:rPr lang="fr-FR" dirty="0" smtClean="0"/>
              <a:t>86 000 étudiants (2006-2007 : 19 000)</a:t>
            </a:r>
          </a:p>
          <a:p>
            <a:r>
              <a:rPr lang="fr-FR" dirty="0" smtClean="0"/>
              <a:t>950 professeurs</a:t>
            </a:r>
          </a:p>
          <a:p>
            <a:r>
              <a:rPr lang="fr-FR" dirty="0" smtClean="0"/>
              <a:t>550  administratifs</a:t>
            </a:r>
          </a:p>
          <a:p>
            <a:r>
              <a:rPr lang="fr-FR" dirty="0" smtClean="0"/>
              <a:t>197 filières</a:t>
            </a:r>
          </a:p>
          <a:p>
            <a:r>
              <a:rPr lang="fr-FR" dirty="0" smtClean="0"/>
              <a:t>13 établissements répartis sur Tanger, Tétouan et Larache</a:t>
            </a:r>
          </a:p>
          <a:p>
            <a:pPr>
              <a:buNone/>
            </a:pPr>
            <a:endParaRPr lang="fr-FR" dirty="0" smtClean="0"/>
          </a:p>
        </p:txBody>
      </p:sp>
      <p:pic>
        <p:nvPicPr>
          <p:cNvPr id="4" name="Picture 2" descr="D:\AMEL\ENSA\logo-ua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289334" cy="17038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332656"/>
            <a:ext cx="8229600" cy="1143000"/>
          </a:xfrm>
        </p:spPr>
        <p:txBody>
          <a:bodyPr>
            <a:normAutofit/>
          </a:bodyPr>
          <a:lstStyle/>
          <a:p>
            <a:r>
              <a:rPr lang="fr-FR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Aide à l’insertion professionnelle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 smtClean="0"/>
          </a:p>
        </p:txBody>
      </p:sp>
      <p:pic>
        <p:nvPicPr>
          <p:cNvPr id="2050" name="Picture 2" descr="C:\Users\Amal\Desktop\AAEAAQAAAAAAAAf2AAAAJGU5ZDEzY2ZmLTcwNTMtNDRjMi04NzQzLTE2YmRjYzNkZGY1Z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4293096"/>
            <a:ext cx="1905000" cy="1905000"/>
          </a:xfrm>
          <a:prstGeom prst="rect">
            <a:avLst/>
          </a:prstGeom>
          <a:noFill/>
        </p:spPr>
      </p:pic>
      <p:pic>
        <p:nvPicPr>
          <p:cNvPr id="2052" name="Picture 4" descr="C:\Users\Amal\Desktop\e-VAL\Logos partenaires\téléchargement (3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996952"/>
            <a:ext cx="2143125" cy="2143125"/>
          </a:xfrm>
          <a:prstGeom prst="rect">
            <a:avLst/>
          </a:prstGeom>
          <a:noFill/>
        </p:spPr>
      </p:pic>
      <p:pic>
        <p:nvPicPr>
          <p:cNvPr id="2053" name="Picture 5" descr="C:\Users\Amal\Desktop\e-VAL\Logos partenaires\téléchargemen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356992"/>
            <a:ext cx="2924175" cy="1562100"/>
          </a:xfrm>
          <a:prstGeom prst="rect">
            <a:avLst/>
          </a:prstGeom>
          <a:noFill/>
        </p:spPr>
      </p:pic>
      <p:sp>
        <p:nvSpPr>
          <p:cNvPr id="10" name="ZoneTexte 9"/>
          <p:cNvSpPr txBox="1"/>
          <p:nvPr/>
        </p:nvSpPr>
        <p:spPr>
          <a:xfrm>
            <a:off x="3563888" y="1772816"/>
            <a:ext cx="1944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OIP UAE </a:t>
            </a:r>
            <a:endParaRPr lang="fr-FR" sz="4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1" name="Picture 2" descr="D:\AMEL\ENSA\logo-ua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0"/>
            <a:ext cx="796635" cy="1052736"/>
          </a:xfrm>
          <a:prstGeom prst="rect">
            <a:avLst/>
          </a:prstGeom>
          <a:noFill/>
        </p:spPr>
      </p:pic>
      <p:pic>
        <p:nvPicPr>
          <p:cNvPr id="12" name="Picture 2" descr="D:\AMEL\ENSA\logo-ua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2420888"/>
            <a:ext cx="423664" cy="5598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fr-FR" dirty="0" smtClean="0"/>
              <a:t>86 000 étudiants</a:t>
            </a:r>
          </a:p>
          <a:p>
            <a:pPr algn="ctr">
              <a:buNone/>
            </a:pPr>
            <a:endParaRPr lang="fr-FR" dirty="0"/>
          </a:p>
        </p:txBody>
      </p:sp>
      <p:sp>
        <p:nvSpPr>
          <p:cNvPr id="4" name="Flèche vers le bas 3"/>
          <p:cNvSpPr/>
          <p:nvPr/>
        </p:nvSpPr>
        <p:spPr>
          <a:xfrm>
            <a:off x="4211960" y="2348880"/>
            <a:ext cx="504056" cy="17281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1763688" y="4293096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/>
              <a:t>Nécessité d’une plateforme</a:t>
            </a:r>
            <a:endParaRPr lang="fr-FR" sz="3600" b="1" dirty="0"/>
          </a:p>
        </p:txBody>
      </p:sp>
      <p:pic>
        <p:nvPicPr>
          <p:cNvPr id="6" name="Picture 2" descr="D:\AMEL\ENSA\logo-ua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936104" cy="12370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Objectifs à atteindre</a:t>
            </a:r>
            <a:endParaRPr lang="fr-FR" sz="40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fr-FR" dirty="0" smtClean="0"/>
              <a:t>Adoption de la plateforme e-VAL comme outil </a:t>
            </a:r>
            <a:r>
              <a:rPr lang="fr-FR" b="1" dirty="0" smtClean="0"/>
              <a:t>d</a:t>
            </a:r>
            <a:r>
              <a:rPr lang="fr-FR" b="1" dirty="0" smtClean="0"/>
              <a:t>’aide </a:t>
            </a:r>
            <a:r>
              <a:rPr lang="fr-FR" b="1" dirty="0" smtClean="0"/>
              <a:t>à l’insertion professionnelle des diplômés dans le monde </a:t>
            </a:r>
            <a:r>
              <a:rPr lang="fr-FR" b="1" dirty="0" smtClean="0"/>
              <a:t>socio-économique</a:t>
            </a:r>
            <a:endParaRPr lang="fr-FR" dirty="0" smtClean="0"/>
          </a:p>
          <a:p>
            <a:pPr algn="just">
              <a:buNone/>
            </a:pPr>
            <a:r>
              <a:rPr lang="fr-FR" dirty="0" smtClean="0"/>
              <a:t>Adoption de la plateforme e-VAL en </a:t>
            </a:r>
            <a:r>
              <a:rPr lang="fr-FR" b="1" dirty="0" smtClean="0"/>
              <a:t>français et en arabe </a:t>
            </a:r>
            <a:r>
              <a:rPr lang="fr-FR" dirty="0" smtClean="0"/>
              <a:t>(pour s’adapter au public cible)</a:t>
            </a:r>
          </a:p>
          <a:p>
            <a:pPr algn="just">
              <a:buNone/>
            </a:pPr>
            <a:r>
              <a:rPr lang="fr-FR" dirty="0" smtClean="0"/>
              <a:t>Mise </a:t>
            </a:r>
            <a:r>
              <a:rPr lang="fr-FR" dirty="0" smtClean="0"/>
              <a:t>en place d’une </a:t>
            </a:r>
            <a:r>
              <a:rPr lang="fr-FR" b="1" dirty="0" smtClean="0"/>
              <a:t>démarche nationale </a:t>
            </a:r>
            <a:r>
              <a:rPr lang="fr-FR" dirty="0" smtClean="0"/>
              <a:t>pour l’exploitation des compétences et valorisation des acquis en vue d’une meilleure insertion des étudiants dans le monde professionnel </a:t>
            </a:r>
          </a:p>
          <a:p>
            <a:pPr>
              <a:buNone/>
            </a:pPr>
            <a:r>
              <a:rPr lang="fr-FR" dirty="0" smtClean="0"/>
              <a:t>Meilleure </a:t>
            </a:r>
            <a:r>
              <a:rPr lang="fr-FR" b="1" dirty="0" smtClean="0"/>
              <a:t>visibilité</a:t>
            </a:r>
            <a:r>
              <a:rPr lang="fr-FR" dirty="0" smtClean="0"/>
              <a:t> et </a:t>
            </a:r>
            <a:r>
              <a:rPr lang="fr-FR" b="1" dirty="0" smtClean="0"/>
              <a:t>lisibilité</a:t>
            </a:r>
            <a:r>
              <a:rPr lang="fr-FR" dirty="0" smtClean="0"/>
              <a:t> des compétences </a:t>
            </a:r>
            <a:r>
              <a:rPr lang="fr-FR" dirty="0" smtClean="0"/>
              <a:t>de nos étudiants et de nos lauréats </a:t>
            </a:r>
            <a:r>
              <a:rPr lang="fr-FR" sz="2400" dirty="0" smtClean="0"/>
              <a:t>(2015-2016 : 12 000)</a:t>
            </a:r>
            <a:endParaRPr lang="fr-FR" sz="2400" dirty="0" smtClean="0"/>
          </a:p>
          <a:p>
            <a:pPr>
              <a:buNone/>
            </a:pPr>
            <a:endParaRPr lang="fr-FR" dirty="0"/>
          </a:p>
        </p:txBody>
      </p:sp>
      <p:pic>
        <p:nvPicPr>
          <p:cNvPr id="4" name="Picture 2" descr="D:\AMEL\ENSA\logo-ua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4096" cy="11418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64704" y="260648"/>
            <a:ext cx="8579296" cy="1143000"/>
          </a:xfrm>
        </p:spPr>
        <p:txBody>
          <a:bodyPr>
            <a:noAutofit/>
          </a:bodyPr>
          <a:lstStyle/>
          <a:p>
            <a:r>
              <a:rPr lang="fr-FR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e-VAL</a:t>
            </a:r>
            <a:br>
              <a:rPr lang="fr-FR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fr-FR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L’étudiant au cœur des préoccupations</a:t>
            </a:r>
            <a:endParaRPr lang="fr-FR" sz="3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fr-FR" b="1" dirty="0" smtClean="0"/>
              <a:t>L’étudiant est capable de </a:t>
            </a:r>
            <a:r>
              <a:rPr lang="fr-FR" b="1" dirty="0" smtClean="0"/>
              <a:t>capitaliser</a:t>
            </a:r>
            <a:r>
              <a:rPr lang="fr-FR" dirty="0" smtClean="0"/>
              <a:t> </a:t>
            </a:r>
            <a:r>
              <a:rPr lang="fr-FR" dirty="0" smtClean="0"/>
              <a:t>des expériences et </a:t>
            </a:r>
            <a:r>
              <a:rPr lang="fr-FR" dirty="0" smtClean="0"/>
              <a:t>compétences</a:t>
            </a:r>
            <a:endParaRPr lang="fr-FR" dirty="0" smtClean="0"/>
          </a:p>
          <a:p>
            <a:pPr algn="just">
              <a:buNone/>
            </a:pPr>
            <a:r>
              <a:rPr lang="fr-FR" b="1" dirty="0" smtClean="0"/>
              <a:t>L’étudiant s’inscrit dans une démarche </a:t>
            </a:r>
            <a:r>
              <a:rPr lang="fr-FR" b="1" dirty="0" smtClean="0"/>
              <a:t>réflexive </a:t>
            </a:r>
            <a:r>
              <a:rPr lang="fr-FR" dirty="0" smtClean="0"/>
              <a:t>sur </a:t>
            </a:r>
            <a:r>
              <a:rPr lang="fr-FR" dirty="0" smtClean="0"/>
              <a:t>leur projet personnel : parcours personnel, professionnel et de formation (initiale, continue et tout au long de la vie) </a:t>
            </a:r>
          </a:p>
          <a:p>
            <a:pPr algn="just">
              <a:buNone/>
            </a:pPr>
            <a:r>
              <a:rPr lang="fr-FR" dirty="0" smtClean="0"/>
              <a:t>L’étudiant </a:t>
            </a:r>
            <a:r>
              <a:rPr lang="fr-FR" dirty="0" smtClean="0"/>
              <a:t>est capable de mieux appréhender la </a:t>
            </a:r>
            <a:r>
              <a:rPr lang="fr-FR" b="1" dirty="0" smtClean="0"/>
              <a:t>son </a:t>
            </a:r>
            <a:r>
              <a:rPr lang="fr-FR" b="1" dirty="0" smtClean="0"/>
              <a:t>identité numérique</a:t>
            </a:r>
            <a:endParaRPr lang="fr-FR" dirty="0" smtClean="0"/>
          </a:p>
          <a:p>
            <a:pPr algn="just">
              <a:buNone/>
            </a:pPr>
            <a:endParaRPr lang="fr-FR" dirty="0" smtClean="0"/>
          </a:p>
          <a:p>
            <a:pPr algn="just">
              <a:buNone/>
            </a:pPr>
            <a:endParaRPr lang="fr-FR" dirty="0"/>
          </a:p>
        </p:txBody>
      </p:sp>
      <p:pic>
        <p:nvPicPr>
          <p:cNvPr id="4" name="Picture 2" descr="D:\AMEL\ENSA\logo-ua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792088" cy="1046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1143000"/>
          </a:xfrm>
        </p:spPr>
        <p:txBody>
          <a:bodyPr>
            <a:noAutofit/>
          </a:bodyPr>
          <a:lstStyle/>
          <a:p>
            <a:r>
              <a:rPr lang="fr-FR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L’Entreprise, acteur privilégié pour </a:t>
            </a:r>
            <a:br>
              <a:rPr lang="fr-FR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fr-FR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e-VAL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95536" y="1700808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fr-FR" b="1" dirty="0" smtClean="0"/>
              <a:t>Rapprochement plus efficient</a:t>
            </a:r>
            <a:r>
              <a:rPr lang="fr-FR" dirty="0" smtClean="0"/>
              <a:t> </a:t>
            </a:r>
            <a:r>
              <a:rPr lang="fr-FR" dirty="0" smtClean="0"/>
              <a:t>des universités avec le tissu </a:t>
            </a:r>
            <a:r>
              <a:rPr lang="fr-FR" b="1" dirty="0" smtClean="0"/>
              <a:t>socio-économique</a:t>
            </a:r>
            <a:r>
              <a:rPr lang="fr-FR" dirty="0" smtClean="0"/>
              <a:t> </a:t>
            </a:r>
            <a:endParaRPr lang="fr-FR" dirty="0" smtClean="0"/>
          </a:p>
          <a:p>
            <a:pPr algn="just">
              <a:buNone/>
            </a:pPr>
            <a:r>
              <a:rPr lang="fr-FR" dirty="0" smtClean="0"/>
              <a:t>Changement des </a:t>
            </a:r>
            <a:r>
              <a:rPr lang="fr-FR" b="1" dirty="0" smtClean="0"/>
              <a:t>procédures de recrutement </a:t>
            </a:r>
            <a:r>
              <a:rPr lang="fr-FR" dirty="0" smtClean="0"/>
              <a:t>: tout employeur </a:t>
            </a:r>
            <a:r>
              <a:rPr lang="fr-FR" dirty="0" smtClean="0"/>
              <a:t>peut avoir </a:t>
            </a:r>
            <a:r>
              <a:rPr lang="fr-FR" dirty="0" smtClean="0"/>
              <a:t>un regard sur les compétences des </a:t>
            </a:r>
            <a:r>
              <a:rPr lang="fr-FR" dirty="0" smtClean="0"/>
              <a:t>étudiants et lauréats </a:t>
            </a:r>
            <a:r>
              <a:rPr lang="fr-FR" dirty="0" smtClean="0"/>
              <a:t>et ainsi recruter le bon élément au poste qui convient </a:t>
            </a:r>
          </a:p>
          <a:p>
            <a:pPr algn="just">
              <a:buNone/>
            </a:pPr>
            <a:r>
              <a:rPr lang="fr-FR" dirty="0" smtClean="0"/>
              <a:t>Collaboration étroite entre les entreprises et industries à travers </a:t>
            </a:r>
            <a:r>
              <a:rPr lang="fr-FR" b="1" dirty="0" smtClean="0"/>
              <a:t>l’Open Innovation </a:t>
            </a:r>
            <a:r>
              <a:rPr lang="fr-FR" dirty="0" smtClean="0"/>
              <a:t>qui permet de cibler des compétences et expertises au sein des Universités et ainsi pouvoir encourager la R&amp;D </a:t>
            </a:r>
          </a:p>
          <a:p>
            <a:pPr>
              <a:buNone/>
            </a:pPr>
            <a:r>
              <a:rPr lang="fr-FR" dirty="0" smtClean="0"/>
              <a:t>      </a:t>
            </a:r>
          </a:p>
          <a:p>
            <a:pPr>
              <a:buNone/>
            </a:pPr>
            <a:endParaRPr lang="fr-FR" dirty="0"/>
          </a:p>
        </p:txBody>
      </p:sp>
      <p:pic>
        <p:nvPicPr>
          <p:cNvPr id="4" name="Picture 2" descr="D:\AMEL\ENSA\logo-ua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792088" cy="1046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L’Université marocaine pendant et après le projet e-VAL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2060848"/>
            <a:ext cx="8712968" cy="4525963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fr-FR" dirty="0" smtClean="0"/>
              <a:t>Tissage d’un </a:t>
            </a:r>
            <a:r>
              <a:rPr lang="fr-FR" b="1" dirty="0" smtClean="0"/>
              <a:t>réseau marocain </a:t>
            </a:r>
            <a:r>
              <a:rPr lang="fr-FR" dirty="0" smtClean="0"/>
              <a:t>dans le domaine de la démarche e-portfolio permettant l’échange des bonnes </a:t>
            </a:r>
            <a:r>
              <a:rPr lang="fr-FR" dirty="0" smtClean="0"/>
              <a:t>pratiques</a:t>
            </a:r>
          </a:p>
          <a:p>
            <a:pPr algn="just">
              <a:buNone/>
            </a:pPr>
            <a:r>
              <a:rPr lang="fr-FR" b="1" dirty="0" smtClean="0"/>
              <a:t>Accompagnement</a:t>
            </a:r>
            <a:r>
              <a:rPr lang="fr-FR" dirty="0" smtClean="0"/>
              <a:t> </a:t>
            </a:r>
            <a:r>
              <a:rPr lang="fr-FR" dirty="0" smtClean="0"/>
              <a:t>et suivi des </a:t>
            </a:r>
            <a:r>
              <a:rPr lang="fr-FR" dirty="0" smtClean="0"/>
              <a:t>étudiants dans le processus de recherche de stages </a:t>
            </a:r>
            <a:r>
              <a:rPr lang="fr-FR" dirty="0" smtClean="0"/>
              <a:t> et d’emplois</a:t>
            </a:r>
            <a:endParaRPr lang="fr-FR" dirty="0" smtClean="0"/>
          </a:p>
          <a:p>
            <a:pPr algn="just">
              <a:buNone/>
            </a:pPr>
            <a:r>
              <a:rPr lang="fr-FR" dirty="0" smtClean="0"/>
              <a:t>Outil assurant une bonne </a:t>
            </a:r>
            <a:r>
              <a:rPr lang="fr-FR" b="1" dirty="0" smtClean="0"/>
              <a:t>gouvernance</a:t>
            </a:r>
            <a:r>
              <a:rPr lang="fr-FR" dirty="0" smtClean="0"/>
              <a:t> des offres de formation</a:t>
            </a:r>
          </a:p>
          <a:p>
            <a:pPr algn="just">
              <a:buNone/>
            </a:pPr>
            <a:r>
              <a:rPr lang="fr-FR" dirty="0" smtClean="0"/>
              <a:t>Meilleure </a:t>
            </a:r>
            <a:r>
              <a:rPr lang="fr-FR" b="1" dirty="0" smtClean="0"/>
              <a:t>visibilité</a:t>
            </a:r>
            <a:r>
              <a:rPr lang="fr-FR" dirty="0" smtClean="0"/>
              <a:t> sur Internet</a:t>
            </a:r>
          </a:p>
          <a:p>
            <a:pPr algn="just">
              <a:buNone/>
            </a:pPr>
            <a:r>
              <a:rPr lang="fr-FR" dirty="0" smtClean="0"/>
              <a:t>Création </a:t>
            </a:r>
            <a:r>
              <a:rPr lang="fr-FR" dirty="0" smtClean="0"/>
              <a:t>d’un </a:t>
            </a:r>
            <a:r>
              <a:rPr lang="fr-FR" b="1" i="1" dirty="0" smtClean="0"/>
              <a:t>network </a:t>
            </a:r>
            <a:r>
              <a:rPr lang="fr-FR" b="1" i="1" dirty="0" err="1" smtClean="0"/>
              <a:t>alumni</a:t>
            </a:r>
            <a:endParaRPr lang="fr-FR" b="1" i="1" dirty="0" smtClean="0"/>
          </a:p>
          <a:p>
            <a:pPr>
              <a:buNone/>
            </a:pPr>
            <a:endParaRPr lang="fr-FR" i="1" dirty="0"/>
          </a:p>
        </p:txBody>
      </p:sp>
      <p:pic>
        <p:nvPicPr>
          <p:cNvPr id="4" name="Picture 2" descr="D:\AMEL\ENSA\logo-ua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792088" cy="1046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507288" cy="1143000"/>
          </a:xfrm>
        </p:spPr>
        <p:txBody>
          <a:bodyPr>
            <a:noAutofit/>
          </a:bodyPr>
          <a:lstStyle/>
          <a:p>
            <a:r>
              <a:rPr lang="fr-FR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Conditions de réussite du projet e-VAL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525963"/>
          </a:xfrm>
        </p:spPr>
        <p:txBody>
          <a:bodyPr/>
          <a:lstStyle/>
          <a:p>
            <a:pPr>
              <a:buNone/>
            </a:pPr>
            <a:r>
              <a:rPr lang="fr-FR" b="1" dirty="0" smtClean="0"/>
              <a:t>Implication</a:t>
            </a:r>
            <a:r>
              <a:rPr lang="fr-FR" dirty="0" smtClean="0"/>
              <a:t> effective de tous les partenaires</a:t>
            </a:r>
          </a:p>
          <a:p>
            <a:pPr>
              <a:buNone/>
            </a:pPr>
            <a:r>
              <a:rPr lang="fr-FR" dirty="0" smtClean="0"/>
              <a:t>Accompagnement et expertise des partenaires socio-économiques : </a:t>
            </a:r>
            <a:r>
              <a:rPr lang="fr-FR" b="1" dirty="0" smtClean="0"/>
              <a:t>ANAPEC et AFEM</a:t>
            </a:r>
          </a:p>
          <a:p>
            <a:pPr>
              <a:buNone/>
            </a:pPr>
            <a:r>
              <a:rPr lang="fr-FR" dirty="0" smtClean="0"/>
              <a:t>Accompagnement et suivi du projet par le </a:t>
            </a:r>
            <a:r>
              <a:rPr lang="fr-FR" b="1" dirty="0" smtClean="0"/>
              <a:t>Ministère</a:t>
            </a:r>
            <a:r>
              <a:rPr lang="fr-FR" dirty="0" smtClean="0"/>
              <a:t> de tutelle</a:t>
            </a:r>
          </a:p>
          <a:p>
            <a:pPr>
              <a:buNone/>
            </a:pPr>
            <a:r>
              <a:rPr lang="fr-FR" dirty="0" smtClean="0"/>
              <a:t>	</a:t>
            </a:r>
            <a:r>
              <a:rPr lang="fr-FR" dirty="0" smtClean="0">
                <a:latin typeface="Arial"/>
                <a:cs typeface="Arial"/>
              </a:rPr>
              <a:t>→ </a:t>
            </a:r>
            <a:r>
              <a:rPr lang="fr-FR" dirty="0" smtClean="0"/>
              <a:t>Phase de l’état des lieux</a:t>
            </a:r>
          </a:p>
          <a:p>
            <a:pPr>
              <a:buNone/>
            </a:pPr>
            <a:r>
              <a:rPr lang="fr-FR" dirty="0" smtClean="0"/>
              <a:t>	</a:t>
            </a:r>
            <a:r>
              <a:rPr lang="fr-FR" dirty="0" smtClean="0">
                <a:latin typeface="Arial"/>
                <a:cs typeface="Arial"/>
              </a:rPr>
              <a:t>→ </a:t>
            </a:r>
            <a:r>
              <a:rPr lang="fr-FR" dirty="0" smtClean="0"/>
              <a:t>Phase de l’expérimentation</a:t>
            </a:r>
          </a:p>
          <a:p>
            <a:pPr>
              <a:buNone/>
            </a:pPr>
            <a:r>
              <a:rPr lang="fr-FR" dirty="0" smtClean="0"/>
              <a:t>	</a:t>
            </a:r>
            <a:r>
              <a:rPr lang="fr-FR" dirty="0" smtClean="0">
                <a:latin typeface="Arial"/>
                <a:cs typeface="Arial"/>
              </a:rPr>
              <a:t>→</a:t>
            </a:r>
            <a:r>
              <a:rPr lang="fr-FR" dirty="0" smtClean="0"/>
              <a:t>Livrables</a:t>
            </a:r>
            <a:endParaRPr lang="fr-FR" dirty="0"/>
          </a:p>
        </p:txBody>
      </p:sp>
      <p:pic>
        <p:nvPicPr>
          <p:cNvPr id="4" name="Picture 2" descr="D:\AMEL\ENSA\logo-ua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792088" cy="1046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357</Words>
  <Application>Microsoft Office PowerPoint</Application>
  <PresentationFormat>Affichage à l'écran (4:3)</PresentationFormat>
  <Paragraphs>43</Paragraphs>
  <Slides>10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1" baseType="lpstr">
      <vt:lpstr>Thème Office</vt:lpstr>
      <vt:lpstr>Exploitation des compétences et Valorisation des acquis pour une meilleure insertion et visibilité professionnelles (e-VAL) </vt:lpstr>
      <vt:lpstr>L’UAE en quelques chiffres…</vt:lpstr>
      <vt:lpstr>Aide à l’insertion professionnelle</vt:lpstr>
      <vt:lpstr>Diapositive 4</vt:lpstr>
      <vt:lpstr>Objectifs à atteindre</vt:lpstr>
      <vt:lpstr>e-VAL L’étudiant au cœur des préoccupations</vt:lpstr>
      <vt:lpstr>L’Entreprise, acteur privilégié pour  e-VAL</vt:lpstr>
      <vt:lpstr>L’Université marocaine pendant et après le projet e-VAL</vt:lpstr>
      <vt:lpstr>Conditions de réussite du projet e-VAL</vt:lpstr>
      <vt:lpstr>www.uae.ma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Exploitation des compétences et Valorisation des acquis pour une meilleure insertion et visibilité professionnelles (e-VAL) </dc:title>
  <dc:creator>Amal</dc:creator>
  <cp:lastModifiedBy>Amal</cp:lastModifiedBy>
  <cp:revision>6</cp:revision>
  <dcterms:created xsi:type="dcterms:W3CDTF">2017-02-13T10:39:58Z</dcterms:created>
  <dcterms:modified xsi:type="dcterms:W3CDTF">2017-02-17T09:25:24Z</dcterms:modified>
</cp:coreProperties>
</file>