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1" r:id="rId1"/>
    <p:sldMasterId id="2147483800" r:id="rId2"/>
    <p:sldMasterId id="2147483920" r:id="rId3"/>
  </p:sldMasterIdLst>
  <p:notesMasterIdLst>
    <p:notesMasterId r:id="rId25"/>
  </p:notesMasterIdLst>
  <p:handoutMasterIdLst>
    <p:handoutMasterId r:id="rId26"/>
  </p:handoutMasterIdLst>
  <p:sldIdLst>
    <p:sldId id="308" r:id="rId4"/>
    <p:sldId id="386" r:id="rId5"/>
    <p:sldId id="420" r:id="rId6"/>
    <p:sldId id="403" r:id="rId7"/>
    <p:sldId id="404" r:id="rId8"/>
    <p:sldId id="405" r:id="rId9"/>
    <p:sldId id="412" r:id="rId10"/>
    <p:sldId id="406" r:id="rId11"/>
    <p:sldId id="413" r:id="rId12"/>
    <p:sldId id="407" r:id="rId13"/>
    <p:sldId id="414" r:id="rId14"/>
    <p:sldId id="408" r:id="rId15"/>
    <p:sldId id="409" r:id="rId16"/>
    <p:sldId id="415" r:id="rId17"/>
    <p:sldId id="418" r:id="rId18"/>
    <p:sldId id="416" r:id="rId19"/>
    <p:sldId id="417" r:id="rId20"/>
    <p:sldId id="411" r:id="rId21"/>
    <p:sldId id="394" r:id="rId22"/>
    <p:sldId id="419" r:id="rId23"/>
    <p:sldId id="42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nia" initials="D" lastIdx="9" clrIdx="0">
    <p:extLst/>
  </p:cmAuthor>
  <p:cmAuthor id="2" name="dell" initials="d" lastIdx="13" clrIdx="1">
    <p:extLst>
      <p:ext uri="{19B8F6BF-5375-455C-9EA6-DF929625EA0E}">
        <p15:presenceInfo xmlns:p15="http://schemas.microsoft.com/office/powerpoint/2012/main" xmlns="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F7F"/>
    <a:srgbClr val="F3534B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1935" autoAdjust="0"/>
  </p:normalViewPr>
  <p:slideViewPr>
    <p:cSldViewPr snapToGrid="0">
      <p:cViewPr varScale="1">
        <p:scale>
          <a:sx n="107" d="100"/>
          <a:sy n="107" d="100"/>
        </p:scale>
        <p:origin x="-7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D486-8E23-4418-A968-D5A80E31DE03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364A8-0429-4082-8E41-F89C6E715F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444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7E9A-CA11-4426-8759-0037502A7EB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08CA-1E17-4A59-9F7B-A5A1A23070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351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95699-8937-4DCC-BD47-811CD97F226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Projet de fin d'études</a:t>
            </a:r>
          </a:p>
        </p:txBody>
      </p:sp>
    </p:spTree>
    <p:extLst>
      <p:ext uri="{BB962C8B-B14F-4D97-AF65-F5344CB8AC3E}">
        <p14:creationId xmlns:p14="http://schemas.microsoft.com/office/powerpoint/2010/main" xmlns="" val="8668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1A09-318B-44E5-8F03-B3726C2138AC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107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95699-8937-4DCC-BD47-811CD97F226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Projet de fin d'études</a:t>
            </a:r>
          </a:p>
        </p:txBody>
      </p:sp>
    </p:spTree>
    <p:extLst>
      <p:ext uri="{BB962C8B-B14F-4D97-AF65-F5344CB8AC3E}">
        <p14:creationId xmlns:p14="http://schemas.microsoft.com/office/powerpoint/2010/main" xmlns="" val="8668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95699-8937-4DCC-BD47-811CD97F226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Projet de fin d'études</a:t>
            </a:r>
          </a:p>
        </p:txBody>
      </p:sp>
    </p:spTree>
    <p:extLst>
      <p:ext uri="{BB962C8B-B14F-4D97-AF65-F5344CB8AC3E}">
        <p14:creationId xmlns="" xmlns:p14="http://schemas.microsoft.com/office/powerpoint/2010/main" val="8668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881D-6AA3-4E1A-8A10-93EE22F0A76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C938F-DD34-49AE-AFDE-9DFA9A957F3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160103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0750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1659796"/>
            <a:ext cx="2998936" cy="446117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900762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54909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009056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900762" y="3924379"/>
            <a:ext cx="7443101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11286889" y="489759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5E5CA2">
                    <a:lumMod val="65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5E5CA2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1395567" y="432675"/>
            <a:ext cx="432000" cy="432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571894" y="4001696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71893" y="187352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1318593" y="4001697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1318592" y="184871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70594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19887" y="1816365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40069" y="1816365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1141021" y="406185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361203" y="406185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0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3037024" cy="34720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4" y="0"/>
            <a:ext cx="2991887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87690" y="0"/>
            <a:ext cx="3004309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5693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177670" y="304800"/>
            <a:ext cx="1749287" cy="6321287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56104" y="302331"/>
            <a:ext cx="1749287" cy="6321287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334538" y="302330"/>
            <a:ext cx="1749287" cy="63212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4452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567350" y="-543339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584447" y="801512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41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80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10449"/>
            <a:ext cx="12192000" cy="3708476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15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354515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898932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43349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87766" y="2397093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4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40700" y="2669365"/>
            <a:ext cx="9528313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57490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6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754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1060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1217849" y="1520688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81695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5261113" y="0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553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4744278" cy="68580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732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7447722" y="0"/>
            <a:ext cx="4744278" cy="68580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12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206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7028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81816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505739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69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171585" y="641440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280263" y="584356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280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32313" y="1"/>
            <a:ext cx="2133600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16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66991" y="1"/>
            <a:ext cx="21336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4095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75722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765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99791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26199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316278" y="1"/>
            <a:ext cx="2875722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3195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98409" y="848138"/>
            <a:ext cx="3180522" cy="5121965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499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86261" y="1"/>
            <a:ext cx="4505739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09196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510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388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915537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18372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521207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02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823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275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82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802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2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93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60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0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5B9-0DDB-4140-BE43-969BE51362F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87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74644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92036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09428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53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CE8D-8875-488E-9A37-7DB01E55A1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708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176C-65C6-48DC-9927-74C61491E36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65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D71F-553E-43A5-B47E-44E61A8B672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6370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BEA-1995-418B-BC84-73A7B834A9F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037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3D8B-0021-431E-B58F-8B42A4AE6B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888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E1CA-5E27-4EDF-AEDC-CA76470703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013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F56F-5AAF-428E-AA48-BA4DF5FF4C6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175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0305-B4E3-4017-A3A1-EF3F5E160FF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568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01F9-0FC3-4970-ACC5-22AEAC51BD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445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C8EB-879E-4C0A-86B1-44C08E82C6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00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517912"/>
            <a:ext cx="12192000" cy="288897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79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0429-A792-469A-AA58-3CF43FAA2E8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38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48C9-7C70-40AB-A7EA-C777064831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DED11-C1C1-4484-8172-CC8BCEF475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99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11297481" y="489759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5E5CA2">
                    <a:lumMod val="65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5E5CA2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1406159" y="432675"/>
            <a:ext cx="432000" cy="432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20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7261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7261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62006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62006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66752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66751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17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108073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62220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16367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770514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12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>
                <a:solidFill>
                  <a:srgbClr val="2B2B2D">
                    <a:tint val="75000"/>
                  </a:srgbClr>
                </a:solidFill>
              </a:rPr>
              <a:pPr/>
              <a:t>12/03/2018</a:t>
            </a:fld>
            <a:endParaRPr lang="id-ID">
              <a:solidFill>
                <a:srgbClr val="2B2B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2B2B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>
                <a:solidFill>
                  <a:srgbClr val="2B2B2D">
                    <a:tint val="75000"/>
                  </a:srgbClr>
                </a:solidFill>
              </a:rPr>
              <a:pPr/>
              <a:t>‹N°›</a:t>
            </a:fld>
            <a:endParaRPr lang="id-ID">
              <a:solidFill>
                <a:srgbClr val="2B2B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41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9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23BE-8890-485B-823E-B8E8B4488D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2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5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Projet de fin d’études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2016-2017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2226" y="6060105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 NEJJARI – UAE</a:t>
            </a:r>
          </a:p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amelnejjari@yahoo.fr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74313" y="2730512"/>
            <a:ext cx="8619893" cy="69234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srgbClr val="66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 descr="Title 1"/>
          <p:cNvSpPr txBox="1">
            <a:spLocks/>
          </p:cNvSpPr>
          <p:nvPr/>
        </p:nvSpPr>
        <p:spPr>
          <a:xfrm>
            <a:off x="2344153" y="1745561"/>
            <a:ext cx="8066129" cy="12241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fr-FR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</a:t>
            </a:r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Workshop du projet Erasmus+ e-VAL</a:t>
            </a:r>
          </a:p>
          <a:p>
            <a:pPr algn="ctr"/>
            <a:r>
              <a:rPr lang="fr-FR" b="1" dirty="0" smtClean="0"/>
              <a:t>Le projet Erasmus+ e-Val,</a:t>
            </a:r>
            <a:endParaRPr lang="fr-FR" dirty="0" smtClean="0"/>
          </a:p>
          <a:p>
            <a:pPr algn="ctr"/>
            <a:r>
              <a:rPr lang="fr-FR" b="1" dirty="0" smtClean="0"/>
              <a:t>Vers une meilleure communication Lauréats-Entreprises</a:t>
            </a:r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77690" y="5274723"/>
            <a:ext cx="513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fr-FR" b="1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ème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réunion du Consortium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Jeudi 14 décembre 2017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Faculté des Sciences et Techniques de Fès (USMBA)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 flipV="1">
            <a:off x="8617620" y="2874516"/>
            <a:ext cx="55241" cy="46847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 flipH="1" flipV="1">
            <a:off x="1502922" y="5139458"/>
            <a:ext cx="86954" cy="18028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 descr="Title 1"/>
          <p:cNvSpPr txBox="1">
            <a:spLocks/>
          </p:cNvSpPr>
          <p:nvPr/>
        </p:nvSpPr>
        <p:spPr>
          <a:xfrm>
            <a:off x="2150688" y="3071089"/>
            <a:ext cx="8070184" cy="1394441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COMPTE-RENDU du Workshop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Tenu à la FST (UAE) le 17 novembre 2017</a:t>
            </a:r>
          </a:p>
        </p:txBody>
      </p:sp>
      <p:pic>
        <p:nvPicPr>
          <p:cNvPr id="32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25" y="188640"/>
            <a:ext cx="4321411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4365" y="-900949"/>
            <a:ext cx="3299012" cy="3299012"/>
          </a:xfrm>
          <a:prstGeom prst="rect">
            <a:avLst/>
          </a:prstGeom>
          <a:noFill/>
        </p:spPr>
      </p:pic>
      <p:pic>
        <p:nvPicPr>
          <p:cNvPr id="1027" name="Picture 3" descr="D:\AMEL\ENSA\logo-u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789" y="76836"/>
            <a:ext cx="1295490" cy="1711963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649473" y="5553600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7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4004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Présentation de l’ANAPEC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9781" y="18532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fr-FR" sz="2000" b="1" dirty="0" smtClean="0">
                <a:latin typeface="Verdana" pitchFamily="34" charset="0"/>
              </a:rPr>
              <a:t>Insérer la photo de </a:t>
            </a:r>
            <a:r>
              <a:rPr lang="fr-FR" sz="2000" b="1" dirty="0" err="1" smtClean="0">
                <a:latin typeface="Verdana" pitchFamily="34" charset="0"/>
              </a:rPr>
              <a:t>Jamila</a:t>
            </a:r>
            <a:r>
              <a:rPr lang="fr-FR" sz="2000" b="1" dirty="0" smtClean="0">
                <a:latin typeface="Verdana" pitchFamily="34" charset="0"/>
              </a:rPr>
              <a:t> FAIZ</a:t>
            </a:r>
            <a:endParaRPr lang="fr-FR" sz="2000" b="1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2150" y="0"/>
            <a:ext cx="64198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70566" y="642096"/>
            <a:ext cx="5102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Présentation de la Directrice ANAPEC Tanger</a:t>
            </a:r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smtClean="0"/>
              <a:t>Mme </a:t>
            </a:r>
            <a:r>
              <a:rPr lang="fr-FR" sz="3200" b="1" dirty="0" err="1" smtClean="0"/>
              <a:t>Jamila</a:t>
            </a:r>
            <a:r>
              <a:rPr lang="fr-FR" sz="3200" b="1" dirty="0" smtClean="0"/>
              <a:t> FAIZ</a:t>
            </a:r>
            <a:endParaRPr lang="fr-FR" sz="3200" b="1" dirty="0"/>
          </a:p>
        </p:txBody>
      </p:sp>
      <p:pic>
        <p:nvPicPr>
          <p:cNvPr id="19458" name="Picture 2" descr="Résultat de recherche d'images pour &quot;LOGO ANAPEC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3729283"/>
            <a:ext cx="3246995" cy="2257205"/>
          </a:xfrm>
          <a:prstGeom prst="rect">
            <a:avLst/>
          </a:prstGeom>
          <a:noFill/>
        </p:spPr>
      </p:pic>
      <p:pic>
        <p:nvPicPr>
          <p:cNvPr id="11" name="Picture 2" descr="C:\Users\chkouri\Desktop\e-val préparation\Programme e-VAL - Workshop\UAE\photo\IMG_4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5815013" cy="775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913959"/>
          </a:xfrm>
          <a:prstGeom prst="rect">
            <a:avLst/>
          </a:prstGeom>
        </p:spPr>
      </p:pic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0" y="3429000"/>
            <a:ext cx="12192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L’ANAPEC et </a:t>
            </a:r>
            <a:endParaRPr lang="fr-FR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l’amélioration de l’employabilité</a:t>
            </a:r>
          </a:p>
          <a:p>
            <a:pPr marL="342900" indent="-342900" algn="ctr">
              <a:defRPr/>
            </a:pPr>
            <a:endParaRPr lang="fr-F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fr-F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fr-F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r>
              <a:rPr lang="fr-F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Projet e-VAL - Workshop – FST de Tanger - 17 novembre 2017</a:t>
            </a:r>
          </a:p>
          <a:p>
            <a:pPr marL="342900" indent="-342900" algn="ctr">
              <a:lnSpc>
                <a:spcPct val="200000"/>
              </a:lnSpc>
              <a:defRPr/>
            </a:pPr>
            <a:r>
              <a:rPr lang="fr-F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endParaRPr lang="fr-FR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4230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Présentation </a:t>
            </a:r>
            <a:r>
              <a:rPr lang="fr-FR" sz="2400" b="1" dirty="0" err="1" smtClean="0">
                <a:latin typeface="Century Gothic" pitchFamily="34" charset="0"/>
              </a:rPr>
              <a:t>Career</a:t>
            </a:r>
            <a:r>
              <a:rPr lang="fr-FR" sz="2400" b="1" dirty="0" smtClean="0">
                <a:latin typeface="Century Gothic" pitchFamily="34" charset="0"/>
              </a:rPr>
              <a:t> Center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8" name="Picture 2" descr="C:\Users\chkouri\Desktop\e-val préparation\Programme e-VAL - Workshop\UAE\photo\IMG_4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71450"/>
            <a:ext cx="6657975" cy="88773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470679" y="342059"/>
            <a:ext cx="4102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Présentation de la Directrice du Carrer Center de Tanger</a:t>
            </a:r>
          </a:p>
          <a:p>
            <a:pPr algn="ctr"/>
            <a:r>
              <a:rPr lang="fr-FR" sz="2800" b="1" dirty="0" smtClean="0"/>
              <a:t> </a:t>
            </a:r>
          </a:p>
          <a:p>
            <a:pPr algn="ctr"/>
            <a:r>
              <a:rPr lang="fr-FR" sz="2800" b="1" dirty="0" smtClean="0"/>
              <a:t>Mme Sarah CHETOUANI</a:t>
            </a:r>
          </a:p>
          <a:p>
            <a:pPr algn="ctr"/>
            <a:endParaRPr lang="fr-FR" sz="28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53" y="3574733"/>
            <a:ext cx="8923868" cy="1033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2912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Présentation AFEM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3575" y="0"/>
            <a:ext cx="64484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logo AF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9488" y="3255894"/>
            <a:ext cx="3466535" cy="17875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057901" y="270622"/>
            <a:ext cx="5672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Présentation de la représentante de l’AFEM Tanger </a:t>
            </a:r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Mme </a:t>
            </a:r>
            <a:r>
              <a:rPr lang="fr-FR" sz="3200" b="1" dirty="0" err="1" smtClean="0"/>
              <a:t>Mahassine</a:t>
            </a:r>
            <a:r>
              <a:rPr lang="fr-FR" sz="3200" b="1" dirty="0" smtClean="0"/>
              <a:t> BEKKARI</a:t>
            </a:r>
            <a:endParaRPr lang="fr-FR" sz="3200" b="1" dirty="0"/>
          </a:p>
        </p:txBody>
      </p:sp>
      <p:pic>
        <p:nvPicPr>
          <p:cNvPr id="13" name="Picture 2" descr="C:\Users\chkouri\Desktop\e-val préparation\Programme e-VAL - Workshop\UAE\photo\IMG_4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442912"/>
            <a:ext cx="5743575" cy="765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41149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fr-FR" sz="2000" b="1" dirty="0" smtClean="0">
                <a:latin typeface="Verdana" pitchFamily="34" charset="0"/>
              </a:rPr>
              <a:t>Insérer la photo d’ensemble en entourant le vice-doyen</a:t>
            </a:r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7923" y="1385047"/>
            <a:ext cx="11227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chkouri\Desktop\e-val préparation\Programme e-VAL - Workshop\UAE\photo\IMG_4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5788" y="0"/>
            <a:ext cx="9728947" cy="729671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01138" y="0"/>
            <a:ext cx="30908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086847" y="1385046"/>
            <a:ext cx="3243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Présentation autour de la question de l’employabilité des lauréats</a:t>
            </a:r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M. Jose SANCHEZ </a:t>
            </a:r>
            <a:endParaRPr lang="fr-FR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978275" y="2925575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llustration gratuite: Emploi, &lt;strong&gt;Travail&lt;/strong&gt;, Homme D'Affair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288" y="3460242"/>
            <a:ext cx="5102921" cy="16956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3963" y="399301"/>
            <a:ext cx="6514408" cy="1030633"/>
          </a:xfrm>
        </p:spPr>
        <p:txBody>
          <a:bodyPr/>
          <a:lstStyle/>
          <a:p>
            <a:r>
              <a:rPr lang="es-ES" dirty="0" smtClean="0"/>
              <a:t>EMPLOYABILITÉ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6182" y="2518757"/>
            <a:ext cx="5558443" cy="3162993"/>
          </a:xfrm>
        </p:spPr>
        <p:txBody>
          <a:bodyPr/>
          <a:lstStyle/>
          <a:p>
            <a:pPr algn="l"/>
            <a:r>
              <a:rPr lang="es-ES" b="1" dirty="0" smtClean="0"/>
              <a:t>Concept</a:t>
            </a:r>
          </a:p>
          <a:p>
            <a:pPr algn="l"/>
            <a:r>
              <a:rPr lang="es-ES" b="1" dirty="0" err="1" smtClean="0"/>
              <a:t>Importance</a:t>
            </a:r>
            <a:endParaRPr lang="es-ES" b="1" dirty="0" smtClean="0"/>
          </a:p>
          <a:p>
            <a:pPr algn="l"/>
            <a:r>
              <a:rPr lang="es-ES" b="1" smtClean="0"/>
              <a:t>L’employabilité</a:t>
            </a:r>
            <a:r>
              <a:rPr lang="es-ES" b="1" dirty="0" smtClean="0"/>
              <a:t> </a:t>
            </a:r>
            <a:r>
              <a:rPr lang="es-ES" b="1" dirty="0" smtClean="0"/>
              <a:t>et </a:t>
            </a:r>
            <a:r>
              <a:rPr lang="es-ES" b="1" dirty="0" err="1" smtClean="0"/>
              <a:t>l´image</a:t>
            </a:r>
            <a:r>
              <a:rPr lang="es-ES" b="1" dirty="0" smtClean="0"/>
              <a:t> </a:t>
            </a:r>
            <a:r>
              <a:rPr lang="es-ES" b="1" dirty="0" err="1"/>
              <a:t>personnelle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1026" name="Picture 2" descr="http://e-val.uae.ma/images/e-val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1616" y="314542"/>
            <a:ext cx="268732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875520" y="6068292"/>
            <a:ext cx="1870134" cy="576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Sánchez, José. </a:t>
            </a:r>
          </a:p>
          <a:p>
            <a:r>
              <a:rPr lang="en-US" sz="1400" b="1" dirty="0" smtClean="0"/>
              <a:t> Serrano, César.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0953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41149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fr-FR" sz="2000" b="1" dirty="0" smtClean="0">
                <a:latin typeface="Verdana" pitchFamily="34" charset="0"/>
              </a:rPr>
              <a:t>Insérer la photo d’ensemble en entourant le vice-doyen</a:t>
            </a:r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7923" y="1385047"/>
            <a:ext cx="11227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chkouri\Desktop\e-val préparation\Programme e-VAL - Workshop\UAE\photo\IMG_4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5788" y="0"/>
            <a:ext cx="9728947" cy="729671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01138" y="0"/>
            <a:ext cx="30908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72575" y="1385046"/>
            <a:ext cx="3019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Présentation</a:t>
            </a:r>
          </a:p>
          <a:p>
            <a:pPr algn="ctr"/>
            <a:r>
              <a:rPr lang="fr-FR" sz="3200" b="1" dirty="0" smtClean="0"/>
              <a:t>Du site du projet Erasmus+ e-VAL</a:t>
            </a:r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M. Mohamed </a:t>
            </a:r>
            <a:r>
              <a:rPr lang="fr-FR" sz="3200" b="1" dirty="0" err="1" smtClean="0"/>
              <a:t>Yassin</a:t>
            </a:r>
            <a:r>
              <a:rPr lang="fr-FR" sz="3200" b="1" dirty="0" smtClean="0"/>
              <a:t> CHKOURI </a:t>
            </a:r>
            <a:endParaRPr lang="fr-FR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607300" y="3225612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688"/>
          <a:stretch>
            <a:fillRect/>
          </a:stretch>
        </p:blipFill>
        <p:spPr bwMode="auto">
          <a:xfrm>
            <a:off x="0" y="342900"/>
            <a:ext cx="130111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3469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Débats avec le public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9781" y="18532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fr-FR" sz="2000" b="1" dirty="0" smtClean="0">
                <a:latin typeface="Verdana" pitchFamily="34" charset="0"/>
              </a:rPr>
              <a:t>Insérer la photo DE </a:t>
            </a:r>
            <a:r>
              <a:rPr lang="fr-FR" sz="2000" b="1" dirty="0" err="1" smtClean="0">
                <a:latin typeface="Verdana" pitchFamily="34" charset="0"/>
              </a:rPr>
              <a:t>Tahiri</a:t>
            </a:r>
            <a:r>
              <a:rPr lang="fr-FR" sz="2000" b="1" dirty="0" smtClean="0">
                <a:latin typeface="Verdana" pitchFamily="34" charset="0"/>
              </a:rPr>
              <a:t> et public</a:t>
            </a:r>
            <a:endParaRPr lang="fr-FR" sz="2000" b="1" dirty="0">
              <a:latin typeface="Verdana" pitchFamily="34" charset="0"/>
            </a:endParaRPr>
          </a:p>
        </p:txBody>
      </p:sp>
      <p:pic>
        <p:nvPicPr>
          <p:cNvPr id="1026" name="Picture 2" descr="C:\Users\USER\Downloads\IMG_4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7175"/>
            <a:ext cx="6000750" cy="8001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957888" y="-428625"/>
            <a:ext cx="6234112" cy="72866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086475" y="0"/>
            <a:ext cx="5672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Moment fort du Workshop :</a:t>
            </a:r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Débat avec le public animé par M. </a:t>
            </a:r>
            <a:r>
              <a:rPr lang="fr-FR" sz="3200" b="1" dirty="0" err="1" smtClean="0"/>
              <a:t>Abderrahim</a:t>
            </a:r>
            <a:r>
              <a:rPr lang="fr-FR" sz="3200" b="1" dirty="0" smtClean="0"/>
              <a:t> TAHIRI</a:t>
            </a:r>
          </a:p>
          <a:p>
            <a:pPr algn="ctr"/>
            <a:endParaRPr lang="fr-FR" sz="3200" b="1" dirty="0" smtClean="0"/>
          </a:p>
        </p:txBody>
      </p:sp>
      <p:pic>
        <p:nvPicPr>
          <p:cNvPr id="1027" name="Picture 3" descr="C:\Users\USER\Desktop\IMG_4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160984"/>
            <a:ext cx="6262687" cy="469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43476" y="6553201"/>
            <a:ext cx="3312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prstClr val="white"/>
                </a:solidFill>
                <a:latin typeface="Georgia" pitchFamily="18" charset="0"/>
              </a:rPr>
              <a:t>Année universitaire 2012/2013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itchFamily="34" charset="0"/>
              </a:rPr>
              <a:t>Projet de fin d’études</a:t>
            </a:r>
          </a:p>
        </p:txBody>
      </p:sp>
      <p:sp>
        <p:nvSpPr>
          <p:cNvPr id="25" name="Espace réservé du numéro de diapositive 17"/>
          <p:cNvSpPr txBox="1">
            <a:spLocks/>
          </p:cNvSpPr>
          <p:nvPr/>
        </p:nvSpPr>
        <p:spPr>
          <a:xfrm>
            <a:off x="5879976" y="6481142"/>
            <a:ext cx="36004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A7C5893-520F-4B8C-85B1-8E6CCFC28006}" type="slidenum">
              <a:rPr lang="fr-FR" sz="1200">
                <a:solidFill>
                  <a:prstClr val="white"/>
                </a:solidFill>
                <a:latin typeface="Century Gothic" pitchFamily="34" charset="0"/>
              </a:rPr>
              <a:pPr algn="r">
                <a:defRPr/>
              </a:pPr>
              <a:t>19</a:t>
            </a:fld>
            <a:endParaRPr lang="fr-FR" sz="1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itchFamily="34" charset="0"/>
              </a:rPr>
              <a:t>2013-2014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1524000" y="1001473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 flipV="1">
            <a:off x="6731176" y="-1585244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 flipV="1">
            <a:off x="1541929" y="1131274"/>
            <a:ext cx="10650071" cy="11073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3600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</a:rPr>
              <a:t>RECOMMANDATIONS</a:t>
            </a:r>
            <a:endParaRPr lang="fr-FR" sz="3600" dirty="0">
              <a:solidFill>
                <a:prstClr val="white">
                  <a:lumMod val="6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Espace réservé du numéro de diapositive 17"/>
          <p:cNvSpPr txBox="1">
            <a:spLocks/>
          </p:cNvSpPr>
          <p:nvPr/>
        </p:nvSpPr>
        <p:spPr>
          <a:xfrm>
            <a:off x="5927689" y="6496765"/>
            <a:ext cx="36004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endParaRPr lang="fr-FR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793" y="2664888"/>
            <a:ext cx="2968263" cy="3760105"/>
          </a:xfrm>
          <a:prstGeom prst="rect">
            <a:avLst/>
          </a:prstGeom>
        </p:spPr>
      </p:pic>
      <p:sp>
        <p:nvSpPr>
          <p:cNvPr id="36" name="Espace réservé du numéro de diapositive 17">
            <a:extLst>
              <a:ext uri="{FF2B5EF4-FFF2-40B4-BE49-F238E27FC236}">
                <a16:creationId xmlns:a16="http://schemas.microsoft.com/office/drawing/2014/main" xmlns="" id="{2392D4E1-C114-4B90-BB1F-4753DF60E40E}"/>
              </a:ext>
            </a:extLst>
          </p:cNvPr>
          <p:cNvSpPr txBox="1">
            <a:spLocks/>
          </p:cNvSpPr>
          <p:nvPr/>
        </p:nvSpPr>
        <p:spPr>
          <a:xfrm>
            <a:off x="5355816" y="6331251"/>
            <a:ext cx="74437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C1EE2009-846B-4BE8-81F0-0C4A9B0E8E5E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8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9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4352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Contexte de la tenue du WS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14400" y="1257300"/>
            <a:ext cx="9776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WP. 2.3. Ateliers de transfer</a:t>
            </a:r>
            <a:r>
              <a:rPr lang="fr-FR" dirty="0" smtClean="0"/>
              <a:t>t</a:t>
            </a:r>
          </a:p>
          <a:p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Objectif</a:t>
            </a:r>
            <a:r>
              <a:rPr lang="fr-FR" dirty="0" smtClean="0"/>
              <a:t> : « Les missions des partenaires marocains en Europe (KTH) ont permis aux bénéficiaires d</a:t>
            </a:r>
            <a:r>
              <a:rPr lang="en-GB" dirty="0" smtClean="0"/>
              <a:t>’</a:t>
            </a:r>
            <a:r>
              <a:rPr lang="en-GB" dirty="0" err="1" smtClean="0"/>
              <a:t>élargir</a:t>
            </a:r>
            <a:r>
              <a:rPr lang="en-GB" dirty="0" smtClean="0"/>
              <a:t> </a:t>
            </a:r>
            <a:r>
              <a:rPr lang="en-GB" dirty="0" err="1" smtClean="0"/>
              <a:t>leur</a:t>
            </a:r>
            <a:r>
              <a:rPr lang="en-GB" dirty="0" smtClean="0"/>
              <a:t> champ de vision et </a:t>
            </a:r>
            <a:r>
              <a:rPr lang="en-GB" dirty="0" err="1" smtClean="0"/>
              <a:t>d’enrichir</a:t>
            </a:r>
            <a:r>
              <a:rPr lang="en-GB" dirty="0" smtClean="0"/>
              <a:t> </a:t>
            </a:r>
            <a:r>
              <a:rPr lang="en-GB" dirty="0" err="1" smtClean="0"/>
              <a:t>leurs</a:t>
            </a:r>
            <a:r>
              <a:rPr lang="en-GB" dirty="0" smtClean="0"/>
              <a:t> </a:t>
            </a:r>
            <a:r>
              <a:rPr lang="en-GB" dirty="0" err="1" smtClean="0"/>
              <a:t>expériences</a:t>
            </a:r>
            <a:r>
              <a:rPr lang="en-GB" dirty="0" smtClean="0"/>
              <a:t>.</a:t>
            </a:r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en-GB" dirty="0" smtClean="0"/>
              <a:t>Au retour des missions de formation,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s’agit</a:t>
            </a:r>
            <a:r>
              <a:rPr lang="en-GB" dirty="0" smtClean="0"/>
              <a:t> de </a:t>
            </a:r>
            <a:r>
              <a:rPr lang="en-GB" dirty="0" err="1" smtClean="0"/>
              <a:t>généraliser</a:t>
            </a:r>
            <a:r>
              <a:rPr lang="en-GB" dirty="0" smtClean="0"/>
              <a:t> la </a:t>
            </a:r>
            <a:r>
              <a:rPr lang="en-GB" dirty="0" err="1" smtClean="0"/>
              <a:t>réflexion</a:t>
            </a:r>
            <a:r>
              <a:rPr lang="en-GB" dirty="0" smtClean="0"/>
              <a:t> à </a:t>
            </a:r>
            <a:r>
              <a:rPr lang="en-GB" dirty="0" err="1" smtClean="0"/>
              <a:t>tous</a:t>
            </a:r>
            <a:r>
              <a:rPr lang="en-GB" dirty="0" smtClean="0"/>
              <a:t> les </a:t>
            </a:r>
            <a:r>
              <a:rPr lang="en-GB" dirty="0" err="1" smtClean="0"/>
              <a:t>partenaires</a:t>
            </a:r>
            <a:r>
              <a:rPr lang="en-GB" dirty="0" smtClean="0"/>
              <a:t> </a:t>
            </a:r>
            <a:r>
              <a:rPr lang="en-GB" dirty="0" err="1" smtClean="0"/>
              <a:t>marocains</a:t>
            </a:r>
            <a:r>
              <a:rPr lang="en-GB" dirty="0" smtClean="0"/>
              <a:t> à </a:t>
            </a:r>
            <a:r>
              <a:rPr lang="en-GB" dirty="0" err="1" smtClean="0"/>
              <a:t>partir</a:t>
            </a:r>
            <a:r>
              <a:rPr lang="en-GB" dirty="0" smtClean="0"/>
              <a:t> </a:t>
            </a:r>
            <a:r>
              <a:rPr lang="en-GB" dirty="0" err="1" smtClean="0"/>
              <a:t>d’expériences</a:t>
            </a:r>
            <a:r>
              <a:rPr lang="en-GB" dirty="0" smtClean="0"/>
              <a:t> </a:t>
            </a:r>
            <a:r>
              <a:rPr lang="en-GB" dirty="0" err="1" smtClean="0"/>
              <a:t>européennes</a:t>
            </a:r>
            <a:r>
              <a:rPr lang="en-GB" dirty="0" smtClean="0"/>
              <a:t>.</a:t>
            </a:r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en-GB" dirty="0" smtClean="0"/>
              <a:t>Des ateliers de </a:t>
            </a:r>
            <a:r>
              <a:rPr lang="en-GB" dirty="0" err="1" smtClean="0"/>
              <a:t>transfert</a:t>
            </a:r>
            <a:r>
              <a:rPr lang="en-GB" dirty="0" smtClean="0"/>
              <a:t> (formation en interne)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systématiquement</a:t>
            </a:r>
            <a:r>
              <a:rPr lang="en-GB" dirty="0" smtClean="0"/>
              <a:t> </a:t>
            </a:r>
            <a:r>
              <a:rPr lang="en-GB" dirty="0" err="1" smtClean="0"/>
              <a:t>organisés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chaque</a:t>
            </a:r>
            <a:r>
              <a:rPr lang="en-GB" dirty="0" smtClean="0"/>
              <a:t> </a:t>
            </a:r>
            <a:r>
              <a:rPr lang="en-GB" dirty="0" err="1" smtClean="0"/>
              <a:t>université</a:t>
            </a:r>
            <a:r>
              <a:rPr lang="en-GB" dirty="0" smtClean="0"/>
              <a:t> </a:t>
            </a:r>
            <a:r>
              <a:rPr lang="en-GB" dirty="0" err="1" smtClean="0"/>
              <a:t>marocaine</a:t>
            </a:r>
            <a:r>
              <a:rPr lang="en-GB" dirty="0" smtClean="0"/>
              <a:t> </a:t>
            </a:r>
            <a:r>
              <a:rPr lang="en-GB" dirty="0" err="1" smtClean="0"/>
              <a:t>partenaire</a:t>
            </a:r>
            <a:r>
              <a:rPr lang="en-GB" dirty="0" smtClean="0"/>
              <a:t> </a:t>
            </a:r>
            <a:r>
              <a:rPr lang="en-GB" dirty="0" err="1" smtClean="0"/>
              <a:t>visant</a:t>
            </a:r>
            <a:r>
              <a:rPr lang="en-GB" dirty="0" smtClean="0"/>
              <a:t> le </a:t>
            </a:r>
            <a:r>
              <a:rPr lang="en-GB" dirty="0" err="1" smtClean="0"/>
              <a:t>transfert</a:t>
            </a:r>
            <a:r>
              <a:rPr lang="en-GB" dirty="0" smtClean="0"/>
              <a:t> </a:t>
            </a:r>
            <a:r>
              <a:rPr lang="en-GB" dirty="0" err="1" smtClean="0"/>
              <a:t>d’expériences</a:t>
            </a:r>
            <a:r>
              <a:rPr lang="en-GB" dirty="0" smtClean="0"/>
              <a:t> et </a:t>
            </a:r>
            <a:r>
              <a:rPr lang="en-GB" dirty="0" err="1" smtClean="0"/>
              <a:t>initiant</a:t>
            </a:r>
            <a:r>
              <a:rPr lang="en-GB" dirty="0" smtClean="0"/>
              <a:t> la </a:t>
            </a:r>
            <a:r>
              <a:rPr lang="en-GB" dirty="0" err="1" smtClean="0"/>
              <a:t>réflexion</a:t>
            </a:r>
            <a:r>
              <a:rPr lang="en-GB" dirty="0" smtClean="0"/>
              <a:t>.”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3009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Recommandations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14400" y="1546412"/>
            <a:ext cx="97760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Feed-back très intéressant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Besoin d’informer et de communiquer autour du projet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Utiliser les créneaux Langues et Communication pour diffuser et disséminer l’information</a:t>
            </a:r>
          </a:p>
          <a:p>
            <a:r>
              <a:rPr lang="fr-FR" sz="2400" b="1" dirty="0" smtClean="0"/>
              <a:t>	</a:t>
            </a:r>
          </a:p>
          <a:p>
            <a:r>
              <a:rPr lang="fr-FR" sz="2400" b="1" dirty="0" smtClean="0"/>
              <a:t>Nécessité de vulgariser la question de « démarche e-portfolio »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Beaucoup d’intérêt pour l’outil e-portfolio car les étudiants notent els difficultés qu’ils rencontrent dans la soumission de leurs candidatures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Prévoir des rencontres Entreprises-Etudiants dans le cadre du projet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Projet de fin d’études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2016-2017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2226" y="6060105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 NEJJARI – UAE</a:t>
            </a:r>
          </a:p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amelnejjari@yahoo.fr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74313" y="2730512"/>
            <a:ext cx="8619893" cy="69234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srgbClr val="66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 descr="Title 1"/>
          <p:cNvSpPr txBox="1">
            <a:spLocks/>
          </p:cNvSpPr>
          <p:nvPr/>
        </p:nvSpPr>
        <p:spPr>
          <a:xfrm>
            <a:off x="2344153" y="1745561"/>
            <a:ext cx="8066129" cy="12241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fr-FR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</a:t>
            </a:r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Workshop du projet Erasmus+ e-VAL</a:t>
            </a:r>
          </a:p>
          <a:p>
            <a:pPr algn="ctr"/>
            <a:r>
              <a:rPr lang="fr-FR" b="1" dirty="0" smtClean="0"/>
              <a:t>Le projet Erasmus+ e-Val,</a:t>
            </a:r>
            <a:endParaRPr lang="fr-FR" dirty="0" smtClean="0"/>
          </a:p>
          <a:p>
            <a:pPr algn="ctr"/>
            <a:r>
              <a:rPr lang="fr-FR" b="1" dirty="0" smtClean="0"/>
              <a:t>Vers une meilleure communication Lauréats-Entreprises</a:t>
            </a:r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77690" y="5274723"/>
            <a:ext cx="513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fr-FR" b="1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ème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réunion du Consortium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Jeudi 14 décembre 2017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Faculté des Sciences et Techniques de Fès (USMBA)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 flipV="1">
            <a:off x="8617620" y="2874516"/>
            <a:ext cx="55241" cy="46847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 flipH="1" flipV="1">
            <a:off x="1502922" y="5139458"/>
            <a:ext cx="86954" cy="18028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 descr="Title 1"/>
          <p:cNvSpPr txBox="1">
            <a:spLocks/>
          </p:cNvSpPr>
          <p:nvPr/>
        </p:nvSpPr>
        <p:spPr>
          <a:xfrm>
            <a:off x="2150688" y="3071089"/>
            <a:ext cx="8070184" cy="1394441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COMPTE-RENDU du Workshop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Tenu à la FST (UAE) le 17 novembre 2017</a:t>
            </a:r>
          </a:p>
        </p:txBody>
      </p:sp>
      <p:pic>
        <p:nvPicPr>
          <p:cNvPr id="32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25" y="188640"/>
            <a:ext cx="4321411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4365" y="-900949"/>
            <a:ext cx="3299012" cy="3299012"/>
          </a:xfrm>
          <a:prstGeom prst="rect">
            <a:avLst/>
          </a:prstGeom>
          <a:noFill/>
        </p:spPr>
      </p:pic>
      <p:pic>
        <p:nvPicPr>
          <p:cNvPr id="1027" name="Picture 3" descr="D:\AMEL\ENSA\logo-u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789" y="76836"/>
            <a:ext cx="1295490" cy="1711963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649473" y="5553600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7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2492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Données du WS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85825" y="1700213"/>
            <a:ext cx="9776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3600" b="1" dirty="0" smtClean="0"/>
              <a:t>Lieu</a:t>
            </a:r>
            <a:r>
              <a:rPr lang="en-GB" sz="3600" dirty="0" smtClean="0"/>
              <a:t> : </a:t>
            </a:r>
            <a:r>
              <a:rPr lang="en-GB" sz="3600" dirty="0" err="1" smtClean="0"/>
              <a:t>Faculté</a:t>
            </a:r>
            <a:r>
              <a:rPr lang="en-GB" sz="3600" dirty="0" smtClean="0"/>
              <a:t> des Sciences et Techniques de </a:t>
            </a:r>
            <a:r>
              <a:rPr lang="en-GB" sz="3600" dirty="0" err="1" smtClean="0"/>
              <a:t>Tanger</a:t>
            </a:r>
            <a:endParaRPr lang="en-GB" sz="3600" dirty="0" smtClean="0"/>
          </a:p>
          <a:p>
            <a:pPr algn="just">
              <a:lnSpc>
                <a:spcPct val="200000"/>
              </a:lnSpc>
            </a:pPr>
            <a:r>
              <a:rPr lang="en-GB" sz="3600" b="1" dirty="0" smtClean="0"/>
              <a:t>Date</a:t>
            </a:r>
            <a:r>
              <a:rPr lang="en-GB" sz="3600" dirty="0" smtClean="0"/>
              <a:t> : </a:t>
            </a:r>
            <a:r>
              <a:rPr lang="en-GB" sz="3600" dirty="0" err="1" smtClean="0"/>
              <a:t>vendredi</a:t>
            </a:r>
            <a:r>
              <a:rPr lang="en-GB" sz="3600" dirty="0" smtClean="0"/>
              <a:t> 17 </a:t>
            </a:r>
            <a:r>
              <a:rPr lang="en-GB" sz="3600" dirty="0" err="1" smtClean="0"/>
              <a:t>novembre</a:t>
            </a:r>
            <a:r>
              <a:rPr lang="en-GB" sz="3600" dirty="0" smtClean="0"/>
              <a:t> 2018</a:t>
            </a:r>
          </a:p>
          <a:p>
            <a:pPr algn="just">
              <a:lnSpc>
                <a:spcPct val="200000"/>
              </a:lnSpc>
            </a:pPr>
            <a:r>
              <a:rPr lang="en-GB" sz="3600" b="1" dirty="0" err="1" smtClean="0"/>
              <a:t>Nombre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d’étudiants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présents</a:t>
            </a:r>
            <a:r>
              <a:rPr lang="en-GB" sz="3600" b="1" dirty="0" smtClean="0"/>
              <a:t> </a:t>
            </a:r>
            <a:r>
              <a:rPr lang="en-GB" sz="3600" dirty="0" smtClean="0"/>
              <a:t>: 120 </a:t>
            </a:r>
            <a:r>
              <a:rPr lang="en-GB" sz="3600" dirty="0" err="1" smtClean="0"/>
              <a:t>étudiants</a:t>
            </a:r>
            <a:endParaRPr lang="en-GB" sz="3600" dirty="0" smtClean="0"/>
          </a:p>
          <a:p>
            <a:pPr algn="just">
              <a:lnSpc>
                <a:spcPct val="200000"/>
              </a:lnSpc>
            </a:pP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1931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Programme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1353"/>
          <a:stretch>
            <a:fillRect/>
          </a:stretch>
        </p:blipFill>
        <p:spPr bwMode="auto">
          <a:xfrm>
            <a:off x="-1403286" y="0"/>
            <a:ext cx="18288000" cy="911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41149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fr-FR" sz="2000" b="1" dirty="0" smtClean="0">
                <a:latin typeface="Verdana" pitchFamily="34" charset="0"/>
              </a:rPr>
              <a:t>Insérer la photo d’ensemble en entourant le vice-doyen</a:t>
            </a:r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7923" y="1385047"/>
            <a:ext cx="11227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chkouri\Desktop\e-val préparation\Programme e-VAL - Workshop\UAE\photo\IMG_4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1847" cy="75538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972675" y="0"/>
            <a:ext cx="22193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085294" y="1385046"/>
            <a:ext cx="2106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Mot d’accueil de M. le Vice-doyen de la FST</a:t>
            </a:r>
            <a:endParaRPr lang="fr-FR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235825" y="3254187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3443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Présentation du projet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8" name="Picture 3" descr="C:\Users\chkouri\Desktop\e-val préparation\Programme e-VAL - Workshop\UAE\photo\IMG_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0085294" cy="756397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085294" y="0"/>
            <a:ext cx="210670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085294" y="1385046"/>
            <a:ext cx="2106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Présentation du projet Erasmus+ </a:t>
            </a:r>
          </a:p>
          <a:p>
            <a:pPr algn="ctr"/>
            <a:r>
              <a:rPr lang="fr-FR" sz="2800" b="1" dirty="0" smtClean="0"/>
              <a:t>e-VAL</a:t>
            </a:r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/>
              <a:t>Mme Amel NEJJARI</a:t>
            </a:r>
            <a:endParaRPr lang="fr-F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431307" y="3939987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Projet de fin d’études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2016-2017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2226" y="6060105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 NEJJARI – UAE</a:t>
            </a:r>
          </a:p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amelnejjari@yahoo.fr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74313" y="3053241"/>
            <a:ext cx="8619893" cy="69234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srgbClr val="66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 descr="Title 1"/>
          <p:cNvSpPr txBox="1">
            <a:spLocks/>
          </p:cNvSpPr>
          <p:nvPr/>
        </p:nvSpPr>
        <p:spPr>
          <a:xfrm>
            <a:off x="2344153" y="1745561"/>
            <a:ext cx="8066129" cy="12241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fr-FR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</a:t>
            </a:r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Workshop du projet Erasmus+ e-VAL</a:t>
            </a:r>
          </a:p>
          <a:p>
            <a:pPr algn="ctr"/>
            <a:r>
              <a:rPr lang="fr-FR" b="1" dirty="0" smtClean="0"/>
              <a:t>Le projet Erasmus+ e-Val,</a:t>
            </a:r>
            <a:endParaRPr lang="fr-FR" dirty="0" smtClean="0"/>
          </a:p>
          <a:p>
            <a:pPr algn="ctr"/>
            <a:r>
              <a:rPr lang="fr-FR" b="1" dirty="0" smtClean="0"/>
              <a:t>Vers une meilleure communication Lauréats-Entreprises</a:t>
            </a:r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77690" y="5274723"/>
            <a:ext cx="513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Vendredi 17 novembre 2017</a:t>
            </a:r>
          </a:p>
          <a:p>
            <a:endParaRPr lang="fr-FR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Faculté des Sciences et Techniques de Tanger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 flipV="1">
            <a:off x="8617620" y="2874516"/>
            <a:ext cx="55241" cy="46847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 flipH="1" flipV="1">
            <a:off x="1502922" y="5139458"/>
            <a:ext cx="86954" cy="18028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 descr="Title 1"/>
          <p:cNvSpPr txBox="1">
            <a:spLocks/>
          </p:cNvSpPr>
          <p:nvPr/>
        </p:nvSpPr>
        <p:spPr>
          <a:xfrm>
            <a:off x="2164135" y="3568630"/>
            <a:ext cx="8070184" cy="1394441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Erasmus+ e-Val : un projet clé pour développer les liens entreprises - universités</a:t>
            </a:r>
          </a:p>
        </p:txBody>
      </p:sp>
      <p:pic>
        <p:nvPicPr>
          <p:cNvPr id="32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25" y="188640"/>
            <a:ext cx="4321411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4365" y="-900949"/>
            <a:ext cx="3299012" cy="3299012"/>
          </a:xfrm>
          <a:prstGeom prst="rect">
            <a:avLst/>
          </a:prstGeom>
          <a:noFill/>
        </p:spPr>
      </p:pic>
      <p:pic>
        <p:nvPicPr>
          <p:cNvPr id="1027" name="Picture 3" descr="D:\AMEL\ENSA\logo-u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789" y="76836"/>
            <a:ext cx="1295490" cy="1711963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649473" y="5553600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77442" y="435462"/>
            <a:ext cx="5389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Century Gothic" pitchFamily="34" charset="0"/>
              </a:rPr>
              <a:t>Présentation du Ministère de tutelle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7381" y="1700808"/>
            <a:ext cx="10752336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371" y="2456795"/>
            <a:ext cx="580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4431734" y="-2835821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9363" y="0"/>
            <a:ext cx="586263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506" name="Picture 2" descr="Résultat de recherche d'images pour &quot;LOGO MINISTèRE ENSEIGNEMENT SUPéRIEUR MAROC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0" y="4424362"/>
            <a:ext cx="3087690" cy="225318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6357939" y="0"/>
            <a:ext cx="59197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/>
          </a:p>
          <a:p>
            <a:pPr algn="ctr"/>
            <a:endParaRPr lang="fr-FR" sz="2400" b="1" dirty="0" smtClean="0"/>
          </a:p>
          <a:p>
            <a:pPr algn="ctr"/>
            <a:r>
              <a:rPr lang="fr-FR" sz="3200" b="1" dirty="0" smtClean="0"/>
              <a:t>Présentation de la représentante</a:t>
            </a:r>
          </a:p>
          <a:p>
            <a:pPr algn="ctr"/>
            <a:r>
              <a:rPr lang="fr-FR" sz="3200" b="1" dirty="0" smtClean="0"/>
              <a:t>De la Direction de l’Enseignement Supérieur </a:t>
            </a:r>
          </a:p>
          <a:p>
            <a:pPr algn="ctr"/>
            <a:r>
              <a:rPr lang="fr-FR" sz="3200" b="1" dirty="0" smtClean="0"/>
              <a:t>et du Développement Pédagogique</a:t>
            </a:r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Mme </a:t>
            </a:r>
            <a:r>
              <a:rPr lang="fr-FR" sz="3200" b="1" dirty="0" err="1" smtClean="0"/>
              <a:t>Kaoutar</a:t>
            </a:r>
            <a:r>
              <a:rPr lang="fr-FR" sz="3200" b="1" dirty="0" smtClean="0"/>
              <a:t> FAHMI</a:t>
            </a:r>
          </a:p>
        </p:txBody>
      </p:sp>
      <p:pic>
        <p:nvPicPr>
          <p:cNvPr id="12" name="Picture 2" descr="C:\Users\chkouri\Desktop\e-val préparation\Programme e-VAL - Workshop\UAE\photo\IMG_4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343650" cy="845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20988"/>
            <a:ext cx="12192000" cy="187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63538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Trebuchet MS" pitchFamily="34" charset="0"/>
                <a:cs typeface="AL-Mohanad Bold" pitchFamily="2" charset="-78"/>
              </a:rPr>
              <a:t>Mesures entreprises pour l’amélioration de l’Employabilité des Lauréats</a:t>
            </a:r>
          </a:p>
        </p:txBody>
      </p:sp>
      <p:sp>
        <p:nvSpPr>
          <p:cNvPr id="14339" name="ZoneTexte 8"/>
          <p:cNvSpPr txBox="1">
            <a:spLocks noChangeArrowheads="1"/>
          </p:cNvSpPr>
          <p:nvPr/>
        </p:nvSpPr>
        <p:spPr bwMode="auto">
          <a:xfrm>
            <a:off x="1209432" y="5281614"/>
            <a:ext cx="10732476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200" b="1" dirty="0" err="1">
                <a:solidFill>
                  <a:schemeClr val="tx2"/>
                </a:solidFill>
                <a:latin typeface="Candara" pitchFamily="34" charset="0"/>
              </a:rPr>
              <a:t>Kaoutar</a:t>
            </a:r>
            <a:r>
              <a:rPr lang="fr-FR" sz="2200" b="1" dirty="0">
                <a:solidFill>
                  <a:schemeClr val="tx2"/>
                </a:solidFill>
                <a:latin typeface="Candara" pitchFamily="34" charset="0"/>
              </a:rPr>
              <a:t> FAHMI</a:t>
            </a:r>
          </a:p>
          <a:p>
            <a:pPr algn="r"/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Direction de l’Enseignement Supérieur </a:t>
            </a:r>
          </a:p>
          <a:p>
            <a:pPr algn="r"/>
            <a:r>
              <a:rPr lang="fr-FR" sz="2000" b="1" dirty="0">
                <a:solidFill>
                  <a:schemeClr val="tx2"/>
                </a:solidFill>
                <a:latin typeface="Candara" pitchFamily="34" charset="0"/>
              </a:rPr>
              <a:t>et du Développement Pédagogique </a:t>
            </a:r>
          </a:p>
          <a:p>
            <a:pPr algn="r"/>
            <a:endParaRPr lang="fr-FR" sz="20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2409825"/>
            <a:ext cx="12192000" cy="1588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815754" y="6443664"/>
            <a:ext cx="297375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Tanger, 17 novembre 2017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17232" y="101600"/>
          <a:ext cx="11990433" cy="2286000"/>
        </p:xfrm>
        <a:graphic>
          <a:graphicData uri="http://schemas.openxmlformats.org/drawingml/2006/table">
            <a:tbl>
              <a:tblPr/>
              <a:tblGrid>
                <a:gridCol w="4745824"/>
                <a:gridCol w="2503446"/>
                <a:gridCol w="4741163"/>
              </a:tblGrid>
              <a:tr h="7842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f-ZA" sz="1600" kern="1400" dirty="0">
                          <a:solidFill>
                            <a:srgbClr val="000000"/>
                          </a:solidFill>
                          <a:latin typeface="Ebrima"/>
                          <a:ea typeface="Batang"/>
                          <a:cs typeface="Courier New"/>
                        </a:rPr>
                        <a:t>ⵜⴰⴳⵍⴷⵉⵜ ⵏ ⵍⵎⵖⵔⵉⴱ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f-ZA" sz="1600" kern="1400" dirty="0">
                          <a:solidFill>
                            <a:srgbClr val="000000"/>
                          </a:solidFill>
                          <a:latin typeface="Ebrima"/>
                          <a:ea typeface="Batang"/>
                          <a:cs typeface="Courier New"/>
                        </a:rPr>
                        <a:t>ⵜⴰⵎⴰⵡⴰⵙⵜ ⵏ ⵓⵙⴳⵎⵉ ⴰⵏⴰⵎⵓⵔ ⴷ ⵓⵙⵎⵓⵜⵜⴳ ⴰⵣⵣⵓⵍⴰⵏ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f-ZA" sz="1600" kern="1400" dirty="0">
                          <a:solidFill>
                            <a:srgbClr val="000000"/>
                          </a:solidFill>
                          <a:latin typeface="Ebrima"/>
                          <a:ea typeface="Batang"/>
                          <a:cs typeface="Courier New"/>
                        </a:rPr>
                        <a:t>ⴷ ⵓⵙⵙⵍⵎⴷ ⴰⵏⴰⴼⵍⵍⴰ ⴷ ⵓⵔⵣⵣⵓ ⴰⵎⴰⵙⵙⴰⵏ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f-ZA" sz="1600" kern="1400" dirty="0">
                          <a:solidFill>
                            <a:srgbClr val="000000"/>
                          </a:solidFill>
                          <a:latin typeface="Ebrima"/>
                          <a:ea typeface="Batang"/>
                          <a:cs typeface="Courier New"/>
                        </a:rPr>
                        <a:t>ⵜⵉⵎⵉⵔⵉⵜ ⵏ ⵓⵡⴰⵏⴽ ⵉⵜⵜⵓⵙⵎⴰⴳⵍⵏ ⵙ 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f-ZA" sz="1600" kern="1400" dirty="0">
                          <a:solidFill>
                            <a:srgbClr val="000000"/>
                          </a:solidFill>
                          <a:latin typeface="Ebrima"/>
                          <a:ea typeface="Batang"/>
                          <a:cs typeface="Courier New"/>
                        </a:rPr>
                        <a:t>ⵓⵙⵙⵍⵎⴷ ⴰⵏⴰⴼⵍⵍⴰ ⴷ ⵓⵔⵣⵣⵓ ⴰⵎⴰⵙⵙⴰⵏ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10485" algn="l"/>
                          <a:tab pos="3510915" algn="l"/>
                        </a:tabLst>
                      </a:pPr>
                      <a:endParaRPr lang="fr-FR" sz="16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1600" kern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abswell_1"/>
                        </a:rPr>
                        <a:t>المملكة المغربية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kern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abswell_1"/>
                        </a:rPr>
                        <a:t>وزارة التربية الوطنية والتكوين المهني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kern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abswell_1"/>
                        </a:rPr>
                        <a:t>والتعليم العالي والبحث العلمي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kern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abswell_1"/>
                        </a:rPr>
                        <a:t>كتابة الدولة المكلفة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600" kern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abswell_1"/>
                        </a:rPr>
                        <a:t>بالتعليم العالي والبحث العلمي</a:t>
                      </a:r>
                      <a:endParaRPr lang="fr-FR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844800" algn="l"/>
                          <a:tab pos="2949575" algn="l"/>
                          <a:tab pos="3625850" algn="l"/>
                          <a:tab pos="3759200" algn="l"/>
                        </a:tabLst>
                      </a:pPr>
                      <a:r>
                        <a:rPr lang="fr-FR" sz="1400" kern="1400" dirty="0">
                          <a:solidFill>
                            <a:srgbClr val="000000"/>
                          </a:solidFill>
                          <a:latin typeface="Script MT Bold"/>
                          <a:ea typeface="Calibri"/>
                          <a:cs typeface="Arial"/>
                        </a:rPr>
                        <a:t>Royaume du Maroc</a:t>
                      </a:r>
                      <a:endParaRPr lang="fr-FR" sz="14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00"/>
                          </a:solidFill>
                          <a:latin typeface="Script MT Bold"/>
                          <a:ea typeface="Calibri"/>
                          <a:cs typeface="Arial"/>
                        </a:rPr>
                        <a:t>Ministère de l’Education Nationale, de la Formation Professionnelle,</a:t>
                      </a:r>
                      <a:endParaRPr lang="fr-FR" sz="14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00"/>
                          </a:solidFill>
                          <a:latin typeface="Script MT Bold"/>
                          <a:ea typeface="Calibri"/>
                          <a:cs typeface="Arial"/>
                        </a:rPr>
                        <a:t>de l’Enseignement Supérieur et de la Recherche Scientifique</a:t>
                      </a:r>
                      <a:endParaRPr lang="fr-FR" sz="14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00"/>
                          </a:solidFill>
                          <a:latin typeface="Script MT Bold"/>
                          <a:ea typeface="Calibri"/>
                          <a:cs typeface="Arial"/>
                        </a:rPr>
                        <a:t>Secrétariat  d’Etat Chargé de l’Enseignement Supérieur</a:t>
                      </a:r>
                      <a:endParaRPr lang="fr-FR" sz="14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00"/>
                          </a:solidFill>
                          <a:latin typeface="Script MT Bold"/>
                          <a:ea typeface="Calibri"/>
                          <a:cs typeface="Arial"/>
                        </a:rPr>
                        <a:t>et de la Recherche Scientifique</a:t>
                      </a:r>
                      <a:endParaRPr lang="fr-FR" sz="14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7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478" y="436563"/>
            <a:ext cx="105507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Elegant green - white">
      <a:dk1>
        <a:srgbClr val="2B2B2D"/>
      </a:dk1>
      <a:lt1>
        <a:srgbClr val="FFFFFF"/>
      </a:lt1>
      <a:dk2>
        <a:srgbClr val="2B2B2D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Custom 9">
      <a:majorFont>
        <a:latin typeface="Bebas Neu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677</Words>
  <Application>Microsoft Office PowerPoint</Application>
  <PresentationFormat>Personnalisé</PresentationFormat>
  <Paragraphs>193</Paragraphs>
  <Slides>21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Content</vt:lpstr>
      <vt:lpstr>Office Theme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EMPLOYABILITÉ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et réalisation d’un système décisionnel pour le pilotage et  le suivi de la qualité du courrier recommandé</dc:title>
  <dc:creator>info</dc:creator>
  <cp:lastModifiedBy>hp</cp:lastModifiedBy>
  <cp:revision>459</cp:revision>
  <dcterms:created xsi:type="dcterms:W3CDTF">2016-06-17T13:45:24Z</dcterms:created>
  <dcterms:modified xsi:type="dcterms:W3CDTF">2018-03-12T10:13:31Z</dcterms:modified>
</cp:coreProperties>
</file>