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70" r:id="rId1"/>
  </p:sldMasterIdLst>
  <p:notesMasterIdLst>
    <p:notesMasterId r:id="rId14"/>
  </p:notesMasterIdLst>
  <p:sldIdLst>
    <p:sldId id="257" r:id="rId2"/>
    <p:sldId id="276" r:id="rId3"/>
    <p:sldId id="273" r:id="rId4"/>
    <p:sldId id="277" r:id="rId5"/>
    <p:sldId id="278" r:id="rId6"/>
    <p:sldId id="279" r:id="rId7"/>
    <p:sldId id="285" r:id="rId8"/>
    <p:sldId id="280" r:id="rId9"/>
    <p:sldId id="282" r:id="rId10"/>
    <p:sldId id="283" r:id="rId11"/>
    <p:sldId id="286" r:id="rId12"/>
    <p:sldId id="27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9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75201" autoAdjust="0"/>
  </p:normalViewPr>
  <p:slideViewPr>
    <p:cSldViewPr snapToGrid="0">
      <p:cViewPr varScale="1">
        <p:scale>
          <a:sx n="76" d="100"/>
          <a:sy n="76" d="100"/>
        </p:scale>
        <p:origin x="138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00B2C-DDF5-4832-8ACF-62A16BEAEFA6}" type="datetimeFigureOut">
              <a:rPr lang="fr-MA" smtClean="0"/>
              <a:t>14/12/2017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9C7CC-B22D-4404-AE38-90A2A80B66A5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1845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D795699-8937-4DCC-BD47-811CD97F2264}" type="slidenum">
              <a:rPr lang="fr-FR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fr-FR">
              <a:solidFill>
                <a:prstClr val="black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>
                <a:solidFill>
                  <a:prstClr val="black"/>
                </a:solidFill>
              </a:rPr>
              <a:t>Projet de fin d'études</a:t>
            </a:r>
          </a:p>
        </p:txBody>
      </p:sp>
    </p:spTree>
    <p:extLst>
      <p:ext uri="{BB962C8B-B14F-4D97-AF65-F5344CB8AC3E}">
        <p14:creationId xmlns:p14="http://schemas.microsoft.com/office/powerpoint/2010/main" val="3355114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ce réservé de l'image des diapositives 1">
            <a:extLst>
              <a:ext uri="{FF2B5EF4-FFF2-40B4-BE49-F238E27FC236}">
                <a16:creationId xmlns:a16="http://schemas.microsoft.com/office/drawing/2014/main" id="{5AE15CE3-391E-42E3-A954-D54A4971DC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ce réservé des commentaires 2">
            <a:extLst>
              <a:ext uri="{FF2B5EF4-FFF2-40B4-BE49-F238E27FC236}">
                <a16:creationId xmlns:a16="http://schemas.microsoft.com/office/drawing/2014/main" id="{BFDCC88C-0BB3-4729-98EE-46486C4EFD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2B91EE1-0E48-4B00-A065-5D1062FF6E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E03B1CF-F26D-4BEE-8E60-5A7B0939E17A}" type="slidenum">
              <a:rPr lang="fr-FR" altLang="fr-FR">
                <a:latin typeface="Calibri" panose="020F0502020204030204" pitchFamily="34" charset="0"/>
              </a:rPr>
              <a:pPr eaLnBrk="1" hangingPunct="1"/>
              <a:t>7</a:t>
            </a:fld>
            <a:endParaRPr lang="fr-FR" altLang="fr-FR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1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016143-E03C-4CFD-AFDC-14E5BDEA754C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164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3E54A-A8CA-48C1-9504-691B58049D29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570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6C806-BBF7-471C-9527-881CE2266695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09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err="1"/>
              <a:t>Abdellatif</a:t>
            </a:r>
            <a:r>
              <a:rPr lang="en-US" dirty="0"/>
              <a:t> EL GHAZI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pic>
        <p:nvPicPr>
          <p:cNvPr id="10" name="Picture 2" descr="C:\Users\USER\Desktop\Erasmus+ eVAL\Montage du projet\Propositions de logo projet\Nouveau dossier\416447431 (2).png">
            <a:extLst>
              <a:ext uri="{FF2B5EF4-FFF2-40B4-BE49-F238E27FC236}">
                <a16:creationId xmlns:a16="http://schemas.microsoft.com/office/drawing/2014/main" id="{A1198AD7-044F-46B0-88A4-78FCD34989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7781" y="6116083"/>
            <a:ext cx="560289" cy="5602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134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A7C6C-0F39-4D70-8E8D-FE5B9C95FA73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3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FA4AC-08CC-42CE-BD01-C191750A04EC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02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7A723-92A7-435B-B681-F25B092FEFEB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16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70639-886C-4FCF-9EAB-ABB5DA3F3F4A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028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30651-31F4-45D2-98AE-A2108F41BC07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319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3789A-C914-4DB1-8815-80B5EC7335C5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204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E6440AA-91A0-436F-8FDB-C0F939DCAE21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0E59FD0C-5451-4CA0-86AF-E70AE3279989}" type="datetimeFigureOut">
              <a:rPr lang="en-US" smtClean="0"/>
              <a:t>12/14/2017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28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tx1"/>
            </a:gs>
            <a:gs pos="57000">
              <a:schemeClr val="tx1">
                <a:lumMod val="95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1523999" y="6596391"/>
            <a:ext cx="198003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Abdellatif EL GHAZI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875912" y="6611780"/>
            <a:ext cx="79208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sz="1000" dirty="0">
                <a:solidFill>
                  <a:prstClr val="white"/>
                </a:solidFill>
                <a:latin typeface="Century Gothic" panose="020B0502020202020204" pitchFamily="34" charset="0"/>
              </a:rPr>
              <a:t>2016-2017</a:t>
            </a:r>
          </a:p>
        </p:txBody>
      </p:sp>
      <p:pic>
        <p:nvPicPr>
          <p:cNvPr id="32" name="Picture 4" descr="C:\Users\Amal\Downloads\logosbeneficaireserasmusrightfunded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34644" cy="744012"/>
          </a:xfrm>
          <a:prstGeom prst="rect">
            <a:avLst/>
          </a:prstGeom>
          <a:noFill/>
        </p:spPr>
      </p:pic>
      <p:pic>
        <p:nvPicPr>
          <p:cNvPr id="1026" name="Picture 2" descr="C:\Users\USER\Desktop\Erasmus+ eVAL\Montage du projet\Propositions de logo projet\Nouveau dossier\416447431 (2).png"/>
          <p:cNvPicPr>
            <a:picLocks noChangeAspect="1" noChangeArrowheads="1"/>
          </p:cNvPicPr>
          <p:nvPr/>
        </p:nvPicPr>
        <p:blipFill rotWithShape="1">
          <a:blip r:embed="rId4" cstate="print"/>
          <a:srcRect l="1800" t="29960" r="-1800" b="25440"/>
          <a:stretch/>
        </p:blipFill>
        <p:spPr bwMode="auto">
          <a:xfrm>
            <a:off x="10240910" y="-16470"/>
            <a:ext cx="1933151" cy="862180"/>
          </a:xfrm>
          <a:prstGeom prst="rect">
            <a:avLst/>
          </a:prstGeom>
          <a:noFill/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E9C1517-8811-455D-B304-003AA6D9CB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186" y="1005142"/>
            <a:ext cx="4760056" cy="983642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B4A6ABAD-3A54-4312-A6FC-C04D2F869A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sz="4800" dirty="0">
                <a:latin typeface="Century Gothic" panose="020B0502020202020204" pitchFamily="34" charset="0"/>
              </a:rPr>
              <a:t>Compte Rendu du</a:t>
            </a:r>
            <a:br>
              <a:rPr lang="fr-FR" sz="4800" dirty="0">
                <a:latin typeface="Century Gothic" panose="020B0502020202020204" pitchFamily="34" charset="0"/>
              </a:rPr>
            </a:br>
            <a:r>
              <a:rPr lang="fr-FR" sz="4000" dirty="0">
                <a:latin typeface="Century Gothic" panose="020B0502020202020204" pitchFamily="34" charset="0"/>
              </a:rPr>
              <a:t>1</a:t>
            </a:r>
            <a:r>
              <a:rPr lang="fr-FR" sz="4000" baseline="30000" dirty="0">
                <a:latin typeface="Century Gothic" panose="020B0502020202020204" pitchFamily="34" charset="0"/>
              </a:rPr>
              <a:t>er</a:t>
            </a:r>
            <a:r>
              <a:rPr lang="fr-FR" sz="4000" dirty="0">
                <a:latin typeface="Century Gothic" panose="020B0502020202020204" pitchFamily="34" charset="0"/>
              </a:rPr>
              <a:t> Workshop du projet Erasmus+ e-VAL</a:t>
            </a:r>
            <a:endParaRPr lang="fr-MA" sz="4800" dirty="0"/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DD956AC7-CDE1-4643-837D-674C63D265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projet Erasmus+ e-Val,</a:t>
            </a:r>
          </a:p>
          <a:p>
            <a:pPr algn="ctr"/>
            <a:r>
              <a:rPr lang="fr-FR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Vers une meilleure communication Lauréats-Entreprises</a:t>
            </a:r>
            <a:endParaRPr lang="fr-MA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722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table, intérieur, mur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216A8FE3-7510-41B9-9722-745989996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CAFE3595-C767-43F0-A865-86CA4737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457" y="647142"/>
            <a:ext cx="10145086" cy="2674898"/>
          </a:xfrm>
          <a:solidFill>
            <a:schemeClr val="tx1">
              <a:alpha val="80000"/>
            </a:schemeClr>
          </a:solidFill>
          <a:ln w="279400" cap="sq" cmpd="thinThick">
            <a:solidFill>
              <a:schemeClr val="tx1">
                <a:alpha val="80000"/>
              </a:schemeClr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/>
          <a:p>
            <a:pPr marL="342900" indent="-342900"/>
            <a: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Atelier 2 : Communication Lauréats-Entreprises et Employabilité</a:t>
            </a:r>
            <a:b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Modérateur : Jose SANCHEZ - UCadiz.</a:t>
            </a:r>
            <a:b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Comment développer la communication lauréat –entreprise ?</a:t>
            </a:r>
            <a:b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Comment développer la démarche réflexive des étudiants sur leur projet personnel ?</a:t>
            </a:r>
            <a:br>
              <a:rPr lang="en-US" sz="14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400" kern="1200" cap="all" spc="200" baseline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9CDA78-D069-421A-83A1-C314CCFD97BD}"/>
              </a:ext>
            </a:extLst>
          </p:cNvPr>
          <p:cNvSpPr/>
          <p:nvPr/>
        </p:nvSpPr>
        <p:spPr>
          <a:xfrm>
            <a:off x="8021700" y="3545162"/>
            <a:ext cx="3454444" cy="140434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36054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9F3B14D-F3D3-4B36-9BB5-0199E951C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64686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FEBF5B-3A89-4979-85DA-701028F16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/>
              <a:t>Recommandation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16225-C59D-49C5-9047-DD671E1B4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M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Importance de l’outil e-portfolio</a:t>
            </a:r>
          </a:p>
          <a:p>
            <a:r>
              <a:rPr lang="fr-M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Développement des projets R&amp;D impliquants des thésards, Master et ingénieur.</a:t>
            </a:r>
          </a:p>
          <a:p>
            <a:r>
              <a:rPr lang="fr-M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Organisation de séminaire autour de l’employabilité </a:t>
            </a:r>
          </a:p>
          <a:p>
            <a:r>
              <a:rPr lang="fr-M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Sensibilisation des étudiants à propos de leur é-réputation.</a:t>
            </a:r>
          </a:p>
          <a:p>
            <a:r>
              <a:rPr lang="fr-M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Animation des atelier de sensibilisation ( soft </a:t>
            </a:r>
            <a:r>
              <a:rPr lang="fr-MA" sz="2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fr-M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langue et communication, l’auto entreprenariat …</a:t>
            </a:r>
          </a:p>
          <a:p>
            <a:r>
              <a:rPr lang="fr-MA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fr-MA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5642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intérieur, plafond, table, plancher&#10;&#10;Description générée avec un niveau de confiance très élevé">
            <a:extLst>
              <a:ext uri="{FF2B5EF4-FFF2-40B4-BE49-F238E27FC236}">
                <a16:creationId xmlns:a16="http://schemas.microsoft.com/office/drawing/2014/main" id="{95DD39D5-1C94-412A-9721-2C2224106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697" t="19019" r="1" b="319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8BB1C48-A06D-4315-9809-A60A6F41CB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417" y="627567"/>
            <a:ext cx="2615184" cy="2615184"/>
          </a:xfrm>
          <a:prstGeom prst="ellipse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669C7ED-9839-4CF0-9176-6CDE80FAB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12" y="4164533"/>
            <a:ext cx="5495734" cy="2286000"/>
          </a:xfrm>
          <a:prstGeom prst="ellipse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2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Merci</a:t>
            </a:r>
          </a:p>
        </p:txBody>
      </p:sp>
    </p:spTree>
    <p:extLst>
      <p:ext uri="{BB962C8B-B14F-4D97-AF65-F5344CB8AC3E}">
        <p14:creationId xmlns:p14="http://schemas.microsoft.com/office/powerpoint/2010/main" val="4163472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able, intérieur, mur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251E6EB0-2F25-4A60-99BF-2C04AB0E88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5381" b="180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8BB1C48-A06D-4315-9809-A60A6F41CB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1417" y="627567"/>
            <a:ext cx="2615184" cy="2615184"/>
          </a:xfrm>
          <a:prstGeom prst="ellipse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61A000F-69F9-4032-A153-0065340BA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009" y="792159"/>
            <a:ext cx="2286000" cy="2286000"/>
          </a:xfrm>
          <a:prstGeom prst="ellipse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Mot </a:t>
            </a:r>
            <a:r>
              <a:rPr lang="en-US" sz="1600" dirty="0" err="1">
                <a:solidFill>
                  <a:srgbClr val="FFFFFF"/>
                </a:solidFill>
              </a:rPr>
              <a:t>d’accueil</a:t>
            </a:r>
            <a:r>
              <a:rPr lang="en-US" sz="1600" dirty="0">
                <a:solidFill>
                  <a:srgbClr val="FFFFFF"/>
                </a:solidFill>
              </a:rPr>
              <a:t> et </a:t>
            </a:r>
            <a:r>
              <a:rPr lang="en-US" sz="1600" dirty="0" err="1">
                <a:solidFill>
                  <a:srgbClr val="FFFFFF"/>
                </a:solidFill>
              </a:rPr>
              <a:t>d’ouverture</a:t>
            </a:r>
            <a:r>
              <a:rPr lang="en-US" sz="1600" dirty="0">
                <a:solidFill>
                  <a:srgbClr val="FFFFFF"/>
                </a:solidFill>
              </a:rPr>
              <a:t> du Workshop - Ahmed EZBAKH</a:t>
            </a:r>
            <a:endParaRPr lang="en-US" sz="1600" kern="1200" cap="all" spc="200" baseline="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EFBBE4-3965-47B1-924F-F8DEA52E3A93}"/>
              </a:ext>
            </a:extLst>
          </p:cNvPr>
          <p:cNvSpPr/>
          <p:nvPr/>
        </p:nvSpPr>
        <p:spPr>
          <a:xfrm>
            <a:off x="5712903" y="2865652"/>
            <a:ext cx="1619075" cy="2827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8169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660E788-AFA9-4A1B-9991-6AA74632A15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67D4867-5BA7-4462-B2F6-A23F4A622A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:\Users\USER\Desktop\Erasmus+ eVAL\Montage du projet\Propositions de logo projet\Nouveau dossier\416447431 (2).png">
            <a:extLst>
              <a:ext uri="{FF2B5EF4-FFF2-40B4-BE49-F238E27FC236}">
                <a16:creationId xmlns:a16="http://schemas.microsoft.com/office/drawing/2014/main" id="{1E171450-ECC5-4816-B7A9-75D5FC617C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8048" y="-201264"/>
            <a:ext cx="5410199" cy="5410199"/>
          </a:xfrm>
          <a:prstGeom prst="rect">
            <a:avLst/>
          </a:prstGeom>
          <a:noFill/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2056BF6-2B50-40F7-AF7A-AFCA6686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181" y="2564978"/>
            <a:ext cx="3363974" cy="1728044"/>
          </a:xfrm>
          <a:noFill/>
          <a:ln>
            <a:solidFill>
              <a:schemeClr val="bg1"/>
            </a:solidFill>
          </a:ln>
        </p:spPr>
        <p:txBody>
          <a:bodyPr vert="horz" wrap="square" lIns="182880" tIns="182880" rIns="182880" bIns="182880" rtlCol="0" anchor="ctr">
            <a:normAutofit fontScale="90000"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Exploitation des </a:t>
            </a:r>
            <a:r>
              <a:rPr lang="en-US" sz="1600" dirty="0" err="1">
                <a:solidFill>
                  <a:schemeClr val="bg1"/>
                </a:solidFill>
              </a:rPr>
              <a:t>compétences</a:t>
            </a:r>
            <a:r>
              <a:rPr lang="en-US" sz="1600" dirty="0">
                <a:solidFill>
                  <a:schemeClr val="bg1"/>
                </a:solidFill>
              </a:rPr>
              <a:t> et </a:t>
            </a:r>
            <a:r>
              <a:rPr lang="en-US" sz="1600" dirty="0" err="1">
                <a:solidFill>
                  <a:schemeClr val="bg1"/>
                </a:solidFill>
              </a:rPr>
              <a:t>Valorisation</a:t>
            </a:r>
            <a:r>
              <a:rPr lang="en-US" sz="1600" dirty="0">
                <a:solidFill>
                  <a:schemeClr val="bg1"/>
                </a:solidFill>
              </a:rPr>
              <a:t> des acquis pour </a:t>
            </a:r>
            <a:r>
              <a:rPr lang="en-US" sz="1600" dirty="0" err="1">
                <a:solidFill>
                  <a:schemeClr val="bg1"/>
                </a:solidFill>
              </a:rPr>
              <a:t>une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meille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 err="1">
                <a:solidFill>
                  <a:schemeClr val="bg1"/>
                </a:solidFill>
              </a:rPr>
              <a:t>ure</a:t>
            </a:r>
            <a:r>
              <a:rPr lang="en-US" sz="1600" dirty="0">
                <a:solidFill>
                  <a:schemeClr val="bg1"/>
                </a:solidFill>
              </a:rPr>
              <a:t> insertion et </a:t>
            </a:r>
            <a:r>
              <a:rPr lang="en-US" sz="1600" dirty="0" err="1">
                <a:solidFill>
                  <a:schemeClr val="bg1"/>
                </a:solidFill>
              </a:rPr>
              <a:t>visibilité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professionnelles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4" descr="C:\Users\Amal\Downloads\logosbeneficaireserasmusrightfunded (1).jpg">
            <a:extLst>
              <a:ext uri="{FF2B5EF4-FFF2-40B4-BE49-F238E27FC236}">
                <a16:creationId xmlns:a16="http://schemas.microsoft.com/office/drawing/2014/main" id="{91E3DE9B-46B4-4550-A159-F1A4DC9EF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7799" y="4460212"/>
            <a:ext cx="4321411" cy="9361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712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able, intérieur, mur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C37C3804-DDE2-4CBC-B63A-1CD360294E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3717" b="196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lowchart: Document 9">
            <a:extLst>
              <a:ext uri="{FF2B5EF4-FFF2-40B4-BE49-F238E27FC236}">
                <a16:creationId xmlns:a16="http://schemas.microsoft.com/office/drawing/2014/main" id="{0AD84CCE-B61B-45FD-8942-77C9130522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F7ED1E-7D4F-4F54-86D7-82BAA066C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11" y="975039"/>
            <a:ext cx="2286000" cy="2286000"/>
          </a:xfrm>
          <a:prstGeom prst="flowChartDocumen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3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•Erasmus+ e-Val :  Le retour </a:t>
            </a:r>
            <a:r>
              <a:rPr lang="en-US" sz="13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d’expérience</a:t>
            </a:r>
            <a:r>
              <a:rPr lang="en-US" sz="13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du </a:t>
            </a:r>
            <a:r>
              <a:rPr lang="en-US" sz="13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modèle</a:t>
            </a:r>
            <a:r>
              <a:rPr lang="en-US" sz="13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3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Suédois</a:t>
            </a:r>
            <a:r>
              <a:rPr lang="en-US" sz="13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3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cap="all" spc="200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Radouane</a:t>
            </a:r>
            <a:r>
              <a:rPr lang="en-US" sz="13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OULADSINE - UIR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A9B7BA-D853-4929-B671-0A0046F536D7}"/>
              </a:ext>
            </a:extLst>
          </p:cNvPr>
          <p:cNvSpPr/>
          <p:nvPr/>
        </p:nvSpPr>
        <p:spPr>
          <a:xfrm>
            <a:off x="3449695" y="2915986"/>
            <a:ext cx="1619075" cy="2827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2291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personne, table, assis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65339E8E-5D84-4FD0-9CFE-B79333302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91" t="10526" b="128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lowchart: Document 9">
            <a:extLst>
              <a:ext uri="{FF2B5EF4-FFF2-40B4-BE49-F238E27FC236}">
                <a16:creationId xmlns:a16="http://schemas.microsoft.com/office/drawing/2014/main" id="{0AD84CCE-B61B-45FD-8942-77C9130522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919" y="810447"/>
            <a:ext cx="2615184" cy="2615184"/>
          </a:xfrm>
          <a:prstGeom prst="flowChartDocument">
            <a:avLst/>
          </a:prstGeom>
          <a:noFill/>
          <a:ln w="317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E136DE-6B65-43B7-8520-106FE99E0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0448" y="1487032"/>
            <a:ext cx="5519956" cy="3506598"/>
          </a:xfrm>
          <a:prstGeom prst="flowChartDocument">
            <a:avLst/>
          </a:prstGeom>
          <a:solidFill>
            <a:srgbClr val="000000">
              <a:alpha val="75000"/>
            </a:srgbClr>
          </a:solidFill>
          <a:ln>
            <a:noFill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z="11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L’ANAPEC et l’amélioration de l’employabilité</a:t>
            </a:r>
            <a:br>
              <a:rPr lang="en-US" sz="11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100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Souad BOUHAMIDI, directrice agence locale - ANAPEC.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F12233-02F1-4D0C-AB49-0CCB921A5A54}"/>
              </a:ext>
            </a:extLst>
          </p:cNvPr>
          <p:cNvSpPr/>
          <p:nvPr/>
        </p:nvSpPr>
        <p:spPr>
          <a:xfrm>
            <a:off x="2860647" y="2237080"/>
            <a:ext cx="2208124" cy="350659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8847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DAB0BCFA-225D-453B-9553-A4EF7C0370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666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34E6868-803C-4558-B8B2-1EF025B90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978776"/>
            <a:ext cx="4486656" cy="4910296"/>
          </a:xfrm>
        </p:spPr>
        <p:txBody>
          <a:bodyPr>
            <a:normAutofit/>
          </a:bodyPr>
          <a:lstStyle/>
          <a:p>
            <a:r>
              <a:rPr lang="fr-MA" sz="2000" dirty="0"/>
              <a:t>Mesures entreprises pour l'amélioration de l'employabilité des lauréats</a:t>
            </a:r>
            <a:br>
              <a:rPr lang="fr-MA" sz="2000" dirty="0"/>
            </a:br>
            <a:r>
              <a:rPr lang="fr-MA" sz="2000" dirty="0"/>
              <a:t>Kaoutar FAHMI, Chef de Service à la Direction de l'Enseignement Supérieur et du Développement Pédagogique - Ministère.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2D82DC-55E6-4146-BD4A-AED5F388E96B}"/>
              </a:ext>
            </a:extLst>
          </p:cNvPr>
          <p:cNvSpPr/>
          <p:nvPr/>
        </p:nvSpPr>
        <p:spPr>
          <a:xfrm>
            <a:off x="7577083" y="2508309"/>
            <a:ext cx="1619075" cy="28578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939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15F78E28-118F-4D26-82EF-356EE8342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1281113"/>
            <a:ext cx="8388350" cy="709612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b="1" dirty="0">
                <a:solidFill>
                  <a:schemeClr val="bg1"/>
                </a:solidFill>
                <a:latin typeface="Trebuchet MS" panose="020B0603020202020204" pitchFamily="34" charset="0"/>
              </a:rPr>
              <a:t>Enseignement Supérieur Marocain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0178889E-CB6B-43DF-BC20-96A56DE48D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513" y="1281113"/>
            <a:ext cx="546100" cy="709612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>
                <a:solidFill>
                  <a:schemeClr val="bg1"/>
                </a:solidFill>
                <a:latin typeface="Trebuchet MS" panose="020B0603020202020204" pitchFamily="34" charset="0"/>
              </a:rPr>
              <a:t>1</a:t>
            </a:r>
          </a:p>
        </p:txBody>
      </p:sp>
      <p:sp>
        <p:nvSpPr>
          <p:cNvPr id="15365" name="Rectangle 10">
            <a:extLst>
              <a:ext uri="{FF2B5EF4-FFF2-40B4-BE49-F238E27FC236}">
                <a16:creationId xmlns:a16="http://schemas.microsoft.com/office/drawing/2014/main" id="{206BC5B8-7049-4C14-B853-2F257FFA3B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2441576"/>
            <a:ext cx="546100" cy="688975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>
                <a:solidFill>
                  <a:schemeClr val="bg1"/>
                </a:solidFill>
                <a:latin typeface="Gill Sans MT" panose="020B0502020104020203" pitchFamily="34" charset="0"/>
              </a:rPr>
              <a:t>2</a:t>
            </a:r>
          </a:p>
        </p:txBody>
      </p:sp>
      <p:sp>
        <p:nvSpPr>
          <p:cNvPr id="15366" name="Rectangle 9">
            <a:extLst>
              <a:ext uri="{FF2B5EF4-FFF2-40B4-BE49-F238E27FC236}">
                <a16:creationId xmlns:a16="http://schemas.microsoft.com/office/drawing/2014/main" id="{118C440C-B9DB-4443-B183-75E1A2BA8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6" y="3575051"/>
            <a:ext cx="8335963" cy="695325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fr-FR" altLang="fr-FR" b="1">
                <a:solidFill>
                  <a:schemeClr val="bg1"/>
                </a:solidFill>
                <a:latin typeface="Trebuchet MS" panose="020B0603020202020204" pitchFamily="34" charset="0"/>
                <a:cs typeface="AL-Mohanad Bold" pitchFamily="2" charset="0"/>
              </a:rPr>
              <a:t>Place de l’Amélioration de l’Employabilité des Diplômés dans le Plan </a:t>
            </a:r>
          </a:p>
          <a:p>
            <a:pPr algn="just" eaLnBrk="1" hangingPunct="1"/>
            <a:r>
              <a:rPr lang="fr-FR" altLang="fr-FR" b="1">
                <a:solidFill>
                  <a:schemeClr val="bg1"/>
                </a:solidFill>
                <a:latin typeface="Trebuchet MS" panose="020B0603020202020204" pitchFamily="34" charset="0"/>
                <a:cs typeface="AL-Mohanad Bold" pitchFamily="2" charset="0"/>
              </a:rPr>
              <a:t>d’Action du MESRSFC (2017-2022)</a:t>
            </a:r>
          </a:p>
        </p:txBody>
      </p:sp>
      <p:sp>
        <p:nvSpPr>
          <p:cNvPr id="15367" name="Rectangle 12">
            <a:extLst>
              <a:ext uri="{FF2B5EF4-FFF2-40B4-BE49-F238E27FC236}">
                <a16:creationId xmlns:a16="http://schemas.microsoft.com/office/drawing/2014/main" id="{9E0B113D-1740-4CB8-8746-B8650C29C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0513" y="3573463"/>
            <a:ext cx="546100" cy="677862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>
                <a:solidFill>
                  <a:schemeClr val="bg1"/>
                </a:solidFill>
                <a:latin typeface="Gill Sans MT" panose="020B0502020104020203" pitchFamily="34" charset="0"/>
              </a:rPr>
              <a:t>3</a:t>
            </a:r>
          </a:p>
        </p:txBody>
      </p:sp>
      <p:sp>
        <p:nvSpPr>
          <p:cNvPr id="15368" name="Rectangle 14">
            <a:extLst>
              <a:ext uri="{FF2B5EF4-FFF2-40B4-BE49-F238E27FC236}">
                <a16:creationId xmlns:a16="http://schemas.microsoft.com/office/drawing/2014/main" id="{8AE95592-59BF-4978-A8B0-D452F8398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163" y="2444750"/>
            <a:ext cx="8335962" cy="687388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b="1">
                <a:solidFill>
                  <a:schemeClr val="bg1"/>
                </a:solidFill>
                <a:latin typeface="Trebuchet MS" panose="020B0603020202020204" pitchFamily="34" charset="0"/>
              </a:rPr>
              <a:t>Mesures entreprises pour l’amélioration de l’employabilité des lauréats  </a:t>
            </a:r>
          </a:p>
        </p:txBody>
      </p:sp>
      <p:sp>
        <p:nvSpPr>
          <p:cNvPr id="15369" name="Rectangle 16">
            <a:extLst>
              <a:ext uri="{FF2B5EF4-FFF2-40B4-BE49-F238E27FC236}">
                <a16:creationId xmlns:a16="http://schemas.microsoft.com/office/drawing/2014/main" id="{07D1FC1A-F90A-4B05-80EF-847AC68E2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2038" y="4803775"/>
            <a:ext cx="8335962" cy="685800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fr-FR" b="1">
                <a:solidFill>
                  <a:schemeClr val="bg1"/>
                </a:solidFill>
                <a:latin typeface="Trebuchet MS" panose="020B0603020202020204" pitchFamily="34" charset="0"/>
              </a:rPr>
              <a:t>Défis et Perspectives</a:t>
            </a:r>
          </a:p>
        </p:txBody>
      </p:sp>
      <p:sp>
        <p:nvSpPr>
          <p:cNvPr id="15370" name="Rectangle 17">
            <a:extLst>
              <a:ext uri="{FF2B5EF4-FFF2-40B4-BE49-F238E27FC236}">
                <a16:creationId xmlns:a16="http://schemas.microsoft.com/office/drawing/2014/main" id="{0AF4B62A-D6FA-4EDE-BBA8-05FF3630FB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6388" y="4803775"/>
            <a:ext cx="546100" cy="685800"/>
          </a:xfrm>
          <a:prstGeom prst="rect">
            <a:avLst/>
          </a:prstGeom>
          <a:solidFill>
            <a:srgbClr val="5788C5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000" b="1">
                <a:solidFill>
                  <a:schemeClr val="bg1"/>
                </a:solidFill>
                <a:latin typeface="Gill Sans MT" panose="020B0502020104020203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9949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75D415B-13C1-41D4-8F3A-AD254AC7E81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40555"/>
            <a:ext cx="10911840" cy="3312058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92181BE-9559-4D09-BBB0-C413B310A49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6112"/>
            <a:ext cx="10579608" cy="29809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Espace réservé du contenu 4" descr="Une image contenant table, intérieur, mur, personne&#10;&#10;Description générée avec un niveau de confiance très élevé">
            <a:extLst>
              <a:ext uri="{FF2B5EF4-FFF2-40B4-BE49-F238E27FC236}">
                <a16:creationId xmlns:a16="http://schemas.microsoft.com/office/drawing/2014/main" id="{E4F879E7-E1AA-475A-99BF-9F0A4B7D1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2" r="3" b="3"/>
          <a:stretch/>
        </p:blipFill>
        <p:spPr>
          <a:xfrm>
            <a:off x="970788" y="970704"/>
            <a:ext cx="3686557" cy="2651760"/>
          </a:xfrm>
          <a:prstGeom prst="rect">
            <a:avLst/>
          </a:prstGeom>
        </p:spPr>
      </p:pic>
      <p:pic>
        <p:nvPicPr>
          <p:cNvPr id="6" name="Image 5" descr="Une image contenant intérieur, plafond, plancher, table&#10;&#10;Description générée avec un niveau de confiance très élevé">
            <a:extLst>
              <a:ext uri="{FF2B5EF4-FFF2-40B4-BE49-F238E27FC236}">
                <a16:creationId xmlns:a16="http://schemas.microsoft.com/office/drawing/2014/main" id="{6E4E4F4E-2A35-461D-8180-E376E24EDA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48" b="14110"/>
          <a:stretch/>
        </p:blipFill>
        <p:spPr>
          <a:xfrm>
            <a:off x="4810839" y="970705"/>
            <a:ext cx="6410374" cy="26633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92AA513-D0A7-4218-A0F8-02444264B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2000"/>
              <a:t>Débat : Recherche d’emploi/stage témoignage des étudiants et lauréats de l’UIR</a:t>
            </a:r>
            <a:br>
              <a:rPr lang="en-US" sz="2000"/>
            </a:br>
            <a:r>
              <a:rPr lang="en-US" sz="2000"/>
              <a:t>Modérateur Taib BENNANI-UIR.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F87E3-B44A-495A-8CFF-78966B7CB0F6}"/>
              </a:ext>
            </a:extLst>
          </p:cNvPr>
          <p:cNvSpPr/>
          <p:nvPr/>
        </p:nvSpPr>
        <p:spPr>
          <a:xfrm>
            <a:off x="1015067" y="1719742"/>
            <a:ext cx="723270" cy="118006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021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0C7DF5-CBBC-4FB5-AE92-E307056C8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523" y="822122"/>
            <a:ext cx="4494998" cy="1560352"/>
          </a:xfrm>
        </p:spPr>
        <p:txBody>
          <a:bodyPr>
            <a:normAutofit fontScale="90000"/>
          </a:bodyPr>
          <a:lstStyle/>
          <a:p>
            <a:r>
              <a:rPr lang="fr-MA" dirty="0"/>
              <a:t>Enjeux des relations Entreprises/Universités/Etudiants, Mme Hind Alaoui, DRH de la MAMDA-MCMA</a:t>
            </a:r>
          </a:p>
        </p:txBody>
      </p:sp>
      <p:pic>
        <p:nvPicPr>
          <p:cNvPr id="6" name="Espace réservé du contenu 5" descr="Une image contenant fenêtre, table, personne, intérieur&#10;&#10;Description générée avec un niveau de confiance très élevé">
            <a:extLst>
              <a:ext uri="{FF2B5EF4-FFF2-40B4-BE49-F238E27FC236}">
                <a16:creationId xmlns:a16="http://schemas.microsoft.com/office/drawing/2014/main" id="{7307E55F-2E96-4AC1-842E-8E66DB74B5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0340" r="20340"/>
          <a:stretch>
            <a:fillRect/>
          </a:stretch>
        </p:blipFill>
        <p:spPr>
          <a:xfrm>
            <a:off x="6096000" y="0"/>
            <a:ext cx="6102096" cy="6858000"/>
          </a:xfrm>
        </p:spPr>
      </p:pic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CF37B63F-0810-4AD1-879F-49B700789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6336" y="3137483"/>
            <a:ext cx="5671126" cy="3000755"/>
          </a:xfrm>
        </p:spPr>
        <p:txBody>
          <a:bodyPr>
            <a:normAutofit/>
          </a:bodyPr>
          <a:lstStyle/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1"/>
                </a:solidFill>
              </a:rPr>
              <a:t>Les attentes des recruteurs face aux jeunes diplômés</a:t>
            </a:r>
            <a:endParaRPr lang="fr-MA" sz="1600" dirty="0">
              <a:solidFill>
                <a:schemeClr val="tx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1"/>
                </a:solidFill>
              </a:rPr>
              <a:t>Les attentes des étudiants face aux acteurs socio-économiques</a:t>
            </a:r>
            <a:endParaRPr lang="fr-MA" sz="1600" dirty="0">
              <a:solidFill>
                <a:schemeClr val="tx1"/>
              </a:solidFill>
            </a:endParaRPr>
          </a:p>
          <a:p>
            <a:pPr marL="1257300" lvl="2" indent="-342900">
              <a:buFont typeface="Wingdings" panose="05000000000000000000" pitchFamily="2" charset="2"/>
              <a:buChar char="§"/>
            </a:pPr>
            <a:r>
              <a:rPr lang="fr-FR" sz="1600" dirty="0">
                <a:solidFill>
                  <a:schemeClr val="tx1"/>
                </a:solidFill>
              </a:rPr>
              <a:t>Implication des entreprises dans la formation universitaire, quels enjeux et quelles perspectives ?</a:t>
            </a:r>
            <a:endParaRPr lang="fr-MA" sz="16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2812E9-4EEE-4D4A-9A6D-D974DF907CE5}"/>
              </a:ext>
            </a:extLst>
          </p:cNvPr>
          <p:cNvSpPr/>
          <p:nvPr/>
        </p:nvSpPr>
        <p:spPr>
          <a:xfrm>
            <a:off x="10328668" y="2015154"/>
            <a:ext cx="1619075" cy="282769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0863133"/>
      </p:ext>
    </p:extLst>
  </p:cSld>
  <p:clrMapOvr>
    <a:masterClrMapping/>
  </p:clrMapOvr>
</p:sld>
</file>

<file path=ppt/theme/theme1.xml><?xml version="1.0" encoding="utf-8"?>
<a:theme xmlns:a="http://schemas.openxmlformats.org/drawingml/2006/main" name="Colis">
  <a:themeElements>
    <a:clrScheme name="Colis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Colis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olis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TM10001115[[fn=Colis]]</Template>
  <TotalTime>114</TotalTime>
  <Words>220</Words>
  <Application>Microsoft Office PowerPoint</Application>
  <PresentationFormat>Grand écran</PresentationFormat>
  <Paragraphs>36</Paragraphs>
  <Slides>12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AL-Mohanad Bold</vt:lpstr>
      <vt:lpstr>Arial</vt:lpstr>
      <vt:lpstr>Calibri</vt:lpstr>
      <vt:lpstr>Century Gothic</vt:lpstr>
      <vt:lpstr>Gill Sans MT</vt:lpstr>
      <vt:lpstr>Trebuchet MS</vt:lpstr>
      <vt:lpstr>Wingdings</vt:lpstr>
      <vt:lpstr>Colis</vt:lpstr>
      <vt:lpstr>Compte Rendu du 1er Workshop du projet Erasmus+ e-VAL</vt:lpstr>
      <vt:lpstr>Mot d’accueil et d’ouverture du Workshop - Ahmed EZBAKH</vt:lpstr>
      <vt:lpstr>Exploitation des compétences et Valorisation des acquis pour une meille ure insertion et visibilité professionnelles </vt:lpstr>
      <vt:lpstr>•Erasmus+ e-Val :  Le retour d’expérience du modèle Suédois  Radouane OULADSINE - UIR</vt:lpstr>
      <vt:lpstr>L’ANAPEC et l’amélioration de l’employabilité Souad BOUHAMIDI, directrice agence locale - ANAPEC.</vt:lpstr>
      <vt:lpstr>Mesures entreprises pour l'amélioration de l'employabilité des lauréats Kaoutar FAHMI, Chef de Service à la Direction de l'Enseignement Supérieur et du Développement Pédagogique - Ministère.</vt:lpstr>
      <vt:lpstr>Présentation PowerPoint</vt:lpstr>
      <vt:lpstr>Débat : Recherche d’emploi/stage témoignage des étudiants et lauréats de l’UIR Modérateur Taib BENNANI-UIR.</vt:lpstr>
      <vt:lpstr>Enjeux des relations Entreprises/Universités/Etudiants, Mme Hind Alaoui, DRH de la MAMDA-MCMA</vt:lpstr>
      <vt:lpstr>Atelier 2 : Communication Lauréats-Entreprises et Employabilité Modérateur : Jose SANCHEZ - UCadiz.  Comment développer la communication lauréat –entreprise ? Comment développer la démarche réflexive des étudiants sur leur projet personnel ? </vt:lpstr>
      <vt:lpstr>Recommandation</vt:lpstr>
      <vt:lpstr>Merci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1er Workshop du projet Erasmus+ e-VAL</dc:title>
  <dc:creator>Abdellatif EL GHAZI</dc:creator>
  <cp:lastModifiedBy>Abdellatif EL GHAZI</cp:lastModifiedBy>
  <cp:revision>23</cp:revision>
  <dcterms:created xsi:type="dcterms:W3CDTF">2017-12-06T23:44:56Z</dcterms:created>
  <dcterms:modified xsi:type="dcterms:W3CDTF">2017-12-14T12:44:53Z</dcterms:modified>
</cp:coreProperties>
</file>