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1" r:id="rId2"/>
    <p:sldId id="270" r:id="rId3"/>
    <p:sldId id="262" r:id="rId4"/>
    <p:sldId id="267" r:id="rId5"/>
    <p:sldId id="269" r:id="rId6"/>
    <p:sldId id="271" r:id="rId7"/>
    <p:sldId id="272" r:id="rId8"/>
    <p:sldId id="292" r:id="rId9"/>
    <p:sldId id="294" r:id="rId10"/>
    <p:sldId id="273" r:id="rId11"/>
    <p:sldId id="275" r:id="rId12"/>
    <p:sldId id="276" r:id="rId13"/>
    <p:sldId id="279" r:id="rId14"/>
    <p:sldId id="280" r:id="rId15"/>
    <p:sldId id="281" r:id="rId16"/>
    <p:sldId id="282" r:id="rId17"/>
    <p:sldId id="283" r:id="rId18"/>
    <p:sldId id="284" r:id="rId19"/>
    <p:sldId id="290" r:id="rId20"/>
    <p:sldId id="291" r:id="rId21"/>
    <p:sldId id="285" r:id="rId22"/>
    <p:sldId id="286" r:id="rId23"/>
    <p:sldId id="288" r:id="rId24"/>
    <p:sldId id="289" r:id="rId25"/>
    <p:sldId id="263" r:id="rId26"/>
    <p:sldId id="28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BED"/>
    <a:srgbClr val="2B54D9"/>
    <a:srgbClr val="1D3DA3"/>
    <a:srgbClr val="3A2B95"/>
    <a:srgbClr val="5B01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375" autoAdjust="0"/>
  </p:normalViewPr>
  <p:slideViewPr>
    <p:cSldViewPr snapToGrid="0" snapToObjects="1">
      <p:cViewPr varScale="1">
        <p:scale>
          <a:sx n="34" d="100"/>
          <a:sy n="34" d="100"/>
        </p:scale>
        <p:origin x="2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CC920-A40B-45A2-A0B8-86DB0F7408D1}" type="datetimeFigureOut">
              <a:rPr lang="es-ES" smtClean="0"/>
              <a:t>09/05/2017</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A6F86-714B-4AE9-8DB5-78C2482A9862}" type="slidenum">
              <a:rPr lang="es-ES" smtClean="0"/>
              <a:t>‹Nº›</a:t>
            </a:fld>
            <a:endParaRPr lang="es-ES"/>
          </a:p>
        </p:txBody>
      </p:sp>
    </p:spTree>
    <p:extLst>
      <p:ext uri="{BB962C8B-B14F-4D97-AF65-F5344CB8AC3E}">
        <p14:creationId xmlns:p14="http://schemas.microsoft.com/office/powerpoint/2010/main" val="1980746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F6DA6F86-714B-4AE9-8DB5-78C2482A9862}" type="slidenum">
              <a:rPr lang="es-ES" smtClean="0"/>
              <a:t>1</a:t>
            </a:fld>
            <a:endParaRPr lang="es-ES"/>
          </a:p>
        </p:txBody>
      </p:sp>
    </p:spTree>
    <p:extLst>
      <p:ext uri="{BB962C8B-B14F-4D97-AF65-F5344CB8AC3E}">
        <p14:creationId xmlns:p14="http://schemas.microsoft.com/office/powerpoint/2010/main" val="858121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10</a:t>
            </a:fld>
            <a:endParaRPr lang="es-ES"/>
          </a:p>
        </p:txBody>
      </p:sp>
    </p:spTree>
    <p:extLst>
      <p:ext uri="{BB962C8B-B14F-4D97-AF65-F5344CB8AC3E}">
        <p14:creationId xmlns:p14="http://schemas.microsoft.com/office/powerpoint/2010/main" val="690552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smtClean="0">
                <a:solidFill>
                  <a:schemeClr val="tx1"/>
                </a:solidFill>
                <a:effectLst/>
                <a:latin typeface="+mn-lt"/>
                <a:ea typeface="+mn-ea"/>
                <a:cs typeface="+mn-cs"/>
              </a:rPr>
              <a:t>realización de prácticas formativas de calidad en empresas ubicadas en Europa, Estados Unidos y Canadá y en empresas españolas o multinacionales de Asia y Oceanía.</a:t>
            </a:r>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11</a:t>
            </a:fld>
            <a:endParaRPr lang="es-ES"/>
          </a:p>
        </p:txBody>
      </p:sp>
    </p:spTree>
    <p:extLst>
      <p:ext uri="{BB962C8B-B14F-4D97-AF65-F5344CB8AC3E}">
        <p14:creationId xmlns:p14="http://schemas.microsoft.com/office/powerpoint/2010/main" val="2249709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12</a:t>
            </a:fld>
            <a:endParaRPr lang="es-ES"/>
          </a:p>
        </p:txBody>
      </p:sp>
    </p:spTree>
    <p:extLst>
      <p:ext uri="{BB962C8B-B14F-4D97-AF65-F5344CB8AC3E}">
        <p14:creationId xmlns:p14="http://schemas.microsoft.com/office/powerpoint/2010/main" val="393953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13</a:t>
            </a:fld>
            <a:endParaRPr lang="es-ES"/>
          </a:p>
        </p:txBody>
      </p:sp>
    </p:spTree>
    <p:extLst>
      <p:ext uri="{BB962C8B-B14F-4D97-AF65-F5344CB8AC3E}">
        <p14:creationId xmlns:p14="http://schemas.microsoft.com/office/powerpoint/2010/main" val="3014049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14</a:t>
            </a:fld>
            <a:endParaRPr lang="es-ES"/>
          </a:p>
        </p:txBody>
      </p:sp>
    </p:spTree>
    <p:extLst>
      <p:ext uri="{BB962C8B-B14F-4D97-AF65-F5344CB8AC3E}">
        <p14:creationId xmlns:p14="http://schemas.microsoft.com/office/powerpoint/2010/main" val="1128669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15</a:t>
            </a:fld>
            <a:endParaRPr lang="es-ES" dirty="0"/>
          </a:p>
        </p:txBody>
      </p:sp>
    </p:spTree>
    <p:extLst>
      <p:ext uri="{BB962C8B-B14F-4D97-AF65-F5344CB8AC3E}">
        <p14:creationId xmlns:p14="http://schemas.microsoft.com/office/powerpoint/2010/main" val="3010870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16</a:t>
            </a:fld>
            <a:endParaRPr lang="es-ES"/>
          </a:p>
        </p:txBody>
      </p:sp>
    </p:spTree>
    <p:extLst>
      <p:ext uri="{BB962C8B-B14F-4D97-AF65-F5344CB8AC3E}">
        <p14:creationId xmlns:p14="http://schemas.microsoft.com/office/powerpoint/2010/main" val="3410131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17</a:t>
            </a:fld>
            <a:endParaRPr lang="es-ES"/>
          </a:p>
        </p:txBody>
      </p:sp>
    </p:spTree>
    <p:extLst>
      <p:ext uri="{BB962C8B-B14F-4D97-AF65-F5344CB8AC3E}">
        <p14:creationId xmlns:p14="http://schemas.microsoft.com/office/powerpoint/2010/main" val="2730858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18</a:t>
            </a:fld>
            <a:endParaRPr lang="es-ES"/>
          </a:p>
        </p:txBody>
      </p:sp>
    </p:spTree>
    <p:extLst>
      <p:ext uri="{BB962C8B-B14F-4D97-AF65-F5344CB8AC3E}">
        <p14:creationId xmlns:p14="http://schemas.microsoft.com/office/powerpoint/2010/main" val="898256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19</a:t>
            </a:fld>
            <a:endParaRPr lang="es-ES"/>
          </a:p>
        </p:txBody>
      </p:sp>
    </p:spTree>
    <p:extLst>
      <p:ext uri="{BB962C8B-B14F-4D97-AF65-F5344CB8AC3E}">
        <p14:creationId xmlns:p14="http://schemas.microsoft.com/office/powerpoint/2010/main" val="3796491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2</a:t>
            </a:fld>
            <a:endParaRPr lang="es-ES" dirty="0"/>
          </a:p>
        </p:txBody>
      </p:sp>
    </p:spTree>
    <p:extLst>
      <p:ext uri="{BB962C8B-B14F-4D97-AF65-F5344CB8AC3E}">
        <p14:creationId xmlns:p14="http://schemas.microsoft.com/office/powerpoint/2010/main" val="106965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20</a:t>
            </a:fld>
            <a:endParaRPr lang="es-ES"/>
          </a:p>
        </p:txBody>
      </p:sp>
    </p:spTree>
    <p:extLst>
      <p:ext uri="{BB962C8B-B14F-4D97-AF65-F5344CB8AC3E}">
        <p14:creationId xmlns:p14="http://schemas.microsoft.com/office/powerpoint/2010/main" val="3881613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21</a:t>
            </a:fld>
            <a:endParaRPr lang="es-ES"/>
          </a:p>
        </p:txBody>
      </p:sp>
    </p:spTree>
    <p:extLst>
      <p:ext uri="{BB962C8B-B14F-4D97-AF65-F5344CB8AC3E}">
        <p14:creationId xmlns:p14="http://schemas.microsoft.com/office/powerpoint/2010/main" val="309292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22</a:t>
            </a:fld>
            <a:endParaRPr lang="es-ES"/>
          </a:p>
        </p:txBody>
      </p:sp>
    </p:spTree>
    <p:extLst>
      <p:ext uri="{BB962C8B-B14F-4D97-AF65-F5344CB8AC3E}">
        <p14:creationId xmlns:p14="http://schemas.microsoft.com/office/powerpoint/2010/main" val="1731315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23</a:t>
            </a:fld>
            <a:endParaRPr lang="es-ES" dirty="0"/>
          </a:p>
        </p:txBody>
      </p:sp>
    </p:spTree>
    <p:extLst>
      <p:ext uri="{BB962C8B-B14F-4D97-AF65-F5344CB8AC3E}">
        <p14:creationId xmlns:p14="http://schemas.microsoft.com/office/powerpoint/2010/main" val="4059986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24</a:t>
            </a:fld>
            <a:endParaRPr lang="es-ES" dirty="0"/>
          </a:p>
        </p:txBody>
      </p:sp>
    </p:spTree>
    <p:extLst>
      <p:ext uri="{BB962C8B-B14F-4D97-AF65-F5344CB8AC3E}">
        <p14:creationId xmlns:p14="http://schemas.microsoft.com/office/powerpoint/2010/main" val="3749890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F6DA6F86-714B-4AE9-8DB5-78C2482A9862}" type="slidenum">
              <a:rPr lang="es-ES" smtClean="0"/>
              <a:t>25</a:t>
            </a:fld>
            <a:endParaRPr lang="es-ES"/>
          </a:p>
        </p:txBody>
      </p:sp>
    </p:spTree>
    <p:extLst>
      <p:ext uri="{BB962C8B-B14F-4D97-AF65-F5344CB8AC3E}">
        <p14:creationId xmlns:p14="http://schemas.microsoft.com/office/powerpoint/2010/main" val="3833427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F6DA6F86-714B-4AE9-8DB5-78C2482A9862}" type="slidenum">
              <a:rPr lang="es-ES" smtClean="0"/>
              <a:t>26</a:t>
            </a:fld>
            <a:endParaRPr lang="es-ES"/>
          </a:p>
        </p:txBody>
      </p:sp>
    </p:spTree>
    <p:extLst>
      <p:ext uri="{BB962C8B-B14F-4D97-AF65-F5344CB8AC3E}">
        <p14:creationId xmlns:p14="http://schemas.microsoft.com/office/powerpoint/2010/main" val="150844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3</a:t>
            </a:fld>
            <a:endParaRPr lang="es-ES"/>
          </a:p>
        </p:txBody>
      </p:sp>
    </p:spTree>
    <p:extLst>
      <p:ext uri="{BB962C8B-B14F-4D97-AF65-F5344CB8AC3E}">
        <p14:creationId xmlns:p14="http://schemas.microsoft.com/office/powerpoint/2010/main" val="268205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4</a:t>
            </a:fld>
            <a:endParaRPr lang="es-ES"/>
          </a:p>
        </p:txBody>
      </p:sp>
    </p:spTree>
    <p:extLst>
      <p:ext uri="{BB962C8B-B14F-4D97-AF65-F5344CB8AC3E}">
        <p14:creationId xmlns:p14="http://schemas.microsoft.com/office/powerpoint/2010/main" val="2023959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5</a:t>
            </a:fld>
            <a:endParaRPr lang="es-ES"/>
          </a:p>
        </p:txBody>
      </p:sp>
    </p:spTree>
    <p:extLst>
      <p:ext uri="{BB962C8B-B14F-4D97-AF65-F5344CB8AC3E}">
        <p14:creationId xmlns:p14="http://schemas.microsoft.com/office/powerpoint/2010/main" val="99561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6</a:t>
            </a:fld>
            <a:endParaRPr lang="es-ES"/>
          </a:p>
        </p:txBody>
      </p:sp>
    </p:spTree>
    <p:extLst>
      <p:ext uri="{BB962C8B-B14F-4D97-AF65-F5344CB8AC3E}">
        <p14:creationId xmlns:p14="http://schemas.microsoft.com/office/powerpoint/2010/main" val="3807421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7</a:t>
            </a:fld>
            <a:endParaRPr lang="es-ES"/>
          </a:p>
        </p:txBody>
      </p:sp>
    </p:spTree>
    <p:extLst>
      <p:ext uri="{BB962C8B-B14F-4D97-AF65-F5344CB8AC3E}">
        <p14:creationId xmlns:p14="http://schemas.microsoft.com/office/powerpoint/2010/main" val="361159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8</a:t>
            </a:fld>
            <a:endParaRPr lang="es-ES"/>
          </a:p>
        </p:txBody>
      </p:sp>
    </p:spTree>
    <p:extLst>
      <p:ext uri="{BB962C8B-B14F-4D97-AF65-F5344CB8AC3E}">
        <p14:creationId xmlns:p14="http://schemas.microsoft.com/office/powerpoint/2010/main" val="2372331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DA6F86-714B-4AE9-8DB5-78C2482A9862}" type="slidenum">
              <a:rPr lang="es-ES" smtClean="0"/>
              <a:t>9</a:t>
            </a:fld>
            <a:endParaRPr lang="es-ES"/>
          </a:p>
        </p:txBody>
      </p:sp>
    </p:spTree>
    <p:extLst>
      <p:ext uri="{BB962C8B-B14F-4D97-AF65-F5344CB8AC3E}">
        <p14:creationId xmlns:p14="http://schemas.microsoft.com/office/powerpoint/2010/main" val="3011665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2D4436AB-7F7E-E44B-819B-AA599B421BE3}"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52489-765B-BA40-B674-AD16DA57A1C2}" type="slidenum">
              <a:rPr lang="en-US" smtClean="0"/>
              <a:t>‹Nº›</a:t>
            </a:fld>
            <a:endParaRPr lang="en-US"/>
          </a:p>
        </p:txBody>
      </p:sp>
    </p:spTree>
    <p:extLst>
      <p:ext uri="{BB962C8B-B14F-4D97-AF65-F5344CB8AC3E}">
        <p14:creationId xmlns:p14="http://schemas.microsoft.com/office/powerpoint/2010/main" val="182891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2D4436AB-7F7E-E44B-819B-AA599B421BE3}"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52489-765B-BA40-B674-AD16DA57A1C2}" type="slidenum">
              <a:rPr lang="en-US" smtClean="0"/>
              <a:t>‹Nº›</a:t>
            </a:fld>
            <a:endParaRPr lang="en-US"/>
          </a:p>
        </p:txBody>
      </p:sp>
    </p:spTree>
    <p:extLst>
      <p:ext uri="{BB962C8B-B14F-4D97-AF65-F5344CB8AC3E}">
        <p14:creationId xmlns:p14="http://schemas.microsoft.com/office/powerpoint/2010/main" val="191068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2D4436AB-7F7E-E44B-819B-AA599B421BE3}"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52489-765B-BA40-B674-AD16DA57A1C2}" type="slidenum">
              <a:rPr lang="en-US" smtClean="0"/>
              <a:t>‹Nº›</a:t>
            </a:fld>
            <a:endParaRPr lang="en-US"/>
          </a:p>
        </p:txBody>
      </p:sp>
    </p:spTree>
    <p:extLst>
      <p:ext uri="{BB962C8B-B14F-4D97-AF65-F5344CB8AC3E}">
        <p14:creationId xmlns:p14="http://schemas.microsoft.com/office/powerpoint/2010/main" val="189963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2D4436AB-7F7E-E44B-819B-AA599B421BE3}"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52489-765B-BA40-B674-AD16DA57A1C2}" type="slidenum">
              <a:rPr lang="en-US" smtClean="0"/>
              <a:t>‹Nº›</a:t>
            </a:fld>
            <a:endParaRPr lang="en-US"/>
          </a:p>
        </p:txBody>
      </p:sp>
    </p:spTree>
    <p:extLst>
      <p:ext uri="{BB962C8B-B14F-4D97-AF65-F5344CB8AC3E}">
        <p14:creationId xmlns:p14="http://schemas.microsoft.com/office/powerpoint/2010/main" val="196686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2D4436AB-7F7E-E44B-819B-AA599B421BE3}"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52489-765B-BA40-B674-AD16DA57A1C2}" type="slidenum">
              <a:rPr lang="en-US" smtClean="0"/>
              <a:t>‹Nº›</a:t>
            </a:fld>
            <a:endParaRPr lang="en-US"/>
          </a:p>
        </p:txBody>
      </p:sp>
    </p:spTree>
    <p:extLst>
      <p:ext uri="{BB962C8B-B14F-4D97-AF65-F5344CB8AC3E}">
        <p14:creationId xmlns:p14="http://schemas.microsoft.com/office/powerpoint/2010/main" val="238480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2D4436AB-7F7E-E44B-819B-AA599B421BE3}"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52489-765B-BA40-B674-AD16DA57A1C2}" type="slidenum">
              <a:rPr lang="en-US" smtClean="0"/>
              <a:t>‹Nº›</a:t>
            </a:fld>
            <a:endParaRPr lang="en-US"/>
          </a:p>
        </p:txBody>
      </p:sp>
    </p:spTree>
    <p:extLst>
      <p:ext uri="{BB962C8B-B14F-4D97-AF65-F5344CB8AC3E}">
        <p14:creationId xmlns:p14="http://schemas.microsoft.com/office/powerpoint/2010/main" val="227693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2D4436AB-7F7E-E44B-819B-AA599B421BE3}" type="datetimeFigureOut">
              <a:rPr lang="en-US" smtClean="0"/>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752489-765B-BA40-B674-AD16DA57A1C2}" type="slidenum">
              <a:rPr lang="en-US" smtClean="0"/>
              <a:t>‹Nº›</a:t>
            </a:fld>
            <a:endParaRPr lang="en-US"/>
          </a:p>
        </p:txBody>
      </p:sp>
    </p:spTree>
    <p:extLst>
      <p:ext uri="{BB962C8B-B14F-4D97-AF65-F5344CB8AC3E}">
        <p14:creationId xmlns:p14="http://schemas.microsoft.com/office/powerpoint/2010/main" val="326581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2D4436AB-7F7E-E44B-819B-AA599B421BE3}"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752489-765B-BA40-B674-AD16DA57A1C2}" type="slidenum">
              <a:rPr lang="en-US" smtClean="0"/>
              <a:t>‹Nº›</a:t>
            </a:fld>
            <a:endParaRPr lang="en-US"/>
          </a:p>
        </p:txBody>
      </p:sp>
    </p:spTree>
    <p:extLst>
      <p:ext uri="{BB962C8B-B14F-4D97-AF65-F5344CB8AC3E}">
        <p14:creationId xmlns:p14="http://schemas.microsoft.com/office/powerpoint/2010/main" val="98789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436AB-7F7E-E44B-819B-AA599B421BE3}"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752489-765B-BA40-B674-AD16DA57A1C2}" type="slidenum">
              <a:rPr lang="en-US" smtClean="0"/>
              <a:t>‹Nº›</a:t>
            </a:fld>
            <a:endParaRPr lang="en-US"/>
          </a:p>
        </p:txBody>
      </p:sp>
    </p:spTree>
    <p:extLst>
      <p:ext uri="{BB962C8B-B14F-4D97-AF65-F5344CB8AC3E}">
        <p14:creationId xmlns:p14="http://schemas.microsoft.com/office/powerpoint/2010/main" val="88637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2D4436AB-7F7E-E44B-819B-AA599B421BE3}"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52489-765B-BA40-B674-AD16DA57A1C2}" type="slidenum">
              <a:rPr lang="en-US" smtClean="0"/>
              <a:t>‹Nº›</a:t>
            </a:fld>
            <a:endParaRPr lang="en-US"/>
          </a:p>
        </p:txBody>
      </p:sp>
    </p:spTree>
    <p:extLst>
      <p:ext uri="{BB962C8B-B14F-4D97-AF65-F5344CB8AC3E}">
        <p14:creationId xmlns:p14="http://schemas.microsoft.com/office/powerpoint/2010/main" val="116541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2D4436AB-7F7E-E44B-819B-AA599B421BE3}"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52489-765B-BA40-B674-AD16DA57A1C2}" type="slidenum">
              <a:rPr lang="en-US" smtClean="0"/>
              <a:t>‹Nº›</a:t>
            </a:fld>
            <a:endParaRPr lang="en-US"/>
          </a:p>
        </p:txBody>
      </p:sp>
    </p:spTree>
    <p:extLst>
      <p:ext uri="{BB962C8B-B14F-4D97-AF65-F5344CB8AC3E}">
        <p14:creationId xmlns:p14="http://schemas.microsoft.com/office/powerpoint/2010/main" val="270633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436AB-7F7E-E44B-819B-AA599B421BE3}" type="datetimeFigureOut">
              <a:rPr lang="en-US" smtClean="0"/>
              <a:t>5/9/2017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52489-765B-BA40-B674-AD16DA57A1C2}" type="slidenum">
              <a:rPr lang="en-US" smtClean="0"/>
              <a:t>‹Nº›</a:t>
            </a:fld>
            <a:endParaRPr lang="en-US"/>
          </a:p>
        </p:txBody>
      </p:sp>
    </p:spTree>
    <p:extLst>
      <p:ext uri="{BB962C8B-B14F-4D97-AF65-F5344CB8AC3E}">
        <p14:creationId xmlns:p14="http://schemas.microsoft.com/office/powerpoint/2010/main" val="293268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eacea.ec.europa.eu/about-eacea/visual-identity_en"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hyperlink" Target="http://www.becasargo.es/" TargetMode="External"/><Relationship Id="rId3" Type="http://schemas.openxmlformats.org/officeDocument/2006/relationships/image" Target="../media/image1.emf"/><Relationship Id="rId7" Type="http://schemas.openxmlformats.org/officeDocument/2006/relationships/hyperlink" Target="http://www.becasfaro.e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uvigo.gal/uvigo_gl/administracion/ori/practicas-internacionais/practicas_convenio/" TargetMode="External"/><Relationship Id="rId5" Type="http://schemas.openxmlformats.org/officeDocument/2006/relationships/hyperlink" Target="http://www.uvigo.gal/uvigo_gl/administracion/ori/practicas-internacionais/erasmus_practicas" TargetMode="External"/><Relationship Id="rId4" Type="http://schemas.openxmlformats.org/officeDocument/2006/relationships/image" Target="../media/image12.png"/><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emprego.uvigo.es/emprego_es/eures/index.html"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hyperlink" Target="http://www.uvigo.gal/uvigo_gl/administracion/ori/titulados/ferramentas/conselleiros-eures.html" TargetMode="External"/><Relationship Id="rId13" Type="http://schemas.openxmlformats.org/officeDocument/2006/relationships/hyperlink" Target="http://www.uvigo.gal/uvigo_gl/administracion/ori/titulados/ferramentas/seguranza-social.html" TargetMode="External"/><Relationship Id="rId3" Type="http://schemas.openxmlformats.org/officeDocument/2006/relationships/image" Target="../media/image1.emf"/><Relationship Id="rId7" Type="http://schemas.openxmlformats.org/officeDocument/2006/relationships/hyperlink" Target="http://www.uvigo.gal/opencms/export/sites/uvigo/uvigo_gl/DOCUMENTOS/intenacional/eures/eduga-cv-europass.pdf" TargetMode="External"/><Relationship Id="rId12" Type="http://schemas.openxmlformats.org/officeDocument/2006/relationships/hyperlink" Target="http://www.uvigo.gal/uvigo_gl/administracion/ori/titulados/ferramentas/canto-custa.htm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www.uvigo.gal/uvigo_gl/administracion/ori/titulados/ferramentas/info-interese.html" TargetMode="External"/><Relationship Id="rId11" Type="http://schemas.openxmlformats.org/officeDocument/2006/relationships/hyperlink" Target="http://www.uvigo.gal/uvigo_gl/administracion/ori/titulados/ferramentas/buscar-emprego.html" TargetMode="External"/><Relationship Id="rId5" Type="http://schemas.openxmlformats.org/officeDocument/2006/relationships/hyperlink" Target="http://www.uvigo.gal/uvigo_gl/administracion/ori/titulados/ferramentas/condicions-vida-traballo.html" TargetMode="External"/><Relationship Id="rId15" Type="http://schemas.openxmlformats.org/officeDocument/2006/relationships/image" Target="../media/image4.jpeg"/><Relationship Id="rId10" Type="http://schemas.openxmlformats.org/officeDocument/2006/relationships/hyperlink" Target="http://www.uvigo.gal/uvigo_gl/administracion/ori/titulados/ferramentas/traballar-en.html" TargetMode="External"/><Relationship Id="rId4" Type="http://schemas.openxmlformats.org/officeDocument/2006/relationships/hyperlink" Target="http://www.uvigo.gal/opencms/export/sites/uvigo/uvigo_gl/DOCUMENTOS/intenacional/eures/emprego-titulados.pdf" TargetMode="External"/><Relationship Id="rId9" Type="http://schemas.openxmlformats.org/officeDocument/2006/relationships/hyperlink" Target="http://www.uvigo.gal/uvigo_gl/administracion/ori/titulados/ferramentas/fichas-mercado-traballo.html" TargetMode="External"/><Relationship Id="rId14" Type="http://schemas.openxmlformats.org/officeDocument/2006/relationships/hyperlink" Target="http://www.uvigo.gal/opencms/export/sites/uvigo/uvigo_gl/DOCUMENTOS/intenacional/eures/datos-embaixadas.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edu.xunta.es/eduga/" TargetMode="External"/><Relationship Id="rId13" Type="http://schemas.openxmlformats.org/officeDocument/2006/relationships/image" Target="../media/image4.jpeg"/><Relationship Id="rId3" Type="http://schemas.openxmlformats.org/officeDocument/2006/relationships/image" Target="../media/image1.emf"/><Relationship Id="rId7" Type="http://schemas.openxmlformats.org/officeDocument/2006/relationships/hyperlink" Target="https://www.jobbydoo.es/" TargetMode="External"/><Relationship Id="rId12" Type="http://schemas.openxmlformats.org/officeDocument/2006/relationships/hyperlink" Target="http://emprego.uvigo.es/emprego_gl/eures/forumemprego/videos.htm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ec.europa.eu/social/main.jsp?catId=858&amp;langId=en" TargetMode="External"/><Relationship Id="rId11" Type="http://schemas.openxmlformats.org/officeDocument/2006/relationships/hyperlink" Target="http://www.sepe.es/contenido/empleo_formacion/eures" TargetMode="External"/><Relationship Id="rId5" Type="http://schemas.openxmlformats.org/officeDocument/2006/relationships/hyperlink" Target="http://www.maec.es/es/EYC/Paginas/embajadas-consulados.aspx" TargetMode="External"/><Relationship Id="rId10" Type="http://schemas.openxmlformats.org/officeDocument/2006/relationships/hyperlink" Target="http://www.eures-norteportugal-galicia.org/" TargetMode="External"/><Relationship Id="rId4" Type="http://schemas.openxmlformats.org/officeDocument/2006/relationships/hyperlink" Target="http://ec.europa.eu/eures" TargetMode="External"/><Relationship Id="rId9" Type="http://schemas.openxmlformats.org/officeDocument/2006/relationships/hyperlink" Target="http://ec.europa.eu/eur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fundacionuvigo.es/"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www.feuga.es/es/"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emprego.uvigo.es/emprego_es/findeu-2017/"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emprego.uvigo.es/emprego_es/findeu-2017/virtual/" TargetMode="Externa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emprego.uvigo.es/emprego_gl/emprendemento/incuvi/" TargetMode="Externa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emprego.uvigo.es/emprego_gl/emprendemento/incuvi_avanza/" TargetMode="Externa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mailto:mdoval@uvigo.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3" name="TextBox 2"/>
          <p:cNvSpPr txBox="1"/>
          <p:nvPr/>
        </p:nvSpPr>
        <p:spPr>
          <a:xfrm>
            <a:off x="347578" y="1618317"/>
            <a:ext cx="8211960" cy="4093428"/>
          </a:xfrm>
          <a:prstGeom prst="rect">
            <a:avLst/>
          </a:prstGeom>
          <a:noFill/>
        </p:spPr>
        <p:txBody>
          <a:bodyPr wrap="square" rtlCol="0">
            <a:spAutoFit/>
          </a:bodyPr>
          <a:lstStyle/>
          <a:p>
            <a:r>
              <a:rPr lang="fr-FR" sz="4000" dirty="0">
                <a:latin typeface="Century Gothic" panose="020B0502020202020204" pitchFamily="34" charset="0"/>
              </a:rPr>
              <a:t>Démarche suivie et outils pour une meilleure visibilité des lauréats en Espagne. </a:t>
            </a:r>
            <a:endParaRPr lang="fr-FR" sz="4000" dirty="0" smtClean="0">
              <a:latin typeface="Century Gothic" panose="020B0502020202020204" pitchFamily="34" charset="0"/>
            </a:endParaRPr>
          </a:p>
          <a:p>
            <a:r>
              <a:rPr lang="fr-FR" sz="4000" dirty="0" smtClean="0">
                <a:latin typeface="Century Gothic" panose="020B0502020202020204" pitchFamily="34" charset="0"/>
              </a:rPr>
              <a:t>Exemple </a:t>
            </a:r>
            <a:r>
              <a:rPr lang="fr-FR" sz="4000" dirty="0">
                <a:latin typeface="Century Gothic" panose="020B0502020202020204" pitchFamily="34" charset="0"/>
              </a:rPr>
              <a:t>de l’Université de Vigo (</a:t>
            </a:r>
            <a:r>
              <a:rPr lang="fr-FR" sz="4000" dirty="0" err="1">
                <a:latin typeface="Century Gothic" panose="020B0502020202020204" pitchFamily="34" charset="0"/>
              </a:rPr>
              <a:t>UVigo</a:t>
            </a:r>
            <a:r>
              <a:rPr lang="fr-FR" sz="4000" dirty="0">
                <a:latin typeface="Century Gothic" panose="020B0502020202020204" pitchFamily="34" charset="0"/>
              </a:rPr>
              <a:t>) </a:t>
            </a:r>
            <a:endParaRPr lang="en-US" sz="4000" b="1" dirty="0" smtClean="0">
              <a:latin typeface="Century Gothic" panose="020B0502020202020204" pitchFamily="34" charset="0"/>
            </a:endParaRPr>
          </a:p>
          <a:p>
            <a:endParaRPr lang="en-US" sz="4000" b="1" dirty="0">
              <a:latin typeface="Century Gothic" panose="020B0502020202020204" pitchFamily="34" charset="0"/>
              <a:cs typeface="Helvetica Neue Bold Condensed"/>
            </a:endParaRPr>
          </a:p>
          <a:p>
            <a:pPr algn="r"/>
            <a:r>
              <a:rPr lang="en-US" sz="2000" b="1" dirty="0" err="1" smtClean="0">
                <a:latin typeface="Century Gothic" panose="020B0502020202020204" pitchFamily="34" charset="0"/>
                <a:cs typeface="Helvetica Neue Bold Condensed"/>
              </a:rPr>
              <a:t>María</a:t>
            </a:r>
            <a:r>
              <a:rPr lang="en-US" sz="2000" b="1" dirty="0" smtClean="0">
                <a:latin typeface="Century Gothic" panose="020B0502020202020204" pitchFamily="34" charset="0"/>
                <a:cs typeface="Helvetica Neue Bold Condensed"/>
              </a:rPr>
              <a:t> Isabel </a:t>
            </a:r>
            <a:r>
              <a:rPr lang="en-US" sz="2000" b="1" dirty="0" err="1" smtClean="0">
                <a:latin typeface="Century Gothic" panose="020B0502020202020204" pitchFamily="34" charset="0"/>
                <a:cs typeface="Helvetica Neue Bold Condensed"/>
              </a:rPr>
              <a:t>Doval</a:t>
            </a:r>
            <a:endParaRPr lang="en-US" sz="2000" b="1" dirty="0" smtClean="0">
              <a:latin typeface="Century Gothic" panose="020B0502020202020204" pitchFamily="34" charset="0"/>
              <a:cs typeface="Helvetica Neue Bold Condensed"/>
            </a:endParaRPr>
          </a:p>
        </p:txBody>
      </p:sp>
      <p:pic>
        <p:nvPicPr>
          <p:cNvPr id="4" name="Imagen 3"/>
          <p:cNvPicPr/>
          <p:nvPr/>
        </p:nvPicPr>
        <p:blipFill>
          <a:blip r:embed="rId4">
            <a:extLst>
              <a:ext uri="{28A0092B-C50C-407E-A947-70E740481C1C}">
                <a14:useLocalDpi xmlns:a14="http://schemas.microsoft.com/office/drawing/2010/main" val="0"/>
              </a:ext>
            </a:extLst>
          </a:blip>
          <a:srcRect/>
          <a:stretch>
            <a:fillRect/>
          </a:stretch>
        </p:blipFill>
        <p:spPr bwMode="auto">
          <a:xfrm>
            <a:off x="347578" y="255872"/>
            <a:ext cx="1699586" cy="835949"/>
          </a:xfrm>
          <a:prstGeom prst="rect">
            <a:avLst/>
          </a:prstGeom>
          <a:noFill/>
        </p:spPr>
      </p:pic>
      <p:pic>
        <p:nvPicPr>
          <p:cNvPr id="5" name="Imagen 4" descr="Résultat de recherche d'images pour &quot;funded by erasmus + logo&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245" y="5508625"/>
            <a:ext cx="1695450" cy="367665"/>
          </a:xfrm>
          <a:prstGeom prst="rect">
            <a:avLst/>
          </a:prstGeom>
          <a:noFill/>
          <a:ln>
            <a:noFill/>
          </a:ln>
        </p:spPr>
      </p:pic>
      <p:sp>
        <p:nvSpPr>
          <p:cNvPr id="6" name="Rectángulo 5"/>
          <p:cNvSpPr/>
          <p:nvPr/>
        </p:nvSpPr>
        <p:spPr>
          <a:xfrm>
            <a:off x="184245" y="6020713"/>
            <a:ext cx="4572000" cy="612540"/>
          </a:xfrm>
          <a:prstGeom prst="rect">
            <a:avLst/>
          </a:prstGeom>
        </p:spPr>
        <p:txBody>
          <a:bodyPr>
            <a:spAutoFit/>
          </a:bodyPr>
          <a:lstStyle/>
          <a:p>
            <a:pPr algn="just">
              <a:lnSpc>
                <a:spcPct val="107000"/>
              </a:lnSpc>
              <a:spcAft>
                <a:spcPts val="0"/>
              </a:spcAft>
            </a:pPr>
            <a:r>
              <a:rPr lang="en-GB" sz="8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European Commission support for the production of this report does not constitute an endorsement of the contents which reflects the views only of the authors, and the Commission cannot be held responsi­ble for any use which may be made of the information contained therein." </a:t>
            </a:r>
            <a:r>
              <a:rPr lang="en-GB" sz="800"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a:rPr>
              <a:t>http://eacea.ec.europa.eu/about-eacea/visual-identity_en</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Resultado de imagen de logotipo de la universidad de vigo"/>
          <p:cNvPicPr>
            <a:picLocks noChangeAspect="1" noChangeArrowheads="1"/>
          </p:cNvPicPr>
          <p:nvPr/>
        </p:nvPicPr>
        <p:blipFill rotWithShape="1">
          <a:blip r:embed="rId7">
            <a:extLst>
              <a:ext uri="{28A0092B-C50C-407E-A947-70E740481C1C}">
                <a14:useLocalDpi xmlns:a14="http://schemas.microsoft.com/office/drawing/2010/main" val="0"/>
              </a:ext>
            </a:extLst>
          </a:blip>
          <a:srcRect t="37287" b="37696"/>
          <a:stretch/>
        </p:blipFill>
        <p:spPr bwMode="auto">
          <a:xfrm>
            <a:off x="5800299" y="5925556"/>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636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6" name="TextBox 21"/>
          <p:cNvSpPr txBox="1"/>
          <p:nvPr/>
        </p:nvSpPr>
        <p:spPr>
          <a:xfrm>
            <a:off x="347578" y="430055"/>
            <a:ext cx="7833895" cy="671851"/>
          </a:xfrm>
          <a:prstGeom prst="rect">
            <a:avLst/>
          </a:prstGeom>
          <a:noFill/>
        </p:spPr>
        <p:txBody>
          <a:bodyPr wrap="square" rtlCol="0">
            <a:spAutoFit/>
          </a:bodyPr>
          <a:lstStyle/>
          <a:p>
            <a:pPr algn="just">
              <a:lnSpc>
                <a:spcPct val="150000"/>
              </a:lnSpc>
            </a:pPr>
            <a:r>
              <a:rPr lang="en-US" sz="2800" b="1" dirty="0"/>
              <a:t>2</a:t>
            </a:r>
            <a:r>
              <a:rPr lang="en-US" sz="2800" b="1" dirty="0" smtClean="0"/>
              <a:t> </a:t>
            </a:r>
            <a:r>
              <a:rPr lang="en-US" sz="2800" b="1" dirty="0"/>
              <a:t>DOMAINE DE L´EMPLOI ET DE </a:t>
            </a:r>
            <a:r>
              <a:rPr lang="en-US" sz="2800" b="1" dirty="0" smtClean="0"/>
              <a:t>L´ENTREPRISE</a:t>
            </a:r>
          </a:p>
        </p:txBody>
      </p:sp>
      <p:pic>
        <p:nvPicPr>
          <p:cNvPr id="4" name="Imagen 3"/>
          <p:cNvPicPr>
            <a:picLocks noChangeAspect="1"/>
          </p:cNvPicPr>
          <p:nvPr/>
        </p:nvPicPr>
        <p:blipFill rotWithShape="1">
          <a:blip r:embed="rId4"/>
          <a:srcRect l="13132" t="17423" r="13887" b="68654"/>
          <a:stretch/>
        </p:blipFill>
        <p:spPr>
          <a:xfrm>
            <a:off x="347578" y="1541662"/>
            <a:ext cx="8792393" cy="943076"/>
          </a:xfrm>
          <a:prstGeom prst="rect">
            <a:avLst/>
          </a:prstGeom>
        </p:spPr>
      </p:pic>
      <p:sp>
        <p:nvSpPr>
          <p:cNvPr id="7" name="TextBox 21"/>
          <p:cNvSpPr txBox="1"/>
          <p:nvPr/>
        </p:nvSpPr>
        <p:spPr>
          <a:xfrm>
            <a:off x="351607" y="2646667"/>
            <a:ext cx="8669563" cy="4093428"/>
          </a:xfrm>
          <a:prstGeom prst="rect">
            <a:avLst/>
          </a:prstGeom>
          <a:noFill/>
        </p:spPr>
        <p:txBody>
          <a:bodyPr wrap="square" rtlCol="0">
            <a:spAutoFit/>
          </a:bodyPr>
          <a:lstStyle/>
          <a:p>
            <a:r>
              <a:rPr lang="fr-FR" sz="2000" dirty="0" smtClean="0"/>
              <a:t>(Vice rectorat des Étudiants) </a:t>
            </a:r>
          </a:p>
          <a:p>
            <a:endParaRPr lang="fr-FR" sz="2000" dirty="0" smtClean="0"/>
          </a:p>
          <a:p>
            <a:r>
              <a:rPr lang="fr-FR" sz="2000" dirty="0" smtClean="0"/>
              <a:t>Objectif: </a:t>
            </a:r>
            <a:r>
              <a:rPr lang="fr-FR" sz="2000" b="1" dirty="0" smtClean="0"/>
              <a:t>faciliter, en collaboration avec les administrations, les entreprises et autres institutions, l´accès au marché du travail des diplômé(e)s</a:t>
            </a:r>
          </a:p>
          <a:p>
            <a:endParaRPr lang="fr-FR" sz="2000" dirty="0" smtClean="0"/>
          </a:p>
          <a:p>
            <a:r>
              <a:rPr lang="fr-FR" sz="2000" dirty="0" smtClean="0"/>
              <a:t>En coordination avec la </a:t>
            </a:r>
            <a:r>
              <a:rPr lang="fr-FR" sz="2000" b="1" dirty="0" smtClean="0"/>
              <a:t>Fondation de l´Université de Vigo</a:t>
            </a:r>
            <a:r>
              <a:rPr lang="fr-FR" sz="2000" dirty="0" smtClean="0"/>
              <a:t>.</a:t>
            </a:r>
          </a:p>
          <a:p>
            <a:pPr marL="800100" lvl="1" indent="-342900">
              <a:buFont typeface="Arial" panose="020B0604020202020204" pitchFamily="34" charset="0"/>
              <a:buChar char="•"/>
            </a:pPr>
            <a:r>
              <a:rPr lang="fr-FR" sz="2000" dirty="0" smtClean="0"/>
              <a:t>Gestion des stages à l´étranger des étudiants.</a:t>
            </a:r>
          </a:p>
          <a:p>
            <a:pPr marL="800100" lvl="1" indent="-342900">
              <a:buFont typeface="Arial" panose="020B0604020202020204" pitchFamily="34" charset="0"/>
              <a:buChar char="•"/>
            </a:pPr>
            <a:r>
              <a:rPr lang="fr-FR" sz="2000" dirty="0" smtClean="0"/>
              <a:t>Bourse d´offres d´emploi.</a:t>
            </a:r>
          </a:p>
          <a:p>
            <a:pPr marL="800100" lvl="1" indent="-342900">
              <a:buFont typeface="Arial" panose="020B0604020202020204" pitchFamily="34" charset="0"/>
              <a:buChar char="•"/>
            </a:pPr>
            <a:r>
              <a:rPr lang="fr-FR" sz="2000" dirty="0" smtClean="0"/>
              <a:t>Signature de conventions et d´accords de coopération. </a:t>
            </a:r>
          </a:p>
          <a:p>
            <a:pPr marL="800100" lvl="1" indent="-342900">
              <a:buFont typeface="Arial" panose="020B0604020202020204" pitchFamily="34" charset="0"/>
              <a:buChar char="•"/>
            </a:pPr>
            <a:r>
              <a:rPr lang="fr-FR" sz="2000" dirty="0" smtClean="0"/>
              <a:t>Service intégral d´orientation professionnelle pour l´emploi. </a:t>
            </a:r>
          </a:p>
          <a:p>
            <a:pPr marL="800100" lvl="1" indent="-342900">
              <a:buFont typeface="Arial" panose="020B0604020202020204" pitchFamily="34" charset="0"/>
              <a:buChar char="•"/>
            </a:pPr>
            <a:r>
              <a:rPr lang="fr-FR" sz="2000" dirty="0" smtClean="0"/>
              <a:t>Connaître l´état du marché du travail. </a:t>
            </a:r>
          </a:p>
          <a:p>
            <a:pPr marL="800100" lvl="1" indent="-342900">
              <a:buFont typeface="Arial" panose="020B0604020202020204" pitchFamily="34" charset="0"/>
              <a:buChar char="•"/>
            </a:pPr>
            <a:r>
              <a:rPr lang="fr-FR" sz="2000" dirty="0" smtClean="0"/>
              <a:t>Orientation ET conseils personnalisés .</a:t>
            </a:r>
          </a:p>
          <a:p>
            <a:endParaRPr lang="es-ES" sz="2000" dirty="0"/>
          </a:p>
        </p:txBody>
      </p:sp>
      <p:pic>
        <p:nvPicPr>
          <p:cNvPr id="9" name="Picture 2" descr="Resultado de imagen de logotipo de la universidad de vigo"/>
          <p:cNvPicPr>
            <a:picLocks noChangeAspect="1" noChangeArrowheads="1"/>
          </p:cNvPicPr>
          <p:nvPr/>
        </p:nvPicPr>
        <p:blipFill rotWithShape="1">
          <a:blip r:embed="rId5">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226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6" name="TextBox 21"/>
          <p:cNvSpPr txBox="1"/>
          <p:nvPr/>
        </p:nvSpPr>
        <p:spPr>
          <a:xfrm>
            <a:off x="347578" y="430055"/>
            <a:ext cx="7833895" cy="671851"/>
          </a:xfrm>
          <a:prstGeom prst="rect">
            <a:avLst/>
          </a:prstGeom>
          <a:noFill/>
        </p:spPr>
        <p:txBody>
          <a:bodyPr wrap="square" rtlCol="0">
            <a:spAutoFit/>
          </a:bodyPr>
          <a:lstStyle/>
          <a:p>
            <a:pPr algn="just">
              <a:lnSpc>
                <a:spcPct val="150000"/>
              </a:lnSpc>
            </a:pPr>
            <a:r>
              <a:rPr lang="fr-FR" sz="2800" b="1" dirty="0"/>
              <a:t>2 DOMAINE DE L´EMPLOI ET DE L´ENTREPRISE</a:t>
            </a:r>
          </a:p>
        </p:txBody>
      </p:sp>
      <p:pic>
        <p:nvPicPr>
          <p:cNvPr id="4" name="Imagen 3"/>
          <p:cNvPicPr>
            <a:picLocks noChangeAspect="1"/>
          </p:cNvPicPr>
          <p:nvPr/>
        </p:nvPicPr>
        <p:blipFill rotWithShape="1">
          <a:blip r:embed="rId4"/>
          <a:srcRect l="13132" t="17423" r="13887" b="68654"/>
          <a:stretch/>
        </p:blipFill>
        <p:spPr>
          <a:xfrm>
            <a:off x="347578" y="1541662"/>
            <a:ext cx="8792393" cy="943076"/>
          </a:xfrm>
          <a:prstGeom prst="rect">
            <a:avLst/>
          </a:prstGeom>
        </p:spPr>
      </p:pic>
      <p:sp>
        <p:nvSpPr>
          <p:cNvPr id="7" name="TextBox 21"/>
          <p:cNvSpPr txBox="1"/>
          <p:nvPr/>
        </p:nvSpPr>
        <p:spPr>
          <a:xfrm>
            <a:off x="201705" y="2646667"/>
            <a:ext cx="8669563" cy="2954655"/>
          </a:xfrm>
          <a:prstGeom prst="rect">
            <a:avLst/>
          </a:prstGeom>
          <a:noFill/>
        </p:spPr>
        <p:txBody>
          <a:bodyPr wrap="square" rtlCol="0">
            <a:spAutoFit/>
          </a:bodyPr>
          <a:lstStyle/>
          <a:p>
            <a:r>
              <a:rPr lang="fr-FR" sz="2000" b="1" dirty="0" smtClean="0"/>
              <a:t>Stages internationaux</a:t>
            </a:r>
          </a:p>
          <a:p>
            <a:endParaRPr lang="fr-FR" sz="2000" dirty="0" smtClean="0"/>
          </a:p>
          <a:p>
            <a:pPr lvl="3"/>
            <a:r>
              <a:rPr lang="fr-FR" dirty="0" smtClean="0"/>
              <a:t>Gérés par la ORI:</a:t>
            </a:r>
          </a:p>
          <a:p>
            <a:pPr lvl="4"/>
            <a:r>
              <a:rPr lang="fr-FR" u="sng" dirty="0" smtClean="0">
                <a:hlinkClick r:id="rId5"/>
              </a:rPr>
              <a:t>Stages Erasmus</a:t>
            </a:r>
            <a:endParaRPr lang="fr-FR" dirty="0" smtClean="0"/>
          </a:p>
          <a:p>
            <a:pPr lvl="4"/>
            <a:r>
              <a:rPr lang="fr-FR" u="sng" dirty="0" smtClean="0">
                <a:hlinkClick r:id="rId6"/>
              </a:rPr>
              <a:t>Stages par convention</a:t>
            </a:r>
            <a:endParaRPr lang="fr-FR" u="sng" dirty="0" smtClean="0"/>
          </a:p>
          <a:p>
            <a:pPr lvl="4"/>
            <a:endParaRPr lang="fr-FR" dirty="0" smtClean="0"/>
          </a:p>
          <a:p>
            <a:pPr lvl="3"/>
            <a:r>
              <a:rPr lang="fr-FR" dirty="0" smtClean="0"/>
              <a:t>Autres bourses de stages internationaux </a:t>
            </a:r>
          </a:p>
          <a:p>
            <a:pPr lvl="3"/>
            <a:r>
              <a:rPr lang="fr-FR" dirty="0" smtClean="0"/>
              <a:t>         Pour les étudiants: </a:t>
            </a:r>
            <a:r>
              <a:rPr lang="fr-FR" u="sng" dirty="0" smtClean="0">
                <a:hlinkClick r:id="rId7"/>
              </a:rPr>
              <a:t>Bourses Faro</a:t>
            </a:r>
            <a:endParaRPr lang="fr-FR" dirty="0" smtClean="0"/>
          </a:p>
          <a:p>
            <a:pPr lvl="4"/>
            <a:r>
              <a:rPr lang="fr-FR" dirty="0" smtClean="0"/>
              <a:t>Pour les diplômés universitaires: </a:t>
            </a:r>
            <a:r>
              <a:rPr lang="fr-FR" u="sng" dirty="0" err="1" smtClean="0">
                <a:hlinkClick r:id="rId8"/>
              </a:rPr>
              <a:t>Bolsas</a:t>
            </a:r>
            <a:r>
              <a:rPr lang="fr-FR" u="sng" dirty="0" smtClean="0">
                <a:hlinkClick r:id="rId8"/>
              </a:rPr>
              <a:t> </a:t>
            </a:r>
            <a:r>
              <a:rPr lang="fr-FR" u="sng" dirty="0" err="1" smtClean="0">
                <a:hlinkClick r:id="rId8"/>
              </a:rPr>
              <a:t>Argo</a:t>
            </a:r>
            <a:endParaRPr lang="fr-FR" dirty="0" smtClean="0"/>
          </a:p>
          <a:p>
            <a:endParaRPr lang="fr-FR" sz="2000" dirty="0"/>
          </a:p>
        </p:txBody>
      </p:sp>
      <p:pic>
        <p:nvPicPr>
          <p:cNvPr id="9" name="Picture 2" descr="Resultado de imagen de logotipo de la universidad de vigo"/>
          <p:cNvPicPr>
            <a:picLocks noChangeAspect="1" noChangeArrowheads="1"/>
          </p:cNvPicPr>
          <p:nvPr/>
        </p:nvPicPr>
        <p:blipFill rotWithShape="1">
          <a:blip r:embed="rId9">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135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6" name="TextBox 21"/>
          <p:cNvSpPr txBox="1"/>
          <p:nvPr/>
        </p:nvSpPr>
        <p:spPr>
          <a:xfrm>
            <a:off x="347578" y="430055"/>
            <a:ext cx="7833895" cy="671851"/>
          </a:xfrm>
          <a:prstGeom prst="rect">
            <a:avLst/>
          </a:prstGeom>
          <a:noFill/>
        </p:spPr>
        <p:txBody>
          <a:bodyPr wrap="square" rtlCol="0">
            <a:spAutoFit/>
          </a:bodyPr>
          <a:lstStyle/>
          <a:p>
            <a:pPr algn="just">
              <a:lnSpc>
                <a:spcPct val="150000"/>
              </a:lnSpc>
            </a:pPr>
            <a:r>
              <a:rPr lang="fr-FR" sz="2800" b="1" dirty="0"/>
              <a:t>2 DOMAINE DE L´EMPLOI ET DE L´ENTREPRISE</a:t>
            </a:r>
          </a:p>
        </p:txBody>
      </p:sp>
      <p:pic>
        <p:nvPicPr>
          <p:cNvPr id="4" name="Imagen 3"/>
          <p:cNvPicPr>
            <a:picLocks noChangeAspect="1"/>
          </p:cNvPicPr>
          <p:nvPr/>
        </p:nvPicPr>
        <p:blipFill rotWithShape="1">
          <a:blip r:embed="rId4"/>
          <a:srcRect l="13132" t="17423" r="13887" b="68654"/>
          <a:stretch/>
        </p:blipFill>
        <p:spPr>
          <a:xfrm>
            <a:off x="347578" y="1541662"/>
            <a:ext cx="8792393" cy="943076"/>
          </a:xfrm>
          <a:prstGeom prst="rect">
            <a:avLst/>
          </a:prstGeom>
        </p:spPr>
      </p:pic>
      <p:sp>
        <p:nvSpPr>
          <p:cNvPr id="7" name="TextBox 21"/>
          <p:cNvSpPr txBox="1"/>
          <p:nvPr/>
        </p:nvSpPr>
        <p:spPr>
          <a:xfrm>
            <a:off x="351607" y="2646667"/>
            <a:ext cx="8669563" cy="2862322"/>
          </a:xfrm>
          <a:prstGeom prst="rect">
            <a:avLst/>
          </a:prstGeom>
          <a:noFill/>
        </p:spPr>
        <p:txBody>
          <a:bodyPr wrap="square" rtlCol="0">
            <a:spAutoFit/>
          </a:bodyPr>
          <a:lstStyle/>
          <a:p>
            <a:r>
              <a:rPr lang="fr-FR" sz="2000" b="1" dirty="0" smtClean="0"/>
              <a:t>Entrepreneuriat </a:t>
            </a:r>
          </a:p>
          <a:p>
            <a:endParaRPr lang="fr-FR" sz="2000" dirty="0" smtClean="0"/>
          </a:p>
          <a:p>
            <a:r>
              <a:rPr lang="fr-FR" sz="2000" dirty="0" smtClean="0"/>
              <a:t>Objectifs: </a:t>
            </a:r>
          </a:p>
          <a:p>
            <a:endParaRPr lang="fr-FR" sz="2000" dirty="0" smtClean="0"/>
          </a:p>
          <a:p>
            <a:pPr marL="342900" indent="-342900">
              <a:buFont typeface="Arial" panose="020B0604020202020204" pitchFamily="34" charset="0"/>
              <a:buChar char="•"/>
            </a:pPr>
            <a:r>
              <a:rPr lang="fr-FR" sz="2000" dirty="0"/>
              <a:t>Améliorer </a:t>
            </a:r>
            <a:r>
              <a:rPr lang="fr-FR" sz="2000" dirty="0" smtClean="0"/>
              <a:t>la capacité </a:t>
            </a:r>
            <a:r>
              <a:rPr lang="fr-FR" sz="2000" dirty="0"/>
              <a:t>d'insertion </a:t>
            </a:r>
            <a:r>
              <a:rPr lang="fr-FR" sz="2000" dirty="0" smtClean="0"/>
              <a:t>professionnelle des lauréats.</a:t>
            </a:r>
          </a:p>
          <a:p>
            <a:pPr marL="342900" indent="-342900">
              <a:buFont typeface="Arial" panose="020B0604020202020204" pitchFamily="34" charset="0"/>
              <a:buChar char="•"/>
            </a:pPr>
            <a:r>
              <a:rPr lang="fr-FR" sz="2000" dirty="0" smtClean="0"/>
              <a:t>Promouvoir la culture entrepreneuriale comme débouché professionnel entre nos étudiants et les lauréats. </a:t>
            </a:r>
          </a:p>
          <a:p>
            <a:pPr marL="342900" indent="-342900">
              <a:buFont typeface="Arial" panose="020B0604020202020204" pitchFamily="34" charset="0"/>
              <a:buChar char="•"/>
            </a:pPr>
            <a:r>
              <a:rPr lang="fr-FR" sz="2000" dirty="0" smtClean="0"/>
              <a:t>Formation dans la création d´entreprise.</a:t>
            </a:r>
          </a:p>
          <a:p>
            <a:endParaRPr lang="es-ES" sz="2000" dirty="0"/>
          </a:p>
        </p:txBody>
      </p:sp>
      <p:pic>
        <p:nvPicPr>
          <p:cNvPr id="9" name="Picture 2" descr="Resultado de imagen de logotipo de la universidad de vigo"/>
          <p:cNvPicPr>
            <a:picLocks noChangeAspect="1" noChangeArrowheads="1"/>
          </p:cNvPicPr>
          <p:nvPr/>
        </p:nvPicPr>
        <p:blipFill rotWithShape="1">
          <a:blip r:embed="rId5">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52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6" name="TextBox 21"/>
          <p:cNvSpPr txBox="1"/>
          <p:nvPr/>
        </p:nvSpPr>
        <p:spPr>
          <a:xfrm>
            <a:off x="347578" y="430055"/>
            <a:ext cx="7833895" cy="671851"/>
          </a:xfrm>
          <a:prstGeom prst="rect">
            <a:avLst/>
          </a:prstGeom>
          <a:noFill/>
        </p:spPr>
        <p:txBody>
          <a:bodyPr wrap="square" rtlCol="0">
            <a:spAutoFit/>
          </a:bodyPr>
          <a:lstStyle/>
          <a:p>
            <a:pPr algn="just">
              <a:lnSpc>
                <a:spcPct val="150000"/>
              </a:lnSpc>
            </a:pPr>
            <a:r>
              <a:rPr lang="fr-FR" sz="2800" b="1" dirty="0"/>
              <a:t>2 DOMAINE DE L´EMPLOI ET DE L´ENTREPRISE</a:t>
            </a:r>
          </a:p>
        </p:txBody>
      </p:sp>
      <p:sp>
        <p:nvSpPr>
          <p:cNvPr id="9" name="Rectángulo 8"/>
          <p:cNvSpPr/>
          <p:nvPr/>
        </p:nvSpPr>
        <p:spPr>
          <a:xfrm>
            <a:off x="562662" y="1201091"/>
            <a:ext cx="2883038" cy="1200329"/>
          </a:xfrm>
          <a:prstGeom prst="rect">
            <a:avLst/>
          </a:prstGeom>
        </p:spPr>
        <p:txBody>
          <a:bodyPr wrap="square">
            <a:spAutoFit/>
          </a:bodyPr>
          <a:lstStyle/>
          <a:p>
            <a:r>
              <a:rPr lang="es-ES" dirty="0" smtClean="0">
                <a:solidFill>
                  <a:schemeClr val="accent1"/>
                </a:solidFill>
              </a:rPr>
              <a:t>FORMATION</a:t>
            </a:r>
          </a:p>
          <a:p>
            <a:endParaRPr lang="es-ES" dirty="0">
              <a:solidFill>
                <a:schemeClr val="accent1"/>
              </a:solidFill>
            </a:endParaRPr>
          </a:p>
          <a:p>
            <a:endParaRPr lang="es-ES" dirty="0" smtClean="0">
              <a:solidFill>
                <a:schemeClr val="accent1"/>
              </a:solidFill>
            </a:endParaRPr>
          </a:p>
          <a:p>
            <a:endParaRPr lang="es-ES" dirty="0">
              <a:solidFill>
                <a:schemeClr val="accent1"/>
              </a:solidFill>
            </a:endParaRPr>
          </a:p>
        </p:txBody>
      </p:sp>
      <p:sp>
        <p:nvSpPr>
          <p:cNvPr id="15" name="Rectángulo 14"/>
          <p:cNvSpPr/>
          <p:nvPr/>
        </p:nvSpPr>
        <p:spPr>
          <a:xfrm>
            <a:off x="562662" y="1801255"/>
            <a:ext cx="8371984" cy="4708981"/>
          </a:xfrm>
          <a:prstGeom prst="rect">
            <a:avLst/>
          </a:prstGeom>
        </p:spPr>
        <p:txBody>
          <a:bodyPr wrap="square">
            <a:spAutoFit/>
          </a:bodyPr>
          <a:lstStyle/>
          <a:p>
            <a:r>
              <a:rPr lang="fr-FR" sz="2000" b="1" dirty="0" smtClean="0">
                <a:solidFill>
                  <a:srgbClr val="000000"/>
                </a:solidFill>
              </a:rPr>
              <a:t>COURS: AIDE A L´INSERTION PROFESSIONNELLE</a:t>
            </a:r>
          </a:p>
          <a:p>
            <a:endParaRPr lang="fr-FR" sz="2000" b="1" dirty="0" smtClean="0">
              <a:solidFill>
                <a:srgbClr val="000000"/>
              </a:solidFill>
            </a:endParaRPr>
          </a:p>
          <a:p>
            <a:pPr marL="342900" indent="-342900">
              <a:buFont typeface="Wingdings" panose="05000000000000000000" pitchFamily="2" charset="2"/>
              <a:buChar char="q"/>
            </a:pPr>
            <a:r>
              <a:rPr lang="fr-FR" sz="2000" dirty="0" smtClean="0">
                <a:solidFill>
                  <a:srgbClr val="000000"/>
                </a:solidFill>
              </a:rPr>
              <a:t>Action de formation modulaire d´une durée totale de 30 heures. </a:t>
            </a:r>
          </a:p>
          <a:p>
            <a:pPr marL="342900" indent="-342900">
              <a:buFont typeface="Wingdings" panose="05000000000000000000" pitchFamily="2" charset="2"/>
              <a:buChar char="q"/>
            </a:pPr>
            <a:r>
              <a:rPr lang="fr-FR" sz="2000" dirty="0" smtClean="0">
                <a:solidFill>
                  <a:srgbClr val="000000"/>
                </a:solidFill>
              </a:rPr>
              <a:t>Chaque module durera 5 heures: 2 heures de formation en salle + 3 heures de travail autonome.</a:t>
            </a:r>
          </a:p>
          <a:p>
            <a:pPr marL="342900" indent="-342900">
              <a:buFont typeface="Wingdings" panose="05000000000000000000" pitchFamily="2" charset="2"/>
              <a:buChar char="q"/>
            </a:pPr>
            <a:r>
              <a:rPr lang="fr-FR" sz="2000" dirty="0" smtClean="0">
                <a:solidFill>
                  <a:srgbClr val="000000"/>
                </a:solidFill>
              </a:rPr>
              <a:t>Possibilité de reconnaissance de ECTS.</a:t>
            </a:r>
          </a:p>
          <a:p>
            <a:endParaRPr lang="fr-FR" sz="2000" i="1" dirty="0" smtClean="0">
              <a:solidFill>
                <a:srgbClr val="000000"/>
              </a:solidFill>
            </a:endParaRPr>
          </a:p>
          <a:p>
            <a:r>
              <a:rPr lang="fr-FR" sz="2000" i="1" dirty="0" smtClean="0">
                <a:solidFill>
                  <a:srgbClr val="000000"/>
                </a:solidFill>
              </a:rPr>
              <a:t>Modules:</a:t>
            </a:r>
            <a:endParaRPr lang="fr-FR" sz="2000" dirty="0" smtClean="0">
              <a:solidFill>
                <a:srgbClr val="000000"/>
              </a:solidFill>
            </a:endParaRPr>
          </a:p>
          <a:p>
            <a:pPr marL="800100" lvl="1" indent="-342900">
              <a:buFont typeface="Arial" panose="020B0604020202020204" pitchFamily="34" charset="0"/>
              <a:buChar char="•"/>
            </a:pPr>
            <a:r>
              <a:rPr lang="fr-FR" sz="2000" i="1" dirty="0" smtClean="0">
                <a:solidFill>
                  <a:srgbClr val="000000"/>
                </a:solidFill>
              </a:rPr>
              <a:t>Se connaître soi-même et connaître le marché du travail</a:t>
            </a:r>
          </a:p>
          <a:p>
            <a:pPr marL="800100" lvl="1" indent="-342900">
              <a:buFont typeface="Arial" panose="020B0604020202020204" pitchFamily="34" charset="0"/>
              <a:buChar char="•"/>
            </a:pPr>
            <a:r>
              <a:rPr lang="fr-FR" sz="2000" i="1" dirty="0" smtClean="0">
                <a:solidFill>
                  <a:srgbClr val="000000"/>
                </a:solidFill>
              </a:rPr>
              <a:t>Où et comment trouver du travail</a:t>
            </a:r>
            <a:endParaRPr lang="fr-FR" sz="2000" dirty="0" smtClean="0">
              <a:solidFill>
                <a:srgbClr val="000000"/>
              </a:solidFill>
            </a:endParaRPr>
          </a:p>
          <a:p>
            <a:pPr marL="800100" lvl="1" indent="-342900">
              <a:buFont typeface="Arial" panose="020B0604020202020204" pitchFamily="34" charset="0"/>
              <a:buChar char="•"/>
            </a:pPr>
            <a:r>
              <a:rPr lang="fr-FR" sz="2000" i="1" dirty="0" smtClean="0">
                <a:solidFill>
                  <a:srgbClr val="000000"/>
                </a:solidFill>
              </a:rPr>
              <a:t>Lettre de motivation et C.V. </a:t>
            </a:r>
          </a:p>
          <a:p>
            <a:pPr marL="800100" lvl="1" indent="-342900">
              <a:buFont typeface="Arial" panose="020B0604020202020204" pitchFamily="34" charset="0"/>
              <a:buChar char="•"/>
            </a:pPr>
            <a:r>
              <a:rPr lang="fr-FR" sz="2000" i="1" dirty="0" smtClean="0">
                <a:solidFill>
                  <a:srgbClr val="000000"/>
                </a:solidFill>
              </a:rPr>
              <a:t>Le processus de sélection: tests psychotechniques, dynamique de groupe et entretiens </a:t>
            </a:r>
          </a:p>
          <a:p>
            <a:pPr marL="800100" lvl="1" indent="-342900">
              <a:buFont typeface="Arial" panose="020B0604020202020204" pitchFamily="34" charset="0"/>
              <a:buChar char="•"/>
            </a:pPr>
            <a:r>
              <a:rPr lang="fr-FR" sz="2000" i="1" dirty="0" smtClean="0">
                <a:solidFill>
                  <a:srgbClr val="000000"/>
                </a:solidFill>
              </a:rPr>
              <a:t>Mon premier contrat de travail: aspects légaux et organisationnels</a:t>
            </a:r>
            <a:endParaRPr lang="fr-FR" sz="2000" dirty="0" smtClean="0">
              <a:solidFill>
                <a:srgbClr val="000000"/>
              </a:solidFill>
            </a:endParaRPr>
          </a:p>
          <a:p>
            <a:pPr marL="800100" lvl="1" indent="-342900">
              <a:buFont typeface="Arial" panose="020B0604020202020204" pitchFamily="34" charset="0"/>
              <a:buChar char="•"/>
            </a:pPr>
            <a:r>
              <a:rPr lang="fr-FR" sz="2000" i="1" dirty="0" smtClean="0">
                <a:solidFill>
                  <a:srgbClr val="000000"/>
                </a:solidFill>
              </a:rPr>
              <a:t>Trouver de l´emploi en Europe</a:t>
            </a:r>
            <a:endParaRPr lang="fr-FR" sz="2000" b="0" i="0" dirty="0">
              <a:solidFill>
                <a:srgbClr val="FF0000"/>
              </a:solidFill>
              <a:effectLst/>
            </a:endParaRPr>
          </a:p>
        </p:txBody>
      </p:sp>
      <p:pic>
        <p:nvPicPr>
          <p:cNvPr id="10" name="Picture 2" descr="Resultado de imagen de logotipo de la universidad de vigo"/>
          <p:cNvPicPr>
            <a:picLocks noChangeAspect="1" noChangeArrowheads="1"/>
          </p:cNvPicPr>
          <p:nvPr/>
        </p:nvPicPr>
        <p:blipFill rotWithShape="1">
          <a:blip r:embed="rId4">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074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6" name="TextBox 21"/>
          <p:cNvSpPr txBox="1"/>
          <p:nvPr/>
        </p:nvSpPr>
        <p:spPr>
          <a:xfrm>
            <a:off x="347578" y="430055"/>
            <a:ext cx="7833895" cy="671851"/>
          </a:xfrm>
          <a:prstGeom prst="rect">
            <a:avLst/>
          </a:prstGeom>
          <a:noFill/>
        </p:spPr>
        <p:txBody>
          <a:bodyPr wrap="square" rtlCol="0">
            <a:spAutoFit/>
          </a:bodyPr>
          <a:lstStyle/>
          <a:p>
            <a:pPr algn="just">
              <a:lnSpc>
                <a:spcPct val="150000"/>
              </a:lnSpc>
            </a:pPr>
            <a:r>
              <a:rPr lang="fr-FR" sz="2800" b="1" dirty="0"/>
              <a:t>2 DOMAINE DE L´EMPLOI ET DE L´ENTREPRISE</a:t>
            </a:r>
          </a:p>
        </p:txBody>
      </p:sp>
      <p:sp>
        <p:nvSpPr>
          <p:cNvPr id="9" name="Rectángulo 8"/>
          <p:cNvSpPr/>
          <p:nvPr/>
        </p:nvSpPr>
        <p:spPr>
          <a:xfrm>
            <a:off x="562662" y="1201091"/>
            <a:ext cx="4336884" cy="1200329"/>
          </a:xfrm>
          <a:prstGeom prst="rect">
            <a:avLst/>
          </a:prstGeom>
        </p:spPr>
        <p:txBody>
          <a:bodyPr wrap="square">
            <a:spAutoFit/>
          </a:bodyPr>
          <a:lstStyle/>
          <a:p>
            <a:r>
              <a:rPr lang="es-ES" dirty="0" smtClean="0">
                <a:solidFill>
                  <a:schemeClr val="accent1"/>
                </a:solidFill>
              </a:rPr>
              <a:t>MOTEUR DE RECHERCHE D´OFFRES D´EMPLOI</a:t>
            </a:r>
            <a:endParaRPr lang="es-ES" dirty="0">
              <a:solidFill>
                <a:schemeClr val="accent1"/>
              </a:solidFill>
            </a:endParaRPr>
          </a:p>
          <a:p>
            <a:endParaRPr lang="es-ES" dirty="0" smtClean="0">
              <a:solidFill>
                <a:schemeClr val="accent1"/>
              </a:solidFill>
            </a:endParaRPr>
          </a:p>
          <a:p>
            <a:endParaRPr lang="es-ES" dirty="0">
              <a:solidFill>
                <a:schemeClr val="accent1"/>
              </a:solidFill>
            </a:endParaRPr>
          </a:p>
        </p:txBody>
      </p:sp>
      <p:pic>
        <p:nvPicPr>
          <p:cNvPr id="3" name="Imagen 2"/>
          <p:cNvPicPr>
            <a:picLocks noChangeAspect="1"/>
          </p:cNvPicPr>
          <p:nvPr/>
        </p:nvPicPr>
        <p:blipFill rotWithShape="1">
          <a:blip r:embed="rId4"/>
          <a:srcRect l="35188" t="32163" r="35419" b="38414"/>
          <a:stretch/>
        </p:blipFill>
        <p:spPr>
          <a:xfrm>
            <a:off x="998529" y="1801255"/>
            <a:ext cx="7322144" cy="4120964"/>
          </a:xfrm>
          <a:prstGeom prst="rect">
            <a:avLst/>
          </a:prstGeom>
        </p:spPr>
      </p:pic>
      <p:pic>
        <p:nvPicPr>
          <p:cNvPr id="10" name="Picture 2" descr="Resultado de imagen de logotipo de la universidad de vigo"/>
          <p:cNvPicPr>
            <a:picLocks noChangeAspect="1" noChangeArrowheads="1"/>
          </p:cNvPicPr>
          <p:nvPr/>
        </p:nvPicPr>
        <p:blipFill rotWithShape="1">
          <a:blip r:embed="rId5">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737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08508" y="816554"/>
            <a:ext cx="7392737" cy="4240864"/>
          </a:xfrm>
          <a:prstGeom prst="rect">
            <a:avLst/>
          </a:prstGeom>
        </p:spPr>
      </p:pic>
      <p:sp>
        <p:nvSpPr>
          <p:cNvPr id="6" name="TextBox 21"/>
          <p:cNvSpPr txBox="1"/>
          <p:nvPr/>
        </p:nvSpPr>
        <p:spPr>
          <a:xfrm>
            <a:off x="347578" y="430055"/>
            <a:ext cx="7833895" cy="671851"/>
          </a:xfrm>
          <a:prstGeom prst="rect">
            <a:avLst/>
          </a:prstGeom>
          <a:noFill/>
        </p:spPr>
        <p:txBody>
          <a:bodyPr wrap="square" rtlCol="0">
            <a:spAutoFit/>
          </a:bodyPr>
          <a:lstStyle/>
          <a:p>
            <a:pPr algn="just">
              <a:lnSpc>
                <a:spcPct val="150000"/>
              </a:lnSpc>
            </a:pPr>
            <a:r>
              <a:rPr lang="en-US" sz="2800" b="1" dirty="0"/>
              <a:t>3 COLLABORATION AVEC </a:t>
            </a:r>
            <a:r>
              <a:rPr lang="en-US" sz="2800" b="1" dirty="0" err="1"/>
              <a:t>l´EURES</a:t>
            </a:r>
            <a:r>
              <a:rPr lang="en-US" sz="2800" b="1" dirty="0"/>
              <a:t>:</a:t>
            </a:r>
          </a:p>
        </p:txBody>
      </p:sp>
      <p:sp>
        <p:nvSpPr>
          <p:cNvPr id="9" name="Rectángulo 8"/>
          <p:cNvSpPr/>
          <p:nvPr/>
        </p:nvSpPr>
        <p:spPr>
          <a:xfrm>
            <a:off x="329882" y="1201091"/>
            <a:ext cx="4418772" cy="1200329"/>
          </a:xfrm>
          <a:prstGeom prst="rect">
            <a:avLst/>
          </a:prstGeom>
        </p:spPr>
        <p:txBody>
          <a:bodyPr wrap="square">
            <a:spAutoFit/>
          </a:bodyPr>
          <a:lstStyle/>
          <a:p>
            <a:r>
              <a:rPr lang="fr-FR" dirty="0" smtClean="0">
                <a:solidFill>
                  <a:schemeClr val="accent1"/>
                </a:solidFill>
              </a:rPr>
              <a:t>EURES (Services européens de l´emploi)</a:t>
            </a:r>
          </a:p>
          <a:p>
            <a:endParaRPr lang="es-ES" dirty="0">
              <a:solidFill>
                <a:schemeClr val="accent1"/>
              </a:solidFill>
            </a:endParaRPr>
          </a:p>
          <a:p>
            <a:endParaRPr lang="es-ES" dirty="0" smtClean="0">
              <a:solidFill>
                <a:schemeClr val="accent1"/>
              </a:solidFill>
            </a:endParaRPr>
          </a:p>
          <a:p>
            <a:endParaRPr lang="es-ES" dirty="0">
              <a:solidFill>
                <a:schemeClr val="accent1"/>
              </a:solidFill>
            </a:endParaRPr>
          </a:p>
        </p:txBody>
      </p:sp>
      <p:pic>
        <p:nvPicPr>
          <p:cNvPr id="3" name="Imagen 2"/>
          <p:cNvPicPr>
            <a:picLocks noChangeAspect="1"/>
          </p:cNvPicPr>
          <p:nvPr/>
        </p:nvPicPr>
        <p:blipFill rotWithShape="1">
          <a:blip r:embed="rId4"/>
          <a:srcRect l="36162" t="31971" r="35511" b="48606"/>
          <a:stretch/>
        </p:blipFill>
        <p:spPr>
          <a:xfrm>
            <a:off x="1206704" y="2433792"/>
            <a:ext cx="5465694" cy="2107004"/>
          </a:xfrm>
          <a:prstGeom prst="rect">
            <a:avLst/>
          </a:prstGeom>
        </p:spPr>
      </p:pic>
      <p:sp>
        <p:nvSpPr>
          <p:cNvPr id="4" name="Rectángulo 3"/>
          <p:cNvSpPr/>
          <p:nvPr/>
        </p:nvSpPr>
        <p:spPr>
          <a:xfrm>
            <a:off x="329882" y="5371551"/>
            <a:ext cx="8371984" cy="923330"/>
          </a:xfrm>
          <a:prstGeom prst="rect">
            <a:avLst/>
          </a:prstGeom>
        </p:spPr>
        <p:txBody>
          <a:bodyPr wrap="square">
            <a:spAutoFit/>
          </a:bodyPr>
          <a:lstStyle/>
          <a:p>
            <a:r>
              <a:rPr lang="fr-FR" dirty="0" smtClean="0">
                <a:solidFill>
                  <a:srgbClr val="000000"/>
                </a:solidFill>
                <a:latin typeface="Verdana" panose="020B0604030504040204" pitchFamily="34" charset="0"/>
              </a:rPr>
              <a:t>Il en existe dans toute l´Europe, 20 EURES Transfrontaliers , une d´elles reçoit le nom de “Galicia-Norte Portugal” (Galice-Nord Portugal) pour agir précisément dans cette région frontalière.</a:t>
            </a:r>
            <a:endParaRPr lang="fr-FR" b="0" i="0" dirty="0">
              <a:solidFill>
                <a:srgbClr val="000000"/>
              </a:solidFill>
              <a:effectLst/>
              <a:latin typeface="Verdana" panose="020B0604030504040204" pitchFamily="34" charset="0"/>
            </a:endParaRPr>
          </a:p>
        </p:txBody>
      </p:sp>
      <p:sp>
        <p:nvSpPr>
          <p:cNvPr id="7" name="Rectángulo 6"/>
          <p:cNvSpPr/>
          <p:nvPr/>
        </p:nvSpPr>
        <p:spPr>
          <a:xfrm>
            <a:off x="5708469" y="2284215"/>
            <a:ext cx="3378352" cy="923330"/>
          </a:xfrm>
          <a:prstGeom prst="rect">
            <a:avLst/>
          </a:prstGeom>
        </p:spPr>
        <p:txBody>
          <a:bodyPr wrap="square">
            <a:spAutoFit/>
          </a:bodyPr>
          <a:lstStyle/>
          <a:p>
            <a:r>
              <a:rPr lang="es-ES" dirty="0">
                <a:hlinkClick r:id="rId5"/>
              </a:rPr>
              <a:t>http://</a:t>
            </a:r>
            <a:r>
              <a:rPr lang="es-ES" dirty="0" smtClean="0">
                <a:hlinkClick r:id="rId5"/>
              </a:rPr>
              <a:t>emprego.uvigo.es/emprego_es/eures/index.html</a:t>
            </a:r>
            <a:endParaRPr lang="es-ES" dirty="0" smtClean="0"/>
          </a:p>
          <a:p>
            <a:endParaRPr lang="es-ES" dirty="0"/>
          </a:p>
        </p:txBody>
      </p:sp>
      <p:pic>
        <p:nvPicPr>
          <p:cNvPr id="11" name="Picture 2" descr="Resultado de imagen de logotipo de la universidad de vigo"/>
          <p:cNvPicPr>
            <a:picLocks noChangeAspect="1" noChangeArrowheads="1"/>
          </p:cNvPicPr>
          <p:nvPr/>
        </p:nvPicPr>
        <p:blipFill rotWithShape="1">
          <a:blip r:embed="rId6">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14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08508" y="816554"/>
            <a:ext cx="7392737" cy="4240864"/>
          </a:xfrm>
          <a:prstGeom prst="rect">
            <a:avLst/>
          </a:prstGeom>
        </p:spPr>
      </p:pic>
      <p:sp>
        <p:nvSpPr>
          <p:cNvPr id="9" name="Rectángulo 8"/>
          <p:cNvSpPr/>
          <p:nvPr/>
        </p:nvSpPr>
        <p:spPr>
          <a:xfrm>
            <a:off x="329882" y="1201091"/>
            <a:ext cx="4418772" cy="1200329"/>
          </a:xfrm>
          <a:prstGeom prst="rect">
            <a:avLst/>
          </a:prstGeom>
        </p:spPr>
        <p:txBody>
          <a:bodyPr wrap="square">
            <a:spAutoFit/>
          </a:bodyPr>
          <a:lstStyle/>
          <a:p>
            <a:r>
              <a:rPr lang="fr-FR" dirty="0">
                <a:solidFill>
                  <a:schemeClr val="accent1"/>
                </a:solidFill>
              </a:rPr>
              <a:t>EURES (Services européens de l´emploi)</a:t>
            </a:r>
          </a:p>
          <a:p>
            <a:endParaRPr lang="es-ES" dirty="0">
              <a:solidFill>
                <a:schemeClr val="accent1"/>
              </a:solidFill>
            </a:endParaRPr>
          </a:p>
          <a:p>
            <a:endParaRPr lang="es-ES" dirty="0" smtClean="0">
              <a:solidFill>
                <a:schemeClr val="accent1"/>
              </a:solidFill>
            </a:endParaRPr>
          </a:p>
          <a:p>
            <a:endParaRPr lang="es-ES" dirty="0">
              <a:solidFill>
                <a:schemeClr val="accent1"/>
              </a:solidFill>
            </a:endParaRPr>
          </a:p>
        </p:txBody>
      </p:sp>
      <p:sp>
        <p:nvSpPr>
          <p:cNvPr id="8" name="Rectángulo 7"/>
          <p:cNvSpPr/>
          <p:nvPr/>
        </p:nvSpPr>
        <p:spPr>
          <a:xfrm>
            <a:off x="329882" y="1583169"/>
            <a:ext cx="8041411" cy="5016758"/>
          </a:xfrm>
          <a:prstGeom prst="rect">
            <a:avLst/>
          </a:prstGeom>
        </p:spPr>
        <p:txBody>
          <a:bodyPr wrap="square">
            <a:spAutoFit/>
          </a:bodyPr>
          <a:lstStyle/>
          <a:p>
            <a:r>
              <a:rPr lang="fr-FR" sz="1600" b="1" dirty="0" smtClean="0">
                <a:solidFill>
                  <a:srgbClr val="000000"/>
                </a:solidFill>
                <a:latin typeface="Verdana" panose="020B0604030504040204" pitchFamily="34" charset="0"/>
              </a:rPr>
              <a:t>Outils d´aide pour les boursiers et boursières: emploi et conditions de vie</a:t>
            </a:r>
          </a:p>
          <a:p>
            <a:r>
              <a:rPr lang="fr-FR" sz="1600" b="1" dirty="0" smtClean="0">
                <a:solidFill>
                  <a:srgbClr val="000000"/>
                </a:solidFill>
                <a:latin typeface="Verdana" panose="020B0604030504040204" pitchFamily="34" charset="0"/>
              </a:rPr>
              <a:t>Information General pour n´importe quel pays destinataire. </a:t>
            </a:r>
          </a:p>
          <a:p>
            <a:pPr>
              <a:buFont typeface="Arial" panose="020B0604020202020204" pitchFamily="34" charset="0"/>
              <a:buChar char="•"/>
            </a:pPr>
            <a:r>
              <a:rPr lang="fr-FR" sz="1600" u="sng" dirty="0" smtClean="0">
                <a:solidFill>
                  <a:srgbClr val="000000"/>
                </a:solidFill>
                <a:latin typeface="Verdana" panose="020B0604030504040204" pitchFamily="34" charset="0"/>
                <a:hlinkClick r:id="rId4" tooltip="emprego-titulados"/>
              </a:rPr>
              <a:t>Emploi pour les diplômés </a:t>
            </a:r>
            <a:endParaRPr lang="fr-FR" sz="1600" u="sng" dirty="0" smtClean="0">
              <a:solidFill>
                <a:srgbClr val="000000"/>
              </a:solidFill>
              <a:latin typeface="Verdana" panose="020B0604030504040204" pitchFamily="34" charset="0"/>
            </a:endParaRPr>
          </a:p>
          <a:p>
            <a:pPr>
              <a:buFont typeface="Arial" panose="020B0604020202020204" pitchFamily="34" charset="0"/>
              <a:buChar char="•"/>
            </a:pPr>
            <a:r>
              <a:rPr lang="fr-FR" sz="1600" u="sng" dirty="0" smtClean="0">
                <a:solidFill>
                  <a:srgbClr val="000000"/>
                </a:solidFill>
                <a:latin typeface="Verdana" panose="020B0604030504040204" pitchFamily="34" charset="0"/>
                <a:hlinkClick r:id="rId5"/>
              </a:rPr>
              <a:t>Panorama des conditions de travail en Europe</a:t>
            </a:r>
            <a:r>
              <a:rPr lang="fr-FR" sz="1600" u="sng" dirty="0" smtClean="0">
                <a:solidFill>
                  <a:srgbClr val="000000"/>
                </a:solidFill>
                <a:latin typeface="Verdana" panose="020B0604030504040204" pitchFamily="34" charset="0"/>
              </a:rPr>
              <a:t>.</a:t>
            </a:r>
          </a:p>
          <a:p>
            <a:pPr>
              <a:buFont typeface="Arial" panose="020B0604020202020204" pitchFamily="34" charset="0"/>
              <a:buChar char="•"/>
            </a:pPr>
            <a:r>
              <a:rPr lang="fr-FR" sz="1600" u="sng" dirty="0" smtClean="0">
                <a:solidFill>
                  <a:srgbClr val="000000"/>
                </a:solidFill>
                <a:latin typeface="Verdana" panose="020B0604030504040204" pitchFamily="34" charset="0"/>
                <a:hlinkClick r:id="rId6"/>
              </a:rPr>
              <a:t>Autre information générale d´intérêt pour la mobilité </a:t>
            </a:r>
            <a:endParaRPr lang="fr-FR" sz="1600" u="sng" dirty="0" smtClean="0">
              <a:solidFill>
                <a:srgbClr val="000000"/>
              </a:solidFill>
              <a:latin typeface="Verdana" panose="020B0604030504040204" pitchFamily="34" charset="0"/>
            </a:endParaRPr>
          </a:p>
          <a:p>
            <a:pPr>
              <a:buFont typeface="Arial" panose="020B0604020202020204" pitchFamily="34" charset="0"/>
              <a:buChar char="•"/>
            </a:pPr>
            <a:r>
              <a:rPr lang="fr-FR" sz="1600" u="sng" dirty="0" smtClean="0">
                <a:solidFill>
                  <a:srgbClr val="172BED"/>
                </a:solidFill>
                <a:latin typeface="Verdana" panose="020B0604030504040204" pitchFamily="34" charset="0"/>
              </a:rPr>
              <a:t>Travailler en Europe</a:t>
            </a:r>
            <a:endParaRPr lang="fr-FR" sz="1600" dirty="0" smtClean="0">
              <a:solidFill>
                <a:srgbClr val="172BED"/>
              </a:solidFill>
              <a:latin typeface="Verdana" panose="020B0604030504040204" pitchFamily="34" charset="0"/>
            </a:endParaRPr>
          </a:p>
          <a:p>
            <a:pPr>
              <a:buFont typeface="Arial" panose="020B0604020202020204" pitchFamily="34" charset="0"/>
              <a:buChar char="•"/>
            </a:pPr>
            <a:r>
              <a:rPr lang="fr-FR" sz="1600" u="sng" dirty="0" smtClean="0">
                <a:solidFill>
                  <a:srgbClr val="172BED"/>
                </a:solidFill>
                <a:latin typeface="Verdana" panose="020B0604030504040204" pitchFamily="34" charset="0"/>
              </a:rPr>
              <a:t>Travailler en été en Europe</a:t>
            </a:r>
            <a:endParaRPr lang="fr-FR" sz="1600" dirty="0" smtClean="0">
              <a:solidFill>
                <a:srgbClr val="172BED"/>
              </a:solidFill>
              <a:latin typeface="Verdana" panose="020B0604030504040204" pitchFamily="34" charset="0"/>
            </a:endParaRPr>
          </a:p>
          <a:p>
            <a:pPr>
              <a:buFont typeface="Arial" panose="020B0604020202020204" pitchFamily="34" charset="0"/>
              <a:buChar char="•"/>
            </a:pPr>
            <a:r>
              <a:rPr lang="fr-FR" sz="1600" u="sng" dirty="0" smtClean="0">
                <a:solidFill>
                  <a:srgbClr val="172BED"/>
                </a:solidFill>
                <a:latin typeface="Verdana" panose="020B0604030504040204" pitchFamily="34" charset="0"/>
              </a:rPr>
              <a:t>Autres réseaux européens</a:t>
            </a:r>
            <a:r>
              <a:rPr lang="fr-FR" sz="1600" dirty="0" smtClean="0">
                <a:solidFill>
                  <a:srgbClr val="172BED"/>
                </a:solidFill>
                <a:latin typeface="Verdana" panose="020B0604030504040204" pitchFamily="34" charset="0"/>
              </a:rPr>
              <a:t>: Eurydice, </a:t>
            </a:r>
            <a:r>
              <a:rPr lang="fr-FR" sz="1600" dirty="0" err="1" smtClean="0">
                <a:solidFill>
                  <a:srgbClr val="172BED"/>
                </a:solidFill>
                <a:latin typeface="Verdana" panose="020B0604030504040204" pitchFamily="34" charset="0"/>
              </a:rPr>
              <a:t>Euraxes</a:t>
            </a:r>
            <a:r>
              <a:rPr lang="fr-FR" sz="1600" dirty="0" smtClean="0">
                <a:solidFill>
                  <a:srgbClr val="172BED"/>
                </a:solidFill>
                <a:latin typeface="Verdana" panose="020B0604030504040204" pitchFamily="34" charset="0"/>
              </a:rPr>
              <a:t>,… (De </a:t>
            </a:r>
            <a:r>
              <a:rPr lang="fr-FR" sz="1600" dirty="0" err="1" smtClean="0">
                <a:solidFill>
                  <a:srgbClr val="172BED"/>
                </a:solidFill>
                <a:latin typeface="Verdana" panose="020B0604030504040204" pitchFamily="34" charset="0"/>
              </a:rPr>
              <a:t>Eduga</a:t>
            </a:r>
            <a:r>
              <a:rPr lang="fr-FR" sz="1600" dirty="0" smtClean="0">
                <a:solidFill>
                  <a:srgbClr val="172BED"/>
                </a:solidFill>
                <a:latin typeface="Verdana" panose="020B0604030504040204" pitchFamily="34" charset="0"/>
              </a:rPr>
              <a:t>: Europe)</a:t>
            </a:r>
          </a:p>
          <a:p>
            <a:pPr>
              <a:buFont typeface="Arial" panose="020B0604020202020204" pitchFamily="34" charset="0"/>
              <a:buChar char="•"/>
            </a:pPr>
            <a:r>
              <a:rPr lang="fr-FR" sz="1600" u="sng" dirty="0" smtClean="0">
                <a:solidFill>
                  <a:srgbClr val="000000"/>
                </a:solidFill>
                <a:latin typeface="Verdana" panose="020B0604030504040204" pitchFamily="34" charset="0"/>
                <a:hlinkClick r:id="rId7" tooltip="eduga-cv-europass"/>
              </a:rPr>
              <a:t>Le Curriculum Vitae Europass</a:t>
            </a:r>
            <a:endParaRPr lang="fr-FR" sz="1600" u="sng" dirty="0" smtClean="0">
              <a:solidFill>
                <a:srgbClr val="000000"/>
              </a:solidFill>
              <a:latin typeface="Verdana" panose="020B0604030504040204" pitchFamily="34" charset="0"/>
            </a:endParaRPr>
          </a:p>
          <a:p>
            <a:endParaRPr lang="fr-FR" sz="1600" dirty="0" smtClean="0">
              <a:solidFill>
                <a:srgbClr val="000000"/>
              </a:solidFill>
              <a:latin typeface="Verdana" panose="020B0604030504040204" pitchFamily="34" charset="0"/>
            </a:endParaRPr>
          </a:p>
          <a:p>
            <a:r>
              <a:rPr lang="fr-FR" sz="1600" b="1" dirty="0" smtClean="0">
                <a:solidFill>
                  <a:srgbClr val="000000"/>
                </a:solidFill>
                <a:latin typeface="Verdana" panose="020B0604030504040204" pitchFamily="34" charset="0"/>
              </a:rPr>
              <a:t>Information spécifique pour les pays destinataires </a:t>
            </a:r>
          </a:p>
          <a:p>
            <a:pPr>
              <a:buFont typeface="Arial" panose="020B0604020202020204" pitchFamily="34" charset="0"/>
              <a:buChar char="•"/>
            </a:pPr>
            <a:r>
              <a:rPr lang="fr-FR" sz="1600" u="sng" dirty="0" smtClean="0">
                <a:solidFill>
                  <a:srgbClr val="000000"/>
                </a:solidFill>
                <a:latin typeface="Verdana" panose="020B0604030504040204" pitchFamily="34" charset="0"/>
                <a:hlinkClick r:id="rId8"/>
              </a:rPr>
              <a:t>Conseillers, conseillères EURES au/en</a:t>
            </a:r>
            <a:endParaRPr lang="fr-FR" sz="1600" dirty="0" smtClean="0">
              <a:solidFill>
                <a:srgbClr val="000000"/>
              </a:solidFill>
              <a:latin typeface="Verdana" panose="020B0604030504040204" pitchFamily="34" charset="0"/>
            </a:endParaRPr>
          </a:p>
          <a:p>
            <a:pPr>
              <a:buFont typeface="Arial" panose="020B0604020202020204" pitchFamily="34" charset="0"/>
              <a:buChar char="•"/>
            </a:pPr>
            <a:r>
              <a:rPr lang="fr-FR" sz="1600" u="sng" dirty="0" smtClean="0">
                <a:solidFill>
                  <a:srgbClr val="000000"/>
                </a:solidFill>
                <a:latin typeface="Verdana" panose="020B0604030504040204" pitchFamily="34" charset="0"/>
                <a:hlinkClick r:id="rId9"/>
              </a:rPr>
              <a:t>Fiches de travail de</a:t>
            </a:r>
            <a:endParaRPr lang="fr-FR" sz="1600" dirty="0" smtClean="0">
              <a:solidFill>
                <a:srgbClr val="000000"/>
              </a:solidFill>
              <a:latin typeface="Verdana" panose="020B0604030504040204" pitchFamily="34" charset="0"/>
            </a:endParaRPr>
          </a:p>
          <a:p>
            <a:pPr>
              <a:buFont typeface="Arial" panose="020B0604020202020204" pitchFamily="34" charset="0"/>
              <a:buChar char="•"/>
            </a:pPr>
            <a:r>
              <a:rPr lang="fr-FR" sz="1600" u="sng" dirty="0" smtClean="0">
                <a:solidFill>
                  <a:srgbClr val="000000"/>
                </a:solidFill>
                <a:latin typeface="Verdana" panose="020B0604030504040204" pitchFamily="34" charset="0"/>
                <a:hlinkClick r:id="rId10"/>
              </a:rPr>
              <a:t>Travailler au/en</a:t>
            </a:r>
            <a:endParaRPr lang="fr-FR" sz="1600" dirty="0" smtClean="0">
              <a:solidFill>
                <a:srgbClr val="000000"/>
              </a:solidFill>
              <a:latin typeface="Verdana" panose="020B0604030504040204" pitchFamily="34" charset="0"/>
            </a:endParaRPr>
          </a:p>
          <a:p>
            <a:pPr>
              <a:buFont typeface="Arial" panose="020B0604020202020204" pitchFamily="34" charset="0"/>
              <a:buChar char="•"/>
            </a:pPr>
            <a:r>
              <a:rPr lang="fr-FR" sz="1600" u="sng" dirty="0" smtClean="0">
                <a:solidFill>
                  <a:srgbClr val="000000"/>
                </a:solidFill>
                <a:latin typeface="Verdana" panose="020B0604030504040204" pitchFamily="34" charset="0"/>
                <a:hlinkClick r:id="rId11"/>
              </a:rPr>
              <a:t>Trouver de l´emploi au/en</a:t>
            </a:r>
            <a:endParaRPr lang="fr-FR" sz="1600" dirty="0" smtClean="0">
              <a:solidFill>
                <a:srgbClr val="000000"/>
              </a:solidFill>
              <a:latin typeface="Verdana" panose="020B0604030504040204" pitchFamily="34" charset="0"/>
            </a:endParaRPr>
          </a:p>
          <a:p>
            <a:pPr>
              <a:buFont typeface="Arial" panose="020B0604020202020204" pitchFamily="34" charset="0"/>
              <a:buChar char="•"/>
            </a:pPr>
            <a:r>
              <a:rPr lang="fr-FR" sz="1600" u="sng" dirty="0" smtClean="0">
                <a:solidFill>
                  <a:srgbClr val="000000"/>
                </a:solidFill>
                <a:latin typeface="Verdana" panose="020B0604030504040204" pitchFamily="34" charset="0"/>
                <a:hlinkClick r:id="rId12"/>
              </a:rPr>
              <a:t>Combien cela coûte au/en</a:t>
            </a:r>
            <a:endParaRPr lang="fr-FR" sz="1600" dirty="0" smtClean="0">
              <a:solidFill>
                <a:srgbClr val="000000"/>
              </a:solidFill>
              <a:latin typeface="Verdana" panose="020B0604030504040204" pitchFamily="34" charset="0"/>
            </a:endParaRPr>
          </a:p>
          <a:p>
            <a:pPr>
              <a:buFont typeface="Arial" panose="020B0604020202020204" pitchFamily="34" charset="0"/>
              <a:buChar char="•"/>
            </a:pPr>
            <a:r>
              <a:rPr lang="fr-FR" sz="1600" u="sng" dirty="0" smtClean="0">
                <a:solidFill>
                  <a:srgbClr val="000000"/>
                </a:solidFill>
                <a:latin typeface="Verdana" panose="020B0604030504040204" pitchFamily="34" charset="0"/>
                <a:hlinkClick r:id="rId5"/>
              </a:rPr>
              <a:t>Conditions de vie et de travail au/en</a:t>
            </a:r>
            <a:endParaRPr lang="fr-FR" sz="1600" dirty="0" smtClean="0">
              <a:solidFill>
                <a:srgbClr val="000000"/>
              </a:solidFill>
              <a:latin typeface="Verdana" panose="020B0604030504040204" pitchFamily="34" charset="0"/>
            </a:endParaRPr>
          </a:p>
          <a:p>
            <a:pPr>
              <a:buFont typeface="Arial" panose="020B0604020202020204" pitchFamily="34" charset="0"/>
              <a:buChar char="•"/>
            </a:pPr>
            <a:r>
              <a:rPr lang="fr-FR" sz="1600" u="sng" dirty="0" smtClean="0">
                <a:solidFill>
                  <a:srgbClr val="000000"/>
                </a:solidFill>
                <a:latin typeface="Verdana" panose="020B0604030504040204" pitchFamily="34" charset="0"/>
                <a:hlinkClick r:id="rId13"/>
              </a:rPr>
              <a:t>La Sécurité Sociale au/en</a:t>
            </a:r>
            <a:endParaRPr lang="fr-FR" sz="1600" dirty="0" smtClean="0">
              <a:solidFill>
                <a:srgbClr val="000000"/>
              </a:solidFill>
              <a:latin typeface="Verdana" panose="020B0604030504040204" pitchFamily="34" charset="0"/>
            </a:endParaRPr>
          </a:p>
          <a:p>
            <a:pPr>
              <a:buFont typeface="Arial" panose="020B0604020202020204" pitchFamily="34" charset="0"/>
              <a:buChar char="•"/>
            </a:pPr>
            <a:r>
              <a:rPr lang="fr-FR" sz="1600" u="sng" dirty="0" smtClean="0">
                <a:solidFill>
                  <a:srgbClr val="000000"/>
                </a:solidFill>
                <a:latin typeface="Verdana" panose="020B0604030504040204" pitchFamily="34" charset="0"/>
                <a:hlinkClick r:id="rId14" tooltip="datos-embaixadas"/>
              </a:rPr>
              <a:t>Les ambassades espagnoles en/au</a:t>
            </a:r>
          </a:p>
        </p:txBody>
      </p:sp>
      <p:sp>
        <p:nvSpPr>
          <p:cNvPr id="10" name="TextBox 21"/>
          <p:cNvSpPr txBox="1"/>
          <p:nvPr/>
        </p:nvSpPr>
        <p:spPr>
          <a:xfrm>
            <a:off x="347578" y="430055"/>
            <a:ext cx="7833895" cy="738664"/>
          </a:xfrm>
          <a:prstGeom prst="rect">
            <a:avLst/>
          </a:prstGeom>
          <a:noFill/>
        </p:spPr>
        <p:txBody>
          <a:bodyPr wrap="square" rtlCol="0">
            <a:spAutoFit/>
          </a:bodyPr>
          <a:lstStyle/>
          <a:p>
            <a:pPr algn="just">
              <a:lnSpc>
                <a:spcPct val="150000"/>
              </a:lnSpc>
            </a:pPr>
            <a:r>
              <a:rPr lang="en-US" sz="2800" b="1" dirty="0"/>
              <a:t>3 COLLABORATION AVEC </a:t>
            </a:r>
            <a:r>
              <a:rPr lang="en-US" sz="2800" b="1" dirty="0" err="1" smtClean="0"/>
              <a:t>l´EURES</a:t>
            </a:r>
            <a:r>
              <a:rPr lang="en-US" sz="2800" b="1" dirty="0"/>
              <a:t>:</a:t>
            </a:r>
          </a:p>
        </p:txBody>
      </p:sp>
      <p:pic>
        <p:nvPicPr>
          <p:cNvPr id="11" name="Picture 2" descr="Resultado de imagen de logotipo de la universidad de vigo"/>
          <p:cNvPicPr>
            <a:picLocks noChangeAspect="1" noChangeArrowheads="1"/>
          </p:cNvPicPr>
          <p:nvPr/>
        </p:nvPicPr>
        <p:blipFill rotWithShape="1">
          <a:blip r:embed="rId15">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61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08508" y="816554"/>
            <a:ext cx="7392737" cy="4240864"/>
          </a:xfrm>
          <a:prstGeom prst="rect">
            <a:avLst/>
          </a:prstGeom>
        </p:spPr>
      </p:pic>
      <p:sp>
        <p:nvSpPr>
          <p:cNvPr id="9" name="Rectángulo 8"/>
          <p:cNvSpPr/>
          <p:nvPr/>
        </p:nvSpPr>
        <p:spPr>
          <a:xfrm>
            <a:off x="329882" y="1201091"/>
            <a:ext cx="4418772" cy="1200329"/>
          </a:xfrm>
          <a:prstGeom prst="rect">
            <a:avLst/>
          </a:prstGeom>
        </p:spPr>
        <p:txBody>
          <a:bodyPr wrap="square">
            <a:spAutoFit/>
          </a:bodyPr>
          <a:lstStyle/>
          <a:p>
            <a:r>
              <a:rPr lang="fr-FR" dirty="0">
                <a:solidFill>
                  <a:schemeClr val="accent1"/>
                </a:solidFill>
              </a:rPr>
              <a:t>EURES (Services européens de l´emploi)</a:t>
            </a:r>
          </a:p>
          <a:p>
            <a:endParaRPr lang="es-ES" dirty="0">
              <a:solidFill>
                <a:schemeClr val="accent1"/>
              </a:solidFill>
            </a:endParaRPr>
          </a:p>
          <a:p>
            <a:endParaRPr lang="es-ES" dirty="0" smtClean="0">
              <a:solidFill>
                <a:schemeClr val="accent1"/>
              </a:solidFill>
            </a:endParaRPr>
          </a:p>
          <a:p>
            <a:endParaRPr lang="es-ES" dirty="0">
              <a:solidFill>
                <a:schemeClr val="accent1"/>
              </a:solidFill>
            </a:endParaRPr>
          </a:p>
        </p:txBody>
      </p:sp>
      <p:sp>
        <p:nvSpPr>
          <p:cNvPr id="8" name="Rectángulo 7"/>
          <p:cNvSpPr/>
          <p:nvPr/>
        </p:nvSpPr>
        <p:spPr>
          <a:xfrm>
            <a:off x="220700" y="3832581"/>
            <a:ext cx="8523467" cy="2862322"/>
          </a:xfrm>
          <a:prstGeom prst="rect">
            <a:avLst/>
          </a:prstGeom>
        </p:spPr>
        <p:txBody>
          <a:bodyPr wrap="square">
            <a:spAutoFit/>
          </a:bodyPr>
          <a:lstStyle/>
          <a:p>
            <a:r>
              <a:rPr lang="fr-FR" b="1" dirty="0" smtClean="0">
                <a:solidFill>
                  <a:srgbClr val="000000"/>
                </a:solidFill>
                <a:latin typeface="Verdana" panose="020B0604030504040204" pitchFamily="34" charset="0"/>
              </a:rPr>
              <a:t>Sources d´informations:</a:t>
            </a:r>
          </a:p>
          <a:p>
            <a:pPr>
              <a:buFont typeface="Arial" panose="020B0604020202020204" pitchFamily="34" charset="0"/>
              <a:buChar char="•"/>
            </a:pPr>
            <a:r>
              <a:rPr lang="es-ES" u="sng" dirty="0" smtClean="0">
                <a:solidFill>
                  <a:srgbClr val="000000"/>
                </a:solidFill>
                <a:latin typeface="Verdana" panose="020B0604030504040204" pitchFamily="34" charset="0"/>
                <a:hlinkClick r:id="rId4"/>
              </a:rPr>
              <a:t>http://ec.europa.eu/eures</a:t>
            </a:r>
            <a:endParaRPr lang="es-ES" dirty="0" smtClean="0">
              <a:solidFill>
                <a:srgbClr val="000000"/>
              </a:solidFill>
              <a:latin typeface="Verdana" panose="020B0604030504040204" pitchFamily="34" charset="0"/>
            </a:endParaRPr>
          </a:p>
          <a:p>
            <a:pPr>
              <a:buFont typeface="Arial" panose="020B0604020202020204" pitchFamily="34" charset="0"/>
              <a:buChar char="•"/>
            </a:pPr>
            <a:r>
              <a:rPr lang="es-ES" u="sng" dirty="0" smtClean="0">
                <a:solidFill>
                  <a:srgbClr val="000000"/>
                </a:solidFill>
                <a:latin typeface="Verdana" panose="020B0604030504040204" pitchFamily="34" charset="0"/>
                <a:hlinkClick r:id="rId5"/>
              </a:rPr>
              <a:t>http://www.maec.es/es/EYC/Paginas/embajadas-consulados.aspx</a:t>
            </a:r>
            <a:endParaRPr lang="es-ES" dirty="0" smtClean="0">
              <a:solidFill>
                <a:srgbClr val="000000"/>
              </a:solidFill>
              <a:latin typeface="Verdana" panose="020B0604030504040204" pitchFamily="34" charset="0"/>
            </a:endParaRPr>
          </a:p>
          <a:p>
            <a:pPr>
              <a:buFont typeface="Arial" panose="020B0604020202020204" pitchFamily="34" charset="0"/>
              <a:buChar char="•"/>
            </a:pPr>
            <a:r>
              <a:rPr lang="es-ES" u="sng" dirty="0" smtClean="0">
                <a:solidFill>
                  <a:srgbClr val="000000"/>
                </a:solidFill>
                <a:latin typeface="Verdana" panose="020B0604030504040204" pitchFamily="34" charset="0"/>
                <a:hlinkClick r:id="rId6"/>
              </a:rPr>
              <a:t>http://ec.europa.eu/social/main.jsp?catId=858&amp;langId=en</a:t>
            </a:r>
            <a:endParaRPr lang="es-ES" dirty="0" smtClean="0">
              <a:solidFill>
                <a:srgbClr val="000000"/>
              </a:solidFill>
              <a:latin typeface="Verdana" panose="020B0604030504040204" pitchFamily="34" charset="0"/>
            </a:endParaRPr>
          </a:p>
          <a:p>
            <a:pPr>
              <a:buFont typeface="Arial" panose="020B0604020202020204" pitchFamily="34" charset="0"/>
              <a:buChar char="•"/>
            </a:pPr>
            <a:r>
              <a:rPr lang="es-ES" u="sng" dirty="0" smtClean="0">
                <a:solidFill>
                  <a:srgbClr val="000000"/>
                </a:solidFill>
                <a:latin typeface="Verdana" panose="020B0604030504040204" pitchFamily="34" charset="0"/>
                <a:hlinkClick r:id="rId7" tooltip="https://www.jobbydoo.es"/>
              </a:rPr>
              <a:t>https://www.jobbydoo.es </a:t>
            </a:r>
            <a:endParaRPr lang="es-ES" dirty="0" smtClean="0">
              <a:solidFill>
                <a:srgbClr val="000000"/>
              </a:solidFill>
              <a:latin typeface="Verdana" panose="020B0604030504040204" pitchFamily="34" charset="0"/>
            </a:endParaRPr>
          </a:p>
          <a:p>
            <a:pPr>
              <a:buFont typeface="Arial" panose="020B0604020202020204" pitchFamily="34" charset="0"/>
              <a:buChar char="•"/>
            </a:pPr>
            <a:r>
              <a:rPr lang="es-ES" u="sng" dirty="0" smtClean="0">
                <a:solidFill>
                  <a:srgbClr val="000000"/>
                </a:solidFill>
                <a:latin typeface="Verdana" panose="020B0604030504040204" pitchFamily="34" charset="0"/>
                <a:hlinkClick r:id="rId8"/>
              </a:rPr>
              <a:t>http://www.edu.xunta.es/eduga/</a:t>
            </a:r>
            <a:endParaRPr lang="es-ES" dirty="0" smtClean="0">
              <a:solidFill>
                <a:srgbClr val="000000"/>
              </a:solidFill>
              <a:latin typeface="Verdana" panose="020B0604030504040204" pitchFamily="34" charset="0"/>
            </a:endParaRPr>
          </a:p>
          <a:p>
            <a:pPr>
              <a:buFont typeface="Arial" panose="020B0604020202020204" pitchFamily="34" charset="0"/>
              <a:buChar char="•"/>
            </a:pPr>
            <a:r>
              <a:rPr lang="es-ES" u="sng" dirty="0" smtClean="0">
                <a:solidFill>
                  <a:srgbClr val="000000"/>
                </a:solidFill>
                <a:latin typeface="Verdana" panose="020B0604030504040204" pitchFamily="34" charset="0"/>
                <a:hlinkClick r:id="rId9"/>
              </a:rPr>
              <a:t>http://ec.europa.eu/eures/</a:t>
            </a:r>
            <a:endParaRPr lang="es-ES" dirty="0" smtClean="0">
              <a:solidFill>
                <a:srgbClr val="000000"/>
              </a:solidFill>
              <a:latin typeface="Verdana" panose="020B0604030504040204" pitchFamily="34" charset="0"/>
            </a:endParaRPr>
          </a:p>
          <a:p>
            <a:pPr>
              <a:buFont typeface="Arial" panose="020B0604020202020204" pitchFamily="34" charset="0"/>
              <a:buChar char="•"/>
            </a:pPr>
            <a:r>
              <a:rPr lang="es-ES" u="sng" dirty="0" smtClean="0">
                <a:solidFill>
                  <a:srgbClr val="000000"/>
                </a:solidFill>
                <a:latin typeface="Verdana" panose="020B0604030504040204" pitchFamily="34" charset="0"/>
                <a:hlinkClick r:id="rId10"/>
              </a:rPr>
              <a:t>http://www.eures-norteportugal-galicia.org/</a:t>
            </a:r>
            <a:endParaRPr lang="es-ES" dirty="0" smtClean="0">
              <a:solidFill>
                <a:srgbClr val="000000"/>
              </a:solidFill>
              <a:latin typeface="Verdana" panose="020B0604030504040204" pitchFamily="34" charset="0"/>
            </a:endParaRPr>
          </a:p>
          <a:p>
            <a:pPr>
              <a:buFont typeface="Arial" panose="020B0604020202020204" pitchFamily="34" charset="0"/>
              <a:buChar char="•"/>
            </a:pPr>
            <a:r>
              <a:rPr lang="es-ES" u="sng" dirty="0" smtClean="0">
                <a:solidFill>
                  <a:srgbClr val="000000"/>
                </a:solidFill>
                <a:latin typeface="Verdana" panose="020B0604030504040204" pitchFamily="34" charset="0"/>
                <a:hlinkClick r:id="rId11"/>
              </a:rPr>
              <a:t>http://www.sepe.es/contenido/empleo_formacion/eures</a:t>
            </a:r>
            <a:endParaRPr lang="es-ES" dirty="0" smtClean="0">
              <a:solidFill>
                <a:srgbClr val="000000"/>
              </a:solidFill>
              <a:latin typeface="Verdana" panose="020B0604030504040204" pitchFamily="34" charset="0"/>
            </a:endParaRPr>
          </a:p>
          <a:p>
            <a:pPr>
              <a:buFont typeface="Arial" panose="020B0604020202020204" pitchFamily="34" charset="0"/>
              <a:buChar char="•"/>
            </a:pPr>
            <a:r>
              <a:rPr lang="es-ES" u="sng" dirty="0" smtClean="0">
                <a:solidFill>
                  <a:srgbClr val="999999"/>
                </a:solidFill>
                <a:latin typeface="Verdana" panose="020B0604030504040204" pitchFamily="34" charset="0"/>
                <a:hlinkClick r:id="rId12"/>
              </a:rPr>
              <a:t>http://www.uvigo.es/uvigo_gl/forumemprego/videos.html</a:t>
            </a:r>
            <a:endParaRPr lang="es-ES" b="0" i="0" dirty="0">
              <a:solidFill>
                <a:srgbClr val="000000"/>
              </a:solidFill>
              <a:effectLst/>
              <a:latin typeface="Verdana" panose="020B0604030504040204" pitchFamily="34" charset="0"/>
            </a:endParaRPr>
          </a:p>
        </p:txBody>
      </p:sp>
      <p:sp>
        <p:nvSpPr>
          <p:cNvPr id="7" name="TextBox 21"/>
          <p:cNvSpPr txBox="1"/>
          <p:nvPr/>
        </p:nvSpPr>
        <p:spPr>
          <a:xfrm>
            <a:off x="347578" y="430055"/>
            <a:ext cx="7833895" cy="671851"/>
          </a:xfrm>
          <a:prstGeom prst="rect">
            <a:avLst/>
          </a:prstGeom>
          <a:noFill/>
        </p:spPr>
        <p:txBody>
          <a:bodyPr wrap="square" rtlCol="0">
            <a:spAutoFit/>
          </a:bodyPr>
          <a:lstStyle/>
          <a:p>
            <a:pPr algn="just">
              <a:lnSpc>
                <a:spcPct val="150000"/>
              </a:lnSpc>
            </a:pPr>
            <a:r>
              <a:rPr lang="en-US" sz="2800" b="1" dirty="0"/>
              <a:t>3 COLLABORATION AVEC </a:t>
            </a:r>
            <a:r>
              <a:rPr lang="en-US" sz="2800" b="1" dirty="0" err="1"/>
              <a:t>l´EURES</a:t>
            </a:r>
            <a:r>
              <a:rPr lang="en-US" sz="2800" b="1" dirty="0"/>
              <a:t>:</a:t>
            </a:r>
          </a:p>
        </p:txBody>
      </p:sp>
      <p:pic>
        <p:nvPicPr>
          <p:cNvPr id="10" name="Picture 2" descr="Resultado de imagen de logotipo de la universidad de vigo"/>
          <p:cNvPicPr>
            <a:picLocks noChangeAspect="1" noChangeArrowheads="1"/>
          </p:cNvPicPr>
          <p:nvPr/>
        </p:nvPicPr>
        <p:blipFill rotWithShape="1">
          <a:blip r:embed="rId13">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440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08508" y="816554"/>
            <a:ext cx="7392737" cy="4240864"/>
          </a:xfrm>
          <a:prstGeom prst="rect">
            <a:avLst/>
          </a:prstGeom>
        </p:spPr>
      </p:pic>
      <p:pic>
        <p:nvPicPr>
          <p:cNvPr id="3" name="Imagen 2"/>
          <p:cNvPicPr>
            <a:picLocks noChangeAspect="1"/>
          </p:cNvPicPr>
          <p:nvPr/>
        </p:nvPicPr>
        <p:blipFill rotWithShape="1">
          <a:blip r:embed="rId4"/>
          <a:srcRect l="36161" t="7789" r="37458" b="57163"/>
          <a:stretch/>
        </p:blipFill>
        <p:spPr>
          <a:xfrm>
            <a:off x="115566" y="1373782"/>
            <a:ext cx="4931827" cy="3683636"/>
          </a:xfrm>
          <a:prstGeom prst="rect">
            <a:avLst/>
          </a:prstGeom>
        </p:spPr>
      </p:pic>
      <p:pic>
        <p:nvPicPr>
          <p:cNvPr id="7" name="Imagen 6"/>
          <p:cNvPicPr>
            <a:picLocks noChangeAspect="1"/>
          </p:cNvPicPr>
          <p:nvPr/>
        </p:nvPicPr>
        <p:blipFill rotWithShape="1">
          <a:blip r:embed="rId4"/>
          <a:srcRect l="36161" t="43166" r="37458" b="12836"/>
          <a:stretch/>
        </p:blipFill>
        <p:spPr>
          <a:xfrm>
            <a:off x="5162235" y="2797791"/>
            <a:ext cx="3878100" cy="3636369"/>
          </a:xfrm>
          <a:prstGeom prst="rect">
            <a:avLst/>
          </a:prstGeom>
        </p:spPr>
      </p:pic>
      <p:sp>
        <p:nvSpPr>
          <p:cNvPr id="10" name="TextBox 21"/>
          <p:cNvSpPr txBox="1"/>
          <p:nvPr/>
        </p:nvSpPr>
        <p:spPr>
          <a:xfrm>
            <a:off x="347578" y="430055"/>
            <a:ext cx="7833895" cy="671851"/>
          </a:xfrm>
          <a:prstGeom prst="rect">
            <a:avLst/>
          </a:prstGeom>
          <a:noFill/>
        </p:spPr>
        <p:txBody>
          <a:bodyPr wrap="square" rtlCol="0">
            <a:spAutoFit/>
          </a:bodyPr>
          <a:lstStyle/>
          <a:p>
            <a:pPr algn="just">
              <a:lnSpc>
                <a:spcPct val="150000"/>
              </a:lnSpc>
            </a:pPr>
            <a:r>
              <a:rPr lang="en-US" sz="2800" b="1" dirty="0"/>
              <a:t>3 COLLABORATION AVEC </a:t>
            </a:r>
            <a:r>
              <a:rPr lang="en-US" sz="2800" b="1" dirty="0" err="1"/>
              <a:t>l´EURES</a:t>
            </a:r>
            <a:r>
              <a:rPr lang="en-US" sz="2800" b="1" dirty="0"/>
              <a:t>:</a:t>
            </a:r>
          </a:p>
        </p:txBody>
      </p:sp>
      <p:pic>
        <p:nvPicPr>
          <p:cNvPr id="9" name="Picture 2" descr="Resultado de imagen de logotipo de la universidad de vigo"/>
          <p:cNvPicPr>
            <a:picLocks noChangeAspect="1" noChangeArrowheads="1"/>
          </p:cNvPicPr>
          <p:nvPr/>
        </p:nvPicPr>
        <p:blipFill rotWithShape="1">
          <a:blip r:embed="rId5">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68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6" name="TextBox 21"/>
          <p:cNvSpPr txBox="1"/>
          <p:nvPr/>
        </p:nvSpPr>
        <p:spPr>
          <a:xfrm>
            <a:off x="347578" y="430055"/>
            <a:ext cx="8550762" cy="1384995"/>
          </a:xfrm>
          <a:prstGeom prst="rect">
            <a:avLst/>
          </a:prstGeom>
          <a:noFill/>
        </p:spPr>
        <p:txBody>
          <a:bodyPr wrap="square" rtlCol="0">
            <a:spAutoFit/>
          </a:bodyPr>
          <a:lstStyle/>
          <a:p>
            <a:pPr algn="just">
              <a:lnSpc>
                <a:spcPct val="150000"/>
              </a:lnSpc>
            </a:pPr>
            <a:r>
              <a:rPr lang="en-US" sz="2800" b="1" dirty="0"/>
              <a:t>3</a:t>
            </a:r>
            <a:r>
              <a:rPr lang="en-US" sz="2800" b="1" dirty="0" smtClean="0"/>
              <a:t> COLLABORATION AVEC LA FONDATION DE L´UNIVERSITÉ DE VIGO:</a:t>
            </a:r>
          </a:p>
        </p:txBody>
      </p:sp>
      <p:sp>
        <p:nvSpPr>
          <p:cNvPr id="7" name="TextBox 21"/>
          <p:cNvSpPr txBox="1"/>
          <p:nvPr/>
        </p:nvSpPr>
        <p:spPr>
          <a:xfrm>
            <a:off x="-350993" y="1815050"/>
            <a:ext cx="2889477" cy="4247317"/>
          </a:xfrm>
          <a:prstGeom prst="rect">
            <a:avLst/>
          </a:prstGeom>
          <a:noFill/>
        </p:spPr>
        <p:txBody>
          <a:bodyPr wrap="square" rtlCol="0">
            <a:spAutoFit/>
          </a:bodyPr>
          <a:lstStyle/>
          <a:p>
            <a:pPr marL="800100" lvl="1" indent="-342900">
              <a:buFont typeface="Arial" panose="020B0604020202020204" pitchFamily="34" charset="0"/>
              <a:buChar char="•"/>
            </a:pPr>
            <a:r>
              <a:rPr lang="fr-FR" dirty="0" smtClean="0"/>
              <a:t>Stages à l´étrangers</a:t>
            </a:r>
          </a:p>
          <a:p>
            <a:pPr marL="800100" lvl="1" indent="-342900">
              <a:buFont typeface="Arial" panose="020B0604020202020204" pitchFamily="34" charset="0"/>
              <a:buChar char="•"/>
            </a:pPr>
            <a:r>
              <a:rPr lang="fr-FR" dirty="0" smtClean="0"/>
              <a:t>Offres d´emplois en entreprises et dans les institutions.</a:t>
            </a:r>
          </a:p>
          <a:p>
            <a:pPr marL="800100" lvl="1" indent="-342900">
              <a:buFont typeface="Arial" panose="020B0604020202020204" pitchFamily="34" charset="0"/>
              <a:buChar char="•"/>
            </a:pPr>
            <a:r>
              <a:rPr lang="fr-FR" dirty="0" smtClean="0"/>
              <a:t>Orientation professionnelle.</a:t>
            </a:r>
          </a:p>
          <a:p>
            <a:pPr marL="800100" lvl="1" indent="-342900">
              <a:buFont typeface="Arial" panose="020B0604020202020204" pitchFamily="34" charset="0"/>
              <a:buChar char="•"/>
            </a:pPr>
            <a:r>
              <a:rPr lang="fr-FR" dirty="0" smtClean="0"/>
              <a:t>Formation et assistance pour l´insertion et l´activité professionnelle.</a:t>
            </a:r>
          </a:p>
          <a:p>
            <a:pPr marL="800100" lvl="1" indent="-342900">
              <a:buFont typeface="Arial" panose="020B0604020202020204" pitchFamily="34" charset="0"/>
              <a:buChar char="•"/>
            </a:pPr>
            <a:r>
              <a:rPr lang="fr-FR" dirty="0" smtClean="0"/>
              <a:t>Soutien, formation et assistance aux projets entrepreneurials</a:t>
            </a:r>
            <a:endParaRPr lang="fr-FR" dirty="0"/>
          </a:p>
        </p:txBody>
      </p:sp>
      <p:pic>
        <p:nvPicPr>
          <p:cNvPr id="3" name="Imagen 2"/>
          <p:cNvPicPr>
            <a:picLocks noChangeAspect="1"/>
          </p:cNvPicPr>
          <p:nvPr/>
        </p:nvPicPr>
        <p:blipFill rotWithShape="1">
          <a:blip r:embed="rId4"/>
          <a:srcRect l="20916" t="9095" r="22321" b="15529"/>
          <a:stretch/>
        </p:blipFill>
        <p:spPr>
          <a:xfrm>
            <a:off x="2538484" y="1704813"/>
            <a:ext cx="6509982" cy="4860232"/>
          </a:xfrm>
          <a:prstGeom prst="rect">
            <a:avLst/>
          </a:prstGeom>
        </p:spPr>
      </p:pic>
      <p:sp>
        <p:nvSpPr>
          <p:cNvPr id="5" name="Rectángulo 4"/>
          <p:cNvSpPr/>
          <p:nvPr/>
        </p:nvSpPr>
        <p:spPr>
          <a:xfrm>
            <a:off x="114889" y="6411970"/>
            <a:ext cx="2620654" cy="646331"/>
          </a:xfrm>
          <a:prstGeom prst="rect">
            <a:avLst/>
          </a:prstGeom>
        </p:spPr>
        <p:txBody>
          <a:bodyPr wrap="none">
            <a:spAutoFit/>
          </a:bodyPr>
          <a:lstStyle/>
          <a:p>
            <a:r>
              <a:rPr lang="es-ES" dirty="0">
                <a:hlinkClick r:id="rId5"/>
              </a:rPr>
              <a:t>http://fundacionuvigo.es</a:t>
            </a:r>
            <a:r>
              <a:rPr lang="es-ES" dirty="0" smtClean="0">
                <a:hlinkClick r:id="rId5"/>
              </a:rPr>
              <a:t>/</a:t>
            </a:r>
            <a:endParaRPr lang="es-ES" dirty="0" smtClean="0"/>
          </a:p>
          <a:p>
            <a:endParaRPr lang="es-ES" dirty="0"/>
          </a:p>
        </p:txBody>
      </p:sp>
      <p:pic>
        <p:nvPicPr>
          <p:cNvPr id="10" name="Picture 2" descr="Resultado de imagen de logotipo de la universidad de vigo"/>
          <p:cNvPicPr>
            <a:picLocks noChangeAspect="1" noChangeArrowheads="1"/>
          </p:cNvPicPr>
          <p:nvPr/>
        </p:nvPicPr>
        <p:blipFill rotWithShape="1">
          <a:blip r:embed="rId6">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672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3" name="TextBox 2"/>
          <p:cNvSpPr txBox="1"/>
          <p:nvPr/>
        </p:nvSpPr>
        <p:spPr>
          <a:xfrm>
            <a:off x="443553" y="859484"/>
            <a:ext cx="8211960" cy="6001643"/>
          </a:xfrm>
          <a:prstGeom prst="rect">
            <a:avLst/>
          </a:prstGeom>
          <a:noFill/>
        </p:spPr>
        <p:txBody>
          <a:bodyPr wrap="square" rtlCol="0">
            <a:spAutoFit/>
          </a:bodyPr>
          <a:lstStyle/>
          <a:p>
            <a:pPr marL="457200" indent="-457200">
              <a:buFont typeface="+mj-lt"/>
              <a:buAutoNum type="arabicPeriod"/>
            </a:pPr>
            <a:r>
              <a:rPr lang="fr-FR" sz="2400" b="1" dirty="0" smtClean="0">
                <a:latin typeface="Century Gothic" panose="020B0502020202020204" pitchFamily="34" charset="0"/>
              </a:rPr>
              <a:t>VISIBILITÉ INSTITUTIONNELLE</a:t>
            </a:r>
          </a:p>
          <a:p>
            <a:pPr marL="800100" lvl="1" indent="-342900">
              <a:buFont typeface="Arial" panose="020B0604020202020204" pitchFamily="34" charset="0"/>
              <a:buChar char="•"/>
            </a:pPr>
            <a:r>
              <a:rPr lang="fr-FR" sz="2400" dirty="0" smtClean="0">
                <a:latin typeface="Century Gothic" panose="020B0502020202020204" pitchFamily="34" charset="0"/>
              </a:rPr>
              <a:t>Plateformes e-Learning: Faitic, Bubela</a:t>
            </a:r>
          </a:p>
          <a:p>
            <a:pPr marL="800100" lvl="1" indent="-342900">
              <a:buFont typeface="Arial" panose="020B0604020202020204" pitchFamily="34" charset="0"/>
              <a:buChar char="•"/>
            </a:pPr>
            <a:r>
              <a:rPr lang="fr-FR" sz="2400" dirty="0" smtClean="0">
                <a:latin typeface="Century Gothic" panose="020B0502020202020204" pitchFamily="34" charset="0"/>
              </a:rPr>
              <a:t>Plateforme de gestion académique: Xescampus</a:t>
            </a:r>
          </a:p>
          <a:p>
            <a:pPr marL="800100" lvl="1" indent="-342900">
              <a:buFont typeface="Arial" panose="020B0604020202020204" pitchFamily="34" charset="0"/>
              <a:buChar char="•"/>
            </a:pPr>
            <a:r>
              <a:rPr lang="fr-FR" sz="2400" dirty="0" smtClean="0">
                <a:latin typeface="Century Gothic" panose="020B0502020202020204" pitchFamily="34" charset="0"/>
              </a:rPr>
              <a:t>Réseaux sociaux: Facebook, Twitter, </a:t>
            </a:r>
            <a:r>
              <a:rPr lang="fr-FR" sz="2400" dirty="0" err="1" smtClean="0">
                <a:latin typeface="Century Gothic" panose="020B0502020202020204" pitchFamily="34" charset="0"/>
              </a:rPr>
              <a:t>Linkedin</a:t>
            </a:r>
            <a:endParaRPr lang="fr-FR" sz="2400" dirty="0" smtClean="0">
              <a:latin typeface="Century Gothic" panose="020B0502020202020204" pitchFamily="34" charset="0"/>
            </a:endParaRPr>
          </a:p>
          <a:p>
            <a:pPr marL="800100" lvl="1" indent="-342900">
              <a:buFont typeface="Arial" panose="020B0604020202020204" pitchFamily="34" charset="0"/>
              <a:buChar char="•"/>
            </a:pPr>
            <a:r>
              <a:rPr lang="fr-FR" sz="2400" dirty="0" err="1" smtClean="0">
                <a:latin typeface="Century Gothic" panose="020B0502020202020204" pitchFamily="34" charset="0"/>
              </a:rPr>
              <a:t>Alumni</a:t>
            </a:r>
            <a:endParaRPr lang="fr-FR" sz="2400" dirty="0" smtClean="0">
              <a:latin typeface="Century Gothic" panose="020B0502020202020204" pitchFamily="34" charset="0"/>
            </a:endParaRPr>
          </a:p>
          <a:p>
            <a:endParaRPr lang="fr-FR" sz="2400" b="1" dirty="0" smtClean="0">
              <a:latin typeface="Century Gothic" panose="020B0502020202020204" pitchFamily="34" charset="0"/>
            </a:endParaRPr>
          </a:p>
          <a:p>
            <a:r>
              <a:rPr lang="fr-FR" sz="2400" b="1" dirty="0" smtClean="0">
                <a:latin typeface="Century Gothic" panose="020B0502020202020204" pitchFamily="34" charset="0"/>
              </a:rPr>
              <a:t>2. DOMAINE DE L´EMPLOI ET DE L´ENTREPRISE</a:t>
            </a:r>
          </a:p>
          <a:p>
            <a:endParaRPr lang="fr-FR" sz="2400" b="1" dirty="0" smtClean="0">
              <a:latin typeface="Century Gothic" panose="020B0502020202020204" pitchFamily="34" charset="0"/>
            </a:endParaRPr>
          </a:p>
          <a:p>
            <a:r>
              <a:rPr lang="fr-FR" sz="2400" b="1" dirty="0" smtClean="0">
                <a:latin typeface="Century Gothic" panose="020B0502020202020204" pitchFamily="34" charset="0"/>
              </a:rPr>
              <a:t>3. VISIBILITÉ EN COLLABORATION: </a:t>
            </a:r>
            <a:r>
              <a:rPr lang="fr-FR" sz="2400" dirty="0" smtClean="0">
                <a:latin typeface="Century Gothic" panose="020B0502020202020204" pitchFamily="34" charset="0"/>
              </a:rPr>
              <a:t>EURES , FONDATION DE L´UNIVERSITÉ DE  VIGO, F.E.U.G.A. </a:t>
            </a:r>
          </a:p>
          <a:p>
            <a:endParaRPr lang="fr-FR" sz="2400" b="1" dirty="0" smtClean="0">
              <a:latin typeface="Century Gothic" panose="020B0502020202020204" pitchFamily="34" charset="0"/>
            </a:endParaRPr>
          </a:p>
          <a:p>
            <a:r>
              <a:rPr lang="fr-FR" sz="2400" b="1" dirty="0" smtClean="0">
                <a:latin typeface="Century Gothic" panose="020B0502020202020204" pitchFamily="34" charset="0"/>
              </a:rPr>
              <a:t>4. VISIBILITÉ LORS D´ÉVÉNEMENTS: </a:t>
            </a:r>
            <a:r>
              <a:rPr lang="fr-FR" sz="2400" dirty="0" smtClean="0">
                <a:latin typeface="Century Gothic" panose="020B0502020202020204" pitchFamily="34" charset="0"/>
              </a:rPr>
              <a:t>FINDE.U</a:t>
            </a:r>
          </a:p>
          <a:p>
            <a:endParaRPr lang="fr-FR" sz="2400" b="1" dirty="0" smtClean="0">
              <a:latin typeface="Century Gothic" panose="020B0502020202020204" pitchFamily="34" charset="0"/>
            </a:endParaRPr>
          </a:p>
          <a:p>
            <a:r>
              <a:rPr lang="fr-FR" sz="2400" b="1" dirty="0" smtClean="0">
                <a:latin typeface="Century Gothic" panose="020B0502020202020204" pitchFamily="34" charset="0"/>
              </a:rPr>
              <a:t>5. PRIX (RÉCOMPENSES)</a:t>
            </a:r>
          </a:p>
          <a:p>
            <a:endParaRPr lang="en-US" sz="2400" b="1" dirty="0" smtClean="0">
              <a:latin typeface="Century Gothic" panose="020B0502020202020204" pitchFamily="34" charset="0"/>
            </a:endParaRPr>
          </a:p>
          <a:p>
            <a:endParaRPr lang="en-US" sz="2400" b="1" dirty="0">
              <a:latin typeface="Century Gothic" panose="020B0502020202020204" pitchFamily="34" charset="0"/>
              <a:cs typeface="Helvetica Neue Bold Condensed"/>
            </a:endParaRPr>
          </a:p>
        </p:txBody>
      </p:sp>
      <p:pic>
        <p:nvPicPr>
          <p:cNvPr id="7" name="Picture 2" descr="Resultado de imagen de logotipo de la universidad de vigo"/>
          <p:cNvPicPr>
            <a:picLocks noChangeAspect="1" noChangeArrowheads="1"/>
          </p:cNvPicPr>
          <p:nvPr/>
        </p:nvPicPr>
        <p:blipFill rotWithShape="1">
          <a:blip r:embed="rId4">
            <a:extLst>
              <a:ext uri="{28A0092B-C50C-407E-A947-70E740481C1C}">
                <a14:useLocalDpi xmlns:a14="http://schemas.microsoft.com/office/drawing/2010/main" val="0"/>
              </a:ext>
            </a:extLst>
          </a:blip>
          <a:srcRect t="37287" b="37696"/>
          <a:stretch/>
        </p:blipFill>
        <p:spPr bwMode="auto">
          <a:xfrm>
            <a:off x="5921944" y="180938"/>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961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6" name="TextBox 21"/>
          <p:cNvSpPr txBox="1"/>
          <p:nvPr/>
        </p:nvSpPr>
        <p:spPr>
          <a:xfrm>
            <a:off x="347578" y="430055"/>
            <a:ext cx="8550762" cy="738664"/>
          </a:xfrm>
          <a:prstGeom prst="rect">
            <a:avLst/>
          </a:prstGeom>
          <a:noFill/>
        </p:spPr>
        <p:txBody>
          <a:bodyPr wrap="square" rtlCol="0">
            <a:spAutoFit/>
          </a:bodyPr>
          <a:lstStyle/>
          <a:p>
            <a:pPr algn="just">
              <a:lnSpc>
                <a:spcPct val="150000"/>
              </a:lnSpc>
            </a:pPr>
            <a:r>
              <a:rPr lang="en-US" sz="2800" b="1" dirty="0" smtClean="0"/>
              <a:t>3 COLLABORATION AVEC F.E.U.G.A.:</a:t>
            </a:r>
          </a:p>
        </p:txBody>
      </p:sp>
      <p:pic>
        <p:nvPicPr>
          <p:cNvPr id="4" name="Imagen 3"/>
          <p:cNvPicPr>
            <a:picLocks noChangeAspect="1"/>
          </p:cNvPicPr>
          <p:nvPr/>
        </p:nvPicPr>
        <p:blipFill rotWithShape="1">
          <a:blip r:embed="rId4"/>
          <a:srcRect l="22429" t="8510" r="23078" b="14567"/>
          <a:stretch/>
        </p:blipFill>
        <p:spPr>
          <a:xfrm>
            <a:off x="984738" y="1062635"/>
            <a:ext cx="7090118" cy="5627078"/>
          </a:xfrm>
          <a:prstGeom prst="rect">
            <a:avLst/>
          </a:prstGeom>
        </p:spPr>
      </p:pic>
      <p:sp>
        <p:nvSpPr>
          <p:cNvPr id="8" name="Rectángulo 7"/>
          <p:cNvSpPr/>
          <p:nvPr/>
        </p:nvSpPr>
        <p:spPr>
          <a:xfrm>
            <a:off x="6422537" y="243105"/>
            <a:ext cx="2515240" cy="646331"/>
          </a:xfrm>
          <a:prstGeom prst="rect">
            <a:avLst/>
          </a:prstGeom>
        </p:spPr>
        <p:txBody>
          <a:bodyPr wrap="none">
            <a:spAutoFit/>
          </a:bodyPr>
          <a:lstStyle/>
          <a:p>
            <a:r>
              <a:rPr lang="es-ES" dirty="0">
                <a:hlinkClick r:id="rId5"/>
              </a:rPr>
              <a:t>http://www.feuga.es/es</a:t>
            </a:r>
            <a:r>
              <a:rPr lang="es-ES" dirty="0" smtClean="0">
                <a:hlinkClick r:id="rId5"/>
              </a:rPr>
              <a:t>/</a:t>
            </a:r>
            <a:endParaRPr lang="es-ES" dirty="0" smtClean="0"/>
          </a:p>
          <a:p>
            <a:endParaRPr lang="es-ES" dirty="0"/>
          </a:p>
        </p:txBody>
      </p:sp>
      <p:pic>
        <p:nvPicPr>
          <p:cNvPr id="9" name="Picture 2" descr="Resultado de imagen de logotipo de la universidad de vigo"/>
          <p:cNvPicPr>
            <a:picLocks noChangeAspect="1" noChangeArrowheads="1"/>
          </p:cNvPicPr>
          <p:nvPr/>
        </p:nvPicPr>
        <p:blipFill rotWithShape="1">
          <a:blip r:embed="rId6">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862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08508" y="816554"/>
            <a:ext cx="7392737" cy="4240864"/>
          </a:xfrm>
          <a:prstGeom prst="rect">
            <a:avLst/>
          </a:prstGeom>
        </p:spPr>
      </p:pic>
      <p:sp>
        <p:nvSpPr>
          <p:cNvPr id="6" name="TextBox 21"/>
          <p:cNvSpPr txBox="1"/>
          <p:nvPr/>
        </p:nvSpPr>
        <p:spPr>
          <a:xfrm>
            <a:off x="347578" y="430055"/>
            <a:ext cx="7833895" cy="671851"/>
          </a:xfrm>
          <a:prstGeom prst="rect">
            <a:avLst/>
          </a:prstGeom>
          <a:noFill/>
        </p:spPr>
        <p:txBody>
          <a:bodyPr wrap="square" rtlCol="0">
            <a:spAutoFit/>
          </a:bodyPr>
          <a:lstStyle/>
          <a:p>
            <a:pPr algn="just">
              <a:lnSpc>
                <a:spcPct val="150000"/>
              </a:lnSpc>
            </a:pPr>
            <a:r>
              <a:rPr lang="fr-FR" sz="2800" b="1" dirty="0" smtClean="0"/>
              <a:t>4 Participation à des évènements</a:t>
            </a:r>
            <a:r>
              <a:rPr lang="en-US" sz="2800" b="1" dirty="0" smtClean="0"/>
              <a:t>:</a:t>
            </a:r>
          </a:p>
        </p:txBody>
      </p:sp>
      <p:sp>
        <p:nvSpPr>
          <p:cNvPr id="8" name="Rectángulo 7"/>
          <p:cNvSpPr/>
          <p:nvPr/>
        </p:nvSpPr>
        <p:spPr>
          <a:xfrm>
            <a:off x="329882" y="1201091"/>
            <a:ext cx="4418772" cy="1477328"/>
          </a:xfrm>
          <a:prstGeom prst="rect">
            <a:avLst/>
          </a:prstGeom>
        </p:spPr>
        <p:txBody>
          <a:bodyPr wrap="square">
            <a:spAutoFit/>
          </a:bodyPr>
          <a:lstStyle/>
          <a:p>
            <a:r>
              <a:rPr lang="es-ES" dirty="0" smtClean="0">
                <a:solidFill>
                  <a:schemeClr val="accent1"/>
                </a:solidFill>
              </a:rPr>
              <a:t>FINDE.U</a:t>
            </a:r>
          </a:p>
          <a:p>
            <a:r>
              <a:rPr lang="es-ES" b="1" dirty="0" smtClean="0"/>
              <a:t>FOIRE INTERNATIONALE DE L´EMPLOI</a:t>
            </a:r>
            <a:endParaRPr lang="es-ES" dirty="0" smtClean="0">
              <a:solidFill>
                <a:schemeClr val="accent1"/>
              </a:solidFill>
            </a:endParaRPr>
          </a:p>
          <a:p>
            <a:endParaRPr lang="es-ES" dirty="0">
              <a:solidFill>
                <a:schemeClr val="accent1"/>
              </a:solidFill>
            </a:endParaRPr>
          </a:p>
          <a:p>
            <a:endParaRPr lang="es-ES" dirty="0" smtClean="0">
              <a:solidFill>
                <a:schemeClr val="accent1"/>
              </a:solidFill>
            </a:endParaRPr>
          </a:p>
          <a:p>
            <a:endParaRPr lang="es-ES" dirty="0">
              <a:solidFill>
                <a:schemeClr val="accent1"/>
              </a:solidFill>
            </a:endParaRPr>
          </a:p>
        </p:txBody>
      </p:sp>
      <p:sp>
        <p:nvSpPr>
          <p:cNvPr id="4" name="Rectángulo 3"/>
          <p:cNvSpPr/>
          <p:nvPr/>
        </p:nvSpPr>
        <p:spPr>
          <a:xfrm>
            <a:off x="4572000" y="5940045"/>
            <a:ext cx="4572000" cy="923330"/>
          </a:xfrm>
          <a:prstGeom prst="rect">
            <a:avLst/>
          </a:prstGeom>
        </p:spPr>
        <p:txBody>
          <a:bodyPr>
            <a:spAutoFit/>
          </a:bodyPr>
          <a:lstStyle/>
          <a:p>
            <a:r>
              <a:rPr lang="es-ES" dirty="0">
                <a:hlinkClick r:id="rId4"/>
              </a:rPr>
              <a:t>http://emprego.uvigo.es/emprego_es/findeu-2017</a:t>
            </a:r>
            <a:r>
              <a:rPr lang="es-ES" dirty="0" smtClean="0">
                <a:hlinkClick r:id="rId4"/>
              </a:rPr>
              <a:t>/</a:t>
            </a:r>
            <a:endParaRPr lang="es-ES" dirty="0" smtClean="0"/>
          </a:p>
          <a:p>
            <a:endParaRPr lang="es-ES" dirty="0"/>
          </a:p>
        </p:txBody>
      </p:sp>
      <p:sp>
        <p:nvSpPr>
          <p:cNvPr id="9" name="Rectángulo 8"/>
          <p:cNvSpPr/>
          <p:nvPr/>
        </p:nvSpPr>
        <p:spPr>
          <a:xfrm>
            <a:off x="347577" y="1997839"/>
            <a:ext cx="8305103" cy="1754326"/>
          </a:xfrm>
          <a:prstGeom prst="rect">
            <a:avLst/>
          </a:prstGeom>
        </p:spPr>
        <p:txBody>
          <a:bodyPr wrap="square">
            <a:spAutoFit/>
          </a:bodyPr>
          <a:lstStyle/>
          <a:p>
            <a:r>
              <a:rPr lang="fr-FR" dirty="0" smtClean="0">
                <a:solidFill>
                  <a:srgbClr val="000000"/>
                </a:solidFill>
                <a:latin typeface="Verdana" panose="020B0604030504040204" pitchFamily="34" charset="0"/>
              </a:rPr>
              <a:t>Cette foire est née de l´accord entre les universités de Vigo, </a:t>
            </a:r>
            <a:r>
              <a:rPr lang="fr-FR" dirty="0" err="1" smtClean="0">
                <a:solidFill>
                  <a:srgbClr val="000000"/>
                </a:solidFill>
                <a:latin typeface="Verdana" panose="020B0604030504040204" pitchFamily="34" charset="0"/>
              </a:rPr>
              <a:t>Oporto</a:t>
            </a:r>
            <a:r>
              <a:rPr lang="fr-FR" dirty="0" smtClean="0">
                <a:solidFill>
                  <a:srgbClr val="000000"/>
                </a:solidFill>
                <a:latin typeface="Verdana" panose="020B0604030504040204" pitchFamily="34" charset="0"/>
              </a:rPr>
              <a:t>, et Tras-Os-Montes e Alto Douro (Portugal) pour travailler ensemble de manière coordonné à la création d´un espace de rapprochement du talent universitaire au tissu entrepreneurial pas seulement en Galice et au Nord du Portugal, mais aussi dans un cadre international plus large.  </a:t>
            </a:r>
            <a:endParaRPr lang="fr-FR" dirty="0"/>
          </a:p>
        </p:txBody>
      </p:sp>
      <p:sp>
        <p:nvSpPr>
          <p:cNvPr id="10" name="Rectángulo 9"/>
          <p:cNvSpPr/>
          <p:nvPr/>
        </p:nvSpPr>
        <p:spPr>
          <a:xfrm>
            <a:off x="405535" y="4087221"/>
            <a:ext cx="8356328" cy="1754326"/>
          </a:xfrm>
          <a:prstGeom prst="rect">
            <a:avLst/>
          </a:prstGeom>
        </p:spPr>
        <p:txBody>
          <a:bodyPr wrap="square">
            <a:spAutoFit/>
          </a:bodyPr>
          <a:lstStyle/>
          <a:p>
            <a:r>
              <a:rPr lang="fr-FR" dirty="0" smtClean="0">
                <a:solidFill>
                  <a:srgbClr val="000000"/>
                </a:solidFill>
                <a:latin typeface="Verdana" panose="020B0604030504040204" pitchFamily="34" charset="0"/>
              </a:rPr>
              <a:t>Un évènement virtuel:</a:t>
            </a:r>
          </a:p>
          <a:p>
            <a:pPr>
              <a:buFont typeface="Arial" panose="020B0604020202020204" pitchFamily="34" charset="0"/>
              <a:buChar char="•"/>
            </a:pPr>
            <a:r>
              <a:rPr lang="fr-FR" b="1" dirty="0" smtClean="0">
                <a:solidFill>
                  <a:srgbClr val="000000"/>
                </a:solidFill>
                <a:latin typeface="Verdana" panose="020B0604030504040204" pitchFamily="34" charset="0"/>
              </a:rPr>
              <a:t>INTERNATIONAL VIRTUAL JOB FAIR </a:t>
            </a:r>
            <a:r>
              <a:rPr lang="fr-FR" dirty="0" smtClean="0">
                <a:solidFill>
                  <a:srgbClr val="000000"/>
                </a:solidFill>
                <a:latin typeface="Verdana" panose="020B0604030504040204" pitchFamily="34" charset="0"/>
              </a:rPr>
              <a:t>- 21-24 mars 2017</a:t>
            </a:r>
          </a:p>
          <a:p>
            <a:r>
              <a:rPr lang="fr-FR" dirty="0" smtClean="0">
                <a:solidFill>
                  <a:srgbClr val="000000"/>
                </a:solidFill>
                <a:latin typeface="Verdana" panose="020B0604030504040204" pitchFamily="34" charset="0"/>
              </a:rPr>
              <a:t>Deux évènements présentiel:</a:t>
            </a:r>
          </a:p>
          <a:p>
            <a:pPr>
              <a:buFont typeface="Arial" panose="020B0604020202020204" pitchFamily="34" charset="0"/>
              <a:buChar char="•"/>
            </a:pPr>
            <a:r>
              <a:rPr lang="fr-FR" b="1" dirty="0" smtClean="0">
                <a:solidFill>
                  <a:srgbClr val="000000"/>
                </a:solidFill>
                <a:latin typeface="Verdana" panose="020B0604030504040204" pitchFamily="34" charset="0"/>
              </a:rPr>
              <a:t>FOIRE INTERNATIONAL DE L´EMPLOI UNIVERSITAIRE 	</a:t>
            </a:r>
          </a:p>
          <a:p>
            <a:pPr>
              <a:buFont typeface="Arial" panose="020B0604020202020204" pitchFamily="34" charset="0"/>
              <a:buChar char="•"/>
            </a:pPr>
            <a:r>
              <a:rPr lang="fr-FR" dirty="0" smtClean="0">
                <a:solidFill>
                  <a:srgbClr val="000000"/>
                </a:solidFill>
                <a:latin typeface="Verdana" panose="020B0604030504040204" pitchFamily="34" charset="0"/>
              </a:rPr>
              <a:t>Porto, 17 y 18 octobre 2017</a:t>
            </a:r>
            <a:endParaRPr lang="fr-FR" dirty="0">
              <a:solidFill>
                <a:srgbClr val="000000"/>
              </a:solidFill>
              <a:latin typeface="Verdana" panose="020B0604030504040204" pitchFamily="34" charset="0"/>
            </a:endParaRPr>
          </a:p>
          <a:p>
            <a:pPr>
              <a:buFont typeface="Arial" panose="020B0604020202020204" pitchFamily="34" charset="0"/>
              <a:buChar char="•"/>
            </a:pPr>
            <a:r>
              <a:rPr lang="fr-FR" dirty="0" smtClean="0">
                <a:solidFill>
                  <a:srgbClr val="000000"/>
                </a:solidFill>
                <a:latin typeface="Verdana" panose="020B0604030504040204" pitchFamily="34" charset="0"/>
              </a:rPr>
              <a:t>Vigo, 24 y 25 octobre 2017</a:t>
            </a:r>
            <a:endParaRPr lang="fr-FR" b="0" i="0" dirty="0">
              <a:solidFill>
                <a:srgbClr val="000000"/>
              </a:solidFill>
              <a:effectLst/>
              <a:latin typeface="Verdana" panose="020B0604030504040204" pitchFamily="34" charset="0"/>
            </a:endParaRPr>
          </a:p>
        </p:txBody>
      </p:sp>
      <p:pic>
        <p:nvPicPr>
          <p:cNvPr id="11" name="Picture 2" descr="Resultado de imagen de logotipo de la universidad de vigo"/>
          <p:cNvPicPr>
            <a:picLocks noChangeAspect="1" noChangeArrowheads="1"/>
          </p:cNvPicPr>
          <p:nvPr/>
        </p:nvPicPr>
        <p:blipFill rotWithShape="1">
          <a:blip r:embed="rId5">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011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08508" y="816554"/>
            <a:ext cx="7392737" cy="4240864"/>
          </a:xfrm>
          <a:prstGeom prst="rect">
            <a:avLst/>
          </a:prstGeom>
        </p:spPr>
      </p:pic>
      <p:sp>
        <p:nvSpPr>
          <p:cNvPr id="8" name="Rectángulo 7"/>
          <p:cNvSpPr/>
          <p:nvPr/>
        </p:nvSpPr>
        <p:spPr>
          <a:xfrm>
            <a:off x="329882" y="1201091"/>
            <a:ext cx="4418772" cy="1754326"/>
          </a:xfrm>
          <a:prstGeom prst="rect">
            <a:avLst/>
          </a:prstGeom>
        </p:spPr>
        <p:txBody>
          <a:bodyPr wrap="square">
            <a:spAutoFit/>
          </a:bodyPr>
          <a:lstStyle/>
          <a:p>
            <a:r>
              <a:rPr lang="es-ES" dirty="0" smtClean="0">
                <a:solidFill>
                  <a:schemeClr val="accent1"/>
                </a:solidFill>
              </a:rPr>
              <a:t>FINDE.U</a:t>
            </a:r>
          </a:p>
          <a:p>
            <a:r>
              <a:rPr lang="es-ES" b="1" dirty="0"/>
              <a:t>FOIRE INTERNATIONALE DE L´EMPLOI</a:t>
            </a:r>
          </a:p>
          <a:p>
            <a:endParaRPr lang="es-ES" dirty="0" smtClean="0">
              <a:solidFill>
                <a:schemeClr val="accent1"/>
              </a:solidFill>
            </a:endParaRPr>
          </a:p>
          <a:p>
            <a:endParaRPr lang="es-ES" dirty="0">
              <a:solidFill>
                <a:schemeClr val="accent1"/>
              </a:solidFill>
            </a:endParaRPr>
          </a:p>
          <a:p>
            <a:endParaRPr lang="es-ES" dirty="0" smtClean="0">
              <a:solidFill>
                <a:schemeClr val="accent1"/>
              </a:solidFill>
            </a:endParaRPr>
          </a:p>
          <a:p>
            <a:endParaRPr lang="es-ES" dirty="0">
              <a:solidFill>
                <a:schemeClr val="accent1"/>
              </a:solidFill>
            </a:endParaRPr>
          </a:p>
        </p:txBody>
      </p:sp>
      <p:pic>
        <p:nvPicPr>
          <p:cNvPr id="3" name="Imagen 2"/>
          <p:cNvPicPr>
            <a:picLocks noChangeAspect="1"/>
          </p:cNvPicPr>
          <p:nvPr/>
        </p:nvPicPr>
        <p:blipFill rotWithShape="1">
          <a:blip r:embed="rId4"/>
          <a:srcRect l="35620" t="34279" r="35620" b="38029"/>
          <a:stretch/>
        </p:blipFill>
        <p:spPr>
          <a:xfrm>
            <a:off x="2766064" y="2206588"/>
            <a:ext cx="6487117" cy="3511824"/>
          </a:xfrm>
          <a:prstGeom prst="rect">
            <a:avLst/>
          </a:prstGeom>
        </p:spPr>
      </p:pic>
      <p:sp>
        <p:nvSpPr>
          <p:cNvPr id="5" name="Rectángulo 4"/>
          <p:cNvSpPr/>
          <p:nvPr/>
        </p:nvSpPr>
        <p:spPr>
          <a:xfrm>
            <a:off x="253268" y="5801121"/>
            <a:ext cx="4572000" cy="923330"/>
          </a:xfrm>
          <a:prstGeom prst="rect">
            <a:avLst/>
          </a:prstGeom>
        </p:spPr>
        <p:txBody>
          <a:bodyPr>
            <a:spAutoFit/>
          </a:bodyPr>
          <a:lstStyle/>
          <a:p>
            <a:r>
              <a:rPr lang="es-ES" dirty="0">
                <a:hlinkClick r:id="rId5"/>
              </a:rPr>
              <a:t>http://emprego.uvigo.es/emprego_es/findeu-2017/virtual</a:t>
            </a:r>
            <a:r>
              <a:rPr lang="es-ES" dirty="0" smtClean="0">
                <a:hlinkClick r:id="rId5"/>
              </a:rPr>
              <a:t>/</a:t>
            </a:r>
            <a:endParaRPr lang="es-ES" dirty="0" smtClean="0"/>
          </a:p>
          <a:p>
            <a:endParaRPr lang="es-ES" dirty="0"/>
          </a:p>
        </p:txBody>
      </p:sp>
      <p:sp>
        <p:nvSpPr>
          <p:cNvPr id="11" name="TextBox 21"/>
          <p:cNvSpPr txBox="1"/>
          <p:nvPr/>
        </p:nvSpPr>
        <p:spPr>
          <a:xfrm>
            <a:off x="347578" y="430055"/>
            <a:ext cx="7833895" cy="671851"/>
          </a:xfrm>
          <a:prstGeom prst="rect">
            <a:avLst/>
          </a:prstGeom>
          <a:noFill/>
        </p:spPr>
        <p:txBody>
          <a:bodyPr wrap="square" rtlCol="0">
            <a:spAutoFit/>
          </a:bodyPr>
          <a:lstStyle/>
          <a:p>
            <a:pPr algn="just">
              <a:lnSpc>
                <a:spcPct val="150000"/>
              </a:lnSpc>
            </a:pPr>
            <a:r>
              <a:rPr lang="fr-FR" sz="2800" b="1" dirty="0"/>
              <a:t>4 Participation à des évènements:</a:t>
            </a:r>
          </a:p>
        </p:txBody>
      </p:sp>
      <p:pic>
        <p:nvPicPr>
          <p:cNvPr id="10" name="Picture 2" descr="Resultado de imagen de logotipo de la universidad de vigo"/>
          <p:cNvPicPr>
            <a:picLocks noChangeAspect="1" noChangeArrowheads="1"/>
          </p:cNvPicPr>
          <p:nvPr/>
        </p:nvPicPr>
        <p:blipFill rotWithShape="1">
          <a:blip r:embed="rId6">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423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6" name="TextBox 21"/>
          <p:cNvSpPr txBox="1"/>
          <p:nvPr/>
        </p:nvSpPr>
        <p:spPr>
          <a:xfrm>
            <a:off x="347578" y="430055"/>
            <a:ext cx="7833895" cy="738664"/>
          </a:xfrm>
          <a:prstGeom prst="rect">
            <a:avLst/>
          </a:prstGeom>
          <a:noFill/>
        </p:spPr>
        <p:txBody>
          <a:bodyPr wrap="square" rtlCol="0">
            <a:spAutoFit/>
          </a:bodyPr>
          <a:lstStyle/>
          <a:p>
            <a:pPr algn="just">
              <a:lnSpc>
                <a:spcPct val="150000"/>
              </a:lnSpc>
            </a:pPr>
            <a:r>
              <a:rPr lang="en-US" sz="2800" b="1" dirty="0" smtClean="0"/>
              <a:t>5 PRIX :</a:t>
            </a:r>
          </a:p>
        </p:txBody>
      </p:sp>
      <p:pic>
        <p:nvPicPr>
          <p:cNvPr id="3" name="Imagen 2"/>
          <p:cNvPicPr>
            <a:picLocks noChangeAspect="1"/>
          </p:cNvPicPr>
          <p:nvPr/>
        </p:nvPicPr>
        <p:blipFill rotWithShape="1">
          <a:blip r:embed="rId4"/>
          <a:srcRect l="34539" t="8510" r="34322" b="11683"/>
          <a:stretch/>
        </p:blipFill>
        <p:spPr>
          <a:xfrm>
            <a:off x="0" y="1032241"/>
            <a:ext cx="3948224" cy="5689281"/>
          </a:xfrm>
          <a:prstGeom prst="rect">
            <a:avLst/>
          </a:prstGeom>
        </p:spPr>
      </p:pic>
      <p:sp>
        <p:nvSpPr>
          <p:cNvPr id="5" name="Rectángulo 4"/>
          <p:cNvSpPr/>
          <p:nvPr/>
        </p:nvSpPr>
        <p:spPr>
          <a:xfrm>
            <a:off x="4264525" y="5930922"/>
            <a:ext cx="4572000" cy="923330"/>
          </a:xfrm>
          <a:prstGeom prst="rect">
            <a:avLst/>
          </a:prstGeom>
        </p:spPr>
        <p:txBody>
          <a:bodyPr>
            <a:spAutoFit/>
          </a:bodyPr>
          <a:lstStyle/>
          <a:p>
            <a:r>
              <a:rPr lang="es-ES" dirty="0">
                <a:solidFill>
                  <a:schemeClr val="accent1"/>
                </a:solidFill>
                <a:hlinkClick r:id="rId5"/>
              </a:rPr>
              <a:t>http://emprego.uvigo.es/emprego_gl/emprendemento/incuvi</a:t>
            </a:r>
            <a:r>
              <a:rPr lang="es-ES" dirty="0" smtClean="0">
                <a:solidFill>
                  <a:schemeClr val="accent1"/>
                </a:solidFill>
                <a:hlinkClick r:id="rId5"/>
              </a:rPr>
              <a:t>/</a:t>
            </a:r>
            <a:endParaRPr lang="es-ES" dirty="0" smtClean="0">
              <a:solidFill>
                <a:schemeClr val="accent1"/>
              </a:solidFill>
            </a:endParaRPr>
          </a:p>
          <a:p>
            <a:endParaRPr lang="es-ES" dirty="0">
              <a:solidFill>
                <a:schemeClr val="accent1"/>
              </a:solidFill>
            </a:endParaRPr>
          </a:p>
        </p:txBody>
      </p:sp>
      <p:sp>
        <p:nvSpPr>
          <p:cNvPr id="7" name="Rectángulo 6"/>
          <p:cNvSpPr/>
          <p:nvPr/>
        </p:nvSpPr>
        <p:spPr>
          <a:xfrm>
            <a:off x="5298435" y="2475321"/>
            <a:ext cx="2883038" cy="923330"/>
          </a:xfrm>
          <a:prstGeom prst="rect">
            <a:avLst/>
          </a:prstGeom>
        </p:spPr>
        <p:txBody>
          <a:bodyPr wrap="square">
            <a:spAutoFit/>
          </a:bodyPr>
          <a:lstStyle/>
          <a:p>
            <a:r>
              <a:rPr lang="es-ES" dirty="0" smtClean="0">
                <a:solidFill>
                  <a:schemeClr val="accent1"/>
                </a:solidFill>
              </a:rPr>
              <a:t>PRIX</a:t>
            </a:r>
          </a:p>
          <a:p>
            <a:r>
              <a:rPr lang="es-ES" dirty="0">
                <a:solidFill>
                  <a:schemeClr val="accent1"/>
                </a:solidFill>
              </a:rPr>
              <a:t>	</a:t>
            </a:r>
            <a:r>
              <a:rPr lang="es-ES" dirty="0" smtClean="0">
                <a:solidFill>
                  <a:schemeClr val="accent1"/>
                </a:solidFill>
              </a:rPr>
              <a:t>INCUVI </a:t>
            </a:r>
            <a:r>
              <a:rPr lang="fr-FR" dirty="0">
                <a:solidFill>
                  <a:schemeClr val="accent1"/>
                </a:solidFill>
              </a:rPr>
              <a:t>EMPRENDE</a:t>
            </a:r>
            <a:endParaRPr lang="fr-FR" dirty="0" smtClean="0">
              <a:solidFill>
                <a:schemeClr val="accent1"/>
              </a:solidFill>
            </a:endParaRPr>
          </a:p>
          <a:p>
            <a:endParaRPr lang="es-ES" dirty="0">
              <a:solidFill>
                <a:schemeClr val="accent1"/>
              </a:solidFill>
            </a:endParaRPr>
          </a:p>
        </p:txBody>
      </p:sp>
      <p:pic>
        <p:nvPicPr>
          <p:cNvPr id="10" name="Picture 2" descr="Resultado de imagen de logotipo de la universidad de vigo"/>
          <p:cNvPicPr>
            <a:picLocks noChangeAspect="1" noChangeArrowheads="1"/>
          </p:cNvPicPr>
          <p:nvPr/>
        </p:nvPicPr>
        <p:blipFill rotWithShape="1">
          <a:blip r:embed="rId6">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123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6" name="TextBox 21"/>
          <p:cNvSpPr txBox="1"/>
          <p:nvPr/>
        </p:nvSpPr>
        <p:spPr>
          <a:xfrm>
            <a:off x="347578" y="430055"/>
            <a:ext cx="7833895" cy="671851"/>
          </a:xfrm>
          <a:prstGeom prst="rect">
            <a:avLst/>
          </a:prstGeom>
          <a:noFill/>
        </p:spPr>
        <p:txBody>
          <a:bodyPr wrap="square" rtlCol="0">
            <a:spAutoFit/>
          </a:bodyPr>
          <a:lstStyle/>
          <a:p>
            <a:pPr algn="just">
              <a:lnSpc>
                <a:spcPct val="150000"/>
              </a:lnSpc>
            </a:pPr>
            <a:r>
              <a:rPr lang="en-US" sz="2800" b="1" dirty="0" smtClean="0"/>
              <a:t>5 PRIX:</a:t>
            </a:r>
          </a:p>
        </p:txBody>
      </p:sp>
      <p:pic>
        <p:nvPicPr>
          <p:cNvPr id="8" name="Imagen 7"/>
          <p:cNvPicPr>
            <a:picLocks noChangeAspect="1"/>
          </p:cNvPicPr>
          <p:nvPr/>
        </p:nvPicPr>
        <p:blipFill rotWithShape="1">
          <a:blip r:embed="rId4"/>
          <a:srcRect l="35512" t="9282" r="34971" b="17452"/>
          <a:stretch/>
        </p:blipFill>
        <p:spPr>
          <a:xfrm>
            <a:off x="0" y="1168719"/>
            <a:ext cx="3934928" cy="5491388"/>
          </a:xfrm>
          <a:prstGeom prst="rect">
            <a:avLst/>
          </a:prstGeom>
        </p:spPr>
      </p:pic>
      <p:sp>
        <p:nvSpPr>
          <p:cNvPr id="9" name="Rectángulo 8"/>
          <p:cNvSpPr/>
          <p:nvPr/>
        </p:nvSpPr>
        <p:spPr>
          <a:xfrm>
            <a:off x="5298435" y="2475321"/>
            <a:ext cx="2883038" cy="923330"/>
          </a:xfrm>
          <a:prstGeom prst="rect">
            <a:avLst/>
          </a:prstGeom>
        </p:spPr>
        <p:txBody>
          <a:bodyPr wrap="square">
            <a:spAutoFit/>
          </a:bodyPr>
          <a:lstStyle/>
          <a:p>
            <a:r>
              <a:rPr lang="es-ES" dirty="0" smtClean="0">
                <a:solidFill>
                  <a:schemeClr val="accent1"/>
                </a:solidFill>
              </a:rPr>
              <a:t>PRIX</a:t>
            </a:r>
          </a:p>
          <a:p>
            <a:r>
              <a:rPr lang="es-ES" dirty="0">
                <a:solidFill>
                  <a:schemeClr val="accent1"/>
                </a:solidFill>
              </a:rPr>
              <a:t>	</a:t>
            </a:r>
            <a:r>
              <a:rPr lang="es-ES" dirty="0" smtClean="0">
                <a:solidFill>
                  <a:schemeClr val="accent1"/>
                </a:solidFill>
              </a:rPr>
              <a:t>INCUVI </a:t>
            </a:r>
            <a:r>
              <a:rPr lang="es-ES" dirty="0">
                <a:solidFill>
                  <a:schemeClr val="accent1"/>
                </a:solidFill>
              </a:rPr>
              <a:t>AVANZA</a:t>
            </a:r>
            <a:endParaRPr lang="es-ES" dirty="0" smtClean="0">
              <a:solidFill>
                <a:schemeClr val="accent1"/>
              </a:solidFill>
            </a:endParaRPr>
          </a:p>
          <a:p>
            <a:endParaRPr lang="es-ES" dirty="0">
              <a:solidFill>
                <a:schemeClr val="accent1"/>
              </a:solidFill>
            </a:endParaRPr>
          </a:p>
        </p:txBody>
      </p:sp>
      <p:sp>
        <p:nvSpPr>
          <p:cNvPr id="10" name="Rectángulo 9"/>
          <p:cNvSpPr/>
          <p:nvPr/>
        </p:nvSpPr>
        <p:spPr>
          <a:xfrm>
            <a:off x="4101153" y="5571429"/>
            <a:ext cx="4572000" cy="923330"/>
          </a:xfrm>
          <a:prstGeom prst="rect">
            <a:avLst/>
          </a:prstGeom>
        </p:spPr>
        <p:txBody>
          <a:bodyPr>
            <a:spAutoFit/>
          </a:bodyPr>
          <a:lstStyle/>
          <a:p>
            <a:r>
              <a:rPr lang="es-ES" dirty="0">
                <a:solidFill>
                  <a:schemeClr val="accent1"/>
                </a:solidFill>
                <a:hlinkClick r:id="rId5"/>
              </a:rPr>
              <a:t>http://emprego.uvigo.es/emprego_gl/emprendemento/incuvi_avanza</a:t>
            </a:r>
            <a:r>
              <a:rPr lang="es-ES" dirty="0" smtClean="0">
                <a:solidFill>
                  <a:schemeClr val="accent1"/>
                </a:solidFill>
                <a:hlinkClick r:id="rId5"/>
              </a:rPr>
              <a:t>/</a:t>
            </a:r>
            <a:endParaRPr lang="es-ES" dirty="0" smtClean="0">
              <a:solidFill>
                <a:schemeClr val="accent1"/>
              </a:solidFill>
            </a:endParaRPr>
          </a:p>
          <a:p>
            <a:endParaRPr lang="es-ES" dirty="0">
              <a:solidFill>
                <a:schemeClr val="accent1"/>
              </a:solidFill>
            </a:endParaRPr>
          </a:p>
        </p:txBody>
      </p:sp>
      <p:pic>
        <p:nvPicPr>
          <p:cNvPr id="11" name="Picture 2" descr="Resultado de imagen de logotipo de la universidad de vigo"/>
          <p:cNvPicPr>
            <a:picLocks noChangeAspect="1" noChangeArrowheads="1"/>
          </p:cNvPicPr>
          <p:nvPr/>
        </p:nvPicPr>
        <p:blipFill rotWithShape="1">
          <a:blip r:embed="rId6">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624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6" name="TextBox 21"/>
          <p:cNvSpPr txBox="1"/>
          <p:nvPr/>
        </p:nvSpPr>
        <p:spPr>
          <a:xfrm>
            <a:off x="579590" y="430055"/>
            <a:ext cx="7833895" cy="3108543"/>
          </a:xfrm>
          <a:prstGeom prst="rect">
            <a:avLst/>
          </a:prstGeom>
          <a:noFill/>
        </p:spPr>
        <p:txBody>
          <a:bodyPr wrap="square" rtlCol="0">
            <a:spAutoFit/>
          </a:bodyPr>
          <a:lstStyle/>
          <a:p>
            <a:r>
              <a:rPr lang="en-US" sz="2800" b="1" dirty="0" smtClean="0"/>
              <a:t>5 PRIX</a:t>
            </a:r>
            <a:endParaRPr lang="en-US" sz="2800" dirty="0" smtClean="0"/>
          </a:p>
          <a:p>
            <a:endParaRPr lang="fr-FR" sz="2800" dirty="0" smtClean="0"/>
          </a:p>
          <a:p>
            <a:pPr marL="457200" indent="-457200">
              <a:buFont typeface="Arial" panose="020B0604020202020204" pitchFamily="34" charset="0"/>
              <a:buChar char="•"/>
            </a:pPr>
            <a:r>
              <a:rPr lang="fr-FR" sz="2800" dirty="0" smtClean="0"/>
              <a:t>Prix </a:t>
            </a:r>
            <a:r>
              <a:rPr lang="fr-FR" sz="2800" smtClean="0"/>
              <a:t>extraordinaires de licence</a:t>
            </a:r>
            <a:endParaRPr lang="fr-FR" sz="2800" dirty="0" smtClean="0"/>
          </a:p>
          <a:p>
            <a:pPr marL="457200" indent="-457200">
              <a:buFont typeface="Arial" panose="020B0604020202020204" pitchFamily="34" charset="0"/>
              <a:buChar char="•"/>
            </a:pPr>
            <a:r>
              <a:rPr lang="fr-FR" sz="2800" dirty="0" smtClean="0"/>
              <a:t>Prix fin de carrière</a:t>
            </a:r>
          </a:p>
          <a:p>
            <a:pPr marL="457200" indent="-457200">
              <a:buFont typeface="Arial" panose="020B0604020202020204" pitchFamily="34" charset="0"/>
              <a:buChar char="•"/>
            </a:pPr>
            <a:r>
              <a:rPr lang="fr-FR" sz="2800" dirty="0" smtClean="0"/>
              <a:t>Prix extraordinaires de doctorat</a:t>
            </a:r>
          </a:p>
          <a:p>
            <a:pPr marL="457200" indent="-457200">
              <a:buFont typeface="Arial" panose="020B0604020202020204" pitchFamily="34" charset="0"/>
              <a:buChar char="•"/>
            </a:pPr>
            <a:r>
              <a:rPr lang="fr-FR" sz="2800" dirty="0" smtClean="0"/>
              <a:t>Prix </a:t>
            </a:r>
            <a:r>
              <a:rPr lang="fr-FR" sz="2800" dirty="0" err="1" smtClean="0"/>
              <a:t>Egeria</a:t>
            </a:r>
            <a:r>
              <a:rPr lang="fr-FR" sz="2800" dirty="0" smtClean="0"/>
              <a:t> à l´inclusion de la perspective de genres dans les TFG y TFM. </a:t>
            </a:r>
            <a:endParaRPr lang="es-ES" sz="2800" dirty="0"/>
          </a:p>
        </p:txBody>
      </p:sp>
      <p:pic>
        <p:nvPicPr>
          <p:cNvPr id="7" name="Picture 2" descr="Resultado de imagen de logotipo de la universidad de vigo"/>
          <p:cNvPicPr>
            <a:picLocks noChangeAspect="1" noChangeArrowheads="1"/>
          </p:cNvPicPr>
          <p:nvPr/>
        </p:nvPicPr>
        <p:blipFill rotWithShape="1">
          <a:blip r:embed="rId4">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180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6" name="TextBox 21"/>
          <p:cNvSpPr txBox="1"/>
          <p:nvPr/>
        </p:nvSpPr>
        <p:spPr>
          <a:xfrm>
            <a:off x="511352" y="2681935"/>
            <a:ext cx="7833895" cy="2739211"/>
          </a:xfrm>
          <a:prstGeom prst="rect">
            <a:avLst/>
          </a:prstGeom>
          <a:noFill/>
        </p:spPr>
        <p:txBody>
          <a:bodyPr wrap="square" rtlCol="0">
            <a:spAutoFit/>
          </a:bodyPr>
          <a:lstStyle/>
          <a:p>
            <a:r>
              <a:rPr lang="es-ES" sz="3200" b="1" dirty="0" smtClean="0"/>
              <a:t>MERCI BEAUCOUP</a:t>
            </a:r>
          </a:p>
          <a:p>
            <a:endParaRPr lang="es-ES" sz="2800" b="1" dirty="0"/>
          </a:p>
          <a:p>
            <a:r>
              <a:rPr lang="es-ES" sz="2800" b="1" dirty="0" smtClean="0"/>
              <a:t>María Isabel </a:t>
            </a:r>
            <a:r>
              <a:rPr lang="es-ES" sz="2800" b="1" dirty="0" err="1" smtClean="0"/>
              <a:t>Doval</a:t>
            </a:r>
            <a:endParaRPr lang="es-ES" sz="2800" b="1" dirty="0" smtClean="0"/>
          </a:p>
          <a:p>
            <a:r>
              <a:rPr lang="es-ES" sz="2800" b="1" dirty="0" smtClean="0">
                <a:hlinkClick r:id="rId4"/>
              </a:rPr>
              <a:t>mdoval@uvigo.es</a:t>
            </a:r>
            <a:endParaRPr lang="es-ES" sz="2800" b="1" dirty="0" smtClean="0"/>
          </a:p>
          <a:p>
            <a:endParaRPr lang="es-ES" sz="2800" dirty="0"/>
          </a:p>
          <a:p>
            <a:pPr marL="457200" indent="-457200">
              <a:buFont typeface="Arial" panose="020B0604020202020204" pitchFamily="34" charset="0"/>
              <a:buChar char="•"/>
            </a:pPr>
            <a:endParaRPr lang="es-ES" sz="2800" dirty="0"/>
          </a:p>
        </p:txBody>
      </p:sp>
      <p:pic>
        <p:nvPicPr>
          <p:cNvPr id="4" name="Imagen 3" descr="Résultat de recherche d'images pour &quot;funded by erasmus + logo&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245" y="6382081"/>
            <a:ext cx="1695450" cy="367665"/>
          </a:xfrm>
          <a:prstGeom prst="rect">
            <a:avLst/>
          </a:prstGeom>
          <a:noFill/>
          <a:ln>
            <a:noFill/>
          </a:ln>
        </p:spPr>
      </p:pic>
      <p:pic>
        <p:nvPicPr>
          <p:cNvPr id="5" name="Picture 2" descr="Resultado de imagen de logotipo de la universidad de vigo"/>
          <p:cNvPicPr>
            <a:picLocks noChangeAspect="1" noChangeArrowheads="1"/>
          </p:cNvPicPr>
          <p:nvPr/>
        </p:nvPicPr>
        <p:blipFill rotWithShape="1">
          <a:blip r:embed="rId6">
            <a:extLst>
              <a:ext uri="{28A0092B-C50C-407E-A947-70E740481C1C}">
                <a14:useLocalDpi xmlns:a14="http://schemas.microsoft.com/office/drawing/2010/main" val="0"/>
              </a:ext>
            </a:extLst>
          </a:blip>
          <a:srcRect t="37287" b="37696"/>
          <a:stretch/>
        </p:blipFill>
        <p:spPr bwMode="auto">
          <a:xfrm>
            <a:off x="268667" y="4636764"/>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998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6" name="TextBox 21"/>
          <p:cNvSpPr txBox="1"/>
          <p:nvPr/>
        </p:nvSpPr>
        <p:spPr>
          <a:xfrm>
            <a:off x="347578" y="284430"/>
            <a:ext cx="7833895" cy="671851"/>
          </a:xfrm>
          <a:prstGeom prst="rect">
            <a:avLst/>
          </a:prstGeom>
          <a:noFill/>
        </p:spPr>
        <p:txBody>
          <a:bodyPr wrap="square" rtlCol="0">
            <a:spAutoFit/>
          </a:bodyPr>
          <a:lstStyle/>
          <a:p>
            <a:pPr algn="just">
              <a:lnSpc>
                <a:spcPct val="150000"/>
              </a:lnSpc>
            </a:pPr>
            <a:r>
              <a:rPr lang="en-US" sz="2800" b="1" dirty="0" smtClean="0"/>
              <a:t>1.- </a:t>
            </a:r>
            <a:r>
              <a:rPr lang="fr-FR" sz="2800" b="1" dirty="0" smtClean="0"/>
              <a:t>Plateforme e-learning </a:t>
            </a:r>
          </a:p>
        </p:txBody>
      </p:sp>
      <p:pic>
        <p:nvPicPr>
          <p:cNvPr id="3" name="Imagen 2"/>
          <p:cNvPicPr>
            <a:picLocks noChangeAspect="1"/>
          </p:cNvPicPr>
          <p:nvPr/>
        </p:nvPicPr>
        <p:blipFill rotWithShape="1">
          <a:blip r:embed="rId4"/>
          <a:srcRect l="31728" t="13294" r="31512" b="18799"/>
          <a:stretch/>
        </p:blipFill>
        <p:spPr>
          <a:xfrm>
            <a:off x="1310185" y="1229634"/>
            <a:ext cx="6264321" cy="5537862"/>
          </a:xfrm>
          <a:prstGeom prst="rect">
            <a:avLst/>
          </a:prstGeom>
        </p:spPr>
      </p:pic>
      <p:pic>
        <p:nvPicPr>
          <p:cNvPr id="5" name="Imagen 4"/>
          <p:cNvPicPr>
            <a:picLocks noChangeAspect="1"/>
          </p:cNvPicPr>
          <p:nvPr/>
        </p:nvPicPr>
        <p:blipFill rotWithShape="1">
          <a:blip r:embed="rId4"/>
          <a:srcRect l="58102" t="8797" r="31512" b="86498"/>
          <a:stretch/>
        </p:blipFill>
        <p:spPr>
          <a:xfrm>
            <a:off x="4264332" y="377142"/>
            <a:ext cx="3268640" cy="832527"/>
          </a:xfrm>
          <a:prstGeom prst="rect">
            <a:avLst/>
          </a:prstGeom>
        </p:spPr>
      </p:pic>
      <p:pic>
        <p:nvPicPr>
          <p:cNvPr id="9" name="Picture 2" descr="Resultado de imagen de logotipo de la universidad de vigo"/>
          <p:cNvPicPr>
            <a:picLocks noChangeAspect="1" noChangeArrowheads="1"/>
          </p:cNvPicPr>
          <p:nvPr/>
        </p:nvPicPr>
        <p:blipFill rotWithShape="1">
          <a:blip r:embed="rId5">
            <a:extLst>
              <a:ext uri="{28A0092B-C50C-407E-A947-70E740481C1C}">
                <a14:useLocalDpi xmlns:a14="http://schemas.microsoft.com/office/drawing/2010/main" val="0"/>
              </a:ext>
            </a:extLst>
          </a:blip>
          <a:srcRect t="37287" b="37696"/>
          <a:stretch/>
        </p:blipFill>
        <p:spPr bwMode="auto">
          <a:xfrm>
            <a:off x="5921944" y="67681"/>
            <a:ext cx="3222056" cy="409434"/>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p:cNvSpPr/>
          <p:nvPr/>
        </p:nvSpPr>
        <p:spPr>
          <a:xfrm>
            <a:off x="7086600" y="5057418"/>
            <a:ext cx="1343025" cy="145768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err="1" smtClean="0"/>
              <a:t>Hard</a:t>
            </a:r>
            <a:r>
              <a:rPr lang="es-ES" dirty="0" smtClean="0"/>
              <a:t> </a:t>
            </a:r>
            <a:r>
              <a:rPr lang="es-ES" dirty="0" err="1" smtClean="0"/>
              <a:t>skills</a:t>
            </a:r>
            <a:endParaRPr lang="es-ES" dirty="0"/>
          </a:p>
        </p:txBody>
      </p:sp>
    </p:spTree>
    <p:extLst>
      <p:ext uri="{BB962C8B-B14F-4D97-AF65-F5344CB8AC3E}">
        <p14:creationId xmlns:p14="http://schemas.microsoft.com/office/powerpoint/2010/main" val="4201044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6" name="TextBox 21"/>
          <p:cNvSpPr txBox="1"/>
          <p:nvPr/>
        </p:nvSpPr>
        <p:spPr>
          <a:xfrm>
            <a:off x="347578" y="430055"/>
            <a:ext cx="7833895" cy="671851"/>
          </a:xfrm>
          <a:prstGeom prst="rect">
            <a:avLst/>
          </a:prstGeom>
          <a:noFill/>
        </p:spPr>
        <p:txBody>
          <a:bodyPr wrap="square" rtlCol="0">
            <a:spAutoFit/>
          </a:bodyPr>
          <a:lstStyle/>
          <a:p>
            <a:pPr algn="just">
              <a:lnSpc>
                <a:spcPct val="150000"/>
              </a:lnSpc>
            </a:pPr>
            <a:r>
              <a:rPr lang="en-US" sz="2800" b="1" dirty="0" smtClean="0"/>
              <a:t>1.- </a:t>
            </a:r>
            <a:r>
              <a:rPr lang="fr-FR" sz="2800" b="1" dirty="0" smtClean="0"/>
              <a:t>Plateforme e-Learning</a:t>
            </a:r>
            <a:r>
              <a:rPr lang="en-US" sz="2800" b="1" dirty="0" smtClean="0"/>
              <a:t>:</a:t>
            </a:r>
          </a:p>
        </p:txBody>
      </p:sp>
      <p:pic>
        <p:nvPicPr>
          <p:cNvPr id="4" name="Imagen 3"/>
          <p:cNvPicPr>
            <a:picLocks noChangeAspect="1"/>
          </p:cNvPicPr>
          <p:nvPr/>
        </p:nvPicPr>
        <p:blipFill rotWithShape="1">
          <a:blip r:embed="rId4"/>
          <a:srcRect l="24409" t="20995" r="15310" b="23029"/>
          <a:stretch/>
        </p:blipFill>
        <p:spPr>
          <a:xfrm>
            <a:off x="166407" y="1978420"/>
            <a:ext cx="8810555" cy="4599801"/>
          </a:xfrm>
          <a:prstGeom prst="rect">
            <a:avLst/>
          </a:prstGeom>
        </p:spPr>
      </p:pic>
      <p:pic>
        <p:nvPicPr>
          <p:cNvPr id="7" name="Imagen 6"/>
          <p:cNvPicPr>
            <a:picLocks noChangeAspect="1"/>
          </p:cNvPicPr>
          <p:nvPr/>
        </p:nvPicPr>
        <p:blipFill rotWithShape="1">
          <a:blip r:embed="rId4"/>
          <a:srcRect l="80002" t="12391" r="15309" b="80897"/>
          <a:stretch/>
        </p:blipFill>
        <p:spPr>
          <a:xfrm>
            <a:off x="5263414" y="479924"/>
            <a:ext cx="1336175" cy="1075294"/>
          </a:xfrm>
          <a:prstGeom prst="rect">
            <a:avLst/>
          </a:prstGeom>
        </p:spPr>
      </p:pic>
      <p:pic>
        <p:nvPicPr>
          <p:cNvPr id="9" name="Picture 2" descr="Resultado de imagen de logotipo de la universidad de vigo"/>
          <p:cNvPicPr>
            <a:picLocks noChangeAspect="1" noChangeArrowheads="1"/>
          </p:cNvPicPr>
          <p:nvPr/>
        </p:nvPicPr>
        <p:blipFill rotWithShape="1">
          <a:blip r:embed="rId5">
            <a:extLst>
              <a:ext uri="{28A0092B-C50C-407E-A947-70E740481C1C}">
                <a14:useLocalDpi xmlns:a14="http://schemas.microsoft.com/office/drawing/2010/main" val="0"/>
              </a:ext>
            </a:extLst>
          </a:blip>
          <a:srcRect t="37287" b="37696"/>
          <a:stretch/>
        </p:blipFill>
        <p:spPr bwMode="auto">
          <a:xfrm>
            <a:off x="5921142" y="158525"/>
            <a:ext cx="3222056" cy="409434"/>
          </a:xfrm>
          <a:prstGeom prst="rect">
            <a:avLst/>
          </a:prstGeom>
          <a:noFill/>
          <a:extLst>
            <a:ext uri="{909E8E84-426E-40DD-AFC4-6F175D3DCCD1}">
              <a14:hiddenFill xmlns:a14="http://schemas.microsoft.com/office/drawing/2010/main">
                <a:solidFill>
                  <a:srgbClr val="FFFFFF"/>
                </a:solidFill>
              </a14:hiddenFill>
            </a:ext>
          </a:extLst>
        </p:spPr>
      </p:pic>
      <p:sp>
        <p:nvSpPr>
          <p:cNvPr id="8" name="Elipse 7"/>
          <p:cNvSpPr/>
          <p:nvPr/>
        </p:nvSpPr>
        <p:spPr>
          <a:xfrm>
            <a:off x="800100" y="5148400"/>
            <a:ext cx="1946512" cy="145768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err="1" smtClean="0"/>
              <a:t>Soft</a:t>
            </a:r>
            <a:r>
              <a:rPr lang="es-ES" dirty="0" smtClean="0"/>
              <a:t> and </a:t>
            </a:r>
            <a:r>
              <a:rPr lang="es-ES" dirty="0" err="1" smtClean="0"/>
              <a:t>trasferable</a:t>
            </a:r>
            <a:endParaRPr lang="es-ES" dirty="0" smtClean="0"/>
          </a:p>
          <a:p>
            <a:pPr algn="ctr"/>
            <a:r>
              <a:rPr lang="es-ES" dirty="0" err="1" smtClean="0"/>
              <a:t>skills</a:t>
            </a:r>
            <a:endParaRPr lang="es-ES" dirty="0"/>
          </a:p>
        </p:txBody>
      </p:sp>
    </p:spTree>
    <p:extLst>
      <p:ext uri="{BB962C8B-B14F-4D97-AF65-F5344CB8AC3E}">
        <p14:creationId xmlns:p14="http://schemas.microsoft.com/office/powerpoint/2010/main" val="3703100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6" name="TextBox 21"/>
          <p:cNvSpPr txBox="1"/>
          <p:nvPr/>
        </p:nvSpPr>
        <p:spPr>
          <a:xfrm>
            <a:off x="347578" y="430055"/>
            <a:ext cx="7833895" cy="671851"/>
          </a:xfrm>
          <a:prstGeom prst="rect">
            <a:avLst/>
          </a:prstGeom>
          <a:noFill/>
        </p:spPr>
        <p:txBody>
          <a:bodyPr wrap="square" rtlCol="0">
            <a:spAutoFit/>
          </a:bodyPr>
          <a:lstStyle/>
          <a:p>
            <a:pPr algn="just">
              <a:lnSpc>
                <a:spcPct val="150000"/>
              </a:lnSpc>
            </a:pPr>
            <a:r>
              <a:rPr lang="fr-FR" sz="2800" b="1" dirty="0" smtClean="0"/>
              <a:t>1.- Plateforme de gestion académique:</a:t>
            </a:r>
          </a:p>
        </p:txBody>
      </p:sp>
      <p:pic>
        <p:nvPicPr>
          <p:cNvPr id="3" name="Imagen 2"/>
          <p:cNvPicPr>
            <a:picLocks noChangeAspect="1"/>
          </p:cNvPicPr>
          <p:nvPr/>
        </p:nvPicPr>
        <p:blipFill rotWithShape="1">
          <a:blip r:embed="rId4"/>
          <a:srcRect l="31079" t="15439" r="31119" b="41489"/>
          <a:stretch/>
        </p:blipFill>
        <p:spPr>
          <a:xfrm>
            <a:off x="600502" y="1398537"/>
            <a:ext cx="8149620" cy="5220626"/>
          </a:xfrm>
          <a:prstGeom prst="rect">
            <a:avLst/>
          </a:prstGeom>
        </p:spPr>
      </p:pic>
      <p:pic>
        <p:nvPicPr>
          <p:cNvPr id="8" name="Picture 2" descr="Resultado de imagen de logotipo de la universidad de vigo"/>
          <p:cNvPicPr>
            <a:picLocks noChangeAspect="1" noChangeArrowheads="1"/>
          </p:cNvPicPr>
          <p:nvPr/>
        </p:nvPicPr>
        <p:blipFill rotWithShape="1">
          <a:blip r:embed="rId5">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618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6" name="TextBox 21"/>
          <p:cNvSpPr txBox="1"/>
          <p:nvPr/>
        </p:nvSpPr>
        <p:spPr>
          <a:xfrm>
            <a:off x="347578" y="430055"/>
            <a:ext cx="7833895" cy="671851"/>
          </a:xfrm>
          <a:prstGeom prst="rect">
            <a:avLst/>
          </a:prstGeom>
          <a:noFill/>
        </p:spPr>
        <p:txBody>
          <a:bodyPr wrap="square" rtlCol="0">
            <a:spAutoFit/>
          </a:bodyPr>
          <a:lstStyle/>
          <a:p>
            <a:pPr algn="just">
              <a:lnSpc>
                <a:spcPct val="150000"/>
              </a:lnSpc>
            </a:pPr>
            <a:r>
              <a:rPr lang="fr-FR" sz="2800" b="1" dirty="0" smtClean="0"/>
              <a:t>1.- Réseaux sociaux:</a:t>
            </a:r>
          </a:p>
        </p:txBody>
      </p:sp>
      <p:pic>
        <p:nvPicPr>
          <p:cNvPr id="2052" name="Picture 4" descr="https://upload.wikimedia.org/wikipedia/commons/thumb/7/7c/Facebook_New_Logo_%282015%29.svg/1200px-Facebook_New_Logo_%282015%29.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557" y="1555185"/>
            <a:ext cx="4516035" cy="16935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statisticbrain.com/wp-content/uploads/2015/10/twitter-company-statistic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7987" y="3648960"/>
            <a:ext cx="5481756" cy="17949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n de logotipo de la universidad de vigo"/>
          <p:cNvPicPr>
            <a:picLocks noChangeAspect="1" noChangeArrowheads="1"/>
          </p:cNvPicPr>
          <p:nvPr/>
        </p:nvPicPr>
        <p:blipFill rotWithShape="1">
          <a:blip r:embed="rId6">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292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6" name="TextBox 21"/>
          <p:cNvSpPr txBox="1"/>
          <p:nvPr/>
        </p:nvSpPr>
        <p:spPr>
          <a:xfrm>
            <a:off x="347578" y="430055"/>
            <a:ext cx="7833895" cy="671851"/>
          </a:xfrm>
          <a:prstGeom prst="rect">
            <a:avLst/>
          </a:prstGeom>
          <a:noFill/>
        </p:spPr>
        <p:txBody>
          <a:bodyPr wrap="square" rtlCol="0">
            <a:spAutoFit/>
          </a:bodyPr>
          <a:lstStyle/>
          <a:p>
            <a:pPr algn="just">
              <a:lnSpc>
                <a:spcPct val="150000"/>
              </a:lnSpc>
            </a:pPr>
            <a:r>
              <a:rPr lang="fr-FR" sz="2800" b="1" dirty="0" smtClean="0"/>
              <a:t>1.- Réseaux sociaux:</a:t>
            </a:r>
            <a:endParaRPr lang="fr-FR" sz="2800" b="1" dirty="0"/>
          </a:p>
        </p:txBody>
      </p:sp>
      <p:pic>
        <p:nvPicPr>
          <p:cNvPr id="3" name="Imagen 2"/>
          <p:cNvPicPr>
            <a:picLocks noChangeAspect="1"/>
          </p:cNvPicPr>
          <p:nvPr/>
        </p:nvPicPr>
        <p:blipFill rotWithShape="1">
          <a:blip r:embed="rId4"/>
          <a:srcRect l="21565" t="7956" r="22517" b="7067"/>
          <a:stretch/>
        </p:blipFill>
        <p:spPr>
          <a:xfrm>
            <a:off x="1501254" y="1101906"/>
            <a:ext cx="6482686" cy="5538681"/>
          </a:xfrm>
          <a:prstGeom prst="rect">
            <a:avLst/>
          </a:prstGeom>
        </p:spPr>
      </p:pic>
      <p:pic>
        <p:nvPicPr>
          <p:cNvPr id="8" name="Picture 2" descr="Resultado de imagen de logotipo de la universidad de vigo"/>
          <p:cNvPicPr>
            <a:picLocks noChangeAspect="1" noChangeArrowheads="1"/>
          </p:cNvPicPr>
          <p:nvPr/>
        </p:nvPicPr>
        <p:blipFill rotWithShape="1">
          <a:blip r:embed="rId5">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998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6" name="TextBox 21"/>
          <p:cNvSpPr txBox="1"/>
          <p:nvPr/>
        </p:nvSpPr>
        <p:spPr>
          <a:xfrm>
            <a:off x="347578" y="430055"/>
            <a:ext cx="7833895" cy="738664"/>
          </a:xfrm>
          <a:prstGeom prst="rect">
            <a:avLst/>
          </a:prstGeom>
          <a:noFill/>
        </p:spPr>
        <p:txBody>
          <a:bodyPr wrap="square" rtlCol="0">
            <a:spAutoFit/>
          </a:bodyPr>
          <a:lstStyle/>
          <a:p>
            <a:pPr algn="just">
              <a:lnSpc>
                <a:spcPct val="150000"/>
              </a:lnSpc>
            </a:pPr>
            <a:r>
              <a:rPr lang="fr-FR" sz="2800" b="1" dirty="0" smtClean="0"/>
              <a:t>1.- ALUMNI</a:t>
            </a:r>
            <a:endParaRPr lang="fr-FR" sz="2800" b="1" dirty="0"/>
          </a:p>
        </p:txBody>
      </p:sp>
      <p:sp>
        <p:nvSpPr>
          <p:cNvPr id="5" name="Rectángulo 4"/>
          <p:cNvSpPr/>
          <p:nvPr/>
        </p:nvSpPr>
        <p:spPr>
          <a:xfrm>
            <a:off x="347577" y="1242894"/>
            <a:ext cx="8434915" cy="5632311"/>
          </a:xfrm>
          <a:prstGeom prst="rect">
            <a:avLst/>
          </a:prstGeom>
        </p:spPr>
        <p:txBody>
          <a:bodyPr wrap="square">
            <a:spAutoFit/>
          </a:bodyPr>
          <a:lstStyle/>
          <a:p>
            <a:pPr marL="457200" indent="-457200">
              <a:buFont typeface="Arial" panose="020B0604020202020204" pitchFamily="34" charset="0"/>
              <a:buChar char="•"/>
            </a:pPr>
            <a:r>
              <a:rPr lang="fr-FR" sz="2400" dirty="0"/>
              <a:t>Association « Les amis et </a:t>
            </a:r>
            <a:r>
              <a:rPr lang="fr-FR" sz="2400" dirty="0" err="1"/>
              <a:t>Antigos</a:t>
            </a:r>
            <a:r>
              <a:rPr lang="fr-FR" sz="2400" dirty="0"/>
              <a:t> étudiants de l'Université de Vigo » </a:t>
            </a:r>
            <a:endParaRPr lang="fr-FR" sz="2400" dirty="0" smtClean="0"/>
          </a:p>
          <a:p>
            <a:pPr marL="457200" indent="-457200">
              <a:buFont typeface="Arial" panose="020B0604020202020204" pitchFamily="34" charset="0"/>
              <a:buChar char="•"/>
            </a:pPr>
            <a:r>
              <a:rPr lang="fr-FR" sz="2400" dirty="0" smtClean="0"/>
              <a:t>fondée </a:t>
            </a:r>
            <a:r>
              <a:rPr lang="fr-FR" sz="2400" dirty="0"/>
              <a:t>en </a:t>
            </a:r>
            <a:r>
              <a:rPr lang="fr-FR" sz="2400" dirty="0" smtClean="0"/>
              <a:t>1997</a:t>
            </a:r>
          </a:p>
          <a:p>
            <a:pPr marL="457200" indent="-457200">
              <a:buFont typeface="Arial" panose="020B0604020202020204" pitchFamily="34" charset="0"/>
              <a:buChar char="•"/>
            </a:pPr>
            <a:r>
              <a:rPr lang="fr-FR" sz="2400" dirty="0" smtClean="0"/>
              <a:t>favoriser </a:t>
            </a:r>
            <a:r>
              <a:rPr lang="fr-FR" sz="2400" dirty="0"/>
              <a:t>et promouvoir les liens de notre partenariat avec l'Université de Vigo, des angles les plus variés, de sorte que la relation entre la société et l'université doit être une réalité vitale pour Vigo et sa zone </a:t>
            </a:r>
            <a:r>
              <a:rPr lang="fr-FR" sz="2400" dirty="0" smtClean="0"/>
              <a:t>d'influence</a:t>
            </a:r>
          </a:p>
          <a:p>
            <a:pPr marL="457200" indent="-457200">
              <a:buFont typeface="Arial" panose="020B0604020202020204" pitchFamily="34" charset="0"/>
              <a:buChar char="•"/>
            </a:pPr>
            <a:r>
              <a:rPr lang="fr-FR" sz="2400" dirty="0"/>
              <a:t>Anciens élèves de cette et d'autres universités, résidant en Galice du Sud, les entrepreneurs, les institutions et les personnes concernées par l'université </a:t>
            </a:r>
            <a:endParaRPr lang="fr-FR" sz="2400" dirty="0" smtClean="0"/>
          </a:p>
          <a:p>
            <a:pPr marL="457200" indent="-457200">
              <a:buFont typeface="Arial" panose="020B0604020202020204" pitchFamily="34" charset="0"/>
              <a:buChar char="•"/>
            </a:pPr>
            <a:r>
              <a:rPr lang="fr-FR" sz="2400" dirty="0" smtClean="0"/>
              <a:t>promouvoir </a:t>
            </a:r>
            <a:r>
              <a:rPr lang="fr-FR" sz="2400" dirty="0"/>
              <a:t>le développement de la culture, des projets de recherche scientifique et le renforcement les relations entre les établissements d'enseignement, les entreprises et la société en général</a:t>
            </a:r>
            <a:r>
              <a:rPr lang="fr-FR" sz="2400" dirty="0" smtClean="0"/>
              <a:t>. </a:t>
            </a:r>
          </a:p>
          <a:p>
            <a:pPr marL="457200" indent="-457200">
              <a:buFont typeface="Arial" panose="020B0604020202020204" pitchFamily="34" charset="0"/>
              <a:buChar char="•"/>
            </a:pPr>
            <a:r>
              <a:rPr lang="fr-FR" sz="2400" dirty="0" smtClean="0"/>
              <a:t>FUNDRAISING et PATRONAGE</a:t>
            </a:r>
            <a:endParaRPr lang="es-ES" sz="2400" dirty="0"/>
          </a:p>
        </p:txBody>
      </p:sp>
      <p:pic>
        <p:nvPicPr>
          <p:cNvPr id="10" name="Picture 2" descr="Resultado de imagen de logotipo de la universidad de vigo"/>
          <p:cNvPicPr>
            <a:picLocks noChangeAspect="1" noChangeArrowheads="1"/>
          </p:cNvPicPr>
          <p:nvPr/>
        </p:nvPicPr>
        <p:blipFill rotWithShape="1">
          <a:blip r:embed="rId4">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279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3789" y="816554"/>
            <a:ext cx="7392737" cy="4240864"/>
          </a:xfrm>
          <a:prstGeom prst="rect">
            <a:avLst/>
          </a:prstGeom>
        </p:spPr>
      </p:pic>
      <p:sp>
        <p:nvSpPr>
          <p:cNvPr id="6" name="TextBox 21"/>
          <p:cNvSpPr txBox="1"/>
          <p:nvPr/>
        </p:nvSpPr>
        <p:spPr>
          <a:xfrm>
            <a:off x="347578" y="430055"/>
            <a:ext cx="7833895" cy="738664"/>
          </a:xfrm>
          <a:prstGeom prst="rect">
            <a:avLst/>
          </a:prstGeom>
          <a:noFill/>
        </p:spPr>
        <p:txBody>
          <a:bodyPr wrap="square" rtlCol="0">
            <a:spAutoFit/>
          </a:bodyPr>
          <a:lstStyle/>
          <a:p>
            <a:pPr algn="just">
              <a:lnSpc>
                <a:spcPct val="150000"/>
              </a:lnSpc>
            </a:pPr>
            <a:r>
              <a:rPr lang="fr-FR" sz="2800" b="1" dirty="0" smtClean="0"/>
              <a:t>1.- ALUMNI</a:t>
            </a:r>
            <a:endParaRPr lang="fr-FR" sz="2800" b="1" dirty="0"/>
          </a:p>
        </p:txBody>
      </p:sp>
      <p:pic>
        <p:nvPicPr>
          <p:cNvPr id="4" name="Imagen 3"/>
          <p:cNvPicPr>
            <a:picLocks noChangeAspect="1"/>
          </p:cNvPicPr>
          <p:nvPr/>
        </p:nvPicPr>
        <p:blipFill rotWithShape="1">
          <a:blip r:embed="rId4"/>
          <a:srcRect t="11581" r="2558" b="8791"/>
          <a:stretch/>
        </p:blipFill>
        <p:spPr>
          <a:xfrm>
            <a:off x="557165" y="1339702"/>
            <a:ext cx="8119003" cy="4976038"/>
          </a:xfrm>
          <a:prstGeom prst="rect">
            <a:avLst/>
          </a:prstGeom>
        </p:spPr>
      </p:pic>
      <p:pic>
        <p:nvPicPr>
          <p:cNvPr id="8" name="Picture 2" descr="Resultado de imagen de logotipo de la universidad de vigo"/>
          <p:cNvPicPr>
            <a:picLocks noChangeAspect="1" noChangeArrowheads="1"/>
          </p:cNvPicPr>
          <p:nvPr/>
        </p:nvPicPr>
        <p:blipFill rotWithShape="1">
          <a:blip r:embed="rId5">
            <a:extLst>
              <a:ext uri="{28A0092B-C50C-407E-A947-70E740481C1C}">
                <a14:useLocalDpi xmlns:a14="http://schemas.microsoft.com/office/drawing/2010/main" val="0"/>
              </a:ext>
            </a:extLst>
          </a:blip>
          <a:srcRect t="37287" b="37696"/>
          <a:stretch/>
        </p:blipFill>
        <p:spPr bwMode="auto">
          <a:xfrm>
            <a:off x="5800299" y="213871"/>
            <a:ext cx="3222056" cy="4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743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TotalTime>
  <Words>929</Words>
  <Application>Microsoft Office PowerPoint</Application>
  <PresentationFormat>Presentación en pantalla (4:3)</PresentationFormat>
  <Paragraphs>195</Paragraphs>
  <Slides>26</Slides>
  <Notes>26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Arial</vt:lpstr>
      <vt:lpstr>Calibri</vt:lpstr>
      <vt:lpstr>Century Gothic</vt:lpstr>
      <vt:lpstr>Helvetica Neue Bold Condensed</vt:lpstr>
      <vt:lpstr>Times New Roman</vt:lpstr>
      <vt:lpstr>Verdana</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Universidade de Vigo</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Área de Imaxe</dc:creator>
  <cp:keywords/>
  <dc:description/>
  <cp:lastModifiedBy>mdoval</cp:lastModifiedBy>
  <cp:revision>64</cp:revision>
  <dcterms:created xsi:type="dcterms:W3CDTF">2017-04-05T08:40:54Z</dcterms:created>
  <dcterms:modified xsi:type="dcterms:W3CDTF">2017-05-09T09:28:54Z</dcterms:modified>
  <cp:category/>
</cp:coreProperties>
</file>