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5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51" r:id="rId1"/>
    <p:sldMasterId id="2147483800" r:id="rId2"/>
    <p:sldMasterId id="2147483920" r:id="rId3"/>
  </p:sldMasterIdLst>
  <p:notesMasterIdLst>
    <p:notesMasterId r:id="rId12"/>
  </p:notesMasterIdLst>
  <p:handoutMasterIdLst>
    <p:handoutMasterId r:id="rId13"/>
  </p:handoutMasterIdLst>
  <p:sldIdLst>
    <p:sldId id="308" r:id="rId4"/>
    <p:sldId id="404" r:id="rId5"/>
    <p:sldId id="414" r:id="rId6"/>
    <p:sldId id="415" r:id="rId7"/>
    <p:sldId id="418" r:id="rId8"/>
    <p:sldId id="417" r:id="rId9"/>
    <p:sldId id="419" r:id="rId10"/>
    <p:sldId id="420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unia" initials="D" lastIdx="9" clrIdx="0">
    <p:extLst/>
  </p:cmAuthor>
  <p:cmAuthor id="2" name="dell" initials="d" lastIdx="15" clrIdx="1">
    <p:extLst>
      <p:ext uri="{19B8F6BF-5375-455C-9EA6-DF929625EA0E}">
        <p15:presenceInfo xmlns=""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7F7F7F"/>
    <a:srgbClr val="F3534B"/>
    <a:srgbClr val="33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118" autoAdjust="0"/>
    <p:restoredTop sz="97486" autoAdjust="0"/>
  </p:normalViewPr>
  <p:slideViewPr>
    <p:cSldViewPr snapToGrid="0">
      <p:cViewPr varScale="1">
        <p:scale>
          <a:sx n="73" d="100"/>
          <a:sy n="73" d="100"/>
        </p:scale>
        <p:origin x="-66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57" Type="http://schemas.microsoft.com/office/2015/10/relationships/revisionInfo" Target="revisionInfo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2D486-8E23-4418-A968-D5A80E31DE03}" type="datetimeFigureOut">
              <a:rPr lang="fr-FR" smtClean="0"/>
              <a:pPr/>
              <a:t>14/02/2018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364A8-0429-4082-8E41-F89C6E715F1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814449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C7E9A-CA11-4426-8759-0037502A7EBC}" type="datetimeFigureOut">
              <a:rPr lang="fr-FR" smtClean="0"/>
              <a:pPr/>
              <a:t>14/02/2018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E08CA-1E17-4A59-9F7B-A5A1A230709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223510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="" xmlns:p14="http://schemas.microsoft.com/office/powerpoint/2010/main" val="86683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2160103"/>
            <a:ext cx="12192000" cy="262393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107509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2487" y="1659796"/>
            <a:ext cx="2998936" cy="4461170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900762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454909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009056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3900762" y="3924379"/>
            <a:ext cx="7443101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03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11286889" y="489759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5E5CA2">
                    <a:lumMod val="65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5E5CA2">
                  <a:lumMod val="65000"/>
                </a:srgbClr>
              </a:solidFill>
            </a:endParaRPr>
          </a:p>
        </p:txBody>
      </p:sp>
      <p:sp>
        <p:nvSpPr>
          <p:cNvPr id="3" name="Oval 2"/>
          <p:cNvSpPr/>
          <p:nvPr userDrawn="1"/>
        </p:nvSpPr>
        <p:spPr>
          <a:xfrm>
            <a:off x="11395567" y="432675"/>
            <a:ext cx="432000" cy="432000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571894" y="4001696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571893" y="187352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1318593" y="4001697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flipH="1">
            <a:off x="1318592" y="184871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</p:spTree>
    <p:extLst>
      <p:ext uri="{BB962C8B-B14F-4D97-AF65-F5344CB8AC3E}">
        <p14:creationId xmlns="" xmlns:p14="http://schemas.microsoft.com/office/powerpoint/2010/main" val="1705943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tfoli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219887" y="1816365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440069" y="1816365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1141021" y="406185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flipH="1">
            <a:off x="6361203" y="406185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5069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tfoli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0" y="2212975"/>
            <a:ext cx="303702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047585" y="2212975"/>
            <a:ext cx="2991886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063284" y="2212975"/>
            <a:ext cx="310059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163878" y="2212975"/>
            <a:ext cx="3028122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3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4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0" y="1"/>
            <a:ext cx="3037024" cy="347207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047584" y="0"/>
            <a:ext cx="2991887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063284" y="0"/>
            <a:ext cx="3100594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187690" y="0"/>
            <a:ext cx="3004309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356935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0177670" y="304800"/>
            <a:ext cx="1749287" cy="6321287"/>
          </a:xfrm>
        </p:spPr>
        <p:txBody>
          <a:bodyPr/>
          <a:lstStyle/>
          <a:p>
            <a:endParaRPr lang="id-ID"/>
          </a:p>
        </p:txBody>
      </p:sp>
      <p:sp>
        <p:nvSpPr>
          <p:cNvPr id="2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256104" y="302331"/>
            <a:ext cx="1749287" cy="6321287"/>
          </a:xfrm>
        </p:spPr>
        <p:txBody>
          <a:bodyPr/>
          <a:lstStyle/>
          <a:p>
            <a:endParaRPr lang="id-ID"/>
          </a:p>
        </p:txBody>
      </p:sp>
      <p:sp>
        <p:nvSpPr>
          <p:cNvPr id="2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334538" y="302330"/>
            <a:ext cx="1749287" cy="6321287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044528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ortfolio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/>
          <p:cNvSpPr>
            <a:spLocks noGrp="1"/>
          </p:cNvSpPr>
          <p:nvPr>
            <p:ph type="pic" sz="quarter" idx="32" hasCustomPrompt="1"/>
          </p:nvPr>
        </p:nvSpPr>
        <p:spPr>
          <a:xfrm flipH="1">
            <a:off x="-1567350" y="-543339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33" hasCustomPrompt="1"/>
          </p:nvPr>
        </p:nvSpPr>
        <p:spPr>
          <a:xfrm flipH="1">
            <a:off x="-584447" y="801512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5411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-18288" y="0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79744" y="0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030728" y="3438144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9128760" y="3438144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08015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 Cent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1910449"/>
            <a:ext cx="12192000" cy="3708476"/>
          </a:xfrm>
        </p:spPr>
        <p:txBody>
          <a:bodyPr/>
          <a:lstStyle/>
          <a:p>
            <a:endParaRPr lang="id-ID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6" name="Oval 2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9159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354515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898932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443349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987766" y="2397093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4420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440700" y="2669365"/>
            <a:ext cx="9528313" cy="262393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6574909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4234068"/>
            <a:ext cx="12192000" cy="2623932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8" name="Oval 17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067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image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4234068"/>
            <a:ext cx="12192000" cy="2623932"/>
          </a:xfrm>
        </p:spPr>
        <p:txBody>
          <a:bodyPr/>
          <a:lstStyle/>
          <a:p>
            <a:endParaRPr lang="id-ID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4" name="Oval 13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57547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ottom image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41106062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ottom imag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33" hasCustomPrompt="1"/>
          </p:nvPr>
        </p:nvSpPr>
        <p:spPr>
          <a:xfrm flipH="1">
            <a:off x="1217849" y="1520688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</p:spTree>
    <p:extLst>
      <p:ext uri="{BB962C8B-B14F-4D97-AF65-F5344CB8AC3E}">
        <p14:creationId xmlns="" xmlns:p14="http://schemas.microsoft.com/office/powerpoint/2010/main" val="38169599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ottom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 flipH="1">
            <a:off x="5261113" y="0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555381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onal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" y="-1"/>
            <a:ext cx="4744278" cy="6858001"/>
          </a:xfrm>
          <a:custGeom>
            <a:avLst/>
            <a:gdLst>
              <a:gd name="connsiteX0" fmla="*/ 0 w 15806056"/>
              <a:gd name="connsiteY0" fmla="*/ 0 h 13716000"/>
              <a:gd name="connsiteX1" fmla="*/ 9050443 w 15806056"/>
              <a:gd name="connsiteY1" fmla="*/ 0 h 13716000"/>
              <a:gd name="connsiteX2" fmla="*/ 15806056 w 15806056"/>
              <a:gd name="connsiteY2" fmla="*/ 13716000 h 13716000"/>
              <a:gd name="connsiteX3" fmla="*/ 0 w 1580605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06056" h="13716000">
                <a:moveTo>
                  <a:pt x="0" y="0"/>
                </a:moveTo>
                <a:lnTo>
                  <a:pt x="9050443" y="0"/>
                </a:lnTo>
                <a:lnTo>
                  <a:pt x="1580605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927321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gonal placeholde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2"/>
          <p:cNvSpPr>
            <a:spLocks noGrp="1"/>
          </p:cNvSpPr>
          <p:nvPr>
            <p:ph type="pic" sz="quarter" idx="12"/>
          </p:nvPr>
        </p:nvSpPr>
        <p:spPr>
          <a:xfrm flipH="1">
            <a:off x="7447722" y="0"/>
            <a:ext cx="4744278" cy="6858000"/>
          </a:xfrm>
          <a:custGeom>
            <a:avLst/>
            <a:gdLst>
              <a:gd name="connsiteX0" fmla="*/ 0 w 15806056"/>
              <a:gd name="connsiteY0" fmla="*/ 0 h 13716000"/>
              <a:gd name="connsiteX1" fmla="*/ 9050443 w 15806056"/>
              <a:gd name="connsiteY1" fmla="*/ 0 h 13716000"/>
              <a:gd name="connsiteX2" fmla="*/ 15806056 w 15806056"/>
              <a:gd name="connsiteY2" fmla="*/ 13716000 h 13716000"/>
              <a:gd name="connsiteX3" fmla="*/ 0 w 1580605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06056" h="13716000">
                <a:moveTo>
                  <a:pt x="0" y="0"/>
                </a:moveTo>
                <a:lnTo>
                  <a:pt x="9050443" y="0"/>
                </a:lnTo>
                <a:lnTo>
                  <a:pt x="1580605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81244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h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7206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1702868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0818161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505739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5697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11171585" y="641440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280263" y="584356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62801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enter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432313" y="1"/>
            <a:ext cx="2133600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41666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center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566991" y="1"/>
            <a:ext cx="2133600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3409522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mall s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875722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97655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mall 2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299791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051234" y="1"/>
            <a:ext cx="3140765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7261997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mall s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316278" y="1"/>
            <a:ext cx="2875722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1319594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98409" y="848138"/>
            <a:ext cx="3180522" cy="5121965"/>
          </a:xfrm>
          <a:prstGeom prst="foldedCorner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34993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686261" y="1"/>
            <a:ext cx="4505739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35091967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85109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3880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593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 Center - 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1915537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4718372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7521207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21021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08232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273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12755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827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08022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15211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14934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88609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0D5B9-0DDB-4140-BE43-969BE51362F9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48744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2CE8D-8875-488E-9A37-7DB01E55A18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1708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rmal Center - 3 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874644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392036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09428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2530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176C-65C6-48DC-9927-74C61491E36A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89652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D71F-553E-43A5-B47E-44E61A8B672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46370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AFBEA-1995-418B-BC84-73A7B834A9F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40373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D3D8B-0021-431E-B58F-8B42A4AE6B0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38884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CE1CA-5E27-4EDF-AEDC-CA7647070374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50131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F56F-5AAF-428E-AA48-BA4DF5FF4C6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91752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F0305-B4E3-4017-A3A1-EF3F5E160FFD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75681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01F9-0FC3-4970-ACC5-22AEAC51BDA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54454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5C8EB-879E-4C0A-86B1-44C08E82C6D2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60073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A0429-A792-469A-AA58-3CF43FAA2E80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543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- half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0" y="2517912"/>
            <a:ext cx="12192000" cy="2888975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56791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48C9-7C70-40AB-A7EA-C7770648311C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EDED11-C1C1-4484-8172-CC8BCEF4755E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1996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- circ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11297481" y="489759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5E5CA2">
                    <a:lumMod val="65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5E5CA2">
                  <a:lumMod val="65000"/>
                </a:srgbClr>
              </a:solidFill>
            </a:endParaRPr>
          </a:p>
        </p:txBody>
      </p:sp>
      <p:sp>
        <p:nvSpPr>
          <p:cNvPr id="3" name="Oval 2"/>
          <p:cNvSpPr/>
          <p:nvPr userDrawn="1"/>
        </p:nvSpPr>
        <p:spPr>
          <a:xfrm>
            <a:off x="11406159" y="432675"/>
            <a:ext cx="432000" cy="432000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829850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3632685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6435520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9238355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0200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rmal Center - half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61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57261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462006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462006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066752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8066751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6170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108073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662220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216367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770514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7124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34C31-475E-4A2F-A9AA-BA95AC06B52C}" type="datetimeFigureOut">
              <a:rPr lang="id-ID" smtClean="0">
                <a:solidFill>
                  <a:srgbClr val="2B2B2D">
                    <a:tint val="75000"/>
                  </a:srgbClr>
                </a:solidFill>
              </a:rPr>
              <a:pPr/>
              <a:t>14/02/2018</a:t>
            </a:fld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43B4A-7628-478F-BD81-93B0BA7BE246}" type="slidenum">
              <a:rPr lang="id-ID" smtClean="0">
                <a:solidFill>
                  <a:srgbClr val="2B2B2D">
                    <a:tint val="75000"/>
                  </a:srgbClr>
                </a:solidFill>
              </a:rPr>
              <a:pPr/>
              <a:t>‹N°›</a:t>
            </a:fld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1411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  <p:sldLayoutId id="2147483772" r:id="rId21"/>
    <p:sldLayoutId id="2147483773" r:id="rId22"/>
    <p:sldLayoutId id="2147483774" r:id="rId23"/>
    <p:sldLayoutId id="2147483775" r:id="rId24"/>
    <p:sldLayoutId id="2147483776" r:id="rId25"/>
    <p:sldLayoutId id="2147483777" r:id="rId26"/>
    <p:sldLayoutId id="2147483778" r:id="rId27"/>
    <p:sldLayoutId id="2147483779" r:id="rId28"/>
    <p:sldLayoutId id="2147483780" r:id="rId29"/>
    <p:sldLayoutId id="2147483781" r:id="rId30"/>
    <p:sldLayoutId id="2147483782" r:id="rId31"/>
    <p:sldLayoutId id="2147483783" r:id="rId32"/>
    <p:sldLayoutId id="2147483784" r:id="rId33"/>
    <p:sldLayoutId id="2147483785" r:id="rId34"/>
    <p:sldLayoutId id="2147483786" r:id="rId35"/>
    <p:sldLayoutId id="2147483787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99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F23BE-8890-485B-823E-B8E8B4488DA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14/02/2018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8200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5" r:id="rId13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712226" y="6060105"/>
            <a:ext cx="4263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Radouane</a:t>
            </a: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 </a:t>
            </a:r>
            <a:r>
              <a:rPr lang="fr-FR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Ouladsine</a:t>
            </a: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– UIR</a:t>
            </a:r>
          </a:p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radouane.ouladsine@uir.ac.ma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1974313" y="3053241"/>
            <a:ext cx="8619893" cy="69234"/>
          </a:xfrm>
          <a:prstGeom prst="rect">
            <a:avLst/>
          </a:prstGeom>
          <a:solidFill>
            <a:srgbClr val="002060"/>
          </a:solidFill>
          <a:ln w="317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srgbClr val="6699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2344153" y="1745561"/>
            <a:ext cx="8066129" cy="1224136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1</a:t>
            </a:r>
            <a:r>
              <a:rPr lang="fr-FR" baseline="300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Workshop du projet Erasmus+ e-VAL</a:t>
            </a:r>
          </a:p>
          <a:p>
            <a:pPr algn="ctr"/>
            <a:r>
              <a:rPr lang="fr-FR" b="1" dirty="0" smtClean="0"/>
              <a:t>Le projet Erasmus+ e-Val,</a:t>
            </a:r>
            <a:endParaRPr lang="fr-FR" dirty="0" smtClean="0"/>
          </a:p>
          <a:p>
            <a:pPr algn="ctr"/>
            <a:r>
              <a:rPr lang="fr-FR" b="1" dirty="0" smtClean="0"/>
              <a:t>Vers une meilleure communication Lauréats-Entreprises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6477690" y="5274723"/>
            <a:ext cx="5139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Jeudi 07 Décembre 2017</a:t>
            </a:r>
          </a:p>
          <a:p>
            <a:endParaRPr lang="fr-FR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Université Internationale de Rabat</a:t>
            </a:r>
            <a:endParaRPr lang="fr-FR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 rot="16200000" flipV="1">
            <a:off x="8617620" y="2874516"/>
            <a:ext cx="55241" cy="468472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 rot="16200000" flipH="1" flipV="1">
            <a:off x="1502922" y="5139458"/>
            <a:ext cx="86954" cy="18028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itle 1" descr="Title 1"/>
          <p:cNvSpPr txBox="1">
            <a:spLocks/>
          </p:cNvSpPr>
          <p:nvPr/>
        </p:nvSpPr>
        <p:spPr>
          <a:xfrm>
            <a:off x="2164135" y="3568630"/>
            <a:ext cx="8070184" cy="1394441"/>
          </a:xfrm>
          <a:prstGeom prst="rect">
            <a:avLst/>
          </a:prstGeom>
          <a:ln w="38100"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Erasmus+ e-Val :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Le retour d’expérience REX du modèle suédois</a:t>
            </a: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038" y="253954"/>
            <a:ext cx="3890128" cy="842679"/>
          </a:xfrm>
          <a:prstGeom prst="rect">
            <a:avLst/>
          </a:prstGeom>
          <a:noFill/>
        </p:spPr>
      </p:pic>
      <p:pic>
        <p:nvPicPr>
          <p:cNvPr id="1026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 l="10598" t="27310" r="5842" b="35190"/>
          <a:stretch>
            <a:fillRect/>
          </a:stretch>
        </p:blipFill>
        <p:spPr bwMode="auto">
          <a:xfrm>
            <a:off x="9413671" y="1"/>
            <a:ext cx="2486976" cy="1116106"/>
          </a:xfrm>
          <a:prstGeom prst="rect">
            <a:avLst/>
          </a:prstGeom>
          <a:noFill/>
        </p:spPr>
      </p:pic>
      <p:sp>
        <p:nvSpPr>
          <p:cNvPr id="37" name="ZoneTexte 36"/>
          <p:cNvSpPr txBox="1"/>
          <p:nvPr/>
        </p:nvSpPr>
        <p:spPr>
          <a:xfrm>
            <a:off x="649473" y="5553600"/>
            <a:ext cx="3576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Equipe Projet e-VAL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Image 14" descr="logo-uir-2014-48px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1265" y="345781"/>
            <a:ext cx="4141693" cy="7530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4172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777442" y="435462"/>
            <a:ext cx="36631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REX du modèle suédois</a:t>
            </a:r>
            <a:endParaRPr lang="fr-FR" sz="2400" b="1" dirty="0" smtClean="0">
              <a:latin typeface="Century Gothic" pitchFamily="34" charset="0"/>
            </a:endParaRP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527381" y="1700808"/>
            <a:ext cx="10752336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1371" y="2456795"/>
            <a:ext cx="58079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7" name="ZoneTexte 6"/>
          <p:cNvSpPr txBox="1"/>
          <p:nvPr/>
        </p:nvSpPr>
        <p:spPr>
          <a:xfrm>
            <a:off x="294397" y="1246221"/>
            <a:ext cx="1129696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fr-FR" dirty="0" smtClean="0"/>
          </a:p>
          <a:p>
            <a:pPr algn="just"/>
            <a:r>
              <a:rPr lang="fr-FR" b="1" i="1" dirty="0" smtClean="0"/>
              <a:t>Présentation 1 :</a:t>
            </a:r>
          </a:p>
          <a:p>
            <a:pPr algn="just"/>
            <a:endParaRPr lang="fr-FR" dirty="0" smtClean="0"/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Présentation des filières et formations proposées par le KTH (l’énergies et le ICT); Exposer en chiffre le développement de l’éducation en suède :</a:t>
            </a:r>
          </a:p>
          <a:p>
            <a:pPr algn="just">
              <a:buFont typeface="Arial" pitchFamily="34" charset="0"/>
              <a:buChar char="•"/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Les nombre des étudiants inscrits annuellement par filière et par niveau (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PHDs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Masters,ect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).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 nombre de personnel (ressource)et le coût d’investissement.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 nombre des instituts de l’éducation nationale (12 semi privés, 31 publiques).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L’organisation de l’enseignement (en trois cycles) et les conditions d’admission.</a:t>
            </a:r>
          </a:p>
          <a:p>
            <a:pPr lvl="2" algn="just">
              <a:buFont typeface="Arial" pitchFamily="34" charset="0"/>
              <a:buChar char="•"/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0"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Conclusion 1 :</a:t>
            </a:r>
          </a:p>
          <a:p>
            <a:pPr lvl="0" algn="just"/>
            <a:endParaRPr lang="fr-FR" dirty="0" smtClean="0"/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Un investissement important émanant essentiellement des partenariats avec les entreprises.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Une autonomie et une indépendance accordées à l’université pour une meilleure flexibilité. 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Un rapport de suivi annuel de l’état de santé de l’université(combien d’étudiants inscrits, comment le  budget est utilisé).</a:t>
            </a:r>
          </a:p>
          <a:p>
            <a:pPr lvl="5" algn="just">
              <a:buFont typeface="Arial" pitchFamily="34" charset="0"/>
              <a:buChar char="•"/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4431734" y="-283582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777442" y="435462"/>
            <a:ext cx="37497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REX du modèle suédois </a:t>
            </a:r>
            <a:endParaRPr lang="fr-FR" sz="2400" b="1" dirty="0" smtClean="0">
              <a:latin typeface="Century Gothic" pitchFamily="34" charset="0"/>
            </a:endParaRP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527381" y="1700808"/>
            <a:ext cx="10752336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1371" y="2456795"/>
            <a:ext cx="58079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7" name="ZoneTexte 6"/>
          <p:cNvSpPr txBox="1"/>
          <p:nvPr/>
        </p:nvSpPr>
        <p:spPr>
          <a:xfrm>
            <a:off x="294397" y="1246221"/>
            <a:ext cx="11296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fr-FR" dirty="0" smtClean="0"/>
          </a:p>
          <a:p>
            <a:pPr algn="just"/>
            <a:r>
              <a:rPr lang="fr-FR" b="1" i="1" dirty="0" smtClean="0"/>
              <a:t>Présentation 2 :</a:t>
            </a:r>
          </a:p>
          <a:p>
            <a:pPr algn="just"/>
            <a:endParaRPr lang="fr-FR" dirty="0" smtClean="0"/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Présentation des performances du modèle de l’éducation et enseignement supérieurs suédois.</a:t>
            </a:r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Les effort fournis par l’université pour améliorer les taux d’employabilité (94% juste après l’obtention des diplômes, 52% avant l’obtention des diplômes)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2" algn="just">
              <a:buFont typeface="Arial" pitchFamily="34" charset="0"/>
              <a:buChar char="•"/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0"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Conclusion 2 :</a:t>
            </a:r>
          </a:p>
          <a:p>
            <a:pPr lvl="0" algn="just"/>
            <a:endParaRPr lang="fr-FR" dirty="0" smtClean="0"/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L’université surveille ces courbes de carrier pour les différents diplômes (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PHDs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Masters) et par genre de diplômé (Homme, Femme) pour avoir une visibilité de la situation.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4431734" y="-283582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777442" y="435462"/>
            <a:ext cx="36631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REX du modèle suédois</a:t>
            </a:r>
            <a:endParaRPr lang="fr-FR" sz="2400" b="1" dirty="0" smtClean="0">
              <a:latin typeface="Century Gothic" pitchFamily="34" charset="0"/>
            </a:endParaRP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527381" y="1700808"/>
            <a:ext cx="10752336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1371" y="2456795"/>
            <a:ext cx="58079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7" name="ZoneTexte 6"/>
          <p:cNvSpPr txBox="1"/>
          <p:nvPr/>
        </p:nvSpPr>
        <p:spPr>
          <a:xfrm>
            <a:off x="294396" y="1246221"/>
            <a:ext cx="1159280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fr-FR" dirty="0" smtClean="0"/>
          </a:p>
          <a:p>
            <a:pPr algn="just"/>
            <a:r>
              <a:rPr lang="fr-FR" b="1" i="1" dirty="0" smtClean="0"/>
              <a:t>Présentation 3 :</a:t>
            </a:r>
          </a:p>
          <a:p>
            <a:pPr algn="just"/>
            <a:endParaRPr lang="fr-FR" dirty="0" smtClean="0"/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Présentation des questionnaires de satisfaction : destinés à toutes les parties concernées par l’employabilité. 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Aux étudiants diplômés pour :  Mesurer  l’utilité des connaissances acquises durant leur formation. 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Aux entreprises  pour : Quantifier leur satisfaction des étudiants recrutés.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Conclusion 3 :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Les questionnaires sont analysés et transformés en chiffres simples pour l’interprétation et la communication.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2" algn="just">
              <a:buFont typeface="Arial" pitchFamily="34" charset="0"/>
              <a:buChar char="•"/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4431734" y="-283582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777442" y="435462"/>
            <a:ext cx="36631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REX du modèle suédois</a:t>
            </a:r>
            <a:endParaRPr lang="fr-FR" sz="2400" b="1" dirty="0" smtClean="0">
              <a:latin typeface="Century Gothic" pitchFamily="34" charset="0"/>
            </a:endParaRP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527381" y="1700808"/>
            <a:ext cx="10752336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1371" y="2456795"/>
            <a:ext cx="58079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7" name="ZoneTexte 6"/>
          <p:cNvSpPr txBox="1"/>
          <p:nvPr/>
        </p:nvSpPr>
        <p:spPr>
          <a:xfrm>
            <a:off x="294396" y="1246221"/>
            <a:ext cx="1159280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fr-FR" dirty="0" smtClean="0"/>
          </a:p>
          <a:p>
            <a:pPr algn="just"/>
            <a:r>
              <a:rPr lang="fr-FR" b="1" i="1" dirty="0" smtClean="0"/>
              <a:t>Présentation 4 : </a:t>
            </a:r>
          </a:p>
          <a:p>
            <a:pPr algn="just"/>
            <a:endParaRPr lang="fr-FR" dirty="0" smtClean="0"/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Présentation des nouvelles approches de l’enseignement; A titre d’exemple, l’enseignement inversé appelé 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Fliplled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(préparer les cours avant la séance 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présentielle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). 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Les résultats d’une étude comparative entre la 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Flippled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et l’approche classique sont proposés en vu de montrer l’efficacité de l’approche.</a:t>
            </a:r>
          </a:p>
          <a:p>
            <a:pPr algn="just"/>
            <a:r>
              <a:rPr lang="fr-FR" dirty="0" smtClean="0"/>
              <a:t> 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Conclusion 4 : 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Recherche permanente des méthodes d’enseignement récentes et efficaces. </a:t>
            </a: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4431734" y="-283582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777442" y="435462"/>
            <a:ext cx="36631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REX du modèle suédois</a:t>
            </a:r>
            <a:endParaRPr lang="fr-FR" sz="2400" b="1" dirty="0" smtClean="0">
              <a:latin typeface="Century Gothic" pitchFamily="34" charset="0"/>
            </a:endParaRP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527381" y="1700808"/>
            <a:ext cx="10752336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1371" y="2456795"/>
            <a:ext cx="58079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7" name="ZoneTexte 6"/>
          <p:cNvSpPr txBox="1"/>
          <p:nvPr/>
        </p:nvSpPr>
        <p:spPr>
          <a:xfrm>
            <a:off x="294396" y="1246221"/>
            <a:ext cx="1159280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fr-FR" dirty="0" smtClean="0"/>
          </a:p>
          <a:p>
            <a:pPr algn="just"/>
            <a:r>
              <a:rPr lang="fr-FR" b="1" i="1" dirty="0" smtClean="0"/>
              <a:t>Présentation 5 : </a:t>
            </a:r>
          </a:p>
          <a:p>
            <a:pPr algn="just"/>
            <a:endParaRPr lang="fr-FR" dirty="0" smtClean="0"/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Présentation des techniques employées pour encourager les partenariats Université-Entreprise;  la communication  mutuelle  ;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De l’université vers l’entreprise via une plateforme informatique (site internet) ou des journées d’information organisées pour les entreprises ;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De l’entreprise vers l’université par l’ouverture des filières en cotutelle intégrant des programmes cohérents avec les besoins du marché de travail.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Conclusion 5 : 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Partenariats Recherche et Développement à travers des 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PHDs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et Masters  pour le développement des produits et services.</a:t>
            </a: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4431734" y="-283582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777442" y="435462"/>
            <a:ext cx="36631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REX du modèle suédois</a:t>
            </a:r>
            <a:endParaRPr lang="fr-FR" sz="2400" b="1" dirty="0" smtClean="0">
              <a:latin typeface="Century Gothic" pitchFamily="34" charset="0"/>
            </a:endParaRP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527381" y="1700808"/>
            <a:ext cx="10752336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1371" y="2456795"/>
            <a:ext cx="58079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7" name="ZoneTexte 6"/>
          <p:cNvSpPr txBox="1"/>
          <p:nvPr/>
        </p:nvSpPr>
        <p:spPr>
          <a:xfrm>
            <a:off x="294396" y="1246221"/>
            <a:ext cx="1159280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r>
              <a:rPr lang="fr-FR" b="1" i="1" dirty="0" smtClean="0"/>
              <a:t>Présentation 6 : </a:t>
            </a:r>
          </a:p>
          <a:p>
            <a:endParaRPr lang="fr-FR" dirty="0" smtClean="0"/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Présentation de </a:t>
            </a:r>
            <a:r>
              <a:rPr lang="fr-FR" b="1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Acadimique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Ressource Centre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(ARC) : un centre qui permet aux étudiants de développer et améliorer leurs compétences dans des domaines importants (mathématiques, anglais, communication, 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ect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).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L’ARC est aussi un centre d’orientation qui conseille les étudiants pour une meilleure insertion professionnelle.</a:t>
            </a: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L’ARC mis à disposition des étudiants un site internet pour obtenir les informations nécessaires à leur orientation et pour consulter le calendrier des activités et les ateliers organisés.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just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Conclusion 6 : </a:t>
            </a:r>
          </a:p>
          <a:p>
            <a:pPr algn="just"/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Un exemple de centre d’orientation pour améliorer les chances d’insertion des étudiants.</a:t>
            </a:r>
          </a:p>
          <a:p>
            <a:pPr lvl="1">
              <a:buFont typeface="Arial" pitchFamily="34" charset="0"/>
              <a:buChar char="•"/>
            </a:pPr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7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4431734" y="-283582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777442" y="435462"/>
            <a:ext cx="36631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REX du modèle suédois</a:t>
            </a:r>
            <a:endParaRPr lang="fr-FR" sz="2400" b="1" dirty="0" smtClean="0">
              <a:latin typeface="Century Gothic" pitchFamily="34" charset="0"/>
            </a:endParaRP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527381" y="1700808"/>
            <a:ext cx="10752336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1371" y="2456795"/>
            <a:ext cx="58079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4431734" y="-283582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29231" y="1435025"/>
            <a:ext cx="1159280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r>
              <a:rPr lang="fr-FR" b="1" i="1" dirty="0" smtClean="0"/>
              <a:t>Expérience  local : </a:t>
            </a:r>
          </a:p>
          <a:p>
            <a:endParaRPr lang="fr-FR" b="1" i="1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Nous avons proposé des stages en collaboration avec des entreprises :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2 stages dans le cadre du projet  PSA open 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Lab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(batterie management system), rémunérés à hauteur de 3000DH/mois.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6 stages dans le cadre du projet de recherche MIGRID et CASANET 1000DH/mois+500DH/mois de tickets restaurant.</a:t>
            </a:r>
          </a:p>
          <a:p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Nous avons proposé des formations payantes et complémentaires  :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5 étudiants ont profité d’une formation Texas instrument </a:t>
            </a:r>
            <a:r>
              <a:rPr lang="fr-FR" dirty="0" err="1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Labview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(formation très demandée).</a:t>
            </a:r>
          </a:p>
          <a:p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endParaRPr lang="fr-FR" dirty="0" smtClean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 besoin de ces étudiants, en terme de matériel, matériaux et formation, est financé </a:t>
            </a:r>
            <a:r>
              <a:rPr lang="fr-FR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à travers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les contrats de recherche MIGRID PEER Program et CASANET Program.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Content">
  <a:themeElements>
    <a:clrScheme name="Elegant green - white">
      <a:dk1>
        <a:srgbClr val="2B2B2D"/>
      </a:dk1>
      <a:lt1>
        <a:srgbClr val="FFFFFF"/>
      </a:lt1>
      <a:dk2>
        <a:srgbClr val="2B2B2D"/>
      </a:dk2>
      <a:lt2>
        <a:srgbClr val="5E5CA2"/>
      </a:lt2>
      <a:accent1>
        <a:srgbClr val="00A09D"/>
      </a:accent1>
      <a:accent2>
        <a:srgbClr val="0099A5"/>
      </a:accent2>
      <a:accent3>
        <a:srgbClr val="1891AB"/>
      </a:accent3>
      <a:accent4>
        <a:srgbClr val="2C85AE"/>
      </a:accent4>
      <a:accent5>
        <a:srgbClr val="4276AA"/>
      </a:accent5>
      <a:accent6>
        <a:srgbClr val="5268A5"/>
      </a:accent6>
      <a:hlink>
        <a:srgbClr val="7030A0"/>
      </a:hlink>
      <a:folHlink>
        <a:srgbClr val="00B0F0"/>
      </a:folHlink>
    </a:clrScheme>
    <a:fontScheme name="Custom 9">
      <a:majorFont>
        <a:latin typeface="Bebas Neue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4786</TotalTime>
  <Words>496</Words>
  <Application>Microsoft Office PowerPoint</Application>
  <PresentationFormat>Personnalisé</PresentationFormat>
  <Paragraphs>131</Paragraphs>
  <Slides>8</Slides>
  <Notes>8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8</vt:i4>
      </vt:variant>
    </vt:vector>
  </HeadingPairs>
  <TitlesOfParts>
    <vt:vector size="11" baseType="lpstr">
      <vt:lpstr>Content</vt:lpstr>
      <vt:lpstr>Office Theme</vt:lpstr>
      <vt:lpstr>Conception personnalisée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Conception et réalisation d’un système décisionnel pour le pilotage et  le suivi de la qualité du courrier recommandé</dc:title>
  <dc:creator>info</dc:creator>
  <cp:lastModifiedBy>USER</cp:lastModifiedBy>
  <cp:revision>515</cp:revision>
  <dcterms:created xsi:type="dcterms:W3CDTF">2016-06-17T13:45:24Z</dcterms:created>
  <dcterms:modified xsi:type="dcterms:W3CDTF">2018-02-14T19:12:48Z</dcterms:modified>
</cp:coreProperties>
</file>